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361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399" r:id="rId40"/>
    <p:sldId id="400" r:id="rId41"/>
    <p:sldId id="401" r:id="rId42"/>
    <p:sldId id="40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" id="{D35F2A0D-7E04-4713-80CD-162159CA6316}">
          <p14:sldIdLst>
            <p14:sldId id="256"/>
            <p14:sldId id="257"/>
            <p14:sldId id="258"/>
          </p14:sldIdLst>
        </p14:section>
        <p14:section name="Error Handling" id="{5F67F2DC-3918-4540-A308-5279B2764AA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Exception Handling" id="{D7D92A0A-A892-426B-A912-CA7968E90DEB}">
          <p14:sldIdLst>
            <p14:sldId id="267"/>
            <p14:sldId id="268"/>
            <p14:sldId id="269"/>
            <p14:sldId id="270"/>
          </p14:sldIdLst>
        </p14:section>
        <p14:section name="Modules" id="{91F8CF87-2AFE-480D-B4C1-CD3B3E87C0DB}">
          <p14:sldIdLst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Unit Testing" id="{DEA0F020-422F-41AF-B78A-D0D579D6FFC4}">
          <p14:sldIdLst>
            <p14:sldId id="278"/>
            <p14:sldId id="279"/>
            <p14:sldId id="280"/>
            <p14:sldId id="281"/>
            <p14:sldId id="282"/>
          </p14:sldIdLst>
        </p14:section>
        <p14:section name="Mocha and Chai" id="{4F79E04E-F368-4734-BF56-17F8CE66B23E}">
          <p14:sldIdLst>
            <p14:sldId id="283"/>
            <p14:sldId id="284"/>
            <p14:sldId id="285"/>
          </p14:sldIdLst>
        </p14:section>
        <p14:section name="Global Installation" id="{7B794474-48B3-476B-B55A-49C6572615BE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Live Exercises" id="{4E96A916-2EEC-4926-9670-811E1D256739}">
          <p14:sldIdLst>
            <p14:sldId id="296"/>
          </p14:sldIdLst>
        </p14:section>
        <p14:section name="Conclusion" id="{E4FFF805-279F-4BF5-90B3-E4C7DC22B628}">
          <p14:sldIdLst>
            <p14:sldId id="297"/>
            <p14:sldId id="303"/>
            <p14:sldId id="299"/>
            <p14:sldId id="300"/>
            <p14:sldId id="305"/>
            <p14:sldId id="30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5161" autoAdjust="0"/>
  </p:normalViewPr>
  <p:slideViewPr>
    <p:cSldViewPr showGuides="1">
      <p:cViewPr varScale="1">
        <p:scale>
          <a:sx n="65" d="100"/>
          <a:sy n="65" d="100"/>
        </p:scale>
        <p:origin x="-900" y="-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58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12.11.2020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2020-11-12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BCB019DE-B3A0-4195-BD2A-5E70D3152C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734290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5AB850CA-5465-42C9-9DE3-4BFF9B5C8E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62989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BB8D87-3131-4259-9B0D-5C75C8EAAE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890158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2D39901-9DE6-4FD7-993A-94C50F8364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802351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0885932B-202A-443F-BD43-7E379B83F8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189721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909913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3130933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20E9DAF6-87D3-42E7-BBFF-D6A5ECBEE8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843632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4AC19EC1-4A39-4B2F-93F2-ED0172D3A4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422729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=""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=""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lifecycle-hooks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0.png"/><Relationship Id="rId26" Type="http://schemas.openxmlformats.org/officeDocument/2006/relationships/image" Target="../media/image4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3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6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5.jpeg"/><Relationship Id="rId7" Type="http://schemas.openxmlformats.org/officeDocument/2006/relationships/image" Target="../media/image4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8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76580"/>
          </a:xfrm>
        </p:spPr>
        <p:txBody>
          <a:bodyPr>
            <a:normAutofit/>
          </a:bodyPr>
          <a:lstStyle/>
          <a:p>
            <a:r>
              <a:rPr lang="en-US" dirty="0"/>
              <a:t>The Building Blocks of Our Application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and Data Binding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382001" y="6248400"/>
            <a:ext cx="2950749" cy="36310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668274" y="4953000"/>
            <a:ext cx="3187700" cy="525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668274" y="5379345"/>
            <a:ext cx="3187700" cy="444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35AAE383-88BB-4A14-B031-C2847047EF6B}"/>
              </a:ext>
            </a:extLst>
          </p:cNvPr>
          <p:cNvGrpSpPr/>
          <p:nvPr/>
        </p:nvGrpSpPr>
        <p:grpSpPr>
          <a:xfrm>
            <a:off x="661616" y="3370377"/>
            <a:ext cx="2346393" cy="1681527"/>
            <a:chOff x="554182" y="3391533"/>
            <a:chExt cx="2346393" cy="168152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1070" y="3779199"/>
              <a:ext cx="1509505" cy="1293861"/>
            </a:xfrm>
            <a:prstGeom prst="rect">
              <a:avLst/>
            </a:prstGeom>
            <a:noFill/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4182" y="3391533"/>
              <a:ext cx="1432800" cy="15475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6123142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4C3300D6-2AC4-4EC9-83FA-BC7352C11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the </a:t>
            </a:r>
            <a:r>
              <a:rPr lang="en-US" b="1" dirty="0">
                <a:solidFill>
                  <a:schemeClr val="bg1"/>
                </a:solidFill>
              </a:rPr>
              <a:t>creation</a:t>
            </a:r>
            <a:r>
              <a:rPr lang="en-US" dirty="0"/>
              <a:t> of a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we need to                    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it in the </a:t>
            </a:r>
            <a:r>
              <a:rPr lang="en-US" b="1" dirty="0">
                <a:solidFill>
                  <a:schemeClr val="bg1"/>
                </a:solidFill>
              </a:rPr>
              <a:t>declarations</a:t>
            </a:r>
            <a:r>
              <a:rPr lang="en-US" dirty="0"/>
              <a:t> array at the </a:t>
            </a:r>
            <a:r>
              <a:rPr lang="en-US" b="1" dirty="0">
                <a:solidFill>
                  <a:schemeClr val="bg1"/>
                </a:solidFill>
              </a:rPr>
              <a:t>app module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NgModules</a:t>
            </a:r>
            <a:r>
              <a:rPr lang="en-US" dirty="0"/>
              <a:t> help </a:t>
            </a:r>
            <a:r>
              <a:rPr lang="en-US" b="1" dirty="0">
                <a:solidFill>
                  <a:schemeClr val="bg1"/>
                </a:solidFill>
              </a:rPr>
              <a:t>organize</a:t>
            </a:r>
            <a:r>
              <a:rPr lang="en-US" dirty="0"/>
              <a:t> an application </a:t>
            </a:r>
            <a:r>
              <a:rPr lang="en-US" b="1" dirty="0">
                <a:solidFill>
                  <a:schemeClr val="bg1"/>
                </a:solidFill>
              </a:rPr>
              <a:t>into                             cohesive blocks </a:t>
            </a:r>
            <a:r>
              <a:rPr lang="en-US" dirty="0"/>
              <a:t>of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Components Manually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6000" y="3744000"/>
            <a:ext cx="3510000" cy="2763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NgModule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declarations: [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HomeComponent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]</a:t>
            </a:r>
            <a:endParaRPr lang="en-US" sz="28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500D290F-7470-4258-9875-42E42EF0B1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835246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D35F046-F371-464A-A141-DF25219AD7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7875"/>
          </a:xfrm>
        </p:spPr>
        <p:txBody>
          <a:bodyPr/>
          <a:lstStyle/>
          <a:p>
            <a:pPr>
              <a:spcAft>
                <a:spcPts val="8000"/>
              </a:spcAft>
            </a:pPr>
            <a:r>
              <a:rPr lang="en-US" dirty="0"/>
              <a:t>We can use the Angular </a:t>
            </a:r>
            <a:r>
              <a:rPr lang="en-US" b="1" dirty="0">
                <a:solidFill>
                  <a:schemeClr val="bg1"/>
                </a:solidFill>
              </a:rPr>
              <a:t>CLI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generate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component</a:t>
            </a:r>
          </a:p>
          <a:p>
            <a:r>
              <a:rPr lang="en-US" dirty="0"/>
              <a:t>The CLI </a:t>
            </a: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 a new folder </a:t>
            </a:r>
            <a:r>
              <a:rPr lang="en-US" b="1" dirty="0">
                <a:solidFill>
                  <a:schemeClr val="bg1"/>
                </a:solidFill>
              </a:rPr>
              <a:t>src/app/home/</a:t>
            </a:r>
          </a:p>
          <a:p>
            <a:r>
              <a:rPr lang="en-US" dirty="0"/>
              <a:t>The CLI directly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the component in the </a:t>
            </a:r>
            <a:r>
              <a:rPr lang="en-US" b="1" dirty="0">
                <a:solidFill>
                  <a:schemeClr val="bg1"/>
                </a:solidFill>
              </a:rPr>
              <a:t>app module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Components with the CLI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2019953"/>
            <a:ext cx="5486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ng generate component home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5E331BB7-55DB-4167-85A7-A45E446F46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1920189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4A2721-CF40-4BB4-A130-7004C28E1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8D521ED9-DB32-4CD8-B0F6-471199AD0AE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79000"/>
            <a:ext cx="10961783" cy="768084"/>
          </a:xfrm>
        </p:spPr>
        <p:txBody>
          <a:bodyPr/>
          <a:lstStyle/>
          <a:p>
            <a:r>
              <a:rPr lang="en-US" dirty="0"/>
              <a:t>Starting the Application</a:t>
            </a: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="" xmlns:a16="http://schemas.microsoft.com/office/drawing/2014/main" id="{D61D8671-93A8-4C48-B49F-FCD6C061DB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907" y="1494000"/>
            <a:ext cx="2284186" cy="22841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74767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3F3133CE-3670-4589-95DD-59A0ADCEBC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385857"/>
          </a:xfrm>
        </p:spPr>
        <p:txBody>
          <a:bodyPr/>
          <a:lstStyle/>
          <a:p>
            <a:r>
              <a:rPr lang="en-US" dirty="0"/>
              <a:t>An NgModule class describes how the application parts fit together</a:t>
            </a:r>
          </a:p>
          <a:p>
            <a:r>
              <a:rPr lang="en-US" dirty="0"/>
              <a:t>Every application has at least one NgModule – the root module</a:t>
            </a:r>
          </a:p>
          <a:p>
            <a:endParaRPr lang="en-US" dirty="0"/>
          </a:p>
          <a:p>
            <a:pPr lvl="1"/>
            <a:r>
              <a:rPr lang="en-US" dirty="0"/>
              <a:t>It is used to bootstrap (launch) the application</a:t>
            </a:r>
          </a:p>
          <a:p>
            <a:r>
              <a:rPr lang="en-US" dirty="0"/>
              <a:t>Usually it is called AppModule, but it is not necessary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Bootstrapping an Application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81000" y="3564000"/>
            <a:ext cx="887888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platformBrowserDynamic().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bootstrapModule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3C95D979-4D8B-4D9A-BCEA-02324D9BF0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271116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0440" y="1489089"/>
            <a:ext cx="1001079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BrowserModule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'@angular/platform-browser';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NgModule } from '@angular/core';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'./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app.component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6800" y="2971800"/>
            <a:ext cx="1001079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NgModule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declarations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imports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BrowserModule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providers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[],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bootstrap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6800" y="5562506"/>
            <a:ext cx="1001079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AppModule { 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 Module</a:t>
            </a:r>
            <a:endParaRPr lang="bg-BG" dirty="0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311000" y="3429000"/>
            <a:ext cx="3383280" cy="1097280"/>
          </a:xfrm>
          <a:prstGeom prst="wedgeRoundRectCallout">
            <a:avLst>
              <a:gd name="adj1" fmla="val -28253"/>
              <a:gd name="adj2" fmla="val -261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noProof="1">
                <a:solidFill>
                  <a:schemeClr val="bg2"/>
                </a:solidFill>
              </a:rPr>
              <a:t>The @NgModule tells Angular how to compile and launch the app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6864B7E3-9D18-492F-A9CD-51E14725E9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966666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7BEBA2ED-ABF2-4544-ADAD-8F561845DB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declarations</a:t>
            </a:r>
            <a:r>
              <a:rPr lang="en-US" dirty="0"/>
              <a:t> array </a:t>
            </a:r>
          </a:p>
          <a:p>
            <a:pPr lvl="1"/>
            <a:r>
              <a:rPr lang="en-US" dirty="0"/>
              <a:t>Only declarables –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directives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pipes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Only @</a:t>
            </a:r>
            <a:r>
              <a:rPr lang="en-US" b="1" dirty="0">
                <a:solidFill>
                  <a:schemeClr val="bg1"/>
                </a:solidFill>
              </a:rPr>
              <a:t>NgModule</a:t>
            </a:r>
            <a:r>
              <a:rPr lang="en-US" dirty="0"/>
              <a:t> classes – integrated (</a:t>
            </a:r>
            <a:r>
              <a:rPr lang="en-US" b="1" dirty="0">
                <a:solidFill>
                  <a:schemeClr val="bg1"/>
                </a:solidFill>
              </a:rPr>
              <a:t>HttpClientModule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BrowserModule</a:t>
            </a:r>
            <a:r>
              <a:rPr lang="en-US" dirty="0"/>
              <a:t>) or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made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Module Properties</a:t>
            </a:r>
            <a:endParaRPr lang="bg-BG" dirty="0"/>
          </a:p>
        </p:txBody>
      </p:sp>
      <p:pic>
        <p:nvPicPr>
          <p:cNvPr id="5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000" y="4509000"/>
            <a:ext cx="1733916" cy="18899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FA773927-ED69-4F57-8BBF-45D64BC5F1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7952166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Module Properties</a:t>
            </a:r>
            <a:endParaRPr lang="bg-BG" dirty="0"/>
          </a:p>
        </p:txBody>
      </p:sp>
      <p:pic>
        <p:nvPicPr>
          <p:cNvPr id="7" name="Picture 4" descr="Резултат с изображение за tim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000" y="4374000"/>
            <a:ext cx="1935000" cy="1935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91944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providers</a:t>
            </a:r>
            <a:r>
              <a:rPr lang="en-US" sz="3400" dirty="0"/>
              <a:t> array</a:t>
            </a:r>
          </a:p>
          <a:p>
            <a:pPr lvl="1"/>
            <a:r>
              <a:rPr lang="en-US" sz="3400" dirty="0"/>
              <a:t>Register </a:t>
            </a:r>
            <a:r>
              <a:rPr lang="en-US" sz="3400" b="1" dirty="0">
                <a:solidFill>
                  <a:schemeClr val="bg1"/>
                </a:solidFill>
              </a:rPr>
              <a:t>service</a:t>
            </a:r>
            <a:r>
              <a:rPr lang="en-US" sz="3400" dirty="0"/>
              <a:t> providers and </a:t>
            </a:r>
            <a:r>
              <a:rPr lang="en-US" sz="3400" b="1" dirty="0">
                <a:solidFill>
                  <a:schemeClr val="bg1"/>
                </a:solidFill>
              </a:rPr>
              <a:t>inject</a:t>
            </a:r>
            <a:r>
              <a:rPr lang="en-US" sz="3400" dirty="0"/>
              <a:t> them into components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bootstrap</a:t>
            </a:r>
            <a:r>
              <a:rPr lang="en-US" sz="3400" dirty="0"/>
              <a:t> array</a:t>
            </a:r>
          </a:p>
          <a:p>
            <a:pPr lvl="1"/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root</a:t>
            </a:r>
            <a:r>
              <a:rPr lang="en-US" sz="3400" dirty="0"/>
              <a:t> component – used to </a:t>
            </a:r>
            <a:r>
              <a:rPr lang="en-US" sz="3400" b="1" dirty="0">
                <a:solidFill>
                  <a:schemeClr val="bg1"/>
                </a:solidFill>
              </a:rPr>
              <a:t>launch</a:t>
            </a:r>
            <a:r>
              <a:rPr lang="en-US" sz="3400" dirty="0"/>
              <a:t> the application</a:t>
            </a:r>
          </a:p>
          <a:p>
            <a:r>
              <a:rPr lang="en-US" sz="3400" dirty="0"/>
              <a:t>Inserting a </a:t>
            </a:r>
            <a:r>
              <a:rPr lang="en-US" sz="3400" b="1" dirty="0">
                <a:solidFill>
                  <a:schemeClr val="bg1"/>
                </a:solidFill>
              </a:rPr>
              <a:t>bootstrapped</a:t>
            </a:r>
            <a:r>
              <a:rPr lang="en-US" sz="3400" dirty="0"/>
              <a:t> component                                               usually </a:t>
            </a:r>
            <a:r>
              <a:rPr lang="en-US" sz="3400" b="1" dirty="0">
                <a:solidFill>
                  <a:schemeClr val="bg1"/>
                </a:solidFill>
              </a:rPr>
              <a:t>triggers</a:t>
            </a:r>
            <a:r>
              <a:rPr lang="en-US" sz="3400" dirty="0"/>
              <a:t> a </a:t>
            </a:r>
            <a:r>
              <a:rPr lang="en-US" sz="3400" b="1" dirty="0">
                <a:solidFill>
                  <a:schemeClr val="bg1"/>
                </a:solidFill>
              </a:rPr>
              <a:t>cascade</a:t>
            </a:r>
            <a:r>
              <a:rPr lang="en-US" sz="3400" dirty="0"/>
              <a:t> of component creation </a:t>
            </a:r>
            <a:endParaRPr lang="bg-BG" sz="3400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3D84D632-B781-4040-9BC0-457FC169D3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6120090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5D1709-6CC0-4910-9861-6F56DFEDB0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Bindings &amp; Templates</a:t>
            </a:r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176587" y="3699982"/>
            <a:ext cx="1502782" cy="4815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F724F92D-CB3B-49FD-BBDB-1F4178FDB9D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25157"/>
            <a:ext cx="10961783" cy="768084"/>
          </a:xfrm>
        </p:spPr>
        <p:txBody>
          <a:bodyPr/>
          <a:lstStyle/>
          <a:p>
            <a:r>
              <a:rPr lang="en-US" dirty="0"/>
              <a:t>Repeater, Enhanced Syntax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2C103EF3-6144-4A64-BB66-EEDE7CEC97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52" y="1385091"/>
            <a:ext cx="2573095" cy="25730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59692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96EF27C2-B4D4-4FD4-B765-F889AC319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is a form of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tells</a:t>
            </a:r>
            <a:r>
              <a:rPr lang="en-US" dirty="0"/>
              <a:t> Angular how to </a:t>
            </a: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/>
              <a:t> the component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/>
              <a:t> array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using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b="1" dirty="0" err="1">
                <a:solidFill>
                  <a:schemeClr val="bg1"/>
                </a:solidFill>
              </a:rPr>
              <a:t>ngFor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repeater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properties of an 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condition</a:t>
            </a:r>
            <a:r>
              <a:rPr lang="en-US" dirty="0"/>
              <a:t> statements using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b="1" dirty="0" err="1">
                <a:solidFill>
                  <a:schemeClr val="bg1"/>
                </a:solidFill>
              </a:rPr>
              <a:t>ngIf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attach</a:t>
            </a:r>
            <a:r>
              <a:rPr lang="en-US" dirty="0"/>
              <a:t> events and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/>
              <a:t> them in the component</a:t>
            </a:r>
          </a:p>
          <a:p>
            <a:pPr>
              <a:lnSpc>
                <a:spcPct val="100000"/>
              </a:lnSpc>
            </a:pPr>
            <a:r>
              <a:rPr lang="en-US" dirty="0"/>
              <a:t>They can be both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or in a </a:t>
            </a:r>
            <a:r>
              <a:rPr lang="en-US" b="1" dirty="0">
                <a:solidFill>
                  <a:schemeClr val="bg1"/>
                </a:solidFill>
              </a:rPr>
              <a:t>separate</a:t>
            </a:r>
            <a:r>
              <a:rPr lang="en-US" dirty="0"/>
              <a:t> file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&amp; Data Bindings Overview</a:t>
            </a:r>
            <a:endParaRPr lang="bg-BG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1" y="990600"/>
            <a:ext cx="11885612" cy="5638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8747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Render an Array Using *NgFor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94738" y="3692054"/>
            <a:ext cx="6829957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&lt;h1&gt;Games List&lt;/h1&gt;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&lt;p&gt;Pick a game to Buy&lt;/p&gt;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&lt;li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ngFor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of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{{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game.title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&lt;/li&gt;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94738" y="1183567"/>
            <a:ext cx="682995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games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Game[]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constructor() 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[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Array of games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781000" y="5364000"/>
            <a:ext cx="2812035" cy="822960"/>
          </a:xfrm>
          <a:prstGeom prst="wedgeRoundRectCallout">
            <a:avLst>
              <a:gd name="adj1" fmla="val -38765"/>
              <a:gd name="adj2" fmla="val -84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The </a:t>
            </a:r>
            <a:r>
              <a:rPr lang="en-US" sz="2400" b="1" noProof="1">
                <a:solidFill>
                  <a:schemeClr val="bg2"/>
                </a:solidFill>
              </a:rPr>
              <a:t>'</a:t>
            </a:r>
            <a:r>
              <a:rPr lang="en-US" sz="2400" b="1" noProof="1">
                <a:solidFill>
                  <a:schemeClr val="bg1"/>
                </a:solidFill>
              </a:rPr>
              <a:t>*</a:t>
            </a:r>
            <a:r>
              <a:rPr lang="en-US" sz="2400" b="1" noProof="1">
                <a:solidFill>
                  <a:schemeClr val="bg2"/>
                </a:solidFill>
              </a:rPr>
              <a:t>'</a:t>
            </a:r>
            <a:r>
              <a:rPr lang="en-US" sz="2400" b="1" noProof="1">
                <a:solidFill>
                  <a:schemeClr val="bg1"/>
                </a:solidFill>
              </a:rPr>
              <a:t> </a:t>
            </a:r>
            <a:r>
              <a:rPr lang="en-US" sz="2400" b="1" noProof="1">
                <a:solidFill>
                  <a:srgbClr val="FFFFFF"/>
                </a:solidFill>
              </a:rPr>
              <a:t>symbol is </a:t>
            </a:r>
            <a:br>
              <a:rPr lang="en-US" sz="2400" b="1" noProof="1">
                <a:solidFill>
                  <a:srgbClr val="FFFFFF"/>
                </a:solidFill>
              </a:rPr>
            </a:br>
            <a:r>
              <a:rPr lang="en-US" sz="2400" b="1" noProof="1">
                <a:solidFill>
                  <a:srgbClr val="FFFFFF"/>
                </a:solidFill>
              </a:rPr>
              <a:t>required in front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E7185B36-E415-4D52-A4C9-9033F562E9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589340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4982396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Components Basic Idea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Creating Components 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Bootstrapping &amp; Modules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Data Bindings &amp; Templates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Lifecycle Hooks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 Interaction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5051BABE-C2D1-4FD9-A72E-8B5A055D69F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27518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Statements Using *NgIf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96000" y="1224000"/>
            <a:ext cx="7036063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&lt;h1&gt;Games List&lt;/h1&gt;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&lt;p&gt;Pick a game to Buy&lt;/p&gt;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&lt;li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="let game of games"&gt;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&lt;div&gt;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	{{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game.title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&lt;/div&gt;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latin typeface="Consolas" panose="020B0609020204030204" pitchFamily="49" charset="0"/>
              </a:rPr>
              <a:t>&lt;span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ngIf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latin typeface="Consolas" panose="020B0609020204030204" pitchFamily="49" charset="0"/>
              </a:rPr>
              <a:t>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game.price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&gt;= 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100</a:t>
            </a:r>
            <a:r>
              <a:rPr lang="en-US" sz="2400" b="1" smtClean="0">
                <a:latin typeface="Consolas" panose="020B0609020204030204" pitchFamily="49" charset="0"/>
              </a:rPr>
              <a:t>"&gt;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latin typeface="Consolas" panose="020B0609020204030204" pitchFamily="49" charset="0"/>
              </a:rPr>
              <a:t>Price: {{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game.price</a:t>
            </a:r>
            <a:r>
              <a:rPr lang="en-US" sz="2400" b="1" dirty="0">
                <a:latin typeface="Consolas" panose="020B0609020204030204" pitchFamily="49" charset="0"/>
              </a:rPr>
              <a:t>}}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&lt;/span&gt;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&lt;/li&gt;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DB9E6619-4E24-4BA9-B2CD-F5E20BD8B3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627734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 Events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14622" y="1182561"/>
            <a:ext cx="1023840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&lt;button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click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showContent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$event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)"&gt;Show Content&lt;/button&gt;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54941" y="1981237"/>
            <a:ext cx="7309552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public games: Game[];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showContent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boolean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constructor()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this.games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[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Array of games</a:t>
            </a:r>
            <a:r>
              <a:rPr lang="en-US" sz="2400" b="1" i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showAdditionalContent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($event)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	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 err="1"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showContent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true;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95B6690-C77A-4ABF-B44F-9F3C2CC0D7A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919249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Attributes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Binding attributes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81000" y="1843153"/>
            <a:ext cx="71628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string;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constructor()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 err="1"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"a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to an image"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	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81000" y="4536397"/>
            <a:ext cx="4905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img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attr.src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 /&gt;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928952" y="5323727"/>
            <a:ext cx="4414680" cy="1018339"/>
          </a:xfrm>
          <a:prstGeom prst="wedgeRoundRectCallout">
            <a:avLst>
              <a:gd name="adj1" fmla="val -9144"/>
              <a:gd name="adj2" fmla="val -4336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name of the property in the component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308C8324-F503-47BD-AD85-96CE266FDE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07836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Binding CSS Classes or Specific Class Name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Binding classes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bind to a specific class name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31232" y="1868093"/>
            <a:ext cx="8534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badCurly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"&gt;Bad curly&lt;/div&gt;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26000" y="3355100"/>
            <a:ext cx="8534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class.special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isSpecial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The class binding is special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class="special"[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class.special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!isSpecial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This one is not so special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105768" y="4193887"/>
            <a:ext cx="4349400" cy="609716"/>
          </a:xfrm>
          <a:prstGeom prst="wedgeRoundRectCallout">
            <a:avLst>
              <a:gd name="adj1" fmla="val -49618"/>
              <a:gd name="adj2" fmla="val -1237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Toggle class "</a:t>
            </a:r>
            <a:r>
              <a:rPr lang="en-US" sz="2400" b="1" noProof="1">
                <a:solidFill>
                  <a:schemeClr val="bg1"/>
                </a:solidFill>
              </a:rPr>
              <a:t>special</a:t>
            </a:r>
            <a:r>
              <a:rPr lang="en-US" sz="2400" b="1" noProof="1">
                <a:solidFill>
                  <a:schemeClr val="bg2"/>
                </a:solidFill>
              </a:rPr>
              <a:t>" on/off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DD987E4F-9E68-4896-AAC2-574B271589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042430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Binding styles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styles with units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Styles or Styles with Units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8044" y="1833207"/>
            <a:ext cx="10057956" cy="14503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style.color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]="isSpecial ? 'red': 'green'"&gt;Red&lt;/button&gt;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style.background-color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]="canSave ? 'cyan': 'grey'" 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Save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&lt;/button&gt;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3068" y="3950891"/>
            <a:ext cx="10042932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style.font-size.em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]="isSpecial ? 3 : 1"&gt;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Big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style.font-size.%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]="!isSpecial ? 150 : 50"&gt;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Small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&lt;/button&gt;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429CDF43-751B-4BE6-82CC-4DEF2DD602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00788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Reference other </a:t>
            </a:r>
            <a:r>
              <a:rPr lang="en-US" dirty="0" smtClean="0"/>
              <a:t>elements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can also use the null-safe operator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  <a:r>
              <a:rPr lang="en-US" dirty="0" smtClean="0"/>
              <a:t>and Null-safe Operator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1000" y="1979663"/>
            <a:ext cx="933209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#phone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placeholder="phone number"&gt;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(click)="callPhone(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phone.value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)"&gt;Call&lt;/button&gt;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366000" y="3023381"/>
            <a:ext cx="4933321" cy="609716"/>
          </a:xfrm>
          <a:prstGeom prst="wedgeRoundRectCallout">
            <a:avLst>
              <a:gd name="adj1" fmla="val -48699"/>
              <a:gd name="adj2" fmla="val -296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phone </a:t>
            </a:r>
            <a:r>
              <a:rPr lang="en-US" sz="2400" b="1" noProof="1">
                <a:solidFill>
                  <a:schemeClr val="bg1"/>
                </a:solidFill>
              </a:rPr>
              <a:t>refers</a:t>
            </a:r>
            <a:r>
              <a:rPr lang="en-US" sz="2400" b="1" noProof="1">
                <a:solidFill>
                  <a:schemeClr val="bg2"/>
                </a:solidFill>
              </a:rPr>
              <a:t> to the </a:t>
            </a:r>
            <a:r>
              <a:rPr lang="en-US" sz="2400" b="1" noProof="1">
                <a:solidFill>
                  <a:schemeClr val="bg1"/>
                </a:solidFill>
              </a:rPr>
              <a:t>input</a:t>
            </a:r>
            <a:r>
              <a:rPr lang="en-US" sz="2400" b="1" noProof="1">
                <a:solidFill>
                  <a:schemeClr val="bg2"/>
                </a:solidFill>
              </a:rPr>
              <a:t> element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8D0D8C26-02A0-47B6-A134-63E76B6971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06000" y="4740800"/>
            <a:ext cx="102108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&lt;div&gt;The current hero's name is {{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game?.title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}}&lt;/div&gt;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&lt;div&gt;The null hero's name is {{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 &amp;&amp; game.name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}}&lt;/div</a:t>
            </a:r>
            <a:r>
              <a:rPr lang="en-US" sz="2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4442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 vert="horz" lIns="108000" tIns="182880" rIns="108000" bIns="36000" rtlCol="0"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text </a:t>
            </a:r>
            <a:r>
              <a:rPr lang="en-US" b="1" dirty="0">
                <a:solidFill>
                  <a:schemeClr val="bg1"/>
                </a:solidFill>
              </a:rPr>
              <a:t>between</a:t>
            </a:r>
            <a:r>
              <a:rPr lang="en-US" dirty="0"/>
              <a:t> the curly brackets is </a:t>
            </a:r>
            <a:r>
              <a:rPr lang="en-US" b="1" dirty="0">
                <a:solidFill>
                  <a:schemeClr val="bg1"/>
                </a:solidFill>
              </a:rPr>
              <a:t>evaluated</a:t>
            </a:r>
            <a:r>
              <a:rPr lang="en-US" dirty="0"/>
              <a:t> to a string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Template expressions are </a:t>
            </a:r>
            <a:r>
              <a:rPr lang="en-US" b="1" dirty="0">
                <a:solidFill>
                  <a:schemeClr val="bg1"/>
                </a:solidFill>
              </a:rPr>
              <a:t>not pure </a:t>
            </a:r>
            <a:r>
              <a:rPr lang="en-US" dirty="0"/>
              <a:t>JavaScript</a:t>
            </a:r>
          </a:p>
          <a:p>
            <a:pPr>
              <a:buClr>
                <a:schemeClr val="tx1"/>
              </a:buClr>
            </a:pPr>
            <a:r>
              <a:rPr lang="en-US" dirty="0"/>
              <a:t>You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use these: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Assignments (</a:t>
            </a:r>
            <a:r>
              <a:rPr lang="en-US" b="1" dirty="0">
                <a:solidFill>
                  <a:schemeClr val="bg1"/>
                </a:solidFill>
              </a:rPr>
              <a:t>=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+=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-=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...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operator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expressions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Increment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decrement</a:t>
            </a:r>
            <a:r>
              <a:rPr lang="en-US" dirty="0"/>
              <a:t> operations (</a:t>
            </a:r>
            <a:r>
              <a:rPr lang="en-US" b="1" dirty="0">
                <a:solidFill>
                  <a:schemeClr val="bg1"/>
                </a:solidFill>
              </a:rPr>
              <a:t>++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--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Bitwise</a:t>
            </a:r>
            <a:r>
              <a:rPr lang="en-US" dirty="0"/>
              <a:t> operators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 Expressions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6000" y="1944000"/>
            <a:ext cx="8839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&lt;p&gt;The sum of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two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two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four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is {{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}}&lt;/p&gt;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5F4986EA-FA59-4B18-BC45-92E5ABCE8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2028855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three types</a:t>
            </a:r>
            <a:r>
              <a:rPr lang="en-US" dirty="0"/>
              <a:t> of data binding</a:t>
            </a:r>
            <a:endParaRPr lang="bg-BG" dirty="0"/>
          </a:p>
          <a:p>
            <a:pPr lvl="1"/>
            <a:r>
              <a:rPr lang="en-US" dirty="0"/>
              <a:t>From data-source to view</a:t>
            </a:r>
            <a:endParaRPr lang="bg-BG" dirty="0"/>
          </a:p>
          <a:p>
            <a:pPr marL="442912" lvl="1" indent="0">
              <a:buNone/>
            </a:pPr>
            <a:endParaRPr lang="bg-BG" dirty="0"/>
          </a:p>
          <a:p>
            <a:pPr marL="442912" lvl="1" indent="0">
              <a:buNone/>
            </a:pPr>
            <a:endParaRPr lang="bg-BG" dirty="0"/>
          </a:p>
          <a:p>
            <a:pPr lvl="1"/>
            <a:r>
              <a:rPr lang="en-US" dirty="0"/>
              <a:t>From view to data-source</a:t>
            </a:r>
            <a:endParaRPr lang="bg-BG" dirty="0"/>
          </a:p>
          <a:p>
            <a:pPr marL="442912" lvl="1" indent="0">
              <a:buNone/>
            </a:pPr>
            <a:endParaRPr lang="bg-BG" dirty="0"/>
          </a:p>
          <a:p>
            <a:pPr lvl="1"/>
            <a:r>
              <a:rPr lang="en-US" dirty="0"/>
              <a:t>Two-way</a:t>
            </a:r>
            <a:endParaRPr lang="bg-BG" dirty="0"/>
          </a:p>
          <a:p>
            <a:pPr lvl="1"/>
            <a:endParaRPr lang="bg-BG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Data Binding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6000" y="2423924"/>
            <a:ext cx="479715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="expression"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bind-target="expression"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56000" y="4349144"/>
            <a:ext cx="479715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="statement"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on-target="statement"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49712" y="5783682"/>
            <a:ext cx="479715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ngModel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)]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="expression"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bindon-target="expression"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7851000" y="5862100"/>
            <a:ext cx="3411283" cy="610372"/>
          </a:xfrm>
          <a:prstGeom prst="wedgeRoundRectCallout">
            <a:avLst>
              <a:gd name="adj1" fmla="val -48296"/>
              <a:gd name="adj2" fmla="val 1788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FormsModule</a:t>
            </a:r>
            <a:r>
              <a:rPr lang="en-US" sz="2400" b="1" noProof="1">
                <a:solidFill>
                  <a:srgbClr val="FDFFFF"/>
                </a:solidFill>
              </a:rPr>
              <a:t> needed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8D3A7443-0158-44BF-837B-176B288A9B2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37486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37E924-DC7C-4822-946F-8EC54E5C728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Lifecycle Hooks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C82A9826-10C9-4354-84A0-B722B09A4DA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81016"/>
            <a:ext cx="10961783" cy="768084"/>
          </a:xfrm>
        </p:spPr>
        <p:txBody>
          <a:bodyPr/>
          <a:lstStyle/>
          <a:p>
            <a:r>
              <a:rPr lang="en-US" dirty="0"/>
              <a:t>Intersect Through the Loop</a:t>
            </a:r>
          </a:p>
        </p:txBody>
      </p:sp>
      <p:pic>
        <p:nvPicPr>
          <p:cNvPr id="5" name="Picture 4" descr="A picture containing plate, drawing&#10;&#10;Description automatically generated">
            <a:extLst>
              <a:ext uri="{FF2B5EF4-FFF2-40B4-BE49-F238E27FC236}">
                <a16:creationId xmlns="" xmlns:a16="http://schemas.microsoft.com/office/drawing/2014/main" id="{C4540EB2-7D48-4C1B-8EAB-9D6CC2119A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476" y="1385091"/>
            <a:ext cx="2479048" cy="24790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370400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9940238" cy="5546589"/>
          </a:xfrm>
        </p:spPr>
        <p:txBody>
          <a:bodyPr/>
          <a:lstStyle/>
          <a:p>
            <a:r>
              <a:rPr lang="en-US" dirty="0"/>
              <a:t>A component has a lifecycle </a:t>
            </a:r>
            <a:r>
              <a:rPr lang="en-US" b="1" dirty="0">
                <a:solidFill>
                  <a:schemeClr val="bg1"/>
                </a:solidFill>
              </a:rPr>
              <a:t>managed</a:t>
            </a:r>
            <a:r>
              <a:rPr lang="en-US" dirty="0"/>
              <a:t> by Angular</a:t>
            </a:r>
          </a:p>
          <a:p>
            <a:r>
              <a:rPr lang="en-US" dirty="0"/>
              <a:t>Angular offers lifecycle </a:t>
            </a:r>
            <a:r>
              <a:rPr lang="en-US" b="1" dirty="0">
                <a:solidFill>
                  <a:schemeClr val="bg1"/>
                </a:solidFill>
              </a:rPr>
              <a:t>hooks</a:t>
            </a:r>
            <a:r>
              <a:rPr lang="en-US" dirty="0"/>
              <a:t> that provide </a:t>
            </a:r>
            <a:r>
              <a:rPr lang="en-US" b="1" dirty="0">
                <a:solidFill>
                  <a:schemeClr val="bg1"/>
                </a:solidFill>
              </a:rPr>
              <a:t>control</a:t>
            </a: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/>
              <a:t>over life moments of a component</a:t>
            </a:r>
          </a:p>
          <a:p>
            <a:r>
              <a:rPr lang="en-US" dirty="0"/>
              <a:t>Directive and component instances have a </a:t>
            </a:r>
            <a:r>
              <a:rPr lang="en-US" b="1" dirty="0">
                <a:solidFill>
                  <a:schemeClr val="bg1"/>
                </a:solidFill>
              </a:rPr>
              <a:t>lifecycle</a:t>
            </a:r>
            <a:r>
              <a:rPr lang="en-US" dirty="0"/>
              <a:t>  as Angular </a:t>
            </a: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updates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destroys</a:t>
            </a:r>
            <a:r>
              <a:rPr lang="en-US" dirty="0"/>
              <a:t> them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Lifecycle Overview</a:t>
            </a:r>
            <a:endParaRPr lang="bg-BG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B5577312-FE81-4FAE-94D0-26D344ACDB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126308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1221" y="1347789"/>
            <a:ext cx="11804650" cy="4601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rgbClr val="FFA000"/>
                </a:solidFill>
                <a:latin typeface="+mj-lt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-web</a:t>
            </a:r>
            <a:endParaRPr lang="en-US" sz="6000" b="1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9BC02D7D-C277-47E8-9A6C-1BE3F9DB0E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8211468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26000" y="1392521"/>
            <a:ext cx="105156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Component,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OnDestroy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'@angular/core';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@Component({..})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implements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OnDestroy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games: Game[];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console.log('CREATED');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ngOnDestroy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console.log('DELETED');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NgOnInit and NgOnDestroy Example</a:t>
            </a:r>
            <a:endParaRPr lang="bg-BG" dirty="0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031403" y="3879000"/>
            <a:ext cx="4179000" cy="609716"/>
          </a:xfrm>
          <a:prstGeom prst="wedgeRoundRectCallout">
            <a:avLst>
              <a:gd name="adj1" fmla="val -49084"/>
              <a:gd name="adj2" fmla="val 1379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Called </a:t>
            </a:r>
            <a:r>
              <a:rPr lang="en-US" sz="2400" b="1" noProof="1">
                <a:solidFill>
                  <a:schemeClr val="bg1"/>
                </a:solidFill>
              </a:rPr>
              <a:t>shortly</a:t>
            </a:r>
            <a:r>
              <a:rPr lang="en-US" sz="2400" b="1" noProof="1">
                <a:solidFill>
                  <a:schemeClr val="bg2"/>
                </a:solidFill>
              </a:rPr>
              <a:t> after creation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048203" y="5453702"/>
            <a:ext cx="2835000" cy="609716"/>
          </a:xfrm>
          <a:prstGeom prst="wedgeRoundRectCallout">
            <a:avLst>
              <a:gd name="adj1" fmla="val -49633"/>
              <a:gd name="adj2" fmla="val 1277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Used for </a:t>
            </a:r>
            <a:r>
              <a:rPr lang="en-US" sz="2400" b="1" noProof="1">
                <a:solidFill>
                  <a:schemeClr val="bg1"/>
                </a:solidFill>
              </a:rPr>
              <a:t>cleanup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BFDA7AF3-16B2-4D96-AC85-05F79035E8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998229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All lifecycle hooks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ngOnChanges</a:t>
            </a:r>
            <a:r>
              <a:rPr lang="en-US" dirty="0"/>
              <a:t>() - when data is changed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ngDoCheck</a:t>
            </a:r>
            <a:r>
              <a:rPr lang="en-US" dirty="0"/>
              <a:t>() - detect your own changes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ngAfterContentInit</a:t>
            </a:r>
            <a:r>
              <a:rPr lang="en-US" dirty="0"/>
              <a:t>() - when external content is received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ngAfterContentChecked</a:t>
            </a:r>
            <a:r>
              <a:rPr lang="en-US" dirty="0"/>
              <a:t>() - when external content is checked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ngAfterViewInit</a:t>
            </a:r>
            <a:r>
              <a:rPr lang="en-US" dirty="0"/>
              <a:t>() - when the views and child views are created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ngAfterViewChecked</a:t>
            </a:r>
            <a:r>
              <a:rPr lang="en-US" dirty="0"/>
              <a:t>() - when the above are checked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More at: </a:t>
            </a:r>
            <a:r>
              <a:rPr lang="en-US" dirty="0">
                <a:hlinkClick r:id="rId2"/>
              </a:rPr>
              <a:t>https://angular.io/guide/lifecycle-hooks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Lifecycle Hooks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8A913E91-5B83-4F49-A6C8-BC33C986B0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7987642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0F5AEB-0DCB-4648-B14E-832EEBF2CB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 Interaction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028E2715-7D8D-4902-8362-C8478EA3FE4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24000"/>
            <a:ext cx="10961783" cy="768084"/>
          </a:xfrm>
        </p:spPr>
        <p:txBody>
          <a:bodyPr/>
          <a:lstStyle/>
          <a:p>
            <a:r>
              <a:rPr lang="en-US" dirty="0"/>
              <a:t>Passing Data in Between</a:t>
            </a: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="" xmlns:a16="http://schemas.microsoft.com/office/drawing/2014/main" id="{AC37CA18-94E3-4523-ACA7-7867137CEE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500" y="1269000"/>
            <a:ext cx="2655000" cy="2655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35813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9900" y="5202575"/>
            <a:ext cx="1128313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GameComponent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@Input(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gameProp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') game : Game;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Parent to Child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9900" y="1447801"/>
            <a:ext cx="85511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Component,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'@angular/core';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Game } from '../games/game';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771000" y="5523170"/>
            <a:ext cx="4674599" cy="609716"/>
          </a:xfrm>
          <a:prstGeom prst="wedgeRoundRectCallout">
            <a:avLst>
              <a:gd name="adj1" fmla="val -49618"/>
              <a:gd name="adj2" fmla="val -1423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</a:t>
            </a:r>
            <a:r>
              <a:rPr lang="en-US" sz="2400" b="1" noProof="1">
                <a:solidFill>
                  <a:schemeClr val="bg1"/>
                </a:solidFill>
              </a:rPr>
              <a:t>prop</a:t>
            </a:r>
            <a:r>
              <a:rPr lang="en-US" sz="2400" b="1" noProof="1">
                <a:solidFill>
                  <a:schemeClr val="bg2"/>
                </a:solidFill>
              </a:rPr>
              <a:t> will come from </a:t>
            </a:r>
            <a:r>
              <a:rPr lang="en-US" sz="2400" b="1" noProof="1">
                <a:solidFill>
                  <a:schemeClr val="bg1"/>
                </a:solidFill>
              </a:rPr>
              <a:t>parent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9900" y="2394826"/>
            <a:ext cx="1128313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@Component({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selector: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template: `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&lt;li&gt;&lt;div&gt;{{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game.title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| uppercase}}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&lt;span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ngIf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game.price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&gt;= 100"&gt;-&gt; Price: {{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game.price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}}&lt;/span&gt;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&lt;/div&gt;&lt;/li&gt;`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B620109-8934-49D2-8CD4-37FA869AD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1307403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Parent to Child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2800" y="1624896"/>
            <a:ext cx="105264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&lt;h1&gt;Games List&lt;/h1&gt;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&lt;p&gt;Pick a game to Buy&lt;/p&gt;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&lt;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="let game of games"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  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gameProp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]="game"&gt;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&lt;/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&lt;button (click)="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showAdditionalContent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()"&gt;Show Image&lt;/button&gt;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7356000" y="1721429"/>
            <a:ext cx="3861000" cy="1426961"/>
          </a:xfrm>
          <a:prstGeom prst="wedgeRoundRectCallout">
            <a:avLst>
              <a:gd name="adj1" fmla="val -36845"/>
              <a:gd name="adj2" fmla="val 1652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Render the </a:t>
            </a:r>
            <a:r>
              <a:rPr lang="en-US" sz="2400" b="1" noProof="1">
                <a:solidFill>
                  <a:schemeClr val="bg1"/>
                </a:solidFill>
              </a:rPr>
              <a:t>child</a:t>
            </a:r>
            <a:r>
              <a:rPr lang="en-US" sz="2400" b="1" noProof="1">
                <a:solidFill>
                  <a:schemeClr val="bg2"/>
                </a:solidFill>
              </a:rPr>
              <a:t> into the </a:t>
            </a:r>
            <a:r>
              <a:rPr lang="en-US" sz="2400" b="1" noProof="1">
                <a:solidFill>
                  <a:schemeClr val="bg1"/>
                </a:solidFill>
              </a:rPr>
              <a:t>parent</a:t>
            </a:r>
            <a:r>
              <a:rPr lang="en-US" sz="2400" b="1" noProof="1">
                <a:solidFill>
                  <a:schemeClr val="bg2"/>
                </a:solidFill>
              </a:rPr>
              <a:t> template and </a:t>
            </a:r>
            <a:r>
              <a:rPr lang="en-US" sz="2400" b="1" noProof="1">
                <a:solidFill>
                  <a:schemeClr val="bg1"/>
                </a:solidFill>
              </a:rPr>
              <a:t>pass</a:t>
            </a:r>
            <a:r>
              <a:rPr lang="en-US" sz="2400" b="1" noProof="1">
                <a:solidFill>
                  <a:schemeClr val="bg2"/>
                </a:solidFill>
              </a:rPr>
              <a:t> the needed </a:t>
            </a:r>
            <a:r>
              <a:rPr lang="en-US" sz="2400" b="1" noProof="1">
                <a:solidFill>
                  <a:schemeClr val="bg1"/>
                </a:solidFill>
              </a:rPr>
              <a:t>prop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834D2B50-F3FA-457D-925E-0C49925FE6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941364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order to pass data from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component we need the </a:t>
            </a:r>
            <a:r>
              <a:rPr lang="en-US" b="1" dirty="0">
                <a:solidFill>
                  <a:schemeClr val="bg1"/>
                </a:solidFill>
              </a:rPr>
              <a:t>Output</a:t>
            </a:r>
            <a:r>
              <a:rPr lang="en-US" dirty="0"/>
              <a:t> decorator and an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Emitter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Interaction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56004" y="2439000"/>
            <a:ext cx="9397026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Output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EventEmitter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'@angular/core';</a:t>
            </a:r>
            <a:b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GameComponent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@Input('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gameProp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') game : Game;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@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Output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()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onReacted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new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EventEmitter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&gt;()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react(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isLiked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: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boolean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this.onReacted.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emit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isLiked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} 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936000" y="4914000"/>
            <a:ext cx="4995000" cy="609716"/>
          </a:xfrm>
          <a:prstGeom prst="wedgeRoundRectCallout">
            <a:avLst>
              <a:gd name="adj1" fmla="val -20277"/>
              <a:gd name="adj2" fmla="val -2475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parent will </a:t>
            </a:r>
            <a:r>
              <a:rPr lang="en-US" sz="2400" b="1" noProof="1">
                <a:solidFill>
                  <a:schemeClr val="bg1"/>
                </a:solidFill>
              </a:rPr>
              <a:t>receive</a:t>
            </a:r>
            <a:r>
              <a:rPr lang="en-US" sz="2400" b="1" noProof="1">
                <a:solidFill>
                  <a:schemeClr val="bg2"/>
                </a:solidFill>
              </a:rPr>
              <a:t> the event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E6FB9BDF-8815-49BC-8429-4ED42B8D4D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250650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Interaction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Parent component handles the event</a:t>
            </a:r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6275" y="1809000"/>
            <a:ext cx="8794725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&lt;game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="let game of games="[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gameProp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]"="game"    	 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onReacted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onReacted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$event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&lt;/game&gt;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6275" y="3315036"/>
            <a:ext cx="8794725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Game[];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likes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number;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dislikes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: number;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onReacted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isLiked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boolean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{ 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isLiked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?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this.likes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++ 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this.dislikes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++;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0484B538-A38F-474B-AF0E-CA203DF9252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685012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3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5145" y="1605617"/>
            <a:ext cx="7998407" cy="481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329" indent="-571329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Each component has its </a:t>
            </a:r>
            <a:r>
              <a:rPr lang="en-US" sz="2800" b="1" dirty="0">
                <a:solidFill>
                  <a:schemeClr val="bg1"/>
                </a:solidFill>
              </a:rPr>
              <a:t>own</a:t>
            </a:r>
            <a:r>
              <a:rPr lang="en-US" sz="2800" dirty="0">
                <a:solidFill>
                  <a:schemeClr val="bg2"/>
                </a:solidFill>
              </a:rPr>
              <a:t> template</a:t>
            </a:r>
          </a:p>
          <a:p>
            <a:pPr marL="457063" indent="-457063">
              <a:lnSpc>
                <a:spcPct val="95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2"/>
              </a:solidFill>
            </a:endParaRP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bg2"/>
              </a:solidFill>
            </a:endParaRP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There are </a:t>
            </a:r>
            <a:r>
              <a:rPr lang="en-US" sz="2800" b="1" dirty="0">
                <a:solidFill>
                  <a:schemeClr val="bg1"/>
                </a:solidFill>
              </a:rPr>
              <a:t>three</a:t>
            </a:r>
            <a:r>
              <a:rPr lang="en-US" sz="2800" dirty="0">
                <a:solidFill>
                  <a:schemeClr val="bg2"/>
                </a:solidFill>
              </a:rPr>
              <a:t> types of data binding</a:t>
            </a: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We can </a:t>
            </a:r>
            <a:r>
              <a:rPr lang="en-US" sz="2800" b="1" dirty="0">
                <a:solidFill>
                  <a:schemeClr val="bg1"/>
                </a:solidFill>
              </a:rPr>
              <a:t>intersect</a:t>
            </a:r>
            <a:r>
              <a:rPr lang="en-US" sz="2800" dirty="0">
                <a:solidFill>
                  <a:schemeClr val="bg2"/>
                </a:solidFill>
              </a:rPr>
              <a:t> the </a:t>
            </a:r>
            <a:r>
              <a:rPr lang="en-US" sz="2800" b="1" dirty="0">
                <a:solidFill>
                  <a:schemeClr val="bg1"/>
                </a:solidFill>
              </a:rPr>
              <a:t>lifecycle</a:t>
            </a:r>
            <a:r>
              <a:rPr lang="en-US" sz="2800" dirty="0">
                <a:solidFill>
                  <a:schemeClr val="bg2"/>
                </a:solidFill>
              </a:rPr>
              <a:t> of a component</a:t>
            </a: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2"/>
              </a:solidFill>
            </a:endParaRP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Components can </a:t>
            </a:r>
            <a:r>
              <a:rPr lang="en-US" sz="2800" b="1" dirty="0">
                <a:solidFill>
                  <a:schemeClr val="bg1"/>
                </a:solidFill>
              </a:rPr>
              <a:t>interact</a:t>
            </a:r>
            <a:r>
              <a:rPr lang="en-US" sz="2800" dirty="0">
                <a:solidFill>
                  <a:schemeClr val="bg2"/>
                </a:solidFill>
              </a:rPr>
              <a:t> with </a:t>
            </a:r>
            <a:r>
              <a:rPr lang="en-US" sz="2800" b="1" dirty="0">
                <a:solidFill>
                  <a:schemeClr val="bg1"/>
                </a:solidFill>
              </a:rPr>
              <a:t>each</a:t>
            </a:r>
            <a:r>
              <a:rPr lang="en-US" sz="2800" dirty="0">
                <a:solidFill>
                  <a:schemeClr val="bg2"/>
                </a:solidFill>
              </a:rPr>
              <a:t> other</a:t>
            </a: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256941" y="2320465"/>
            <a:ext cx="7269997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@Component({ selector: 'app',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`&lt;h1&gt;{{title}}&lt;/h1`})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276862" y="4537535"/>
            <a:ext cx="7267717" cy="4470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ngOnInit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() { this.data = </a:t>
            </a: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Retrieve data 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262539" y="5879641"/>
            <a:ext cx="7267107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() fromChild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	EventEmitter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&lt;boolen&gt;();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="" xmlns:a16="http://schemas.microsoft.com/office/drawing/2014/main" id="{E2B76E90-305E-4568-9611-10F60FB01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3164374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="" xmlns:p14="http://schemas.microsoft.com/office/powerpoint/2010/main" val="18303497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=""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2722594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4C903B5E-3491-4A12-930E-E6D9787061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Components: Basic Idea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C2F0F643-D8F5-4E4D-A7EA-F2B3B3F8828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7" y="5724000"/>
            <a:ext cx="10961783" cy="768084"/>
          </a:xfrm>
        </p:spPr>
        <p:txBody>
          <a:bodyPr/>
          <a:lstStyle/>
          <a:p>
            <a:r>
              <a:rPr lang="en-US" dirty="0"/>
              <a:t>The Main Building Block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589943E-AC25-489C-BF86-E22B3EE56E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820" y="1371600"/>
            <a:ext cx="2461184" cy="24611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746906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3" name="Group 6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0747106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516E0096-92BE-4242-A86F-DB0826CB91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892138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A5741286-0A26-49D3-82B5-D6EFEF073B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9925716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2766" y="1001836"/>
            <a:ext cx="10129234" cy="5740281"/>
          </a:xfrm>
        </p:spPr>
        <p:txBody>
          <a:bodyPr/>
          <a:lstStyle/>
          <a:p>
            <a:r>
              <a:rPr lang="en-US" dirty="0"/>
              <a:t>A component controls </a:t>
            </a:r>
            <a:r>
              <a:rPr lang="en-US" b="1" dirty="0">
                <a:solidFill>
                  <a:schemeClr val="bg1"/>
                </a:solidFill>
              </a:rPr>
              <a:t>part</a:t>
            </a:r>
            <a:r>
              <a:rPr lang="en-US" dirty="0"/>
              <a:t> of the screen (the view)</a:t>
            </a:r>
          </a:p>
          <a:p>
            <a:r>
              <a:rPr lang="en-US" dirty="0"/>
              <a:t>You define </a:t>
            </a:r>
            <a:r>
              <a:rPr lang="en-US" b="1" dirty="0">
                <a:solidFill>
                  <a:schemeClr val="bg1"/>
                </a:solidFill>
              </a:rPr>
              <a:t>application logic</a:t>
            </a:r>
            <a:r>
              <a:rPr lang="en-US" dirty="0"/>
              <a:t> into the component</a:t>
            </a:r>
          </a:p>
          <a:p>
            <a:r>
              <a:rPr lang="en-US" dirty="0"/>
              <a:t>Each component has its </a:t>
            </a:r>
            <a:r>
              <a:rPr lang="en-US" b="1" dirty="0">
                <a:solidFill>
                  <a:schemeClr val="bg1"/>
                </a:solidFill>
              </a:rPr>
              <a:t>own</a:t>
            </a:r>
            <a:r>
              <a:rPr lang="en-US" dirty="0"/>
              <a:t> HTML/CSS template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Idea Behind Components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82788" y="3101668"/>
            <a:ext cx="8518212" cy="556664"/>
          </a:xfrm>
          <a:prstGeom prst="rect">
            <a:avLst/>
          </a:prstGeom>
          <a:solidFill>
            <a:srgbClr val="ADB4C3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82788" y="3797175"/>
            <a:ext cx="8518212" cy="2249435"/>
          </a:xfrm>
          <a:prstGeom prst="rect">
            <a:avLst/>
          </a:prstGeom>
          <a:solidFill>
            <a:srgbClr val="ADB4C3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@Component({</a:t>
            </a:r>
          </a:p>
          <a:p>
            <a:pPr lvl="1"/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selector: 'app-root',</a:t>
            </a:r>
          </a:p>
          <a:p>
            <a:pPr lvl="1"/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template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: `&lt;h1&gt;{{title}}&lt;/h1&gt;`,</a:t>
            </a:r>
          </a:p>
          <a:p>
            <a:pPr lvl="1"/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styles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: [ `h1 {</a:t>
            </a:r>
          </a:p>
          <a:p>
            <a:pPr lvl="1"/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background-color: red;}` ]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82788" y="6185453"/>
            <a:ext cx="8518212" cy="556664"/>
          </a:xfrm>
          <a:prstGeom prst="rect">
            <a:avLst/>
          </a:prstGeom>
          <a:solidFill>
            <a:srgbClr val="ADB4C3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AppComponent { title = 'App Title'; 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7536000" y="5046164"/>
            <a:ext cx="3375000" cy="810000"/>
          </a:xfrm>
          <a:prstGeom prst="wedgeRoundRectCallout">
            <a:avLst>
              <a:gd name="adj1" fmla="val -62266"/>
              <a:gd name="adj2" fmla="val -344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Unique html template and styling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A3A4866C-DD98-49B0-B914-D8C606CDD3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306084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build="p"/>
      <p:bldP spid="5" grpId="0" animBg="1"/>
      <p:bldP spid="7" grpId="0" animBg="1"/>
      <p:bldP spid="8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Behind Components</a:t>
            </a:r>
            <a:endParaRPr lang="bg-BG" dirty="0"/>
          </a:p>
        </p:txBody>
      </p:sp>
      <p:sp>
        <p:nvSpPr>
          <p:cNvPr id="5" name="Rectangle: Rounded Corners 13"/>
          <p:cNvSpPr/>
          <p:nvPr/>
        </p:nvSpPr>
        <p:spPr>
          <a:xfrm>
            <a:off x="4343401" y="1166361"/>
            <a:ext cx="2268911" cy="81484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App Root Component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 flipH="1">
            <a:off x="3429000" y="1981202"/>
            <a:ext cx="1066800" cy="114299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: Rounded Corners 13"/>
          <p:cNvSpPr/>
          <p:nvPr/>
        </p:nvSpPr>
        <p:spPr>
          <a:xfrm>
            <a:off x="2189742" y="3149600"/>
            <a:ext cx="2268911" cy="814840"/>
          </a:xfrm>
          <a:prstGeom prst="roundRect">
            <a:avLst>
              <a:gd name="adj" fmla="val 5319"/>
            </a:avLst>
          </a:prstGeom>
          <a:solidFill>
            <a:srgbClr val="FDFFFF">
              <a:alpha val="25098"/>
            </a:srgb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Navigation Component</a:t>
            </a: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6477000" y="2011682"/>
            <a:ext cx="609600" cy="118871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: Rounded Corners 13"/>
          <p:cNvSpPr/>
          <p:nvPr/>
        </p:nvSpPr>
        <p:spPr>
          <a:xfrm>
            <a:off x="6248401" y="3246120"/>
            <a:ext cx="2268911" cy="81484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Articles Component</a:t>
            </a:r>
          </a:p>
        </p:txBody>
      </p:sp>
      <p:sp>
        <p:nvSpPr>
          <p:cNvPr id="22" name="Rectangle: Rounded Corners 13"/>
          <p:cNvSpPr/>
          <p:nvPr/>
        </p:nvSpPr>
        <p:spPr>
          <a:xfrm>
            <a:off x="4208090" y="5029200"/>
            <a:ext cx="2268911" cy="81484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  <a:cs typeface="Consolas" pitchFamily="49" charset="0"/>
              </a:rPr>
              <a:t>Article Component</a:t>
            </a: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 flipH="1">
            <a:off x="5791200" y="4055880"/>
            <a:ext cx="685800" cy="97332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 flipV="1">
            <a:off x="6248400" y="4055880"/>
            <a:ext cx="609600" cy="97332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AutoShape 8"/>
          <p:cNvSpPr>
            <a:spLocks noChangeArrowheads="1"/>
          </p:cNvSpPr>
          <p:nvPr/>
        </p:nvSpPr>
        <p:spPr bwMode="auto">
          <a:xfrm>
            <a:off x="6934200" y="4584702"/>
            <a:ext cx="3860356" cy="888996"/>
          </a:xfrm>
          <a:prstGeom prst="wedgeRoundRectCallout">
            <a:avLst>
              <a:gd name="adj1" fmla="val -49485"/>
              <a:gd name="adj2" fmla="val -207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Components can interact with each other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="" xmlns:a16="http://schemas.microsoft.com/office/drawing/2014/main" id="{9425AAF9-4C40-4887-A47C-7E1394A5B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0463389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36FA83-733A-4957-830D-7D3C14256D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Creating Components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3C210476-9CA2-47CD-A48D-1C61ECEEDA6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7" y="5598833"/>
            <a:ext cx="10961783" cy="768084"/>
          </a:xfrm>
        </p:spPr>
        <p:txBody>
          <a:bodyPr/>
          <a:lstStyle/>
          <a:p>
            <a:r>
              <a:rPr lang="en-US" dirty="0"/>
              <a:t>And Their Unique Templates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EE657A8-E977-48C0-A50D-55F51EB6C0F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7228" y="1584000"/>
            <a:ext cx="2077543" cy="22439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972706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create a component we need the </a:t>
            </a:r>
            <a:r>
              <a:rPr lang="en-US" b="1" dirty="0">
                <a:solidFill>
                  <a:schemeClr val="bg1"/>
                </a:solidFill>
              </a:rPr>
              <a:t>Component         </a:t>
            </a:r>
            <a:r>
              <a:rPr lang="en-US" dirty="0"/>
              <a:t>decorator</a:t>
            </a:r>
          </a:p>
          <a:p>
            <a:endParaRPr lang="en-US" dirty="0"/>
          </a:p>
          <a:p>
            <a:r>
              <a:rPr lang="en-US" dirty="0"/>
              <a:t>It provides </a:t>
            </a:r>
            <a:r>
              <a:rPr lang="en-US" b="1" dirty="0">
                <a:solidFill>
                  <a:schemeClr val="bg1"/>
                </a:solidFill>
              </a:rPr>
              <a:t>metadata</a:t>
            </a:r>
            <a:r>
              <a:rPr lang="en-US" dirty="0"/>
              <a:t> and tells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/>
              <a:t> that we are    creating a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and not an </a:t>
            </a:r>
            <a:r>
              <a:rPr lang="en-US" b="1" dirty="0">
                <a:solidFill>
                  <a:schemeClr val="bg1"/>
                </a:solidFill>
              </a:rPr>
              <a:t>ordinary</a:t>
            </a:r>
            <a:r>
              <a:rPr lang="en-US" dirty="0"/>
              <a:t> class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Components Manually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26000" y="2399816"/>
            <a:ext cx="7920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import {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} from '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@angular/core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';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26001" y="4464000"/>
            <a:ext cx="79200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selector: 'app-home',</a:t>
            </a:r>
          </a:p>
          <a:p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 template: '&lt;h1&gt;Home View&lt;/h1&gt;'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851333" y="4326261"/>
            <a:ext cx="4066776" cy="696535"/>
          </a:xfrm>
          <a:prstGeom prst="wedgeRoundRectCallout">
            <a:avLst>
              <a:gd name="adj1" fmla="val -48028"/>
              <a:gd name="adj2" fmla="val 216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We call it whilist adding '@' </a:t>
            </a:r>
          </a:p>
          <a:p>
            <a:pPr algn="ctr"/>
            <a:r>
              <a:rPr lang="en-US" sz="2000" b="1" noProof="1">
                <a:solidFill>
                  <a:schemeClr val="bg2"/>
                </a:solidFill>
              </a:rPr>
              <a:t>in front and pass in metadata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752E8F6-01F2-4F5A-BEE7-76A499C1D1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70095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build="p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 Metadata</a:t>
            </a:r>
          </a:p>
          <a:p>
            <a:pPr lvl="1">
              <a:spcAft>
                <a:spcPts val="5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selector</a:t>
            </a:r>
            <a:r>
              <a:rPr lang="en-US" dirty="0"/>
              <a:t> - the component's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selector</a:t>
            </a:r>
          </a:p>
          <a:p>
            <a:pPr lvl="1">
              <a:spcAft>
                <a:spcPts val="5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templateUrl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- the component's template</a:t>
            </a:r>
          </a:p>
          <a:p>
            <a:pPr lvl="1">
              <a:spcAft>
                <a:spcPts val="5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styles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styleUrls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- unique styles for the </a:t>
            </a:r>
            <a:r>
              <a:rPr lang="en-US" b="1" dirty="0">
                <a:solidFill>
                  <a:schemeClr val="bg1"/>
                </a:solidFill>
              </a:rPr>
              <a:t>current</a:t>
            </a:r>
            <a:r>
              <a:rPr lang="en-US" dirty="0"/>
              <a:t>                                        component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providers</a:t>
            </a:r>
            <a:r>
              <a:rPr lang="en-US" dirty="0"/>
              <a:t> - list of providers that can be </a:t>
            </a:r>
            <a:r>
              <a:rPr lang="en-US" b="1" dirty="0">
                <a:solidFill>
                  <a:schemeClr val="bg1"/>
                </a:solidFill>
              </a:rPr>
              <a:t>injected</a:t>
            </a:r>
            <a:r>
              <a:rPr lang="en-US" dirty="0"/>
              <a:t> using DI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Components Manually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76000" y="2357390"/>
            <a:ext cx="4185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selector: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'app-home'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71181" y="3632827"/>
            <a:ext cx="630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templateUrl: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'Path to template'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76000" y="5364000"/>
            <a:ext cx="630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styleUrls: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'Array of paths'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EE04C069-F4D6-4B27-8F11-A7AB600B73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719193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3753</TotalTime>
  <Words>1815</Words>
  <Application>Microsoft Office PowerPoint</Application>
  <PresentationFormat>По избор</PresentationFormat>
  <Paragraphs>394</Paragraphs>
  <Slides>42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42</vt:i4>
      </vt:variant>
    </vt:vector>
  </HeadingPairs>
  <TitlesOfParts>
    <vt:vector size="43" baseType="lpstr">
      <vt:lpstr>SoftUni</vt:lpstr>
      <vt:lpstr>Components and Data Binding</vt:lpstr>
      <vt:lpstr>Table of Contents</vt:lpstr>
      <vt:lpstr>Questions</vt:lpstr>
      <vt:lpstr>Components: Basic Idea</vt:lpstr>
      <vt:lpstr>The Idea Behind Components</vt:lpstr>
      <vt:lpstr>The Idea Behind Components</vt:lpstr>
      <vt:lpstr>Creating Components</vt:lpstr>
      <vt:lpstr>Creating Components Manually</vt:lpstr>
      <vt:lpstr>Creating Components Manually</vt:lpstr>
      <vt:lpstr>Creating Components Manually</vt:lpstr>
      <vt:lpstr>Creating Components with the CLI</vt:lpstr>
      <vt:lpstr>Bootstrapping</vt:lpstr>
      <vt:lpstr>Bootstrapping an Application</vt:lpstr>
      <vt:lpstr>The Initial Module</vt:lpstr>
      <vt:lpstr>Initial Module Properties</vt:lpstr>
      <vt:lpstr>Initial Module Properties</vt:lpstr>
      <vt:lpstr>Data Bindings &amp; Templates</vt:lpstr>
      <vt:lpstr>Templates &amp; Data Bindings Overview</vt:lpstr>
      <vt:lpstr>Render an Array Using *NgFor</vt:lpstr>
      <vt:lpstr>Conditional Statements Using *NgIf</vt:lpstr>
      <vt:lpstr>Attach Events</vt:lpstr>
      <vt:lpstr>Binding Attributes</vt:lpstr>
      <vt:lpstr>Binding CSS Classes or Specific Class Name</vt:lpstr>
      <vt:lpstr>Binding Styles or Styles with Units</vt:lpstr>
      <vt:lpstr>Reference and Null-safe Operator</vt:lpstr>
      <vt:lpstr>Template Expressions</vt:lpstr>
      <vt:lpstr>Types of Data Binding</vt:lpstr>
      <vt:lpstr>Lifecycle Hooks</vt:lpstr>
      <vt:lpstr>Lifecycle Overview</vt:lpstr>
      <vt:lpstr>NgOnInit and NgOnDestroy Example</vt:lpstr>
      <vt:lpstr>Other Lifecycle Hooks</vt:lpstr>
      <vt:lpstr>Component Interaction</vt:lpstr>
      <vt:lpstr>From Parent to Child</vt:lpstr>
      <vt:lpstr>From Parent to Child</vt:lpstr>
      <vt:lpstr>Component Interaction</vt:lpstr>
      <vt:lpstr>Component Interaction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and Unit Testing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19</cp:revision>
  <dcterms:created xsi:type="dcterms:W3CDTF">2018-05-23T13:08:44Z</dcterms:created>
  <dcterms:modified xsi:type="dcterms:W3CDTF">2020-11-12T13:41:54Z</dcterms:modified>
  <cp:category>computer programming;programming;software development;software engineering</cp:category>
</cp:coreProperties>
</file>