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1" r:id="rId34"/>
    <p:sldId id="302" r:id="rId35"/>
    <p:sldId id="303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5" name="Google Shape;185;p15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1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2" name="Google Shape;232;p1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4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309" name="Google Shape;309;p24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4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4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4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4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4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3" name="Google Shape;323;p24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5" name="Google Shape;325;p24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8" name="Google Shape;328;p25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5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4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 descr="SoftUni Background"/>
          <p:cNvPicPr preferRelativeResize="0"/>
          <p:nvPr/>
        </p:nvPicPr>
        <p:blipFill rotWithShape="1">
          <a:blip r:embed="rId13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sqlbooster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NoSQL vs SQL, MongoDB, Mongoose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NoSQL and MongoDB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Additional configurations are </a:t>
            </a:r>
            <a:r>
              <a:rPr lang="en-US" b="1" dirty="0">
                <a:solidFill>
                  <a:schemeClr val="lt1"/>
                </a:solidFill>
              </a:rPr>
              <a:t>needed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</a:t>
            </a:r>
            <a:r>
              <a:rPr lang="en-US" sz="3000" u="sng" dirty="0" smtClean="0">
                <a:solidFill>
                  <a:schemeClr val="hlink"/>
                </a:solidFill>
                <a:hlinkClick r:id="rId3"/>
              </a:rPr>
              <a:t>://docs.mongodb.com/manual/tutorial</a:t>
            </a:r>
            <a:r>
              <a:rPr lang="en-US" sz="3000" u="sng" dirty="0" smtClean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Configure MongoDB</a:t>
            </a: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--dbpath &lt;path to 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Shell Client</a:t>
            </a:r>
            <a:endParaRPr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8" y="3869076"/>
            <a:ext cx="726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45215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Choose one of the many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For example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Robo 3T-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https://robomongo.org/download 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NoSQLBooster-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https://nosqlbooster.com</a:t>
            </a:r>
            <a:endParaRPr>
              <a:solidFill>
                <a:srgbClr val="112232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GUI</a:t>
            </a:r>
            <a:endParaRPr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/>
              <a:t>Working with MongoDB from Node.js – Example</a:t>
            </a:r>
            <a:endParaRPr/>
          </a:p>
        </p:txBody>
      </p:sp>
      <p:sp>
        <p:nvSpPr>
          <p:cNvPr id="473" name="Google Shape;473;p38"/>
          <p:cNvSpPr txBox="1"/>
          <p:nvPr/>
        </p:nvSpPr>
        <p:spPr>
          <a:xfrm>
            <a:off x="512164" y="1314120"/>
            <a:ext cx="1116767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(err) { throw new Error(err)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Mongoose Overview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</a:t>
            </a:r>
            <a:r>
              <a:rPr lang="en-US" dirty="0" err="1"/>
              <a:t>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6000" y="5589000"/>
            <a:ext cx="4894092" cy="526987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endParaRPr sz="1600" dirty="0"/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Connecting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Mongoose in Node.js</a:t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696000" y="1965743"/>
            <a:ext cx="62528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'mongoose'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2" y="3654000"/>
            <a:ext cx="8864368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'mongodb://localhost:27017/unidb'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</a:t>
            </a:r>
            <a:r>
              <a:rPr lang="en-US" dirty="0" smtClean="0"/>
              <a:t>global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indent="-360363">
              <a:spcBef>
                <a:spcPts val="1200"/>
              </a:spcBef>
              <a:buSzPts val="3300"/>
            </a:pPr>
            <a:r>
              <a:rPr lang="en-US" dirty="0"/>
              <a:t>Go to </a:t>
            </a:r>
            <a:r>
              <a:rPr lang="en-US" b="1" dirty="0" smtClean="0">
                <a:solidFill>
                  <a:schemeClr val="bg1"/>
                </a:solidFill>
              </a:rPr>
              <a:t>'</a:t>
            </a:r>
            <a:r>
              <a:rPr lang="en-US" b="1" dirty="0" err="1" smtClean="0">
                <a:solidFill>
                  <a:schemeClr val="bg1"/>
                </a:solidFill>
              </a:rPr>
              <a:t>MongoDB</a:t>
            </a:r>
            <a:r>
              <a:rPr lang="en-US" b="1" dirty="0" smtClean="0">
                <a:solidFill>
                  <a:schemeClr val="bg1"/>
                </a:solidFill>
              </a:rPr>
              <a:t> Atlas' </a:t>
            </a:r>
            <a:r>
              <a:rPr lang="en-US" dirty="0"/>
              <a:t>and register - 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</a:t>
            </a:r>
            <a:r>
              <a:rPr lang="en-US" dirty="0" smtClean="0"/>
              <a:t>512 </a:t>
            </a:r>
            <a:r>
              <a:rPr lang="en-US" dirty="0"/>
              <a:t>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Картина 5" descr="Screensho444t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880" y="4101831"/>
            <a:ext cx="7026239" cy="210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Mongoose Models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Models</a:t>
            </a: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 err="1">
                <a:solidFill>
                  <a:schemeClr val="lt1"/>
                </a:solidFill>
              </a:rPr>
              <a:t>mongoose.Schema</a:t>
            </a:r>
            <a:r>
              <a:rPr lang="en-US" sz="3200" b="1" dirty="0">
                <a:solidFill>
                  <a:schemeClr val="lt1"/>
                </a:solidFill>
              </a:rPr>
              <a:t>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1" name="Google Shape;521;p44"/>
          <p:cNvSpPr txBox="1"/>
          <p:nvPr/>
        </p:nvSpPr>
        <p:spPr>
          <a:xfrm>
            <a:off x="2143593" y="3675002"/>
            <a:ext cx="9518755" cy="313802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exampleSchema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propObject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propBool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Model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'Example', </a:t>
            </a:r>
            <a:r>
              <a:rPr lang="en-US" sz="24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24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 err="1"/>
              <a:t>MongoDB</a:t>
            </a:r>
            <a:r>
              <a:rPr lang="en-US" dirty="0"/>
              <a:t>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Since mongoose models are just JavaScript </a:t>
            </a:r>
            <a:r>
              <a:rPr lang="en-US" sz="3400" b="1">
                <a:solidFill>
                  <a:schemeClr val="lt1"/>
                </a:solidFill>
              </a:rPr>
              <a:t>object constructors,</a:t>
            </a:r>
            <a:r>
              <a:rPr lang="en-US" sz="3400"/>
              <a:t> they can have </a:t>
            </a:r>
            <a:r>
              <a:rPr lang="en-US" sz="3400" b="1">
                <a:solidFill>
                  <a:schemeClr val="lt1"/>
                </a:solidFill>
              </a:rPr>
              <a:t>methods</a:t>
            </a:r>
            <a:endParaRPr/>
          </a:p>
          <a:p>
            <a:pPr marL="803275" lvl="1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And these methods can be </a:t>
            </a:r>
            <a:r>
              <a:rPr lang="en-US" sz="3200" b="1">
                <a:solidFill>
                  <a:schemeClr val="lt1"/>
                </a:solidFill>
              </a:rPr>
              <a:t>added</a:t>
            </a:r>
            <a:r>
              <a:rPr lang="en-US" sz="3200"/>
              <a:t> to a schema</a:t>
            </a:r>
            <a:endParaRPr/>
          </a:p>
          <a:p>
            <a:pPr marL="1255713" lvl="2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/>
              <a:t>Use a </a:t>
            </a:r>
            <a:r>
              <a:rPr lang="en-US" sz="3000" b="1">
                <a:solidFill>
                  <a:schemeClr val="lt1"/>
                </a:solidFill>
              </a:rPr>
              <a:t>different</a:t>
            </a:r>
            <a:r>
              <a:rPr lang="en-US" sz="3000"/>
              <a:t> syntax than plain JS</a:t>
            </a:r>
            <a:endParaRPr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Model Methods</a:t>
            </a:r>
            <a:endParaRPr/>
          </a:p>
        </p:txBody>
      </p:sp>
      <p:sp>
        <p:nvSpPr>
          <p:cNvPr id="529" name="Google Shape;529;p45"/>
          <p:cNvSpPr txBox="1"/>
          <p:nvPr/>
        </p:nvSpPr>
        <p:spPr>
          <a:xfrm>
            <a:off x="882718" y="3651763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.firstName} ${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.lastName}`;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8959703" y="3651758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Avoid </a:t>
            </a: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arrow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Yet, not all properties </a:t>
            </a:r>
            <a:r>
              <a:rPr lang="en-US" b="1">
                <a:solidFill>
                  <a:schemeClr val="lt1"/>
                </a:solidFill>
              </a:rPr>
              <a:t>need</a:t>
            </a:r>
            <a:r>
              <a:rPr lang="en-US"/>
              <a:t> to be </a:t>
            </a:r>
            <a:r>
              <a:rPr lang="en-US" b="1">
                <a:solidFill>
                  <a:schemeClr val="lt1"/>
                </a:solidFill>
              </a:rPr>
              <a:t>persisted </a:t>
            </a:r>
            <a:r>
              <a:rPr lang="en-US"/>
              <a:t>to the </a:t>
            </a:r>
            <a:r>
              <a:rPr lang="en-US" b="1">
                <a:solidFill>
                  <a:schemeClr val="lt1"/>
                </a:solidFill>
              </a:rPr>
              <a:t>database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Mongoose provides a way to </a:t>
            </a:r>
            <a:r>
              <a:rPr lang="en-US" b="1">
                <a:solidFill>
                  <a:schemeClr val="lt1"/>
                </a:solidFill>
              </a:rPr>
              <a:t>create</a:t>
            </a:r>
            <a:r>
              <a:rPr lang="en-US"/>
              <a:t> properties, that are </a:t>
            </a:r>
            <a:br>
              <a:rPr lang="en-US"/>
            </a:br>
            <a:r>
              <a:rPr lang="en-US"/>
              <a:t>accessible on all models, but are </a:t>
            </a:r>
            <a:r>
              <a:rPr lang="en-US" b="1">
                <a:solidFill>
                  <a:schemeClr val="lt1"/>
                </a:solidFill>
              </a:rPr>
              <a:t>not persisted </a:t>
            </a:r>
            <a:r>
              <a:rPr lang="en-US"/>
              <a:t>to the database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And they have both </a:t>
            </a:r>
            <a:r>
              <a:rPr lang="en-US" b="1">
                <a:solidFill>
                  <a:schemeClr val="lt1"/>
                </a:solidFill>
              </a:rPr>
              <a:t>getters</a:t>
            </a:r>
            <a:r>
              <a:rPr lang="en-US"/>
              <a:t> and </a:t>
            </a:r>
            <a:r>
              <a:rPr lang="en-US" b="1">
                <a:solidFill>
                  <a:schemeClr val="lt1"/>
                </a:solidFill>
              </a:rPr>
              <a:t>setters</a:t>
            </a:r>
            <a:endParaRPr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Model Virtual Properties</a:t>
            </a:r>
            <a:endParaRPr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Property Validation</a:t>
            </a:r>
            <a:endParaRPr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('firstName')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this.firstName.length &gt;= 2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this.firstName.length &lt;=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Having all model definitions in the </a:t>
            </a:r>
            <a:r>
              <a:rPr lang="en-US" b="1">
                <a:solidFill>
                  <a:schemeClr val="lt1"/>
                </a:solidFill>
              </a:rPr>
              <a:t>main</a:t>
            </a:r>
            <a:r>
              <a:rPr lang="en-US"/>
              <a:t> module is </a:t>
            </a:r>
            <a:r>
              <a:rPr lang="en-US" b="1">
                <a:solidFill>
                  <a:schemeClr val="lt1"/>
                </a:solidFill>
              </a:rPr>
              <a:t>no</a:t>
            </a:r>
            <a:r>
              <a:rPr lang="en-US"/>
              <a:t> good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That is the reason Node.js has </a:t>
            </a:r>
            <a:r>
              <a:rPr lang="en-US" b="1">
                <a:solidFill>
                  <a:schemeClr val="lt1"/>
                </a:solidFill>
              </a:rPr>
              <a:t>modules</a:t>
            </a:r>
            <a:r>
              <a:rPr lang="en-US"/>
              <a:t> in the first place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In folder </a:t>
            </a:r>
            <a:r>
              <a:rPr lang="en-US" b="1">
                <a:solidFill>
                  <a:schemeClr val="lt1"/>
                </a:solidFill>
              </a:rPr>
              <a:t>models</a:t>
            </a:r>
            <a:r>
              <a:rPr lang="en-US"/>
              <a:t>, file </a:t>
            </a:r>
            <a:r>
              <a:rPr lang="en-US" b="1">
                <a:solidFill>
                  <a:schemeClr val="lt1"/>
                </a:solidFill>
              </a:rPr>
              <a:t>Student.js</a:t>
            </a:r>
            <a:endParaRPr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Exporting Modules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04000"/>
            <a:ext cx="10201438" cy="313932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unique: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2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We can put each </a:t>
            </a:r>
            <a:r>
              <a:rPr lang="en-US" b="1">
                <a:solidFill>
                  <a:schemeClr val="lt1"/>
                </a:solidFill>
              </a:rPr>
              <a:t>model</a:t>
            </a:r>
            <a:r>
              <a:rPr lang="en-US"/>
              <a:t> in a different </a:t>
            </a:r>
            <a:r>
              <a:rPr lang="en-US" b="1">
                <a:solidFill>
                  <a:schemeClr val="lt1"/>
                </a:solidFill>
              </a:rPr>
              <a:t>module</a:t>
            </a:r>
            <a:r>
              <a:rPr lang="en-US"/>
              <a:t>, and </a:t>
            </a:r>
            <a:r>
              <a:rPr lang="en-US" b="1">
                <a:solidFill>
                  <a:schemeClr val="lt1"/>
                </a:solidFill>
              </a:rPr>
              <a:t>load</a:t>
            </a:r>
            <a:r>
              <a:rPr lang="en-US"/>
              <a:t> all </a:t>
            </a:r>
            <a:br>
              <a:rPr lang="en-US"/>
            </a:br>
            <a:r>
              <a:rPr lang="en-US"/>
              <a:t>models at start</a:t>
            </a:r>
            <a:endParaRPr>
              <a:solidFill>
                <a:srgbClr val="FED999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Where it is needed</a:t>
            </a:r>
            <a:endParaRPr/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Using Modules</a:t>
            </a:r>
            <a:endParaRPr/>
          </a:p>
        </p:txBody>
      </p:sp>
      <p:sp>
        <p:nvSpPr>
          <p:cNvPr id="563" name="Google Shape;563;p49"/>
          <p:cNvSpPr txBox="1"/>
          <p:nvPr/>
        </p:nvSpPr>
        <p:spPr>
          <a:xfrm>
            <a:off x="1056039" y="3198167"/>
            <a:ext cx="760496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all </a:t>
            </a:r>
            <a:r>
              <a:rPr lang="en-US" dirty="0"/>
              <a:t>CRUD operations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(Persist data)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464991" y="2599657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464991" y="4036759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({_id: id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callback)</a:t>
            </a: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69660" y="5088998"/>
            <a:ext cx="6871340" cy="83099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studentName})</a:t>
            </a:r>
            <a:endParaRPr/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Number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87115" y="1607904"/>
            <a:ext cx="11017771" cy="465798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 dirty="0"/>
          </a:p>
        </p:txBody>
      </p:sp>
      <p:sp>
        <p:nvSpPr>
          <p:cNvPr id="604" name="Google Shape;604;p54"/>
          <p:cNvSpPr/>
          <p:nvPr/>
        </p:nvSpPr>
        <p:spPr>
          <a:xfrm>
            <a:off x="7176000" y="3568078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Update Example</a:t>
            </a:r>
            <a:endParaRPr dirty="0"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('57fb9fe90cd76e4e2c59e1a2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multi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12" name="Google Shape;612;p55"/>
          <p:cNvSpPr/>
          <p:nvPr/>
        </p:nvSpPr>
        <p:spPr>
          <a:xfrm>
            <a:off x="6366000" y="5558300"/>
            <a:ext cx="3115155" cy="476726"/>
          </a:xfrm>
          <a:prstGeom prst="wedgeRoundRectCallout">
            <a:avLst>
              <a:gd name="adj1" fmla="val -47863"/>
              <a:gd name="adj2" fmla="val -159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Update multiple entities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7356000" y="2952274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536000" y="4639904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 smtClean="0"/>
              <a:t>Mongoose Middleware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 smtClean="0"/>
              <a:t>Pre Middleware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r>
              <a:rPr lang="en-US" sz="3200" dirty="0" smtClean="0"/>
              <a:t>Pre middleware functions are executed one after </a:t>
            </a:r>
            <a:r>
              <a:rPr lang="en-US" sz="3200" dirty="0" smtClean="0"/>
              <a:t>another</a:t>
            </a:r>
          </a:p>
          <a:p>
            <a:r>
              <a:rPr lang="en-US" sz="3200" dirty="0" smtClean="0"/>
              <a:t>Use cases:</a:t>
            </a:r>
          </a:p>
          <a:p>
            <a:pPr lvl="1"/>
            <a:r>
              <a:rPr lang="en-US" sz="2800" dirty="0" smtClean="0"/>
              <a:t>complex </a:t>
            </a:r>
            <a:r>
              <a:rPr lang="en-US" sz="2800" b="1" dirty="0" smtClean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removing</a:t>
            </a:r>
            <a:r>
              <a:rPr lang="en-US" sz="2800" dirty="0" smtClean="0"/>
              <a:t> dependent </a:t>
            </a:r>
            <a:r>
              <a:rPr lang="en-US" sz="2800" dirty="0" smtClean="0"/>
              <a:t>documents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asynchronous </a:t>
            </a:r>
            <a:r>
              <a:rPr lang="en-US" sz="2800" b="1" dirty="0" smtClean="0">
                <a:solidFill>
                  <a:schemeClr val="bg1"/>
                </a:solidFill>
              </a:rPr>
              <a:t>tasks</a:t>
            </a:r>
            <a:r>
              <a:rPr lang="en-US" sz="2800" dirty="0" smtClean="0"/>
              <a:t> that a certain action triggers</a:t>
            </a:r>
            <a:endParaRPr lang="en-US" sz="2800"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2055313" y="4263204"/>
            <a:ext cx="10046747" cy="23083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schema = new Schema(..);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pre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function() { 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hashPassword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(() =&gt;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validateData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lang="en-US"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 smtClean="0"/>
              <a:t>Post Middleware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/>
              <a:t> middleware </a:t>
            </a:r>
            <a:r>
              <a:rPr lang="en-US" dirty="0" smtClean="0"/>
              <a:t>are executed </a:t>
            </a:r>
            <a:r>
              <a:rPr lang="en-US" b="1" dirty="0" smtClean="0">
                <a:solidFill>
                  <a:schemeClr val="bg1"/>
                </a:solidFill>
              </a:rPr>
              <a:t>after</a:t>
            </a:r>
            <a:r>
              <a:rPr lang="en-US" dirty="0" smtClean="0"/>
              <a:t> the hooked method and all of its pre middleware have </a:t>
            </a:r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2055313" y="2563316"/>
            <a:ext cx="10046747" cy="363346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schema = new Schema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(..);</a:t>
            </a:r>
          </a:p>
          <a:p>
            <a:pPr lvl="0">
              <a:buClr>
                <a:srgbClr val="C1C6D1"/>
              </a:buClr>
              <a:buSzPts val="1680"/>
            </a:pP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function(doc) { 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'It has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been saved',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doc._id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</a:p>
          <a:p>
            <a:pPr lvl="0">
              <a:buClr>
                <a:srgbClr val="C1C6D1"/>
              </a:buClr>
              <a:buSzPts val="1680"/>
            </a:pP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function(doc) { 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console.log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'It has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been removed',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doc._id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</a:t>
            </a:r>
            <a:r>
              <a:rPr lang="en-US" dirty="0" err="1"/>
              <a:t>MongoDB</a:t>
            </a:r>
            <a:r>
              <a:rPr lang="en-US" dirty="0"/>
              <a:t>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34068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Model Population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Relational and NoSQL Databases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We create </a:t>
            </a:r>
            <a:r>
              <a:rPr lang="en-US" b="1">
                <a:solidFill>
                  <a:schemeClr val="lt1"/>
                </a:solidFill>
              </a:rPr>
              <a:t>two models </a:t>
            </a:r>
            <a:r>
              <a:rPr lang="en-US"/>
              <a:t>that </a:t>
            </a:r>
            <a:r>
              <a:rPr lang="en-US" b="1">
                <a:solidFill>
                  <a:schemeClr val="lt1"/>
                </a:solidFill>
              </a:rPr>
              <a:t>reference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each other</a:t>
            </a:r>
            <a:endParaRPr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String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 smtClean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smtClean="0"/>
              <a:t>More </a:t>
            </a:r>
            <a:r>
              <a:rPr lang="en-US" dirty="0"/>
              <a:t>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modelSchema = new mongoose.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propString: String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('firstName').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('gosho')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Relational Database</a:t>
            </a:r>
            <a:endParaRPr dirty="0"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986618"/>
            <a:ext cx="10036163" cy="579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Organize data into one or more </a:t>
            </a:r>
            <a:r>
              <a:rPr lang="en-US" sz="3143" b="1" dirty="0">
                <a:solidFill>
                  <a:schemeClr val="lt1"/>
                </a:solidFill>
              </a:rPr>
              <a:t>tables</a:t>
            </a:r>
            <a:r>
              <a:rPr lang="en-US" sz="3143" dirty="0"/>
              <a:t> of </a:t>
            </a:r>
            <a:r>
              <a:rPr lang="en-US" sz="3143" b="1" dirty="0">
                <a:solidFill>
                  <a:schemeClr val="lt1"/>
                </a:solidFill>
              </a:rPr>
              <a:t>columns</a:t>
            </a:r>
            <a:r>
              <a:rPr lang="en-US" sz="3143" dirty="0"/>
              <a:t> </a:t>
            </a:r>
            <a:br>
              <a:rPr lang="en-US" sz="3143" dirty="0"/>
            </a:br>
            <a:r>
              <a:rPr lang="en-US" sz="3143" dirty="0"/>
              <a:t>and </a:t>
            </a:r>
            <a:r>
              <a:rPr lang="en-US" sz="3143" b="1" dirty="0">
                <a:solidFill>
                  <a:schemeClr val="lt1"/>
                </a:solidFill>
              </a:rPr>
              <a:t>rows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Unique </a:t>
            </a:r>
            <a:r>
              <a:rPr lang="en-US" sz="3143" b="1" dirty="0">
                <a:solidFill>
                  <a:schemeClr val="lt1"/>
                </a:solidFill>
              </a:rPr>
              <a:t>key</a:t>
            </a:r>
            <a:r>
              <a:rPr lang="en-US" sz="3143" dirty="0"/>
              <a:t> identifying each </a:t>
            </a:r>
            <a:r>
              <a:rPr lang="en-US" sz="3143" b="1" dirty="0">
                <a:solidFill>
                  <a:schemeClr val="lt1"/>
                </a:solidFill>
              </a:rPr>
              <a:t>row</a:t>
            </a:r>
            <a:r>
              <a:rPr lang="en-US" sz="3143" dirty="0"/>
              <a:t> of data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Almost all relational databases use </a:t>
            </a:r>
            <a:r>
              <a:rPr lang="en-US" sz="3143" b="1" dirty="0">
                <a:solidFill>
                  <a:schemeClr val="lt1"/>
                </a:solidFill>
              </a:rPr>
              <a:t>SQL</a:t>
            </a:r>
            <a:r>
              <a:rPr lang="en-US" sz="3143" dirty="0">
                <a:solidFill>
                  <a:schemeClr val="accent1"/>
                </a:solidFill>
              </a:rPr>
              <a:t> </a:t>
            </a:r>
            <a:r>
              <a:rPr lang="en-US" sz="3143" dirty="0"/>
              <a:t>to </a:t>
            </a:r>
            <a:r>
              <a:rPr lang="en-US" sz="3143" b="1" dirty="0">
                <a:solidFill>
                  <a:schemeClr val="lt1"/>
                </a:solidFill>
              </a:rPr>
              <a:t>extract</a:t>
            </a:r>
            <a:r>
              <a:rPr lang="en-US" sz="3143" dirty="0"/>
              <a:t> data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b="1" dirty="0">
                <a:solidFill>
                  <a:schemeClr val="lt1"/>
                </a:solidFill>
              </a:rPr>
              <a:t>Relations</a:t>
            </a:r>
            <a:r>
              <a:rPr lang="en-US" sz="3143" dirty="0"/>
              <a:t> between tables are done using </a:t>
            </a:r>
            <a:br>
              <a:rPr lang="en-US" sz="3143" dirty="0"/>
            </a:br>
            <a:r>
              <a:rPr lang="en-US" sz="3143" b="1" dirty="0">
                <a:solidFill>
                  <a:schemeClr val="lt1"/>
                </a:solidFill>
              </a:rPr>
              <a:t>Foreign Keys (FK)</a:t>
            </a:r>
            <a:endParaRPr dirty="0"/>
          </a:p>
          <a:p>
            <a:pPr marL="360363" lvl="0" indent="-360363">
              <a:spcBef>
                <a:spcPts val="1200"/>
              </a:spcBef>
              <a:buSzPts val="3143"/>
            </a:pPr>
            <a:r>
              <a:rPr lang="en-US" sz="3143" dirty="0"/>
              <a:t>Such databases are </a:t>
            </a:r>
            <a:r>
              <a:rPr lang="en-US" sz="3143" b="1" dirty="0">
                <a:solidFill>
                  <a:schemeClr val="lt1"/>
                </a:solidFill>
              </a:rPr>
              <a:t>Oracle</a:t>
            </a:r>
            <a:r>
              <a:rPr lang="en-US" sz="3143" dirty="0"/>
              <a:t>, </a:t>
            </a:r>
            <a:r>
              <a:rPr lang="en-US" sz="3143" b="1" dirty="0" err="1">
                <a:solidFill>
                  <a:schemeClr val="lt1"/>
                </a:solidFill>
              </a:rPr>
              <a:t>MySQL</a:t>
            </a:r>
            <a:r>
              <a:rPr lang="en-US" sz="3143" dirty="0"/>
              <a:t>, </a:t>
            </a:r>
            <a:r>
              <a:rPr lang="en-US" sz="3143" b="1" dirty="0">
                <a:solidFill>
                  <a:schemeClr val="lt1"/>
                </a:solidFill>
              </a:rPr>
              <a:t>SQL Server</a:t>
            </a:r>
            <a:r>
              <a:rPr lang="en-US" sz="3143" dirty="0" smtClean="0"/>
              <a:t>, </a:t>
            </a:r>
            <a:r>
              <a:rPr lang="en-US" sz="3200" b="1" dirty="0" err="1" smtClean="0">
                <a:solidFill>
                  <a:schemeClr val="bg1"/>
                </a:solidFill>
              </a:rPr>
              <a:t>PostgreSQL</a:t>
            </a:r>
            <a:r>
              <a:rPr lang="en-US" sz="3143" dirty="0" smtClean="0"/>
              <a:t> </a:t>
            </a:r>
            <a:r>
              <a:rPr lang="en-US" sz="3143" dirty="0"/>
              <a:t>etc..</a:t>
            </a:r>
            <a:endParaRPr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609145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Key-value </a:t>
            </a:r>
            <a:r>
              <a:rPr lang="en-US" b="1">
                <a:solidFill>
                  <a:schemeClr val="lt1"/>
                </a:solidFill>
              </a:rPr>
              <a:t>stores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SQL</a:t>
            </a:r>
            <a:r>
              <a:rPr lang="en-US"/>
              <a:t> query is </a:t>
            </a:r>
            <a:r>
              <a:rPr lang="en-US" b="1">
                <a:solidFill>
                  <a:schemeClr val="lt1"/>
                </a:solidFill>
              </a:rPr>
              <a:t>not</a:t>
            </a:r>
            <a:r>
              <a:rPr lang="en-US"/>
              <a:t> used in NoSQL systems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More </a:t>
            </a:r>
            <a:r>
              <a:rPr lang="en-US" b="1">
                <a:solidFill>
                  <a:schemeClr val="lt1"/>
                </a:solidFill>
              </a:rPr>
              <a:t>scalable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and </a:t>
            </a:r>
            <a:r>
              <a:rPr lang="en-US" b="1">
                <a:solidFill>
                  <a:schemeClr val="lt1"/>
                </a:solidFill>
              </a:rPr>
              <a:t>provide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superior </a:t>
            </a:r>
            <a:r>
              <a:rPr lang="en-US" b="1">
                <a:solidFill>
                  <a:schemeClr val="lt1"/>
                </a:solidFill>
              </a:rPr>
              <a:t>performance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Such databases are </a:t>
            </a:r>
            <a:r>
              <a:rPr lang="en-US" b="1">
                <a:solidFill>
                  <a:schemeClr val="lt1"/>
                </a:solidFill>
              </a:rPr>
              <a:t>MongoDB</a:t>
            </a:r>
            <a:r>
              <a:rPr lang="en-US"/>
              <a:t>, </a:t>
            </a:r>
            <a:r>
              <a:rPr lang="en-US" b="1">
                <a:solidFill>
                  <a:schemeClr val="lt1"/>
                </a:solidFill>
              </a:rPr>
              <a:t>Cassandra</a:t>
            </a:r>
            <a:r>
              <a:rPr lang="en-US"/>
              <a:t>, </a:t>
            </a:r>
            <a:r>
              <a:rPr lang="en-US" b="1">
                <a:solidFill>
                  <a:schemeClr val="lt1"/>
                </a:solidFill>
              </a:rPr>
              <a:t>Redis</a:t>
            </a:r>
            <a:r>
              <a:rPr lang="en-US"/>
              <a:t>, etc..</a:t>
            </a:r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Non-relational Database (NoSQL)</a:t>
            </a:r>
            <a:endParaRPr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MongoDB Overview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https://www.mongodb.com/download-center</a:t>
            </a:r>
            <a:endParaRPr dirty="0">
              <a:solidFill>
                <a:schemeClr val="accent1"/>
              </a:solidFill>
            </a:endParaRPr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 needs a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One to use with Node.js, .NET, Java, etc..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Install MongoDB</a:t>
            </a:r>
            <a:endParaRPr/>
          </a:p>
        </p:txBody>
      </p:sp>
      <p:sp>
        <p:nvSpPr>
          <p:cNvPr id="438" name="Google Shape;438;p34"/>
          <p:cNvSpPr txBox="1"/>
          <p:nvPr/>
        </p:nvSpPr>
        <p:spPr>
          <a:xfrm>
            <a:off x="1101000" y="3949973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1947</Words>
  <Application>Microsoft Office PowerPoint</Application>
  <PresentationFormat>По избор</PresentationFormat>
  <Paragraphs>448</Paragraphs>
  <Slides>47</Slides>
  <Notes>47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47</vt:i4>
      </vt:variant>
    </vt:vector>
  </HeadingPairs>
  <TitlesOfParts>
    <vt:vector size="49" baseType="lpstr">
      <vt:lpstr>SoftUni</vt:lpstr>
      <vt:lpstr>1_SoftUni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Configure MongoDB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Middleware</vt:lpstr>
      <vt:lpstr>Pre Middleware</vt:lpstr>
      <vt:lpstr>Post Middleware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Bozhidar</cp:lastModifiedBy>
  <cp:revision>28</cp:revision>
  <dcterms:modified xsi:type="dcterms:W3CDTF">2020-10-07T13:24:56Z</dcterms:modified>
</cp:coreProperties>
</file>