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53"/>
  </p:notesMasterIdLst>
  <p:handoutMasterIdLst>
    <p:handoutMasterId r:id="rId54"/>
  </p:handoutMasterIdLst>
  <p:sldIdLst>
    <p:sldId id="274" r:id="rId4"/>
    <p:sldId id="488" r:id="rId5"/>
    <p:sldId id="276" r:id="rId6"/>
    <p:sldId id="522" r:id="rId7"/>
    <p:sldId id="523" r:id="rId8"/>
    <p:sldId id="535" r:id="rId9"/>
    <p:sldId id="534" r:id="rId10"/>
    <p:sldId id="536" r:id="rId11"/>
    <p:sldId id="525" r:id="rId12"/>
    <p:sldId id="537" r:id="rId13"/>
    <p:sldId id="526" r:id="rId14"/>
    <p:sldId id="538" r:id="rId15"/>
    <p:sldId id="531" r:id="rId16"/>
    <p:sldId id="539" r:id="rId17"/>
    <p:sldId id="470" r:id="rId18"/>
    <p:sldId id="542" r:id="rId19"/>
    <p:sldId id="449" r:id="rId20"/>
    <p:sldId id="476" r:id="rId21"/>
    <p:sldId id="473" r:id="rId22"/>
    <p:sldId id="395" r:id="rId23"/>
    <p:sldId id="477" r:id="rId24"/>
    <p:sldId id="543" r:id="rId25"/>
    <p:sldId id="481" r:id="rId26"/>
    <p:sldId id="495" r:id="rId27"/>
    <p:sldId id="494" r:id="rId28"/>
    <p:sldId id="544" r:id="rId29"/>
    <p:sldId id="545" r:id="rId30"/>
    <p:sldId id="475" r:id="rId31"/>
    <p:sldId id="479" r:id="rId32"/>
    <p:sldId id="496" r:id="rId33"/>
    <p:sldId id="460" r:id="rId34"/>
    <p:sldId id="485" r:id="rId35"/>
    <p:sldId id="483" r:id="rId36"/>
    <p:sldId id="482" r:id="rId37"/>
    <p:sldId id="546" r:id="rId38"/>
    <p:sldId id="464" r:id="rId39"/>
    <p:sldId id="465" r:id="rId40"/>
    <p:sldId id="498" r:id="rId41"/>
    <p:sldId id="499" r:id="rId42"/>
    <p:sldId id="466" r:id="rId43"/>
    <p:sldId id="581" r:id="rId44"/>
    <p:sldId id="582" r:id="rId45"/>
    <p:sldId id="459" r:id="rId46"/>
    <p:sldId id="577" r:id="rId47"/>
    <p:sldId id="489" r:id="rId48"/>
    <p:sldId id="579" r:id="rId49"/>
    <p:sldId id="580" r:id="rId50"/>
    <p:sldId id="413" r:id="rId51"/>
    <p:sldId id="492" r:id="rId5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>
            <p14:sldId id="274"/>
            <p14:sldId id="488"/>
            <p14:sldId id="276"/>
          </p14:sldIdLst>
        </p14:section>
        <p14:section name="Преговор" id="{C0257C9F-6AA4-4F4C-B2CE-DA948E92B968}">
          <p14:sldIdLst>
            <p14:sldId id="522"/>
            <p14:sldId id="523"/>
            <p14:sldId id="535"/>
            <p14:sldId id="534"/>
            <p14:sldId id="536"/>
            <p14:sldId id="525"/>
            <p14:sldId id="537"/>
            <p14:sldId id="526"/>
            <p14:sldId id="538"/>
            <p14:sldId id="531"/>
            <p14:sldId id="539"/>
          </p14:sldIdLst>
        </p14:section>
        <p14:section name="Логически изрази и проверки" id="{DE145E72-6F2E-4C7D-AB67-ED53E5ADFDA7}">
          <p14:sldIdLst>
            <p14:sldId id="470"/>
            <p14:sldId id="542"/>
            <p14:sldId id="449"/>
            <p14:sldId id="476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543"/>
            <p14:sldId id="481"/>
            <p14:sldId id="495"/>
            <p14:sldId id="494"/>
            <p14:sldId id="544"/>
            <p14:sldId id="545"/>
            <p14:sldId id="475"/>
            <p14:sldId id="479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  <p14:sldId id="483"/>
            <p14:sldId id="482"/>
            <p14:sldId id="546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B9119E0A-AD18-41FF-872C-536DA2C8F941}">
          <p14:sldIdLst>
            <p14:sldId id="498"/>
            <p14:sldId id="499"/>
          </p14:sldIdLst>
        </p14:section>
        <p14:section name="Дебъгване" id="{AB046EE2-0F50-400C-BEA0-94C4D817559B}">
          <p14:sldIdLst>
            <p14:sldId id="466"/>
            <p14:sldId id="581"/>
            <p14:sldId id="582"/>
          </p14:sldIdLst>
        </p14:section>
        <p14:section name="Задачи" id="{404568EE-C957-4972-8FF5-F398C2C614C3}">
          <p14:sldIdLst>
            <p14:sldId id="459"/>
            <p14:sldId id="577"/>
            <p14:sldId id="489"/>
            <p14:sldId id="579"/>
            <p14:sldId id="580"/>
            <p14:sldId id="413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7" autoAdjust="0"/>
    <p:restoredTop sz="94533" autoAdjust="0"/>
  </p:normalViewPr>
  <p:slideViewPr>
    <p:cSldViewPr>
      <p:cViewPr varScale="1">
        <p:scale>
          <a:sx n="105" d="100"/>
          <a:sy n="105" d="100"/>
        </p:scale>
        <p:origin x="138" y="21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15-Jan-20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8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53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bg/Contests/Compete/Index/530#0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0#1" TargetMode="Externa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0#2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0#3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0#6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2.gif"/><Relationship Id="rId4" Type="http://schemas.openxmlformats.org/officeDocument/2006/relationships/image" Target="../media/image59.jpeg"/><Relationship Id="rId9" Type="http://schemas.openxmlformats.org/officeDocument/2006/relationships/hyperlink" Target="https://www.lukanet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Логически изрази и проверки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136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240921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56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4154356" cy="587121"/>
          </a:xfrm>
        </p:spPr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&lt;&lt; 10 % 3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3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4154356" cy="587121"/>
          </a:xfrm>
        </p:spPr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&lt;&lt; 10 % 3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4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696" y="2440240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bg-BG" dirty="0"/>
              <a:t>int a = 5;</a:t>
            </a:r>
            <a:endParaRPr lang="en-US" dirty="0"/>
          </a:p>
          <a:p>
            <a:r>
              <a:rPr lang="bg-BG" dirty="0"/>
              <a:t>int b = 2;</a:t>
            </a:r>
            <a:endParaRPr lang="en-US" dirty="0"/>
          </a:p>
          <a:p>
            <a:r>
              <a:rPr lang="bg-BG" dirty="0"/>
              <a:t>double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6080446" y="5295184"/>
              <a:ext cx="1597310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696" y="2440240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bg-BG" dirty="0"/>
              <a:t>int a = 5;</a:t>
            </a:r>
            <a:endParaRPr lang="en-US" dirty="0"/>
          </a:p>
          <a:p>
            <a:r>
              <a:rPr lang="bg-BG" dirty="0"/>
              <a:t>int b = 2;</a:t>
            </a:r>
            <a:endParaRPr lang="en-US" dirty="0"/>
          </a:p>
          <a:p>
            <a:r>
              <a:rPr lang="bg-BG" dirty="0"/>
              <a:t>double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6080446" y="5295184"/>
              <a:ext cx="1597310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609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42757813"/>
              </p:ext>
            </p:extLst>
          </p:nvPr>
        </p:nvGraphicFramePr>
        <p:xfrm>
          <a:off x="2274183" y="1143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71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2" y="2470735"/>
            <a:ext cx="7239000" cy="4249982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b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b)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0)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100)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a)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>
                <a:solidFill>
                  <a:schemeClr val="tx1"/>
                </a:solidFill>
              </a:rPr>
              <a:t> 5)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cout &lt;&lt; 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>
                <a:solidFill>
                  <a:schemeClr val="tx1"/>
                </a:solidFill>
              </a:rPr>
              <a:t> 2 * a) &lt;&lt; endl;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 </a:t>
            </a:r>
            <a:r>
              <a:rPr lang="en-US" dirty="0"/>
              <a:t>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120733" y="3604339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106293" y="4080560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106293" y="514603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109716" y="460194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098610" y="565562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092824" y="617700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1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737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7">
            <a:extLst>
              <a:ext uri="{FF2B5EF4-FFF2-40B4-BE49-F238E27FC236}">
                <a16:creationId xmlns:a16="http://schemas.microsoft.com/office/drawing/2014/main" id="{C057EDA7-AF79-4A1E-8198-593F8C221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875" y="3186148"/>
            <a:ext cx="1820253" cy="555982"/>
          </a:xfrm>
          <a:prstGeom prst="wedgeRoundRectCallout">
            <a:avLst>
              <a:gd name="adj1" fmla="val -61763"/>
              <a:gd name="adj2" fmla="val 4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 = true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A430D1D5-3CA0-4C6A-8EFF-D5887597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874" y="4170282"/>
            <a:ext cx="1820253" cy="555982"/>
          </a:xfrm>
          <a:prstGeom prst="wedgeRoundRectCallout">
            <a:avLst>
              <a:gd name="adj1" fmla="val -61763"/>
              <a:gd name="adj2" fmla="val 4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 = false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6" grpId="0"/>
      <p:bldP spid="7" grpId="0"/>
      <p:bldP spid="9" grpId="0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Сравняване</a:t>
            </a:r>
            <a:r>
              <a:rPr lang="en-US" dirty="0"/>
              <a:t> </a:t>
            </a:r>
            <a:r>
              <a:rPr lang="bg-BG" dirty="0"/>
              <a:t>на текст чрез оператор за равенство </a:t>
            </a:r>
            <a:r>
              <a:rPr lang="en-US" sz="3600" dirty="0"/>
              <a:t>(</a:t>
            </a:r>
            <a:r>
              <a:rPr lang="en-US" sz="3600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 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6612" y="4501958"/>
            <a:ext cx="6939293" cy="18970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lang="en-US" sz="27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string a, b;</a:t>
            </a:r>
          </a:p>
          <a:p>
            <a:r>
              <a:rPr lang="en-US" dirty="0"/>
              <a:t>cin &gt;&gt; a &gt;&gt; b; </a:t>
            </a:r>
          </a:p>
          <a:p>
            <a:r>
              <a:rPr lang="en-US" dirty="0"/>
              <a:t>cout &lt;&lt; (a == b) &lt;&lt; endl;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2015884"/>
            <a:ext cx="6939293" cy="187183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string a =</a:t>
            </a:r>
            <a:r>
              <a:rPr lang="bg-BG" sz="2700" dirty="0">
                <a:solidFill>
                  <a:schemeClr val="tx1"/>
                </a:solidFill>
              </a:rPr>
              <a:t> </a:t>
            </a:r>
            <a:r>
              <a:rPr lang="en-US" sz="2700" dirty="0">
                <a:solidFill>
                  <a:schemeClr val="tx1"/>
                </a:solidFill>
              </a:rPr>
              <a:t>"Exampl</a:t>
            </a:r>
            <a:r>
              <a:rPr lang="bg-BG" sz="2700" dirty="0">
                <a:solidFill>
                  <a:schemeClr val="tx1"/>
                </a:solidFill>
              </a:rPr>
              <a:t>е</a:t>
            </a:r>
            <a:r>
              <a:rPr lang="en-US" sz="2700" dirty="0">
                <a:solidFill>
                  <a:schemeClr val="tx1"/>
                </a:solidFill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cout &lt;&lt; (a</a:t>
            </a:r>
            <a:r>
              <a:rPr lang="bg-BG" sz="2700" dirty="0">
                <a:solidFill>
                  <a:schemeClr val="tx1"/>
                </a:solidFill>
              </a:rPr>
              <a:t> </a:t>
            </a:r>
            <a:r>
              <a:rPr lang="en-US" sz="2700" dirty="0">
                <a:solidFill>
                  <a:schemeClr val="bg1"/>
                </a:solidFill>
              </a:rPr>
              <a:t>==</a:t>
            </a:r>
            <a:r>
              <a:rPr lang="bg-BG" sz="2700" dirty="0"/>
              <a:t> </a:t>
            </a:r>
            <a:r>
              <a:rPr lang="en-US" sz="2700" dirty="0">
                <a:solidFill>
                  <a:schemeClr val="tx1"/>
                </a:solidFill>
              </a:rPr>
              <a:t>b) &lt;&lt; endl;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6919" y="3293527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 // 1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4412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1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613" y="4493116"/>
            <a:ext cx="3058183" cy="971546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2955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endParaRPr lang="bg-BG" sz="7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#pb-</a:t>
            </a:r>
            <a:r>
              <a:rPr lang="en-US" sz="11500" b="1" dirty="0" err="1"/>
              <a:t>jan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Често проверяваме условия и извършваме действия </a:t>
            </a:r>
            <a:r>
              <a:rPr lang="en-US" sz="3200" dirty="0"/>
              <a:t>      </a:t>
            </a:r>
            <a:r>
              <a:rPr lang="bg-BG" sz="3200" dirty="0"/>
              <a:t>според резултата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</a:t>
            </a:r>
            <a:r>
              <a:rPr lang="bg-BG" sz="3200" dirty="0"/>
              <a:t>или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bg-BG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90" y="3505200"/>
            <a:ext cx="4866922" cy="14973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7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351212" y="2480684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2" y="3035174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Чете оценка </a:t>
            </a:r>
            <a:r>
              <a:rPr lang="en-US" sz="3000" dirty="0"/>
              <a:t>(</a:t>
            </a:r>
            <a:r>
              <a:rPr lang="bg-BG" sz="3000" dirty="0"/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Проверява дали е отлична</a:t>
            </a:r>
            <a:endParaRPr lang="en-US" sz="3000" dirty="0"/>
          </a:p>
          <a:p>
            <a:pPr lvl="1"/>
            <a:r>
              <a:rPr lang="bg-BG" sz="3000" dirty="0"/>
              <a:t> Извежда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</a:t>
            </a:r>
            <a:r>
              <a:rPr lang="en-US" sz="3000" dirty="0"/>
              <a:t>"</a:t>
            </a:r>
            <a:r>
              <a:rPr lang="bg-BG" sz="3000" dirty="0"/>
              <a:t>, ако оценката е </a:t>
            </a:r>
            <a:r>
              <a:rPr lang="bg-BG" sz="3000" b="1" dirty="0">
                <a:solidFill>
                  <a:schemeClr val="bg1"/>
                </a:solidFill>
              </a:rPr>
              <a:t>по-голяма или равна </a:t>
            </a:r>
            <a:br>
              <a:rPr lang="en-US" sz="3000" dirty="0"/>
            </a:b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5</a:t>
            </a:r>
            <a:r>
              <a:rPr lang="en-US" sz="3000" b="1" dirty="0">
                <a:solidFill>
                  <a:schemeClr val="bg1"/>
                </a:solidFill>
              </a:rPr>
              <a:t>.</a:t>
            </a:r>
            <a:r>
              <a:rPr lang="bg-BG" sz="3000" b="1" dirty="0">
                <a:solidFill>
                  <a:schemeClr val="bg1"/>
                </a:solidFill>
              </a:rPr>
              <a:t>50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1" y="5692980"/>
            <a:ext cx="230781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8330" y="494357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2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8329" y="5692981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9012" y="632749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https://judge.softuni.bg/Contests/Compete/Index/530#0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921561" y="3675106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4"/>
          <p:cNvSpPr/>
          <p:nvPr/>
        </p:nvSpPr>
        <p:spPr bwMode="auto">
          <a:xfrm>
            <a:off x="3884612" y="6095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92698" y="15239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96898" y="2057398"/>
            <a:ext cx="2240749" cy="1805077"/>
            <a:chOff x="4837112" y="1700123"/>
            <a:chExt cx="2240749" cy="1752600"/>
          </a:xfrm>
        </p:grpSpPr>
        <p:sp>
          <p:nvSpPr>
            <p:cNvPr id="20" name="Diamond 1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6616" y="2363811"/>
              <a:ext cx="1930814" cy="41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10245" y="38624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37647" y="295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3356" y="3768824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20634" y="298888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884612" y="44196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6780212" y="2534575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289250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8" grpId="0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невярност </a:t>
            </a:r>
            <a:r>
              <a:rPr lang="en-US" sz="3200" dirty="0"/>
              <a:t>(false)</a:t>
            </a:r>
            <a:r>
              <a:rPr lang="bg-BG" sz="3200" dirty="0"/>
              <a:t> на условието, можем да </a:t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</a:rPr>
              <a:t>е</a:t>
            </a:r>
            <a:r>
              <a:rPr lang="en-US" sz="3200" b="1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183" y="3002283"/>
            <a:ext cx="4876800" cy="23067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682915" y="3581400"/>
            <a:ext cx="3342558" cy="1340862"/>
          </a:xfrm>
          <a:prstGeom prst="wedgeRoundRectCallout">
            <a:avLst>
              <a:gd name="adj1" fmla="val -59928"/>
              <a:gd name="adj2" fmla="val 360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600" dirty="0"/>
              <a:t> въвеждат блок</a:t>
            </a:r>
            <a:r>
              <a:rPr lang="en-US" sz="3600" dirty="0"/>
              <a:t> 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  <a:p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91" y="2286000"/>
            <a:ext cx="5360913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color</a:t>
            </a:r>
            <a:r>
              <a:rPr lang="it-IT" sz="2400" b="1" noProof="1">
                <a:latin typeface="Consolas" pitchFamily="49" charset="0"/>
              </a:rPr>
              <a:t> = "</a:t>
            </a:r>
            <a:r>
              <a:rPr lang="en-US" sz="2400" b="1" noProof="1">
                <a:latin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 == </a:t>
            </a:r>
            <a:r>
              <a:rPr lang="it-IT" sz="2400" b="1" noProof="1">
                <a:latin typeface="Consolas" pitchFamily="49" charset="0"/>
              </a:rPr>
              <a:t>"red")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cout &lt;&lt; "tomato" &lt;&lt; endl;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</a:t>
            </a: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 == </a:t>
            </a:r>
            <a:r>
              <a:rPr lang="it-IT" sz="2400" b="1" noProof="1">
                <a:latin typeface="Consolas" pitchFamily="49" charset="0"/>
              </a:rPr>
              <a:t>"yellow")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cout &lt;&lt; "banana" &lt;&lt; endl;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cout &lt;&lt; </a:t>
            </a:r>
            <a:r>
              <a:rPr lang="en-US" sz="2400" b="1" noProof="1">
                <a:latin typeface="Consolas" pitchFamily="49" charset="0"/>
              </a:rPr>
              <a:t>"bye" &lt;&lt; endl;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A9C38-2DBC-4980-BEF0-48867A08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2614503"/>
            <a:ext cx="3570876" cy="177487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Speech Bubble: Rectangle with Corners Rounded 4">
            <a:extLst>
              <a:ext uri="{FF2B5EF4-FFF2-40B4-BE49-F238E27FC236}">
                <a16:creationId xmlns:a16="http://schemas.microsoft.com/office/drawing/2014/main" id="{1F5747C0-91EB-46A4-95CB-6B12C2531C8B}"/>
              </a:ext>
            </a:extLst>
          </p:cNvPr>
          <p:cNvSpPr/>
          <p:nvPr/>
        </p:nvSpPr>
        <p:spPr bwMode="auto">
          <a:xfrm>
            <a:off x="4341812" y="4867903"/>
            <a:ext cx="4751786" cy="1043326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rgbClr val="FFFFFF"/>
                </a:solidFill>
              </a:rPr>
              <a:t>Изпълнява се </a:t>
            </a:r>
            <a:r>
              <a:rPr lang="bg-BG" sz="27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700" b="1" dirty="0">
                <a:solidFill>
                  <a:schemeClr val="bg2"/>
                </a:solidFill>
              </a:rPr>
              <a:t>if/else</a:t>
            </a:r>
            <a:r>
              <a:rPr lang="bg-BG" sz="2700" b="1" dirty="0">
                <a:solidFill>
                  <a:schemeClr val="bg2"/>
                </a:solidFill>
              </a:rPr>
              <a:t> конструкцията</a:t>
            </a:r>
          </a:p>
        </p:txBody>
      </p:sp>
    </p:spTree>
    <p:extLst>
      <p:ext uri="{BB962C8B-B14F-4D97-AF65-F5344CB8AC3E}">
        <p14:creationId xmlns:p14="http://schemas.microsoft.com/office/powerpoint/2010/main" val="41598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2314E-255C-4069-96BC-C7524ACD7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09" y="2012746"/>
            <a:ext cx="6004327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cout &lt;&lt;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 &lt;&lt; endl;</a:t>
            </a:r>
            <a:endParaRPr lang="bg-BG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cout &lt;&lt; "strawberry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</a:t>
            </a: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&lt;&lt; </a:t>
            </a:r>
            <a:r>
              <a:rPr lang="en-US" sz="2400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endl</a:t>
            </a: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(color == "yellow")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{</a:t>
            </a:r>
            <a:endParaRPr lang="it-IT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cout &lt;&lt; "banana" &lt;&lt; endl;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cout &lt;&lt; "bye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&lt;&lt; endl;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0355" y="1279559"/>
            <a:ext cx="116126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bg-BG" sz="3200" dirty="0"/>
              <a:t>Ако включим скоби, се изпълнява съответния блок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5103812" y="1783206"/>
            <a:ext cx="3552482" cy="1189629"/>
          </a:xfrm>
          <a:prstGeom prst="wedgeRoundRectCallout">
            <a:avLst>
              <a:gd name="adj1" fmla="val -60280"/>
              <a:gd name="adj2" fmla="val 43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accent6">
                <a:lumMod val="5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Изпълняват се редовете в съответния блок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421054-DD94-4F19-9E8F-AF09F260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3607960"/>
            <a:ext cx="3725710" cy="180774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18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цели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числа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5243" y="4876800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0083" y="2514600"/>
            <a:ext cx="33342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8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2200" y="630141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https://judge.softuni.bg/Contests/Compete/Index/530#1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6" name="Parallelogram 5"/>
          <p:cNvSpPr/>
          <p:nvPr/>
        </p:nvSpPr>
        <p:spPr bwMode="auto">
          <a:xfrm>
            <a:off x="4646612" y="6857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54698" y="16001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658898" y="2133598"/>
            <a:ext cx="2240749" cy="1805077"/>
            <a:chOff x="4837112" y="1700123"/>
            <a:chExt cx="2240749" cy="1752600"/>
          </a:xfrm>
        </p:grpSpPr>
        <p:sp>
          <p:nvSpPr>
            <p:cNvPr id="10" name="Diamond 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772245" y="39386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99647" y="30361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28581" y="3814174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95377" y="3029338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16" name="Parallelogram 15"/>
          <p:cNvSpPr/>
          <p:nvPr/>
        </p:nvSpPr>
        <p:spPr bwMode="auto">
          <a:xfrm>
            <a:off x="4646612" y="44958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Parallelogram 16"/>
          <p:cNvSpPr/>
          <p:nvPr/>
        </p:nvSpPr>
        <p:spPr bwMode="auto">
          <a:xfrm>
            <a:off x="7659080" y="2575402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48056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 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 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 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6325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8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6325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7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151716" y="2783785"/>
            <a:ext cx="4209777" cy="3350107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7412" y="1574237"/>
            <a:ext cx="5334000" cy="4080705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int num;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cin &gt;&gt; num;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if (num</a:t>
            </a:r>
            <a:r>
              <a:rPr lang="it-IT" sz="2700" dirty="0">
                <a:solidFill>
                  <a:schemeClr val="bg1"/>
                </a:solidFill>
              </a:rPr>
              <a:t> </a:t>
            </a:r>
            <a:r>
              <a:rPr lang="en-US" sz="2700" dirty="0">
                <a:solidFill>
                  <a:schemeClr val="bg1"/>
                </a:solidFill>
              </a:rPr>
              <a:t>% </a:t>
            </a:r>
            <a:r>
              <a:rPr lang="en-US" sz="2700" dirty="0">
                <a:solidFill>
                  <a:schemeClr val="tx1"/>
                </a:solidFill>
              </a:rPr>
              <a:t>2</a:t>
            </a:r>
            <a:r>
              <a:rPr lang="en-US" sz="2700" dirty="0">
                <a:solidFill>
                  <a:schemeClr val="bg1"/>
                </a:solidFill>
              </a:rPr>
              <a:t> ==</a:t>
            </a:r>
            <a:r>
              <a:rPr lang="it-IT" sz="2700" dirty="0">
                <a:solidFill>
                  <a:schemeClr val="bg1"/>
                </a:solidFill>
              </a:rPr>
              <a:t> </a:t>
            </a:r>
            <a:r>
              <a:rPr lang="it-IT" sz="2700" dirty="0">
                <a:solidFill>
                  <a:schemeClr val="tx1"/>
                </a:solidFill>
              </a:rPr>
              <a:t>0)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  cout &lt;&lt; "even" &lt;&lt; endl;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else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  cout &lt;&lt; "odd" &lt;&lt; endl;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}</a:t>
            </a:r>
            <a:endParaRPr lang="bg-BG" sz="27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https://judge.softuni.bg/Contests/Compete/Index/530#2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67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212" y="1447800"/>
            <a:ext cx="8180332" cy="4795935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r>
              <a:rPr lang="en-US" dirty="0"/>
              <a:t>.</a:t>
            </a:r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 err="1"/>
              <a:t>Дебъгване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изпитна задача</a:t>
            </a: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По-сложни условни конструкции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3" y="1219200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/>
              <a:t> </a:t>
            </a:r>
            <a:r>
              <a:rPr lang="bg-BG" sz="3000" dirty="0"/>
              <a:t>може да е в серия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При истинност на едно условие, </a:t>
            </a:r>
            <a:r>
              <a:rPr lang="bg-BG" sz="3000" b="1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br>
              <a:rPr lang="en-US" sz="3000" dirty="0"/>
            </a:br>
            <a:r>
              <a:rPr lang="bg-BG" sz="3000" dirty="0"/>
              <a:t>проверяване на следващите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649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8221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2502210"/>
            <a:ext cx="6019800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latin typeface="Consolas" pitchFamily="49" charset="0"/>
              </a:rPr>
              <a:t>  cout &lt;&lt; "Bigger than 4" &lt;&lt; endl;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latin typeface="Consolas" pitchFamily="49" charset="0"/>
              </a:rPr>
              <a:t>  cout &lt;&lt; "Bigger than 5" &lt;&lt; endl;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latin typeface="Consolas" pitchFamily="49" charset="0"/>
              </a:rPr>
              <a:t>else </a:t>
            </a:r>
            <a:r>
              <a:rPr lang="en-US" sz="2400" b="1" noProof="1">
                <a:latin typeface="Consolas" pitchFamily="49" charset="0"/>
              </a:rPr>
              <a:t>if (a == 7)</a:t>
            </a:r>
            <a:endParaRPr lang="it-IT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latin typeface="Consolas" pitchFamily="49" charset="0"/>
              </a:rPr>
              <a:t>  cout &lt;&lt; "Equal to 7" &lt;&lt; endl;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1563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303FA91-00F3-4991-B2F4-CC72411CE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2" y="3810000"/>
            <a:ext cx="3345625" cy="1219200"/>
          </a:xfrm>
          <a:prstGeom prst="wedgeRoundRectCallout">
            <a:avLst>
              <a:gd name="adj1" fmla="val -60402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b="1" dirty="0"/>
              <a:t>по-голямо от 9 </a:t>
            </a:r>
            <a:r>
              <a:rPr lang="bg-BG" sz="3000" dirty="0"/>
              <a:t>извежда </a:t>
            </a:r>
            <a:r>
              <a:rPr lang="en-US" sz="3000" dirty="0"/>
              <a:t>"number too big"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стойността с текст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</a:t>
            </a:r>
            <a:r>
              <a:rPr lang="en-US" dirty="0"/>
              <a:t>9</a:t>
            </a:r>
            <a:r>
              <a:rPr lang="bg-BG" dirty="0"/>
              <a:t>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801" y="5375922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327" y="5370923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269537" y="5498499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8306" y="5373433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109" y="5400265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816553" y="5495653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2626" y="1828800"/>
            <a:ext cx="9503571" cy="415764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dirty="0">
                <a:solidFill>
                  <a:schemeClr val="tx1"/>
                </a:solidFill>
              </a:rPr>
              <a:t>int num;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dirty="0">
                <a:solidFill>
                  <a:schemeClr val="tx1"/>
                </a:solidFill>
              </a:rPr>
              <a:t>cin &gt;&gt; num;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dirty="0">
                <a:solidFill>
                  <a:schemeClr val="bg1"/>
                </a:solidFill>
              </a:rPr>
              <a:t>if </a:t>
            </a:r>
            <a:r>
              <a:rPr lang="it-IT" sz="2800" dirty="0">
                <a:solidFill>
                  <a:schemeClr val="tx1"/>
                </a:solidFill>
              </a:rPr>
              <a:t>(num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it-IT" sz="2800" dirty="0">
                <a:solidFill>
                  <a:schemeClr val="tx1"/>
                </a:solidFill>
              </a:rPr>
              <a:t>1)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>
                <a:solidFill>
                  <a:schemeClr val="tx1"/>
                </a:solidFill>
              </a:rPr>
              <a:t>cout &lt;&lt; "one" &lt;&lt; endl;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else </a:t>
            </a:r>
            <a:r>
              <a:rPr lang="it-IT" sz="2800" dirty="0">
                <a:solidFill>
                  <a:schemeClr val="bg1"/>
                </a:solidFill>
              </a:rPr>
              <a:t>if </a:t>
            </a:r>
            <a:r>
              <a:rPr lang="it-IT" sz="2800" dirty="0">
                <a:solidFill>
                  <a:schemeClr val="tx1"/>
                </a:solidFill>
              </a:rPr>
              <a:t>(num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>
                <a:solidFill>
                  <a:schemeClr val="tx1"/>
                </a:solidFill>
              </a:rPr>
              <a:t>2)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>
                <a:solidFill>
                  <a:schemeClr val="tx1"/>
                </a:solidFill>
              </a:rPr>
              <a:t>cout &lt;&lt; "two" &lt;&lt; endl;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else </a:t>
            </a:r>
            <a:r>
              <a:rPr lang="it-IT" sz="2800" dirty="0">
                <a:solidFill>
                  <a:schemeClr val="bg1"/>
                </a:solidFill>
              </a:rPr>
              <a:t>if </a:t>
            </a:r>
            <a:r>
              <a:rPr lang="it-IT" sz="2800" dirty="0">
                <a:solidFill>
                  <a:schemeClr val="tx1"/>
                </a:solidFill>
              </a:rPr>
              <a:t>(num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>
                <a:solidFill>
                  <a:schemeClr val="tx1"/>
                </a:solidFill>
              </a:rPr>
              <a:t>3)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it-IT" sz="2800" dirty="0">
                <a:solidFill>
                  <a:schemeClr val="tx1"/>
                </a:solidFill>
              </a:rPr>
              <a:t>cout &lt;&lt; "three" &lt;&lt; endl;</a:t>
            </a:r>
            <a:r>
              <a:rPr lang="bg-BG" sz="2800" dirty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dirty="0">
                <a:solidFill>
                  <a:schemeClr val="accent2"/>
                </a:solidFill>
              </a:rPr>
              <a:t>// </a:t>
            </a:r>
            <a:r>
              <a:rPr lang="en-US" sz="2800" dirty="0">
                <a:solidFill>
                  <a:schemeClr val="accent2"/>
                </a:solidFill>
              </a:rPr>
              <a:t>TODO: add more conditions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else </a:t>
            </a:r>
            <a:r>
              <a:rPr lang="it-IT" sz="2800" dirty="0">
                <a:solidFill>
                  <a:schemeClr val="tx1"/>
                </a:solidFill>
              </a:rPr>
              <a:t>cout &lt;&lt; "number too big" &lt;&lt; endl;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</a:t>
            </a:r>
            <a:r>
              <a:rPr lang="en-US" dirty="0"/>
              <a:t>1 </a:t>
            </a:r>
            <a:r>
              <a:rPr lang="bg-BG" dirty="0"/>
              <a:t>до </a:t>
            </a:r>
            <a:r>
              <a:rPr lang="en-US" dirty="0"/>
              <a:t>9</a:t>
            </a:r>
            <a:r>
              <a:rPr lang="bg-BG" dirty="0"/>
              <a:t>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39493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https://judge.softuni.bg/Contests/Compete/Index/530#3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bg-BG" dirty="0">
                <a:solidFill>
                  <a:schemeClr val="bg1"/>
                </a:solidFill>
              </a:rPr>
              <a:t>лаб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само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 </a:t>
            </a:r>
            <a:endParaRPr lang="en-GB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3812" y="3105742"/>
            <a:ext cx="9601200" cy="32035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bg-BG" sz="2400" dirty="0">
                <a:solidFill>
                  <a:schemeClr val="tx1"/>
                </a:solidFill>
              </a:rPr>
              <a:t>tring currentDay = </a:t>
            </a:r>
            <a:r>
              <a:rPr lang="en-US" sz="2400" dirty="0">
                <a:solidFill>
                  <a:schemeClr val="tx1"/>
                </a:solidFill>
              </a:rPr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bg-BG" sz="2400" dirty="0">
                <a:solidFill>
                  <a:schemeClr val="tx1"/>
                </a:solidFill>
              </a:rPr>
              <a:t>cur</a:t>
            </a:r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bg-BG" sz="2400" dirty="0">
                <a:solidFill>
                  <a:schemeClr val="tx1"/>
                </a:solidFill>
              </a:rPr>
              <a:t>entDay</a:t>
            </a:r>
            <a:r>
              <a:rPr lang="en-US" sz="2400" dirty="0">
                <a:solidFill>
                  <a:schemeClr val="tx1"/>
                </a:solidFill>
              </a:rPr>
              <a:t> ==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"Monday")</a:t>
            </a:r>
            <a:r>
              <a:rPr lang="bg-BG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double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salary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>
                <a:solidFill>
                  <a:schemeClr val="tx1"/>
                </a:solidFill>
              </a:rPr>
              <a:t>cin &gt;&gt; </a:t>
            </a:r>
            <a:r>
              <a:rPr lang="en-US" sz="2400" dirty="0">
                <a:solidFill>
                  <a:schemeClr val="bg1"/>
                </a:solidFill>
              </a:rPr>
              <a:t>salary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cout &lt;&lt; </a:t>
            </a:r>
            <a:r>
              <a:rPr lang="en-US" sz="2400" dirty="0">
                <a:solidFill>
                  <a:schemeClr val="bg1"/>
                </a:solidFill>
              </a:rPr>
              <a:t>salary </a:t>
            </a:r>
            <a:r>
              <a:rPr lang="en-US" sz="2400" dirty="0">
                <a:solidFill>
                  <a:schemeClr val="tx1"/>
                </a:solidFill>
              </a:rPr>
              <a:t>&lt;&lt; endl;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408612" y="5714524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</a:t>
            </a:r>
            <a:r>
              <a:rPr lang="bg-BG" b="1" dirty="0"/>
              <a:t>вид</a:t>
            </a:r>
            <a:r>
              <a:rPr lang="bg-BG" dirty="0"/>
              <a:t> на </a:t>
            </a:r>
            <a:r>
              <a:rPr lang="bg-BG" b="1" dirty="0"/>
              <a:t>геометрична фигура</a:t>
            </a:r>
            <a:r>
              <a:rPr lang="en-US" b="1" dirty="0"/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b="1" dirty="0"/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155" y="3874024"/>
            <a:ext cx="203534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7885112" y="4236778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724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941" y="4987615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7885112" y="555410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724" y="5406796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</p:spTree>
    <p:extLst>
      <p:ext uri="{BB962C8B-B14F-4D97-AF65-F5344CB8AC3E}">
        <p14:creationId xmlns:p14="http://schemas.microsoft.com/office/powerpoint/2010/main" val="12388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17712" y="1371600"/>
            <a:ext cx="8153400" cy="4643605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bg1"/>
                </a:solidFill>
              </a:rPr>
              <a:t>if</a:t>
            </a:r>
            <a:r>
              <a:rPr lang="it-IT" sz="2600" dirty="0">
                <a:solidFill>
                  <a:schemeClr val="tx1"/>
                </a:solidFill>
              </a:rPr>
              <a:t> (figureName</a:t>
            </a:r>
            <a:r>
              <a:rPr lang="it-IT" sz="2600" dirty="0">
                <a:solidFill>
                  <a:srgbClr val="FF0000"/>
                </a:solidFill>
              </a:rPr>
              <a:t> </a:t>
            </a:r>
            <a:r>
              <a:rPr lang="it-IT" sz="2600" dirty="0">
                <a:solidFill>
                  <a:schemeClr val="bg1"/>
                </a:solidFill>
              </a:rPr>
              <a:t>==</a:t>
            </a:r>
            <a:r>
              <a:rPr lang="it-IT" sz="2600" dirty="0">
                <a:solidFill>
                  <a:srgbClr val="FF0000"/>
                </a:solidFill>
              </a:rPr>
              <a:t> </a:t>
            </a:r>
            <a:r>
              <a:rPr lang="it-IT" sz="2600" dirty="0">
                <a:solidFill>
                  <a:schemeClr val="tx1"/>
                </a:solidFill>
              </a:rPr>
              <a:t>"square"){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rgbClr val="FF0000"/>
                </a:solidFill>
              </a:rPr>
              <a:t>  </a:t>
            </a:r>
            <a:r>
              <a:rPr lang="it-IT" sz="2600" dirty="0">
                <a:solidFill>
                  <a:schemeClr val="tx1"/>
                </a:solidFill>
              </a:rPr>
              <a:t>double squareSide;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  cin &gt;&gt; squareSide;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  cout &lt;&lt; squareSide * squareSide &lt;&lt; endl;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}</a:t>
            </a:r>
            <a:r>
              <a:rPr lang="it-IT" sz="2600" dirty="0">
                <a:solidFill>
                  <a:schemeClr val="bg1"/>
                </a:solidFill>
              </a:rPr>
              <a:t>else if </a:t>
            </a:r>
            <a:r>
              <a:rPr lang="it-IT" sz="2600" dirty="0">
                <a:solidFill>
                  <a:schemeClr val="tx1"/>
                </a:solidFill>
              </a:rPr>
              <a:t>(figureName </a:t>
            </a:r>
            <a:r>
              <a:rPr lang="it-IT" sz="2600" dirty="0">
                <a:solidFill>
                  <a:schemeClr val="bg1"/>
                </a:solidFill>
              </a:rPr>
              <a:t>==</a:t>
            </a:r>
            <a:r>
              <a:rPr lang="it-IT" sz="2600" dirty="0">
                <a:solidFill>
                  <a:schemeClr val="tx1"/>
                </a:solidFill>
              </a:rPr>
              <a:t> "rectangle"){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  double sideA, sideB;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  cin &gt;&gt; sideA &gt;&gt; sideB;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  cout &lt;&lt; sideA * sideB &lt;&lt; endl;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}</a:t>
            </a:r>
            <a:r>
              <a:rPr lang="it-IT" sz="2600" dirty="0">
                <a:solidFill>
                  <a:schemeClr val="bg1"/>
                </a:solidFill>
              </a:rPr>
              <a:t>else if </a:t>
            </a:r>
            <a:r>
              <a:rPr lang="it-IT" sz="2600" dirty="0">
                <a:solidFill>
                  <a:schemeClr val="tx1"/>
                </a:solidFill>
              </a:rPr>
              <a:t>(...){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rgbClr val="FF0000"/>
                </a:solidFill>
              </a:rPr>
              <a:t>  </a:t>
            </a:r>
            <a:r>
              <a:rPr lang="it-IT" sz="2600" dirty="0">
                <a:solidFill>
                  <a:schemeClr val="accent2"/>
                </a:solidFill>
              </a:rPr>
              <a:t>//TODO: </a:t>
            </a:r>
            <a:r>
              <a:rPr lang="en-US" sz="2600" dirty="0">
                <a:solidFill>
                  <a:schemeClr val="accent2"/>
                </a:solidFill>
              </a:rPr>
              <a:t>Add more conditional statements</a:t>
            </a:r>
            <a:endParaRPr lang="it-IT" sz="2600" dirty="0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3201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https://judge.softuni.bg/Contests/Practice/Index/530#6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2" y="4934722"/>
            <a:ext cx="209559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150ABE-CE99-4378-94B7-2ADAE2406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12" y="3395472"/>
            <a:ext cx="3986616" cy="3139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268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>
                <a:solidFill>
                  <a:schemeClr val="bg1"/>
                </a:solidFill>
              </a:rPr>
              <a:t>[F</a:t>
            </a:r>
            <a:r>
              <a:rPr lang="bg-BG" sz="3000" dirty="0">
                <a:solidFill>
                  <a:schemeClr val="bg1"/>
                </a:solidFill>
              </a:rPr>
              <a:t>9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06E5B-F555-4025-BBAE-5903EA49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12" y="4120975"/>
            <a:ext cx="3352800" cy="2630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915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Живот на променливата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 err="1">
                <a:solidFill>
                  <a:schemeClr val="bg2"/>
                </a:solidFill>
              </a:rPr>
              <a:t>Дебъгване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660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7681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1212" y="4114800"/>
            <a:ext cx="4791405" cy="167640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6412" y="1294071"/>
            <a:ext cx="3196538" cy="587121"/>
          </a:xfrm>
        </p:spPr>
        <p:txBody>
          <a:bodyPr/>
          <a:lstStyle/>
          <a:p>
            <a:r>
              <a:rPr lang="en-US" dirty="0"/>
              <a:t>... letter = 'a';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7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6412" y="1294071"/>
            <a:ext cx="3196538" cy="587121"/>
          </a:xfrm>
        </p:spPr>
        <p:txBody>
          <a:bodyPr/>
          <a:lstStyle/>
          <a:p>
            <a:r>
              <a:rPr lang="en-US" dirty="0"/>
              <a:t>... letter = 'a';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5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42275"/>
          </a:xfrm>
        </p:spPr>
        <p:txBody>
          <a:bodyPr/>
          <a:lstStyle/>
          <a:p>
            <a:r>
              <a:rPr lang="en-US" dirty="0"/>
              <a:t>...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20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42275"/>
          </a:xfrm>
        </p:spPr>
        <p:txBody>
          <a:bodyPr/>
          <a:lstStyle/>
          <a:p>
            <a:r>
              <a:rPr lang="en-US" dirty="0"/>
              <a:t>...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42332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rgbClr val="60BFB7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81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12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1812</Words>
  <Application>Microsoft Office PowerPoint</Application>
  <PresentationFormat>Custom</PresentationFormat>
  <Paragraphs>425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SoftUni3_1</vt:lpstr>
      <vt:lpstr>Условни конструкции</vt:lpstr>
      <vt:lpstr>Имате въпроси?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Оператори за сравнение</vt:lpstr>
      <vt:lpstr>Сравняване на стойности (1)</vt:lpstr>
      <vt:lpstr>Сравняване на стойности (2) </vt:lpstr>
      <vt:lpstr>PowerPoint Presentation</vt:lpstr>
      <vt:lpstr>Прости проверки</vt:lpstr>
      <vt:lpstr>Отлична оценка -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PowerPoint Presentation</vt:lpstr>
      <vt:lpstr>Серии от проверки</vt:lpstr>
      <vt:lpstr>Серия от проверки - пример</vt:lpstr>
      <vt:lpstr>Число от 1 до 9 с текст - условие</vt:lpstr>
      <vt:lpstr>Число от 1 до 9 с текст - решение</vt:lpstr>
      <vt:lpstr>PowerPoint Presentation</vt:lpstr>
      <vt:lpstr>PowerPoint Presentation</vt:lpstr>
      <vt:lpstr>Живот на променлива</vt:lpstr>
      <vt:lpstr>Лица на фигури</vt:lpstr>
      <vt:lpstr>Лица на фигури – решение</vt:lpstr>
      <vt:lpstr>PowerPoint Presentation</vt:lpstr>
      <vt:lpstr>Дебъгване</vt:lpstr>
      <vt:lpstr>Дебъгване във Visual Studio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2020-01-15T15:09:07Z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