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7"/>
  </p:notesMasterIdLst>
  <p:handoutMasterIdLst>
    <p:handoutMasterId r:id="rId68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296" r:id="rId65"/>
    <p:sldId id="29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05BD1316-E08F-4736-970A-4F979F609A29}">
          <p14:sldIdLst>
            <p14:sldId id="256"/>
            <p14:sldId id="257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296"/>
            <p14:sldId id="29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7210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0323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2020-08-27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06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xmlns="" val="404478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xmlns="" val="398672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xmlns="" val="304274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214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xmlns="" val="101370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13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4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/>
            </a:r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xmlns="" val="333846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 smtClean="0"/>
              <a:t>Introduction to Node.js</a:t>
            </a:r>
          </a:p>
          <a:p>
            <a:pPr marL="514350" indent="-514350"/>
            <a:r>
              <a:rPr lang="en-US" sz="3200" dirty="0" smtClean="0"/>
              <a:t>Event Loop</a:t>
            </a:r>
          </a:p>
          <a:p>
            <a:pPr marL="514350" indent="-514350"/>
            <a:r>
              <a:rPr lang="en-US" sz="3200" dirty="0" smtClean="0"/>
              <a:t>Modules</a:t>
            </a:r>
          </a:p>
          <a:p>
            <a:pPr marL="514350" indent="-514350"/>
            <a:r>
              <a:rPr lang="en-US" sz="3200" dirty="0" smtClean="0"/>
              <a:t>Request and Response Wrapper</a:t>
            </a:r>
          </a:p>
          <a:p>
            <a:pPr marL="514350" indent="-514350"/>
            <a:r>
              <a:rPr lang="en-US" sz="3200" dirty="0" smtClean="0"/>
              <a:t>Node.js Web </a:t>
            </a:r>
            <a:r>
              <a:rPr lang="en-US" sz="3200" dirty="0" smtClean="0"/>
              <a:t>Server</a:t>
            </a:r>
            <a:endParaRPr lang="en-US" sz="3200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42749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335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12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39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165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 smtClean="0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18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47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0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7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40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04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87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305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269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37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234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17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82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257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2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0718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Node.js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89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32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37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smtClean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 smtClean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 smtClean="0">
                <a:solidFill>
                  <a:srgbClr val="234465"/>
                </a:solidFill>
                <a:latin typeface="Calibri"/>
              </a:rPr>
              <a:t>Event Loop</a:t>
            </a:r>
            <a:endParaRPr lang="en-US" sz="3000" b="1" noProof="1">
              <a:solidFill>
                <a:srgbClr val="2344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23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Modules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 larger </a:t>
            </a:r>
            <a:r>
              <a:rPr lang="en-US" sz="4000" b="1" dirty="0">
                <a:solidFill>
                  <a:schemeClr val="bg1"/>
                </a:solidFill>
              </a:rPr>
              <a:t>apps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bg1"/>
                </a:solidFill>
              </a:rPr>
              <a:t>split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4000" dirty="0">
                <a:solidFill>
                  <a:schemeClr val="tx2"/>
                </a:solidFill>
              </a:rPr>
              <a:t>Each module has its </a:t>
            </a:r>
            <a:r>
              <a:rPr lang="en-US" sz="40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pollute</a:t>
            </a:r>
            <a:r>
              <a:rPr lang="en-US" sz="3600" dirty="0">
                <a:solidFill>
                  <a:schemeClr val="tx2"/>
                </a:solidFill>
              </a:rPr>
              <a:t> the </a:t>
            </a:r>
            <a:r>
              <a:rPr lang="en-US" sz="36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4000" dirty="0"/>
              <a:t>Node.js includes </a:t>
            </a:r>
            <a:r>
              <a:rPr lang="en-US" sz="4000" b="1" dirty="0">
                <a:solidFill>
                  <a:schemeClr val="bg1"/>
                </a:solidFill>
              </a:rPr>
              <a:t>three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  <a:r>
              <a:rPr lang="en-US" sz="40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Core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Third Party </a:t>
            </a:r>
            <a:r>
              <a:rPr lang="en-US" sz="36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Created </a:t>
            </a:r>
            <a:r>
              <a:rPr lang="en-US" sz="3600" b="1" dirty="0">
                <a:solidFill>
                  <a:schemeClr val="bg1"/>
                </a:solidFill>
              </a:rPr>
              <a:t>locally</a:t>
            </a:r>
            <a:r>
              <a:rPr lang="en-US" sz="3600" dirty="0"/>
              <a:t> in the Node.js application</a:t>
            </a:r>
          </a:p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functionalities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chemeClr val="bg1"/>
                </a:solidFill>
              </a:rPr>
              <a:t>separate</a:t>
            </a:r>
            <a:r>
              <a:rPr lang="en-US" sz="3600" dirty="0"/>
              <a:t> folders</a:t>
            </a:r>
            <a:endParaRPr lang="bg-BG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600" dirty="0"/>
              <a:t> to expose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/>
              <a:t> </a:t>
            </a:r>
            <a:endParaRPr lang="bg-BG" sz="36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600" dirty="0"/>
              <a:t>Loaded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6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819709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4441759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express </a:t>
            </a:r>
            <a:r>
              <a:rPr lang="en-US" sz="2400" dirty="0">
                <a:solidFill>
                  <a:schemeClr val="tx2"/>
                </a:solidFill>
                <a:effectLst/>
              </a:rPr>
              <a:t>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--g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bare minimum functionalities </a:t>
            </a:r>
            <a:r>
              <a:rPr lang="en-US" sz="3600" dirty="0"/>
              <a:t>of Node.js</a:t>
            </a:r>
          </a:p>
          <a:p>
            <a:r>
              <a:rPr lang="en-US" sz="3600" dirty="0"/>
              <a:t>Load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when Node.js process starts</a:t>
            </a:r>
          </a:p>
          <a:p>
            <a:r>
              <a:rPr lang="en-US" sz="3600" dirty="0"/>
              <a:t>Need to be </a:t>
            </a:r>
            <a:r>
              <a:rPr lang="en-US" sz="3600" b="1" dirty="0">
                <a:solidFill>
                  <a:schemeClr val="bg1"/>
                </a:solidFill>
              </a:rPr>
              <a:t>imported</a:t>
            </a:r>
            <a:r>
              <a:rPr lang="en-US" sz="3600" dirty="0"/>
              <a:t> in order to be used</a:t>
            </a:r>
          </a:p>
          <a:p>
            <a:endParaRPr lang="en-US" sz="3600" dirty="0"/>
          </a:p>
          <a:p>
            <a:r>
              <a:rPr lang="en-US" sz="36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utilities for URL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Parses an address with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Splits</a:t>
            </a:r>
            <a:r>
              <a:rPr lang="en-US" sz="3600" dirty="0"/>
              <a:t> web address into </a:t>
            </a:r>
            <a:r>
              <a:rPr lang="en-US" sz="3600" b="1" dirty="0">
                <a:solidFill>
                  <a:schemeClr val="bg1"/>
                </a:solidFill>
              </a:rPr>
              <a:t>readable</a:t>
            </a:r>
            <a:r>
              <a:rPr lang="en-US" sz="36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Node.js Web Server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200" dirty="0"/>
              <a:t>Web servers </a:t>
            </a:r>
            <a:r>
              <a:rPr lang="en-US" sz="4200" b="1" dirty="0">
                <a:solidFill>
                  <a:schemeClr val="bg1"/>
                </a:solidFill>
              </a:rPr>
              <a:t>serve</a:t>
            </a:r>
            <a:r>
              <a:rPr lang="en-US" sz="42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Creating a </a:t>
            </a:r>
            <a:r>
              <a:rPr lang="en-US" dirty="0"/>
              <a:t>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8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8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Request &amp; Response Wrappers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handle</a:t>
            </a:r>
            <a:r>
              <a:rPr lang="en-US" sz="4000" dirty="0"/>
              <a:t> incoming http requests</a:t>
            </a:r>
          </a:p>
          <a:p>
            <a:r>
              <a:rPr lang="en-US" sz="40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httpVersion</a:t>
            </a:r>
            <a:r>
              <a:rPr lang="en-US" sz="36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headers</a:t>
            </a:r>
            <a:r>
              <a:rPr lang="en-US" sz="36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url</a:t>
            </a:r>
            <a:r>
              <a:rPr lang="en-US" sz="36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/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8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4000" dirty="0"/>
              <a:t> a </a:t>
            </a:r>
            <a:r>
              <a:rPr lang="en-US" sz="4000" b="1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to the </a:t>
            </a:r>
            <a:r>
              <a:rPr lang="en-US" sz="40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4000" dirty="0"/>
              <a:t>Functions</a:t>
            </a:r>
          </a:p>
          <a:p>
            <a:pPr lvl="1"/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600" dirty="0"/>
              <a:t>Send the actual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End</a:t>
            </a:r>
            <a:r>
              <a:rPr lang="en-US" sz="36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200</a:t>
            </a:r>
            <a:r>
              <a:rPr lang="en-US" sz="2800" dirty="0">
                <a:solidFill>
                  <a:schemeClr val="tx1"/>
                </a:solidFill>
                <a:effectLst/>
              </a:rPr>
              <a:t>, {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8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 descr="Screenshot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3475" y="1784351"/>
            <a:ext cx="4845050" cy="294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=""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(Package.json)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</a:t>
            </a:r>
            <a:r>
              <a:rPr lang="en-US" sz="2400" dirty="0">
                <a:solidFill>
                  <a:schemeClr val="tx1"/>
                </a:solidFill>
                <a:effectLst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1367</Words>
  <Application>Microsoft Office PowerPoint</Application>
  <PresentationFormat>По избор</PresentationFormat>
  <Paragraphs>510</Paragraphs>
  <Slides>64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64</vt:i4>
      </vt:variant>
    </vt:vector>
  </HeadingPairs>
  <TitlesOfParts>
    <vt:vector size="66" baseType="lpstr"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Слайд 20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20</cp:revision>
  <dcterms:created xsi:type="dcterms:W3CDTF">2018-05-23T13:08:44Z</dcterms:created>
  <dcterms:modified xsi:type="dcterms:W3CDTF">2020-08-27T14:01:27Z</dcterms:modified>
  <cp:category>programming;education;software engineering;software development</cp:category>
</cp:coreProperties>
</file>