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6" r:id="rId37"/>
    <p:sldId id="292" r:id="rId38"/>
    <p:sldId id="293" r:id="rId39"/>
    <p:sldId id="298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1808903-D8A2-4544-B5C0-C7C09841DD3D}">
          <p14:sldIdLst>
            <p14:sldId id="256"/>
            <p14:sldId id="257"/>
            <p14:sldId id="258"/>
          </p14:sldIdLst>
        </p14:section>
        <p14:section name="Objects" id="{BAA8A22F-B910-49B8-9E2F-DB441D49B3CC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Conclusion" id="{DA2F1A65-4B10-4F1A-8BF3-5B5891D29820}">
          <p14:sldIdLst>
            <p14:sldId id="290"/>
            <p14:sldId id="296"/>
            <p14:sldId id="292"/>
            <p14:sldId id="293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2" d="100"/>
          <a:sy n="102" d="100"/>
        </p:scale>
        <p:origin x="8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495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662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8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31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1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34465"/>
                </a:solidFill>
              </a:rPr>
              <a:t>Objects and JSON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access properties the same way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Unassigned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of an object are </a:t>
            </a:r>
            <a:r>
              <a:rPr lang="en-US" b="1" dirty="0">
                <a:solidFill>
                  <a:schemeClr val="bg1"/>
                </a:solidFill>
              </a:rPr>
              <a:t>undefined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04796" y="5373880"/>
            <a:ext cx="8605748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604796" y="1843016"/>
            <a:ext cx="8605748" cy="2294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name = 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 Peter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let age = </a:t>
            </a:r>
            <a:r>
              <a:rPr lang="en-US" dirty="0">
                <a:solidFill>
                  <a:schemeClr val="bg1"/>
                </a:solidFill>
              </a:rPr>
              <a:t>person['age']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console.log(age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21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66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788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fullName</a:t>
            </a:r>
            <a:r>
              <a:rPr lang="en-US" sz="2400" dirty="0">
                <a:solidFill>
                  <a:schemeClr val="tx1"/>
                </a:solidFill>
              </a:rPr>
              <a:t>: function ()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+ " " + </a:t>
            </a:r>
            <a:r>
              <a:rPr lang="en-US" sz="2400" dirty="0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console.log(</a:t>
            </a:r>
            <a:r>
              <a:rPr lang="en-US" sz="2400" dirty="0" err="1">
                <a:solidFill>
                  <a:schemeClr val="tx1"/>
                </a:solidFill>
              </a:rPr>
              <a:t>person.fullName</a:t>
            </a:r>
            <a:r>
              <a:rPr lang="en-US" sz="2400" dirty="0" smtClean="0">
                <a:solidFill>
                  <a:schemeClr val="tx1"/>
                </a:solidFill>
              </a:rPr>
              <a:t>()); </a:t>
            </a:r>
            <a:r>
              <a:rPr lang="en-US" sz="2400" i="1" dirty="0" smtClean="0">
                <a:solidFill>
                  <a:schemeClr val="accent2"/>
                </a:solidFill>
              </a:rPr>
              <a:t>// John</a:t>
            </a:r>
            <a:r>
              <a:rPr lang="en-US" sz="2400" i="1" dirty="0">
                <a:solidFill>
                  <a:schemeClr val="accent2"/>
                </a:solidFill>
              </a:rPr>
              <a:t> Doe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  <a:r>
              <a:rPr lang="en-US" dirty="0"/>
              <a:t> keyword </a:t>
            </a:r>
            <a:r>
              <a:rPr lang="en-US" sz="3400" b="1" dirty="0">
                <a:solidFill>
                  <a:schemeClr val="bg1"/>
                </a:solidFill>
              </a:rPr>
              <a:t>refers</a:t>
            </a:r>
            <a:r>
              <a:rPr lang="en-US" dirty="0"/>
              <a:t> to the current </a:t>
            </a:r>
            <a:r>
              <a:rPr lang="en-US" sz="34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the code is being </a:t>
            </a:r>
            <a:br>
              <a:rPr lang="en-US" dirty="0"/>
            </a:br>
            <a:r>
              <a:rPr lang="en-US" dirty="0"/>
              <a:t>written </a:t>
            </a:r>
            <a:r>
              <a:rPr lang="en-US" sz="3400" b="1" dirty="0">
                <a:solidFill>
                  <a:schemeClr val="bg1"/>
                </a:solidFill>
              </a:rPr>
              <a:t>inside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always </a:t>
            </a:r>
            <a:r>
              <a:rPr lang="en-US" sz="3400" b="1" dirty="0">
                <a:solidFill>
                  <a:schemeClr val="bg1"/>
                </a:solidFill>
              </a:rPr>
              <a:t>ensure</a:t>
            </a:r>
            <a:r>
              <a:rPr lang="en-US" dirty="0"/>
              <a:t> that the </a:t>
            </a:r>
            <a:r>
              <a:rPr lang="en-US" sz="3400" b="1" dirty="0">
                <a:solidFill>
                  <a:schemeClr val="bg1"/>
                </a:solidFill>
              </a:rPr>
              <a:t>correct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values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are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used</a:t>
            </a:r>
            <a:r>
              <a:rPr lang="en-US" dirty="0"/>
              <a:t> when a </a:t>
            </a:r>
            <a:br>
              <a:rPr lang="en-US" dirty="0"/>
            </a:br>
            <a:r>
              <a:rPr lang="en-US" dirty="0"/>
              <a:t>member's </a:t>
            </a:r>
            <a:r>
              <a:rPr lang="en-US" sz="3400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changes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48" y="2292658"/>
            <a:ext cx="10962603" cy="29811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: 'John',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: 'Doe',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returnThis</a:t>
            </a:r>
            <a:r>
              <a:rPr lang="en-US" sz="2000" b="1" dirty="0">
                <a:latin typeface="Consolas" panose="020B0609020204030204" pitchFamily="49" charset="0"/>
              </a:rPr>
              <a:t>: function(){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 this;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person.returnThis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//{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'John',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'Doe', 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returnThis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 }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39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Objects in JavaScript hold </a:t>
            </a:r>
            <a:r>
              <a:rPr lang="en-US" b="1" dirty="0">
                <a:solidFill>
                  <a:schemeClr val="bg1"/>
                </a:solidFill>
              </a:rPr>
              <a:t>key-value pairs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00" y="2124000"/>
            <a:ext cx="10431658" cy="3950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person =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name: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first: 'John'</a:t>
            </a:r>
            <a:r>
              <a:rPr lang="en-US" sz="2400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last: 'Doe'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 err="1">
                <a:latin typeface="Consolas" panose="020B0609020204030204" pitchFamily="49" charset="0"/>
              </a:rPr>
              <a:t>fullName</a:t>
            </a:r>
            <a:r>
              <a:rPr lang="en-US" sz="2400" b="1" dirty="0">
                <a:latin typeface="Consolas" panose="020B0609020204030204" pitchFamily="49" charset="0"/>
              </a:rPr>
              <a:t>: function () 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this.name.first</a:t>
            </a:r>
            <a:r>
              <a:rPr lang="en-US" sz="2400" b="1" dirty="0">
                <a:latin typeface="Consolas" panose="020B0609020204030204" pitchFamily="49" charset="0"/>
              </a:rPr>
              <a:t> + " " + </a:t>
            </a:r>
            <a:r>
              <a:rPr lang="en-US" sz="2400" b="1" dirty="0" err="1">
                <a:latin typeface="Consolas" panose="020B0609020204030204" pitchFamily="49" charset="0"/>
              </a:rPr>
              <a:t>this.name.last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},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//Continues on the next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slide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1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51140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John',last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[Function: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fullName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],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Internal Properties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89" y="1556154"/>
            <a:ext cx="2165452" cy="21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25398" cy="5509916"/>
          </a:xfrm>
        </p:spPr>
        <p:txBody>
          <a:bodyPr>
            <a:noAutofit/>
          </a:bodyPr>
          <a:lstStyle/>
          <a:p>
            <a:r>
              <a:rPr lang="en-US" sz="3400" dirty="0"/>
              <a:t>Every object field has </a:t>
            </a:r>
            <a:r>
              <a:rPr lang="en-US" sz="3400" b="1" dirty="0">
                <a:solidFill>
                  <a:schemeClr val="bg1"/>
                </a:solidFill>
              </a:rPr>
              <a:t>four</a:t>
            </a:r>
            <a:r>
              <a:rPr lang="en-US" sz="3400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Enumerable</a:t>
            </a:r>
            <a:r>
              <a:rPr lang="en-US" sz="3200" dirty="0"/>
              <a:t> - can access to all of them using a </a:t>
            </a:r>
            <a:r>
              <a:rPr lang="en-US" sz="3200" b="1" dirty="0">
                <a:latin typeface="Consolas" panose="020B0609020204030204" pitchFamily="49" charset="0"/>
              </a:rPr>
              <a:t>for…in </a:t>
            </a:r>
            <a:r>
              <a:rPr lang="en-US" sz="3200" dirty="0" smtClean="0"/>
              <a:t>loop </a:t>
            </a:r>
          </a:p>
          <a:p>
            <a:pPr lvl="2">
              <a:buClr>
                <a:schemeClr val="tx1"/>
              </a:buClr>
            </a:pPr>
            <a:r>
              <a:rPr lang="en-US" sz="3000" dirty="0" smtClean="0"/>
              <a:t>Enumerable </a:t>
            </a:r>
            <a:r>
              <a:rPr lang="en-US" sz="3000" dirty="0"/>
              <a:t>property </a:t>
            </a:r>
            <a:r>
              <a:rPr lang="en-US" sz="3000" dirty="0" smtClean="0"/>
              <a:t>are </a:t>
            </a:r>
            <a:r>
              <a:rPr lang="en-US" sz="3000" dirty="0"/>
              <a:t>returned using </a:t>
            </a:r>
            <a:r>
              <a:rPr lang="en-US" sz="3000" b="1" dirty="0" err="1" smtClean="0">
                <a:latin typeface="Consolas" panose="020B0609020204030204" pitchFamily="49" charset="0"/>
              </a:rPr>
              <a:t>Object.keys</a:t>
            </a:r>
            <a:r>
              <a:rPr lang="en-US" sz="3000" dirty="0" smtClean="0"/>
              <a:t> </a:t>
            </a:r>
            <a:r>
              <a:rPr lang="en-US" sz="3000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Configurable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 </a:t>
            </a:r>
            <a:r>
              <a:rPr lang="en-US" sz="3200" b="1" dirty="0"/>
              <a:t>behavior</a:t>
            </a:r>
            <a:r>
              <a:rPr lang="en-US" sz="3200" dirty="0"/>
              <a:t> of the </a:t>
            </a:r>
            <a:r>
              <a:rPr lang="en-US" sz="3200" dirty="0" smtClean="0"/>
              <a:t>property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000" dirty="0"/>
              <a:t>You </a:t>
            </a:r>
            <a:r>
              <a:rPr lang="en-US" sz="3000" b="1" dirty="0"/>
              <a:t>can</a:t>
            </a:r>
            <a:r>
              <a:rPr lang="en-US" sz="3000" dirty="0"/>
              <a:t> </a:t>
            </a:r>
            <a:r>
              <a:rPr lang="en-US" sz="3000" b="1" dirty="0"/>
              <a:t>delete</a:t>
            </a:r>
            <a:r>
              <a:rPr lang="en-US" sz="3000" dirty="0"/>
              <a:t> only </a:t>
            </a:r>
            <a:r>
              <a:rPr lang="en-US" sz="3000" b="1" dirty="0"/>
              <a:t>configurable</a:t>
            </a:r>
            <a:r>
              <a:rPr lang="en-US" sz="3000" dirty="0"/>
              <a:t> properties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Writable</a:t>
            </a:r>
            <a:r>
              <a:rPr lang="en-US" sz="3200" dirty="0"/>
              <a:t> - can </a:t>
            </a:r>
            <a:r>
              <a:rPr lang="en-US" sz="3200" b="1" dirty="0"/>
              <a:t>modify</a:t>
            </a:r>
            <a:r>
              <a:rPr lang="en-US" sz="3200" dirty="0"/>
              <a:t> their </a:t>
            </a:r>
            <a:r>
              <a:rPr lang="en-US" sz="3200" b="1" dirty="0"/>
              <a:t>values</a:t>
            </a:r>
            <a:r>
              <a:rPr lang="en-US" sz="3200" dirty="0"/>
              <a:t> and update a property just </a:t>
            </a:r>
            <a:br>
              <a:rPr lang="en-US" sz="3200" dirty="0"/>
            </a:br>
            <a:r>
              <a:rPr lang="en-US" sz="3200" dirty="0"/>
              <a:t>assigning a new value to it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Properties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51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They won't be in </a:t>
            </a:r>
            <a:r>
              <a:rPr lang="en-US" sz="3400" dirty="0" smtClean="0"/>
              <a:t>for…in </a:t>
            </a:r>
            <a:r>
              <a:rPr lang="en-US" sz="3400" dirty="0"/>
              <a:t>iterations</a:t>
            </a:r>
          </a:p>
          <a:p>
            <a:r>
              <a:rPr lang="en-US" sz="3400" dirty="0"/>
              <a:t>They won't appear using Object.keys function</a:t>
            </a:r>
          </a:p>
          <a:p>
            <a:r>
              <a:rPr lang="en-US" sz="3400" dirty="0"/>
              <a:t>They are not serialized when using </a:t>
            </a:r>
            <a:r>
              <a:rPr lang="en-US" sz="3400" dirty="0" err="1"/>
              <a:t>JSON.stringify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Non-enumerable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00" y="3331909"/>
            <a:ext cx="11181946" cy="31750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{a:1, b:2};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ob.c</a:t>
            </a:r>
            <a:r>
              <a:rPr lang="en-US" sz="2400" b="1" dirty="0">
                <a:latin typeface="Consolas" panose="020B0609020204030204" pitchFamily="49" charset="0"/>
              </a:rPr>
              <a:t> = 3;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'd',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 value: 4, enumerable: false 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for( let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 console.log(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[key]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//1 2 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Object.keys(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["a", "b", "c"]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JSON.stringify</a:t>
            </a:r>
            <a:r>
              <a:rPr lang="en-US" sz="2400" b="1" dirty="0">
                <a:latin typeface="Consolas" panose="020B0609020204030204" pitchFamily="49" charset="0"/>
              </a:rPr>
              <a:t>(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"{"a":1,"b":2,"c":3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}"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ob.d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4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980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700" dirty="0"/>
              <a:t>Once its value is defined, it is </a:t>
            </a:r>
            <a:r>
              <a:rPr lang="en-US" sz="3700" b="1" dirty="0">
                <a:solidFill>
                  <a:schemeClr val="bg1"/>
                </a:solidFill>
              </a:rPr>
              <a:t>not possible to change </a:t>
            </a:r>
            <a:r>
              <a:rPr lang="en-US" sz="3700" dirty="0"/>
              <a:t>it using </a:t>
            </a:r>
            <a:br>
              <a:rPr lang="en-US" sz="3700" dirty="0"/>
            </a:br>
            <a:r>
              <a:rPr lang="en-US" sz="3700" dirty="0"/>
              <a:t>assignments</a:t>
            </a:r>
          </a:p>
          <a:p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sz="3700" dirty="0" smtClean="0"/>
              <a:t>If the non-writable property </a:t>
            </a:r>
            <a:r>
              <a:rPr lang="en-US" sz="3700" b="1" dirty="0" smtClean="0">
                <a:solidFill>
                  <a:schemeClr val="bg1"/>
                </a:solidFill>
              </a:rPr>
              <a:t>contains</a:t>
            </a:r>
            <a:r>
              <a:rPr lang="en-US" sz="3700" dirty="0" smtClean="0"/>
              <a:t> </a:t>
            </a:r>
            <a:r>
              <a:rPr lang="en-US" sz="3700" dirty="0"/>
              <a:t>an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, the </a:t>
            </a:r>
            <a:r>
              <a:rPr lang="en-US" sz="3700" b="1" dirty="0">
                <a:solidFill>
                  <a:schemeClr val="bg1"/>
                </a:solidFill>
              </a:rPr>
              <a:t>reference</a:t>
            </a:r>
            <a:r>
              <a:rPr lang="en-US" sz="3700" dirty="0"/>
              <a:t> to the object is what is </a:t>
            </a:r>
            <a:r>
              <a:rPr lang="en-US" sz="3700" b="1" dirty="0">
                <a:solidFill>
                  <a:schemeClr val="bg1"/>
                </a:solidFill>
              </a:rPr>
              <a:t>not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writable</a:t>
            </a:r>
            <a:r>
              <a:rPr lang="en-US" sz="3700" dirty="0"/>
              <a:t>, </a:t>
            </a:r>
            <a:r>
              <a:rPr lang="en-US" sz="3700" dirty="0" smtClean="0"/>
              <a:t>but</a:t>
            </a:r>
            <a:r>
              <a:rPr lang="en-US" sz="3700" dirty="0"/>
              <a:t> the </a:t>
            </a:r>
            <a:r>
              <a:rPr lang="en-US" sz="3700" b="1" dirty="0">
                <a:solidFill>
                  <a:schemeClr val="bg1"/>
                </a:solidFill>
              </a:rPr>
              <a:t>object</a:t>
            </a:r>
            <a:r>
              <a:rPr lang="en-US" sz="3700" dirty="0"/>
              <a:t> itself </a:t>
            </a:r>
            <a:r>
              <a:rPr lang="en-US" sz="3700" b="1" dirty="0">
                <a:solidFill>
                  <a:schemeClr val="bg1"/>
                </a:solidFill>
              </a:rPr>
              <a:t>can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be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modified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Non-writable Properties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2349000"/>
            <a:ext cx="10693093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 = { a: 1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Object.defineProperty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</a:t>
            </a:r>
            <a:r>
              <a:rPr lang="en-US" sz="2400" b="1" dirty="0">
                <a:latin typeface="Consolas" panose="020B0609020204030204" pitchFamily="49" charset="0"/>
              </a:rPr>
              <a:t>, 'B',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2, writable: false }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 = 10;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ob.B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2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413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Objects </a:t>
            </a:r>
          </a:p>
          <a:p>
            <a:pPr lvl="1"/>
            <a:r>
              <a:rPr lang="en-US" sz="3000" dirty="0"/>
              <a:t>Reference Data Type</a:t>
            </a:r>
          </a:p>
          <a:p>
            <a:pPr lvl="1"/>
            <a:r>
              <a:rPr lang="en-US" sz="2800" dirty="0"/>
              <a:t>Access Keys and Values</a:t>
            </a:r>
          </a:p>
          <a:p>
            <a:pPr lvl="1"/>
            <a:r>
              <a:rPr lang="en-US" sz="3000" dirty="0"/>
              <a:t>Make Objects Read Only</a:t>
            </a:r>
          </a:p>
          <a:p>
            <a:pPr lvl="1"/>
            <a:r>
              <a:rPr lang="en-US" sz="3000" dirty="0"/>
              <a:t>Iterate Over Objects Keys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JSON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you have defined the property as </a:t>
            </a:r>
            <a:r>
              <a:rPr lang="en-US" b="1" dirty="0">
                <a:solidFill>
                  <a:schemeClr val="bg1"/>
                </a:solidFill>
              </a:rPr>
              <a:t>non-configurable</a:t>
            </a:r>
            <a:r>
              <a:rPr lang="en-US" dirty="0"/>
              <a:t>, there is only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you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change</a:t>
            </a:r>
          </a:p>
          <a:p>
            <a:pPr lvl="1"/>
            <a:r>
              <a:rPr lang="en-US" dirty="0"/>
              <a:t>If the property is </a:t>
            </a:r>
            <a:r>
              <a:rPr lang="en-US" b="1" dirty="0">
                <a:solidFill>
                  <a:schemeClr val="bg1"/>
                </a:solidFill>
              </a:rPr>
              <a:t>writable</a:t>
            </a:r>
            <a:r>
              <a:rPr lang="en-US" dirty="0"/>
              <a:t>, you can convert it to non-writable</a:t>
            </a:r>
          </a:p>
          <a:p>
            <a:pPr lvl="1"/>
            <a:r>
              <a:rPr lang="en-US" dirty="0"/>
              <a:t>Any other try of definition update will </a:t>
            </a:r>
            <a:r>
              <a:rPr lang="en-US" b="1" dirty="0">
                <a:solidFill>
                  <a:schemeClr val="bg1"/>
                </a:solidFill>
              </a:rPr>
              <a:t>fail</a:t>
            </a:r>
            <a:r>
              <a:rPr lang="en-US" dirty="0"/>
              <a:t> throwing a </a:t>
            </a:r>
            <a:r>
              <a:rPr lang="en-US" dirty="0" err="1"/>
              <a:t>TypeError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Object's Non-configurable Properties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388" y="3796658"/>
            <a:ext cx="10936019" cy="23969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 = {};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configurable: false, writable: true </a:t>
            </a:r>
            <a:r>
              <a:rPr lang="en-US" sz="2000" b="1" dirty="0">
                <a:latin typeface="Consolas" panose="020B0609020204030204" pitchFamily="49" charset="0"/>
              </a:rPr>
              <a:t>});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enumerable: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value: 12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false</a:t>
            </a:r>
            <a:r>
              <a:rPr lang="en-US" sz="2000" b="1" dirty="0">
                <a:latin typeface="Consolas" panose="020B0609020204030204" pitchFamily="49" charset="0"/>
              </a:rPr>
              <a:t> 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This is allowed!!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Object.defineProperty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ob</a:t>
            </a:r>
            <a:r>
              <a:rPr lang="en-US" sz="2000" b="1" dirty="0">
                <a:latin typeface="Consolas" panose="020B0609020204030204" pitchFamily="49" charset="0"/>
              </a:rPr>
              <a:t>, 'a',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writable: true </a:t>
            </a:r>
            <a:r>
              <a:rPr lang="en-US" sz="2000" b="1" dirty="0">
                <a:latin typeface="Consolas" panose="020B0609020204030204" pitchFamily="49" charset="0"/>
              </a:rPr>
              <a:t>});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throws a </a:t>
            </a:r>
            <a:r>
              <a:rPr lang="en-US" sz="20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TypeError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delete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ob.a</a:t>
            </a:r>
            <a:r>
              <a:rPr lang="en-US" sz="2000" b="1" dirty="0">
                <a:latin typeface="Consolas" panose="020B0609020204030204" pitchFamily="49" charset="0"/>
              </a:rPr>
              <a:t>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=&gt; false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1506000" y="1359000"/>
            <a:ext cx="9460598" cy="2367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Object.freeze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cat.gender = 'male';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5 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Freeze and Seal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7725" y="4047519"/>
            <a:ext cx="9458873" cy="23017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 = { name: 'Tom', age: 5 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Object.seal(cat);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cat.age = 10;  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delete cat.age;  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Error in strict mode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console.log(cat);    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{ name: 'Tom', age: 10 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09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Looping Through Objects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</p:spTree>
    <p:extLst>
      <p:ext uri="{BB962C8B-B14F-4D97-AF65-F5344CB8AC3E}">
        <p14:creationId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JavaScript Object Notation</a:t>
            </a:r>
            <a:endParaRPr lang="en-US"/>
          </a:p>
        </p:txBody>
      </p:sp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JSON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JSON?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r>
              <a:rPr lang="en-US" sz="3600" dirty="0"/>
              <a:t>Stands for </a:t>
            </a: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US" sz="3600" dirty="0"/>
              <a:t>ava</a:t>
            </a:r>
            <a:r>
              <a:rPr lang="en-US" sz="3600" b="1" dirty="0">
                <a:solidFill>
                  <a:schemeClr val="bg1"/>
                </a:solidFill>
              </a:rPr>
              <a:t>S</a:t>
            </a:r>
            <a:r>
              <a:rPr lang="en-US" sz="3600" dirty="0"/>
              <a:t>cript </a:t>
            </a:r>
            <a:r>
              <a:rPr lang="en-US" sz="3600" b="1" dirty="0">
                <a:solidFill>
                  <a:schemeClr val="bg1"/>
                </a:solidFill>
              </a:rPr>
              <a:t>O</a:t>
            </a:r>
            <a:r>
              <a:rPr lang="en-US" sz="3600" dirty="0"/>
              <a:t>bject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otation</a:t>
            </a:r>
          </a:p>
          <a:p>
            <a:pPr lvl="1"/>
            <a:r>
              <a:rPr lang="en-US" sz="3400" dirty="0"/>
              <a:t>It's a </a:t>
            </a:r>
            <a:r>
              <a:rPr lang="en-US" sz="3400" b="1" dirty="0">
                <a:solidFill>
                  <a:schemeClr val="bg1"/>
                </a:solidFill>
              </a:rPr>
              <a:t>data </a:t>
            </a:r>
            <a:r>
              <a:rPr lang="en-US" sz="3400" dirty="0"/>
              <a:t>interchange </a:t>
            </a:r>
            <a:r>
              <a:rPr lang="en-US" sz="34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400" dirty="0"/>
              <a:t>It's </a:t>
            </a:r>
            <a:r>
              <a:rPr lang="en-US" sz="3400" b="1" dirty="0">
                <a:solidFill>
                  <a:schemeClr val="bg1"/>
                </a:solidFill>
              </a:rPr>
              <a:t>language independent </a:t>
            </a:r>
            <a:r>
              <a:rPr lang="en-US" sz="3400" dirty="0"/>
              <a:t>- syntax is derived </a:t>
            </a:r>
            <a:r>
              <a:rPr lang="en-US" sz="3400" dirty="0" smtClean="0"/>
              <a:t>from JavaScript </a:t>
            </a:r>
            <a:r>
              <a:rPr lang="en-US" sz="3400" dirty="0"/>
              <a:t>object notation syntax, but the JSON </a:t>
            </a:r>
            <a:r>
              <a:rPr lang="en-US" sz="3400" dirty="0" smtClean="0"/>
              <a:t>format </a:t>
            </a:r>
            <a:r>
              <a:rPr lang="en-US" sz="3400" dirty="0"/>
              <a:t>is text only</a:t>
            </a:r>
          </a:p>
          <a:p>
            <a:pPr lvl="1"/>
            <a:r>
              <a:rPr lang="en-US" sz="3400" dirty="0"/>
              <a:t>Is </a:t>
            </a:r>
            <a:r>
              <a:rPr lang="en-US" sz="3400" b="1" dirty="0"/>
              <a:t>"</a:t>
            </a:r>
            <a:r>
              <a:rPr lang="en-US" sz="3400" b="1" dirty="0">
                <a:solidFill>
                  <a:schemeClr val="bg1"/>
                </a:solidFill>
              </a:rPr>
              <a:t>self-describing</a:t>
            </a:r>
            <a:r>
              <a:rPr lang="en-US" sz="3400" b="1" dirty="0"/>
              <a:t>"</a:t>
            </a:r>
            <a:r>
              <a:rPr lang="en-US" sz="3400" dirty="0"/>
              <a:t> and easy to understand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</a:t>
            </a:r>
            <a:r>
              <a:rPr lang="en-US" sz="3200" b="1" dirty="0">
                <a:solidFill>
                  <a:schemeClr val="bg1"/>
                </a:solidFill>
              </a:rPr>
              <a:t>JSON</a:t>
            </a:r>
            <a:r>
              <a:rPr lang="en-US" sz="3200" dirty="0"/>
              <a:t> syntax defines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dirty="0"/>
              <a:t> </a:t>
            </a:r>
            <a:r>
              <a:rPr lang="en-US" sz="3200" dirty="0" smtClean="0"/>
              <a:t>object </a:t>
            </a:r>
            <a:r>
              <a:rPr lang="bg-BG" sz="3200" dirty="0" smtClean="0"/>
              <a:t>- </a:t>
            </a:r>
            <a:r>
              <a:rPr lang="en-US" sz="3200" dirty="0"/>
              <a:t>an array of </a:t>
            </a:r>
            <a:r>
              <a:rPr lang="en-US" sz="3200" dirty="0" smtClean="0"/>
              <a:t>3 employee </a:t>
            </a:r>
            <a:r>
              <a:rPr lang="en-US" sz="3200" dirty="0"/>
              <a:t>records (objects):</a:t>
            </a:r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JSON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76000" y="2560643"/>
            <a:ext cx="10056190" cy="2802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: </a:t>
            </a:r>
            <a:r>
              <a:rPr lang="en-US" dirty="0">
                <a:solidFill>
                  <a:schemeClr val="bg1"/>
                </a:solidFill>
              </a:rPr>
              <a:t>"John"</a:t>
            </a:r>
            <a:r>
              <a:rPr lang="en-US" dirty="0">
                <a:solidFill>
                  <a:schemeClr val="tx1"/>
                </a:solidFill>
              </a:rPr>
              <a:t>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"Anna",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    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"Peter",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53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>
                <a:solidFill>
                  <a:schemeClr val="tx1"/>
                </a:solidFill>
              </a:rPr>
              <a:t>{</a:t>
            </a:r>
          </a:p>
          <a:p>
            <a:r>
              <a:rPr lang="en-US">
                <a:solidFill>
                  <a:schemeClr val="tx1"/>
                </a:solidFill>
              </a:rPr>
              <a:t>    "employees": [{ "firstName": "John", "lastName": "Doe" }]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page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For simplicity, this can be demonstrated using a string as input</a:t>
            </a: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string 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3024000"/>
            <a:ext cx="970430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text = 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{ 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employees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 : [</a:t>
            </a:r>
            <a:r>
              <a:rPr lang="en-US" dirty="0">
                <a:solidFill>
                  <a:schemeClr val="bg1"/>
                </a:solidFill>
              </a:rPr>
              <a:t>'</a:t>
            </a:r>
            <a:r>
              <a:rPr lang="en-US" dirty="0">
                <a:solidFill>
                  <a:schemeClr val="tx1"/>
                </a:solidFill>
              </a:rPr>
              <a:t>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":"Doe" },' +</a:t>
            </a:r>
          </a:p>
          <a:p>
            <a:r>
              <a:rPr lang="en-US" dirty="0">
                <a:solidFill>
                  <a:schemeClr val="tx1"/>
                </a:solidFill>
              </a:rPr>
              <a:t>    '{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":"Peter" 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":"Jones" } ]}';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3863" y="6068187"/>
            <a:ext cx="4832690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obj = </a:t>
            </a:r>
            <a:r>
              <a:rPr lang="en-US" dirty="0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(text);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Finally, use the new JavaScript object in your page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r>
              <a:rPr lang="bg-BG" dirty="0"/>
              <a:t> (2)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96000" y="1989000"/>
            <a:ext cx="10641062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&lt;p id="demo"&gt;&lt;/p&gt;</a:t>
            </a:r>
          </a:p>
          <a:p>
            <a:r>
              <a:rPr lang="en-US" dirty="0">
                <a:solidFill>
                  <a:schemeClr val="tx1"/>
                </a:solidFill>
              </a:rPr>
              <a:t>&lt;script&gt;</a:t>
            </a:r>
          </a:p>
          <a:p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 =</a:t>
            </a:r>
          </a:p>
          <a:p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 + " " + </a:t>
            </a:r>
            <a:r>
              <a:rPr lang="en-US" dirty="0" err="1">
                <a:solidFill>
                  <a:schemeClr val="tx1"/>
                </a:solidFill>
              </a:rPr>
              <a:t>obj.employees</a:t>
            </a:r>
            <a:r>
              <a:rPr lang="en-US" dirty="0">
                <a:solidFill>
                  <a:schemeClr val="tx1"/>
                </a:solidFill>
              </a:rPr>
              <a:t>[1].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&lt;/script&gt;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862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/>
              <a:t>has the ability to format 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5" y="1738313"/>
            <a:ext cx="10305154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822360"/>
            <a:ext cx="9153903" cy="15723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solidFill>
                  <a:schemeClr val="accent2"/>
                </a:solidFill>
              </a:rPr>
              <a:t>//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Problem: from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arr.forEach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223250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3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hold </a:t>
            </a:r>
            <a:r>
              <a:rPr lang="en-US" sz="3100" b="1" dirty="0">
                <a:solidFill>
                  <a:schemeClr val="bg1"/>
                </a:solidFill>
              </a:rPr>
              <a:t>key-value</a:t>
            </a:r>
            <a:r>
              <a:rPr lang="en-US" sz="3100" dirty="0">
                <a:solidFill>
                  <a:schemeClr val="bg2"/>
                </a:solidFill>
              </a:rPr>
              <a:t> pairs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100" dirty="0">
                <a:solidFill>
                  <a:schemeClr val="bg2"/>
                </a:solidFill>
              </a:rPr>
              <a:t>The key-value pairs in JavaScript objects are </a:t>
            </a:r>
            <a:br>
              <a:rPr lang="en-US" sz="3100" dirty="0">
                <a:solidFill>
                  <a:schemeClr val="bg2"/>
                </a:solidFill>
              </a:rPr>
            </a:br>
            <a:r>
              <a:rPr lang="en-US" sz="3100" dirty="0">
                <a:solidFill>
                  <a:schemeClr val="bg2"/>
                </a:solidFill>
              </a:rPr>
              <a:t>called </a:t>
            </a:r>
            <a:r>
              <a:rPr lang="en-US" sz="31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methods are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bg2"/>
                </a:solidFill>
              </a:rPr>
              <a:t>that can be performed 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JSON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2"/>
                </a:solidFill>
              </a:rPr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language independent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Self-describing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3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3505287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709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605" y="5654895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520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227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Objects and Properties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Objects in JS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1005029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An object is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and a field is an </a:t>
            </a:r>
            <a:br>
              <a:rPr lang="en-US" dirty="0"/>
            </a:br>
            <a:r>
              <a:rPr lang="en-US" dirty="0"/>
              <a:t>association between a name (or 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) and a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dirty="0"/>
              <a:t>A field's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can be a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  <a:r>
              <a:rPr lang="en-US" dirty="0"/>
              <a:t>, in which case it</a:t>
            </a:r>
            <a:br>
              <a:rPr lang="en-US" dirty="0"/>
            </a:br>
            <a:r>
              <a:rPr lang="en-US" dirty="0"/>
              <a:t> is known as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</a:p>
          <a:p>
            <a:pPr>
              <a:spcBef>
                <a:spcPts val="1200"/>
              </a:spcBef>
            </a:pPr>
            <a:r>
              <a:rPr lang="en-US" dirty="0"/>
              <a:t>Objects are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You define (and create) a JavaScript object with an </a:t>
            </a:r>
            <a:r>
              <a:rPr lang="en-US" sz="3400" b="1" dirty="0" smtClean="0">
                <a:solidFill>
                  <a:schemeClr val="bg1"/>
                </a:solidFill>
              </a:rPr>
              <a:t>object literal</a:t>
            </a:r>
            <a:r>
              <a:rPr lang="en-US" sz="3400" dirty="0"/>
              <a:t>:</a:t>
            </a:r>
          </a:p>
          <a:p>
            <a:endParaRPr lang="en-US" sz="3400" dirty="0"/>
          </a:p>
          <a:p>
            <a:r>
              <a:rPr lang="en-US" sz="3400" dirty="0"/>
              <a:t>Spaces and line breaks are not important. An object definition can </a:t>
            </a:r>
            <a:r>
              <a:rPr lang="en-US" sz="3400" dirty="0" smtClean="0"/>
              <a:t>span </a:t>
            </a:r>
            <a:r>
              <a:rPr lang="en-US" sz="3400" dirty="0"/>
              <a:t>multiple lines:</a:t>
            </a:r>
          </a:p>
          <a:p>
            <a:endParaRPr lang="bg-BG" sz="30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Object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77586" y="1854000"/>
            <a:ext cx="10233414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 smtClean="0">
                <a:solidFill>
                  <a:schemeClr val="bg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:"John",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:"Doe", </a:t>
            </a:r>
            <a:r>
              <a:rPr lang="en-US" dirty="0" smtClean="0">
                <a:solidFill>
                  <a:schemeClr val="tx1"/>
                </a:solidFill>
              </a:rPr>
              <a:t>age:50 </a:t>
            </a:r>
            <a:r>
              <a:rPr lang="en-US" dirty="0" smtClean="0">
                <a:solidFill>
                  <a:schemeClr val="bg1"/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634" y="3809287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0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/>
          <a:lstStyle/>
          <a:p>
            <a:r>
              <a:rPr lang="en-US" dirty="0"/>
              <a:t>Simple dot-notation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Bracket-notation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49932" y="1719000"/>
            <a:ext cx="8766068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{};</a:t>
            </a:r>
          </a:p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.name</a:t>
            </a:r>
            <a:r>
              <a:rPr lang="en-US" dirty="0">
                <a:solidFill>
                  <a:schemeClr val="tx1"/>
                </a:solidFill>
              </a:rPr>
              <a:t> = "Peter";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 smtClean="0">
                <a:solidFill>
                  <a:schemeClr val="accent2"/>
                </a:solidFill>
              </a:rPr>
              <a:t>// {</a:t>
            </a:r>
            <a:r>
              <a:rPr lang="en-US" i="1" dirty="0">
                <a:solidFill>
                  <a:schemeClr val="accent2"/>
                </a:solidFill>
              </a:rPr>
              <a:t> name: 'Peter' 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49932" y="4554000"/>
            <a:ext cx="8766068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'age'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21;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console.log(person); </a:t>
            </a:r>
            <a:r>
              <a:rPr lang="en-US" i="1" dirty="0">
                <a:solidFill>
                  <a:schemeClr val="accent2"/>
                </a:solidFill>
              </a:rPr>
              <a:t>// { name: 'Peter', age: 21 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1027</Words>
  <Application>Microsoft Office PowerPoint</Application>
  <PresentationFormat>Widescreen</PresentationFormat>
  <Paragraphs>406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맑은 고딕</vt:lpstr>
      <vt:lpstr>Malgun Gothic (Body)</vt:lpstr>
      <vt:lpstr>Arial</vt:lpstr>
      <vt:lpstr>Calibri</vt:lpstr>
      <vt:lpstr>Consolas</vt:lpstr>
      <vt:lpstr>Wingdings</vt:lpstr>
      <vt:lpstr>Wingdings 2</vt:lpstr>
      <vt:lpstr>SoftUni</vt:lpstr>
      <vt:lpstr>Objects</vt:lpstr>
      <vt:lpstr>Table of Contents</vt:lpstr>
      <vt:lpstr>Have a Question?</vt:lpstr>
      <vt:lpstr>Objects and Properties</vt:lpstr>
      <vt:lpstr>What is an Object?</vt:lpstr>
      <vt:lpstr>Defining an Object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This</vt:lpstr>
      <vt:lpstr>Objects in JS</vt:lpstr>
      <vt:lpstr>Objects in JS</vt:lpstr>
      <vt:lpstr>Comparing Objects</vt:lpstr>
      <vt:lpstr>Internal Properties</vt:lpstr>
      <vt:lpstr>Internal Properties</vt:lpstr>
      <vt:lpstr>Object's Non-enumerable Properties</vt:lpstr>
      <vt:lpstr>Object's Non-writable Properties</vt:lpstr>
      <vt:lpstr>Object's Non-configurable Properties</vt:lpstr>
      <vt:lpstr>Object Freeze and Seal</vt:lpstr>
      <vt:lpstr>Looping Through Objects</vt:lpstr>
      <vt:lpstr>Object Keys and Values</vt:lpstr>
      <vt:lpstr>For… in Loop</vt:lpstr>
      <vt:lpstr>For…of Loop</vt:lpstr>
      <vt:lpstr>JavaScript Object Notation</vt:lpstr>
      <vt:lpstr>What is a JSON?</vt:lpstr>
      <vt:lpstr>Example: JSON</vt:lpstr>
      <vt:lpstr>Syntax Rules</vt:lpstr>
      <vt:lpstr>Parsing from Strings</vt:lpstr>
      <vt:lpstr>Parsing from Strings (2)</vt:lpstr>
      <vt:lpstr>Converting to String</vt:lpstr>
      <vt:lpstr>Problem: from JSON to HTML Table</vt:lpstr>
      <vt:lpstr>Solution: from JSON to HTML Table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Fundamentals - Objects and Assocciative Arrays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Михаела Милева</cp:lastModifiedBy>
  <cp:revision>7</cp:revision>
  <dcterms:created xsi:type="dcterms:W3CDTF">2018-05-23T13:08:44Z</dcterms:created>
  <dcterms:modified xsi:type="dcterms:W3CDTF">2020-01-21T11:48:28Z</dcterms:modified>
  <cp:category>programming;computer programming;software development;web development</cp:category>
</cp:coreProperties>
</file>