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4"/>
  </p:notesMasterIdLst>
  <p:handoutMasterIdLst>
    <p:handoutMasterId r:id="rId35"/>
  </p:handoutMasterIdLst>
  <p:sldIdLst>
    <p:sldId id="274" r:id="rId3"/>
    <p:sldId id="446" r:id="rId4"/>
    <p:sldId id="276" r:id="rId5"/>
    <p:sldId id="471" r:id="rId6"/>
    <p:sldId id="532" r:id="rId7"/>
    <p:sldId id="533" r:id="rId8"/>
    <p:sldId id="536" r:id="rId9"/>
    <p:sldId id="542" r:id="rId10"/>
    <p:sldId id="502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43" r:id="rId21"/>
    <p:sldId id="513" r:id="rId22"/>
    <p:sldId id="516" r:id="rId23"/>
    <p:sldId id="544" r:id="rId24"/>
    <p:sldId id="519" r:id="rId25"/>
    <p:sldId id="546" r:id="rId26"/>
    <p:sldId id="531" r:id="rId27"/>
    <p:sldId id="577" r:id="rId28"/>
    <p:sldId id="526" r:id="rId29"/>
    <p:sldId id="562" r:id="rId30"/>
    <p:sldId id="580" r:id="rId31"/>
    <p:sldId id="529" r:id="rId32"/>
    <p:sldId id="530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532"/>
            <p14:sldId id="533"/>
            <p14:sldId id="536"/>
            <p14:sldId id="542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43"/>
            <p14:sldId id="513"/>
            <p14:sldId id="516"/>
          </p14:sldIdLst>
        </p14:section>
        <p14:section name="Преобразуване на типове" id="{586D64DA-A092-4901-8495-14050A9DD9AC}">
          <p14:sldIdLst>
            <p14:sldId id="544"/>
            <p14:sldId id="519"/>
            <p14:sldId id="546"/>
            <p14:sldId id="531"/>
          </p14:sldIdLst>
        </p14:section>
        <p14:section name="Обобщение" id="{E8E89E94-E30E-41AC-AE57-78FE94567DF2}">
          <p14:sldIdLst>
            <p14:sldId id="577"/>
            <p14:sldId id="526"/>
            <p14:sldId id="562"/>
            <p14:sldId id="580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533" autoAdjust="0"/>
  </p:normalViewPr>
  <p:slideViewPr>
    <p:cSldViewPr>
      <p:cViewPr varScale="1">
        <p:scale>
          <a:sx n="106" d="100"/>
          <a:sy n="106" d="100"/>
        </p:scale>
        <p:origin x="150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9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529#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529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Преподвателски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989221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335535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9851" y="1111622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чете име от конзолата и го </a:t>
            </a:r>
            <a:br>
              <a:rPr lang="bg-BG" sz="3600" dirty="0"/>
            </a:br>
            <a:r>
              <a:rPr lang="bg-BG" sz="3600" dirty="0"/>
              <a:t>принтира: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8012" y="1818217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46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525" y="3906825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5" b="8306"/>
          <a:stretch/>
        </p:blipFill>
        <p:spPr>
          <a:xfrm>
            <a:off x="5010200" y="3749647"/>
            <a:ext cx="6646812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3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9" y="4019894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9" y="1863484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4F784-88F9-48BD-8C0E-2BE17A4A36A8}"/>
              </a:ext>
            </a:extLst>
          </p:cNvPr>
          <p:cNvSpPr/>
          <p:nvPr/>
        </p:nvSpPr>
        <p:spPr>
          <a:xfrm>
            <a:off x="1296619" y="62628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https://judge.softuni.bg/Contests/Compete/Index/529#2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8315" y="1064167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3476658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4412" y="17526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08288-AAD0-4546-B88A-CCA31E25C25A}"/>
              </a:ext>
            </a:extLst>
          </p:cNvPr>
          <p:cNvSpPr/>
          <p:nvPr/>
        </p:nvSpPr>
        <p:spPr>
          <a:xfrm>
            <a:off x="1103864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https://judge.softuni.bg/Contests/Compete/Index/529#3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4ACA7C-D9A3-45C3-A9CE-D1816AE4DD52}"/>
              </a:ext>
            </a:extLst>
          </p:cNvPr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https://judge.softuni.bg/Contests/Compete/Index/529#0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7" y="1393456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#include &lt;iostream&gt;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using namespace std;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int main()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>
                <a:solidFill>
                  <a:schemeClr val="tx1"/>
                </a:solidFill>
              </a:rPr>
              <a:t>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>
                <a:solidFill>
                  <a:schemeClr val="tx1"/>
                </a:solidFill>
              </a:rPr>
              <a:t>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 cout &lt;&lt; 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";</a:t>
            </a:r>
            <a:endParaRPr lang="bg-BG" sz="26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>
                <a:solidFill>
                  <a:schemeClr val="tx1"/>
                </a:solidFill>
              </a:rPr>
              <a:t>   </a:t>
            </a:r>
            <a:r>
              <a:rPr lang="en-US" sz="2600" dirty="0">
                <a:solidFill>
                  <a:schemeClr val="tx1"/>
                </a:solidFill>
              </a:rPr>
              <a:t>r</a:t>
            </a:r>
            <a:r>
              <a:rPr lang="it-IT" sz="2600" dirty="0">
                <a:solidFill>
                  <a:schemeClr val="tx1"/>
                </a:solidFill>
              </a:rPr>
              <a:t>eturn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19976" y="3533125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49" y="1393456"/>
            <a:ext cx="5289368" cy="1784649"/>
          </a:xfrm>
          <a:prstGeom prst="wedgeRoundRectCallout">
            <a:avLst>
              <a:gd name="adj1" fmla="val -78525"/>
              <a:gd name="adj2" fmla="val -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88D0D-9AB2-4DD0-AD56-E36FE6BA9960}"/>
              </a:ext>
            </a:extLst>
          </p:cNvPr>
          <p:cNvSpPr/>
          <p:nvPr/>
        </p:nvSpPr>
        <p:spPr>
          <a:xfrm>
            <a:off x="768349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https://judge.softuni.bg/Contests/Compete/Index/529#0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4224" y="143576"/>
            <a:ext cx="7464793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      числа последователно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1490008"/>
            <a:ext cx="975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012" y="4007316"/>
            <a:ext cx="97536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double sum = a + b;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6939773" y="2967335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6999835" y="5484643"/>
            <a:ext cx="27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2338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4412" y="2556882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48823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54840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3037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0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140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3413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За използването на математически функции трябва да </a:t>
            </a:r>
            <a:br>
              <a:rPr lang="bg-BG" dirty="0"/>
            </a:br>
            <a:r>
              <a:rPr lang="bg-BG" dirty="0"/>
              <a:t>добавим библиотеката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&lt;cmath&gt;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66785" y="4876800"/>
            <a:ext cx="6858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5" y="6058117"/>
            <a:ext cx="6858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1E0F4B-93DE-49AD-9DDD-A07A6154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5" y="2360313"/>
            <a:ext cx="4419601" cy="11448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най-близкото цяло число:</a:t>
            </a:r>
          </a:p>
          <a:p>
            <a:pPr marL="609219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905000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near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522CAB-D7A0-4F80-A376-C4C2F321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3375008"/>
            <a:ext cx="7238999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изходният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14600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09599" y="3063699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128277"/>
            <a:ext cx="8686800" cy="549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5612" y="4677658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01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7809057" cy="5309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</a:p>
          <a:p>
            <a:pPr marL="819096" lvl="1" indent="-514350"/>
            <a:r>
              <a:rPr lang="bg-BG" dirty="0"/>
              <a:t>Форматиране на изхода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2" y="3810000"/>
            <a:ext cx="4343400" cy="1400886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4012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…, 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03998"/>
              </p:ext>
            </p:extLst>
          </p:nvPr>
        </p:nvGraphicFramePr>
        <p:xfrm>
          <a:off x="2381716" y="2081593"/>
          <a:ext cx="9181684" cy="269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855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876800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1749</Words>
  <Application>Microsoft Office PowerPoint</Application>
  <PresentationFormat>Custom</PresentationFormat>
  <Paragraphs>320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Принтиране на конзолата на текст и        числа последователно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PowerPoint Presentation</vt:lpstr>
      <vt:lpstr>PowerPoint Presentation</vt:lpstr>
      <vt:lpstr>Работа с числа</vt:lpstr>
      <vt:lpstr>Работа с числа(2)</vt:lpstr>
      <vt:lpstr>Форматиране на изхода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2020-01-10T16:29:47Z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