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7"/>
  </p:notesMasterIdLst>
  <p:sldIdLst>
    <p:sldId id="256" r:id="rId2"/>
    <p:sldId id="275"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57" r:id="rId25"/>
    <p:sldId id="258" r:id="rId26"/>
    <p:sldId id="259" r:id="rId27"/>
    <p:sldId id="260" r:id="rId28"/>
    <p:sldId id="261" r:id="rId29"/>
    <p:sldId id="262" r:id="rId30"/>
    <p:sldId id="263" r:id="rId31"/>
    <p:sldId id="264" r:id="rId32"/>
    <p:sldId id="265" r:id="rId33"/>
    <p:sldId id="266" r:id="rId34"/>
    <p:sldId id="267" r:id="rId35"/>
    <p:sldId id="268" r:id="rId36"/>
    <p:sldId id="269" r:id="rId37"/>
    <p:sldId id="270" r:id="rId38"/>
    <p:sldId id="271" r:id="rId39"/>
    <p:sldId id="272" r:id="rId40"/>
    <p:sldId id="273" r:id="rId41"/>
    <p:sldId id="274" r:id="rId42"/>
    <p:sldId id="297" r:id="rId43"/>
    <p:sldId id="299" r:id="rId44"/>
    <p:sldId id="298" r:id="rId45"/>
    <p:sldId id="30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BE6720-733F-41B0-88FC-429E0910B83F}" type="datetimeFigureOut">
              <a:rPr lang="en-IN" smtClean="0"/>
              <a:t>28-03-2022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56FADE-6D40-49A7-B2FD-AD4192D4F3EF}" type="slidenum">
              <a:rPr lang="en-IN" smtClean="0"/>
              <a:t>‹#›</a:t>
            </a:fld>
            <a:endParaRPr lang="en-IN"/>
          </a:p>
        </p:txBody>
      </p:sp>
    </p:spTree>
    <p:extLst>
      <p:ext uri="{BB962C8B-B14F-4D97-AF65-F5344CB8AC3E}">
        <p14:creationId xmlns:p14="http://schemas.microsoft.com/office/powerpoint/2010/main" val="1017987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2745552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1772902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e79ec7e031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e79ec7e031_0_1024: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1443713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B60F11D-4615-4538-A1CE-4D634329E949}" type="datetimeFigureOut">
              <a:rPr lang="en-IN" smtClean="0"/>
              <a:t>28-03-2022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2CC33A-DC99-47B0-BD11-0F1ACAF6324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8482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60F11D-4615-4538-A1CE-4D634329E949}" type="datetimeFigureOut">
              <a:rPr lang="en-IN" smtClean="0"/>
              <a:t>28-03-2022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2CC33A-DC99-47B0-BD11-0F1ACAF63242}" type="slidenum">
              <a:rPr lang="en-IN" smtClean="0"/>
              <a:t>‹#›</a:t>
            </a:fld>
            <a:endParaRPr lang="en-IN"/>
          </a:p>
        </p:txBody>
      </p:sp>
    </p:spTree>
    <p:extLst>
      <p:ext uri="{BB962C8B-B14F-4D97-AF65-F5344CB8AC3E}">
        <p14:creationId xmlns:p14="http://schemas.microsoft.com/office/powerpoint/2010/main" val="2092787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60F11D-4615-4538-A1CE-4D634329E949}" type="datetimeFigureOut">
              <a:rPr lang="en-IN" smtClean="0"/>
              <a:t>28-03-2022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2CC33A-DC99-47B0-BD11-0F1ACAF63242}" type="slidenum">
              <a:rPr lang="en-IN" smtClean="0"/>
              <a:t>‹#›</a:t>
            </a:fld>
            <a:endParaRPr lang="en-IN"/>
          </a:p>
        </p:txBody>
      </p:sp>
    </p:spTree>
    <p:extLst>
      <p:ext uri="{BB962C8B-B14F-4D97-AF65-F5344CB8AC3E}">
        <p14:creationId xmlns:p14="http://schemas.microsoft.com/office/powerpoint/2010/main" val="540987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960001" y="1621004"/>
            <a:ext cx="10272000" cy="4555200"/>
          </a:xfrm>
          <a:prstGeom prst="rect">
            <a:avLst/>
          </a:prstGeom>
        </p:spPr>
        <p:txBody>
          <a:bodyPr spcFirstLastPara="1" wrap="square" lIns="91425" tIns="91425" rIns="91425" bIns="91425" anchor="t" anchorCtr="0">
            <a:noAutofit/>
          </a:bodyPr>
          <a:lstStyle>
            <a:lvl1pPr marL="413055" lvl="0" indent="-275369" rtl="0">
              <a:lnSpc>
                <a:spcPct val="100000"/>
              </a:lnSpc>
              <a:spcBef>
                <a:spcPts val="0"/>
              </a:spcBef>
              <a:spcAft>
                <a:spcPts val="0"/>
              </a:spcAft>
              <a:buClr>
                <a:srgbClr val="434343"/>
              </a:buClr>
              <a:buSzPts val="1200"/>
              <a:buAutoNum type="arabicPeriod"/>
              <a:defRPr sz="1129">
                <a:solidFill>
                  <a:srgbClr val="434343"/>
                </a:solidFill>
              </a:defRPr>
            </a:lvl1pPr>
            <a:lvl2pPr marL="826109" lvl="1"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2pPr>
            <a:lvl3pPr marL="1239164" lvl="2" indent="-275369" rtl="0">
              <a:lnSpc>
                <a:spcPct val="115000"/>
              </a:lnSpc>
              <a:spcBef>
                <a:spcPts val="1445"/>
              </a:spcBef>
              <a:spcAft>
                <a:spcPts val="0"/>
              </a:spcAft>
              <a:buClr>
                <a:srgbClr val="434343"/>
              </a:buClr>
              <a:buSzPts val="1200"/>
              <a:buFont typeface="Roboto Condensed Light"/>
              <a:buAutoNum type="romanLcPeriod"/>
              <a:defRPr>
                <a:solidFill>
                  <a:srgbClr val="434343"/>
                </a:solidFill>
              </a:defRPr>
            </a:lvl3pPr>
            <a:lvl4pPr marL="1652219" lvl="3" indent="-275369" rtl="0">
              <a:lnSpc>
                <a:spcPct val="115000"/>
              </a:lnSpc>
              <a:spcBef>
                <a:spcPts val="1445"/>
              </a:spcBef>
              <a:spcAft>
                <a:spcPts val="0"/>
              </a:spcAft>
              <a:buClr>
                <a:srgbClr val="434343"/>
              </a:buClr>
              <a:buSzPts val="1200"/>
              <a:buFont typeface="Roboto Condensed Light"/>
              <a:buAutoNum type="arabicPeriod"/>
              <a:defRPr>
                <a:solidFill>
                  <a:srgbClr val="434343"/>
                </a:solidFill>
              </a:defRPr>
            </a:lvl4pPr>
            <a:lvl5pPr marL="2065274" lvl="4"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5pPr>
            <a:lvl6pPr marL="2478327" lvl="5" indent="-275369" rtl="0">
              <a:lnSpc>
                <a:spcPct val="115000"/>
              </a:lnSpc>
              <a:spcBef>
                <a:spcPts val="1445"/>
              </a:spcBef>
              <a:spcAft>
                <a:spcPts val="0"/>
              </a:spcAft>
              <a:buClr>
                <a:srgbClr val="434343"/>
              </a:buClr>
              <a:buSzPts val="1200"/>
              <a:buFont typeface="Roboto Condensed Light"/>
              <a:buAutoNum type="romanLcPeriod"/>
              <a:defRPr>
                <a:solidFill>
                  <a:srgbClr val="434343"/>
                </a:solidFill>
              </a:defRPr>
            </a:lvl6pPr>
            <a:lvl7pPr marL="2891382" lvl="6" indent="-275369" rtl="0">
              <a:lnSpc>
                <a:spcPct val="115000"/>
              </a:lnSpc>
              <a:spcBef>
                <a:spcPts val="1445"/>
              </a:spcBef>
              <a:spcAft>
                <a:spcPts val="0"/>
              </a:spcAft>
              <a:buClr>
                <a:srgbClr val="434343"/>
              </a:buClr>
              <a:buSzPts val="1200"/>
              <a:buFont typeface="Roboto Condensed Light"/>
              <a:buAutoNum type="arabicPeriod"/>
              <a:defRPr>
                <a:solidFill>
                  <a:srgbClr val="434343"/>
                </a:solidFill>
              </a:defRPr>
            </a:lvl7pPr>
            <a:lvl8pPr marL="3304437" lvl="7"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8pPr>
            <a:lvl9pPr marL="3717491" lvl="8" indent="-275369" rtl="0">
              <a:lnSpc>
                <a:spcPct val="115000"/>
              </a:lnSpc>
              <a:spcBef>
                <a:spcPts val="1445"/>
              </a:spcBef>
              <a:spcAft>
                <a:spcPts val="1445"/>
              </a:spcAft>
              <a:buClr>
                <a:srgbClr val="434343"/>
              </a:buClr>
              <a:buSzPts val="1200"/>
              <a:buFont typeface="Roboto Condensed Light"/>
              <a:buAutoNum type="romanLcPeriod"/>
              <a:defRPr>
                <a:solidFill>
                  <a:srgbClr val="434343"/>
                </a:solidFill>
              </a:defRPr>
            </a:lvl9pPr>
          </a:lstStyle>
          <a:p>
            <a:endParaRPr/>
          </a:p>
        </p:txBody>
      </p:sp>
      <p:sp>
        <p:nvSpPr>
          <p:cNvPr id="17" name="Google Shape;17;p4"/>
          <p:cNvSpPr txBox="1">
            <a:spLocks noGrp="1"/>
          </p:cNvSpPr>
          <p:nvPr>
            <p:ph type="title"/>
          </p:nvPr>
        </p:nvSpPr>
        <p:spPr>
          <a:xfrm>
            <a:off x="609600" y="548633"/>
            <a:ext cx="10984800" cy="6376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353578567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960000" y="2867801"/>
            <a:ext cx="6756800" cy="1122400"/>
          </a:xfrm>
          <a:prstGeom prst="rect">
            <a:avLst/>
          </a:prstGeom>
        </p:spPr>
        <p:txBody>
          <a:bodyPr spcFirstLastPara="1" wrap="square" lIns="0" tIns="0" rIns="0" bIns="0" anchor="ctr" anchorCtr="0">
            <a:noAutofit/>
          </a:bodyPr>
          <a:lstStyle>
            <a:lvl1pPr lvl="0">
              <a:spcBef>
                <a:spcPts val="0"/>
              </a:spcBef>
              <a:spcAft>
                <a:spcPts val="0"/>
              </a:spcAft>
              <a:buSzPts val="3600"/>
              <a:buNone/>
              <a:defRPr sz="4533"/>
            </a:lvl1pPr>
            <a:lvl2pPr lvl="1" algn="ctr">
              <a:spcBef>
                <a:spcPts val="0"/>
              </a:spcBef>
              <a:spcAft>
                <a:spcPts val="0"/>
              </a:spcAft>
              <a:buSzPts val="3600"/>
              <a:buNone/>
              <a:defRPr sz="3200"/>
            </a:lvl2pPr>
            <a:lvl3pPr lvl="2" algn="ctr">
              <a:spcBef>
                <a:spcPts val="0"/>
              </a:spcBef>
              <a:spcAft>
                <a:spcPts val="0"/>
              </a:spcAft>
              <a:buSzPts val="3600"/>
              <a:buNone/>
              <a:defRPr sz="3200"/>
            </a:lvl3pPr>
            <a:lvl4pPr lvl="3" algn="ctr">
              <a:spcBef>
                <a:spcPts val="0"/>
              </a:spcBef>
              <a:spcAft>
                <a:spcPts val="0"/>
              </a:spcAft>
              <a:buSzPts val="3600"/>
              <a:buNone/>
              <a:defRPr sz="3200"/>
            </a:lvl4pPr>
            <a:lvl5pPr lvl="4" algn="ctr">
              <a:spcBef>
                <a:spcPts val="0"/>
              </a:spcBef>
              <a:spcAft>
                <a:spcPts val="0"/>
              </a:spcAft>
              <a:buSzPts val="3600"/>
              <a:buNone/>
              <a:defRPr sz="3200"/>
            </a:lvl5pPr>
            <a:lvl6pPr lvl="5" algn="ctr">
              <a:spcBef>
                <a:spcPts val="0"/>
              </a:spcBef>
              <a:spcAft>
                <a:spcPts val="0"/>
              </a:spcAft>
              <a:buSzPts val="3600"/>
              <a:buNone/>
              <a:defRPr sz="3200"/>
            </a:lvl6pPr>
            <a:lvl7pPr lvl="6" algn="ctr">
              <a:spcBef>
                <a:spcPts val="0"/>
              </a:spcBef>
              <a:spcAft>
                <a:spcPts val="0"/>
              </a:spcAft>
              <a:buSzPts val="3600"/>
              <a:buNone/>
              <a:defRPr sz="3200"/>
            </a:lvl7pPr>
            <a:lvl8pPr lvl="7" algn="ctr">
              <a:spcBef>
                <a:spcPts val="0"/>
              </a:spcBef>
              <a:spcAft>
                <a:spcPts val="0"/>
              </a:spcAft>
              <a:buSzPts val="3600"/>
              <a:buNone/>
              <a:defRPr sz="3200"/>
            </a:lvl8pPr>
            <a:lvl9pPr lvl="8" algn="ctr">
              <a:spcBef>
                <a:spcPts val="0"/>
              </a:spcBef>
              <a:spcAft>
                <a:spcPts val="0"/>
              </a:spcAft>
              <a:buSzPts val="3600"/>
              <a:buNone/>
              <a:defRPr sz="3200"/>
            </a:lvl9pPr>
          </a:lstStyle>
          <a:p>
            <a:endParaRPr/>
          </a:p>
        </p:txBody>
      </p:sp>
      <p:sp>
        <p:nvSpPr>
          <p:cNvPr id="13" name="Google Shape;13;p3"/>
          <p:cNvSpPr txBox="1">
            <a:spLocks noGrp="1"/>
          </p:cNvSpPr>
          <p:nvPr>
            <p:ph type="title" idx="2" hasCustomPrompt="1"/>
          </p:nvPr>
        </p:nvSpPr>
        <p:spPr>
          <a:xfrm>
            <a:off x="960000" y="1783768"/>
            <a:ext cx="6756800" cy="11224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5467"/>
            </a:lvl1pPr>
            <a:lvl2pPr lvl="1" algn="ctr" rtl="0">
              <a:spcBef>
                <a:spcPts val="0"/>
              </a:spcBef>
              <a:spcAft>
                <a:spcPts val="0"/>
              </a:spcAft>
              <a:buSzPts val="6000"/>
              <a:buNone/>
              <a:defRPr sz="5467"/>
            </a:lvl2pPr>
            <a:lvl3pPr lvl="2" algn="ctr" rtl="0">
              <a:spcBef>
                <a:spcPts val="0"/>
              </a:spcBef>
              <a:spcAft>
                <a:spcPts val="0"/>
              </a:spcAft>
              <a:buSzPts val="6000"/>
              <a:buNone/>
              <a:defRPr sz="5467"/>
            </a:lvl3pPr>
            <a:lvl4pPr lvl="3" algn="ctr" rtl="0">
              <a:spcBef>
                <a:spcPts val="0"/>
              </a:spcBef>
              <a:spcAft>
                <a:spcPts val="0"/>
              </a:spcAft>
              <a:buSzPts val="6000"/>
              <a:buNone/>
              <a:defRPr sz="5467"/>
            </a:lvl4pPr>
            <a:lvl5pPr lvl="4" algn="ctr" rtl="0">
              <a:spcBef>
                <a:spcPts val="0"/>
              </a:spcBef>
              <a:spcAft>
                <a:spcPts val="0"/>
              </a:spcAft>
              <a:buSzPts val="6000"/>
              <a:buNone/>
              <a:defRPr sz="5467"/>
            </a:lvl5pPr>
            <a:lvl6pPr lvl="5" algn="ctr" rtl="0">
              <a:spcBef>
                <a:spcPts val="0"/>
              </a:spcBef>
              <a:spcAft>
                <a:spcPts val="0"/>
              </a:spcAft>
              <a:buSzPts val="6000"/>
              <a:buNone/>
              <a:defRPr sz="5467"/>
            </a:lvl6pPr>
            <a:lvl7pPr lvl="6" algn="ctr" rtl="0">
              <a:spcBef>
                <a:spcPts val="0"/>
              </a:spcBef>
              <a:spcAft>
                <a:spcPts val="0"/>
              </a:spcAft>
              <a:buSzPts val="6000"/>
              <a:buNone/>
              <a:defRPr sz="5467"/>
            </a:lvl7pPr>
            <a:lvl8pPr lvl="7" algn="ctr" rtl="0">
              <a:spcBef>
                <a:spcPts val="0"/>
              </a:spcBef>
              <a:spcAft>
                <a:spcPts val="0"/>
              </a:spcAft>
              <a:buSzPts val="6000"/>
              <a:buNone/>
              <a:defRPr sz="5467"/>
            </a:lvl8pPr>
            <a:lvl9pPr lvl="8" algn="ctr" rtl="0">
              <a:spcBef>
                <a:spcPts val="0"/>
              </a:spcBef>
              <a:spcAft>
                <a:spcPts val="0"/>
              </a:spcAft>
              <a:buSzPts val="6000"/>
              <a:buNone/>
              <a:defRPr sz="5467"/>
            </a:lvl9pPr>
          </a:lstStyle>
          <a:p>
            <a:r>
              <a:t>xx%</a:t>
            </a:r>
          </a:p>
        </p:txBody>
      </p:sp>
      <p:sp>
        <p:nvSpPr>
          <p:cNvPr id="14" name="Google Shape;14;p3"/>
          <p:cNvSpPr txBox="1">
            <a:spLocks noGrp="1"/>
          </p:cNvSpPr>
          <p:nvPr>
            <p:ph type="subTitle" idx="1"/>
          </p:nvPr>
        </p:nvSpPr>
        <p:spPr>
          <a:xfrm>
            <a:off x="960000" y="3871435"/>
            <a:ext cx="6756800" cy="951200"/>
          </a:xfrm>
          <a:prstGeom prst="rect">
            <a:avLst/>
          </a:prstGeom>
        </p:spPr>
        <p:txBody>
          <a:bodyPr spcFirstLastPara="1" wrap="square" lIns="61950" tIns="61950" rIns="61950" bIns="61950"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211053046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4743201" y="4133719"/>
            <a:ext cx="5813600" cy="7092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2667"/>
            </a:lvl2pPr>
            <a:lvl3pPr lvl="2" algn="ctr" rtl="0">
              <a:spcBef>
                <a:spcPts val="0"/>
              </a:spcBef>
              <a:spcAft>
                <a:spcPts val="0"/>
              </a:spcAft>
              <a:buSzPts val="3000"/>
              <a:buNone/>
              <a:defRPr sz="2667"/>
            </a:lvl3pPr>
            <a:lvl4pPr lvl="3" algn="ctr" rtl="0">
              <a:spcBef>
                <a:spcPts val="0"/>
              </a:spcBef>
              <a:spcAft>
                <a:spcPts val="0"/>
              </a:spcAft>
              <a:buSzPts val="3000"/>
              <a:buNone/>
              <a:defRPr sz="2667"/>
            </a:lvl4pPr>
            <a:lvl5pPr lvl="4" algn="ctr" rtl="0">
              <a:spcBef>
                <a:spcPts val="0"/>
              </a:spcBef>
              <a:spcAft>
                <a:spcPts val="0"/>
              </a:spcAft>
              <a:buSzPts val="3000"/>
              <a:buNone/>
              <a:defRPr sz="2667"/>
            </a:lvl5pPr>
            <a:lvl6pPr lvl="5" algn="ctr" rtl="0">
              <a:spcBef>
                <a:spcPts val="0"/>
              </a:spcBef>
              <a:spcAft>
                <a:spcPts val="0"/>
              </a:spcAft>
              <a:buSzPts val="3000"/>
              <a:buNone/>
              <a:defRPr sz="2667"/>
            </a:lvl6pPr>
            <a:lvl7pPr lvl="6" algn="ctr" rtl="0">
              <a:spcBef>
                <a:spcPts val="0"/>
              </a:spcBef>
              <a:spcAft>
                <a:spcPts val="0"/>
              </a:spcAft>
              <a:buSzPts val="3000"/>
              <a:buNone/>
              <a:defRPr sz="2667"/>
            </a:lvl7pPr>
            <a:lvl8pPr lvl="7" algn="ctr" rtl="0">
              <a:spcBef>
                <a:spcPts val="0"/>
              </a:spcBef>
              <a:spcAft>
                <a:spcPts val="0"/>
              </a:spcAft>
              <a:buSzPts val="3000"/>
              <a:buNone/>
              <a:defRPr sz="2667"/>
            </a:lvl8pPr>
            <a:lvl9pPr lvl="8" algn="ctr" rtl="0">
              <a:spcBef>
                <a:spcPts val="0"/>
              </a:spcBef>
              <a:spcAft>
                <a:spcPts val="0"/>
              </a:spcAft>
              <a:buSzPts val="3000"/>
              <a:buNone/>
              <a:defRPr sz="2667"/>
            </a:lvl9pPr>
          </a:lstStyle>
          <a:p>
            <a:endParaRPr/>
          </a:p>
        </p:txBody>
      </p:sp>
      <p:sp>
        <p:nvSpPr>
          <p:cNvPr id="65" name="Google Shape;65;p15"/>
          <p:cNvSpPr txBox="1">
            <a:spLocks noGrp="1"/>
          </p:cNvSpPr>
          <p:nvPr>
            <p:ph type="subTitle" idx="1"/>
          </p:nvPr>
        </p:nvSpPr>
        <p:spPr>
          <a:xfrm>
            <a:off x="1635201" y="2015085"/>
            <a:ext cx="8921600" cy="1971200"/>
          </a:xfrm>
          <a:prstGeom prst="rect">
            <a:avLst/>
          </a:prstGeom>
        </p:spPr>
        <p:txBody>
          <a:bodyPr spcFirstLastPara="1" wrap="square" lIns="61950" tIns="61950" rIns="61950" bIns="61950" anchor="ctr" anchorCtr="0">
            <a:noAutofit/>
          </a:bodyPr>
          <a:lstStyle>
            <a:lvl1pPr lvl="0" algn="r" rtl="0">
              <a:lnSpc>
                <a:spcPct val="100000"/>
              </a:lnSpc>
              <a:spcBef>
                <a:spcPts val="0"/>
              </a:spcBef>
              <a:spcAft>
                <a:spcPts val="0"/>
              </a:spcAft>
              <a:buSzPts val="3000"/>
              <a:buNone/>
              <a:defRPr sz="2667"/>
            </a:lvl1pPr>
            <a:lvl2pPr lvl="1" algn="ctr" rtl="0">
              <a:lnSpc>
                <a:spcPct val="100000"/>
              </a:lnSpc>
              <a:spcBef>
                <a:spcPts val="0"/>
              </a:spcBef>
              <a:spcAft>
                <a:spcPts val="0"/>
              </a:spcAft>
              <a:buSzPts val="3000"/>
              <a:buNone/>
              <a:defRPr sz="2667"/>
            </a:lvl2pPr>
            <a:lvl3pPr lvl="2" algn="ctr" rtl="0">
              <a:lnSpc>
                <a:spcPct val="100000"/>
              </a:lnSpc>
              <a:spcBef>
                <a:spcPts val="0"/>
              </a:spcBef>
              <a:spcAft>
                <a:spcPts val="0"/>
              </a:spcAft>
              <a:buSzPts val="3000"/>
              <a:buNone/>
              <a:defRPr sz="2667"/>
            </a:lvl3pPr>
            <a:lvl4pPr lvl="3" algn="ctr" rtl="0">
              <a:lnSpc>
                <a:spcPct val="100000"/>
              </a:lnSpc>
              <a:spcBef>
                <a:spcPts val="0"/>
              </a:spcBef>
              <a:spcAft>
                <a:spcPts val="0"/>
              </a:spcAft>
              <a:buSzPts val="3000"/>
              <a:buNone/>
              <a:defRPr sz="2667"/>
            </a:lvl4pPr>
            <a:lvl5pPr lvl="4" algn="ctr" rtl="0">
              <a:lnSpc>
                <a:spcPct val="100000"/>
              </a:lnSpc>
              <a:spcBef>
                <a:spcPts val="0"/>
              </a:spcBef>
              <a:spcAft>
                <a:spcPts val="0"/>
              </a:spcAft>
              <a:buSzPts val="3000"/>
              <a:buNone/>
              <a:defRPr sz="2667"/>
            </a:lvl5pPr>
            <a:lvl6pPr lvl="5" algn="ctr" rtl="0">
              <a:lnSpc>
                <a:spcPct val="100000"/>
              </a:lnSpc>
              <a:spcBef>
                <a:spcPts val="0"/>
              </a:spcBef>
              <a:spcAft>
                <a:spcPts val="0"/>
              </a:spcAft>
              <a:buSzPts val="3000"/>
              <a:buNone/>
              <a:defRPr sz="2667"/>
            </a:lvl6pPr>
            <a:lvl7pPr lvl="6" algn="ctr" rtl="0">
              <a:lnSpc>
                <a:spcPct val="100000"/>
              </a:lnSpc>
              <a:spcBef>
                <a:spcPts val="0"/>
              </a:spcBef>
              <a:spcAft>
                <a:spcPts val="0"/>
              </a:spcAft>
              <a:buSzPts val="3000"/>
              <a:buNone/>
              <a:defRPr sz="2667"/>
            </a:lvl7pPr>
            <a:lvl8pPr lvl="7" algn="ctr" rtl="0">
              <a:lnSpc>
                <a:spcPct val="100000"/>
              </a:lnSpc>
              <a:spcBef>
                <a:spcPts val="0"/>
              </a:spcBef>
              <a:spcAft>
                <a:spcPts val="0"/>
              </a:spcAft>
              <a:buSzPts val="3000"/>
              <a:buNone/>
              <a:defRPr sz="2667"/>
            </a:lvl8pPr>
            <a:lvl9pPr lvl="8" algn="ctr" rtl="0">
              <a:lnSpc>
                <a:spcPct val="100000"/>
              </a:lnSpc>
              <a:spcBef>
                <a:spcPts val="0"/>
              </a:spcBef>
              <a:spcAft>
                <a:spcPts val="0"/>
              </a:spcAft>
              <a:buSzPts val="3000"/>
              <a:buNone/>
              <a:defRPr sz="2667"/>
            </a:lvl9pPr>
          </a:lstStyle>
          <a:p>
            <a:endParaRPr/>
          </a:p>
        </p:txBody>
      </p:sp>
    </p:spTree>
    <p:extLst>
      <p:ext uri="{BB962C8B-B14F-4D97-AF65-F5344CB8AC3E}">
        <p14:creationId xmlns:p14="http://schemas.microsoft.com/office/powerpoint/2010/main" val="3859957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960001"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2" name="Google Shape;42;p13"/>
          <p:cNvSpPr txBox="1">
            <a:spLocks noGrp="1"/>
          </p:cNvSpPr>
          <p:nvPr>
            <p:ph type="subTitle" idx="1"/>
          </p:nvPr>
        </p:nvSpPr>
        <p:spPr>
          <a:xfrm>
            <a:off x="960001" y="30258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 name="Google Shape;43;p13"/>
          <p:cNvSpPr txBox="1">
            <a:spLocks noGrp="1"/>
          </p:cNvSpPr>
          <p:nvPr>
            <p:ph type="title" idx="2"/>
          </p:nvPr>
        </p:nvSpPr>
        <p:spPr>
          <a:xfrm>
            <a:off x="4559027"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4" name="Google Shape;44;p13"/>
          <p:cNvSpPr txBox="1">
            <a:spLocks noGrp="1"/>
          </p:cNvSpPr>
          <p:nvPr>
            <p:ph type="subTitle" idx="3"/>
          </p:nvPr>
        </p:nvSpPr>
        <p:spPr>
          <a:xfrm>
            <a:off x="4559027" y="30258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13"/>
          <p:cNvSpPr txBox="1">
            <a:spLocks noGrp="1"/>
          </p:cNvSpPr>
          <p:nvPr>
            <p:ph type="title" idx="4"/>
          </p:nvPr>
        </p:nvSpPr>
        <p:spPr>
          <a:xfrm>
            <a:off x="960001"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6" name="Google Shape;46;p13"/>
          <p:cNvSpPr txBox="1">
            <a:spLocks noGrp="1"/>
          </p:cNvSpPr>
          <p:nvPr>
            <p:ph type="subTitle" idx="5"/>
          </p:nvPr>
        </p:nvSpPr>
        <p:spPr>
          <a:xfrm>
            <a:off x="960001" y="49370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13"/>
          <p:cNvSpPr txBox="1">
            <a:spLocks noGrp="1"/>
          </p:cNvSpPr>
          <p:nvPr>
            <p:ph type="title" idx="6"/>
          </p:nvPr>
        </p:nvSpPr>
        <p:spPr>
          <a:xfrm>
            <a:off x="4559027"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8" name="Google Shape;48;p13"/>
          <p:cNvSpPr txBox="1">
            <a:spLocks noGrp="1"/>
          </p:cNvSpPr>
          <p:nvPr>
            <p:ph type="subTitle" idx="7"/>
          </p:nvPr>
        </p:nvSpPr>
        <p:spPr>
          <a:xfrm>
            <a:off x="4559027" y="49370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13"/>
          <p:cNvSpPr txBox="1">
            <a:spLocks noGrp="1"/>
          </p:cNvSpPr>
          <p:nvPr>
            <p:ph type="title" idx="8"/>
          </p:nvPr>
        </p:nvSpPr>
        <p:spPr>
          <a:xfrm>
            <a:off x="8158061"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50" name="Google Shape;50;p13"/>
          <p:cNvSpPr txBox="1">
            <a:spLocks noGrp="1"/>
          </p:cNvSpPr>
          <p:nvPr>
            <p:ph type="subTitle" idx="9"/>
          </p:nvPr>
        </p:nvSpPr>
        <p:spPr>
          <a:xfrm>
            <a:off x="8158061" y="30258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 name="Google Shape;51;p13"/>
          <p:cNvSpPr txBox="1">
            <a:spLocks noGrp="1"/>
          </p:cNvSpPr>
          <p:nvPr>
            <p:ph type="title" idx="13"/>
          </p:nvPr>
        </p:nvSpPr>
        <p:spPr>
          <a:xfrm>
            <a:off x="8158061"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52" name="Google Shape;52;p13"/>
          <p:cNvSpPr txBox="1">
            <a:spLocks noGrp="1"/>
          </p:cNvSpPr>
          <p:nvPr>
            <p:ph type="subTitle" idx="14"/>
          </p:nvPr>
        </p:nvSpPr>
        <p:spPr>
          <a:xfrm>
            <a:off x="8158061" y="49370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 name="Google Shape;53;p13"/>
          <p:cNvSpPr txBox="1">
            <a:spLocks noGrp="1"/>
          </p:cNvSpPr>
          <p:nvPr>
            <p:ph type="title" idx="15" hasCustomPrompt="1"/>
          </p:nvPr>
        </p:nvSpPr>
        <p:spPr>
          <a:xfrm>
            <a:off x="960000"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4" name="Google Shape;54;p13"/>
          <p:cNvSpPr txBox="1">
            <a:spLocks noGrp="1"/>
          </p:cNvSpPr>
          <p:nvPr>
            <p:ph type="title" idx="16" hasCustomPrompt="1"/>
          </p:nvPr>
        </p:nvSpPr>
        <p:spPr>
          <a:xfrm>
            <a:off x="960000"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5" name="Google Shape;55;p13"/>
          <p:cNvSpPr txBox="1">
            <a:spLocks noGrp="1"/>
          </p:cNvSpPr>
          <p:nvPr>
            <p:ph type="title" idx="17" hasCustomPrompt="1"/>
          </p:nvPr>
        </p:nvSpPr>
        <p:spPr>
          <a:xfrm>
            <a:off x="4559033"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6" name="Google Shape;56;p13"/>
          <p:cNvSpPr txBox="1">
            <a:spLocks noGrp="1"/>
          </p:cNvSpPr>
          <p:nvPr>
            <p:ph type="title" idx="18" hasCustomPrompt="1"/>
          </p:nvPr>
        </p:nvSpPr>
        <p:spPr>
          <a:xfrm>
            <a:off x="4559033"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7" name="Google Shape;57;p13"/>
          <p:cNvSpPr txBox="1">
            <a:spLocks noGrp="1"/>
          </p:cNvSpPr>
          <p:nvPr>
            <p:ph type="title" idx="19" hasCustomPrompt="1"/>
          </p:nvPr>
        </p:nvSpPr>
        <p:spPr>
          <a:xfrm>
            <a:off x="8158067"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8" name="Google Shape;58;p13"/>
          <p:cNvSpPr txBox="1">
            <a:spLocks noGrp="1"/>
          </p:cNvSpPr>
          <p:nvPr>
            <p:ph type="title" idx="20" hasCustomPrompt="1"/>
          </p:nvPr>
        </p:nvSpPr>
        <p:spPr>
          <a:xfrm>
            <a:off x="8158067"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9" name="Google Shape;59;p13"/>
          <p:cNvSpPr txBox="1">
            <a:spLocks noGrp="1"/>
          </p:cNvSpPr>
          <p:nvPr>
            <p:ph type="title" idx="21"/>
          </p:nvPr>
        </p:nvSpPr>
        <p:spPr>
          <a:xfrm>
            <a:off x="609600" y="548633"/>
            <a:ext cx="10984800" cy="6376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1864416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3090601" y="1742801"/>
            <a:ext cx="6010800" cy="33724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4800"/>
              <a:buNone/>
              <a:defRPr sz="9066"/>
            </a:lvl1pPr>
            <a:lvl2pPr lvl="1">
              <a:spcBef>
                <a:spcPts val="0"/>
              </a:spcBef>
              <a:spcAft>
                <a:spcPts val="0"/>
              </a:spcAft>
              <a:buSzPts val="4800"/>
              <a:buNone/>
              <a:defRPr sz="4400"/>
            </a:lvl2pPr>
            <a:lvl3pPr lvl="2">
              <a:spcBef>
                <a:spcPts val="0"/>
              </a:spcBef>
              <a:spcAft>
                <a:spcPts val="0"/>
              </a:spcAft>
              <a:buSzPts val="4800"/>
              <a:buNone/>
              <a:defRPr sz="4400"/>
            </a:lvl3pPr>
            <a:lvl4pPr lvl="3">
              <a:spcBef>
                <a:spcPts val="0"/>
              </a:spcBef>
              <a:spcAft>
                <a:spcPts val="0"/>
              </a:spcAft>
              <a:buSzPts val="4800"/>
              <a:buNone/>
              <a:defRPr sz="4400"/>
            </a:lvl4pPr>
            <a:lvl5pPr lvl="4">
              <a:spcBef>
                <a:spcPts val="0"/>
              </a:spcBef>
              <a:spcAft>
                <a:spcPts val="0"/>
              </a:spcAft>
              <a:buSzPts val="4800"/>
              <a:buNone/>
              <a:defRPr sz="4400"/>
            </a:lvl5pPr>
            <a:lvl6pPr lvl="5">
              <a:spcBef>
                <a:spcPts val="0"/>
              </a:spcBef>
              <a:spcAft>
                <a:spcPts val="0"/>
              </a:spcAft>
              <a:buSzPts val="4800"/>
              <a:buNone/>
              <a:defRPr sz="4400"/>
            </a:lvl6pPr>
            <a:lvl7pPr lvl="6">
              <a:spcBef>
                <a:spcPts val="0"/>
              </a:spcBef>
              <a:spcAft>
                <a:spcPts val="0"/>
              </a:spcAft>
              <a:buSzPts val="4800"/>
              <a:buNone/>
              <a:defRPr sz="4400"/>
            </a:lvl7pPr>
            <a:lvl8pPr lvl="7">
              <a:spcBef>
                <a:spcPts val="0"/>
              </a:spcBef>
              <a:spcAft>
                <a:spcPts val="0"/>
              </a:spcAft>
              <a:buSzPts val="4800"/>
              <a:buNone/>
              <a:defRPr sz="4400"/>
            </a:lvl8pPr>
            <a:lvl9pPr lvl="8">
              <a:spcBef>
                <a:spcPts val="0"/>
              </a:spcBef>
              <a:spcAft>
                <a:spcPts val="0"/>
              </a:spcAft>
              <a:buSzPts val="4800"/>
              <a:buNone/>
              <a:defRPr sz="4400"/>
            </a:lvl9pPr>
          </a:lstStyle>
          <a:p>
            <a:endParaRPr/>
          </a:p>
        </p:txBody>
      </p:sp>
    </p:spTree>
    <p:extLst>
      <p:ext uri="{BB962C8B-B14F-4D97-AF65-F5344CB8AC3E}">
        <p14:creationId xmlns:p14="http://schemas.microsoft.com/office/powerpoint/2010/main" val="1973756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60F11D-4615-4538-A1CE-4D634329E949}" type="datetimeFigureOut">
              <a:rPr lang="en-IN" smtClean="0"/>
              <a:t>28-03-2022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2CC33A-DC99-47B0-BD11-0F1ACAF63242}" type="slidenum">
              <a:rPr lang="en-IN" smtClean="0"/>
              <a:t>‹#›</a:t>
            </a:fld>
            <a:endParaRPr lang="en-IN"/>
          </a:p>
        </p:txBody>
      </p:sp>
    </p:spTree>
    <p:extLst>
      <p:ext uri="{BB962C8B-B14F-4D97-AF65-F5344CB8AC3E}">
        <p14:creationId xmlns:p14="http://schemas.microsoft.com/office/powerpoint/2010/main" val="834672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B60F11D-4615-4538-A1CE-4D634329E949}" type="datetimeFigureOut">
              <a:rPr lang="en-IN" smtClean="0"/>
              <a:t>28-03-2022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2CC33A-DC99-47B0-BD11-0F1ACAF6324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4038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60F11D-4615-4538-A1CE-4D634329E949}" type="datetimeFigureOut">
              <a:rPr lang="en-IN" smtClean="0"/>
              <a:t>28-03-2022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2CC33A-DC99-47B0-BD11-0F1ACAF63242}" type="slidenum">
              <a:rPr lang="en-IN" smtClean="0"/>
              <a:t>‹#›</a:t>
            </a:fld>
            <a:endParaRPr lang="en-IN"/>
          </a:p>
        </p:txBody>
      </p:sp>
    </p:spTree>
    <p:extLst>
      <p:ext uri="{BB962C8B-B14F-4D97-AF65-F5344CB8AC3E}">
        <p14:creationId xmlns:p14="http://schemas.microsoft.com/office/powerpoint/2010/main" val="2451263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60F11D-4615-4538-A1CE-4D634329E949}" type="datetimeFigureOut">
              <a:rPr lang="en-IN" smtClean="0"/>
              <a:t>28-03-2022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2CC33A-DC99-47B0-BD11-0F1ACAF63242}" type="slidenum">
              <a:rPr lang="en-IN" smtClean="0"/>
              <a:t>‹#›</a:t>
            </a:fld>
            <a:endParaRPr lang="en-IN"/>
          </a:p>
        </p:txBody>
      </p:sp>
    </p:spTree>
    <p:extLst>
      <p:ext uri="{BB962C8B-B14F-4D97-AF65-F5344CB8AC3E}">
        <p14:creationId xmlns:p14="http://schemas.microsoft.com/office/powerpoint/2010/main" val="1367696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B60F11D-4615-4538-A1CE-4D634329E949}" type="datetimeFigureOut">
              <a:rPr lang="en-IN" smtClean="0"/>
              <a:t>28-03-2022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2CC33A-DC99-47B0-BD11-0F1ACAF63242}" type="slidenum">
              <a:rPr lang="en-IN" smtClean="0"/>
              <a:t>‹#›</a:t>
            </a:fld>
            <a:endParaRPr lang="en-IN"/>
          </a:p>
        </p:txBody>
      </p:sp>
    </p:spTree>
    <p:extLst>
      <p:ext uri="{BB962C8B-B14F-4D97-AF65-F5344CB8AC3E}">
        <p14:creationId xmlns:p14="http://schemas.microsoft.com/office/powerpoint/2010/main" val="114692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B60F11D-4615-4538-A1CE-4D634329E949}" type="datetimeFigureOut">
              <a:rPr lang="en-IN" smtClean="0"/>
              <a:t>28-03-2022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12CC33A-DC99-47B0-BD11-0F1ACAF63242}" type="slidenum">
              <a:rPr lang="en-IN" smtClean="0"/>
              <a:t>‹#›</a:t>
            </a:fld>
            <a:endParaRPr lang="en-IN"/>
          </a:p>
        </p:txBody>
      </p:sp>
    </p:spTree>
    <p:extLst>
      <p:ext uri="{BB962C8B-B14F-4D97-AF65-F5344CB8AC3E}">
        <p14:creationId xmlns:p14="http://schemas.microsoft.com/office/powerpoint/2010/main" val="3077954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B60F11D-4615-4538-A1CE-4D634329E949}" type="datetimeFigureOut">
              <a:rPr lang="en-IN" smtClean="0"/>
              <a:t>28-03-2022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12CC33A-DC99-47B0-BD11-0F1ACAF63242}" type="slidenum">
              <a:rPr lang="en-IN" smtClean="0"/>
              <a:t>‹#›</a:t>
            </a:fld>
            <a:endParaRPr lang="en-IN"/>
          </a:p>
        </p:txBody>
      </p:sp>
    </p:spTree>
    <p:extLst>
      <p:ext uri="{BB962C8B-B14F-4D97-AF65-F5344CB8AC3E}">
        <p14:creationId xmlns:p14="http://schemas.microsoft.com/office/powerpoint/2010/main" val="3366047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B60F11D-4615-4538-A1CE-4D634329E949}" type="datetimeFigureOut">
              <a:rPr lang="en-IN" smtClean="0"/>
              <a:t>28-03-2022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2CC33A-DC99-47B0-BD11-0F1ACAF63242}" type="slidenum">
              <a:rPr lang="en-IN" smtClean="0"/>
              <a:t>‹#›</a:t>
            </a:fld>
            <a:endParaRPr lang="en-IN"/>
          </a:p>
        </p:txBody>
      </p:sp>
    </p:spTree>
    <p:extLst>
      <p:ext uri="{BB962C8B-B14F-4D97-AF65-F5344CB8AC3E}">
        <p14:creationId xmlns:p14="http://schemas.microsoft.com/office/powerpoint/2010/main" val="1196270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B60F11D-4615-4538-A1CE-4D634329E949}" type="datetimeFigureOut">
              <a:rPr lang="en-IN" smtClean="0"/>
              <a:t>28-03-2022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12CC33A-DC99-47B0-BD11-0F1ACAF6324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95545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www.pantechelearning.com/data-science-master-class/" TargetMode="Externa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channel/UC52iLVrQ4EpeSdAB3911rsg?sub_confirmation=1"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KNN - Algorithm</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3408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32" name="Google Shape;232;p29"/>
          <p:cNvSpPr txBox="1">
            <a:spLocks noGrp="1"/>
          </p:cNvSpPr>
          <p:nvPr>
            <p:ph type="title"/>
          </p:nvPr>
        </p:nvSpPr>
        <p:spPr>
          <a:xfrm>
            <a:off x="2300206" y="356660"/>
            <a:ext cx="7443817" cy="816133"/>
          </a:xfrm>
          <a:prstGeom prst="rect">
            <a:avLst/>
          </a:prstGeom>
        </p:spPr>
        <p:txBody>
          <a:bodyPr spcFirstLastPara="1" vert="horz" wrap="square" lIns="0" tIns="0" rIns="0" bIns="0" rtlCol="0" anchor="ctr" anchorCtr="0">
            <a:noAutofit/>
          </a:bodyPr>
          <a:lstStyle/>
          <a:p>
            <a:pPr algn="l">
              <a:buSzPts val="1100"/>
            </a:pPr>
            <a:r>
              <a:rPr lang="en" sz="4267" dirty="0">
                <a:latin typeface="Times New Roman" panose="02020603050405020304" pitchFamily="18" charset="0"/>
                <a:cs typeface="Times New Roman" panose="02020603050405020304" pitchFamily="18" charset="0"/>
              </a:rPr>
              <a:t>Python Learning Plan</a:t>
            </a:r>
            <a:endParaRPr sz="4267" dirty="0">
              <a:latin typeface="Times New Roman" panose="02020603050405020304" pitchFamily="18" charset="0"/>
              <a:cs typeface="Times New Roman" panose="02020603050405020304" pitchFamily="18" charset="0"/>
            </a:endParaRPr>
          </a:p>
        </p:txBody>
      </p:sp>
      <p:grpSp>
        <p:nvGrpSpPr>
          <p:cNvPr id="271" name="Google Shape;271;p29"/>
          <p:cNvGrpSpPr/>
          <p:nvPr/>
        </p:nvGrpSpPr>
        <p:grpSpPr>
          <a:xfrm>
            <a:off x="1213615" y="1406443"/>
            <a:ext cx="1975052" cy="3553692"/>
            <a:chOff x="584967" y="1371744"/>
            <a:chExt cx="1138661" cy="3041530"/>
          </a:xfrm>
        </p:grpSpPr>
        <p:grpSp>
          <p:nvGrpSpPr>
            <p:cNvPr id="272" name="Google Shape;272;p29"/>
            <p:cNvGrpSpPr/>
            <p:nvPr/>
          </p:nvGrpSpPr>
          <p:grpSpPr>
            <a:xfrm>
              <a:off x="584967" y="3190150"/>
              <a:ext cx="1138658" cy="1223124"/>
              <a:chOff x="754446" y="1695575"/>
              <a:chExt cx="1798259" cy="1223124"/>
            </a:xfrm>
          </p:grpSpPr>
          <p:sp>
            <p:nvSpPr>
              <p:cNvPr id="273" name="Google Shape;273;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p>
                <a:pPr algn="ctr"/>
                <a:r>
                  <a:rPr lang="en" sz="2133" dirty="0">
                    <a:solidFill>
                      <a:schemeClr val="dk1"/>
                    </a:solidFill>
                    <a:latin typeface="Fira Sans Extra Condensed SemiBold"/>
                    <a:ea typeface="Fira Sans Extra Condensed SemiBold"/>
                    <a:cs typeface="Fira Sans Extra Condensed SemiBold"/>
                    <a:sym typeface="Fira Sans Extra Condensed SemiBold"/>
                  </a:rPr>
                  <a:t>Python</a:t>
                </a:r>
                <a:endParaRPr sz="2133"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74" name="Google Shape;274;p29"/>
              <p:cNvSpPr txBox="1"/>
              <p:nvPr/>
            </p:nvSpPr>
            <p:spPr>
              <a:xfrm>
                <a:off x="754446" y="2127574"/>
                <a:ext cx="1798255" cy="791125"/>
              </a:xfrm>
              <a:prstGeom prst="rect">
                <a:avLst/>
              </a:prstGeom>
              <a:noFill/>
              <a:ln>
                <a:noFill/>
              </a:ln>
            </p:spPr>
            <p:txBody>
              <a:bodyPr spcFirstLastPara="1" wrap="square" lIns="0" tIns="0" rIns="0" bIns="0" anchor="ctr" anchorCtr="0">
                <a:noAutofit/>
              </a:bodyPr>
              <a:lstStyle/>
              <a:p>
                <a:pPr algn="ctr"/>
                <a:r>
                  <a:rPr lang="en" sz="1467" dirty="0">
                    <a:solidFill>
                      <a:schemeClr val="dk1"/>
                    </a:solidFill>
                    <a:latin typeface="Roboto"/>
                    <a:ea typeface="Roboto"/>
                    <a:cs typeface="Roboto"/>
                    <a:sym typeface="Roboto"/>
                  </a:rPr>
                  <a:t>Introduction To Python and Python Data Structures</a:t>
                </a:r>
                <a:endParaRPr sz="1467" dirty="0">
                  <a:solidFill>
                    <a:schemeClr val="dk1"/>
                  </a:solidFill>
                  <a:latin typeface="Roboto"/>
                  <a:ea typeface="Roboto"/>
                  <a:cs typeface="Roboto"/>
                  <a:sym typeface="Roboto"/>
                </a:endParaRPr>
              </a:p>
            </p:txBody>
          </p:sp>
        </p:grpSp>
        <p:sp>
          <p:nvSpPr>
            <p:cNvPr id="275" name="Google Shape;275;p29"/>
            <p:cNvSpPr txBox="1"/>
            <p:nvPr/>
          </p:nvSpPr>
          <p:spPr>
            <a:xfrm>
              <a:off x="713228" y="1371744"/>
              <a:ext cx="1010400" cy="432000"/>
            </a:xfrm>
            <a:prstGeom prst="rect">
              <a:avLst/>
            </a:prstGeom>
            <a:noFill/>
            <a:ln>
              <a:noFill/>
            </a:ln>
          </p:spPr>
          <p:txBody>
            <a:bodyPr spcFirstLastPara="1" wrap="square" lIns="0" tIns="0" rIns="0" bIns="0" anchor="ctr" anchorCtr="0">
              <a:noAutofit/>
            </a:bodyPr>
            <a:lstStyle/>
            <a:p>
              <a:pPr algn="ctr"/>
              <a:r>
                <a:rPr lang="en" sz="2933" dirty="0">
                  <a:solidFill>
                    <a:schemeClr val="dk1"/>
                  </a:solidFill>
                  <a:latin typeface="Fira Sans Extra Condensed SemiBold"/>
                  <a:ea typeface="Fira Sans Extra Condensed SemiBold"/>
                  <a:cs typeface="Fira Sans Extra Condensed SemiBold"/>
                  <a:sym typeface="Fira Sans Extra Condensed SemiBold"/>
                </a:rPr>
                <a:t>01</a:t>
              </a:r>
              <a:endParaRPr sz="2933"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76" name="Google Shape;276;p29"/>
          <p:cNvGrpSpPr/>
          <p:nvPr/>
        </p:nvGrpSpPr>
        <p:grpSpPr>
          <a:xfrm>
            <a:off x="3188658" y="1406441"/>
            <a:ext cx="2050617" cy="3326880"/>
            <a:chOff x="1771374" y="1371744"/>
            <a:chExt cx="1182226" cy="2847406"/>
          </a:xfrm>
        </p:grpSpPr>
        <p:grpSp>
          <p:nvGrpSpPr>
            <p:cNvPr id="277" name="Google Shape;277;p29"/>
            <p:cNvGrpSpPr/>
            <p:nvPr/>
          </p:nvGrpSpPr>
          <p:grpSpPr>
            <a:xfrm>
              <a:off x="1771374" y="3026195"/>
              <a:ext cx="1182226" cy="1192955"/>
              <a:chOff x="862728" y="1531620"/>
              <a:chExt cx="1867065" cy="1192955"/>
            </a:xfrm>
          </p:grpSpPr>
          <p:sp>
            <p:nvSpPr>
              <p:cNvPr id="278" name="Google Shape;278;p29"/>
              <p:cNvSpPr txBox="1"/>
              <p:nvPr/>
            </p:nvSpPr>
            <p:spPr>
              <a:xfrm>
                <a:off x="862728" y="1531620"/>
                <a:ext cx="1867065"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3200" dirty="0">
                    <a:sym typeface="Fira Sans Extra Condensed SemiBold"/>
                  </a:rPr>
                  <a:t>Library</a:t>
                </a:r>
                <a:endParaRPr sz="3200" dirty="0">
                  <a:sym typeface="Fira Sans Extra Condensed SemiBold"/>
                </a:endParaRPr>
              </a:p>
            </p:txBody>
          </p:sp>
          <p:sp>
            <p:nvSpPr>
              <p:cNvPr id="279" name="Google Shape;279;p29"/>
              <p:cNvSpPr txBox="1"/>
              <p:nvPr/>
            </p:nvSpPr>
            <p:spPr>
              <a:xfrm>
                <a:off x="1008704"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1467" dirty="0">
                    <a:latin typeface="Roboto"/>
                    <a:ea typeface="Roboto"/>
                    <a:cs typeface="Roboto"/>
                    <a:sym typeface="Roboto"/>
                  </a:rPr>
                  <a:t>Pandas</a:t>
                </a:r>
              </a:p>
              <a:p>
                <a:r>
                  <a:rPr lang="en" sz="1467" dirty="0">
                    <a:latin typeface="Roboto"/>
                    <a:ea typeface="Roboto"/>
                    <a:cs typeface="Roboto"/>
                    <a:sym typeface="Roboto"/>
                  </a:rPr>
                  <a:t>Numpy</a:t>
                </a:r>
              </a:p>
              <a:p>
                <a:r>
                  <a:rPr lang="en" sz="1467" dirty="0">
                    <a:latin typeface="Roboto"/>
                    <a:ea typeface="Roboto"/>
                    <a:cs typeface="Roboto"/>
                    <a:sym typeface="Roboto"/>
                  </a:rPr>
                  <a:t>MatplotLib</a:t>
                </a:r>
              </a:p>
              <a:p>
                <a:r>
                  <a:rPr lang="en" sz="1467" dirty="0">
                    <a:latin typeface="Roboto"/>
                    <a:ea typeface="Roboto"/>
                    <a:cs typeface="Roboto"/>
                    <a:sym typeface="Roboto"/>
                  </a:rPr>
                  <a:t>Cborn, SKLearn Lib</a:t>
                </a:r>
              </a:p>
              <a:p>
                <a:r>
                  <a:rPr lang="en" sz="1467" dirty="0">
                    <a:latin typeface="Roboto"/>
                    <a:ea typeface="Roboto"/>
                    <a:cs typeface="Roboto"/>
                    <a:sym typeface="Roboto"/>
                  </a:rPr>
                  <a:t>Collab</a:t>
                </a:r>
                <a:endParaRPr sz="1467" dirty="0">
                  <a:latin typeface="Roboto"/>
                  <a:ea typeface="Roboto"/>
                  <a:cs typeface="Roboto"/>
                  <a:sym typeface="Roboto"/>
                </a:endParaRPr>
              </a:p>
            </p:txBody>
          </p:sp>
        </p:grpSp>
        <p:sp>
          <p:nvSpPr>
            <p:cNvPr id="280" name="Google Shape;280;p29"/>
            <p:cNvSpPr txBox="1"/>
            <p:nvPr/>
          </p:nvSpPr>
          <p:spPr>
            <a:xfrm>
              <a:off x="1831071"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2933" dirty="0">
                  <a:sym typeface="Fira Sans Extra Condensed SemiBold"/>
                </a:rPr>
                <a:t>02</a:t>
              </a:r>
              <a:endParaRPr sz="2933" dirty="0">
                <a:sym typeface="Fira Sans Extra Condensed SemiBold"/>
              </a:endParaRPr>
            </a:p>
          </p:txBody>
        </p:sp>
      </p:grpSp>
      <p:grpSp>
        <p:nvGrpSpPr>
          <p:cNvPr id="281" name="Google Shape;281;p29"/>
          <p:cNvGrpSpPr/>
          <p:nvPr/>
        </p:nvGrpSpPr>
        <p:grpSpPr>
          <a:xfrm>
            <a:off x="5183992" y="1406442"/>
            <a:ext cx="1807853" cy="3425159"/>
            <a:chOff x="5184600" y="1371744"/>
            <a:chExt cx="1042268" cy="2931521"/>
          </a:xfrm>
        </p:grpSpPr>
        <p:grpSp>
          <p:nvGrpSpPr>
            <p:cNvPr id="282" name="Google Shape;282;p29"/>
            <p:cNvGrpSpPr/>
            <p:nvPr/>
          </p:nvGrpSpPr>
          <p:grpSpPr>
            <a:xfrm>
              <a:off x="5184600" y="3190151"/>
              <a:ext cx="1042268" cy="1113114"/>
              <a:chOff x="957005" y="1695576"/>
              <a:chExt cx="1646032" cy="1113114"/>
            </a:xfrm>
          </p:grpSpPr>
          <p:sp>
            <p:nvSpPr>
              <p:cNvPr id="283" name="Google Shape;283;p29"/>
              <p:cNvSpPr txBox="1"/>
              <p:nvPr/>
            </p:nvSpPr>
            <p:spPr>
              <a:xfrm>
                <a:off x="957005" y="1695576"/>
                <a:ext cx="1595700" cy="26794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pPr>
                  <a:buClr>
                    <a:srgbClr val="000000"/>
                  </a:buClr>
                </a:pPr>
                <a:r>
                  <a:rPr lang="en" sz="2133" dirty="0">
                    <a:latin typeface="Fira Sans Extra Condensed SemiBold"/>
                    <a:ea typeface="Fira Sans Extra Condensed SemiBold"/>
                    <a:cs typeface="Fira Sans Extra Condensed SemiBold"/>
                    <a:sym typeface="Fira Sans Extra Condensed SemiBold"/>
                  </a:rPr>
                  <a:t>Analytics</a:t>
                </a:r>
                <a:endParaRPr sz="2133" dirty="0">
                  <a:latin typeface="Fira Sans Extra Condensed SemiBold"/>
                  <a:ea typeface="Fira Sans Extra Condensed SemiBold"/>
                  <a:cs typeface="Fira Sans Extra Condensed SemiBold"/>
                  <a:sym typeface="Fira Sans Extra Condensed SemiBold"/>
                </a:endParaRPr>
              </a:p>
            </p:txBody>
          </p:sp>
          <p:sp>
            <p:nvSpPr>
              <p:cNvPr id="284" name="Google Shape;284;p29"/>
              <p:cNvSpPr txBox="1"/>
              <p:nvPr/>
            </p:nvSpPr>
            <p:spPr>
              <a:xfrm>
                <a:off x="1007337" y="2156027"/>
                <a:ext cx="1595700" cy="65266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US" sz="2133" dirty="0">
                    <a:sym typeface="Roboto"/>
                  </a:rPr>
                  <a:t>Distribution</a:t>
                </a:r>
              </a:p>
              <a:p>
                <a:r>
                  <a:rPr lang="en-US" sz="2133" dirty="0">
                    <a:sym typeface="Roboto"/>
                  </a:rPr>
                  <a:t>Visualization</a:t>
                </a:r>
              </a:p>
              <a:p>
                <a:r>
                  <a:rPr lang="en-US" sz="2133" dirty="0">
                    <a:sym typeface="Roboto"/>
                  </a:rPr>
                  <a:t>Aggregation</a:t>
                </a:r>
              </a:p>
              <a:p>
                <a:r>
                  <a:rPr lang="en-US" sz="2133" dirty="0">
                    <a:sym typeface="Roboto"/>
                  </a:rPr>
                  <a:t>Statistics</a:t>
                </a:r>
                <a:endParaRPr sz="2133" dirty="0">
                  <a:sym typeface="Roboto"/>
                </a:endParaRPr>
              </a:p>
            </p:txBody>
          </p:sp>
        </p:grpSp>
        <p:sp>
          <p:nvSpPr>
            <p:cNvPr id="285" name="Google Shape;285;p29"/>
            <p:cNvSpPr txBox="1"/>
            <p:nvPr/>
          </p:nvSpPr>
          <p:spPr>
            <a:xfrm>
              <a:off x="5184600"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 sz="2933" dirty="0">
                  <a:latin typeface="Fira Sans Extra Condensed SemiBold"/>
                  <a:ea typeface="Fira Sans Extra Condensed SemiBold"/>
                  <a:cs typeface="Fira Sans Extra Condensed SemiBold"/>
                  <a:sym typeface="Fira Sans Extra Condensed SemiBold"/>
                </a:rPr>
                <a:t>03</a:t>
              </a:r>
              <a:endParaRPr sz="2933" dirty="0">
                <a:latin typeface="Fira Sans Extra Condensed SemiBold"/>
                <a:ea typeface="Fira Sans Extra Condensed SemiBold"/>
                <a:cs typeface="Fira Sans Extra Condensed SemiBold"/>
                <a:sym typeface="Fira Sans Extra Condensed SemiBold"/>
              </a:endParaRPr>
            </a:p>
          </p:txBody>
        </p:sp>
      </p:grpSp>
      <p:grpSp>
        <p:nvGrpSpPr>
          <p:cNvPr id="286" name="Google Shape;286;p29"/>
          <p:cNvGrpSpPr/>
          <p:nvPr/>
        </p:nvGrpSpPr>
        <p:grpSpPr>
          <a:xfrm>
            <a:off x="6943806" y="1406441"/>
            <a:ext cx="1752583" cy="3326880"/>
            <a:chOff x="6302441" y="1371744"/>
            <a:chExt cx="1010403" cy="2847406"/>
          </a:xfrm>
        </p:grpSpPr>
        <p:grpSp>
          <p:nvGrpSpPr>
            <p:cNvPr id="287" name="Google Shape;287;p29"/>
            <p:cNvGrpSpPr/>
            <p:nvPr/>
          </p:nvGrpSpPr>
          <p:grpSpPr>
            <a:xfrm>
              <a:off x="6302441" y="3190150"/>
              <a:ext cx="1010400" cy="1029000"/>
              <a:chOff x="957001" y="1695575"/>
              <a:chExt cx="1595704" cy="1029000"/>
            </a:xfrm>
          </p:grpSpPr>
          <p:sp>
            <p:nvSpPr>
              <p:cNvPr id="288" name="Google Shape;288;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defRPr sz="2400">
                    <a:solidFill>
                      <a:schemeClr val="dk1"/>
                    </a:solidFill>
                    <a:latin typeface="Fira Sans Extra Condensed SemiBold"/>
                    <a:ea typeface="Fira Sans Extra Condensed SemiBold"/>
                    <a:cs typeface="Fira Sans Extra Condensed SemiBold"/>
                  </a:defRPr>
                </a:lvl1pPr>
              </a:lstStyle>
              <a:p>
                <a:r>
                  <a:rPr lang="en-US" sz="3200" dirty="0">
                    <a:sym typeface="Fira Sans Extra Condensed SemiBold"/>
                  </a:rPr>
                  <a:t>Analytics</a:t>
                </a:r>
                <a:endParaRPr sz="3200" dirty="0">
                  <a:sym typeface="Fira Sans Extra Condensed SemiBold"/>
                </a:endParaRPr>
              </a:p>
            </p:txBody>
          </p:sp>
          <p:sp>
            <p:nvSpPr>
              <p:cNvPr id="289" name="Google Shape;289;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buClr>
                    <a:schemeClr val="dk1"/>
                  </a:buClr>
                  <a:buSzPts val="1100"/>
                  <a:defRPr sz="1600">
                    <a:solidFill>
                      <a:schemeClr val="dk1"/>
                    </a:solidFill>
                    <a:latin typeface="Roboto"/>
                    <a:ea typeface="Roboto"/>
                    <a:cs typeface="Roboto"/>
                  </a:defRPr>
                </a:lvl1pPr>
              </a:lstStyle>
              <a:p>
                <a:r>
                  <a:rPr lang="en" sz="2133" dirty="0">
                    <a:sym typeface="Roboto"/>
                  </a:rPr>
                  <a:t>Distribution Function</a:t>
                </a:r>
                <a:endParaRPr sz="2133" dirty="0">
                  <a:sym typeface="Roboto"/>
                </a:endParaRPr>
              </a:p>
            </p:txBody>
          </p:sp>
        </p:grpSp>
        <p:sp>
          <p:nvSpPr>
            <p:cNvPr id="290" name="Google Shape;290;p29"/>
            <p:cNvSpPr txBox="1"/>
            <p:nvPr/>
          </p:nvSpPr>
          <p:spPr>
            <a:xfrm>
              <a:off x="6302444" y="1371744"/>
              <a:ext cx="1010400" cy="432000"/>
            </a:xfrm>
            <a:prstGeom prst="rect">
              <a:avLst/>
            </a:prstGeom>
            <a:noFill/>
            <a:ln>
              <a:noFill/>
            </a:ln>
          </p:spPr>
          <p:txBody>
            <a:bodyPr spcFirstLastPara="1" wrap="square" lIns="0" tIns="0" rIns="0" bIns="0" anchor="ctr" anchorCtr="0">
              <a:noAutofit/>
            </a:bodyPr>
            <a:lstStyle/>
            <a:p>
              <a:pPr algn="ctr"/>
              <a:r>
                <a:rPr lang="en" sz="2933" dirty="0">
                  <a:solidFill>
                    <a:schemeClr val="dk1"/>
                  </a:solidFill>
                  <a:latin typeface="Fira Sans Extra Condensed SemiBold"/>
                  <a:ea typeface="Fira Sans Extra Condensed SemiBold"/>
                  <a:cs typeface="Fira Sans Extra Condensed SemiBold"/>
                  <a:sym typeface="Fira Sans Extra Condensed SemiBold"/>
                </a:rPr>
                <a:t>04</a:t>
              </a:r>
              <a:endParaRPr sz="2933"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91" name="Google Shape;291;p29"/>
          <p:cNvGrpSpPr/>
          <p:nvPr/>
        </p:nvGrpSpPr>
        <p:grpSpPr>
          <a:xfrm>
            <a:off x="8548929" y="1399989"/>
            <a:ext cx="2177257" cy="3326880"/>
            <a:chOff x="7364320" y="1371744"/>
            <a:chExt cx="1255237" cy="2847406"/>
          </a:xfrm>
        </p:grpSpPr>
        <p:grpSp>
          <p:nvGrpSpPr>
            <p:cNvPr id="292" name="Google Shape;292;p29"/>
            <p:cNvGrpSpPr/>
            <p:nvPr/>
          </p:nvGrpSpPr>
          <p:grpSpPr>
            <a:xfrm>
              <a:off x="7364320" y="3190150"/>
              <a:ext cx="1255237" cy="1029000"/>
              <a:chOff x="868618" y="1695575"/>
              <a:chExt cx="1982370" cy="1029000"/>
            </a:xfrm>
          </p:grpSpPr>
          <p:sp>
            <p:nvSpPr>
              <p:cNvPr id="293" name="Google Shape;293;p29"/>
              <p:cNvSpPr txBox="1"/>
              <p:nvPr/>
            </p:nvSpPr>
            <p:spPr>
              <a:xfrm>
                <a:off x="868618" y="1695575"/>
                <a:ext cx="1982370" cy="432000"/>
              </a:xfrm>
              <a:prstGeom prst="rect">
                <a:avLst/>
              </a:prstGeom>
              <a:noFill/>
              <a:ln>
                <a:noFill/>
              </a:ln>
            </p:spPr>
            <p:txBody>
              <a:bodyPr spcFirstLastPara="1" wrap="square" lIns="0" tIns="0" rIns="0" bIns="0" anchor="ctr" anchorCtr="0">
                <a:noAutofit/>
              </a:bodyPr>
              <a:lstStyle/>
              <a:p>
                <a:pPr algn="ctr"/>
                <a:r>
                  <a:rPr lang="en" sz="2133" dirty="0">
                    <a:solidFill>
                      <a:schemeClr val="dk1"/>
                    </a:solidFill>
                    <a:latin typeface="Fira Sans Extra Condensed SemiBold"/>
                    <a:ea typeface="Fira Sans Extra Condensed SemiBold"/>
                    <a:cs typeface="Fira Sans Extra Condensed SemiBold"/>
                    <a:sym typeface="Fira Sans Extra Condensed SemiBold"/>
                  </a:rPr>
                  <a:t>Industry Project</a:t>
                </a:r>
                <a:endParaRPr sz="2133"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94" name="Google Shape;294;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p>
                <a:pPr algn="ctr">
                  <a:buClr>
                    <a:schemeClr val="dk1"/>
                  </a:buClr>
                  <a:buSzPts val="1100"/>
                </a:pPr>
                <a:r>
                  <a:rPr lang="en" sz="1467" dirty="0">
                    <a:solidFill>
                      <a:schemeClr val="dk1"/>
                    </a:solidFill>
                    <a:latin typeface="Roboto"/>
                    <a:ea typeface="Roboto"/>
                    <a:cs typeface="Roboto"/>
                    <a:sym typeface="Roboto"/>
                  </a:rPr>
                  <a:t>Project Building</a:t>
                </a:r>
              </a:p>
            </p:txBody>
          </p:sp>
        </p:grpSp>
        <p:sp>
          <p:nvSpPr>
            <p:cNvPr id="295" name="Google Shape;295;p29"/>
            <p:cNvSpPr txBox="1"/>
            <p:nvPr/>
          </p:nvSpPr>
          <p:spPr>
            <a:xfrm>
              <a:off x="7420287" y="1371744"/>
              <a:ext cx="1010400" cy="432000"/>
            </a:xfrm>
            <a:prstGeom prst="rect">
              <a:avLst/>
            </a:prstGeom>
            <a:noFill/>
            <a:ln>
              <a:noFill/>
            </a:ln>
          </p:spPr>
          <p:txBody>
            <a:bodyPr spcFirstLastPara="1" wrap="square" lIns="0" tIns="0" rIns="0" bIns="0" anchor="ctr" anchorCtr="0">
              <a:noAutofit/>
            </a:bodyPr>
            <a:lstStyle/>
            <a:p>
              <a:pPr algn="ctr"/>
              <a:r>
                <a:rPr lang="en" sz="2933" dirty="0">
                  <a:solidFill>
                    <a:schemeClr val="dk1"/>
                  </a:solidFill>
                  <a:latin typeface="Fira Sans Extra Condensed SemiBold"/>
                  <a:ea typeface="Fira Sans Extra Condensed SemiBold"/>
                  <a:cs typeface="Fira Sans Extra Condensed SemiBold"/>
                  <a:sym typeface="Fira Sans Extra Condensed SemiBold"/>
                </a:rPr>
                <a:t>05</a:t>
              </a:r>
              <a:endParaRPr sz="2933" dirty="0">
                <a:solidFill>
                  <a:schemeClr val="dk1"/>
                </a:solidFill>
                <a:latin typeface="Fira Sans Extra Condensed SemiBold"/>
                <a:ea typeface="Fira Sans Extra Condensed SemiBold"/>
                <a:cs typeface="Fira Sans Extra Condensed SemiBold"/>
                <a:sym typeface="Fira Sans Extra Condensed SemiBold"/>
              </a:endParaRPr>
            </a:p>
          </p:txBody>
        </p:sp>
      </p:gr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3999" y="2159662"/>
            <a:ext cx="1467205" cy="9103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9785" y="2205755"/>
            <a:ext cx="1976401" cy="1099148"/>
          </a:xfrm>
          <a:prstGeom prst="rect">
            <a:avLst/>
          </a:prstGeom>
        </p:spPr>
      </p:pic>
      <p:pic>
        <p:nvPicPr>
          <p:cNvPr id="3074" name="Picture 2" descr="Top 13 Python Libraries | Python Libraries For Data scienc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453876" y="2205756"/>
            <a:ext cx="1429232" cy="86420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Data Analytics? | Introduction to Data Analysis | Edurek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55782" y="2154187"/>
            <a:ext cx="1249095" cy="88397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op 10 Python Tools for IT Administrators ActiveState ActiveState"/>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33678"/>
          <a:stretch/>
        </p:blipFill>
        <p:spPr bwMode="auto">
          <a:xfrm>
            <a:off x="7201209" y="2225651"/>
            <a:ext cx="1237760" cy="945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002944"/>
      </p:ext>
    </p:extLst>
  </p:cSld>
  <p:clrMapOvr>
    <a:masterClrMapping/>
  </p:clrMapOvr>
  <mc:AlternateContent xmlns:mc="http://schemas.openxmlformats.org/markup-compatibility/2006" xmlns:p14="http://schemas.microsoft.com/office/powerpoint/2010/main">
    <mc:Choice Requires="p14">
      <p:transition spd="slow" p14:dur="2000" advTm="2683"/>
    </mc:Choice>
    <mc:Fallback xmlns="">
      <p:transition spd="slow" advTm="2683"/>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44691"/>
            <a:ext cx="10972800" cy="772948"/>
          </a:xfrm>
        </p:spPr>
        <p:txBody>
          <a:bodyPr vert="horz" lIns="82613" tIns="41307" rIns="82613" bIns="41307" rtlCol="0" anchor="ctr">
            <a:normAutofit/>
          </a:bodyPr>
          <a:lstStyle/>
          <a:p>
            <a:pPr algn="l"/>
            <a:r>
              <a:rPr lang="en" sz="4267" dirty="0">
                <a:latin typeface="Times New Roman" panose="02020603050405020304" pitchFamily="18" charset="0"/>
                <a:cs typeface="Times New Roman" panose="02020603050405020304" pitchFamily="18" charset="0"/>
              </a:rPr>
              <a:t>Day wise Learning Plan</a:t>
            </a:r>
            <a:endParaRPr lang="en-US" sz="4267"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911424" y="1182226"/>
            <a:ext cx="7776864" cy="4628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613" tIns="41307" rIns="82613" bIns="4130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26089"/>
            <a:r>
              <a:rPr lang="en-US" sz="1600" b="1" dirty="0">
                <a:solidFill>
                  <a:srgbClr val="606060"/>
                </a:solidFill>
                <a:latin typeface="Times New Roman" panose="02020603050405020304" pitchFamily="18" charset="0"/>
                <a:cs typeface="Times New Roman" panose="02020603050405020304" pitchFamily="18" charset="0"/>
              </a:rPr>
              <a:t>Day -1 :</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Introduction to Python  </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-2:</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Python – </a:t>
            </a:r>
            <a:r>
              <a:rPr lang="en-US" dirty="0" err="1">
                <a:latin typeface="Times New Roman" panose="02020603050405020304" pitchFamily="18" charset="0"/>
                <a:cs typeface="Times New Roman" panose="02020603050405020304" pitchFamily="18" charset="0"/>
              </a:rPr>
              <a:t>Tools|Syntaxes</a:t>
            </a:r>
            <a:r>
              <a:rPr lang="en-US" dirty="0">
                <a:latin typeface="Times New Roman" panose="02020603050405020304" pitchFamily="18" charset="0"/>
                <a:cs typeface="Times New Roman" panose="02020603050405020304" pitchFamily="18" charset="0"/>
              </a:rPr>
              <a:t> &amp; Data Structures</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-3:</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Python – </a:t>
            </a:r>
            <a:r>
              <a:rPr lang="en-US" dirty="0" err="1">
                <a:latin typeface="Times New Roman" panose="02020603050405020304" pitchFamily="18" charset="0"/>
                <a:cs typeface="Times New Roman" panose="02020603050405020304" pitchFamily="18" charset="0"/>
              </a:rPr>
              <a:t>Dictionaries,Date</a:t>
            </a:r>
            <a:r>
              <a:rPr lang="en-US" dirty="0">
                <a:latin typeface="Times New Roman" panose="02020603050405020304" pitchFamily="18" charset="0"/>
                <a:cs typeface="Times New Roman" panose="02020603050405020304" pitchFamily="18" charset="0"/>
              </a:rPr>
              <a:t> and Time</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-4:</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Python – </a:t>
            </a:r>
            <a:r>
              <a:rPr lang="en-US" dirty="0" err="1">
                <a:latin typeface="Times New Roman" panose="02020603050405020304" pitchFamily="18" charset="0"/>
                <a:cs typeface="Times New Roman" panose="02020603050405020304" pitchFamily="18" charset="0"/>
              </a:rPr>
              <a:t>MySql</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-5:</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Pandas library – Introduction</a:t>
            </a:r>
            <a:endParaRPr lang="en-IN" dirty="0">
              <a:latin typeface="Times New Roman" panose="02020603050405020304" pitchFamily="18" charset="0"/>
              <a:cs typeface="Times New Roman" panose="02020603050405020304" pitchFamily="18" charset="0"/>
            </a:endParaRPr>
          </a:p>
          <a:p>
            <a:pPr lvl="0"/>
            <a:r>
              <a:rPr lang="en-US" sz="1600" b="1" dirty="0">
                <a:solidFill>
                  <a:srgbClr val="606060"/>
                </a:solidFill>
                <a:latin typeface="Times New Roman" panose="02020603050405020304" pitchFamily="18" charset="0"/>
                <a:cs typeface="Times New Roman" panose="02020603050405020304" pitchFamily="18" charset="0"/>
              </a:rPr>
              <a:t>Day -6:</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Pandas library – Data Structures</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-7:</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library – Introduction</a:t>
            </a:r>
            <a:endParaRPr lang="en-IN" dirty="0">
              <a:latin typeface="Times New Roman" panose="02020603050405020304" pitchFamily="18" charset="0"/>
              <a:cs typeface="Times New Roman" panose="02020603050405020304" pitchFamily="18" charset="0"/>
            </a:endParaRPr>
          </a:p>
          <a:p>
            <a:pPr lvl="0"/>
            <a:r>
              <a:rPr lang="en-US" sz="1600" b="1" dirty="0">
                <a:solidFill>
                  <a:srgbClr val="606060"/>
                </a:solidFill>
                <a:latin typeface="Times New Roman" panose="02020603050405020304" pitchFamily="18" charset="0"/>
                <a:cs typeface="Times New Roman" panose="02020603050405020304" pitchFamily="18" charset="0"/>
              </a:rPr>
              <a:t>Day -8:</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library – Array Manipulations, Mathematical  Functions</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-9:</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Matplotlib</a:t>
            </a:r>
            <a:r>
              <a:rPr lang="en-IN" dirty="0">
                <a:latin typeface="Times New Roman" panose="02020603050405020304" pitchFamily="18" charset="0"/>
                <a:cs typeface="Times New Roman" panose="02020603050405020304" pitchFamily="18" charset="0"/>
              </a:rPr>
              <a:t> , Histogram Using </a:t>
            </a:r>
            <a:r>
              <a:rPr lang="en-IN" dirty="0" err="1">
                <a:latin typeface="Times New Roman" panose="02020603050405020304" pitchFamily="18" charset="0"/>
                <a:cs typeface="Times New Roman" panose="02020603050405020304" pitchFamily="18" charset="0"/>
              </a:rPr>
              <a:t>Matplotlib</a:t>
            </a:r>
            <a:r>
              <a:rPr lang="en-IN" dirty="0">
                <a:latin typeface="Times New Roman" panose="02020603050405020304" pitchFamily="18" charset="0"/>
                <a:cs typeface="Times New Roman" panose="02020603050405020304" pitchFamily="18" charset="0"/>
              </a:rPr>
              <a:t> | I/O With </a:t>
            </a:r>
            <a:r>
              <a:rPr lang="en-IN" dirty="0" err="1">
                <a:latin typeface="Times New Roman" panose="02020603050405020304" pitchFamily="18" charset="0"/>
                <a:cs typeface="Times New Roman" panose="02020603050405020304" pitchFamily="18" charset="0"/>
              </a:rPr>
              <a:t>Numpy</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-10:</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Matplotlib</a:t>
            </a:r>
            <a:r>
              <a:rPr lang="en-US" dirty="0">
                <a:latin typeface="Times New Roman" panose="02020603050405020304" pitchFamily="18" charset="0"/>
                <a:cs typeface="Times New Roman" panose="02020603050405020304" pitchFamily="18" charset="0"/>
              </a:rPr>
              <a:t> Library - Introduction , </a:t>
            </a:r>
            <a:r>
              <a:rPr lang="en-US" dirty="0" err="1">
                <a:latin typeface="Times New Roman" panose="02020603050405020304" pitchFamily="18" charset="0"/>
                <a:cs typeface="Times New Roman" panose="02020603050405020304" pitchFamily="18" charset="0"/>
              </a:rPr>
              <a:t>Pyplot</a:t>
            </a:r>
            <a:r>
              <a:rPr lang="en-US" dirty="0">
                <a:latin typeface="Times New Roman" panose="02020603050405020304" pitchFamily="18" charset="0"/>
                <a:cs typeface="Times New Roman" panose="02020603050405020304" pitchFamily="18" charset="0"/>
              </a:rPr>
              <a:t> API | Types Of Plots</a:t>
            </a:r>
            <a:endParaRPr lang="en-IN" dirty="0">
              <a:latin typeface="Times New Roman" panose="02020603050405020304" pitchFamily="18" charset="0"/>
              <a:cs typeface="Times New Roman" panose="02020603050405020304" pitchFamily="18" charset="0"/>
            </a:endParaRPr>
          </a:p>
          <a:p>
            <a:pPr defTabSz="826089"/>
            <a:r>
              <a:rPr lang="en-US" sz="1600" b="1" dirty="0">
                <a:solidFill>
                  <a:srgbClr val="606060"/>
                </a:solidFill>
                <a:latin typeface="Times New Roman" panose="02020603050405020304" pitchFamily="18" charset="0"/>
                <a:cs typeface="Times New Roman" panose="02020603050405020304" pitchFamily="18" charset="0"/>
              </a:rPr>
              <a:t>Day -11:</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Seaborn</a:t>
            </a:r>
            <a:r>
              <a:rPr lang="en-IN" dirty="0">
                <a:latin typeface="Times New Roman" panose="02020603050405020304" pitchFamily="18" charset="0"/>
                <a:cs typeface="Times New Roman" panose="02020603050405020304" pitchFamily="18" charset="0"/>
              </a:rPr>
              <a:t>  Library </a:t>
            </a:r>
          </a:p>
          <a:p>
            <a:pPr defTabSz="826089"/>
            <a:r>
              <a:rPr lang="en-US" sz="1600" b="1" dirty="0">
                <a:solidFill>
                  <a:srgbClr val="606060"/>
                </a:solidFill>
                <a:latin typeface="Times New Roman" panose="02020603050405020304" pitchFamily="18" charset="0"/>
                <a:cs typeface="Times New Roman" panose="02020603050405020304" pitchFamily="18" charset="0"/>
              </a:rPr>
              <a:t>Day -12:</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SKLearn</a:t>
            </a:r>
            <a:r>
              <a:rPr lang="en-IN" dirty="0">
                <a:latin typeface="Times New Roman" panose="02020603050405020304" pitchFamily="18" charset="0"/>
                <a:cs typeface="Times New Roman" panose="02020603050405020304" pitchFamily="18" charset="0"/>
              </a:rPr>
              <a:t> Library</a:t>
            </a:r>
          </a:p>
          <a:p>
            <a:pPr defTabSz="826089"/>
            <a:r>
              <a:rPr lang="en-US" sz="1600" b="1" dirty="0">
                <a:solidFill>
                  <a:srgbClr val="606060"/>
                </a:solidFill>
                <a:latin typeface="Times New Roman" panose="02020603050405020304" pitchFamily="18" charset="0"/>
                <a:cs typeface="Times New Roman" panose="02020603050405020304" pitchFamily="18" charset="0"/>
              </a:rPr>
              <a:t>Day -13:</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Python – Date and Time , Data Wrangling. </a:t>
            </a:r>
          </a:p>
          <a:p>
            <a:pPr defTabSz="826089"/>
            <a:r>
              <a:rPr lang="en-US" sz="1600" b="1" dirty="0">
                <a:solidFill>
                  <a:srgbClr val="606060"/>
                </a:solidFill>
                <a:latin typeface="Times New Roman" panose="02020603050405020304" pitchFamily="18" charset="0"/>
                <a:cs typeface="Times New Roman" panose="02020603050405020304" pitchFamily="18" charset="0"/>
              </a:rPr>
              <a:t>Day -14:</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Python – Data Cleansing</a:t>
            </a:r>
          </a:p>
          <a:p>
            <a:pPr defTabSz="826089"/>
            <a:r>
              <a:rPr lang="en-US" sz="1600" b="1" dirty="0">
                <a:solidFill>
                  <a:srgbClr val="606060"/>
                </a:solidFill>
                <a:latin typeface="Times New Roman" panose="02020603050405020304" pitchFamily="18" charset="0"/>
                <a:cs typeface="Times New Roman" panose="02020603050405020304" pitchFamily="18" charset="0"/>
              </a:rPr>
              <a:t>Day -15: </a:t>
            </a:r>
            <a:r>
              <a:rPr lang="en-US" dirty="0">
                <a:latin typeface="Times New Roman" panose="02020603050405020304" pitchFamily="18" charset="0"/>
                <a:cs typeface="Times New Roman" panose="02020603050405020304" pitchFamily="18" charset="0"/>
              </a:rPr>
              <a:t> Python – Word Tokenization , Stemming and </a:t>
            </a:r>
            <a:r>
              <a:rPr lang="en-US" dirty="0" err="1">
                <a:latin typeface="Times New Roman" panose="02020603050405020304" pitchFamily="18" charset="0"/>
                <a:cs typeface="Times New Roman" panose="02020603050405020304" pitchFamily="18" charset="0"/>
              </a:rPr>
              <a:t>Lammetization</a:t>
            </a:r>
            <a:r>
              <a:rPr lang="en-US" dirty="0"/>
              <a:t>.</a:t>
            </a:r>
            <a:endParaRPr lang="en-IN" dirty="0"/>
          </a:p>
          <a:p>
            <a:pPr defTabSz="826089"/>
            <a:endParaRPr lang="en-US" sz="2533" dirty="0"/>
          </a:p>
        </p:txBody>
      </p:sp>
    </p:spTree>
    <p:extLst>
      <p:ext uri="{BB962C8B-B14F-4D97-AF65-F5344CB8AC3E}">
        <p14:creationId xmlns:p14="http://schemas.microsoft.com/office/powerpoint/2010/main" val="4060293327"/>
      </p:ext>
    </p:extLst>
  </p:cSld>
  <p:clrMapOvr>
    <a:masterClrMapping/>
  </p:clrMapOvr>
  <mc:AlternateContent xmlns:mc="http://schemas.openxmlformats.org/markup-compatibility/2006" xmlns:p14="http://schemas.microsoft.com/office/powerpoint/2010/main">
    <mc:Choice Requires="p14">
      <p:transition spd="slow" p14:dur="2000" advTm="2665"/>
    </mc:Choice>
    <mc:Fallback xmlns="">
      <p:transition spd="slow" advTm="266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9400"/>
            <a:ext cx="10972800" cy="1143000"/>
          </a:xfrm>
        </p:spPr>
        <p:txBody>
          <a:bodyPr vert="horz" lIns="82613" tIns="41307" rIns="82613" bIns="41307" rtlCol="0" anchor="ctr">
            <a:normAutofit/>
          </a:bodyPr>
          <a:lstStyle/>
          <a:p>
            <a:pPr algn="l"/>
            <a:r>
              <a:rPr lang="en" sz="3600" dirty="0"/>
              <a:t>Day wise Learning Plan</a:t>
            </a:r>
            <a:endParaRPr lang="en-US" sz="3200" dirty="0"/>
          </a:p>
        </p:txBody>
      </p:sp>
      <p:sp>
        <p:nvSpPr>
          <p:cNvPr id="3" name="Rectangle 2"/>
          <p:cNvSpPr/>
          <p:nvPr/>
        </p:nvSpPr>
        <p:spPr>
          <a:xfrm>
            <a:off x="812802" y="1397002"/>
            <a:ext cx="7864009" cy="4022961"/>
          </a:xfrm>
          <a:prstGeom prst="rect">
            <a:avLst/>
          </a:prstGeom>
        </p:spPr>
        <p:txBody>
          <a:bodyPr wrap="square" lIns="82613" tIns="41307" rIns="82613" bIns="41307">
            <a:spAutoFit/>
          </a:bodyPr>
          <a:lstStyle/>
          <a:p>
            <a:r>
              <a:rPr lang="en-US" sz="1600" b="1" dirty="0">
                <a:solidFill>
                  <a:srgbClr val="606060"/>
                </a:solidFill>
                <a:latin typeface="Times New Roman" panose="02020603050405020304" pitchFamily="18" charset="0"/>
                <a:cs typeface="Times New Roman" panose="02020603050405020304" pitchFamily="18" charset="0"/>
              </a:rPr>
              <a:t>Day -16:</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Data Visualization</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-17:</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Statistical Analysis</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-18:</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Types Of Distribution </a:t>
            </a:r>
          </a:p>
          <a:p>
            <a:r>
              <a:rPr lang="en-US" sz="1600" b="1" dirty="0">
                <a:solidFill>
                  <a:srgbClr val="606060"/>
                </a:solidFill>
                <a:latin typeface="Times New Roman" panose="02020603050405020304" pitchFamily="18" charset="0"/>
                <a:cs typeface="Times New Roman" panose="02020603050405020304" pitchFamily="18" charset="0"/>
              </a:rPr>
              <a:t>Day -19:</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Correlation ,Chi-Square Test , Linear Regression</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-20:</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Keras</a:t>
            </a:r>
            <a:r>
              <a:rPr lang="en-US" sz="1600" dirty="0">
                <a:latin typeface="Times New Roman" panose="02020603050405020304" pitchFamily="18" charset="0"/>
                <a:cs typeface="Times New Roman" panose="02020603050405020304" pitchFamily="18" charset="0"/>
              </a:rPr>
              <a:t> library – Introduction.</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-21:</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Stock Price Prediction With Machine Learning           LSTM RNN  </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-22:</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People’s  </a:t>
            </a:r>
            <a:r>
              <a:rPr lang="en-US" sz="1600" dirty="0" err="1">
                <a:latin typeface="Times New Roman" panose="02020603050405020304" pitchFamily="18" charset="0"/>
                <a:cs typeface="Times New Roman" panose="02020603050405020304" pitchFamily="18" charset="0"/>
              </a:rPr>
              <a:t>behaviour</a:t>
            </a:r>
            <a:r>
              <a:rPr lang="en-US" sz="1600" dirty="0">
                <a:latin typeface="Times New Roman" panose="02020603050405020304" pitchFamily="18" charset="0"/>
                <a:cs typeface="Times New Roman" panose="02020603050405020304" pitchFamily="18" charset="0"/>
              </a:rPr>
              <a:t> in chat message using NLP          </a:t>
            </a:r>
            <a:r>
              <a:rPr lang="en-US" sz="1600" dirty="0" err="1">
                <a:latin typeface="Times New Roman" panose="02020603050405020304" pitchFamily="18" charset="0"/>
                <a:cs typeface="Times New Roman" panose="02020603050405020304" pitchFamily="18" charset="0"/>
              </a:rPr>
              <a:t>NLP</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-23:</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Gaming In Python        </a:t>
            </a:r>
            <a:endParaRPr lang="en-IN" sz="1600" dirty="0">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-24:</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Chatbot</a:t>
            </a:r>
            <a:r>
              <a:rPr lang="en-US" sz="1600" dirty="0">
                <a:latin typeface="Times New Roman" panose="02020603050405020304" pitchFamily="18" charset="0"/>
                <a:cs typeface="Times New Roman" panose="02020603050405020304" pitchFamily="18" charset="0"/>
              </a:rPr>
              <a:t> creation in Python                                           NLP</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-25:</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Electricity Price Prediction Using ML                                                                                                                                                               Random Forest </a:t>
            </a:r>
            <a:r>
              <a:rPr lang="en-US" sz="1600" dirty="0" err="1">
                <a:latin typeface="Times New Roman" panose="02020603050405020304" pitchFamily="18" charset="0"/>
                <a:cs typeface="Times New Roman" panose="02020603050405020304" pitchFamily="18" charset="0"/>
              </a:rPr>
              <a:t>Regressor</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-26:</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Diamond Price Prediction Using Python                       Linear Regression</a:t>
            </a:r>
          </a:p>
          <a:p>
            <a:r>
              <a:rPr lang="en-US" sz="1600" b="1" dirty="0">
                <a:solidFill>
                  <a:srgbClr val="606060"/>
                </a:solidFill>
                <a:latin typeface="Times New Roman" panose="02020603050405020304" pitchFamily="18" charset="0"/>
                <a:cs typeface="Times New Roman" panose="02020603050405020304" pitchFamily="18" charset="0"/>
              </a:rPr>
              <a:t>Day -27:</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Book Recommendation System                                       KNN</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-28:</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Image Classification Using CNN                                     </a:t>
            </a:r>
            <a:r>
              <a:rPr lang="en-IN" sz="1600" dirty="0" err="1">
                <a:latin typeface="Times New Roman" panose="02020603050405020304" pitchFamily="18" charset="0"/>
                <a:cs typeface="Times New Roman" panose="02020603050405020304" pitchFamily="18" charset="0"/>
              </a:rPr>
              <a:t>CNN</a:t>
            </a:r>
            <a:r>
              <a:rPr lang="en-IN" sz="1600" dirty="0">
                <a:latin typeface="Times New Roman" panose="02020603050405020304" pitchFamily="18" charset="0"/>
                <a:cs typeface="Times New Roman" panose="02020603050405020304" pitchFamily="18" charset="0"/>
              </a:rPr>
              <a:t> </a:t>
            </a:r>
          </a:p>
          <a:p>
            <a:r>
              <a:rPr lang="en-US" sz="1600" b="1" dirty="0">
                <a:solidFill>
                  <a:srgbClr val="606060"/>
                </a:solidFill>
                <a:latin typeface="Times New Roman" panose="02020603050405020304" pitchFamily="18" charset="0"/>
                <a:cs typeface="Times New Roman" panose="02020603050405020304" pitchFamily="18" charset="0"/>
              </a:rPr>
              <a:t>Day -29:</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Titanic Survival Analysis Using ML                               Logistic Regression</a:t>
            </a:r>
          </a:p>
          <a:p>
            <a:r>
              <a:rPr lang="en-US" sz="1600" b="1" dirty="0">
                <a:solidFill>
                  <a:srgbClr val="606060"/>
                </a:solidFill>
                <a:latin typeface="Times New Roman" panose="02020603050405020304" pitchFamily="18" charset="0"/>
                <a:cs typeface="Times New Roman" panose="02020603050405020304" pitchFamily="18" charset="0"/>
              </a:rPr>
              <a:t>Day -30:</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Blockchain</a:t>
            </a:r>
            <a:r>
              <a:rPr lang="en-IN" sz="1600" dirty="0">
                <a:latin typeface="Times New Roman" panose="02020603050405020304" pitchFamily="18" charset="0"/>
                <a:cs typeface="Times New Roman" panose="02020603050405020304" pitchFamily="18" charset="0"/>
              </a:rPr>
              <a:t> in Python</a:t>
            </a:r>
          </a:p>
        </p:txBody>
      </p:sp>
    </p:spTree>
    <p:extLst>
      <p:ext uri="{BB962C8B-B14F-4D97-AF65-F5344CB8AC3E}">
        <p14:creationId xmlns:p14="http://schemas.microsoft.com/office/powerpoint/2010/main" val="5109115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209" y="452669"/>
            <a:ext cx="10972800" cy="1143000"/>
          </a:xfrm>
        </p:spPr>
        <p:txBody>
          <a:bodyPr vert="horz" lIns="82613" tIns="41307" rIns="82613" bIns="41307" rtlCol="0" anchor="ctr">
            <a:normAutofit/>
          </a:bodyPr>
          <a:lstStyle/>
          <a:p>
            <a:pPr algn="l"/>
            <a:r>
              <a:rPr lang="en-US" sz="4267" dirty="0">
                <a:latin typeface="Times New Roman" panose="02020603050405020304" pitchFamily="18" charset="0"/>
                <a:cs typeface="Times New Roman" panose="02020603050405020304" pitchFamily="18" charset="0"/>
              </a:rPr>
              <a:t>List of Projects for Demo in YouTube Live</a:t>
            </a:r>
          </a:p>
        </p:txBody>
      </p:sp>
      <p:sp>
        <p:nvSpPr>
          <p:cNvPr id="5" name="TextBox 4"/>
          <p:cNvSpPr txBox="1"/>
          <p:nvPr/>
        </p:nvSpPr>
        <p:spPr>
          <a:xfrm>
            <a:off x="1059989" y="5675513"/>
            <a:ext cx="4443138" cy="473207"/>
          </a:xfrm>
          <a:prstGeom prst="rect">
            <a:avLst/>
          </a:prstGeom>
          <a:noFill/>
        </p:spPr>
        <p:txBody>
          <a:bodyPr wrap="none" lIns="82613" tIns="41307" rIns="82613" bIns="41307" rtlCol="0">
            <a:spAutoFit/>
          </a:bodyPr>
          <a:lstStyle/>
          <a:p>
            <a:r>
              <a:rPr lang="en-US" sz="2533" dirty="0"/>
              <a:t>All Projects in </a:t>
            </a:r>
            <a:r>
              <a:rPr lang="en-US" sz="2533" b="1" dirty="0"/>
              <a:t>Jupyter Notebook</a:t>
            </a:r>
            <a:endParaRPr lang="en-US" sz="2533" b="1" u="sng" dirty="0"/>
          </a:p>
        </p:txBody>
      </p:sp>
      <p:sp>
        <p:nvSpPr>
          <p:cNvPr id="6" name="Rectangle 5"/>
          <p:cNvSpPr/>
          <p:nvPr/>
        </p:nvSpPr>
        <p:spPr>
          <a:xfrm>
            <a:off x="1059990" y="1720560"/>
            <a:ext cx="8756239" cy="2853410"/>
          </a:xfrm>
          <a:prstGeom prst="rect">
            <a:avLst/>
          </a:prstGeom>
        </p:spPr>
        <p:txBody>
          <a:bodyPr wrap="square" lIns="82613" tIns="41307" rIns="82613" bIns="41307">
            <a:spAutoFit/>
          </a:bodyPr>
          <a:lstStyle/>
          <a:p>
            <a:pPr marL="309783" indent="-309783">
              <a:buFont typeface="+mj-lt"/>
              <a:buAutoNum type="arabicPeriod"/>
            </a:pPr>
            <a:r>
              <a:rPr lang="en-US" dirty="0"/>
              <a:t>Stock Price Prediction With Machine Learning </a:t>
            </a:r>
          </a:p>
          <a:p>
            <a:pPr marL="309783" indent="-309783">
              <a:buFont typeface="+mj-lt"/>
              <a:buAutoNum type="arabicPeriod"/>
            </a:pPr>
            <a:r>
              <a:rPr lang="en-US" dirty="0"/>
              <a:t>People’s  </a:t>
            </a:r>
            <a:r>
              <a:rPr lang="en-US" dirty="0" err="1"/>
              <a:t>behaviour</a:t>
            </a:r>
            <a:r>
              <a:rPr lang="en-US" dirty="0"/>
              <a:t> in chat message using NLP </a:t>
            </a:r>
          </a:p>
          <a:p>
            <a:pPr marL="309783" indent="-309783">
              <a:buFont typeface="+mj-lt"/>
              <a:buAutoNum type="arabicPeriod"/>
            </a:pPr>
            <a:r>
              <a:rPr lang="en-US" dirty="0"/>
              <a:t>Gaming In Python </a:t>
            </a:r>
          </a:p>
          <a:p>
            <a:pPr marL="309783" indent="-309783">
              <a:buFont typeface="+mj-lt"/>
              <a:buAutoNum type="arabicPeriod"/>
            </a:pPr>
            <a:r>
              <a:rPr lang="en-US" dirty="0" err="1"/>
              <a:t>Chatbot</a:t>
            </a:r>
            <a:r>
              <a:rPr lang="en-US" dirty="0"/>
              <a:t> creation in Python </a:t>
            </a:r>
          </a:p>
          <a:p>
            <a:pPr marL="309783" indent="-309783">
              <a:buFont typeface="+mj-lt"/>
              <a:buAutoNum type="arabicPeriod"/>
            </a:pPr>
            <a:r>
              <a:rPr lang="en-US" dirty="0"/>
              <a:t>Electricity Price Prediction Using ML </a:t>
            </a:r>
          </a:p>
          <a:p>
            <a:pPr marL="309783" indent="-309783">
              <a:buFont typeface="+mj-lt"/>
              <a:buAutoNum type="arabicPeriod"/>
            </a:pPr>
            <a:r>
              <a:rPr lang="en-IN" dirty="0"/>
              <a:t>Diamond Price Prediction Using Python </a:t>
            </a:r>
          </a:p>
          <a:p>
            <a:pPr marL="309783" indent="-309783">
              <a:buFont typeface="+mj-lt"/>
              <a:buAutoNum type="arabicPeriod"/>
            </a:pPr>
            <a:r>
              <a:rPr lang="en-IN" dirty="0"/>
              <a:t>Book Recommendation System </a:t>
            </a:r>
          </a:p>
          <a:p>
            <a:pPr marL="309783" indent="-309783">
              <a:buFont typeface="+mj-lt"/>
              <a:buAutoNum type="arabicPeriod"/>
            </a:pPr>
            <a:r>
              <a:rPr lang="en-IN" dirty="0"/>
              <a:t>Image Classification Using CNN </a:t>
            </a:r>
          </a:p>
          <a:p>
            <a:pPr marL="309783" indent="-309783">
              <a:buFont typeface="+mj-lt"/>
              <a:buAutoNum type="arabicPeriod"/>
            </a:pPr>
            <a:r>
              <a:rPr lang="en-IN" dirty="0"/>
              <a:t>Titanic Survival Analysis Using ML </a:t>
            </a:r>
          </a:p>
          <a:p>
            <a:pPr marL="309783" indent="-309783">
              <a:buFont typeface="+mj-lt"/>
              <a:buAutoNum type="arabicPeriod"/>
            </a:pPr>
            <a:r>
              <a:rPr lang="en-IN" dirty="0" err="1"/>
              <a:t>Blockchain</a:t>
            </a:r>
            <a:r>
              <a:rPr lang="en-IN" dirty="0"/>
              <a:t> in Python</a:t>
            </a:r>
            <a:endParaRPr lang="en-US" sz="2133" dirty="0"/>
          </a:p>
        </p:txBody>
      </p:sp>
    </p:spTree>
    <p:extLst>
      <p:ext uri="{BB962C8B-B14F-4D97-AF65-F5344CB8AC3E}">
        <p14:creationId xmlns:p14="http://schemas.microsoft.com/office/powerpoint/2010/main" val="363257266"/>
      </p:ext>
    </p:extLst>
  </p:cSld>
  <p:clrMapOvr>
    <a:masterClrMapping/>
  </p:clrMapOvr>
  <mc:AlternateContent xmlns:mc="http://schemas.openxmlformats.org/markup-compatibility/2006" xmlns:p14="http://schemas.microsoft.com/office/powerpoint/2010/main">
    <mc:Choice Requires="p14">
      <p:transition spd="slow" p14:dur="2000" advTm="2684"/>
    </mc:Choice>
    <mc:Fallback xmlns="">
      <p:transition spd="slow" advTm="2684"/>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593" y="1290840"/>
            <a:ext cx="10984800" cy="637600"/>
          </a:xfrm>
        </p:spPr>
        <p:txBody>
          <a:bodyPr vert="horz" lIns="82613" tIns="41307" rIns="82613" bIns="41307" rtlCol="0" anchor="ctr">
            <a:normAutofit/>
          </a:bodyPr>
          <a:lstStyle/>
          <a:p>
            <a:pPr algn="l"/>
            <a:r>
              <a:rPr lang="en-US" sz="3200" u="sng" dirty="0"/>
              <a:t>What</a:t>
            </a:r>
            <a:r>
              <a:rPr lang="en-US" sz="3200" dirty="0"/>
              <a:t> you will </a:t>
            </a:r>
            <a:r>
              <a:rPr lang="en-US" sz="3200" u="sng" dirty="0"/>
              <a:t>get</a:t>
            </a:r>
            <a:r>
              <a:rPr lang="en-US" sz="3200" dirty="0"/>
              <a:t> from this Free 30 Days Master Class?</a:t>
            </a:r>
          </a:p>
        </p:txBody>
      </p:sp>
      <p:sp>
        <p:nvSpPr>
          <p:cNvPr id="3" name="Rectangle 2"/>
          <p:cNvSpPr/>
          <p:nvPr/>
        </p:nvSpPr>
        <p:spPr>
          <a:xfrm>
            <a:off x="2103480" y="2597817"/>
            <a:ext cx="7603384" cy="1560748"/>
          </a:xfrm>
          <a:prstGeom prst="rect">
            <a:avLst/>
          </a:prstGeom>
        </p:spPr>
        <p:txBody>
          <a:bodyPr wrap="square" lIns="82613" tIns="41307" rIns="82613" bIns="41307">
            <a:spAutoFit/>
          </a:bodyPr>
          <a:lstStyle/>
          <a:p>
            <a:pPr marL="413044" indent="-413044">
              <a:buFont typeface="+mj-lt"/>
              <a:buAutoNum type="arabicPeriod"/>
            </a:pPr>
            <a:r>
              <a:rPr lang="en-US" sz="3200" dirty="0">
                <a:latin typeface="Times New Roman" panose="02020603050405020304" pitchFamily="18" charset="0"/>
                <a:cs typeface="Times New Roman" panose="02020603050405020304" pitchFamily="18" charset="0"/>
              </a:rPr>
              <a:t>You can attend YouTube Live Class</a:t>
            </a:r>
          </a:p>
          <a:p>
            <a:pPr marL="413044" indent="-413044">
              <a:buFont typeface="+mj-lt"/>
              <a:buAutoNum type="arabicPeriod"/>
            </a:pPr>
            <a:r>
              <a:rPr lang="en-US" sz="3200" dirty="0">
                <a:latin typeface="Times New Roman" panose="02020603050405020304" pitchFamily="18" charset="0"/>
                <a:cs typeface="Times New Roman" panose="02020603050405020304" pitchFamily="18" charset="0"/>
              </a:rPr>
              <a:t>Free E-Certificate ( WEBINAR PARTICIPATION CERTIFICATE)</a:t>
            </a:r>
          </a:p>
        </p:txBody>
      </p:sp>
    </p:spTree>
    <p:extLst>
      <p:ext uri="{BB962C8B-B14F-4D97-AF65-F5344CB8AC3E}">
        <p14:creationId xmlns:p14="http://schemas.microsoft.com/office/powerpoint/2010/main" val="3939421764"/>
      </p:ext>
    </p:extLst>
  </p:cSld>
  <p:clrMapOvr>
    <a:masterClrMapping/>
  </p:clrMapOvr>
  <mc:AlternateContent xmlns:mc="http://schemas.openxmlformats.org/markup-compatibility/2006" xmlns:p14="http://schemas.microsoft.com/office/powerpoint/2010/main">
    <mc:Choice Requires="p14">
      <p:transition spd="slow" p14:dur="2000" advTm="2648"/>
    </mc:Choice>
    <mc:Fallback xmlns="">
      <p:transition spd="slow" advTm="2648"/>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665" y="2978615"/>
            <a:ext cx="7848779" cy="1044421"/>
          </a:xfrm>
        </p:spPr>
        <p:txBody>
          <a:bodyPr/>
          <a:lstStyle/>
          <a:p>
            <a:r>
              <a:rPr lang="en-US" sz="2533" dirty="0">
                <a:solidFill>
                  <a:schemeClr val="bg2">
                    <a:lumMod val="50000"/>
                  </a:schemeClr>
                </a:solidFill>
              </a:rPr>
              <a:t>Ans :</a:t>
            </a:r>
            <a:r>
              <a:rPr lang="en-US" sz="2533" dirty="0"/>
              <a:t> </a:t>
            </a:r>
            <a:r>
              <a:rPr lang="en-US" sz="1600" dirty="0"/>
              <a:t>During the Live Class, organizer will post </a:t>
            </a:r>
            <a:r>
              <a:rPr lang="en-US" sz="1600" u="sng" dirty="0">
                <a:solidFill>
                  <a:srgbClr val="FF0000"/>
                </a:solidFill>
              </a:rPr>
              <a:t>Google Form link </a:t>
            </a:r>
            <a:r>
              <a:rPr lang="en-US" sz="1600" dirty="0"/>
              <a:t>in </a:t>
            </a:r>
            <a:r>
              <a:rPr lang="en-US" sz="1600" u="sng" dirty="0">
                <a:solidFill>
                  <a:srgbClr val="FF0000"/>
                </a:solidFill>
              </a:rPr>
              <a:t>Live Chat. </a:t>
            </a:r>
            <a:r>
              <a:rPr lang="en-US" sz="1600" dirty="0"/>
              <a:t>The Participants should submit the from on daily basis. </a:t>
            </a:r>
            <a:br>
              <a:rPr lang="en-US" sz="1600" dirty="0"/>
            </a:br>
            <a:r>
              <a:rPr lang="en-US" sz="1600" dirty="0">
                <a:solidFill>
                  <a:srgbClr val="C00000"/>
                </a:solidFill>
              </a:rPr>
              <a:t>Minimum 25 Days </a:t>
            </a:r>
            <a:r>
              <a:rPr lang="en-US" sz="1600" dirty="0"/>
              <a:t>Attendance is Required to get Free Master Class Participation Certificate.</a:t>
            </a:r>
          </a:p>
        </p:txBody>
      </p:sp>
      <p:sp>
        <p:nvSpPr>
          <p:cNvPr id="3" name="Title 2"/>
          <p:cNvSpPr>
            <a:spLocks noGrp="1"/>
          </p:cNvSpPr>
          <p:nvPr>
            <p:ph type="title" idx="2"/>
          </p:nvPr>
        </p:nvSpPr>
        <p:spPr>
          <a:xfrm>
            <a:off x="2118777" y="1028735"/>
            <a:ext cx="7800745" cy="1949877"/>
          </a:xfrm>
        </p:spPr>
        <p:txBody>
          <a:bodyPr/>
          <a:lstStyle/>
          <a:p>
            <a:r>
              <a:rPr lang="en-US" sz="4400" dirty="0">
                <a:solidFill>
                  <a:schemeClr val="bg2">
                    <a:lumMod val="50000"/>
                  </a:schemeClr>
                </a:solidFill>
              </a:rPr>
              <a:t>How to mark </a:t>
            </a:r>
            <a:r>
              <a:rPr lang="en-US" sz="4400" dirty="0"/>
              <a:t>your </a:t>
            </a:r>
            <a:r>
              <a:rPr lang="en-US" sz="4400" dirty="0">
                <a:solidFill>
                  <a:schemeClr val="bg2">
                    <a:lumMod val="50000"/>
                  </a:schemeClr>
                </a:solidFill>
              </a:rPr>
              <a:t>Attendance</a:t>
            </a:r>
            <a:r>
              <a:rPr lang="en-US" sz="4400" dirty="0"/>
              <a:t> in </a:t>
            </a:r>
            <a:r>
              <a:rPr lang="en-US" sz="4400" dirty="0">
                <a:solidFill>
                  <a:schemeClr val="bg2">
                    <a:lumMod val="50000"/>
                  </a:schemeClr>
                </a:solidFill>
              </a:rPr>
              <a:t>YouTube Live Class</a:t>
            </a:r>
            <a:r>
              <a:rPr lang="en-US" sz="4400" dirty="0"/>
              <a:t>?</a:t>
            </a:r>
          </a:p>
        </p:txBody>
      </p:sp>
      <p:sp>
        <p:nvSpPr>
          <p:cNvPr id="6" name="Rectangle 5"/>
          <p:cNvSpPr/>
          <p:nvPr/>
        </p:nvSpPr>
        <p:spPr>
          <a:xfrm>
            <a:off x="2243664" y="4668713"/>
            <a:ext cx="7675856" cy="1191416"/>
          </a:xfrm>
          <a:prstGeom prst="rect">
            <a:avLst/>
          </a:prstGeom>
          <a:ln>
            <a:solidFill>
              <a:srgbClr val="FF0000"/>
            </a:solidFill>
          </a:ln>
        </p:spPr>
        <p:txBody>
          <a:bodyPr wrap="square" lIns="82613" tIns="41307" rIns="82613" bIns="41307">
            <a:spAutoFit/>
          </a:bodyPr>
          <a:lstStyle/>
          <a:p>
            <a:r>
              <a:rPr lang="en-US" sz="1867" dirty="0">
                <a:solidFill>
                  <a:schemeClr val="bg2">
                    <a:lumMod val="50000"/>
                  </a:schemeClr>
                </a:solidFill>
              </a:rPr>
              <a:t>Note :</a:t>
            </a:r>
            <a:r>
              <a:rPr lang="en-US" sz="1867" dirty="0"/>
              <a:t> </a:t>
            </a:r>
            <a:r>
              <a:rPr lang="en-US" sz="2400" dirty="0"/>
              <a:t>The Link will be available during the Live. From the LIVE Class date, the live video will get removed from the YouTube in 3 days. </a:t>
            </a:r>
            <a:endParaRPr lang="en-US" sz="2400" u="sng" dirty="0">
              <a:solidFill>
                <a:srgbClr val="FF0000"/>
              </a:solidFill>
            </a:endParaRPr>
          </a:p>
        </p:txBody>
      </p:sp>
    </p:spTree>
    <p:extLst>
      <p:ext uri="{BB962C8B-B14F-4D97-AF65-F5344CB8AC3E}">
        <p14:creationId xmlns:p14="http://schemas.microsoft.com/office/powerpoint/2010/main" val="1227017902"/>
      </p:ext>
    </p:extLst>
  </p:cSld>
  <p:clrMapOvr>
    <a:masterClrMapping/>
  </p:clrMapOvr>
  <mc:AlternateContent xmlns:mc="http://schemas.openxmlformats.org/markup-compatibility/2006" xmlns:p14="http://schemas.microsoft.com/office/powerpoint/2010/main">
    <mc:Choice Requires="p14">
      <p:transition spd="slow" p14:dur="2000" advTm="904"/>
    </mc:Choice>
    <mc:Fallback xmlns="">
      <p:transition spd="slow" advTm="904"/>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82613" tIns="41307" rIns="82613" bIns="41307" rtlCol="0" anchor="ctr">
            <a:normAutofit fontScale="90000"/>
          </a:bodyPr>
          <a:lstStyle/>
          <a:p>
            <a:pPr algn="l"/>
            <a:r>
              <a:rPr lang="en-US" sz="3600" dirty="0"/>
              <a:t/>
            </a:r>
            <a:br>
              <a:rPr lang="en-US" sz="3600" dirty="0"/>
            </a:br>
            <a:r>
              <a:rPr lang="en-US" dirty="0">
                <a:solidFill>
                  <a:schemeClr val="bg1"/>
                </a:solidFill>
                <a:latin typeface="Times New Roman" panose="02020603050405020304" pitchFamily="18" charset="0"/>
                <a:cs typeface="Times New Roman" panose="02020603050405020304" pitchFamily="18" charset="0"/>
              </a:rPr>
              <a:t>Sample Webinar Participation Certificate?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234" y="1508787"/>
            <a:ext cx="6501820" cy="45955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8569" y="2820872"/>
            <a:ext cx="2812971" cy="2160072"/>
          </a:xfrm>
          <a:prstGeom prst="rect">
            <a:avLst/>
          </a:prstGeom>
        </p:spPr>
      </p:pic>
    </p:spTree>
    <p:extLst>
      <p:ext uri="{BB962C8B-B14F-4D97-AF65-F5344CB8AC3E}">
        <p14:creationId xmlns:p14="http://schemas.microsoft.com/office/powerpoint/2010/main" val="1054876860"/>
      </p:ext>
    </p:extLst>
  </p:cSld>
  <p:clrMapOvr>
    <a:masterClrMapping/>
  </p:clrMapOvr>
  <mc:AlternateContent xmlns:mc="http://schemas.openxmlformats.org/markup-compatibility/2006" xmlns:p14="http://schemas.microsoft.com/office/powerpoint/2010/main">
    <mc:Choice Requires="p14">
      <p:transition spd="slow" p14:dur="2000" advTm="1788"/>
    </mc:Choice>
    <mc:Fallback xmlns="">
      <p:transition spd="slow" advTm="1788"/>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61134" y="3806664"/>
            <a:ext cx="7954455" cy="580525"/>
          </a:xfrm>
        </p:spPr>
        <p:txBody>
          <a:bodyPr/>
          <a:lstStyle/>
          <a:p>
            <a:pPr algn="l"/>
            <a:r>
              <a:rPr lang="en-US" dirty="0">
                <a:hlinkClick r:id="rId2"/>
              </a:rPr>
              <a:t>https://www.pantechelearning.com/data-science-master-class/</a:t>
            </a:r>
            <a:endParaRPr lang="en-US" dirty="0"/>
          </a:p>
        </p:txBody>
      </p:sp>
      <p:sp>
        <p:nvSpPr>
          <p:cNvPr id="4" name="Subtitle 3"/>
          <p:cNvSpPr>
            <a:spLocks noGrp="1"/>
          </p:cNvSpPr>
          <p:nvPr>
            <p:ph type="subTitle" idx="1"/>
          </p:nvPr>
        </p:nvSpPr>
        <p:spPr>
          <a:xfrm>
            <a:off x="1871531" y="1604797"/>
            <a:ext cx="9861876" cy="1274528"/>
          </a:xfrm>
        </p:spPr>
        <p:txBody>
          <a:bodyPr/>
          <a:lstStyle/>
          <a:p>
            <a:pPr algn="l"/>
            <a:r>
              <a:rPr lang="en-US" sz="3600" dirty="0"/>
              <a:t>You can get chance to apply 1 Month Internship on Data Science &amp; Analytics Master Class</a:t>
            </a:r>
          </a:p>
        </p:txBody>
      </p:sp>
      <p:sp>
        <p:nvSpPr>
          <p:cNvPr id="5" name="Subtitle 3"/>
          <p:cNvSpPr txBox="1">
            <a:spLocks/>
          </p:cNvSpPr>
          <p:nvPr/>
        </p:nvSpPr>
        <p:spPr>
          <a:xfrm>
            <a:off x="1461928" y="482260"/>
            <a:ext cx="6788725" cy="1335848"/>
          </a:xfrm>
          <a:prstGeom prst="rect">
            <a:avLst/>
          </a:prstGeom>
          <a:noFill/>
          <a:ln>
            <a:noFill/>
          </a:ln>
        </p:spPr>
        <p:txBody>
          <a:bodyPr spcFirstLastPara="1" wrap="square" lIns="82600" tIns="82600" rIns="82600" bIns="82600"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l"/>
            <a:r>
              <a:rPr lang="en-US" sz="4933" b="1" dirty="0"/>
              <a:t>On Demand</a:t>
            </a:r>
          </a:p>
        </p:txBody>
      </p:sp>
    </p:spTree>
    <p:extLst>
      <p:ext uri="{BB962C8B-B14F-4D97-AF65-F5344CB8AC3E}">
        <p14:creationId xmlns:p14="http://schemas.microsoft.com/office/powerpoint/2010/main" val="36805163"/>
      </p:ext>
    </p:extLst>
  </p:cSld>
  <p:clrMapOvr>
    <a:masterClrMapping/>
  </p:clrMapOvr>
  <mc:AlternateContent xmlns:mc="http://schemas.openxmlformats.org/markup-compatibility/2006" xmlns:p14="http://schemas.microsoft.com/office/powerpoint/2010/main">
    <mc:Choice Requires="p14">
      <p:transition spd="slow" p14:dur="2000" advTm="2668"/>
    </mc:Choice>
    <mc:Fallback xmlns="">
      <p:transition spd="slow" advTm="266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0072" y="356662"/>
            <a:ext cx="5630397" cy="1344148"/>
          </a:xfrm>
        </p:spPr>
        <p:txBody>
          <a:bodyPr/>
          <a:lstStyle/>
          <a:p>
            <a:r>
              <a:rPr lang="en-US" sz="5467" dirty="0"/>
              <a:t>What is Internship????</a:t>
            </a:r>
          </a:p>
        </p:txBody>
      </p:sp>
      <p:grpSp>
        <p:nvGrpSpPr>
          <p:cNvPr id="9" name="Group 8"/>
          <p:cNvGrpSpPr/>
          <p:nvPr/>
        </p:nvGrpSpPr>
        <p:grpSpPr>
          <a:xfrm>
            <a:off x="2063552" y="1892831"/>
            <a:ext cx="8452832" cy="4660997"/>
            <a:chOff x="616688" y="1057497"/>
            <a:chExt cx="7634176" cy="4253023"/>
          </a:xfrm>
        </p:grpSpPr>
        <p:sp>
          <p:nvSpPr>
            <p:cNvPr id="4" name="Right Arrow 3"/>
            <p:cNvSpPr/>
            <p:nvPr/>
          </p:nvSpPr>
          <p:spPr>
            <a:xfrm>
              <a:off x="616688" y="1057497"/>
              <a:ext cx="1913860"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33" dirty="0">
                  <a:solidFill>
                    <a:schemeClr val="bg1"/>
                  </a:solidFill>
                </a:rPr>
                <a:t>Learn</a:t>
              </a:r>
            </a:p>
          </p:txBody>
        </p:sp>
        <p:sp>
          <p:nvSpPr>
            <p:cNvPr id="5" name="Right Arrow 4"/>
            <p:cNvSpPr/>
            <p:nvPr/>
          </p:nvSpPr>
          <p:spPr>
            <a:xfrm>
              <a:off x="1818165" y="1764562"/>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33" dirty="0">
                  <a:solidFill>
                    <a:schemeClr val="bg1"/>
                  </a:solidFill>
                </a:rPr>
                <a:t>Practice</a:t>
              </a:r>
            </a:p>
          </p:txBody>
        </p:sp>
        <p:sp>
          <p:nvSpPr>
            <p:cNvPr id="6" name="Right Arrow 5"/>
            <p:cNvSpPr/>
            <p:nvPr/>
          </p:nvSpPr>
          <p:spPr>
            <a:xfrm>
              <a:off x="3253561" y="2471627"/>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33" dirty="0">
                  <a:solidFill>
                    <a:schemeClr val="bg1"/>
                  </a:solidFill>
                </a:rPr>
                <a:t>Verify</a:t>
              </a:r>
            </a:p>
          </p:txBody>
        </p:sp>
        <p:sp>
          <p:nvSpPr>
            <p:cNvPr id="7" name="Right Arrow 6"/>
            <p:cNvSpPr/>
            <p:nvPr/>
          </p:nvSpPr>
          <p:spPr>
            <a:xfrm>
              <a:off x="4688957" y="3181329"/>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33" dirty="0">
                  <a:solidFill>
                    <a:schemeClr val="bg1"/>
                  </a:solidFill>
                </a:rPr>
                <a:t>Get Certified</a:t>
              </a:r>
            </a:p>
          </p:txBody>
        </p:sp>
        <p:sp>
          <p:nvSpPr>
            <p:cNvPr id="8" name="Right Arrow 7"/>
            <p:cNvSpPr/>
            <p:nvPr/>
          </p:nvSpPr>
          <p:spPr>
            <a:xfrm>
              <a:off x="6113719" y="3896390"/>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33" b="1" dirty="0">
                  <a:solidFill>
                    <a:schemeClr val="bg1"/>
                  </a:solidFill>
                </a:rPr>
                <a:t>Grow</a:t>
              </a:r>
            </a:p>
          </p:txBody>
        </p:sp>
      </p:grpSp>
    </p:spTree>
    <p:extLst>
      <p:ext uri="{BB962C8B-B14F-4D97-AF65-F5344CB8AC3E}">
        <p14:creationId xmlns:p14="http://schemas.microsoft.com/office/powerpoint/2010/main" val="2596547833"/>
      </p:ext>
    </p:extLst>
  </p:cSld>
  <p:clrMapOvr>
    <a:masterClrMapping/>
  </p:clrMapOvr>
  <mc:AlternateContent xmlns:mc="http://schemas.openxmlformats.org/markup-compatibility/2006" xmlns:p14="http://schemas.microsoft.com/office/powerpoint/2010/main">
    <mc:Choice Requires="p14">
      <p:transition spd="slow" p14:dur="2000" advTm="1792"/>
    </mc:Choice>
    <mc:Fallback xmlns="">
      <p:transition spd="slow" advTm="1792"/>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nvPr>
        </p:nvGraphicFramePr>
        <p:xfrm>
          <a:off x="2" y="100139"/>
          <a:ext cx="11920703" cy="6515880"/>
        </p:xfrm>
        <a:graphic>
          <a:graphicData uri="http://schemas.openxmlformats.org/drawingml/2006/table">
            <a:tbl>
              <a:tblPr firstRow="1" bandRow="1">
                <a:tableStyleId>{08FB837D-C827-4EFA-A057-4D05807E0F7C}</a:tableStyleId>
              </a:tblPr>
              <a:tblGrid>
                <a:gridCol w="4727179">
                  <a:extLst>
                    <a:ext uri="{9D8B030D-6E8A-4147-A177-3AD203B41FA5}">
                      <a16:colId xmlns:a16="http://schemas.microsoft.com/office/drawing/2014/main" val="20000"/>
                    </a:ext>
                  </a:extLst>
                </a:gridCol>
                <a:gridCol w="7193524">
                  <a:extLst>
                    <a:ext uri="{9D8B030D-6E8A-4147-A177-3AD203B41FA5}">
                      <a16:colId xmlns:a16="http://schemas.microsoft.com/office/drawing/2014/main" val="20001"/>
                    </a:ext>
                  </a:extLst>
                </a:gridCol>
              </a:tblGrid>
              <a:tr h="466307">
                <a:tc>
                  <a:txBody>
                    <a:bodyPr/>
                    <a:lstStyle/>
                    <a:p>
                      <a:pPr algn="ctr"/>
                      <a:r>
                        <a:rPr lang="en-US" sz="2100" dirty="0" smtClean="0"/>
                        <a:t>Free Master Class DSA</a:t>
                      </a:r>
                      <a:endParaRPr lang="en-US" sz="2100" dirty="0"/>
                    </a:p>
                  </a:txBody>
                  <a:tcPr marL="82619" marR="82619" marT="41312" marB="41312"/>
                </a:tc>
                <a:tc>
                  <a:txBody>
                    <a:bodyPr/>
                    <a:lstStyle/>
                    <a:p>
                      <a:pPr algn="ctr"/>
                      <a:r>
                        <a:rPr lang="en-US" sz="2100" dirty="0" smtClean="0"/>
                        <a:t>1</a:t>
                      </a:r>
                      <a:r>
                        <a:rPr lang="en-US" sz="2100" baseline="0" dirty="0" smtClean="0"/>
                        <a:t> Month Internship on DSA</a:t>
                      </a:r>
                      <a:endParaRPr lang="en-US" sz="2100" dirty="0"/>
                    </a:p>
                  </a:txBody>
                  <a:tcPr marL="82619" marR="82619" marT="41312" marB="41312"/>
                </a:tc>
                <a:extLst>
                  <a:ext uri="{0D108BD9-81ED-4DB2-BD59-A6C34878D82A}">
                    <a16:rowId xmlns:a16="http://schemas.microsoft.com/office/drawing/2014/main" val="10000"/>
                  </a:ext>
                </a:extLst>
              </a:tr>
              <a:tr h="743608">
                <a:tc>
                  <a:txBody>
                    <a:bodyPr/>
                    <a:lstStyle/>
                    <a:p>
                      <a:r>
                        <a:rPr lang="en-US" sz="2100" dirty="0" smtClean="0"/>
                        <a:t>Master Class Participation Certificate</a:t>
                      </a:r>
                      <a:endParaRPr lang="en-US" sz="2100" dirty="0"/>
                    </a:p>
                  </a:txBody>
                  <a:tcPr marL="82619" marR="82619" marT="41312" marB="41312"/>
                </a:tc>
                <a:tc>
                  <a:txBody>
                    <a:bodyPr/>
                    <a:lstStyle/>
                    <a:p>
                      <a:r>
                        <a:rPr lang="en-US" sz="2100" dirty="0" smtClean="0"/>
                        <a:t>Internship Completion</a:t>
                      </a:r>
                      <a:r>
                        <a:rPr lang="en-US" sz="2100" baseline="0" dirty="0" smtClean="0"/>
                        <a:t> Certificate</a:t>
                      </a:r>
                      <a:endParaRPr lang="en-US" sz="2100" dirty="0"/>
                    </a:p>
                  </a:txBody>
                  <a:tcPr marL="82619" marR="82619" marT="41312" marB="41312"/>
                </a:tc>
                <a:extLst>
                  <a:ext uri="{0D108BD9-81ED-4DB2-BD59-A6C34878D82A}">
                    <a16:rowId xmlns:a16="http://schemas.microsoft.com/office/drawing/2014/main" val="10001"/>
                  </a:ext>
                </a:extLst>
              </a:tr>
              <a:tr h="743608">
                <a:tc>
                  <a:txBody>
                    <a:bodyPr/>
                    <a:lstStyle/>
                    <a:p>
                      <a:r>
                        <a:rPr lang="en-US" sz="2100" dirty="0" smtClean="0"/>
                        <a:t>Minimum 25 Class should attend YouTube</a:t>
                      </a:r>
                      <a:r>
                        <a:rPr lang="en-US" sz="2100" baseline="0" dirty="0" smtClean="0"/>
                        <a:t> Live</a:t>
                      </a:r>
                      <a:endParaRPr lang="en-US" sz="2100" dirty="0"/>
                    </a:p>
                  </a:txBody>
                  <a:tcPr marL="82619" marR="82619" marT="41312" marB="41312"/>
                </a:tc>
                <a:tc>
                  <a:txBody>
                    <a:bodyPr/>
                    <a:lstStyle/>
                    <a:p>
                      <a:r>
                        <a:rPr lang="en-US" sz="2100" dirty="0" smtClean="0"/>
                        <a:t>Recorded Class</a:t>
                      </a:r>
                      <a:r>
                        <a:rPr lang="en-US" sz="2100" baseline="0" dirty="0" smtClean="0"/>
                        <a:t> Link will be provided. – LMS Portal Access</a:t>
                      </a:r>
                      <a:endParaRPr lang="en-US" sz="2100" dirty="0"/>
                    </a:p>
                  </a:txBody>
                  <a:tcPr marL="82619" marR="82619" marT="41312" marB="41312"/>
                </a:tc>
                <a:extLst>
                  <a:ext uri="{0D108BD9-81ED-4DB2-BD59-A6C34878D82A}">
                    <a16:rowId xmlns:a16="http://schemas.microsoft.com/office/drawing/2014/main" val="10002"/>
                  </a:ext>
                </a:extLst>
              </a:tr>
              <a:tr h="743608">
                <a:tc>
                  <a:txBody>
                    <a:bodyPr/>
                    <a:lstStyle/>
                    <a:p>
                      <a:r>
                        <a:rPr lang="en-US" sz="2100" dirty="0" smtClean="0"/>
                        <a:t>YouTube</a:t>
                      </a:r>
                      <a:r>
                        <a:rPr lang="en-US" sz="2100" baseline="0" dirty="0" smtClean="0"/>
                        <a:t> Live Mandatory</a:t>
                      </a:r>
                      <a:endParaRPr lang="en-US" sz="2100" dirty="0"/>
                    </a:p>
                  </a:txBody>
                  <a:tcPr marL="82619" marR="82619" marT="41312" marB="41312"/>
                </a:tc>
                <a:tc>
                  <a:txBody>
                    <a:bodyPr/>
                    <a:lstStyle/>
                    <a:p>
                      <a:r>
                        <a:rPr lang="en-US" sz="2100" dirty="0" smtClean="0"/>
                        <a:t>Your Choice. You can attend Live</a:t>
                      </a:r>
                      <a:r>
                        <a:rPr lang="en-US" sz="2100" baseline="0" dirty="0" smtClean="0"/>
                        <a:t> or else You can watch Recorded Class in LMS Portal</a:t>
                      </a:r>
                      <a:endParaRPr lang="en-US" sz="2100" dirty="0"/>
                    </a:p>
                  </a:txBody>
                  <a:tcPr marL="82619" marR="82619" marT="41312" marB="41312"/>
                </a:tc>
                <a:extLst>
                  <a:ext uri="{0D108BD9-81ED-4DB2-BD59-A6C34878D82A}">
                    <a16:rowId xmlns:a16="http://schemas.microsoft.com/office/drawing/2014/main" val="10003"/>
                  </a:ext>
                </a:extLst>
              </a:tr>
              <a:tr h="743608">
                <a:tc>
                  <a:txBody>
                    <a:bodyPr/>
                    <a:lstStyle/>
                    <a:p>
                      <a:r>
                        <a:rPr lang="en-US" sz="2100" dirty="0" smtClean="0"/>
                        <a:t>All Projects Demo class</a:t>
                      </a:r>
                      <a:r>
                        <a:rPr lang="en-US" sz="2100" baseline="0" dirty="0" smtClean="0"/>
                        <a:t> in YouTube Live</a:t>
                      </a:r>
                      <a:endParaRPr lang="en-US" sz="2100" dirty="0"/>
                    </a:p>
                  </a:txBody>
                  <a:tcPr marL="82619" marR="82619" marT="41312" marB="41312"/>
                </a:tc>
                <a:tc>
                  <a:txBody>
                    <a:bodyPr/>
                    <a:lstStyle/>
                    <a:p>
                      <a:r>
                        <a:rPr lang="en-US" sz="2100" dirty="0" smtClean="0"/>
                        <a:t>Step by Step Video</a:t>
                      </a:r>
                      <a:r>
                        <a:rPr lang="en-US" sz="2100" baseline="0" dirty="0" smtClean="0"/>
                        <a:t> Explanation Content in LMS Portal</a:t>
                      </a:r>
                      <a:endParaRPr lang="en-US" sz="2100" dirty="0"/>
                    </a:p>
                  </a:txBody>
                  <a:tcPr marL="82619" marR="82619" marT="41312" marB="41312"/>
                </a:tc>
                <a:extLst>
                  <a:ext uri="{0D108BD9-81ED-4DB2-BD59-A6C34878D82A}">
                    <a16:rowId xmlns:a16="http://schemas.microsoft.com/office/drawing/2014/main" val="10004"/>
                  </a:ext>
                </a:extLst>
              </a:tr>
              <a:tr h="466307">
                <a:tc>
                  <a:txBody>
                    <a:bodyPr/>
                    <a:lstStyle/>
                    <a:p>
                      <a:r>
                        <a:rPr lang="en-US" sz="2100" dirty="0" smtClean="0"/>
                        <a:t>Access : 3 Days</a:t>
                      </a:r>
                      <a:endParaRPr lang="en-US" sz="2100" dirty="0"/>
                    </a:p>
                  </a:txBody>
                  <a:tcPr marL="82619" marR="82619" marT="41312" marB="41312"/>
                </a:tc>
                <a:tc>
                  <a:txBody>
                    <a:bodyPr/>
                    <a:lstStyle/>
                    <a:p>
                      <a:r>
                        <a:rPr lang="en-US" sz="2100" dirty="0" smtClean="0"/>
                        <a:t>VIP WhatsApp Group Support</a:t>
                      </a:r>
                      <a:endParaRPr lang="en-US" sz="2100" dirty="0"/>
                    </a:p>
                  </a:txBody>
                  <a:tcPr marL="82619" marR="82619" marT="41312" marB="41312"/>
                </a:tc>
                <a:extLst>
                  <a:ext uri="{0D108BD9-81ED-4DB2-BD59-A6C34878D82A}">
                    <a16:rowId xmlns:a16="http://schemas.microsoft.com/office/drawing/2014/main" val="10005"/>
                  </a:ext>
                </a:extLst>
              </a:tr>
              <a:tr h="466307">
                <a:tc>
                  <a:txBody>
                    <a:bodyPr/>
                    <a:lstStyle/>
                    <a:p>
                      <a:endParaRPr lang="en-US" sz="2100" dirty="0"/>
                    </a:p>
                  </a:txBody>
                  <a:tcPr marL="82619" marR="82619" marT="41312" marB="41312"/>
                </a:tc>
                <a:tc>
                  <a:txBody>
                    <a:bodyPr/>
                    <a:lstStyle/>
                    <a:p>
                      <a:r>
                        <a:rPr lang="en-US" sz="2100" dirty="0" smtClean="0"/>
                        <a:t>You Can Download All PPTs </a:t>
                      </a:r>
                      <a:endParaRPr lang="en-US" sz="2100" dirty="0"/>
                    </a:p>
                  </a:txBody>
                  <a:tcPr marL="82619" marR="82619" marT="41312" marB="41312"/>
                </a:tc>
                <a:extLst>
                  <a:ext uri="{0D108BD9-81ED-4DB2-BD59-A6C34878D82A}">
                    <a16:rowId xmlns:a16="http://schemas.microsoft.com/office/drawing/2014/main" val="10006"/>
                  </a:ext>
                </a:extLst>
              </a:tr>
              <a:tr h="743608">
                <a:tc>
                  <a:txBody>
                    <a:bodyPr/>
                    <a:lstStyle/>
                    <a:p>
                      <a:endParaRPr lang="en-US" sz="2100" dirty="0"/>
                    </a:p>
                  </a:txBody>
                  <a:tcPr marL="82619" marR="82619" marT="41312" marB="41312"/>
                </a:tc>
                <a:tc>
                  <a:txBody>
                    <a:bodyPr/>
                    <a:lstStyle/>
                    <a:p>
                      <a:r>
                        <a:rPr lang="en-US" sz="2100" dirty="0" smtClean="0"/>
                        <a:t>4 </a:t>
                      </a:r>
                      <a:r>
                        <a:rPr lang="en-US" sz="2100" dirty="0" err="1" smtClean="0"/>
                        <a:t>Nos</a:t>
                      </a:r>
                      <a:r>
                        <a:rPr lang="en-US" sz="2100" dirty="0" smtClean="0"/>
                        <a:t> of Hackathon Class in Zoom Live. The</a:t>
                      </a:r>
                      <a:r>
                        <a:rPr lang="en-US" sz="2100" baseline="0" dirty="0" smtClean="0"/>
                        <a:t> Recording also will be provided </a:t>
                      </a:r>
                      <a:endParaRPr lang="en-US" sz="2100" dirty="0"/>
                    </a:p>
                  </a:txBody>
                  <a:tcPr marL="82619" marR="82619" marT="41312" marB="41312"/>
                </a:tc>
                <a:extLst>
                  <a:ext uri="{0D108BD9-81ED-4DB2-BD59-A6C34878D82A}">
                    <a16:rowId xmlns:a16="http://schemas.microsoft.com/office/drawing/2014/main" val="10007"/>
                  </a:ext>
                </a:extLst>
              </a:tr>
              <a:tr h="466307">
                <a:tc>
                  <a:txBody>
                    <a:bodyPr/>
                    <a:lstStyle/>
                    <a:p>
                      <a:endParaRPr lang="en-US" sz="2100" dirty="0"/>
                    </a:p>
                  </a:txBody>
                  <a:tcPr marL="82619" marR="82619" marT="41312" marB="41312"/>
                </a:tc>
                <a:tc>
                  <a:txBody>
                    <a:bodyPr/>
                    <a:lstStyle/>
                    <a:p>
                      <a:r>
                        <a:rPr lang="en-US" sz="2100" dirty="0" smtClean="0"/>
                        <a:t>You Can Download All Project Files </a:t>
                      </a:r>
                      <a:endParaRPr lang="en-US" sz="2100" dirty="0"/>
                    </a:p>
                  </a:txBody>
                  <a:tcPr marL="82619" marR="82619" marT="41312" marB="41312"/>
                </a:tc>
                <a:extLst>
                  <a:ext uri="{0D108BD9-81ED-4DB2-BD59-A6C34878D82A}">
                    <a16:rowId xmlns:a16="http://schemas.microsoft.com/office/drawing/2014/main" val="10008"/>
                  </a:ext>
                </a:extLst>
              </a:tr>
              <a:tr h="466307">
                <a:tc>
                  <a:txBody>
                    <a:bodyPr/>
                    <a:lstStyle/>
                    <a:p>
                      <a:endParaRPr lang="en-US" sz="2100" dirty="0"/>
                    </a:p>
                  </a:txBody>
                  <a:tcPr marL="82619" marR="82619" marT="41312" marB="41312"/>
                </a:tc>
                <a:tc>
                  <a:txBody>
                    <a:bodyPr/>
                    <a:lstStyle/>
                    <a:p>
                      <a:r>
                        <a:rPr lang="en-US" sz="2100" dirty="0" smtClean="0"/>
                        <a:t>Mentor</a:t>
                      </a:r>
                      <a:r>
                        <a:rPr lang="en-US" sz="2100" baseline="0" dirty="0" smtClean="0"/>
                        <a:t> will guide you to finish 10 Projects </a:t>
                      </a:r>
                      <a:endParaRPr lang="en-US" sz="2100" dirty="0"/>
                    </a:p>
                  </a:txBody>
                  <a:tcPr marL="82619" marR="82619" marT="41312" marB="41312"/>
                </a:tc>
                <a:extLst>
                  <a:ext uri="{0D108BD9-81ED-4DB2-BD59-A6C34878D82A}">
                    <a16:rowId xmlns:a16="http://schemas.microsoft.com/office/drawing/2014/main" val="10009"/>
                  </a:ext>
                </a:extLst>
              </a:tr>
              <a:tr h="466307">
                <a:tc>
                  <a:txBody>
                    <a:bodyPr/>
                    <a:lstStyle/>
                    <a:p>
                      <a:endParaRPr lang="en-US" sz="2100" dirty="0"/>
                    </a:p>
                  </a:txBody>
                  <a:tcPr marL="82619" marR="82619" marT="41312" marB="41312"/>
                </a:tc>
                <a:tc>
                  <a:txBody>
                    <a:bodyPr/>
                    <a:lstStyle/>
                    <a:p>
                      <a:r>
                        <a:rPr lang="en-US" sz="2100" dirty="0" smtClean="0"/>
                        <a:t>Access : 60 Days</a:t>
                      </a:r>
                      <a:endParaRPr lang="en-US" sz="2100" dirty="0"/>
                    </a:p>
                  </a:txBody>
                  <a:tcPr marL="82619" marR="82619" marT="41312" marB="41312"/>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7912099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2533420"/>
            <a:ext cx="3869903" cy="2578009"/>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4087445" y="932725"/>
            <a:ext cx="7522353" cy="2304217"/>
          </a:xfrm>
          <a:prstGeom prst="rect">
            <a:avLst/>
          </a:prstGeom>
        </p:spPr>
        <p:txBody>
          <a:bodyPr spcFirstLastPara="1" vert="horz" wrap="square" lIns="0" tIns="0" rIns="0" bIns="0" rtlCol="0" anchor="ctr" anchorCtr="0">
            <a:noAutofit/>
          </a:bodyPr>
          <a:lstStyle/>
          <a:p>
            <a:r>
              <a:rPr lang="en" sz="5467" dirty="0"/>
              <a:t>30 Days </a:t>
            </a:r>
            <a:br>
              <a:rPr lang="en" sz="5467" dirty="0"/>
            </a:br>
            <a:r>
              <a:rPr lang="en" sz="5467" dirty="0">
                <a:solidFill>
                  <a:srgbClr val="C00000"/>
                </a:solidFill>
              </a:rPr>
              <a:t>Python</a:t>
            </a:r>
            <a:br>
              <a:rPr lang="en" sz="5467" dirty="0">
                <a:solidFill>
                  <a:srgbClr val="C00000"/>
                </a:solidFill>
              </a:rPr>
            </a:br>
            <a:r>
              <a:rPr lang="en" sz="5467" dirty="0"/>
              <a:t>Master Class</a:t>
            </a:r>
            <a:endParaRPr sz="5467" dirty="0"/>
          </a:p>
        </p:txBody>
      </p:sp>
      <p:sp>
        <p:nvSpPr>
          <p:cNvPr id="2" name="TextBox 1"/>
          <p:cNvSpPr txBox="1"/>
          <p:nvPr/>
        </p:nvSpPr>
        <p:spPr>
          <a:xfrm>
            <a:off x="3869905" y="5685587"/>
            <a:ext cx="4980080" cy="924741"/>
          </a:xfrm>
          <a:prstGeom prst="rect">
            <a:avLst/>
          </a:prstGeom>
          <a:noFill/>
        </p:spPr>
        <p:txBody>
          <a:bodyPr wrap="none" lIns="82613" tIns="41307" rIns="82613" bIns="41307" rtlCol="0">
            <a:spAutoFit/>
          </a:bodyPr>
          <a:lstStyle/>
          <a:p>
            <a:r>
              <a:rPr lang="en-US" sz="5467" dirty="0">
                <a:solidFill>
                  <a:schemeClr val="bg2">
                    <a:lumMod val="75000"/>
                  </a:schemeClr>
                </a:solidFill>
              </a:rPr>
              <a:t>Free Registration</a:t>
            </a:r>
          </a:p>
        </p:txBody>
      </p:sp>
      <p:sp>
        <p:nvSpPr>
          <p:cNvPr id="3" name="TextBox 2"/>
          <p:cNvSpPr txBox="1"/>
          <p:nvPr/>
        </p:nvSpPr>
        <p:spPr>
          <a:xfrm>
            <a:off x="3869904" y="3822422"/>
            <a:ext cx="3062697" cy="698974"/>
          </a:xfrm>
          <a:prstGeom prst="rect">
            <a:avLst/>
          </a:prstGeom>
          <a:noFill/>
        </p:spPr>
        <p:txBody>
          <a:bodyPr wrap="none" lIns="82613" tIns="41307" rIns="82613" bIns="41307" rtlCol="0">
            <a:spAutoFit/>
          </a:bodyPr>
          <a:lstStyle/>
          <a:p>
            <a:r>
              <a:rPr lang="en-US" sz="4000" dirty="0">
                <a:solidFill>
                  <a:schemeClr val="bg2">
                    <a:lumMod val="75000"/>
                  </a:schemeClr>
                </a:solidFill>
              </a:rPr>
              <a:t>Day1 : Python</a:t>
            </a:r>
          </a:p>
        </p:txBody>
      </p:sp>
      <p:sp>
        <p:nvSpPr>
          <p:cNvPr id="4" name="TextBox 3"/>
          <p:cNvSpPr txBox="1"/>
          <p:nvPr/>
        </p:nvSpPr>
        <p:spPr>
          <a:xfrm>
            <a:off x="5681660" y="4899579"/>
            <a:ext cx="2407325" cy="452753"/>
          </a:xfrm>
          <a:prstGeom prst="rect">
            <a:avLst/>
          </a:prstGeom>
          <a:noFill/>
        </p:spPr>
        <p:txBody>
          <a:bodyPr wrap="none" lIns="82613" tIns="41307" rIns="82613" bIns="41307" rtlCol="0">
            <a:spAutoFit/>
          </a:bodyPr>
          <a:lstStyle/>
          <a:p>
            <a:r>
              <a:rPr lang="en-US" sz="2400" dirty="0">
                <a:solidFill>
                  <a:schemeClr val="bg2">
                    <a:lumMod val="75000"/>
                  </a:schemeClr>
                </a:solidFill>
              </a:rPr>
              <a:t>Time: 6.00 PM IST</a:t>
            </a:r>
          </a:p>
        </p:txBody>
      </p:sp>
    </p:spTree>
    <p:extLst>
      <p:ext uri="{BB962C8B-B14F-4D97-AF65-F5344CB8AC3E}">
        <p14:creationId xmlns:p14="http://schemas.microsoft.com/office/powerpoint/2010/main" val="2586432523"/>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2138" y="1742801"/>
            <a:ext cx="11286559" cy="3372400"/>
          </a:xfrm>
        </p:spPr>
        <p:txBody>
          <a:bodyPr/>
          <a:lstStyle/>
          <a:p>
            <a:r>
              <a:rPr lang="en-US" sz="6000" u="sng" dirty="0"/>
              <a:t>Pantech</a:t>
            </a:r>
            <a:r>
              <a:rPr lang="en-US" sz="6000" dirty="0"/>
              <a:t> will make you to </a:t>
            </a:r>
            <a:r>
              <a:rPr lang="en-US" sz="6000" u="sng" dirty="0">
                <a:solidFill>
                  <a:srgbClr val="FF0000"/>
                </a:solidFill>
              </a:rPr>
              <a:t>Create 10 Projects</a:t>
            </a:r>
            <a:r>
              <a:rPr lang="en-US" sz="6000" dirty="0"/>
              <a:t> in Data Science &amp; Analytics in </a:t>
            </a:r>
            <a:r>
              <a:rPr lang="en-US" sz="6000" u="sng" dirty="0">
                <a:solidFill>
                  <a:srgbClr val="FF0000"/>
                </a:solidFill>
              </a:rPr>
              <a:t>30 Days</a:t>
            </a:r>
          </a:p>
        </p:txBody>
      </p:sp>
      <p:sp>
        <p:nvSpPr>
          <p:cNvPr id="5" name="TextBox 4"/>
          <p:cNvSpPr txBox="1"/>
          <p:nvPr/>
        </p:nvSpPr>
        <p:spPr>
          <a:xfrm>
            <a:off x="602138" y="1274356"/>
            <a:ext cx="5268236" cy="473207"/>
          </a:xfrm>
          <a:prstGeom prst="rect">
            <a:avLst/>
          </a:prstGeom>
          <a:noFill/>
        </p:spPr>
        <p:txBody>
          <a:bodyPr wrap="none" lIns="82613" tIns="41307" rIns="82613" bIns="41307" rtlCol="0">
            <a:spAutoFit/>
          </a:bodyPr>
          <a:lstStyle/>
          <a:p>
            <a:r>
              <a:rPr lang="en-US" sz="2533" b="1" dirty="0"/>
              <a:t>Objective of this 30 Days Master Class</a:t>
            </a:r>
          </a:p>
        </p:txBody>
      </p:sp>
    </p:spTree>
    <p:extLst>
      <p:ext uri="{BB962C8B-B14F-4D97-AF65-F5344CB8AC3E}">
        <p14:creationId xmlns:p14="http://schemas.microsoft.com/office/powerpoint/2010/main" val="41997587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740701"/>
            <a:ext cx="9010272" cy="960107"/>
          </a:xfrm>
        </p:spPr>
        <p:txBody>
          <a:bodyPr/>
          <a:lstStyle/>
          <a:p>
            <a:r>
              <a:rPr lang="en-US" dirty="0" smtClean="0"/>
              <a:t>1 Month Internship in Data Science</a:t>
            </a:r>
            <a:endParaRPr lang="en-US" dirty="0"/>
          </a:p>
        </p:txBody>
      </p:sp>
      <p:sp>
        <p:nvSpPr>
          <p:cNvPr id="3" name="Text Placeholder 2"/>
          <p:cNvSpPr>
            <a:spLocks noGrp="1"/>
          </p:cNvSpPr>
          <p:nvPr>
            <p:ph type="body" idx="1"/>
          </p:nvPr>
        </p:nvSpPr>
        <p:spPr>
          <a:xfrm>
            <a:off x="143341" y="1796819"/>
            <a:ext cx="11023161" cy="4616704"/>
          </a:xfrm>
        </p:spPr>
        <p:txBody>
          <a:bodyPr/>
          <a:lstStyle/>
          <a:p>
            <a:r>
              <a:rPr lang="en-US" sz="2933" dirty="0">
                <a:solidFill>
                  <a:schemeClr val="tx1"/>
                </a:solidFill>
              </a:rPr>
              <a:t>INTERNSHIP E-Certificate(30Days Internship on Data Science Engineering)</a:t>
            </a:r>
          </a:p>
          <a:p>
            <a:r>
              <a:rPr lang="en-US" sz="2933" dirty="0">
                <a:solidFill>
                  <a:schemeClr val="tx1"/>
                </a:solidFill>
              </a:rPr>
              <a:t>Highly organized Video content</a:t>
            </a:r>
          </a:p>
          <a:p>
            <a:r>
              <a:rPr lang="en-US" sz="2933" dirty="0">
                <a:solidFill>
                  <a:schemeClr val="tx1"/>
                </a:solidFill>
              </a:rPr>
              <a:t>Download All Files</a:t>
            </a:r>
          </a:p>
          <a:p>
            <a:r>
              <a:rPr lang="en-US" sz="2933" dirty="0">
                <a:solidFill>
                  <a:schemeClr val="tx1"/>
                </a:solidFill>
              </a:rPr>
              <a:t>Download PPTs</a:t>
            </a:r>
          </a:p>
          <a:p>
            <a:r>
              <a:rPr lang="en-US" sz="2933" dirty="0">
                <a:solidFill>
                  <a:schemeClr val="tx1"/>
                </a:solidFill>
              </a:rPr>
              <a:t>Assignments</a:t>
            </a:r>
          </a:p>
          <a:p>
            <a:r>
              <a:rPr lang="en-US" sz="2933" dirty="0">
                <a:solidFill>
                  <a:schemeClr val="tx1"/>
                </a:solidFill>
              </a:rPr>
              <a:t>Flexible Time. </a:t>
            </a:r>
          </a:p>
          <a:p>
            <a:r>
              <a:rPr lang="en-US" sz="2933" dirty="0">
                <a:solidFill>
                  <a:schemeClr val="tx1"/>
                </a:solidFill>
              </a:rPr>
              <a:t>Access Period: 60Days from the date of payment</a:t>
            </a:r>
          </a:p>
        </p:txBody>
      </p:sp>
    </p:spTree>
    <p:extLst>
      <p:ext uri="{BB962C8B-B14F-4D97-AF65-F5344CB8AC3E}">
        <p14:creationId xmlns:p14="http://schemas.microsoft.com/office/powerpoint/2010/main" val="830138644"/>
      </p:ext>
    </p:extLst>
  </p:cSld>
  <p:clrMapOvr>
    <a:masterClrMapping/>
  </p:clrMapOvr>
  <mc:AlternateContent xmlns:mc="http://schemas.openxmlformats.org/markup-compatibility/2006" xmlns:p14="http://schemas.microsoft.com/office/powerpoint/2010/main">
    <mc:Choice Requires="p14">
      <p:transition spd="slow" p14:dur="2000" advTm="1793"/>
    </mc:Choice>
    <mc:Fallback xmlns="">
      <p:transition spd="slow" advTm="1793"/>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669" y="922199"/>
            <a:ext cx="7579583" cy="758796"/>
          </a:xfrm>
        </p:spPr>
        <p:txBody>
          <a:bodyPr/>
          <a:lstStyle/>
          <a:p>
            <a:r>
              <a:rPr lang="en-US" sz="4933" dirty="0"/>
              <a:t>What You Will Get???</a:t>
            </a:r>
          </a:p>
        </p:txBody>
      </p:sp>
      <p:sp>
        <p:nvSpPr>
          <p:cNvPr id="3" name="Text Placeholder 2"/>
          <p:cNvSpPr>
            <a:spLocks noGrp="1"/>
          </p:cNvSpPr>
          <p:nvPr>
            <p:ph type="body" idx="1"/>
          </p:nvPr>
        </p:nvSpPr>
        <p:spPr>
          <a:xfrm>
            <a:off x="42191" y="1436611"/>
            <a:ext cx="6960791" cy="686716"/>
          </a:xfrm>
        </p:spPr>
        <p:txBody>
          <a:bodyPr/>
          <a:lstStyle/>
          <a:p>
            <a:pPr>
              <a:buFont typeface="Arial" panose="020B0604020202020204" pitchFamily="34" charset="0"/>
              <a:buChar char="•"/>
            </a:pPr>
            <a:r>
              <a:rPr lang="en-US" sz="2133" b="1" dirty="0">
                <a:solidFill>
                  <a:srgbClr val="C00000"/>
                </a:solidFill>
                <a:latin typeface="+mj-lt"/>
              </a:rPr>
              <a:t>30 Days Learning Activity</a:t>
            </a:r>
          </a:p>
          <a:p>
            <a:pPr>
              <a:buFont typeface="Arial" panose="020B0604020202020204" pitchFamily="34" charset="0"/>
              <a:buChar char="•"/>
            </a:pPr>
            <a:r>
              <a:rPr lang="en-US" sz="2133" b="1" dirty="0">
                <a:solidFill>
                  <a:srgbClr val="C00000"/>
                </a:solidFill>
                <a:latin typeface="+mj-lt"/>
              </a:rPr>
              <a:t>Data Science Core Concepts</a:t>
            </a:r>
          </a:p>
          <a:p>
            <a:pPr>
              <a:buFont typeface="Arial" panose="020B0604020202020204" pitchFamily="34" charset="0"/>
              <a:buChar char="•"/>
            </a:pPr>
            <a:r>
              <a:rPr lang="en-US" sz="2133" b="1" dirty="0">
                <a:solidFill>
                  <a:srgbClr val="C00000"/>
                </a:solidFill>
                <a:latin typeface="+mj-lt"/>
              </a:rPr>
              <a:t>10 + Projects</a:t>
            </a:r>
          </a:p>
          <a:p>
            <a:pPr marL="395833" indent="-258152">
              <a:buFont typeface="Arial" panose="020B0604020202020204" pitchFamily="34" charset="0"/>
              <a:buChar char="•"/>
            </a:pPr>
            <a:endParaRPr lang="en-US" sz="2133" b="1" dirty="0">
              <a:solidFill>
                <a:srgbClr val="C00000"/>
              </a:solidFill>
              <a:latin typeface="+mj-lt"/>
            </a:endParaRPr>
          </a:p>
        </p:txBody>
      </p:sp>
      <p:grpSp>
        <p:nvGrpSpPr>
          <p:cNvPr id="8" name="Group 7"/>
          <p:cNvGrpSpPr/>
          <p:nvPr/>
        </p:nvGrpSpPr>
        <p:grpSpPr>
          <a:xfrm>
            <a:off x="6532983" y="766570"/>
            <a:ext cx="2431244" cy="1305452"/>
            <a:chOff x="5241107" y="-2381"/>
            <a:chExt cx="2690830" cy="1444761"/>
          </a:xfrm>
        </p:grpSpPr>
        <p:grpSp>
          <p:nvGrpSpPr>
            <p:cNvPr id="4" name="Google Shape;859;p31"/>
            <p:cNvGrpSpPr/>
            <p:nvPr/>
          </p:nvGrpSpPr>
          <p:grpSpPr>
            <a:xfrm rot="474658">
              <a:off x="5241107" y="-2381"/>
              <a:ext cx="2683665" cy="1444761"/>
              <a:chOff x="4345425" y="2175475"/>
              <a:chExt cx="800750" cy="176025"/>
            </a:xfrm>
          </p:grpSpPr>
          <p:sp>
            <p:nvSpPr>
              <p:cNvPr id="5"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sp>
            <p:nvSpPr>
              <p:cNvPr id="6"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grpSp>
        <p:sp>
          <p:nvSpPr>
            <p:cNvPr id="7" name="Google Shape;871;p31"/>
            <p:cNvSpPr txBox="1">
              <a:spLocks/>
            </p:cNvSpPr>
            <p:nvPr/>
          </p:nvSpPr>
          <p:spPr>
            <a:xfrm>
              <a:off x="5425737" y="386344"/>
              <a:ext cx="2506200" cy="406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sz="1867" b="1" dirty="0">
                  <a:solidFill>
                    <a:schemeClr val="dk1"/>
                  </a:solidFill>
                  <a:latin typeface="Itim"/>
                  <a:ea typeface="Itim"/>
                  <a:cs typeface="Itim"/>
                  <a:sym typeface="Itim"/>
                </a:rPr>
                <a:t>Complete Project Files</a:t>
              </a:r>
            </a:p>
          </p:txBody>
        </p:sp>
      </p:grpSp>
      <p:grpSp>
        <p:nvGrpSpPr>
          <p:cNvPr id="9" name="Group 8"/>
          <p:cNvGrpSpPr/>
          <p:nvPr/>
        </p:nvGrpSpPr>
        <p:grpSpPr>
          <a:xfrm>
            <a:off x="7296040" y="1944554"/>
            <a:ext cx="2424771" cy="1305452"/>
            <a:chOff x="5241107" y="-2381"/>
            <a:chExt cx="2683665" cy="1444761"/>
          </a:xfrm>
        </p:grpSpPr>
        <p:grpSp>
          <p:nvGrpSpPr>
            <p:cNvPr id="10" name="Google Shape;859;p31"/>
            <p:cNvGrpSpPr/>
            <p:nvPr/>
          </p:nvGrpSpPr>
          <p:grpSpPr>
            <a:xfrm rot="474658">
              <a:off x="5241107" y="-2381"/>
              <a:ext cx="2683665" cy="1444761"/>
              <a:chOff x="4345425" y="2175475"/>
              <a:chExt cx="800750" cy="176025"/>
            </a:xfrm>
          </p:grpSpPr>
          <p:sp>
            <p:nvSpPr>
              <p:cNvPr id="12"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sp>
            <p:nvSpPr>
              <p:cNvPr id="13"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grpSp>
        <p:sp>
          <p:nvSpPr>
            <p:cNvPr id="11" name="Google Shape;871;p31"/>
            <p:cNvSpPr txBox="1">
              <a:spLocks/>
            </p:cNvSpPr>
            <p:nvPr/>
          </p:nvSpPr>
          <p:spPr>
            <a:xfrm>
              <a:off x="5299666" y="408089"/>
              <a:ext cx="2506200" cy="406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sz="1867" b="1" dirty="0">
                  <a:solidFill>
                    <a:schemeClr val="dk1"/>
                  </a:solidFill>
                  <a:latin typeface="Itim"/>
                  <a:ea typeface="Itim"/>
                  <a:cs typeface="Itim"/>
                  <a:sym typeface="Itim"/>
                </a:rPr>
                <a:t>Project PPT</a:t>
              </a:r>
            </a:p>
          </p:txBody>
        </p:sp>
      </p:grpSp>
      <p:grpSp>
        <p:nvGrpSpPr>
          <p:cNvPr id="14" name="Group 13"/>
          <p:cNvGrpSpPr/>
          <p:nvPr/>
        </p:nvGrpSpPr>
        <p:grpSpPr>
          <a:xfrm>
            <a:off x="7527067" y="3078320"/>
            <a:ext cx="3573789" cy="1427361"/>
            <a:chOff x="5004003" y="-41614"/>
            <a:chExt cx="3955366" cy="1579680"/>
          </a:xfrm>
        </p:grpSpPr>
        <p:grpSp>
          <p:nvGrpSpPr>
            <p:cNvPr id="15" name="Google Shape;859;p31"/>
            <p:cNvGrpSpPr/>
            <p:nvPr/>
          </p:nvGrpSpPr>
          <p:grpSpPr>
            <a:xfrm rot="474658">
              <a:off x="5004003" y="-41614"/>
              <a:ext cx="3592984" cy="1579680"/>
              <a:chOff x="4275220" y="2167013"/>
              <a:chExt cx="1072072" cy="192463"/>
            </a:xfrm>
          </p:grpSpPr>
          <p:sp>
            <p:nvSpPr>
              <p:cNvPr id="17" name="Google Shape;860;p31"/>
              <p:cNvSpPr/>
              <p:nvPr/>
            </p:nvSpPr>
            <p:spPr>
              <a:xfrm>
                <a:off x="4361285" y="2203201"/>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sp>
            <p:nvSpPr>
              <p:cNvPr id="18" name="Google Shape;861;p31"/>
              <p:cNvSpPr/>
              <p:nvPr/>
            </p:nvSpPr>
            <p:spPr>
              <a:xfrm>
                <a:off x="4275220" y="2167013"/>
                <a:ext cx="1072072"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grpSp>
        <p:sp>
          <p:nvSpPr>
            <p:cNvPr id="16" name="Google Shape;871;p31"/>
            <p:cNvSpPr txBox="1">
              <a:spLocks/>
            </p:cNvSpPr>
            <p:nvPr/>
          </p:nvSpPr>
          <p:spPr>
            <a:xfrm>
              <a:off x="5198090" y="277520"/>
              <a:ext cx="3761279" cy="406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sz="1867" b="1" dirty="0">
                  <a:solidFill>
                    <a:schemeClr val="dk1"/>
                  </a:solidFill>
                  <a:latin typeface="Itim"/>
                  <a:ea typeface="Itim"/>
                  <a:cs typeface="Itim"/>
                  <a:sym typeface="Itim"/>
                </a:rPr>
                <a:t>Video Class Access for 2 Months</a:t>
              </a:r>
            </a:p>
          </p:txBody>
        </p:sp>
      </p:grpSp>
      <p:grpSp>
        <p:nvGrpSpPr>
          <p:cNvPr id="19" name="Google Shape;1488;p43"/>
          <p:cNvGrpSpPr/>
          <p:nvPr/>
        </p:nvGrpSpPr>
        <p:grpSpPr>
          <a:xfrm>
            <a:off x="7341153" y="4987896"/>
            <a:ext cx="3461947" cy="982424"/>
            <a:chOff x="6554696" y="509501"/>
            <a:chExt cx="711709" cy="802366"/>
          </a:xfrm>
        </p:grpSpPr>
        <p:sp>
          <p:nvSpPr>
            <p:cNvPr id="20" name="Google Shape;1489;p43"/>
            <p:cNvSpPr/>
            <p:nvPr/>
          </p:nvSpPr>
          <p:spPr>
            <a:xfrm>
              <a:off x="6554696" y="532636"/>
              <a:ext cx="696978" cy="779231"/>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121900" tIns="121900" rIns="121900" bIns="121900" anchor="ctr" anchorCtr="0">
              <a:noAutofit/>
            </a:bodyPr>
            <a:lstStyle/>
            <a:p>
              <a:pPr algn="ctr"/>
              <a:r>
                <a:rPr lang="en-US" sz="1867" dirty="0"/>
                <a:t>Get chance to Enroll 1-Month Internship on demand</a:t>
              </a:r>
              <a:endParaRPr sz="1867" dirty="0"/>
            </a:p>
          </p:txBody>
        </p:sp>
        <p:sp>
          <p:nvSpPr>
            <p:cNvPr id="21" name="Google Shape;1490;p43"/>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grpSp>
      <p:sp>
        <p:nvSpPr>
          <p:cNvPr id="22" name="Rectangle 21"/>
          <p:cNvSpPr/>
          <p:nvPr/>
        </p:nvSpPr>
        <p:spPr>
          <a:xfrm>
            <a:off x="896206" y="2598803"/>
            <a:ext cx="6786511" cy="3284297"/>
          </a:xfrm>
          <a:prstGeom prst="rect">
            <a:avLst/>
          </a:prstGeom>
        </p:spPr>
        <p:txBody>
          <a:bodyPr wrap="square" lIns="82613" tIns="41307" rIns="82613" bIns="41307">
            <a:spAutoFit/>
          </a:bodyPr>
          <a:lstStyle/>
          <a:p>
            <a:pPr marL="309783" indent="-309783">
              <a:buFont typeface="+mj-lt"/>
              <a:buAutoNum type="arabicPeriod"/>
            </a:pPr>
            <a:r>
              <a:rPr lang="en-US" sz="1600" dirty="0"/>
              <a:t>Spatial Data Science For  Covid-19 Disease Prediction     </a:t>
            </a:r>
          </a:p>
          <a:p>
            <a:pPr marL="309783" indent="-309783">
              <a:buFont typeface="+mj-lt"/>
              <a:buAutoNum type="arabicPeriod"/>
            </a:pPr>
            <a:r>
              <a:rPr lang="en-US" sz="1600" dirty="0"/>
              <a:t>Parkinson’s Disease Prediction-</a:t>
            </a:r>
            <a:r>
              <a:rPr lang="en-US" sz="1600" dirty="0" err="1"/>
              <a:t>XGBoost</a:t>
            </a:r>
            <a:r>
              <a:rPr lang="en-US" sz="1600" dirty="0"/>
              <a:t> Classifier</a:t>
            </a:r>
          </a:p>
          <a:p>
            <a:pPr marL="309783" indent="-309783">
              <a:buFont typeface="+mj-lt"/>
              <a:buAutoNum type="arabicPeriod"/>
            </a:pPr>
            <a:r>
              <a:rPr lang="en-US" sz="1600" dirty="0"/>
              <a:t>House Price Prediction-Random Forest Regression</a:t>
            </a:r>
          </a:p>
          <a:p>
            <a:pPr marL="309783" indent="-309783">
              <a:buFont typeface="+mj-lt"/>
              <a:buAutoNum type="arabicPeriod"/>
            </a:pPr>
            <a:r>
              <a:rPr lang="en-US" sz="1600" dirty="0"/>
              <a:t>Customer Segmentation Using ML-K-Means Clustering</a:t>
            </a:r>
          </a:p>
          <a:p>
            <a:pPr marL="309783" indent="-309783">
              <a:buFont typeface="+mj-lt"/>
              <a:buAutoNum type="arabicPeriod"/>
            </a:pPr>
            <a:r>
              <a:rPr lang="en-US" sz="1600" dirty="0"/>
              <a:t>Home Loan Prediction-Decision Tree Classifier</a:t>
            </a:r>
          </a:p>
          <a:p>
            <a:pPr marL="309783" indent="-309783">
              <a:buFont typeface="+mj-lt"/>
              <a:buAutoNum type="arabicPeriod"/>
            </a:pPr>
            <a:r>
              <a:rPr lang="en-US" sz="1600" dirty="0"/>
              <a:t>Spam Classification-NLP</a:t>
            </a:r>
          </a:p>
          <a:p>
            <a:pPr marL="309783" indent="-309783">
              <a:buFont typeface="+mj-lt"/>
              <a:buAutoNum type="arabicPeriod"/>
            </a:pPr>
            <a:r>
              <a:rPr lang="en-US" sz="1600" dirty="0"/>
              <a:t>Hand Written Digit Recognition Using Python-CNN</a:t>
            </a:r>
          </a:p>
          <a:p>
            <a:pPr marL="309783" indent="-309783">
              <a:buFont typeface="+mj-lt"/>
              <a:buAutoNum type="arabicPeriod"/>
            </a:pPr>
            <a:r>
              <a:rPr lang="en-US" sz="1600" dirty="0"/>
              <a:t>Churn Prediction-Deep Learning</a:t>
            </a:r>
          </a:p>
          <a:p>
            <a:pPr marL="309783" indent="-309783">
              <a:buFont typeface="+mj-lt"/>
              <a:buAutoNum type="arabicPeriod"/>
            </a:pPr>
            <a:r>
              <a:rPr lang="en-US" sz="1600" dirty="0"/>
              <a:t>Crop Yield Prediction</a:t>
            </a:r>
          </a:p>
          <a:p>
            <a:pPr marL="309783" indent="-309783">
              <a:buFont typeface="+mj-lt"/>
              <a:buAutoNum type="arabicPeriod"/>
            </a:pPr>
            <a:r>
              <a:rPr lang="en-US" sz="1600" dirty="0"/>
              <a:t>Ground water level prediction</a:t>
            </a:r>
          </a:p>
          <a:p>
            <a:pPr marL="309783" indent="-309783">
              <a:buFont typeface="Arial" panose="020B0604020202020204" pitchFamily="34" charset="0"/>
              <a:buChar char="•"/>
            </a:pPr>
            <a:endParaRPr lang="en-US" sz="2400" b="1" dirty="0"/>
          </a:p>
          <a:p>
            <a:pPr marL="309783" indent="-309783">
              <a:buFont typeface="Arial" panose="020B0604020202020204" pitchFamily="34" charset="0"/>
              <a:buChar char="•"/>
            </a:pPr>
            <a:endParaRPr lang="en-US" sz="2400" dirty="0"/>
          </a:p>
        </p:txBody>
      </p:sp>
    </p:spTree>
    <p:extLst>
      <p:ext uri="{BB962C8B-B14F-4D97-AF65-F5344CB8AC3E}">
        <p14:creationId xmlns:p14="http://schemas.microsoft.com/office/powerpoint/2010/main" val="1655726266"/>
      </p:ext>
    </p:extLst>
  </p:cSld>
  <p:clrMapOvr>
    <a:masterClrMapping/>
  </p:clrMapOvr>
  <mc:AlternateContent xmlns:mc="http://schemas.openxmlformats.org/markup-compatibility/2006" xmlns:p14="http://schemas.microsoft.com/office/powerpoint/2010/main">
    <mc:Choice Requires="p14">
      <p:transition spd="slow" p14:dur="2000" advTm="3565"/>
    </mc:Choice>
    <mc:Fallback xmlns="">
      <p:transition spd="slow" advTm="3565"/>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How to join in 1 month Internship</a:t>
            </a:r>
          </a:p>
        </p:txBody>
      </p:sp>
      <p:sp>
        <p:nvSpPr>
          <p:cNvPr id="3" name="Text Placeholder 2"/>
          <p:cNvSpPr>
            <a:spLocks noGrp="1"/>
          </p:cNvSpPr>
          <p:nvPr>
            <p:ph type="body" idx="1"/>
          </p:nvPr>
        </p:nvSpPr>
        <p:spPr>
          <a:xfrm>
            <a:off x="1746255" y="1312917"/>
            <a:ext cx="9274244" cy="4555200"/>
          </a:xfrm>
        </p:spPr>
        <p:txBody>
          <a:bodyPr/>
          <a:lstStyle/>
          <a:p>
            <a:pPr marL="137682" indent="0">
              <a:buNone/>
            </a:pPr>
            <a:r>
              <a:rPr lang="en-US" sz="1867" dirty="0"/>
              <a:t>https://www.pantechelearning.com/pymc-internship/</a:t>
            </a:r>
          </a:p>
        </p:txBody>
      </p:sp>
      <p:sp>
        <p:nvSpPr>
          <p:cNvPr id="8" name="Rounded Rectangle 7"/>
          <p:cNvSpPr/>
          <p:nvPr/>
        </p:nvSpPr>
        <p:spPr>
          <a:xfrm>
            <a:off x="3850875" y="5821172"/>
            <a:ext cx="4082679" cy="773185"/>
          </a:xfrm>
          <a:prstGeom prst="roundRect">
            <a:avLst/>
          </a:prstGeom>
        </p:spPr>
        <p:style>
          <a:lnRef idx="2">
            <a:schemeClr val="accent6"/>
          </a:lnRef>
          <a:fillRef idx="1">
            <a:schemeClr val="lt1"/>
          </a:fillRef>
          <a:effectRef idx="0">
            <a:schemeClr val="accent6"/>
          </a:effectRef>
          <a:fontRef idx="minor">
            <a:schemeClr val="dk1"/>
          </a:fontRef>
        </p:style>
        <p:txBody>
          <a:bodyPr lIns="82613" tIns="41307" rIns="82613" bIns="41307" rtlCol="0" anchor="ctr"/>
          <a:lstStyle/>
          <a:p>
            <a:pPr algn="ctr"/>
            <a:r>
              <a:rPr lang="en-US" sz="2133" dirty="0"/>
              <a:t>Coupon Code: </a:t>
            </a:r>
            <a:r>
              <a:rPr lang="en-US" sz="2133" b="1" dirty="0">
                <a:solidFill>
                  <a:srgbClr val="FF0000"/>
                </a:solidFill>
              </a:rPr>
              <a:t>PYMC</a:t>
            </a:r>
            <a:endParaRPr lang="en-IN" sz="2133" b="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6256" y="1952252"/>
            <a:ext cx="7998373" cy="3229584"/>
          </a:xfrm>
          <a:prstGeom prst="rect">
            <a:avLst/>
          </a:prstGeom>
        </p:spPr>
      </p:pic>
    </p:spTree>
    <p:extLst>
      <p:ext uri="{BB962C8B-B14F-4D97-AF65-F5344CB8AC3E}">
        <p14:creationId xmlns:p14="http://schemas.microsoft.com/office/powerpoint/2010/main" val="1892486089"/>
      </p:ext>
    </p:extLst>
  </p:cSld>
  <p:clrMapOvr>
    <a:masterClrMapping/>
  </p:clrMapOvr>
  <mc:AlternateContent xmlns:mc="http://schemas.openxmlformats.org/markup-compatibility/2006" xmlns:p14="http://schemas.microsoft.com/office/powerpoint/2010/main">
    <mc:Choice Requires="p14">
      <p:transition spd="slow" p14:dur="2000" advTm="1765"/>
    </mc:Choice>
    <mc:Fallback xmlns="">
      <p:transition spd="slow" advTm="1765"/>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
            <a:ext cx="10058400" cy="1845733"/>
          </a:xfrm>
        </p:spPr>
        <p:txBody>
          <a:bodyPr>
            <a:noAutofit/>
          </a:bodyPr>
          <a:lstStyle/>
          <a:p>
            <a:r>
              <a:rPr lang="en-IN" sz="4000" dirty="0" smtClean="0">
                <a:latin typeface="Times New Roman" panose="02020603050405020304" pitchFamily="18" charset="0"/>
                <a:cs typeface="Times New Roman" panose="02020603050405020304" pitchFamily="18" charset="0"/>
              </a:rPr>
              <a:t/>
            </a:r>
            <a:br>
              <a:rPr lang="en-IN" sz="4000" dirty="0" smtClean="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
            </a:r>
            <a:br>
              <a:rPr lang="en-IN" sz="4000" dirty="0">
                <a:latin typeface="Times New Roman" panose="02020603050405020304" pitchFamily="18" charset="0"/>
                <a:cs typeface="Times New Roman" panose="02020603050405020304" pitchFamily="18" charset="0"/>
              </a:rPr>
            </a:br>
            <a:r>
              <a:rPr lang="en-IN" sz="4000" dirty="0" smtClean="0">
                <a:latin typeface="Times New Roman" panose="02020603050405020304" pitchFamily="18" charset="0"/>
                <a:cs typeface="Times New Roman" panose="02020603050405020304" pitchFamily="18" charset="0"/>
              </a:rPr>
              <a:t/>
            </a:r>
            <a:br>
              <a:rPr lang="en-IN" sz="4000" dirty="0" smtClean="0">
                <a:latin typeface="Times New Roman" panose="02020603050405020304" pitchFamily="18" charset="0"/>
                <a:cs typeface="Times New Roman" panose="02020603050405020304" pitchFamily="18" charset="0"/>
              </a:rPr>
            </a:br>
            <a:r>
              <a:rPr lang="en-IN" sz="4000" dirty="0" smtClean="0">
                <a:latin typeface="Times New Roman" panose="02020603050405020304" pitchFamily="18" charset="0"/>
                <a:cs typeface="Times New Roman" panose="02020603050405020304" pitchFamily="18" charset="0"/>
              </a:rPr>
              <a:t/>
            </a:r>
            <a:br>
              <a:rPr lang="en-IN" sz="4000" dirty="0" smtClean="0">
                <a:latin typeface="Times New Roman" panose="02020603050405020304" pitchFamily="18" charset="0"/>
                <a:cs typeface="Times New Roman" panose="02020603050405020304" pitchFamily="18" charset="0"/>
              </a:rPr>
            </a:br>
            <a:r>
              <a:rPr lang="en-IN" sz="4000" dirty="0" smtClean="0">
                <a:latin typeface="Times New Roman" panose="02020603050405020304" pitchFamily="18" charset="0"/>
                <a:cs typeface="Times New Roman" panose="02020603050405020304" pitchFamily="18" charset="0"/>
              </a:rPr>
              <a:t>Overview</a:t>
            </a:r>
            <a:r>
              <a:rPr lang="en-IN" sz="4000" dirty="0">
                <a:latin typeface="Times New Roman" panose="02020603050405020304" pitchFamily="18" charset="0"/>
                <a:cs typeface="Times New Roman" panose="02020603050405020304" pitchFamily="18" charset="0"/>
              </a:rPr>
              <a:t>:</a:t>
            </a: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
            </a:r>
            <a:br>
              <a:rPr lang="en-IN"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nSpc>
                <a:spcPct val="150000"/>
              </a:lnSpc>
              <a:spcBef>
                <a:spcPts val="0"/>
              </a:spcBef>
              <a:spcAft>
                <a:spcPts val="0"/>
              </a:spcAft>
            </a:pPr>
            <a:r>
              <a:rPr lang="en-US" dirty="0" smtClean="0"/>
              <a:t> </a:t>
            </a:r>
            <a:r>
              <a:rPr lang="en-US" dirty="0">
                <a:latin typeface="Times New Roman" panose="02020603050405020304" pitchFamily="18" charset="0"/>
                <a:cs typeface="Times New Roman" panose="02020603050405020304" pitchFamily="18" charset="0"/>
              </a:rPr>
              <a:t>K Nearest Neighbor (KNN) is intuitive to understand and an easy to implement the algorithm. Beginners can master this algorithm even in the early phases of their Machine Learning studies.</a:t>
            </a:r>
          </a:p>
          <a:p>
            <a:pPr>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This KNN article is to:</a:t>
            </a:r>
          </a:p>
          <a:p>
            <a:pPr>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 Understand K Nearest Neighbor (KNN) algorithm representation and prediction.</a:t>
            </a:r>
          </a:p>
          <a:p>
            <a:pPr>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 Understand how to choose K value and distance metric.</a:t>
            </a:r>
          </a:p>
          <a:p>
            <a:pPr>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 Required data preparation methods and Pros and cons of the KNN algorithm.</a:t>
            </a:r>
          </a:p>
          <a:p>
            <a:pPr>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 Pseudocode and Python implementation.</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3652429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latin typeface="Times New Roman" panose="02020603050405020304" pitchFamily="18" charset="0"/>
                <a:cs typeface="Times New Roman" panose="02020603050405020304" pitchFamily="18" charset="0"/>
              </a:rPr>
              <a:t>Introduction:</a:t>
            </a:r>
            <a:r>
              <a:rPr lang="en-IN" dirty="0"/>
              <a:t/>
            </a:r>
            <a:br>
              <a:rPr lang="en-IN" dirty="0"/>
            </a:br>
            <a:endParaRPr lang="en-IN" dirty="0"/>
          </a:p>
        </p:txBody>
      </p:sp>
      <p:sp>
        <p:nvSpPr>
          <p:cNvPr id="3" name="Content Placeholder 2"/>
          <p:cNvSpPr>
            <a:spLocks noGrp="1"/>
          </p:cNvSpPr>
          <p:nvPr>
            <p:ph idx="1"/>
          </p:nvPr>
        </p:nvSpPr>
        <p:spPr>
          <a:xfrm>
            <a:off x="1097280" y="1887776"/>
            <a:ext cx="10058400" cy="4023360"/>
          </a:xfrm>
        </p:spPr>
        <p:txBody>
          <a:bodyPr>
            <a:normAutofit fontScale="92500" lnSpcReduction="20000"/>
          </a:bodyPr>
          <a:lstStyle/>
          <a:p>
            <a:pPr algn="just">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K Nearest Neighbor algorithm falls under the Supervised Learning category and is used for classification (most commonly) and regression. It is a versatile algorithm also used for imputing missing values and resampling datasets. As the name (K Nearest Neighbor) suggests it considers K Nearest Neighbors (Data points) to predict the class or continuous value for the new </a:t>
            </a:r>
            <a:r>
              <a:rPr lang="en-US" dirty="0" err="1">
                <a:latin typeface="Times New Roman" panose="02020603050405020304" pitchFamily="18" charset="0"/>
                <a:cs typeface="Times New Roman" panose="02020603050405020304" pitchFamily="18" charset="0"/>
              </a:rPr>
              <a:t>Datapoint</a:t>
            </a:r>
            <a:r>
              <a:rPr lang="en-US" dirty="0">
                <a:latin typeface="Times New Roman" panose="02020603050405020304" pitchFamily="18" charset="0"/>
                <a:cs typeface="Times New Roman" panose="02020603050405020304" pitchFamily="18" charset="0"/>
              </a:rPr>
              <a:t>.</a:t>
            </a:r>
          </a:p>
          <a:p>
            <a:pPr algn="just">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The algorithm’s learning is:</a:t>
            </a:r>
          </a:p>
          <a:p>
            <a:pPr algn="just">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1. Instance-based learning: Here we do not learn weights from training data to predict output (as in model-based algorithms) but use entire training instances to predict output for unseen data.</a:t>
            </a:r>
          </a:p>
          <a:p>
            <a:pPr algn="just">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2. Lazy Learning: Model is not learned using training data prior and the learning process is postponed to a time when prediction is requested on the new instance.</a:t>
            </a:r>
          </a:p>
          <a:p>
            <a:pPr algn="just">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3. Non -Parametric: In KNN, there is no predefined form of the mapping function.</a:t>
            </a:r>
          </a:p>
          <a:p>
            <a:endParaRPr lang="en-IN" dirty="0"/>
          </a:p>
        </p:txBody>
      </p:sp>
    </p:spTree>
    <p:extLst>
      <p:ext uri="{BB962C8B-B14F-4D97-AF65-F5344CB8AC3E}">
        <p14:creationId xmlns:p14="http://schemas.microsoft.com/office/powerpoint/2010/main" val="1166321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How does KNN Work?</a:t>
            </a:r>
            <a:br>
              <a:rPr lang="en-IN"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spcBef>
                <a:spcPts val="0"/>
              </a:spcBef>
              <a:spcAft>
                <a:spcPts val="0"/>
              </a:spcAft>
            </a:pPr>
            <a:r>
              <a:rPr lang="en-US" b="1" dirty="0">
                <a:latin typeface="Times New Roman" panose="02020603050405020304" pitchFamily="18" charset="0"/>
                <a:cs typeface="Times New Roman" panose="02020603050405020304" pitchFamily="18" charset="0"/>
              </a:rPr>
              <a:t>Principle:</a:t>
            </a:r>
          </a:p>
          <a:p>
            <a:pPr algn="just">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Consider the following figure. Let us say we have plotted data points from our training set on a two-dimensional feature space. As shown, we have a total of 6 data points (3 red and 3 blue). Red data points belong to ‘class1’ and blue data points belong to ‘class2’. And yellow data point in a feature space represents the new point for which a class is to be predicted. Obviously, we say it belongs to ‘class1’ (red points)</a:t>
            </a:r>
          </a:p>
          <a:p>
            <a:pPr algn="just">
              <a:lnSpc>
                <a:spcPct val="150000"/>
              </a:lnSpc>
              <a:spcBef>
                <a:spcPts val="0"/>
              </a:spcBef>
              <a:spcAft>
                <a:spcPts val="0"/>
              </a:spcAft>
            </a:pPr>
            <a:r>
              <a:rPr lang="en-US" b="1" dirty="0">
                <a:latin typeface="Times New Roman" panose="02020603050405020304" pitchFamily="18" charset="0"/>
                <a:cs typeface="Times New Roman" panose="02020603050405020304" pitchFamily="18" charset="0"/>
              </a:rPr>
              <a:t>Why?</a:t>
            </a:r>
          </a:p>
          <a:p>
            <a:pPr algn="just">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Because its nearest neighbors belong to that class!</a:t>
            </a:r>
          </a:p>
          <a:p>
            <a:endParaRPr lang="en-IN" dirty="0"/>
          </a:p>
        </p:txBody>
      </p:sp>
    </p:spTree>
    <p:extLst>
      <p:ext uri="{BB962C8B-B14F-4D97-AF65-F5344CB8AC3E}">
        <p14:creationId xmlns:p14="http://schemas.microsoft.com/office/powerpoint/2010/main" val="3824535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How does KNN Work?</a:t>
            </a:r>
            <a:br>
              <a:rPr lang="en-IN" sz="4000" b="1" dirty="0">
                <a:latin typeface="Times New Roman" panose="02020603050405020304" pitchFamily="18" charset="0"/>
                <a:cs typeface="Times New Roman" panose="02020603050405020304" pitchFamily="18" charset="0"/>
              </a:rPr>
            </a:br>
            <a:endParaRPr lang="en-IN" sz="40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0083" y="2729768"/>
            <a:ext cx="3452159" cy="2255715"/>
          </a:xfrm>
        </p:spPr>
      </p:pic>
    </p:spTree>
    <p:extLst>
      <p:ext uri="{BB962C8B-B14F-4D97-AF65-F5344CB8AC3E}">
        <p14:creationId xmlns:p14="http://schemas.microsoft.com/office/powerpoint/2010/main" val="564147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How does KNN Work?</a:t>
            </a:r>
            <a:br>
              <a:rPr lang="en-IN" sz="4000" b="1" dirty="0">
                <a:latin typeface="Times New Roman" panose="02020603050405020304" pitchFamily="18" charset="0"/>
                <a:cs typeface="Times New Roman" panose="02020603050405020304" pitchFamily="18" charset="0"/>
              </a:rPr>
            </a:b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Yes, this is the principle behind K Nearest Neighbors. Here, nearest neighbors are those data points that have minimum distance in feature space from our new data point. And K is the number of such data points we consider in our implementation of the algorithm. Therefore, distance metric and K value are two important considerations while using the KNN algorithm. Euclidean distance is the most popular distance metric. You can also use Hamming distance, Manhattan distance, </a:t>
            </a:r>
            <a:r>
              <a:rPr lang="en-US" dirty="0" err="1">
                <a:latin typeface="Times New Roman" panose="02020603050405020304" pitchFamily="18" charset="0"/>
                <a:cs typeface="Times New Roman" panose="02020603050405020304" pitchFamily="18" charset="0"/>
              </a:rPr>
              <a:t>Minkowski</a:t>
            </a:r>
            <a:r>
              <a:rPr lang="en-US" dirty="0">
                <a:latin typeface="Times New Roman" panose="02020603050405020304" pitchFamily="18" charset="0"/>
                <a:cs typeface="Times New Roman" panose="02020603050405020304" pitchFamily="18" charset="0"/>
              </a:rPr>
              <a:t> distance as per your need. For predicting class/ continuous value for a new data point, it considers all the data points in the training dataset. Finds new data point’s ‘K’ Nearest Neighbors (Data points) from feature space and their class labels or continuous values.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9161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How does KNN Work?</a:t>
            </a:r>
            <a:br>
              <a:rPr lang="en-IN" sz="4000" b="1" dirty="0">
                <a:latin typeface="Times New Roman" panose="02020603050405020304" pitchFamily="18" charset="0"/>
                <a:cs typeface="Times New Roman" panose="02020603050405020304" pitchFamily="18" charset="0"/>
              </a:rPr>
            </a:b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Then:</a:t>
            </a:r>
          </a:p>
          <a:p>
            <a:pPr algn="just">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For classification: A class label assigned to the majority of K Nearest Neighbors from the training dataset is considered as a predicted class for the new data point.</a:t>
            </a:r>
          </a:p>
          <a:p>
            <a:pPr algn="just">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For regression: Mean or median of continuous values assigned to K Nearest Neighbors from training dataset is a predicted continuous value for our new data point</a:t>
            </a:r>
          </a:p>
          <a:p>
            <a:endParaRPr lang="en-IN" dirty="0"/>
          </a:p>
        </p:txBody>
      </p:sp>
    </p:spTree>
    <p:extLst>
      <p:ext uri="{BB962C8B-B14F-4D97-AF65-F5344CB8AC3E}">
        <p14:creationId xmlns:p14="http://schemas.microsoft.com/office/powerpoint/2010/main" val="2081879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155" y="3393464"/>
            <a:ext cx="3869903" cy="2578009"/>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3407704" y="1028735"/>
            <a:ext cx="7522353" cy="2112196"/>
          </a:xfrm>
          <a:prstGeom prst="rect">
            <a:avLst/>
          </a:prstGeom>
        </p:spPr>
        <p:txBody>
          <a:bodyPr spcFirstLastPara="1" vert="horz" wrap="square" lIns="0" tIns="0" rIns="0" bIns="0" rtlCol="0" anchor="ctr" anchorCtr="0">
            <a:noAutofit/>
          </a:bodyPr>
          <a:lstStyle/>
          <a:p>
            <a:r>
              <a:rPr lang="en" sz="5467" dirty="0">
                <a:solidFill>
                  <a:srgbClr val="C00000"/>
                </a:solidFill>
              </a:rPr>
              <a:t>Python</a:t>
            </a:r>
            <a:br>
              <a:rPr lang="en" sz="5467" dirty="0">
                <a:solidFill>
                  <a:srgbClr val="C00000"/>
                </a:solidFill>
              </a:rPr>
            </a:br>
            <a:r>
              <a:rPr lang="en" sz="5467" dirty="0"/>
              <a:t>Master Class</a:t>
            </a:r>
            <a:endParaRPr sz="5467" dirty="0"/>
          </a:p>
        </p:txBody>
      </p:sp>
      <p:sp>
        <p:nvSpPr>
          <p:cNvPr id="5" name="TextBox 4"/>
          <p:cNvSpPr txBox="1"/>
          <p:nvPr/>
        </p:nvSpPr>
        <p:spPr>
          <a:xfrm>
            <a:off x="5615948" y="4461051"/>
            <a:ext cx="2531269" cy="760529"/>
          </a:xfrm>
          <a:prstGeom prst="rect">
            <a:avLst/>
          </a:prstGeom>
          <a:noFill/>
        </p:spPr>
        <p:txBody>
          <a:bodyPr wrap="none" lIns="82613" tIns="41307" rIns="82613" bIns="41307" rtlCol="0">
            <a:spAutoFit/>
          </a:bodyPr>
          <a:lstStyle/>
          <a:p>
            <a:r>
              <a:rPr lang="en-US" sz="4400" dirty="0">
                <a:solidFill>
                  <a:schemeClr val="bg2">
                    <a:lumMod val="75000"/>
                  </a:schemeClr>
                </a:solidFill>
              </a:rPr>
              <a:t>Handbook</a:t>
            </a:r>
          </a:p>
        </p:txBody>
      </p:sp>
    </p:spTree>
    <p:extLst>
      <p:ext uri="{BB962C8B-B14F-4D97-AF65-F5344CB8AC3E}">
        <p14:creationId xmlns:p14="http://schemas.microsoft.com/office/powerpoint/2010/main" val="44937126"/>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Model Representation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Here, we do not learn weights and store them, instead, the entire training dataset is stored in the memory. Therefore, model representation for KNN is the entire training dataset.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1851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4425" y="1"/>
            <a:ext cx="10058400" cy="1737360"/>
          </a:xfrm>
        </p:spPr>
        <p:txBody>
          <a:bodyPr>
            <a:normAutofit/>
          </a:bodyPr>
          <a:lstStyle/>
          <a:p>
            <a:r>
              <a:rPr lang="en-US" sz="4000" u="sng" dirty="0">
                <a:latin typeface="Times New Roman" panose="02020603050405020304" pitchFamily="18" charset="0"/>
                <a:cs typeface="Times New Roman" panose="02020603050405020304" pitchFamily="18" charset="0"/>
              </a:rPr>
              <a:t>How to choose the value for K?</a:t>
            </a: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K is a crucial parameter in the KNN algorithm. Some suggestions for choosing K Value are:</a:t>
            </a:r>
          </a:p>
          <a:p>
            <a:pPr algn="just">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1. Using error curves: The figure below shows error curves for different values of K for training and test data</a:t>
            </a:r>
            <a:r>
              <a:rPr lang="en-US" dirty="0" smtClean="0">
                <a:latin typeface="Times New Roman" panose="02020603050405020304" pitchFamily="18" charset="0"/>
                <a:cs typeface="Times New Roman" panose="02020603050405020304" pitchFamily="18" charset="0"/>
              </a:rPr>
              <a:t>.</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4010" y="2814727"/>
            <a:ext cx="4172532" cy="3162741"/>
          </a:xfrm>
          <a:prstGeom prst="rect">
            <a:avLst/>
          </a:prstGeom>
        </p:spPr>
      </p:pic>
    </p:spTree>
    <p:extLst>
      <p:ext uri="{BB962C8B-B14F-4D97-AF65-F5344CB8AC3E}">
        <p14:creationId xmlns:p14="http://schemas.microsoft.com/office/powerpoint/2010/main" val="2677770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u="sng" dirty="0">
                <a:latin typeface="Times New Roman" panose="02020603050405020304" pitchFamily="18" charset="0"/>
                <a:cs typeface="Times New Roman" panose="02020603050405020304" pitchFamily="18" charset="0"/>
              </a:rPr>
              <a:t>How to choose the value for K?</a:t>
            </a: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At low K values, there is overfitting of data/high variance. </a:t>
            </a:r>
            <a:endParaRPr lang="en-US" dirty="0" smtClean="0">
              <a:latin typeface="Times New Roman" panose="02020603050405020304" pitchFamily="18" charset="0"/>
              <a:cs typeface="Times New Roman" panose="02020603050405020304" pitchFamily="18" charset="0"/>
            </a:endParaRPr>
          </a:p>
          <a:p>
            <a:pPr algn="just">
              <a:lnSpc>
                <a:spcPct val="150000"/>
              </a:lnSpc>
              <a:spcBef>
                <a:spcPts val="0"/>
              </a:spcBef>
              <a:spcAft>
                <a:spcPts val="0"/>
              </a:spcAft>
            </a:pPr>
            <a:r>
              <a:rPr lang="en-US" dirty="0" smtClean="0">
                <a:latin typeface="Times New Roman" panose="02020603050405020304" pitchFamily="18" charset="0"/>
                <a:cs typeface="Times New Roman" panose="02020603050405020304" pitchFamily="18" charset="0"/>
              </a:rPr>
              <a:t>Therefore </a:t>
            </a:r>
            <a:r>
              <a:rPr lang="en-US" dirty="0">
                <a:latin typeface="Times New Roman" panose="02020603050405020304" pitchFamily="18" charset="0"/>
                <a:cs typeface="Times New Roman" panose="02020603050405020304" pitchFamily="18" charset="0"/>
              </a:rPr>
              <a:t>test error is high and train error is low. At K=1 in train data, the error is always zero, because the nearest neighbor to that point is that point itself. </a:t>
            </a:r>
            <a:endParaRPr lang="en-US" dirty="0" smtClean="0">
              <a:latin typeface="Times New Roman" panose="02020603050405020304" pitchFamily="18" charset="0"/>
              <a:cs typeface="Times New Roman" panose="02020603050405020304" pitchFamily="18" charset="0"/>
            </a:endParaRPr>
          </a:p>
          <a:p>
            <a:pPr algn="just">
              <a:lnSpc>
                <a:spcPct val="150000"/>
              </a:lnSpc>
              <a:spcBef>
                <a:spcPts val="0"/>
              </a:spcBef>
              <a:spcAft>
                <a:spcPts val="0"/>
              </a:spcAft>
            </a:pPr>
            <a:r>
              <a:rPr lang="en-US" dirty="0" smtClean="0">
                <a:latin typeface="Times New Roman" panose="02020603050405020304" pitchFamily="18" charset="0"/>
                <a:cs typeface="Times New Roman" panose="02020603050405020304" pitchFamily="18" charset="0"/>
              </a:rPr>
              <a:t>Therefore </a:t>
            </a:r>
            <a:r>
              <a:rPr lang="en-US" dirty="0">
                <a:latin typeface="Times New Roman" panose="02020603050405020304" pitchFamily="18" charset="0"/>
                <a:cs typeface="Times New Roman" panose="02020603050405020304" pitchFamily="18" charset="0"/>
              </a:rPr>
              <a:t>though training error is low test error is high at lower K values. This is called overfitting. </a:t>
            </a:r>
            <a:endParaRPr lang="en-US" dirty="0" smtClean="0">
              <a:latin typeface="Times New Roman" panose="02020603050405020304" pitchFamily="18" charset="0"/>
              <a:cs typeface="Times New Roman" panose="02020603050405020304" pitchFamily="18" charset="0"/>
            </a:endParaRPr>
          </a:p>
          <a:p>
            <a:pPr algn="just">
              <a:lnSpc>
                <a:spcPct val="150000"/>
              </a:lnSpc>
              <a:spcBef>
                <a:spcPts val="0"/>
              </a:spcBef>
              <a:spcAft>
                <a:spcPts val="0"/>
              </a:spcAft>
            </a:pPr>
            <a:r>
              <a:rPr lang="en-US" dirty="0" smtClean="0">
                <a:latin typeface="Times New Roman" panose="02020603050405020304" pitchFamily="18" charset="0"/>
                <a:cs typeface="Times New Roman" panose="02020603050405020304" pitchFamily="18" charset="0"/>
              </a:rPr>
              <a:t>As </a:t>
            </a:r>
            <a:r>
              <a:rPr lang="en-US" dirty="0">
                <a:latin typeface="Times New Roman" panose="02020603050405020304" pitchFamily="18" charset="0"/>
                <a:cs typeface="Times New Roman" panose="02020603050405020304" pitchFamily="18" charset="0"/>
              </a:rPr>
              <a:t>we increase the value for K, the test error is reduced.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91137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u="sng" dirty="0">
                <a:latin typeface="Times New Roman" panose="02020603050405020304" pitchFamily="18" charset="0"/>
                <a:cs typeface="Times New Roman" panose="02020603050405020304" pitchFamily="18" charset="0"/>
              </a:rPr>
              <a:t>How to choose the value for K?</a:t>
            </a: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But after a certain K value, bias/ </a:t>
            </a:r>
            <a:r>
              <a:rPr lang="en-US" dirty="0" err="1">
                <a:latin typeface="Times New Roman" panose="02020603050405020304" pitchFamily="18" charset="0"/>
                <a:cs typeface="Times New Roman" panose="02020603050405020304" pitchFamily="18" charset="0"/>
              </a:rPr>
              <a:t>underfitting</a:t>
            </a:r>
            <a:r>
              <a:rPr lang="en-US" dirty="0">
                <a:latin typeface="Times New Roman" panose="02020603050405020304" pitchFamily="18" charset="0"/>
                <a:cs typeface="Times New Roman" panose="02020603050405020304" pitchFamily="18" charset="0"/>
              </a:rPr>
              <a:t> is introduced and test error goes high. So we can say initially test data error is high(due to variance) then it goes low and stabilizes and with further increase in K value, it again increases(due to bias). The K value when test error stabilizes and is low is considered as optimal value for K. From the above error curve we can choose K=8 for our KNN algorithm implementation.</a:t>
            </a:r>
          </a:p>
          <a:p>
            <a:pPr algn="just">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2. Also, domain knowledge is very useful in choosing the K value.</a:t>
            </a:r>
          </a:p>
          <a:p>
            <a:pPr algn="just">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3. K value should be odd while considering binary(two-class) classification</a:t>
            </a:r>
          </a:p>
          <a:p>
            <a:endParaRPr lang="en-IN" dirty="0"/>
          </a:p>
        </p:txBody>
      </p:sp>
    </p:spTree>
    <p:extLst>
      <p:ext uri="{BB962C8B-B14F-4D97-AF65-F5344CB8AC3E}">
        <p14:creationId xmlns:p14="http://schemas.microsoft.com/office/powerpoint/2010/main" val="9777565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Required Data Preparation:</a:t>
            </a:r>
            <a:br>
              <a:rPr lang="en-IN"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spcBef>
                <a:spcPts val="0"/>
              </a:spcBef>
              <a:spcAft>
                <a:spcPts val="0"/>
              </a:spcAft>
            </a:pPr>
            <a:r>
              <a:rPr lang="en-US" b="1" dirty="0" smtClean="0">
                <a:latin typeface="Times New Roman" panose="02020603050405020304" pitchFamily="18" charset="0"/>
                <a:cs typeface="Times New Roman" panose="02020603050405020304" pitchFamily="18" charset="0"/>
              </a:rPr>
              <a:t>1.Data </a:t>
            </a:r>
            <a:r>
              <a:rPr lang="en-US" b="1" dirty="0">
                <a:latin typeface="Times New Roman" panose="02020603050405020304" pitchFamily="18" charset="0"/>
                <a:cs typeface="Times New Roman" panose="02020603050405020304" pitchFamily="18" charset="0"/>
              </a:rPr>
              <a:t>Scaling: </a:t>
            </a:r>
            <a:r>
              <a:rPr lang="en-US" dirty="0">
                <a:latin typeface="Times New Roman" panose="02020603050405020304" pitchFamily="18" charset="0"/>
                <a:cs typeface="Times New Roman" panose="02020603050405020304" pitchFamily="18" charset="0"/>
              </a:rPr>
              <a:t>To locate the data point in multidimensional feature space, it would be helpful if all features are on the same scale. Hence normalization or standardization of data will help.</a:t>
            </a:r>
          </a:p>
          <a:p>
            <a:pPr algn="just">
              <a:lnSpc>
                <a:spcPct val="150000"/>
              </a:lnSpc>
              <a:spcBef>
                <a:spcPts val="0"/>
              </a:spcBef>
              <a:spcAft>
                <a:spcPts val="0"/>
              </a:spcAft>
            </a:pPr>
            <a:r>
              <a:rPr lang="en-US" b="1" dirty="0">
                <a:latin typeface="Times New Roman" panose="02020603050405020304" pitchFamily="18" charset="0"/>
                <a:cs typeface="Times New Roman" panose="02020603050405020304" pitchFamily="18" charset="0"/>
              </a:rPr>
              <a:t>2. Dimensionality Reduction: </a:t>
            </a:r>
            <a:r>
              <a:rPr lang="en-US" dirty="0">
                <a:latin typeface="Times New Roman" panose="02020603050405020304" pitchFamily="18" charset="0"/>
                <a:cs typeface="Times New Roman" panose="02020603050405020304" pitchFamily="18" charset="0"/>
              </a:rPr>
              <a:t>KNN may not work well if there are too many features. Hence dimensionality reduction techniques like feature selection, principal component analysis can be implemented.</a:t>
            </a:r>
          </a:p>
          <a:p>
            <a:pPr algn="just">
              <a:lnSpc>
                <a:spcPct val="150000"/>
              </a:lnSpc>
              <a:spcBef>
                <a:spcPts val="0"/>
              </a:spcBef>
              <a:spcAft>
                <a:spcPts val="0"/>
              </a:spcAft>
            </a:pPr>
            <a:r>
              <a:rPr lang="en-US" b="1" dirty="0">
                <a:latin typeface="Times New Roman" panose="02020603050405020304" pitchFamily="18" charset="0"/>
                <a:cs typeface="Times New Roman" panose="02020603050405020304" pitchFamily="18" charset="0"/>
              </a:rPr>
              <a:t>3. Missing value treatment: </a:t>
            </a:r>
            <a:r>
              <a:rPr lang="en-US" dirty="0">
                <a:latin typeface="Times New Roman" panose="02020603050405020304" pitchFamily="18" charset="0"/>
                <a:cs typeface="Times New Roman" panose="02020603050405020304" pitchFamily="18" charset="0"/>
              </a:rPr>
              <a:t>If out of M features one feature data is missing for a particular example in the training set then we cannot locate or calculate distance from that point. Therefore deleting that row or imputation is required.</a:t>
            </a:r>
          </a:p>
          <a:p>
            <a:endParaRPr lang="en-IN" dirty="0"/>
          </a:p>
        </p:txBody>
      </p:sp>
    </p:spTree>
    <p:extLst>
      <p:ext uri="{BB962C8B-B14F-4D97-AF65-F5344CB8AC3E}">
        <p14:creationId xmlns:p14="http://schemas.microsoft.com/office/powerpoint/2010/main" val="8943667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a:latin typeface="Times New Roman" panose="02020603050405020304" pitchFamily="18" charset="0"/>
                <a:cs typeface="Times New Roman" panose="02020603050405020304" pitchFamily="18" charset="0"/>
              </a:rPr>
              <a:t>Python implementation:</a:t>
            </a: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
            </a:r>
            <a:br>
              <a:rPr lang="en-IN"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10000"/>
          </a:bodyPr>
          <a:lstStyle/>
          <a:p>
            <a:pPr algn="just">
              <a:lnSpc>
                <a:spcPct val="160000"/>
              </a:lnSpc>
              <a:spcBef>
                <a:spcPts val="0"/>
              </a:spcBef>
              <a:spcAft>
                <a:spcPts val="0"/>
              </a:spcAft>
            </a:pPr>
            <a:r>
              <a:rPr lang="en-US" dirty="0">
                <a:latin typeface="Times New Roman" panose="02020603050405020304" pitchFamily="18" charset="0"/>
                <a:cs typeface="Times New Roman" panose="02020603050405020304" pitchFamily="18" charset="0"/>
              </a:rPr>
              <a:t>Implementation of the K Nearest Neighbor algorithm using Python’s </a:t>
            </a:r>
            <a:r>
              <a:rPr lang="en-US" dirty="0" err="1">
                <a:latin typeface="Times New Roman" panose="02020603050405020304" pitchFamily="18" charset="0"/>
                <a:cs typeface="Times New Roman" panose="02020603050405020304" pitchFamily="18" charset="0"/>
              </a:rPr>
              <a:t>scikit</a:t>
            </a:r>
            <a:r>
              <a:rPr lang="en-US" dirty="0">
                <a:latin typeface="Times New Roman" panose="02020603050405020304" pitchFamily="18" charset="0"/>
                <a:cs typeface="Times New Roman" panose="02020603050405020304" pitchFamily="18" charset="0"/>
              </a:rPr>
              <a:t>-learn library</a:t>
            </a:r>
            <a:r>
              <a:rPr lang="en-US" dirty="0" smtClean="0">
                <a:latin typeface="Times New Roman" panose="02020603050405020304" pitchFamily="18" charset="0"/>
                <a:cs typeface="Times New Roman" panose="02020603050405020304" pitchFamily="18" charset="0"/>
              </a:rPr>
              <a:t>:</a:t>
            </a:r>
          </a:p>
          <a:p>
            <a:pPr algn="just">
              <a:lnSpc>
                <a:spcPct val="160000"/>
              </a:lnSpc>
              <a:spcBef>
                <a:spcPts val="0"/>
              </a:spcBef>
              <a:spcAft>
                <a:spcPts val="0"/>
              </a:spcAft>
            </a:pPr>
            <a:r>
              <a:rPr lang="en-US" dirty="0">
                <a:latin typeface="Times New Roman" panose="02020603050405020304" pitchFamily="18" charset="0"/>
                <a:cs typeface="Times New Roman" panose="02020603050405020304" pitchFamily="18" charset="0"/>
              </a:rPr>
              <a:t>Step 1: Get and prepare data</a:t>
            </a:r>
          </a:p>
          <a:p>
            <a:pPr algn="just">
              <a:lnSpc>
                <a:spcPct val="160000"/>
              </a:lnSpc>
              <a:spcBef>
                <a:spcPts val="0"/>
              </a:spcBef>
              <a:spcAft>
                <a:spcPts val="0"/>
              </a:spcAft>
            </a:pPr>
            <a:r>
              <a:rPr lang="en-IN" dirty="0">
                <a:latin typeface="Times New Roman" panose="02020603050405020304" pitchFamily="18" charset="0"/>
                <a:cs typeface="Times New Roman" panose="02020603050405020304" pitchFamily="18" charset="0"/>
              </a:rPr>
              <a:t>import pandas as </a:t>
            </a:r>
            <a:r>
              <a:rPr lang="en-IN" dirty="0" err="1">
                <a:latin typeface="Times New Roman" panose="02020603050405020304" pitchFamily="18" charset="0"/>
                <a:cs typeface="Times New Roman" panose="02020603050405020304" pitchFamily="18" charset="0"/>
              </a:rPr>
              <a:t>pd</a:t>
            </a:r>
            <a:endParaRPr lang="en-IN" dirty="0">
              <a:latin typeface="Times New Roman" panose="02020603050405020304" pitchFamily="18" charset="0"/>
              <a:cs typeface="Times New Roman" panose="02020603050405020304" pitchFamily="18" charset="0"/>
            </a:endParaRPr>
          </a:p>
          <a:p>
            <a:pPr algn="just">
              <a:lnSpc>
                <a:spcPct val="160000"/>
              </a:lnSpc>
              <a:spcBef>
                <a:spcPts val="0"/>
              </a:spcBef>
              <a:spcAft>
                <a:spcPts val="0"/>
              </a:spcAft>
            </a:pPr>
            <a:r>
              <a:rPr lang="en-IN" dirty="0">
                <a:latin typeface="Times New Roman" panose="02020603050405020304" pitchFamily="18" charset="0"/>
                <a:cs typeface="Times New Roman" panose="02020603050405020304" pitchFamily="18" charset="0"/>
              </a:rPr>
              <a:t>import </a:t>
            </a:r>
            <a:r>
              <a:rPr lang="en-IN" dirty="0" err="1">
                <a:latin typeface="Times New Roman" panose="02020603050405020304" pitchFamily="18" charset="0"/>
                <a:cs typeface="Times New Roman" panose="02020603050405020304" pitchFamily="18" charset="0"/>
              </a:rPr>
              <a:t>numpy</a:t>
            </a:r>
            <a:r>
              <a:rPr lang="en-IN" dirty="0">
                <a:latin typeface="Times New Roman" panose="02020603050405020304" pitchFamily="18" charset="0"/>
                <a:cs typeface="Times New Roman" panose="02020603050405020304" pitchFamily="18" charset="0"/>
              </a:rPr>
              <a:t> as np</a:t>
            </a:r>
          </a:p>
          <a:p>
            <a:pPr algn="just">
              <a:lnSpc>
                <a:spcPct val="160000"/>
              </a:lnSpc>
              <a:spcBef>
                <a:spcPts val="0"/>
              </a:spcBef>
              <a:spcAft>
                <a:spcPts val="0"/>
              </a:spcAft>
            </a:pPr>
            <a:r>
              <a:rPr lang="en-IN" dirty="0">
                <a:latin typeface="Times New Roman" panose="02020603050405020304" pitchFamily="18" charset="0"/>
                <a:cs typeface="Times New Roman" panose="02020603050405020304" pitchFamily="18" charset="0"/>
              </a:rPr>
              <a:t>import </a:t>
            </a:r>
            <a:r>
              <a:rPr lang="en-IN" dirty="0" err="1">
                <a:latin typeface="Times New Roman" panose="02020603050405020304" pitchFamily="18" charset="0"/>
                <a:cs typeface="Times New Roman" panose="02020603050405020304" pitchFamily="18" charset="0"/>
              </a:rPr>
              <a:t>matplotlib.pyplot</a:t>
            </a:r>
            <a:r>
              <a:rPr lang="en-IN" dirty="0">
                <a:latin typeface="Times New Roman" panose="02020603050405020304" pitchFamily="18" charset="0"/>
                <a:cs typeface="Times New Roman" panose="02020603050405020304" pitchFamily="18" charset="0"/>
              </a:rPr>
              <a:t> as </a:t>
            </a:r>
            <a:r>
              <a:rPr lang="en-IN" dirty="0" err="1">
                <a:latin typeface="Times New Roman" panose="02020603050405020304" pitchFamily="18" charset="0"/>
                <a:cs typeface="Times New Roman" panose="02020603050405020304" pitchFamily="18" charset="0"/>
              </a:rPr>
              <a:t>plt</a:t>
            </a:r>
            <a:endParaRPr lang="en-IN" dirty="0">
              <a:latin typeface="Times New Roman" panose="02020603050405020304" pitchFamily="18" charset="0"/>
              <a:cs typeface="Times New Roman" panose="02020603050405020304" pitchFamily="18" charset="0"/>
            </a:endParaRPr>
          </a:p>
          <a:p>
            <a:pPr algn="just">
              <a:lnSpc>
                <a:spcPct val="160000"/>
              </a:lnSpc>
              <a:spcBef>
                <a:spcPts val="0"/>
              </a:spcBef>
              <a:spcAft>
                <a:spcPts val="0"/>
              </a:spcAft>
            </a:pPr>
            <a:r>
              <a:rPr lang="en-IN" dirty="0">
                <a:latin typeface="Times New Roman" panose="02020603050405020304" pitchFamily="18" charset="0"/>
                <a:cs typeface="Times New Roman" panose="02020603050405020304" pitchFamily="18" charset="0"/>
              </a:rPr>
              <a:t>from </a:t>
            </a:r>
            <a:r>
              <a:rPr lang="en-IN" dirty="0" err="1">
                <a:latin typeface="Times New Roman" panose="02020603050405020304" pitchFamily="18" charset="0"/>
                <a:cs typeface="Times New Roman" panose="02020603050405020304" pitchFamily="18" charset="0"/>
              </a:rPr>
              <a:t>sklearn.datasets</a:t>
            </a:r>
            <a:r>
              <a:rPr lang="en-IN" dirty="0">
                <a:latin typeface="Times New Roman" panose="02020603050405020304" pitchFamily="18" charset="0"/>
                <a:cs typeface="Times New Roman" panose="02020603050405020304" pitchFamily="18" charset="0"/>
              </a:rPr>
              <a:t> import </a:t>
            </a:r>
            <a:r>
              <a:rPr lang="en-IN" dirty="0" err="1">
                <a:latin typeface="Times New Roman" panose="02020603050405020304" pitchFamily="18" charset="0"/>
                <a:cs typeface="Times New Roman" panose="02020603050405020304" pitchFamily="18" charset="0"/>
              </a:rPr>
              <a:t>make_classification</a:t>
            </a:r>
            <a:endParaRPr lang="en-IN" dirty="0">
              <a:latin typeface="Times New Roman" panose="02020603050405020304" pitchFamily="18" charset="0"/>
              <a:cs typeface="Times New Roman" panose="02020603050405020304" pitchFamily="18" charset="0"/>
            </a:endParaRPr>
          </a:p>
          <a:p>
            <a:pPr algn="just">
              <a:lnSpc>
                <a:spcPct val="160000"/>
              </a:lnSpc>
              <a:spcBef>
                <a:spcPts val="0"/>
              </a:spcBef>
              <a:spcAft>
                <a:spcPts val="0"/>
              </a:spcAft>
            </a:pPr>
            <a:r>
              <a:rPr lang="en-IN" dirty="0">
                <a:latin typeface="Times New Roman" panose="02020603050405020304" pitchFamily="18" charset="0"/>
                <a:cs typeface="Times New Roman" panose="02020603050405020304" pitchFamily="18" charset="0"/>
              </a:rPr>
              <a:t>from </a:t>
            </a:r>
            <a:r>
              <a:rPr lang="en-IN" dirty="0" err="1">
                <a:latin typeface="Times New Roman" panose="02020603050405020304" pitchFamily="18" charset="0"/>
                <a:cs typeface="Times New Roman" panose="02020603050405020304" pitchFamily="18" charset="0"/>
              </a:rPr>
              <a:t>sklearn.model_selection</a:t>
            </a:r>
            <a:r>
              <a:rPr lang="en-IN" dirty="0">
                <a:latin typeface="Times New Roman" panose="02020603050405020304" pitchFamily="18" charset="0"/>
                <a:cs typeface="Times New Roman" panose="02020603050405020304" pitchFamily="18" charset="0"/>
              </a:rPr>
              <a:t> import </a:t>
            </a:r>
            <a:r>
              <a:rPr lang="en-IN" dirty="0" err="1">
                <a:latin typeface="Times New Roman" panose="02020603050405020304" pitchFamily="18" charset="0"/>
                <a:cs typeface="Times New Roman" panose="02020603050405020304" pitchFamily="18" charset="0"/>
              </a:rPr>
              <a:t>train_test_split</a:t>
            </a:r>
            <a:endParaRPr lang="en-IN" dirty="0">
              <a:latin typeface="Times New Roman" panose="02020603050405020304" pitchFamily="18" charset="0"/>
              <a:cs typeface="Times New Roman" panose="02020603050405020304" pitchFamily="18" charset="0"/>
            </a:endParaRPr>
          </a:p>
          <a:p>
            <a:pPr algn="just">
              <a:lnSpc>
                <a:spcPct val="160000"/>
              </a:lnSpc>
              <a:spcBef>
                <a:spcPts val="0"/>
              </a:spcBef>
              <a:spcAft>
                <a:spcPts val="0"/>
              </a:spcAft>
            </a:pPr>
            <a:r>
              <a:rPr lang="en-IN" dirty="0">
                <a:latin typeface="Times New Roman" panose="02020603050405020304" pitchFamily="18" charset="0"/>
                <a:cs typeface="Times New Roman" panose="02020603050405020304" pitchFamily="18" charset="0"/>
              </a:rPr>
              <a:t>from </a:t>
            </a:r>
            <a:r>
              <a:rPr lang="en-IN" dirty="0" err="1">
                <a:latin typeface="Times New Roman" panose="02020603050405020304" pitchFamily="18" charset="0"/>
                <a:cs typeface="Times New Roman" panose="02020603050405020304" pitchFamily="18" charset="0"/>
              </a:rPr>
              <a:t>sklearn.preprocessing</a:t>
            </a:r>
            <a:r>
              <a:rPr lang="en-IN" dirty="0">
                <a:latin typeface="Times New Roman" panose="02020603050405020304" pitchFamily="18" charset="0"/>
                <a:cs typeface="Times New Roman" panose="02020603050405020304" pitchFamily="18" charset="0"/>
              </a:rPr>
              <a:t> import </a:t>
            </a:r>
            <a:r>
              <a:rPr lang="en-IN" dirty="0" err="1">
                <a:latin typeface="Times New Roman" panose="02020603050405020304" pitchFamily="18" charset="0"/>
                <a:cs typeface="Times New Roman" panose="02020603050405020304" pitchFamily="18" charset="0"/>
              </a:rPr>
              <a:t>StandardScaler</a:t>
            </a:r>
            <a:endParaRPr lang="en-IN" dirty="0">
              <a:latin typeface="Times New Roman" panose="02020603050405020304" pitchFamily="18" charset="0"/>
              <a:cs typeface="Times New Roman" panose="02020603050405020304" pitchFamily="18" charset="0"/>
            </a:endParaRPr>
          </a:p>
          <a:p>
            <a:pPr algn="just">
              <a:lnSpc>
                <a:spcPct val="160000"/>
              </a:lnSpc>
              <a:spcBef>
                <a:spcPts val="0"/>
              </a:spcBef>
              <a:spcAft>
                <a:spcPts val="0"/>
              </a:spcAft>
            </a:pPr>
            <a:r>
              <a:rPr lang="en-IN" dirty="0">
                <a:latin typeface="Times New Roman" panose="02020603050405020304" pitchFamily="18" charset="0"/>
                <a:cs typeface="Times New Roman" panose="02020603050405020304" pitchFamily="18" charset="0"/>
              </a:rPr>
              <a:t>from </a:t>
            </a:r>
            <a:r>
              <a:rPr lang="en-IN" dirty="0" err="1">
                <a:latin typeface="Times New Roman" panose="02020603050405020304" pitchFamily="18" charset="0"/>
                <a:cs typeface="Times New Roman" panose="02020603050405020304" pitchFamily="18" charset="0"/>
              </a:rPr>
              <a:t>sklearn.neighbors</a:t>
            </a:r>
            <a:r>
              <a:rPr lang="en-IN" dirty="0">
                <a:latin typeface="Times New Roman" panose="02020603050405020304" pitchFamily="18" charset="0"/>
                <a:cs typeface="Times New Roman" panose="02020603050405020304" pitchFamily="18" charset="0"/>
              </a:rPr>
              <a:t> import </a:t>
            </a:r>
            <a:r>
              <a:rPr lang="en-IN" dirty="0" err="1">
                <a:latin typeface="Times New Roman" panose="02020603050405020304" pitchFamily="18" charset="0"/>
                <a:cs typeface="Times New Roman" panose="02020603050405020304" pitchFamily="18" charset="0"/>
              </a:rPr>
              <a:t>KNeighborsClassifier</a:t>
            </a:r>
            <a:r>
              <a:rPr lang="en-IN" dirty="0">
                <a:latin typeface="Times New Roman" panose="02020603050405020304" pitchFamily="18" charset="0"/>
                <a:cs typeface="Times New Roman" panose="02020603050405020304" pitchFamily="18" charset="0"/>
              </a:rPr>
              <a:t> </a:t>
            </a:r>
          </a:p>
          <a:p>
            <a:pPr algn="just">
              <a:lnSpc>
                <a:spcPct val="160000"/>
              </a:lnSpc>
              <a:spcBef>
                <a:spcPts val="0"/>
              </a:spcBef>
              <a:spcAft>
                <a:spcPts val="0"/>
              </a:spcAft>
            </a:pPr>
            <a:r>
              <a:rPr lang="en-IN" dirty="0">
                <a:latin typeface="Times New Roman" panose="02020603050405020304" pitchFamily="18" charset="0"/>
                <a:cs typeface="Times New Roman" panose="02020603050405020304" pitchFamily="18" charset="0"/>
              </a:rPr>
              <a:t>from </a:t>
            </a:r>
            <a:r>
              <a:rPr lang="en-IN" dirty="0" err="1">
                <a:latin typeface="Times New Roman" panose="02020603050405020304" pitchFamily="18" charset="0"/>
                <a:cs typeface="Times New Roman" panose="02020603050405020304" pitchFamily="18" charset="0"/>
              </a:rPr>
              <a:t>sklearn</a:t>
            </a:r>
            <a:r>
              <a:rPr lang="en-IN" dirty="0">
                <a:latin typeface="Times New Roman" panose="02020603050405020304" pitchFamily="18" charset="0"/>
                <a:cs typeface="Times New Roman" panose="02020603050405020304" pitchFamily="18" charset="0"/>
              </a:rPr>
              <a:t> import metrics</a:t>
            </a:r>
          </a:p>
        </p:txBody>
      </p:sp>
    </p:spTree>
    <p:extLst>
      <p:ext uri="{BB962C8B-B14F-4D97-AF65-F5344CB8AC3E}">
        <p14:creationId xmlns:p14="http://schemas.microsoft.com/office/powerpoint/2010/main" val="28865119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a:latin typeface="Times New Roman" panose="02020603050405020304" pitchFamily="18" charset="0"/>
                <a:cs typeface="Times New Roman" panose="02020603050405020304" pitchFamily="18" charset="0"/>
              </a:rPr>
              <a:t>Python implementation:</a:t>
            </a: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
            </a:r>
            <a:br>
              <a:rPr lang="en-IN"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pPr algn="just">
              <a:lnSpc>
                <a:spcPct val="170000"/>
              </a:lnSpc>
              <a:spcBef>
                <a:spcPts val="0"/>
              </a:spcBef>
              <a:spcAft>
                <a:spcPts val="0"/>
              </a:spcAft>
            </a:pPr>
            <a:r>
              <a:rPr lang="en-US" dirty="0">
                <a:latin typeface="Times New Roman" panose="02020603050405020304" pitchFamily="18" charset="0"/>
                <a:cs typeface="Times New Roman" panose="02020603050405020304" pitchFamily="18" charset="0"/>
              </a:rPr>
              <a:t>After loading important libraries, we create our data using </a:t>
            </a:r>
            <a:r>
              <a:rPr lang="en-US" dirty="0" err="1">
                <a:latin typeface="Times New Roman" panose="02020603050405020304" pitchFamily="18" charset="0"/>
                <a:cs typeface="Times New Roman" panose="02020603050405020304" pitchFamily="18" charset="0"/>
              </a:rPr>
              <a:t>sklearn.datasets</a:t>
            </a:r>
            <a:r>
              <a:rPr lang="en-US" dirty="0">
                <a:latin typeface="Times New Roman" panose="02020603050405020304" pitchFamily="18" charset="0"/>
                <a:cs typeface="Times New Roman" panose="02020603050405020304" pitchFamily="18" charset="0"/>
              </a:rPr>
              <a:t> with 200 samples, 8 features, and 2 classes. </a:t>
            </a:r>
          </a:p>
          <a:p>
            <a:pPr algn="just">
              <a:lnSpc>
                <a:spcPct val="170000"/>
              </a:lnSpc>
              <a:spcBef>
                <a:spcPts val="0"/>
              </a:spcBef>
              <a:spcAft>
                <a:spcPts val="0"/>
              </a:spcAft>
            </a:pPr>
            <a:r>
              <a:rPr lang="en-US" dirty="0">
                <a:latin typeface="Times New Roman" panose="02020603050405020304" pitchFamily="18" charset="0"/>
                <a:cs typeface="Times New Roman" panose="02020603050405020304" pitchFamily="18" charset="0"/>
              </a:rPr>
              <a:t>Then data is split into the train(80%) and test(20%) data and scaled using </a:t>
            </a:r>
            <a:r>
              <a:rPr lang="en-US" dirty="0" err="1">
                <a:latin typeface="Times New Roman" panose="02020603050405020304" pitchFamily="18" charset="0"/>
                <a:cs typeface="Times New Roman" panose="02020603050405020304" pitchFamily="18" charset="0"/>
              </a:rPr>
              <a:t>StandardScaler</a:t>
            </a:r>
            <a:r>
              <a:rPr lang="en-US" dirty="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pPr algn="just">
              <a:lnSpc>
                <a:spcPct val="170000"/>
              </a:lnSpc>
              <a:spcBef>
                <a:spcPts val="0"/>
              </a:spcBef>
              <a:spcAft>
                <a:spcPts val="0"/>
              </a:spcAft>
            </a:pPr>
            <a:endParaRPr lang="en-IN" dirty="0">
              <a:latin typeface="Times New Roman" panose="02020603050405020304" pitchFamily="18" charset="0"/>
              <a:cs typeface="Times New Roman" panose="02020603050405020304" pitchFamily="18" charset="0"/>
            </a:endParaRPr>
          </a:p>
          <a:p>
            <a:pPr algn="just">
              <a:lnSpc>
                <a:spcPct val="170000"/>
              </a:lnSpc>
              <a:spcBef>
                <a:spcPts val="0"/>
              </a:spcBef>
              <a:spcAft>
                <a:spcPts val="0"/>
              </a:spcAft>
            </a:pPr>
            <a:r>
              <a:rPr lang="en-IN" dirty="0" smtClean="0">
                <a:latin typeface="Times New Roman" panose="02020603050405020304" pitchFamily="18" charset="0"/>
                <a:cs typeface="Times New Roman" panose="02020603050405020304" pitchFamily="18" charset="0"/>
              </a:rPr>
              <a:t>X,Y=</a:t>
            </a:r>
            <a:r>
              <a:rPr lang="en-IN" dirty="0" err="1" smtClean="0">
                <a:latin typeface="Times New Roman" panose="02020603050405020304" pitchFamily="18" charset="0"/>
                <a:cs typeface="Times New Roman" panose="02020603050405020304" pitchFamily="18" charset="0"/>
              </a:rPr>
              <a:t>make_classification</a:t>
            </a:r>
            <a:r>
              <a:rPr lang="en-IN" dirty="0" smtClean="0">
                <a:latin typeface="Times New Roman" panose="02020603050405020304" pitchFamily="18" charset="0"/>
                <a:cs typeface="Times New Roman" panose="02020603050405020304" pitchFamily="18" charset="0"/>
              </a:rPr>
              <a:t>(</a:t>
            </a:r>
            <a:r>
              <a:rPr lang="en-IN" dirty="0" err="1" smtClean="0">
                <a:latin typeface="Times New Roman" panose="02020603050405020304" pitchFamily="18" charset="0"/>
                <a:cs typeface="Times New Roman" panose="02020603050405020304" pitchFamily="18" charset="0"/>
              </a:rPr>
              <a:t>n_samples</a:t>
            </a:r>
            <a:r>
              <a:rPr lang="en-IN" dirty="0">
                <a:latin typeface="Times New Roman" panose="02020603050405020304" pitchFamily="18" charset="0"/>
                <a:cs typeface="Times New Roman" panose="02020603050405020304" pitchFamily="18" charset="0"/>
              </a:rPr>
              <a:t>= 200,n_features=8,n_informative=8,n_redundant=0,n_repeated=0,n_classes=2,random_state=14)</a:t>
            </a:r>
          </a:p>
          <a:p>
            <a:pPr algn="just">
              <a:lnSpc>
                <a:spcPct val="170000"/>
              </a:lnSpc>
              <a:spcBef>
                <a:spcPts val="0"/>
              </a:spcBef>
              <a:spcAft>
                <a:spcPts val="0"/>
              </a:spcAft>
            </a:pPr>
            <a:r>
              <a:rPr lang="en-IN" dirty="0" err="1">
                <a:latin typeface="Times New Roman" panose="02020603050405020304" pitchFamily="18" charset="0"/>
                <a:cs typeface="Times New Roman" panose="02020603050405020304" pitchFamily="18" charset="0"/>
              </a:rPr>
              <a:t>X_train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X_test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y_train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y_test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train_test_split</a:t>
            </a:r>
            <a:r>
              <a:rPr lang="en-IN" dirty="0">
                <a:latin typeface="Times New Roman" panose="02020603050405020304" pitchFamily="18" charset="0"/>
                <a:cs typeface="Times New Roman" panose="02020603050405020304" pitchFamily="18" charset="0"/>
              </a:rPr>
              <a:t>(X, Y, </a:t>
            </a:r>
            <a:r>
              <a:rPr lang="en-IN" dirty="0" err="1">
                <a:latin typeface="Times New Roman" panose="02020603050405020304" pitchFamily="18" charset="0"/>
                <a:cs typeface="Times New Roman" panose="02020603050405020304" pitchFamily="18" charset="0"/>
              </a:rPr>
              <a:t>test_size</a:t>
            </a:r>
            <a:r>
              <a:rPr lang="en-IN" dirty="0">
                <a:latin typeface="Times New Roman" panose="02020603050405020304" pitchFamily="18" charset="0"/>
                <a:cs typeface="Times New Roman" panose="02020603050405020304" pitchFamily="18" charset="0"/>
              </a:rPr>
              <a:t>= 0.2,random_state=32)</a:t>
            </a:r>
          </a:p>
          <a:p>
            <a:pPr algn="just">
              <a:lnSpc>
                <a:spcPct val="170000"/>
              </a:lnSpc>
              <a:spcBef>
                <a:spcPts val="0"/>
              </a:spcBef>
              <a:spcAft>
                <a:spcPts val="0"/>
              </a:spcAft>
            </a:pPr>
            <a:r>
              <a:rPr lang="en-IN" dirty="0" err="1">
                <a:latin typeface="Times New Roman" panose="02020603050405020304" pitchFamily="18" charset="0"/>
                <a:cs typeface="Times New Roman" panose="02020603050405020304" pitchFamily="18" charset="0"/>
              </a:rPr>
              <a:t>sc</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StandardScaler</a:t>
            </a:r>
            <a:r>
              <a:rPr lang="en-IN" dirty="0">
                <a:latin typeface="Times New Roman" panose="02020603050405020304" pitchFamily="18" charset="0"/>
                <a:cs typeface="Times New Roman" panose="02020603050405020304" pitchFamily="18" charset="0"/>
              </a:rPr>
              <a:t>()</a:t>
            </a:r>
          </a:p>
          <a:p>
            <a:pPr algn="just">
              <a:lnSpc>
                <a:spcPct val="170000"/>
              </a:lnSpc>
              <a:spcBef>
                <a:spcPts val="0"/>
              </a:spcBef>
              <a:spcAft>
                <a:spcPts val="0"/>
              </a:spcAft>
            </a:pPr>
            <a:r>
              <a:rPr lang="en-IN" dirty="0" err="1">
                <a:latin typeface="Times New Roman" panose="02020603050405020304" pitchFamily="18" charset="0"/>
                <a:cs typeface="Times New Roman" panose="02020603050405020304" pitchFamily="18" charset="0"/>
              </a:rPr>
              <a:t>sc.fit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X_train</a:t>
            </a:r>
            <a:r>
              <a:rPr lang="en-IN" dirty="0">
                <a:latin typeface="Times New Roman" panose="02020603050405020304" pitchFamily="18" charset="0"/>
                <a:cs typeface="Times New Roman" panose="02020603050405020304" pitchFamily="18" charset="0"/>
              </a:rPr>
              <a:t>)</a:t>
            </a:r>
          </a:p>
          <a:p>
            <a:pPr algn="just">
              <a:lnSpc>
                <a:spcPct val="170000"/>
              </a:lnSpc>
              <a:spcBef>
                <a:spcPts val="0"/>
              </a:spcBef>
              <a:spcAft>
                <a:spcPts val="0"/>
              </a:spcAft>
            </a:pPr>
            <a:r>
              <a:rPr lang="en-IN" dirty="0" err="1">
                <a:latin typeface="Times New Roman" panose="02020603050405020304" pitchFamily="18" charset="0"/>
                <a:cs typeface="Times New Roman" panose="02020603050405020304" pitchFamily="18" charset="0"/>
              </a:rPr>
              <a:t>X_train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sc.transform</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X_train</a:t>
            </a:r>
            <a:r>
              <a:rPr lang="en-IN" dirty="0">
                <a:latin typeface="Times New Roman" panose="02020603050405020304" pitchFamily="18" charset="0"/>
                <a:cs typeface="Times New Roman" panose="02020603050405020304" pitchFamily="18" charset="0"/>
              </a:rPr>
              <a:t>)</a:t>
            </a:r>
          </a:p>
          <a:p>
            <a:pPr algn="just">
              <a:lnSpc>
                <a:spcPct val="170000"/>
              </a:lnSpc>
              <a:spcBef>
                <a:spcPts val="0"/>
              </a:spcBef>
              <a:spcAft>
                <a:spcPts val="0"/>
              </a:spcAft>
            </a:pPr>
            <a:r>
              <a:rPr lang="en-IN" dirty="0" err="1">
                <a:latin typeface="Times New Roman" panose="02020603050405020304" pitchFamily="18" charset="0"/>
                <a:cs typeface="Times New Roman" panose="02020603050405020304" pitchFamily="18" charset="0"/>
              </a:rPr>
              <a:t>sc.fit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X_test</a:t>
            </a:r>
            <a:r>
              <a:rPr lang="en-IN" dirty="0">
                <a:latin typeface="Times New Roman" panose="02020603050405020304" pitchFamily="18" charset="0"/>
                <a:cs typeface="Times New Roman" panose="02020603050405020304" pitchFamily="18" charset="0"/>
              </a:rPr>
              <a:t>)</a:t>
            </a:r>
          </a:p>
          <a:p>
            <a:pPr algn="just">
              <a:lnSpc>
                <a:spcPct val="170000"/>
              </a:lnSpc>
              <a:spcBef>
                <a:spcPts val="0"/>
              </a:spcBef>
              <a:spcAft>
                <a:spcPts val="0"/>
              </a:spcAft>
            </a:pPr>
            <a:r>
              <a:rPr lang="en-IN" dirty="0" err="1">
                <a:latin typeface="Times New Roman" panose="02020603050405020304" pitchFamily="18" charset="0"/>
                <a:cs typeface="Times New Roman" panose="02020603050405020304" pitchFamily="18" charset="0"/>
              </a:rPr>
              <a:t>X_test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sc.transform</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X_test</a:t>
            </a:r>
            <a:r>
              <a:rPr lang="en-IN" dirty="0">
                <a:latin typeface="Times New Roman" panose="02020603050405020304" pitchFamily="18" charset="0"/>
                <a:cs typeface="Times New Roman" panose="02020603050405020304" pitchFamily="18" charset="0"/>
              </a:rPr>
              <a:t>)</a:t>
            </a:r>
          </a:p>
          <a:p>
            <a:pPr algn="just">
              <a:lnSpc>
                <a:spcPct val="170000"/>
              </a:lnSpc>
              <a:spcBef>
                <a:spcPts val="0"/>
              </a:spcBef>
              <a:spcAft>
                <a:spcPts val="0"/>
              </a:spcAft>
            </a:pPr>
            <a:r>
              <a:rPr lang="en-IN" dirty="0" err="1">
                <a:latin typeface="Times New Roman" panose="02020603050405020304" pitchFamily="18" charset="0"/>
                <a:cs typeface="Times New Roman" panose="02020603050405020304" pitchFamily="18" charset="0"/>
              </a:rPr>
              <a:t>X.shape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4298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Python implementation:</a:t>
            </a:r>
          </a:p>
        </p:txBody>
      </p:sp>
      <p:sp>
        <p:nvSpPr>
          <p:cNvPr id="3" name="Content Placeholder 2"/>
          <p:cNvSpPr>
            <a:spLocks noGrp="1"/>
          </p:cNvSpPr>
          <p:nvPr>
            <p:ph idx="1"/>
          </p:nvPr>
        </p:nvSpPr>
        <p:spPr>
          <a:xfrm>
            <a:off x="1097280" y="1845733"/>
            <a:ext cx="10058400" cy="4534045"/>
          </a:xfrm>
        </p:spPr>
        <p:txBody>
          <a:bodyPr>
            <a:noAutofit/>
          </a:bodyPr>
          <a:lstStyle/>
          <a:p>
            <a:pPr algn="just">
              <a:lnSpc>
                <a:spcPct val="150000"/>
              </a:lnSpc>
              <a:spcBef>
                <a:spcPts val="0"/>
              </a:spcBef>
              <a:spcAft>
                <a:spcPts val="0"/>
              </a:spcAft>
            </a:pPr>
            <a:r>
              <a:rPr lang="en-US" sz="1400" b="1" dirty="0" smtClean="0">
                <a:latin typeface="Times New Roman" panose="02020603050405020304" pitchFamily="18" charset="0"/>
                <a:cs typeface="Times New Roman" panose="02020603050405020304" pitchFamily="18" charset="0"/>
              </a:rPr>
              <a:t>Step 2: Find the value of K</a:t>
            </a:r>
          </a:p>
          <a:p>
            <a:pPr algn="just">
              <a:lnSpc>
                <a:spcPct val="150000"/>
              </a:lnSpc>
              <a:spcBef>
                <a:spcPts val="0"/>
              </a:spcBef>
              <a:spcAft>
                <a:spcPts val="0"/>
              </a:spcAft>
            </a:pPr>
            <a:r>
              <a:rPr lang="en-US" sz="1400" dirty="0">
                <a:latin typeface="Times New Roman" panose="02020603050405020304" pitchFamily="18" charset="0"/>
                <a:cs typeface="Times New Roman" panose="02020603050405020304" pitchFamily="18" charset="0"/>
              </a:rPr>
              <a:t>For choosing the K value, we use error curves and K value with optimal variance, and bias error is chosen as K value for prediction purposes. </a:t>
            </a:r>
          </a:p>
          <a:p>
            <a:pPr algn="just">
              <a:lnSpc>
                <a:spcPct val="150000"/>
              </a:lnSpc>
              <a:spcBef>
                <a:spcPts val="0"/>
              </a:spcBef>
              <a:spcAft>
                <a:spcPts val="0"/>
              </a:spcAft>
            </a:pPr>
            <a:r>
              <a:rPr lang="en-US" sz="1400" dirty="0" smtClean="0">
                <a:latin typeface="Times New Roman" panose="02020603050405020304" pitchFamily="18" charset="0"/>
                <a:cs typeface="Times New Roman" panose="02020603050405020304" pitchFamily="18" charset="0"/>
              </a:rPr>
              <a:t>With </a:t>
            </a:r>
            <a:r>
              <a:rPr lang="en-US" sz="1400" dirty="0">
                <a:latin typeface="Times New Roman" panose="02020603050405020304" pitchFamily="18" charset="0"/>
                <a:cs typeface="Times New Roman" panose="02020603050405020304" pitchFamily="18" charset="0"/>
              </a:rPr>
              <a:t>the error curve plotted below, we choose K=7 for the </a:t>
            </a:r>
            <a:r>
              <a:rPr lang="en-US" sz="1400" dirty="0" smtClean="0">
                <a:latin typeface="Times New Roman" panose="02020603050405020304" pitchFamily="18" charset="0"/>
                <a:cs typeface="Times New Roman" panose="02020603050405020304" pitchFamily="18" charset="0"/>
              </a:rPr>
              <a:t>prediction.</a:t>
            </a:r>
          </a:p>
          <a:p>
            <a:pPr algn="just">
              <a:lnSpc>
                <a:spcPct val="150000"/>
              </a:lnSpc>
              <a:spcBef>
                <a:spcPts val="0"/>
              </a:spcBef>
              <a:spcAft>
                <a:spcPts val="0"/>
              </a:spcAft>
            </a:pPr>
            <a:r>
              <a:rPr lang="en-IN" sz="1400" dirty="0">
                <a:latin typeface="Times New Roman" panose="02020603050405020304" pitchFamily="18" charset="0"/>
                <a:cs typeface="Times New Roman" panose="02020603050405020304" pitchFamily="18" charset="0"/>
              </a:rPr>
              <a:t>error1= []</a:t>
            </a:r>
          </a:p>
          <a:p>
            <a:pPr algn="just">
              <a:lnSpc>
                <a:spcPct val="150000"/>
              </a:lnSpc>
              <a:spcBef>
                <a:spcPts val="0"/>
              </a:spcBef>
              <a:spcAft>
                <a:spcPts val="0"/>
              </a:spcAft>
            </a:pPr>
            <a:r>
              <a:rPr lang="en-IN" sz="1400" dirty="0">
                <a:latin typeface="Times New Roman" panose="02020603050405020304" pitchFamily="18" charset="0"/>
                <a:cs typeface="Times New Roman" panose="02020603050405020304" pitchFamily="18" charset="0"/>
              </a:rPr>
              <a:t>error2= []</a:t>
            </a:r>
          </a:p>
          <a:p>
            <a:pPr algn="just">
              <a:lnSpc>
                <a:spcPct val="150000"/>
              </a:lnSpc>
              <a:spcBef>
                <a:spcPts val="0"/>
              </a:spcBef>
              <a:spcAft>
                <a:spcPts val="0"/>
              </a:spcAft>
            </a:pPr>
            <a:r>
              <a:rPr lang="en-IN" sz="1400" dirty="0">
                <a:latin typeface="Times New Roman" panose="02020603050405020304" pitchFamily="18" charset="0"/>
                <a:cs typeface="Times New Roman" panose="02020603050405020304" pitchFamily="18" charset="0"/>
              </a:rPr>
              <a:t>for k in range(1,15):</a:t>
            </a:r>
          </a:p>
          <a:p>
            <a:pPr algn="just">
              <a:lnSpc>
                <a:spcPct val="150000"/>
              </a:lnSpc>
              <a:spcBef>
                <a:spcPts val="0"/>
              </a:spcBef>
              <a:spcAft>
                <a:spcPts val="0"/>
              </a:spcAft>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knn</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KNeighborsClassifier</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n_neighbors</a:t>
            </a:r>
            <a:r>
              <a:rPr lang="en-IN" sz="1400" dirty="0">
                <a:latin typeface="Times New Roman" panose="02020603050405020304" pitchFamily="18" charset="0"/>
                <a:cs typeface="Times New Roman" panose="02020603050405020304" pitchFamily="18" charset="0"/>
              </a:rPr>
              <a:t>=k)</a:t>
            </a:r>
          </a:p>
          <a:p>
            <a:pPr algn="just">
              <a:lnSpc>
                <a:spcPct val="150000"/>
              </a:lnSpc>
              <a:spcBef>
                <a:spcPts val="0"/>
              </a:spcBef>
              <a:spcAft>
                <a:spcPts val="0"/>
              </a:spcAft>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knn.fit</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X_train,y_train</a:t>
            </a:r>
            <a:r>
              <a:rPr lang="en-IN" sz="1400" dirty="0">
                <a:latin typeface="Times New Roman" panose="02020603050405020304" pitchFamily="18" charset="0"/>
                <a:cs typeface="Times New Roman" panose="02020603050405020304" pitchFamily="18" charset="0"/>
              </a:rPr>
              <a:t>)</a:t>
            </a:r>
          </a:p>
          <a:p>
            <a:pPr algn="just">
              <a:lnSpc>
                <a:spcPct val="150000"/>
              </a:lnSpc>
              <a:spcBef>
                <a:spcPts val="0"/>
              </a:spcBef>
              <a:spcAft>
                <a:spcPts val="0"/>
              </a:spcAft>
            </a:pPr>
            <a:r>
              <a:rPr lang="en-IN" sz="1400" dirty="0">
                <a:latin typeface="Times New Roman" panose="02020603050405020304" pitchFamily="18" charset="0"/>
                <a:cs typeface="Times New Roman" panose="02020603050405020304" pitchFamily="18" charset="0"/>
              </a:rPr>
              <a:t>    y_pred1= </a:t>
            </a:r>
            <a:r>
              <a:rPr lang="en-IN" sz="1400" dirty="0" err="1">
                <a:latin typeface="Times New Roman" panose="02020603050405020304" pitchFamily="18" charset="0"/>
                <a:cs typeface="Times New Roman" panose="02020603050405020304" pitchFamily="18" charset="0"/>
              </a:rPr>
              <a:t>knn.predict</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X_train</a:t>
            </a:r>
            <a:r>
              <a:rPr lang="en-IN" sz="1400" dirty="0">
                <a:latin typeface="Times New Roman" panose="02020603050405020304" pitchFamily="18" charset="0"/>
                <a:cs typeface="Times New Roman" panose="02020603050405020304" pitchFamily="18" charset="0"/>
              </a:rPr>
              <a:t>)</a:t>
            </a:r>
          </a:p>
          <a:p>
            <a:pPr algn="just">
              <a:lnSpc>
                <a:spcPct val="150000"/>
              </a:lnSpc>
              <a:spcBef>
                <a:spcPts val="0"/>
              </a:spcBef>
              <a:spcAft>
                <a:spcPts val="0"/>
              </a:spcAft>
            </a:pPr>
            <a:r>
              <a:rPr lang="en-IN" sz="1400" dirty="0">
                <a:latin typeface="Times New Roman" panose="02020603050405020304" pitchFamily="18" charset="0"/>
                <a:cs typeface="Times New Roman" panose="02020603050405020304" pitchFamily="18" charset="0"/>
              </a:rPr>
              <a:t>    error1.append(</a:t>
            </a:r>
            <a:r>
              <a:rPr lang="en-IN" sz="1400" dirty="0" err="1">
                <a:latin typeface="Times New Roman" panose="02020603050405020304" pitchFamily="18" charset="0"/>
                <a:cs typeface="Times New Roman" panose="02020603050405020304" pitchFamily="18" charset="0"/>
              </a:rPr>
              <a:t>np.mean</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y_train</a:t>
            </a:r>
            <a:r>
              <a:rPr lang="en-IN" sz="1400" dirty="0">
                <a:latin typeface="Times New Roman" panose="02020603050405020304" pitchFamily="18" charset="0"/>
                <a:cs typeface="Times New Roman" panose="02020603050405020304" pitchFamily="18" charset="0"/>
              </a:rPr>
              <a:t>!= y_pred1))</a:t>
            </a:r>
          </a:p>
          <a:p>
            <a:pPr algn="just">
              <a:lnSpc>
                <a:spcPct val="150000"/>
              </a:lnSpc>
              <a:spcBef>
                <a:spcPts val="0"/>
              </a:spcBef>
              <a:spcAft>
                <a:spcPts val="0"/>
              </a:spcAft>
            </a:pPr>
            <a:r>
              <a:rPr lang="en-IN" sz="1400" dirty="0">
                <a:latin typeface="Times New Roman" panose="02020603050405020304" pitchFamily="18" charset="0"/>
                <a:cs typeface="Times New Roman" panose="02020603050405020304" pitchFamily="18" charset="0"/>
              </a:rPr>
              <a:t>    y_pred2= </a:t>
            </a:r>
            <a:r>
              <a:rPr lang="en-IN" sz="1400" dirty="0" err="1">
                <a:latin typeface="Times New Roman" panose="02020603050405020304" pitchFamily="18" charset="0"/>
                <a:cs typeface="Times New Roman" panose="02020603050405020304" pitchFamily="18" charset="0"/>
              </a:rPr>
              <a:t>knn.predict</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X_test</a:t>
            </a:r>
            <a:r>
              <a:rPr lang="en-IN" sz="1400" dirty="0">
                <a:latin typeface="Times New Roman" panose="02020603050405020304" pitchFamily="18" charset="0"/>
                <a:cs typeface="Times New Roman" panose="02020603050405020304" pitchFamily="18" charset="0"/>
              </a:rPr>
              <a:t>)</a:t>
            </a:r>
          </a:p>
          <a:p>
            <a:pPr algn="just">
              <a:lnSpc>
                <a:spcPct val="150000"/>
              </a:lnSpc>
              <a:spcBef>
                <a:spcPts val="0"/>
              </a:spcBef>
              <a:spcAft>
                <a:spcPts val="0"/>
              </a:spcAft>
            </a:pPr>
            <a:r>
              <a:rPr lang="en-IN" sz="1400" dirty="0">
                <a:latin typeface="Times New Roman" panose="02020603050405020304" pitchFamily="18" charset="0"/>
                <a:cs typeface="Times New Roman" panose="02020603050405020304" pitchFamily="18" charset="0"/>
              </a:rPr>
              <a:t>    error2.append(</a:t>
            </a:r>
            <a:r>
              <a:rPr lang="en-IN" sz="1400" dirty="0" err="1">
                <a:latin typeface="Times New Roman" panose="02020603050405020304" pitchFamily="18" charset="0"/>
                <a:cs typeface="Times New Roman" panose="02020603050405020304" pitchFamily="18" charset="0"/>
              </a:rPr>
              <a:t>np.mean</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y_test</a:t>
            </a:r>
            <a:r>
              <a:rPr lang="en-IN" sz="1400" dirty="0">
                <a:latin typeface="Times New Roman" panose="02020603050405020304" pitchFamily="18" charset="0"/>
                <a:cs typeface="Times New Roman" panose="02020603050405020304" pitchFamily="18" charset="0"/>
              </a:rPr>
              <a:t>!= y_pred2</a:t>
            </a:r>
            <a:r>
              <a:rPr lang="en-IN" sz="1400" dirty="0" smtClean="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47604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Python implementation:</a:t>
            </a:r>
          </a:p>
        </p:txBody>
      </p:sp>
      <p:sp>
        <p:nvSpPr>
          <p:cNvPr id="3" name="Content Placeholder 2"/>
          <p:cNvSpPr>
            <a:spLocks noGrp="1"/>
          </p:cNvSpPr>
          <p:nvPr>
            <p:ph idx="1"/>
          </p:nvPr>
        </p:nvSpPr>
        <p:spPr/>
        <p:txBody>
          <a:bodyPr/>
          <a:lstStyle/>
          <a:p>
            <a:pPr algn="just">
              <a:lnSpc>
                <a:spcPct val="150000"/>
              </a:lnSpc>
              <a:spcBef>
                <a:spcPts val="0"/>
              </a:spcBef>
              <a:spcAft>
                <a:spcPts val="0"/>
              </a:spcAft>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plt.figure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figsize</a:t>
            </a:r>
            <a:r>
              <a:rPr lang="en-IN" dirty="0">
                <a:latin typeface="Times New Roman" panose="02020603050405020304" pitchFamily="18" charset="0"/>
                <a:cs typeface="Times New Roman" panose="02020603050405020304" pitchFamily="18" charset="0"/>
              </a:rPr>
              <a:t>(10,5))</a:t>
            </a:r>
          </a:p>
          <a:p>
            <a:pPr marL="0" indent="0" algn="just">
              <a:lnSpc>
                <a:spcPct val="150000"/>
              </a:lnSpc>
              <a:spcBef>
                <a:spcPts val="0"/>
              </a:spcBef>
              <a:spcAft>
                <a:spcPts val="0"/>
              </a:spcAft>
              <a:buNone/>
            </a:pPr>
            <a:r>
              <a:rPr lang="en-IN" dirty="0" err="1" smtClean="0">
                <a:latin typeface="Times New Roman" panose="02020603050405020304" pitchFamily="18" charset="0"/>
                <a:cs typeface="Times New Roman" panose="02020603050405020304" pitchFamily="18" charset="0"/>
              </a:rPr>
              <a:t>plt.plot</a:t>
            </a:r>
            <a:r>
              <a:rPr lang="en-IN" dirty="0" smtClean="0">
                <a:latin typeface="Times New Roman" panose="02020603050405020304" pitchFamily="18" charset="0"/>
                <a:cs typeface="Times New Roman" panose="02020603050405020304" pitchFamily="18" charset="0"/>
              </a:rPr>
              <a:t>(range(1,15</a:t>
            </a:r>
            <a:r>
              <a:rPr lang="en-IN" dirty="0">
                <a:latin typeface="Times New Roman" panose="02020603050405020304" pitchFamily="18" charset="0"/>
                <a:cs typeface="Times New Roman" panose="02020603050405020304" pitchFamily="18" charset="0"/>
              </a:rPr>
              <a:t>),error1,label="train")</a:t>
            </a:r>
          </a:p>
          <a:p>
            <a:pPr algn="just">
              <a:lnSpc>
                <a:spcPct val="150000"/>
              </a:lnSpc>
              <a:spcBef>
                <a:spcPts val="0"/>
              </a:spcBef>
              <a:spcAft>
                <a:spcPts val="0"/>
              </a:spcAft>
            </a:pPr>
            <a:r>
              <a:rPr lang="en-IN" dirty="0" err="1">
                <a:latin typeface="Times New Roman" panose="02020603050405020304" pitchFamily="18" charset="0"/>
                <a:cs typeface="Times New Roman" panose="02020603050405020304" pitchFamily="18" charset="0"/>
              </a:rPr>
              <a:t>plt.plot</a:t>
            </a:r>
            <a:r>
              <a:rPr lang="en-IN" dirty="0">
                <a:latin typeface="Times New Roman" panose="02020603050405020304" pitchFamily="18" charset="0"/>
                <a:cs typeface="Times New Roman" panose="02020603050405020304" pitchFamily="18" charset="0"/>
              </a:rPr>
              <a:t>(range(1,15),error2,label="test")</a:t>
            </a:r>
          </a:p>
          <a:p>
            <a:pPr algn="just">
              <a:lnSpc>
                <a:spcPct val="150000"/>
              </a:lnSpc>
              <a:spcBef>
                <a:spcPts val="0"/>
              </a:spcBef>
              <a:spcAft>
                <a:spcPts val="0"/>
              </a:spcAft>
            </a:pPr>
            <a:r>
              <a:rPr lang="en-IN" dirty="0" err="1">
                <a:latin typeface="Times New Roman" panose="02020603050405020304" pitchFamily="18" charset="0"/>
                <a:cs typeface="Times New Roman" panose="02020603050405020304" pitchFamily="18" charset="0"/>
              </a:rPr>
              <a:t>plt.xlabel</a:t>
            </a:r>
            <a:r>
              <a:rPr lang="en-IN" dirty="0">
                <a:latin typeface="Times New Roman" panose="02020603050405020304" pitchFamily="18" charset="0"/>
                <a:cs typeface="Times New Roman" panose="02020603050405020304" pitchFamily="18" charset="0"/>
              </a:rPr>
              <a:t>('k Value')</a:t>
            </a:r>
          </a:p>
          <a:p>
            <a:pPr algn="just">
              <a:lnSpc>
                <a:spcPct val="150000"/>
              </a:lnSpc>
              <a:spcBef>
                <a:spcPts val="0"/>
              </a:spcBef>
              <a:spcAft>
                <a:spcPts val="0"/>
              </a:spcAft>
            </a:pPr>
            <a:r>
              <a:rPr lang="en-IN" dirty="0" err="1">
                <a:latin typeface="Times New Roman" panose="02020603050405020304" pitchFamily="18" charset="0"/>
                <a:cs typeface="Times New Roman" panose="02020603050405020304" pitchFamily="18" charset="0"/>
              </a:rPr>
              <a:t>plt.ylabel</a:t>
            </a:r>
            <a:r>
              <a:rPr lang="en-IN" dirty="0">
                <a:latin typeface="Times New Roman" panose="02020603050405020304" pitchFamily="18" charset="0"/>
                <a:cs typeface="Times New Roman" panose="02020603050405020304" pitchFamily="18" charset="0"/>
              </a:rPr>
              <a:t>('Error')</a:t>
            </a:r>
          </a:p>
          <a:p>
            <a:pPr algn="just">
              <a:lnSpc>
                <a:spcPct val="150000"/>
              </a:lnSpc>
              <a:spcBef>
                <a:spcPts val="0"/>
              </a:spcBef>
              <a:spcAft>
                <a:spcPts val="0"/>
              </a:spcAft>
            </a:pPr>
            <a:r>
              <a:rPr lang="en-IN" dirty="0" err="1">
                <a:latin typeface="Times New Roman" panose="02020603050405020304" pitchFamily="18" charset="0"/>
                <a:cs typeface="Times New Roman" panose="02020603050405020304" pitchFamily="18" charset="0"/>
              </a:rPr>
              <a:t>plt.legend</a:t>
            </a:r>
            <a:r>
              <a:rPr lang="en-IN"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41001366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Python implementation: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3306" y="2029054"/>
            <a:ext cx="5485714" cy="3657143"/>
          </a:xfrm>
        </p:spPr>
      </p:pic>
    </p:spTree>
    <p:extLst>
      <p:ext uri="{BB962C8B-B14F-4D97-AF65-F5344CB8AC3E}">
        <p14:creationId xmlns:p14="http://schemas.microsoft.com/office/powerpoint/2010/main" val="1106170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623392" y="1796819"/>
            <a:ext cx="10272000" cy="4555200"/>
          </a:xfrm>
        </p:spPr>
        <p:txBody>
          <a:bodyPr/>
          <a:lstStyle/>
          <a:p>
            <a:pPr marL="0" indent="0">
              <a:buNone/>
            </a:pPr>
            <a:r>
              <a:rPr lang="en-US" sz="2933" b="1" u="sng" dirty="0" err="1"/>
              <a:t>Exp</a:t>
            </a:r>
            <a:r>
              <a:rPr lang="en-US" sz="2933" b="1" u="sng" dirty="0"/>
              <a:t>: </a:t>
            </a:r>
            <a:r>
              <a:rPr lang="en-US" sz="2933" dirty="0"/>
              <a:t>5 </a:t>
            </a:r>
            <a:r>
              <a:rPr lang="en-US" sz="2933" dirty="0" err="1"/>
              <a:t>Yrs</a:t>
            </a:r>
            <a:endParaRPr lang="en-US" sz="2933" dirty="0"/>
          </a:p>
          <a:p>
            <a:pPr marL="0" indent="0">
              <a:buNone/>
            </a:pPr>
            <a:r>
              <a:rPr lang="en-US" sz="2933" b="1" u="sng" dirty="0"/>
              <a:t>Expert in</a:t>
            </a:r>
          </a:p>
          <a:p>
            <a:pPr marL="154892" indent="-154892">
              <a:buFont typeface="Arial" panose="020B0604020202020204" pitchFamily="34" charset="0"/>
              <a:buChar char="•"/>
            </a:pPr>
            <a:r>
              <a:rPr lang="en-US" sz="2933" dirty="0">
                <a:solidFill>
                  <a:schemeClr val="tx1"/>
                </a:solidFill>
              </a:rPr>
              <a:t>Python Developer on Machine Learning </a:t>
            </a:r>
          </a:p>
          <a:p>
            <a:pPr marL="154892" indent="-154892">
              <a:buFont typeface="Arial" panose="020B0604020202020204" pitchFamily="34" charset="0"/>
              <a:buChar char="•"/>
            </a:pPr>
            <a:r>
              <a:rPr lang="en-US" sz="2933" dirty="0">
                <a:solidFill>
                  <a:schemeClr val="tx1"/>
                </a:solidFill>
              </a:rPr>
              <a:t>Deep learning with computer vision </a:t>
            </a:r>
          </a:p>
          <a:p>
            <a:pPr marL="154892" indent="-154892">
              <a:buFont typeface="Arial" panose="020B0604020202020204" pitchFamily="34" charset="0"/>
              <a:buChar char="•"/>
            </a:pPr>
            <a:r>
              <a:rPr lang="en-US" sz="2933" dirty="0">
                <a:solidFill>
                  <a:schemeClr val="tx1"/>
                </a:solidFill>
              </a:rPr>
              <a:t>Matlab – Image Processing   </a:t>
            </a:r>
          </a:p>
          <a:p>
            <a:pPr marL="154892" indent="-154892">
              <a:buFont typeface="Arial" panose="020B0604020202020204" pitchFamily="34" charset="0"/>
              <a:buChar char="•"/>
            </a:pPr>
            <a:r>
              <a:rPr lang="en-US" sz="2933" dirty="0">
                <a:solidFill>
                  <a:schemeClr val="tx1"/>
                </a:solidFill>
              </a:rPr>
              <a:t>Autonomous Car design using ROS with LIDAR</a:t>
            </a:r>
          </a:p>
          <a:p>
            <a:pPr marL="0" indent="0">
              <a:buNone/>
            </a:pPr>
            <a:r>
              <a:rPr lang="en-US" sz="2933" b="1" u="sng" dirty="0">
                <a:solidFill>
                  <a:schemeClr val="tx1"/>
                </a:solidFill>
              </a:rPr>
              <a:t>Language</a:t>
            </a:r>
            <a:r>
              <a:rPr lang="en-US" sz="2933" dirty="0">
                <a:solidFill>
                  <a:schemeClr val="tx1"/>
                </a:solidFill>
              </a:rPr>
              <a:t> – Python , Java , HTML ,CSS.</a:t>
            </a:r>
          </a:p>
          <a:p>
            <a:pPr marL="0" indent="0">
              <a:buNone/>
            </a:pPr>
            <a:r>
              <a:rPr lang="en-US" sz="2933" b="1" u="sng" dirty="0">
                <a:solidFill>
                  <a:schemeClr val="tx1"/>
                </a:solidFill>
              </a:rPr>
              <a:t>Tools</a:t>
            </a:r>
            <a:r>
              <a:rPr lang="en-US" sz="2933" u="sng" dirty="0">
                <a:solidFill>
                  <a:schemeClr val="tx1"/>
                </a:solidFill>
              </a:rPr>
              <a:t> </a:t>
            </a:r>
            <a:r>
              <a:rPr lang="en-US" sz="2933" dirty="0">
                <a:solidFill>
                  <a:schemeClr val="tx1"/>
                </a:solidFill>
              </a:rPr>
              <a:t>– ANACONDA NAVIGATOR, JUPYTER NOTEBOOK, </a:t>
            </a:r>
          </a:p>
          <a:p>
            <a:pPr marL="154892" indent="-154892">
              <a:buFont typeface="Arial" panose="020B0604020202020204" pitchFamily="34" charset="0"/>
              <a:buChar char="•"/>
            </a:pPr>
            <a:r>
              <a:rPr lang="en-US" sz="2933" dirty="0">
                <a:solidFill>
                  <a:schemeClr val="tx1"/>
                </a:solidFill>
              </a:rPr>
              <a:t>GOOGLE COLAB.</a:t>
            </a:r>
          </a:p>
          <a:p>
            <a:pPr marL="0" indent="0">
              <a:buNone/>
            </a:pPr>
            <a:r>
              <a:rPr lang="en-US" sz="2933" b="1" dirty="0">
                <a:solidFill>
                  <a:schemeClr val="tx1"/>
                </a:solidFill>
              </a:rPr>
              <a:t>Graduation : </a:t>
            </a:r>
            <a:r>
              <a:rPr lang="en-US" sz="2933" dirty="0">
                <a:solidFill>
                  <a:schemeClr val="tx1"/>
                </a:solidFill>
              </a:rPr>
              <a:t>BE – ECE  | 2011</a:t>
            </a:r>
          </a:p>
          <a:p>
            <a:pPr marL="154892" indent="-154892">
              <a:buFont typeface="Arial" panose="020B0604020202020204" pitchFamily="34" charset="0"/>
              <a:buChar char="•"/>
            </a:pPr>
            <a:endParaRPr lang="en-US" sz="2933" dirty="0">
              <a:solidFill>
                <a:schemeClr val="tx1"/>
              </a:solidFill>
            </a:endParaRPr>
          </a:p>
        </p:txBody>
      </p:sp>
      <p:sp>
        <p:nvSpPr>
          <p:cNvPr id="7" name="Title 6"/>
          <p:cNvSpPr>
            <a:spLocks noGrp="1"/>
          </p:cNvSpPr>
          <p:nvPr>
            <p:ph type="title"/>
          </p:nvPr>
        </p:nvSpPr>
        <p:spPr>
          <a:xfrm>
            <a:off x="719403" y="836712"/>
            <a:ext cx="10984800" cy="637600"/>
          </a:xfrm>
        </p:spPr>
        <p:txBody>
          <a:bodyPr/>
          <a:lstStyle/>
          <a:p>
            <a:r>
              <a:rPr lang="en-US" sz="6000" dirty="0"/>
              <a:t>NANDHINI.S</a:t>
            </a:r>
          </a:p>
        </p:txBody>
      </p:sp>
    </p:spTree>
    <p:extLst>
      <p:ext uri="{BB962C8B-B14F-4D97-AF65-F5344CB8AC3E}">
        <p14:creationId xmlns:p14="http://schemas.microsoft.com/office/powerpoint/2010/main" val="37225381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Python implementation:</a:t>
            </a:r>
          </a:p>
        </p:txBody>
      </p:sp>
      <p:sp>
        <p:nvSpPr>
          <p:cNvPr id="3" name="Content Placeholder 2"/>
          <p:cNvSpPr>
            <a:spLocks noGrp="1"/>
          </p:cNvSpPr>
          <p:nvPr>
            <p:ph idx="1"/>
          </p:nvPr>
        </p:nvSpPr>
        <p:spPr/>
        <p:txBody>
          <a:bodyPr/>
          <a:lstStyle/>
          <a:p>
            <a:pPr algn="just">
              <a:lnSpc>
                <a:spcPct val="150000"/>
              </a:lnSpc>
              <a:spcBef>
                <a:spcPts val="0"/>
              </a:spcBef>
              <a:spcAft>
                <a:spcPts val="0"/>
              </a:spcAft>
            </a:pPr>
            <a:r>
              <a:rPr lang="en-US" b="1" dirty="0" smtClean="0">
                <a:latin typeface="Times New Roman" panose="02020603050405020304" pitchFamily="18" charset="0"/>
                <a:cs typeface="Times New Roman" panose="02020603050405020304" pitchFamily="18" charset="0"/>
              </a:rPr>
              <a:t>Step 3: </a:t>
            </a:r>
            <a:r>
              <a:rPr lang="en-US" dirty="0">
                <a:latin typeface="Times New Roman" panose="02020603050405020304" pitchFamily="18" charset="0"/>
                <a:cs typeface="Times New Roman" panose="02020603050405020304" pitchFamily="18" charset="0"/>
              </a:rPr>
              <a:t>In step 2, we have chosen the K value to be 7. Now we substitute that value and get the accuracy score = 0.9 for the test data</a:t>
            </a:r>
            <a:r>
              <a:rPr lang="en-US" dirty="0" smtClean="0">
                <a:latin typeface="Times New Roman" panose="02020603050405020304" pitchFamily="18" charset="0"/>
                <a:cs typeface="Times New Roman" panose="02020603050405020304" pitchFamily="18" charset="0"/>
              </a:rPr>
              <a:t>.</a:t>
            </a:r>
          </a:p>
          <a:p>
            <a:pPr algn="just">
              <a:lnSpc>
                <a:spcPct val="150000"/>
              </a:lnSpc>
              <a:spcBef>
                <a:spcPts val="0"/>
              </a:spcBef>
              <a:spcAft>
                <a:spcPts val="0"/>
              </a:spcAft>
            </a:pPr>
            <a:endParaRPr lang="en-US" dirty="0">
              <a:latin typeface="Times New Roman" panose="02020603050405020304" pitchFamily="18" charset="0"/>
              <a:cs typeface="Times New Roman" panose="02020603050405020304" pitchFamily="18" charset="0"/>
            </a:endParaRPr>
          </a:p>
          <a:p>
            <a:pPr algn="just">
              <a:lnSpc>
                <a:spcPct val="150000"/>
              </a:lnSpc>
              <a:spcBef>
                <a:spcPts val="0"/>
              </a:spcBef>
              <a:spcAft>
                <a:spcPts val="0"/>
              </a:spcAft>
            </a:pPr>
            <a:r>
              <a:rPr lang="en-IN" dirty="0" err="1">
                <a:latin typeface="Times New Roman" panose="02020603050405020304" pitchFamily="18" charset="0"/>
                <a:cs typeface="Times New Roman" panose="02020603050405020304" pitchFamily="18" charset="0"/>
              </a:rPr>
              <a:t>knn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KNeighborsClassifier</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n_neighbors</a:t>
            </a:r>
            <a:r>
              <a:rPr lang="en-IN" dirty="0">
                <a:latin typeface="Times New Roman" panose="02020603050405020304" pitchFamily="18" charset="0"/>
                <a:cs typeface="Times New Roman" panose="02020603050405020304" pitchFamily="18" charset="0"/>
              </a:rPr>
              <a:t>=7)</a:t>
            </a:r>
          </a:p>
          <a:p>
            <a:pPr algn="just">
              <a:lnSpc>
                <a:spcPct val="150000"/>
              </a:lnSpc>
              <a:spcBef>
                <a:spcPts val="0"/>
              </a:spcBef>
              <a:spcAft>
                <a:spcPts val="0"/>
              </a:spcAft>
            </a:pPr>
            <a:r>
              <a:rPr lang="en-IN" dirty="0" err="1">
                <a:latin typeface="Times New Roman" panose="02020603050405020304" pitchFamily="18" charset="0"/>
                <a:cs typeface="Times New Roman" panose="02020603050405020304" pitchFamily="18" charset="0"/>
              </a:rPr>
              <a:t>knn.fit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X_train,y_train</a:t>
            </a:r>
            <a:r>
              <a:rPr lang="en-IN" dirty="0">
                <a:latin typeface="Times New Roman" panose="02020603050405020304" pitchFamily="18" charset="0"/>
                <a:cs typeface="Times New Roman" panose="02020603050405020304" pitchFamily="18" charset="0"/>
              </a:rPr>
              <a:t>)</a:t>
            </a:r>
          </a:p>
          <a:p>
            <a:pPr algn="just">
              <a:lnSpc>
                <a:spcPct val="150000"/>
              </a:lnSpc>
              <a:spcBef>
                <a:spcPts val="0"/>
              </a:spcBef>
              <a:spcAft>
                <a:spcPts val="0"/>
              </a:spcAft>
            </a:pPr>
            <a:r>
              <a:rPr lang="en-IN" dirty="0" err="1">
                <a:latin typeface="Times New Roman" panose="02020603050405020304" pitchFamily="18" charset="0"/>
                <a:cs typeface="Times New Roman" panose="02020603050405020304" pitchFamily="18" charset="0"/>
              </a:rPr>
              <a:t>y_pred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knn.predict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X_test</a:t>
            </a:r>
            <a:r>
              <a:rPr lang="en-IN" dirty="0">
                <a:latin typeface="Times New Roman" panose="02020603050405020304" pitchFamily="18" charset="0"/>
                <a:cs typeface="Times New Roman" panose="02020603050405020304" pitchFamily="18" charset="0"/>
              </a:rPr>
              <a:t>)</a:t>
            </a:r>
          </a:p>
          <a:p>
            <a:pPr algn="just">
              <a:lnSpc>
                <a:spcPct val="150000"/>
              </a:lnSpc>
              <a:spcBef>
                <a:spcPts val="0"/>
              </a:spcBef>
              <a:spcAft>
                <a:spcPts val="0"/>
              </a:spcAft>
            </a:pPr>
            <a:r>
              <a:rPr lang="en-IN" dirty="0" err="1">
                <a:latin typeface="Times New Roman" panose="02020603050405020304" pitchFamily="18" charset="0"/>
                <a:cs typeface="Times New Roman" panose="02020603050405020304" pitchFamily="18" charset="0"/>
              </a:rPr>
              <a:t>metrics.accuracy_score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y_test,y_pred</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181817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9503" y="297113"/>
            <a:ext cx="10058400" cy="1450757"/>
          </a:xfrm>
        </p:spPr>
        <p:txBody>
          <a:bodyPr>
            <a:noAutofit/>
          </a:bodyPr>
          <a:lstStyle/>
          <a:p>
            <a:r>
              <a:rPr lang="en-US" sz="3600" b="1" dirty="0" smtClean="0">
                <a:latin typeface="Times New Roman" panose="02020603050405020304" pitchFamily="18" charset="0"/>
                <a:cs typeface="Times New Roman" panose="02020603050405020304" pitchFamily="18" charset="0"/>
              </a:rPr>
              <a:t/>
            </a:r>
            <a:br>
              <a:rPr lang="en-US" sz="3600" b="1" dirty="0" smtClean="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
            </a:r>
            <a:br>
              <a:rPr lang="en-US" sz="3600" b="1" dirty="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
            </a:r>
            <a:br>
              <a:rPr lang="en-US" sz="3600" b="1" dirty="0" smtClean="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
            </a:r>
            <a:br>
              <a:rPr lang="en-US" sz="3600" b="1" dirty="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
            </a:r>
            <a:br>
              <a:rPr lang="en-US" sz="3600"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
            </a:r>
            <a:br>
              <a:rPr lang="en-US" sz="3600" b="1" dirty="0" smtClean="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
            </a:r>
            <a:br>
              <a:rPr lang="en-US" sz="3600" b="1" dirty="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Pseudocode </a:t>
            </a:r>
            <a:r>
              <a:rPr lang="en-US" sz="3600" b="1" dirty="0">
                <a:latin typeface="Times New Roman" panose="02020603050405020304" pitchFamily="18" charset="0"/>
                <a:cs typeface="Times New Roman" panose="02020603050405020304" pitchFamily="18" charset="0"/>
              </a:rPr>
              <a:t>for K Nearest Neighbor (classification):</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19503" y="1845734"/>
            <a:ext cx="10136177" cy="4023360"/>
          </a:xfrm>
        </p:spPr>
        <p:txBody>
          <a:bodyPr>
            <a:normAutofit fontScale="92500" lnSpcReduction="10000"/>
          </a:bodyPr>
          <a:lstStyle/>
          <a:p>
            <a:pPr>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This is pseudocode for implementing the KNN algorithm from scratch:</a:t>
            </a:r>
          </a:p>
          <a:p>
            <a:pPr>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Load the training data.</a:t>
            </a:r>
          </a:p>
          <a:p>
            <a:pPr>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Prepare data by scaling, missing value treatment, and dimensionality reduction as required.</a:t>
            </a:r>
          </a:p>
          <a:p>
            <a:pPr>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Find the optimal value for K:</a:t>
            </a:r>
          </a:p>
          <a:p>
            <a:pPr>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Predict a class value for new data:</a:t>
            </a:r>
          </a:p>
          <a:p>
            <a:pPr lvl="1">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Calculate distance(X, Xi) from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=1,2,3,….,n.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where X= new data point, Xi= training data, distance as per your chosen distance metric.</a:t>
            </a:r>
          </a:p>
          <a:p>
            <a:pPr lvl="1">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Sort these distances in increasing order with corresponding train data.</a:t>
            </a:r>
          </a:p>
          <a:p>
            <a:pPr lvl="1">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From this sorted list, select the top ‘K’ rows.</a:t>
            </a:r>
          </a:p>
          <a:p>
            <a:pPr lvl="1">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Find the most frequent class from these chosen ‘K’ rows. This will be your predicted class.</a:t>
            </a:r>
          </a:p>
          <a:p>
            <a:endParaRPr lang="en-IN" dirty="0"/>
          </a:p>
        </p:txBody>
      </p:sp>
    </p:spTree>
    <p:extLst>
      <p:ext uri="{BB962C8B-B14F-4D97-AF65-F5344CB8AC3E}">
        <p14:creationId xmlns:p14="http://schemas.microsoft.com/office/powerpoint/2010/main" val="6828539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Advantages and Disadvantages: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nSpc>
                <a:spcPct val="150000"/>
              </a:lnSpc>
              <a:spcBef>
                <a:spcPts val="0"/>
              </a:spcBef>
              <a:spcAft>
                <a:spcPts val="0"/>
              </a:spcAft>
              <a:buNone/>
            </a:pPr>
            <a:r>
              <a:rPr lang="en-US" dirty="0" smtClean="0">
                <a:latin typeface="Times New Roman" panose="02020603050405020304" pitchFamily="18" charset="0"/>
                <a:cs typeface="Times New Roman" panose="02020603050405020304" pitchFamily="18" charset="0"/>
              </a:rPr>
              <a:t>1.</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No Training Period:</a:t>
            </a:r>
            <a:r>
              <a:rPr lang="en-US" dirty="0">
                <a:latin typeface="Times New Roman" panose="02020603050405020304" pitchFamily="18" charset="0"/>
                <a:cs typeface="Times New Roman" panose="02020603050405020304" pitchFamily="18" charset="0"/>
              </a:rPr>
              <a:t> KNN is called </a:t>
            </a:r>
            <a:r>
              <a:rPr lang="en-US" b="1" dirty="0">
                <a:latin typeface="Times New Roman" panose="02020603050405020304" pitchFamily="18" charset="0"/>
                <a:cs typeface="Times New Roman" panose="02020603050405020304" pitchFamily="18" charset="0"/>
              </a:rPr>
              <a:t>Lazy Learner (Instance based learning)</a:t>
            </a:r>
            <a:r>
              <a:rPr lang="en-US" dirty="0">
                <a:latin typeface="Times New Roman" panose="02020603050405020304" pitchFamily="18" charset="0"/>
                <a:cs typeface="Times New Roman" panose="02020603050405020304" pitchFamily="18" charset="0"/>
              </a:rPr>
              <a:t>. It does not learn anything in the training period. It does not derive any discriminative function from the training data. In other words, there is no training period for it. It stores the training dataset and learns from it only at the time of making real time predictions. This makes the KNN algorithm much faster than other algorithms that require training e.g. SVM, Linear Regression etc.</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02558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Advantages</a:t>
            </a:r>
            <a:endParaRPr lang="en-IN"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2.Since </a:t>
            </a:r>
            <a:r>
              <a:rPr lang="en-US" dirty="0">
                <a:latin typeface="Times New Roman" panose="02020603050405020304" pitchFamily="18" charset="0"/>
                <a:cs typeface="Times New Roman" panose="02020603050405020304" pitchFamily="18" charset="0"/>
              </a:rPr>
              <a:t>the KNN algorithm requires no training before making predictions, </a:t>
            </a:r>
            <a:r>
              <a:rPr lang="en-US" b="1" dirty="0">
                <a:latin typeface="Times New Roman" panose="02020603050405020304" pitchFamily="18" charset="0"/>
                <a:cs typeface="Times New Roman" panose="02020603050405020304" pitchFamily="18" charset="0"/>
              </a:rPr>
              <a:t>new data can be added seamlessly</a:t>
            </a:r>
            <a:r>
              <a:rPr lang="en-US" dirty="0">
                <a:latin typeface="Times New Roman" panose="02020603050405020304" pitchFamily="18" charset="0"/>
                <a:cs typeface="Times New Roman" panose="02020603050405020304" pitchFamily="18" charset="0"/>
              </a:rPr>
              <a:t> which will not impact the accuracy of the algorithm.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KNN is very </a:t>
            </a:r>
            <a:r>
              <a:rPr lang="en-US" b="1" dirty="0">
                <a:latin typeface="Times New Roman" panose="02020603050405020304" pitchFamily="18" charset="0"/>
                <a:cs typeface="Times New Roman" panose="02020603050405020304" pitchFamily="18" charset="0"/>
              </a:rPr>
              <a:t>easy to implement</a:t>
            </a:r>
            <a:r>
              <a:rPr lang="en-US" dirty="0">
                <a:latin typeface="Times New Roman" panose="02020603050405020304" pitchFamily="18" charset="0"/>
                <a:cs typeface="Times New Roman" panose="02020603050405020304" pitchFamily="18" charset="0"/>
              </a:rPr>
              <a:t>. There are only two parameters required to implement KNN i.e. the value of K and the distance function (e.g. Euclidean or Manhattan etc.)</a:t>
            </a:r>
            <a:br>
              <a:rPr lang="en-US" dirty="0">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35330917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Disadvantages: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indent="0">
              <a:lnSpc>
                <a:spcPct val="150000"/>
              </a:lnSpc>
              <a:spcBef>
                <a:spcPts val="0"/>
              </a:spcBef>
              <a:spcAft>
                <a:spcPts val="0"/>
              </a:spcAft>
              <a:buNone/>
            </a:pPr>
            <a:r>
              <a:rPr lang="en-US" b="1" dirty="0">
                <a:latin typeface="Times New Roman" panose="02020603050405020304" pitchFamily="18" charset="0"/>
                <a:cs typeface="Times New Roman" panose="02020603050405020304" pitchFamily="18" charset="0"/>
              </a:rPr>
              <a:t>Does not work well with large dataset: </a:t>
            </a:r>
            <a:r>
              <a:rPr lang="en-US" dirty="0">
                <a:latin typeface="Times New Roman" panose="02020603050405020304" pitchFamily="18" charset="0"/>
                <a:cs typeface="Times New Roman" panose="02020603050405020304" pitchFamily="18" charset="0"/>
              </a:rPr>
              <a:t>In large datasets, the cost of calculating the distance between the new point and each existing points is huge which degrades the performance of the algorithm.</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2. Does not work well with high dimensions: </a:t>
            </a:r>
            <a:r>
              <a:rPr lang="en-US" dirty="0">
                <a:latin typeface="Times New Roman" panose="02020603050405020304" pitchFamily="18" charset="0"/>
                <a:cs typeface="Times New Roman" panose="02020603050405020304" pitchFamily="18" charset="0"/>
              </a:rPr>
              <a:t>The KNN algorithm doesn't work well with high dimensional data because with large number of dimensions, it becomes difficult for the algorithm to calculate the distance in each dimension.</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3</a:t>
            </a:r>
            <a:r>
              <a:rPr lang="en-US" b="1"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63822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Disadvantages:</a:t>
            </a:r>
            <a:endParaRPr lang="en-IN" dirty="0"/>
          </a:p>
        </p:txBody>
      </p:sp>
      <p:sp>
        <p:nvSpPr>
          <p:cNvPr id="3" name="Content Placeholder 2"/>
          <p:cNvSpPr>
            <a:spLocks noGrp="1"/>
          </p:cNvSpPr>
          <p:nvPr>
            <p:ph idx="1"/>
          </p:nvPr>
        </p:nvSpPr>
        <p:spPr/>
        <p:txBody>
          <a:bodyPr/>
          <a:lstStyle/>
          <a:p>
            <a:r>
              <a:rPr lang="en-US" b="1" dirty="0" smtClean="0">
                <a:latin typeface="Times New Roman" panose="02020603050405020304" pitchFamily="18" charset="0"/>
                <a:cs typeface="Times New Roman" panose="02020603050405020304" pitchFamily="18" charset="0"/>
              </a:rPr>
              <a:t>3.Need </a:t>
            </a:r>
            <a:r>
              <a:rPr lang="en-US" b="1" dirty="0">
                <a:latin typeface="Times New Roman" panose="02020603050405020304" pitchFamily="18" charset="0"/>
                <a:cs typeface="Times New Roman" panose="02020603050405020304" pitchFamily="18" charset="0"/>
              </a:rPr>
              <a:t>feature scaling:</a:t>
            </a:r>
            <a:r>
              <a:rPr lang="en-US" dirty="0">
                <a:latin typeface="Times New Roman" panose="02020603050405020304" pitchFamily="18" charset="0"/>
                <a:cs typeface="Times New Roman" panose="02020603050405020304" pitchFamily="18" charset="0"/>
              </a:rPr>
              <a:t> We need to do feature scaling (standardization and normalization) before applying KNN algorithm to any dataset. If we don't do so, KNN may generate wrong predictions.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4. Sensitive to noisy data, missing values and outliers</a:t>
            </a:r>
            <a:r>
              <a:rPr lang="en-US" dirty="0">
                <a:latin typeface="Times New Roman" panose="02020603050405020304" pitchFamily="18" charset="0"/>
                <a:cs typeface="Times New Roman" panose="02020603050405020304" pitchFamily="18" charset="0"/>
              </a:rPr>
              <a:t>: KNN is sensitive to noise in the dataset. We need to manually impute missing values and remove outliers.</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20008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059987" y="1508788"/>
            <a:ext cx="10272000" cy="5045043"/>
          </a:xfrm>
        </p:spPr>
        <p:txBody>
          <a:bodyPr/>
          <a:lstStyle/>
          <a:p>
            <a:r>
              <a:rPr lang="en-US" sz="2933" dirty="0">
                <a:solidFill>
                  <a:srgbClr val="FF0000"/>
                </a:solidFill>
              </a:rPr>
              <a:t>Educational Equipment Manufacturer</a:t>
            </a:r>
          </a:p>
          <a:p>
            <a:pPr marL="963771" lvl="1" indent="-413044">
              <a:buFont typeface="Arial" panose="020B0604020202020204" pitchFamily="34" charset="0"/>
              <a:buChar char="•"/>
            </a:pPr>
            <a:r>
              <a:rPr lang="en-US" dirty="0" err="1">
                <a:solidFill>
                  <a:schemeClr val="tx1"/>
                </a:solidFill>
              </a:rPr>
              <a:t>IoT</a:t>
            </a:r>
            <a:r>
              <a:rPr lang="en-US" dirty="0">
                <a:solidFill>
                  <a:schemeClr val="tx1"/>
                </a:solidFill>
              </a:rPr>
              <a:t>, AI, </a:t>
            </a:r>
            <a:r>
              <a:rPr lang="en-US" dirty="0" err="1">
                <a:solidFill>
                  <a:schemeClr val="tx1"/>
                </a:solidFill>
              </a:rPr>
              <a:t>Robotics,Autonomous</a:t>
            </a:r>
            <a:r>
              <a:rPr lang="en-US" dirty="0">
                <a:solidFill>
                  <a:schemeClr val="tx1"/>
                </a:solidFill>
              </a:rPr>
              <a:t> Robot</a:t>
            </a:r>
          </a:p>
          <a:p>
            <a:pPr marL="963771" lvl="1" indent="-413044">
              <a:buFont typeface="Arial" panose="020B0604020202020204" pitchFamily="34" charset="0"/>
              <a:buChar char="•"/>
            </a:pPr>
            <a:r>
              <a:rPr lang="en-US" dirty="0">
                <a:solidFill>
                  <a:schemeClr val="tx1"/>
                </a:solidFill>
              </a:rPr>
              <a:t>Microprocessor/Microcontroller</a:t>
            </a:r>
          </a:p>
          <a:p>
            <a:pPr marL="963771" lvl="1" indent="-413044">
              <a:buFont typeface="Arial" panose="020B0604020202020204" pitchFamily="34" charset="0"/>
              <a:buChar char="•"/>
            </a:pPr>
            <a:r>
              <a:rPr lang="en-US" dirty="0">
                <a:solidFill>
                  <a:schemeClr val="tx1"/>
                </a:solidFill>
              </a:rPr>
              <a:t>DSP,VLSI, Embedded System </a:t>
            </a:r>
          </a:p>
          <a:p>
            <a:pPr marL="963771" lvl="1" indent="-413044">
              <a:buFont typeface="Arial" panose="020B0604020202020204" pitchFamily="34" charset="0"/>
              <a:buChar char="•"/>
            </a:pPr>
            <a:r>
              <a:rPr lang="en-US" dirty="0">
                <a:solidFill>
                  <a:schemeClr val="tx1"/>
                </a:solidFill>
              </a:rPr>
              <a:t>Power Electronics &amp; Drives, Fuel Cell Trainer Kit</a:t>
            </a:r>
          </a:p>
          <a:p>
            <a:pPr marL="963771" lvl="1" indent="-413044">
              <a:buFont typeface="Arial" panose="020B0604020202020204" pitchFamily="34" charset="0"/>
              <a:buChar char="•"/>
            </a:pPr>
            <a:r>
              <a:rPr lang="en-US" dirty="0">
                <a:solidFill>
                  <a:schemeClr val="tx1"/>
                </a:solidFill>
              </a:rPr>
              <a:t>Renewable Energy Lab, Electric Vehicle Lab</a:t>
            </a:r>
          </a:p>
          <a:p>
            <a:r>
              <a:rPr lang="en-US" sz="2933" dirty="0">
                <a:solidFill>
                  <a:srgbClr val="FF0000"/>
                </a:solidFill>
              </a:rPr>
              <a:t>Technical Training</a:t>
            </a:r>
          </a:p>
          <a:p>
            <a:r>
              <a:rPr lang="en-US" sz="2933" dirty="0">
                <a:solidFill>
                  <a:srgbClr val="FF0000"/>
                </a:solidFill>
              </a:rPr>
              <a:t>DIY Project</a:t>
            </a:r>
          </a:p>
        </p:txBody>
      </p:sp>
      <p:sp>
        <p:nvSpPr>
          <p:cNvPr id="5" name="Title 4"/>
          <p:cNvSpPr>
            <a:spLocks noGrp="1"/>
          </p:cNvSpPr>
          <p:nvPr>
            <p:ph type="title"/>
          </p:nvPr>
        </p:nvSpPr>
        <p:spPr>
          <a:xfrm>
            <a:off x="815413" y="740701"/>
            <a:ext cx="10984800" cy="637600"/>
          </a:xfrm>
        </p:spPr>
        <p:txBody>
          <a:bodyPr/>
          <a:lstStyle/>
          <a:p>
            <a:r>
              <a:rPr lang="en-US" sz="6000" dirty="0"/>
              <a:t>Pantech?</a:t>
            </a:r>
          </a:p>
        </p:txBody>
      </p:sp>
    </p:spTree>
    <p:extLst>
      <p:ext uri="{BB962C8B-B14F-4D97-AF65-F5344CB8AC3E}">
        <p14:creationId xmlns:p14="http://schemas.microsoft.com/office/powerpoint/2010/main" val="34011306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688345" y="1001434"/>
            <a:ext cx="6391264" cy="760631"/>
          </a:xfrm>
        </p:spPr>
        <p:txBody>
          <a:bodyPr/>
          <a:lstStyle/>
          <a:p>
            <a:r>
              <a:rPr lang="en-US" sz="4267" dirty="0"/>
              <a:t>What is Master Class ?</a:t>
            </a:r>
          </a:p>
        </p:txBody>
      </p:sp>
      <p:grpSp>
        <p:nvGrpSpPr>
          <p:cNvPr id="22" name="Google Shape;2872;p54"/>
          <p:cNvGrpSpPr/>
          <p:nvPr/>
        </p:nvGrpSpPr>
        <p:grpSpPr>
          <a:xfrm>
            <a:off x="8583929" y="1831561"/>
            <a:ext cx="1907113" cy="3447912"/>
            <a:chOff x="6529419" y="1724307"/>
            <a:chExt cx="1480463" cy="2931917"/>
          </a:xfrm>
        </p:grpSpPr>
        <p:grpSp>
          <p:nvGrpSpPr>
            <p:cNvPr id="23" name="Google Shape;2873;p54"/>
            <p:cNvGrpSpPr/>
            <p:nvPr/>
          </p:nvGrpSpPr>
          <p:grpSpPr>
            <a:xfrm>
              <a:off x="6556827" y="1724307"/>
              <a:ext cx="956596" cy="944294"/>
              <a:chOff x="3800349" y="1238762"/>
              <a:chExt cx="1098904" cy="1084772"/>
            </a:xfrm>
          </p:grpSpPr>
          <p:grpSp>
            <p:nvGrpSpPr>
              <p:cNvPr id="59" name="Google Shape;2874;p54"/>
              <p:cNvGrpSpPr/>
              <p:nvPr/>
            </p:nvGrpSpPr>
            <p:grpSpPr>
              <a:xfrm>
                <a:off x="3800349" y="1238762"/>
                <a:ext cx="1098904" cy="1084772"/>
                <a:chOff x="3800349" y="1238762"/>
                <a:chExt cx="1098904" cy="1084772"/>
              </a:xfrm>
            </p:grpSpPr>
            <p:sp>
              <p:nvSpPr>
                <p:cNvPr id="61" name="Google Shape;2875;p54"/>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121900" tIns="121900" rIns="121900" bIns="121900" anchor="ctr" anchorCtr="0">
                  <a:noAutofit/>
                </a:bodyPr>
                <a:lstStyle/>
                <a:p>
                  <a:endParaRPr sz="2400" dirty="0"/>
                </a:p>
              </p:txBody>
            </p:sp>
            <p:sp>
              <p:nvSpPr>
                <p:cNvPr id="62" name="Google Shape;2876;p54"/>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121900" tIns="121900" rIns="121900" bIns="121900" anchor="ctr" anchorCtr="0">
                  <a:noAutofit/>
                </a:bodyPr>
                <a:lstStyle/>
                <a:p>
                  <a:endParaRPr sz="2400" dirty="0"/>
                </a:p>
              </p:txBody>
            </p:sp>
          </p:grpSp>
          <p:sp>
            <p:nvSpPr>
              <p:cNvPr id="60" name="Google Shape;2877;p54"/>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nvGrpSpPr>
            <p:cNvPr id="24" name="Google Shape;2878;p54"/>
            <p:cNvGrpSpPr/>
            <p:nvPr/>
          </p:nvGrpSpPr>
          <p:grpSpPr>
            <a:xfrm>
              <a:off x="7053286" y="2227254"/>
              <a:ext cx="956596" cy="944252"/>
              <a:chOff x="4370663" y="1816530"/>
              <a:chExt cx="1098904" cy="1084724"/>
            </a:xfrm>
          </p:grpSpPr>
          <p:grpSp>
            <p:nvGrpSpPr>
              <p:cNvPr id="51" name="Google Shape;2879;p54"/>
              <p:cNvGrpSpPr/>
              <p:nvPr/>
            </p:nvGrpSpPr>
            <p:grpSpPr>
              <a:xfrm>
                <a:off x="4370663" y="1816530"/>
                <a:ext cx="1098904" cy="1084724"/>
                <a:chOff x="4370663" y="1816530"/>
                <a:chExt cx="1098904" cy="1084724"/>
              </a:xfrm>
            </p:grpSpPr>
            <p:sp>
              <p:nvSpPr>
                <p:cNvPr id="57" name="Google Shape;2880;p54"/>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121900" tIns="121900" rIns="121900" bIns="121900" anchor="ctr" anchorCtr="0">
                  <a:noAutofit/>
                </a:bodyPr>
                <a:lstStyle/>
                <a:p>
                  <a:endParaRPr sz="2400" dirty="0"/>
                </a:p>
              </p:txBody>
            </p:sp>
            <p:sp>
              <p:nvSpPr>
                <p:cNvPr id="58" name="Google Shape;2881;p54"/>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121900" tIns="121900" rIns="121900" bIns="121900" anchor="ctr" anchorCtr="0">
                  <a:noAutofit/>
                </a:bodyPr>
                <a:lstStyle/>
                <a:p>
                  <a:endParaRPr sz="2400" dirty="0"/>
                </a:p>
              </p:txBody>
            </p:sp>
          </p:grpSp>
          <p:grpSp>
            <p:nvGrpSpPr>
              <p:cNvPr id="52" name="Google Shape;2882;p54"/>
              <p:cNvGrpSpPr/>
              <p:nvPr/>
            </p:nvGrpSpPr>
            <p:grpSpPr>
              <a:xfrm>
                <a:off x="4732628" y="2171596"/>
                <a:ext cx="374986" cy="374572"/>
                <a:chOff x="3303268" y="3817349"/>
                <a:chExt cx="346056" cy="345674"/>
              </a:xfrm>
            </p:grpSpPr>
            <p:sp>
              <p:nvSpPr>
                <p:cNvPr id="53" name="Google Shape;2883;p5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54" name="Google Shape;2884;p5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55" name="Google Shape;2885;p5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56" name="Google Shape;2886;p5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nvGrpSpPr>
            <p:cNvPr id="25" name="Google Shape;2887;p54"/>
            <p:cNvGrpSpPr/>
            <p:nvPr/>
          </p:nvGrpSpPr>
          <p:grpSpPr>
            <a:xfrm>
              <a:off x="6547098" y="2715744"/>
              <a:ext cx="956596" cy="944315"/>
              <a:chOff x="3789173" y="2377690"/>
              <a:chExt cx="1098904" cy="1084796"/>
            </a:xfrm>
          </p:grpSpPr>
          <p:grpSp>
            <p:nvGrpSpPr>
              <p:cNvPr id="43" name="Google Shape;2888;p54"/>
              <p:cNvGrpSpPr/>
              <p:nvPr/>
            </p:nvGrpSpPr>
            <p:grpSpPr>
              <a:xfrm>
                <a:off x="3789173" y="2377690"/>
                <a:ext cx="1098904" cy="1084796"/>
                <a:chOff x="3789173" y="2377690"/>
                <a:chExt cx="1098904" cy="1084796"/>
              </a:xfrm>
            </p:grpSpPr>
            <p:sp>
              <p:nvSpPr>
                <p:cNvPr id="49" name="Google Shape;2889;p54"/>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121900" tIns="121900" rIns="121900" bIns="121900" anchor="ctr" anchorCtr="0">
                  <a:noAutofit/>
                </a:bodyPr>
                <a:lstStyle/>
                <a:p>
                  <a:endParaRPr sz="2400" dirty="0"/>
                </a:p>
              </p:txBody>
            </p:sp>
            <p:sp>
              <p:nvSpPr>
                <p:cNvPr id="50" name="Google Shape;2890;p54"/>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121900" tIns="121900" rIns="121900" bIns="121900" anchor="ctr" anchorCtr="0">
                  <a:noAutofit/>
                </a:bodyPr>
                <a:lstStyle/>
                <a:p>
                  <a:endParaRPr sz="2400" dirty="0"/>
                </a:p>
              </p:txBody>
            </p:sp>
          </p:grpSp>
          <p:grpSp>
            <p:nvGrpSpPr>
              <p:cNvPr id="44" name="Google Shape;2891;p54"/>
              <p:cNvGrpSpPr/>
              <p:nvPr/>
            </p:nvGrpSpPr>
            <p:grpSpPr>
              <a:xfrm>
                <a:off x="4151137" y="2732796"/>
                <a:ext cx="374986" cy="374572"/>
                <a:chOff x="3752358" y="3817349"/>
                <a:chExt cx="346056" cy="345674"/>
              </a:xfrm>
            </p:grpSpPr>
            <p:sp>
              <p:nvSpPr>
                <p:cNvPr id="45" name="Google Shape;2892;p5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6" name="Google Shape;2893;p5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7" name="Google Shape;2894;p5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8" name="Google Shape;2895;p5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nvGrpSpPr>
            <p:cNvPr id="26" name="Google Shape;2896;p54"/>
            <p:cNvGrpSpPr/>
            <p:nvPr/>
          </p:nvGrpSpPr>
          <p:grpSpPr>
            <a:xfrm>
              <a:off x="7034853" y="3222917"/>
              <a:ext cx="956596" cy="944252"/>
              <a:chOff x="4349489" y="2960313"/>
              <a:chExt cx="1098904" cy="1084724"/>
            </a:xfrm>
          </p:grpSpPr>
          <p:grpSp>
            <p:nvGrpSpPr>
              <p:cNvPr id="37" name="Google Shape;2897;p54"/>
              <p:cNvGrpSpPr/>
              <p:nvPr/>
            </p:nvGrpSpPr>
            <p:grpSpPr>
              <a:xfrm>
                <a:off x="4349489" y="2960313"/>
                <a:ext cx="1098904" cy="1084724"/>
                <a:chOff x="4349489" y="2960313"/>
                <a:chExt cx="1098904" cy="1084724"/>
              </a:xfrm>
            </p:grpSpPr>
            <p:sp>
              <p:nvSpPr>
                <p:cNvPr id="41" name="Google Shape;2898;p54"/>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121900" tIns="121900" rIns="121900" bIns="121900" anchor="ctr" anchorCtr="0">
                  <a:noAutofit/>
                </a:bodyPr>
                <a:lstStyle/>
                <a:p>
                  <a:endParaRPr sz="2400" dirty="0"/>
                </a:p>
              </p:txBody>
            </p:sp>
            <p:sp>
              <p:nvSpPr>
                <p:cNvPr id="42" name="Google Shape;2899;p54"/>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121900" tIns="121900" rIns="121900" bIns="121900" anchor="ctr" anchorCtr="0">
                  <a:noAutofit/>
                </a:bodyPr>
                <a:lstStyle/>
                <a:p>
                  <a:endParaRPr sz="2400" dirty="0"/>
                </a:p>
              </p:txBody>
            </p:sp>
          </p:grpSp>
          <p:grpSp>
            <p:nvGrpSpPr>
              <p:cNvPr id="38" name="Google Shape;2900;p54"/>
              <p:cNvGrpSpPr/>
              <p:nvPr/>
            </p:nvGrpSpPr>
            <p:grpSpPr>
              <a:xfrm>
                <a:off x="4732657" y="3315384"/>
                <a:ext cx="374952" cy="374572"/>
                <a:chOff x="4201447" y="3817349"/>
                <a:chExt cx="346024" cy="345674"/>
              </a:xfrm>
            </p:grpSpPr>
            <p:sp>
              <p:nvSpPr>
                <p:cNvPr id="39" name="Google Shape;2901;p5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0" name="Google Shape;2902;p5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nvGrpSpPr>
            <p:cNvPr id="27" name="Google Shape;2903;p54"/>
            <p:cNvGrpSpPr/>
            <p:nvPr/>
          </p:nvGrpSpPr>
          <p:grpSpPr>
            <a:xfrm>
              <a:off x="6529419" y="3711909"/>
              <a:ext cx="956596" cy="944315"/>
              <a:chOff x="3768864" y="3522050"/>
              <a:chExt cx="1098904" cy="1084796"/>
            </a:xfrm>
          </p:grpSpPr>
          <p:grpSp>
            <p:nvGrpSpPr>
              <p:cNvPr id="28" name="Google Shape;2904;p54"/>
              <p:cNvGrpSpPr/>
              <p:nvPr/>
            </p:nvGrpSpPr>
            <p:grpSpPr>
              <a:xfrm>
                <a:off x="3768864" y="3522050"/>
                <a:ext cx="1098904" cy="1084796"/>
                <a:chOff x="3768864" y="3522050"/>
                <a:chExt cx="1098904" cy="1084796"/>
              </a:xfrm>
            </p:grpSpPr>
            <p:sp>
              <p:nvSpPr>
                <p:cNvPr id="35" name="Google Shape;2905;p54"/>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121900" tIns="121900" rIns="121900" bIns="121900" anchor="ctr" anchorCtr="0">
                  <a:noAutofit/>
                </a:bodyPr>
                <a:lstStyle/>
                <a:p>
                  <a:endParaRPr sz="2400" dirty="0"/>
                </a:p>
              </p:txBody>
            </p:sp>
            <p:sp>
              <p:nvSpPr>
                <p:cNvPr id="36" name="Google Shape;2906;p54"/>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121900" tIns="121900" rIns="121900" bIns="121900" anchor="ctr" anchorCtr="0">
                  <a:noAutofit/>
                </a:bodyPr>
                <a:lstStyle/>
                <a:p>
                  <a:endParaRPr sz="2400" dirty="0"/>
                </a:p>
              </p:txBody>
            </p:sp>
          </p:grpSp>
          <p:grpSp>
            <p:nvGrpSpPr>
              <p:cNvPr id="29" name="Google Shape;2907;p54"/>
              <p:cNvGrpSpPr/>
              <p:nvPr/>
            </p:nvGrpSpPr>
            <p:grpSpPr>
              <a:xfrm>
                <a:off x="4139616" y="3871555"/>
                <a:ext cx="357419" cy="357005"/>
                <a:chOff x="7482229" y="3351230"/>
                <a:chExt cx="357419" cy="357005"/>
              </a:xfrm>
            </p:grpSpPr>
            <p:sp>
              <p:nvSpPr>
                <p:cNvPr id="30" name="Google Shape;2908;p54"/>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1" name="Google Shape;2909;p54"/>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2" name="Google Shape;2910;p54"/>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3" name="Google Shape;2911;p54"/>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4" name="Google Shape;2912;p54"/>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sp>
        <p:nvSpPr>
          <p:cNvPr id="21" name="TextBox 20"/>
          <p:cNvSpPr txBox="1"/>
          <p:nvPr/>
        </p:nvSpPr>
        <p:spPr>
          <a:xfrm>
            <a:off x="1512889" y="1661828"/>
            <a:ext cx="5195973" cy="924741"/>
          </a:xfrm>
          <a:prstGeom prst="rect">
            <a:avLst/>
          </a:prstGeom>
          <a:noFill/>
        </p:spPr>
        <p:txBody>
          <a:bodyPr wrap="none" lIns="82613" tIns="41307" rIns="82613" bIns="41307" rtlCol="0">
            <a:spAutoFit/>
          </a:bodyPr>
          <a:lstStyle/>
          <a:p>
            <a:r>
              <a:rPr lang="en-US" sz="3600" dirty="0"/>
              <a:t>👍 </a:t>
            </a:r>
            <a:r>
              <a:rPr lang="en-US" sz="1867" dirty="0"/>
              <a:t>This is the 30 Days Industrial Learning Activity.</a:t>
            </a:r>
          </a:p>
          <a:p>
            <a:endParaRPr lang="en-US" sz="1867" dirty="0"/>
          </a:p>
        </p:txBody>
      </p:sp>
      <p:sp>
        <p:nvSpPr>
          <p:cNvPr id="63" name="Rectangle 62"/>
          <p:cNvSpPr/>
          <p:nvPr/>
        </p:nvSpPr>
        <p:spPr>
          <a:xfrm>
            <a:off x="1662253" y="2370349"/>
            <a:ext cx="3542635" cy="637419"/>
          </a:xfrm>
          <a:prstGeom prst="rect">
            <a:avLst/>
          </a:prstGeom>
        </p:spPr>
        <p:txBody>
          <a:bodyPr wrap="none" lIns="82613" tIns="41307" rIns="82613" bIns="41307">
            <a:spAutoFit/>
          </a:bodyPr>
          <a:lstStyle/>
          <a:p>
            <a:pPr algn="ctr"/>
            <a:r>
              <a:rPr lang="en-US" sz="3600" dirty="0"/>
              <a:t>👍 </a:t>
            </a:r>
            <a:r>
              <a:rPr lang="en-US" sz="1867" dirty="0"/>
              <a:t>Its Online </a:t>
            </a:r>
            <a:r>
              <a:rPr lang="en-US" sz="1867" b="1" dirty="0">
                <a:solidFill>
                  <a:srgbClr val="C00000"/>
                </a:solidFill>
              </a:rPr>
              <a:t>YouTube Live </a:t>
            </a:r>
            <a:r>
              <a:rPr lang="en-US" sz="1867" dirty="0"/>
              <a:t>Class</a:t>
            </a:r>
          </a:p>
        </p:txBody>
      </p:sp>
      <p:sp>
        <p:nvSpPr>
          <p:cNvPr id="64" name="Rectangle 63"/>
          <p:cNvSpPr/>
          <p:nvPr/>
        </p:nvSpPr>
        <p:spPr>
          <a:xfrm>
            <a:off x="1162928" y="2923932"/>
            <a:ext cx="5166429" cy="924741"/>
          </a:xfrm>
          <a:prstGeom prst="rect">
            <a:avLst/>
          </a:prstGeom>
        </p:spPr>
        <p:txBody>
          <a:bodyPr wrap="square" lIns="82613" tIns="41307" rIns="82613" bIns="41307">
            <a:spAutoFit/>
          </a:bodyPr>
          <a:lstStyle/>
          <a:p>
            <a:pPr algn="ctr"/>
            <a:r>
              <a:rPr lang="en-US" sz="3600" dirty="0"/>
              <a:t>👍 </a:t>
            </a:r>
            <a:r>
              <a:rPr lang="en-US" sz="1867" dirty="0"/>
              <a:t>If you Invest </a:t>
            </a:r>
            <a:r>
              <a:rPr lang="en-US" sz="1867" b="1" dirty="0">
                <a:solidFill>
                  <a:srgbClr val="C00000"/>
                </a:solidFill>
              </a:rPr>
              <a:t>45 minutes </a:t>
            </a:r>
            <a:r>
              <a:rPr lang="en-US" sz="1867" dirty="0"/>
              <a:t>daily, U will become Master in </a:t>
            </a:r>
            <a:r>
              <a:rPr lang="en-US" sz="1867" b="1" dirty="0"/>
              <a:t>Data Science</a:t>
            </a:r>
          </a:p>
        </p:txBody>
      </p:sp>
      <p:grpSp>
        <p:nvGrpSpPr>
          <p:cNvPr id="67" name="Group 66"/>
          <p:cNvGrpSpPr/>
          <p:nvPr/>
        </p:nvGrpSpPr>
        <p:grpSpPr>
          <a:xfrm>
            <a:off x="1730260" y="3887127"/>
            <a:ext cx="6012565" cy="1194303"/>
            <a:chOff x="940266" y="4093456"/>
            <a:chExt cx="6654531" cy="1321750"/>
          </a:xfrm>
        </p:grpSpPr>
        <p:sp>
          <p:nvSpPr>
            <p:cNvPr id="65" name="Rectangle 64"/>
            <p:cNvSpPr/>
            <p:nvPr/>
          </p:nvSpPr>
          <p:spPr>
            <a:xfrm>
              <a:off x="940266" y="4093456"/>
              <a:ext cx="4289698" cy="715303"/>
            </a:xfrm>
            <a:prstGeom prst="rect">
              <a:avLst/>
            </a:prstGeom>
          </p:spPr>
          <p:txBody>
            <a:bodyPr wrap="none">
              <a:spAutoFit/>
            </a:bodyPr>
            <a:lstStyle/>
            <a:p>
              <a:pPr algn="ctr"/>
              <a:r>
                <a:rPr lang="en-US" sz="3600" dirty="0"/>
                <a:t>👍 </a:t>
              </a:r>
              <a:r>
                <a:rPr lang="en-US" sz="1867" dirty="0"/>
                <a:t>   You will get </a:t>
              </a:r>
              <a:r>
                <a:rPr lang="en-US" sz="1867" b="1" dirty="0">
                  <a:solidFill>
                    <a:srgbClr val="C00000"/>
                  </a:solidFill>
                </a:rPr>
                <a:t>FREE E-Certificate </a:t>
              </a:r>
            </a:p>
          </p:txBody>
        </p:sp>
        <p:sp>
          <p:nvSpPr>
            <p:cNvPr id="66" name="Google Shape;953;p33"/>
            <p:cNvSpPr txBox="1">
              <a:spLocks/>
            </p:cNvSpPr>
            <p:nvPr/>
          </p:nvSpPr>
          <p:spPr>
            <a:xfrm>
              <a:off x="3525031" y="4909720"/>
              <a:ext cx="4069766" cy="505486"/>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2800"/>
                <a:buFont typeface="Muli"/>
                <a:buNone/>
                <a:defRPr sz="1600" b="0" i="0" u="none" strike="noStrike" cap="none">
                  <a:solidFill>
                    <a:schemeClr val="dk2"/>
                  </a:solidFill>
                  <a:latin typeface="Muli"/>
                  <a:ea typeface="Muli"/>
                  <a:cs typeface="Muli"/>
                  <a:sym typeface="Muli"/>
                </a:defRPr>
              </a:lvl1pPr>
              <a:lvl2pPr marL="914400" marR="0" lvl="1"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2pPr>
              <a:lvl3pPr marL="1371600" marR="0" lvl="2"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3pPr>
              <a:lvl4pPr marL="1828800" marR="0" lvl="3"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4pPr>
              <a:lvl5pPr marL="2286000" marR="0" lvl="4"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5pPr>
              <a:lvl6pPr marL="2743200" marR="0" lvl="5"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6pPr>
              <a:lvl7pPr marL="3200400" marR="0" lvl="6"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7pPr>
              <a:lvl8pPr marL="3657600" marR="0" lvl="7"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8pPr>
              <a:lvl9pPr marL="4114800" marR="0" lvl="8"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9pPr>
            </a:lstStyle>
            <a:p>
              <a:pPr algn="l"/>
              <a:r>
                <a:rPr lang="en-US" sz="2133" dirty="0">
                  <a:solidFill>
                    <a:srgbClr val="7030A0"/>
                  </a:solidFill>
                </a:rPr>
                <a:t>Webinar Participation Certificate</a:t>
              </a:r>
              <a:endParaRPr lang="en-US" sz="2133" i="1" dirty="0"/>
            </a:p>
          </p:txBody>
        </p:sp>
      </p:grpSp>
      <p:sp>
        <p:nvSpPr>
          <p:cNvPr id="68" name="Rectangle 67"/>
          <p:cNvSpPr/>
          <p:nvPr/>
        </p:nvSpPr>
        <p:spPr>
          <a:xfrm>
            <a:off x="1558189" y="5545548"/>
            <a:ext cx="5908169" cy="1191416"/>
          </a:xfrm>
          <a:prstGeom prst="rect">
            <a:avLst/>
          </a:prstGeom>
          <a:ln>
            <a:solidFill>
              <a:schemeClr val="accent4">
                <a:lumMod val="50000"/>
              </a:schemeClr>
            </a:solidFill>
          </a:ln>
        </p:spPr>
        <p:txBody>
          <a:bodyPr wrap="square" lIns="82613" tIns="41307" rIns="82613" bIns="41307">
            <a:spAutoFit/>
          </a:bodyPr>
          <a:lstStyle/>
          <a:p>
            <a:pPr algn="just"/>
            <a:r>
              <a:rPr lang="en-US" sz="2400" i="1" dirty="0">
                <a:solidFill>
                  <a:schemeClr val="bg2">
                    <a:lumMod val="50000"/>
                  </a:schemeClr>
                </a:solidFill>
                <a:latin typeface="Fjalla One"/>
              </a:rPr>
              <a:t>“Learning is the beginning of wealth.</a:t>
            </a:r>
          </a:p>
          <a:p>
            <a:pPr algn="r"/>
            <a:r>
              <a:rPr lang="en-US" sz="2400" i="1" dirty="0">
                <a:solidFill>
                  <a:schemeClr val="bg2">
                    <a:lumMod val="50000"/>
                  </a:schemeClr>
                </a:solidFill>
                <a:latin typeface="Fjalla One"/>
              </a:rPr>
              <a:t>Searching &amp; Learning is where the miracle process all begins.” …………….Jim Rohn</a:t>
            </a:r>
          </a:p>
        </p:txBody>
      </p:sp>
      <p:pic>
        <p:nvPicPr>
          <p:cNvPr id="69" name="Picture 68">
            <a:hlinkClick r:id="rId2"/>
          </p:cNvPr>
          <p:cNvPicPr>
            <a:picLocks noChangeAspect="1"/>
          </p:cNvPicPr>
          <p:nvPr/>
        </p:nvPicPr>
        <p:blipFill rotWithShape="1">
          <a:blip r:embed="rId3" cstate="print">
            <a:extLst>
              <a:ext uri="{28A0092B-C50C-407E-A947-70E740481C1C}">
                <a14:useLocalDpi xmlns:a14="http://schemas.microsoft.com/office/drawing/2010/main" val="0"/>
              </a:ext>
            </a:extLst>
          </a:blip>
          <a:srcRect b="16276"/>
          <a:stretch/>
        </p:blipFill>
        <p:spPr>
          <a:xfrm>
            <a:off x="6721249" y="2236237"/>
            <a:ext cx="1780673" cy="804347"/>
          </a:xfrm>
          <a:prstGeom prst="rect">
            <a:avLst/>
          </a:prstGeom>
        </p:spPr>
      </p:pic>
    </p:spTree>
    <p:extLst>
      <p:ext uri="{BB962C8B-B14F-4D97-AF65-F5344CB8AC3E}">
        <p14:creationId xmlns:p14="http://schemas.microsoft.com/office/powerpoint/2010/main" val="1939174023"/>
      </p:ext>
    </p:extLst>
  </p:cSld>
  <p:clrMapOvr>
    <a:masterClrMapping/>
  </p:clrMapOvr>
  <mc:AlternateContent xmlns:mc="http://schemas.openxmlformats.org/markup-compatibility/2006" xmlns:p14="http://schemas.microsoft.com/office/powerpoint/2010/main">
    <mc:Choice Requires="p14">
      <p:transition spd="slow" p14:dur="2000" advTm="1799"/>
    </mc:Choice>
    <mc:Fallback xmlns="">
      <p:transition spd="slow" advTm="1799"/>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990" y="3638017"/>
            <a:ext cx="8994292" cy="1122400"/>
          </a:xfrm>
        </p:spPr>
        <p:txBody>
          <a:bodyPr/>
          <a:lstStyle/>
          <a:p>
            <a:r>
              <a:rPr lang="en-US" u="sng" dirty="0" smtClean="0">
                <a:solidFill>
                  <a:srgbClr val="FF0000"/>
                </a:solidFill>
              </a:rPr>
              <a:t>Help 10 Million Students</a:t>
            </a:r>
            <a:r>
              <a:rPr lang="en-US" dirty="0" smtClean="0"/>
              <a:t> to </a:t>
            </a:r>
            <a:r>
              <a:rPr lang="en-US" u="sng" dirty="0" smtClean="0">
                <a:solidFill>
                  <a:srgbClr val="FF0000"/>
                </a:solidFill>
              </a:rPr>
              <a:t>Learn the Technology</a:t>
            </a:r>
            <a:r>
              <a:rPr lang="en-US" dirty="0" smtClean="0"/>
              <a:t> in </a:t>
            </a:r>
            <a:r>
              <a:rPr lang="en-US" u="sng" dirty="0" smtClean="0">
                <a:solidFill>
                  <a:srgbClr val="FF0000"/>
                </a:solidFill>
              </a:rPr>
              <a:t>Easy Way</a:t>
            </a:r>
            <a:endParaRPr lang="en-US" u="sng" dirty="0">
              <a:solidFill>
                <a:srgbClr val="FF0000"/>
              </a:solidFill>
            </a:endParaRPr>
          </a:p>
        </p:txBody>
      </p:sp>
      <p:sp>
        <p:nvSpPr>
          <p:cNvPr id="3" name="Title 2"/>
          <p:cNvSpPr>
            <a:spLocks noGrp="1"/>
          </p:cNvSpPr>
          <p:nvPr>
            <p:ph type="title" idx="2"/>
          </p:nvPr>
        </p:nvSpPr>
        <p:spPr>
          <a:xfrm>
            <a:off x="960002" y="1783768"/>
            <a:ext cx="3479007" cy="1122400"/>
          </a:xfrm>
        </p:spPr>
        <p:txBody>
          <a:bodyPr/>
          <a:lstStyle/>
          <a:p>
            <a:r>
              <a:rPr lang="en-US" dirty="0" smtClean="0"/>
              <a:t>Our Vision</a:t>
            </a:r>
            <a:endParaRPr lang="en-US" dirty="0"/>
          </a:p>
        </p:txBody>
      </p:sp>
    </p:spTree>
    <p:extLst>
      <p:ext uri="{BB962C8B-B14F-4D97-AF65-F5344CB8AC3E}">
        <p14:creationId xmlns:p14="http://schemas.microsoft.com/office/powerpoint/2010/main" val="4294621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295469" y="4293098"/>
            <a:ext cx="10544391" cy="760631"/>
          </a:xfrm>
        </p:spPr>
        <p:txBody>
          <a:bodyPr/>
          <a:lstStyle/>
          <a:p>
            <a:r>
              <a:rPr lang="en-US" dirty="0" smtClean="0"/>
              <a:t>Associate Partner for this Master Class</a:t>
            </a:r>
            <a:endParaRPr lang="en-US" dirty="0"/>
          </a:p>
        </p:txBody>
      </p:sp>
      <p:pic>
        <p:nvPicPr>
          <p:cNvPr id="5" name="Picture 8" descr="load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2313" y="1508787"/>
            <a:ext cx="9480131" cy="144016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372312" y="5421007"/>
            <a:ext cx="3230435" cy="452753"/>
          </a:xfrm>
          <a:prstGeom prst="rect">
            <a:avLst/>
          </a:prstGeom>
        </p:spPr>
        <p:txBody>
          <a:bodyPr wrap="none" lIns="82613" tIns="41307" rIns="82613" bIns="41307">
            <a:spAutoFit/>
          </a:bodyPr>
          <a:lstStyle/>
          <a:p>
            <a:r>
              <a:rPr lang="en-US" sz="2400" dirty="0"/>
              <a:t>https://apssdc.in/home/</a:t>
            </a:r>
          </a:p>
        </p:txBody>
      </p:sp>
    </p:spTree>
    <p:extLst>
      <p:ext uri="{BB962C8B-B14F-4D97-AF65-F5344CB8AC3E}">
        <p14:creationId xmlns:p14="http://schemas.microsoft.com/office/powerpoint/2010/main" val="3485230885"/>
      </p:ext>
    </p:extLst>
  </p:cSld>
  <p:clrMapOvr>
    <a:masterClrMapping/>
  </p:clrMapOvr>
  <mc:AlternateContent xmlns:mc="http://schemas.openxmlformats.org/markup-compatibility/2006" xmlns:p14="http://schemas.microsoft.com/office/powerpoint/2010/main">
    <mc:Choice Requires="p14">
      <p:transition spd="slow" p14:dur="2000" advTm="903"/>
    </mc:Choice>
    <mc:Fallback xmlns="">
      <p:transition spd="slow" advTm="903"/>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059990" y="1568437"/>
            <a:ext cx="10926729" cy="2044571"/>
          </a:xfrm>
        </p:spPr>
        <p:txBody>
          <a:bodyPr/>
          <a:lstStyle/>
          <a:p>
            <a:pPr algn="ctr"/>
            <a:r>
              <a:rPr lang="en" u="sng" dirty="0">
                <a:solidFill>
                  <a:srgbClr val="FF0000"/>
                </a:solidFill>
              </a:rPr>
              <a:t>What</a:t>
            </a:r>
            <a:r>
              <a:rPr lang="en" dirty="0"/>
              <a:t> U will </a:t>
            </a:r>
            <a:r>
              <a:rPr lang="en" u="sng" dirty="0">
                <a:solidFill>
                  <a:srgbClr val="FF0000"/>
                </a:solidFill>
              </a:rPr>
              <a:t>Learn</a:t>
            </a:r>
            <a:r>
              <a:rPr lang="en" dirty="0">
                <a:solidFill>
                  <a:srgbClr val="FF0000"/>
                </a:solidFill>
              </a:rPr>
              <a:t> </a:t>
            </a:r>
            <a:r>
              <a:rPr lang="en" dirty="0"/>
              <a:t>from 30 Days </a:t>
            </a:r>
            <a:r>
              <a:rPr lang="en" u="sng" dirty="0" smtClean="0">
                <a:solidFill>
                  <a:srgbClr val="FF0000"/>
                </a:solidFill>
              </a:rPr>
              <a:t>Data Science &amp; Analytics</a:t>
            </a:r>
            <a:r>
              <a:rPr lang="en" u="sng" dirty="0" smtClean="0"/>
              <a:t> </a:t>
            </a:r>
            <a:r>
              <a:rPr lang="en" dirty="0"/>
              <a:t>Master Class</a:t>
            </a:r>
            <a:endParaRPr lang="en-US" dirty="0"/>
          </a:p>
        </p:txBody>
      </p:sp>
    </p:spTree>
    <p:extLst>
      <p:ext uri="{BB962C8B-B14F-4D97-AF65-F5344CB8AC3E}">
        <p14:creationId xmlns:p14="http://schemas.microsoft.com/office/powerpoint/2010/main" val="2484271129"/>
      </p:ext>
    </p:extLst>
  </p:cSld>
  <p:clrMapOvr>
    <a:masterClrMapping/>
  </p:clrMapOvr>
  <mc:AlternateContent xmlns:mc="http://schemas.openxmlformats.org/markup-compatibility/2006" xmlns:p14="http://schemas.microsoft.com/office/powerpoint/2010/main">
    <mc:Choice Requires="p14">
      <p:transition spd="slow" p14:dur="2000" advTm="880"/>
    </mc:Choice>
    <mc:Fallback xmlns="">
      <p:transition spd="slow" advTm="880"/>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60</TotalTime>
  <Words>2090</Words>
  <Application>Microsoft Office PowerPoint</Application>
  <PresentationFormat>Widescreen</PresentationFormat>
  <Paragraphs>283</Paragraphs>
  <Slides>45</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45</vt:i4>
      </vt:variant>
    </vt:vector>
  </HeadingPairs>
  <TitlesOfParts>
    <vt:vector size="57" baseType="lpstr">
      <vt:lpstr>Arial</vt:lpstr>
      <vt:lpstr>Bebas Neue</vt:lpstr>
      <vt:lpstr>Calibri</vt:lpstr>
      <vt:lpstr>Calibri Light</vt:lpstr>
      <vt:lpstr>Fira Sans Extra Condensed SemiBold</vt:lpstr>
      <vt:lpstr>Fjalla One</vt:lpstr>
      <vt:lpstr>Itim</vt:lpstr>
      <vt:lpstr>Muli</vt:lpstr>
      <vt:lpstr>Roboto</vt:lpstr>
      <vt:lpstr>Roboto Condensed Light</vt:lpstr>
      <vt:lpstr>Times New Roman</vt:lpstr>
      <vt:lpstr>Retrospect</vt:lpstr>
      <vt:lpstr>KNN - Algorithm</vt:lpstr>
      <vt:lpstr>30 Days  Python Master Class</vt:lpstr>
      <vt:lpstr>Python Master Class</vt:lpstr>
      <vt:lpstr>NANDHINI.S</vt:lpstr>
      <vt:lpstr>Pantech?</vt:lpstr>
      <vt:lpstr>What is Master Class ?</vt:lpstr>
      <vt:lpstr>Help 10 Million Students to Learn the Technology in Easy Way</vt:lpstr>
      <vt:lpstr>Associate Partner for this Master Class</vt:lpstr>
      <vt:lpstr>What U will Learn from 30 Days Data Science &amp; Analytics Master Class</vt:lpstr>
      <vt:lpstr>Python Learning Plan</vt:lpstr>
      <vt:lpstr>Day wise Learning Plan</vt:lpstr>
      <vt:lpstr>Day wise Learning Plan</vt:lpstr>
      <vt:lpstr>List of Projects for Demo in YouTube Live</vt:lpstr>
      <vt:lpstr>What you will get from this Free 30 Days Master Class?</vt:lpstr>
      <vt:lpstr>Ans : During the Live Class, organizer will post Google Form link in Live Chat. The Participants should submit the from on daily basis.  Minimum 25 Days Attendance is Required to get Free Master Class Participation Certificate.</vt:lpstr>
      <vt:lpstr> Sample Webinar Participation Certificate?</vt:lpstr>
      <vt:lpstr>https://www.pantechelearning.com/data-science-master-class/</vt:lpstr>
      <vt:lpstr>What is Internship????</vt:lpstr>
      <vt:lpstr>PowerPoint Presentation</vt:lpstr>
      <vt:lpstr>Pantech will make you to Create 10 Projects in Data Science &amp; Analytics in 30 Days</vt:lpstr>
      <vt:lpstr>1 Month Internship in Data Science</vt:lpstr>
      <vt:lpstr>What You Will Get???</vt:lpstr>
      <vt:lpstr>How to join in 1 month Internship</vt:lpstr>
      <vt:lpstr>    Overview:  </vt:lpstr>
      <vt:lpstr>Introduction: </vt:lpstr>
      <vt:lpstr>How does KNN Work? </vt:lpstr>
      <vt:lpstr>How does KNN Work? </vt:lpstr>
      <vt:lpstr>How does KNN Work? </vt:lpstr>
      <vt:lpstr>How does KNN Work? </vt:lpstr>
      <vt:lpstr>Model Representation</vt:lpstr>
      <vt:lpstr>How to choose the value for K?  </vt:lpstr>
      <vt:lpstr>How to choose the value for K?  </vt:lpstr>
      <vt:lpstr>How to choose the value for K?  </vt:lpstr>
      <vt:lpstr>Required Data Preparation: </vt:lpstr>
      <vt:lpstr>Python implementation:  </vt:lpstr>
      <vt:lpstr>Python implementation:  </vt:lpstr>
      <vt:lpstr>Python implementation:</vt:lpstr>
      <vt:lpstr>Python implementation:</vt:lpstr>
      <vt:lpstr>Python implementation:</vt:lpstr>
      <vt:lpstr>Python implementation:</vt:lpstr>
      <vt:lpstr>       Pseudocode for K Nearest Neighbor (classification):  </vt:lpstr>
      <vt:lpstr>Advantages and Disadvantages:</vt:lpstr>
      <vt:lpstr>Advantages</vt:lpstr>
      <vt:lpstr>Disadvantages:</vt:lpstr>
      <vt:lpstr>Disadvantages: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11</cp:revision>
  <dcterms:created xsi:type="dcterms:W3CDTF">2022-02-27T11:02:35Z</dcterms:created>
  <dcterms:modified xsi:type="dcterms:W3CDTF">2022-03-28T12:24:56Z</dcterms:modified>
</cp:coreProperties>
</file>