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8"/>
  </p:notesMasterIdLst>
  <p:sldIdLst>
    <p:sldId id="256" r:id="rId2"/>
    <p:sldId id="356" r:id="rId3"/>
    <p:sldId id="357" r:id="rId4"/>
    <p:sldId id="358" r:id="rId5"/>
    <p:sldId id="359" r:id="rId6"/>
    <p:sldId id="360" r:id="rId7"/>
    <p:sldId id="361" r:id="rId8"/>
    <p:sldId id="362" r:id="rId9"/>
    <p:sldId id="363" r:id="rId10"/>
    <p:sldId id="364" r:id="rId11"/>
    <p:sldId id="365" r:id="rId12"/>
    <p:sldId id="366" r:id="rId13"/>
    <p:sldId id="367" r:id="rId14"/>
    <p:sldId id="368" r:id="rId15"/>
    <p:sldId id="369" r:id="rId16"/>
    <p:sldId id="370" r:id="rId17"/>
    <p:sldId id="371" r:id="rId18"/>
    <p:sldId id="372" r:id="rId19"/>
    <p:sldId id="373" r:id="rId20"/>
    <p:sldId id="374" r:id="rId21"/>
    <p:sldId id="375" r:id="rId22"/>
    <p:sldId id="376" r:id="rId23"/>
    <p:sldId id="377" r:id="rId24"/>
    <p:sldId id="378" r:id="rId25"/>
    <p:sldId id="334" r:id="rId26"/>
    <p:sldId id="335" r:id="rId27"/>
    <p:sldId id="336" r:id="rId28"/>
    <p:sldId id="337" r:id="rId29"/>
    <p:sldId id="338" r:id="rId30"/>
    <p:sldId id="339" r:id="rId31"/>
    <p:sldId id="340" r:id="rId32"/>
    <p:sldId id="341" r:id="rId33"/>
    <p:sldId id="342" r:id="rId34"/>
    <p:sldId id="343" r:id="rId35"/>
    <p:sldId id="344" r:id="rId36"/>
    <p:sldId id="345" r:id="rId37"/>
    <p:sldId id="346" r:id="rId38"/>
    <p:sldId id="347" r:id="rId39"/>
    <p:sldId id="348" r:id="rId40"/>
    <p:sldId id="349" r:id="rId41"/>
    <p:sldId id="350" r:id="rId42"/>
    <p:sldId id="351" r:id="rId43"/>
    <p:sldId id="352" r:id="rId44"/>
    <p:sldId id="353" r:id="rId45"/>
    <p:sldId id="354" r:id="rId46"/>
    <p:sldId id="392" r:id="rId47"/>
    <p:sldId id="257" r:id="rId48"/>
    <p:sldId id="258" r:id="rId49"/>
    <p:sldId id="259" r:id="rId50"/>
    <p:sldId id="260" r:id="rId51"/>
    <p:sldId id="261" r:id="rId52"/>
    <p:sldId id="262" r:id="rId53"/>
    <p:sldId id="263" r:id="rId54"/>
    <p:sldId id="264" r:id="rId55"/>
    <p:sldId id="265" r:id="rId56"/>
    <p:sldId id="266" r:id="rId57"/>
    <p:sldId id="267" r:id="rId58"/>
    <p:sldId id="268" r:id="rId59"/>
    <p:sldId id="269" r:id="rId60"/>
    <p:sldId id="270" r:id="rId61"/>
    <p:sldId id="271" r:id="rId62"/>
    <p:sldId id="272" r:id="rId63"/>
    <p:sldId id="273" r:id="rId64"/>
    <p:sldId id="274" r:id="rId65"/>
    <p:sldId id="275" r:id="rId66"/>
    <p:sldId id="276" r:id="rId67"/>
    <p:sldId id="277" r:id="rId68"/>
    <p:sldId id="278" r:id="rId69"/>
    <p:sldId id="279" r:id="rId70"/>
    <p:sldId id="280" r:id="rId71"/>
    <p:sldId id="281" r:id="rId72"/>
    <p:sldId id="282" r:id="rId73"/>
    <p:sldId id="283" r:id="rId74"/>
    <p:sldId id="284" r:id="rId75"/>
    <p:sldId id="285" r:id="rId76"/>
    <p:sldId id="286" r:id="rId77"/>
    <p:sldId id="287" r:id="rId78"/>
    <p:sldId id="288" r:id="rId79"/>
    <p:sldId id="289" r:id="rId80"/>
    <p:sldId id="290" r:id="rId81"/>
    <p:sldId id="291" r:id="rId82"/>
    <p:sldId id="292" r:id="rId83"/>
    <p:sldId id="293" r:id="rId84"/>
    <p:sldId id="294" r:id="rId85"/>
    <p:sldId id="295" r:id="rId86"/>
    <p:sldId id="296" r:id="rId87"/>
    <p:sldId id="297" r:id="rId88"/>
    <p:sldId id="298" r:id="rId89"/>
    <p:sldId id="299" r:id="rId90"/>
    <p:sldId id="300" r:id="rId91"/>
    <p:sldId id="301" r:id="rId92"/>
    <p:sldId id="302" r:id="rId93"/>
    <p:sldId id="303" r:id="rId94"/>
    <p:sldId id="304" r:id="rId95"/>
    <p:sldId id="305" r:id="rId96"/>
    <p:sldId id="306" r:id="rId97"/>
    <p:sldId id="307" r:id="rId98"/>
    <p:sldId id="308" r:id="rId99"/>
    <p:sldId id="333" r:id="rId100"/>
    <p:sldId id="309" r:id="rId101"/>
    <p:sldId id="310" r:id="rId102"/>
    <p:sldId id="311" r:id="rId103"/>
    <p:sldId id="312" r:id="rId104"/>
    <p:sldId id="313" r:id="rId105"/>
    <p:sldId id="314" r:id="rId106"/>
    <p:sldId id="315" r:id="rId107"/>
    <p:sldId id="316" r:id="rId108"/>
    <p:sldId id="317" r:id="rId109"/>
    <p:sldId id="318" r:id="rId110"/>
    <p:sldId id="319" r:id="rId111"/>
    <p:sldId id="379" r:id="rId112"/>
    <p:sldId id="380" r:id="rId113"/>
    <p:sldId id="381" r:id="rId114"/>
    <p:sldId id="382" r:id="rId115"/>
    <p:sldId id="383" r:id="rId116"/>
    <p:sldId id="384" r:id="rId117"/>
    <p:sldId id="385" r:id="rId118"/>
    <p:sldId id="386" r:id="rId119"/>
    <p:sldId id="387" r:id="rId120"/>
    <p:sldId id="388" r:id="rId121"/>
    <p:sldId id="389" r:id="rId122"/>
    <p:sldId id="390" r:id="rId123"/>
    <p:sldId id="391" r:id="rId124"/>
    <p:sldId id="320" r:id="rId125"/>
    <p:sldId id="321" r:id="rId126"/>
    <p:sldId id="322" r:id="rId127"/>
    <p:sldId id="323" r:id="rId128"/>
    <p:sldId id="324" r:id="rId129"/>
    <p:sldId id="325" r:id="rId130"/>
    <p:sldId id="326" r:id="rId131"/>
    <p:sldId id="327" r:id="rId132"/>
    <p:sldId id="328" r:id="rId133"/>
    <p:sldId id="329" r:id="rId134"/>
    <p:sldId id="330" r:id="rId135"/>
    <p:sldId id="331" r:id="rId136"/>
    <p:sldId id="332" r:id="rId1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17" autoAdjust="0"/>
    <p:restoredTop sz="94660"/>
  </p:normalViewPr>
  <p:slideViewPr>
    <p:cSldViewPr>
      <p:cViewPr varScale="1">
        <p:scale>
          <a:sx n="114" d="100"/>
          <a:sy n="114" d="100"/>
        </p:scale>
        <p:origin x="762" y="10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9FBAEB-4CDB-4623-B85C-3EC444F6C32E}" type="datetimeFigureOut">
              <a:rPr lang="en-IN" smtClean="0"/>
              <a:t>16-03-2022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CDD936-F34C-49EF-B431-9B170BF7AD36}" type="slidenum">
              <a:rPr lang="en-IN" smtClean="0"/>
              <a:t>‹#›</a:t>
            </a:fld>
            <a:endParaRPr lang="en-IN"/>
          </a:p>
        </p:txBody>
      </p:sp>
    </p:spTree>
    <p:extLst>
      <p:ext uri="{BB962C8B-B14F-4D97-AF65-F5344CB8AC3E}">
        <p14:creationId xmlns:p14="http://schemas.microsoft.com/office/powerpoint/2010/main" val="2888914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866341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2763848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348012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632453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4053588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2412778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2286"/>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88595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114550"/>
            <a:ext cx="6400800" cy="131445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3/16/2022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1815084"/>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1586484"/>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1657350"/>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1649588"/>
            <a:ext cx="457200" cy="330994"/>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285750"/>
            <a:ext cx="7772400" cy="131445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16586"/>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802505" y="2458593"/>
            <a:ext cx="468401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194322"/>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2265188"/>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2257426"/>
            <a:ext cx="457200" cy="330994"/>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228600"/>
            <a:ext cx="6553200" cy="43660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228601"/>
            <a:ext cx="1447800" cy="4388644"/>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1" y="1215753"/>
            <a:ext cx="7704000" cy="3416400"/>
          </a:xfrm>
          <a:prstGeom prst="rect">
            <a:avLst/>
          </a:prstGeom>
        </p:spPr>
        <p:txBody>
          <a:bodyPr spcFirstLastPara="1" wrap="square" lIns="91425" tIns="91425" rIns="91425" bIns="91425" anchor="t" anchorCtr="0">
            <a:noAutofit/>
          </a:bodyPr>
          <a:lstStyle>
            <a:lvl1pPr marL="309799" lvl="0" indent="-206532" rtl="0">
              <a:lnSpc>
                <a:spcPct val="100000"/>
              </a:lnSpc>
              <a:spcBef>
                <a:spcPts val="0"/>
              </a:spcBef>
              <a:spcAft>
                <a:spcPts val="0"/>
              </a:spcAft>
              <a:buClr>
                <a:srgbClr val="434343"/>
              </a:buClr>
              <a:buSzPts val="1200"/>
              <a:buAutoNum type="arabicPeriod"/>
              <a:defRPr sz="847">
                <a:solidFill>
                  <a:srgbClr val="434343"/>
                </a:solidFill>
              </a:defRPr>
            </a:lvl1pPr>
            <a:lvl2pPr marL="619597" lvl="1"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2pPr>
            <a:lvl3pPr marL="929396" lvl="2" indent="-206532" rtl="0">
              <a:lnSpc>
                <a:spcPct val="115000"/>
              </a:lnSpc>
              <a:spcBef>
                <a:spcPts val="1084"/>
              </a:spcBef>
              <a:spcAft>
                <a:spcPts val="0"/>
              </a:spcAft>
              <a:buClr>
                <a:srgbClr val="434343"/>
              </a:buClr>
              <a:buSzPts val="1200"/>
              <a:buFont typeface="Roboto Condensed Light"/>
              <a:buAutoNum type="romanLcPeriod"/>
              <a:defRPr>
                <a:solidFill>
                  <a:srgbClr val="434343"/>
                </a:solidFill>
              </a:defRPr>
            </a:lvl3pPr>
            <a:lvl4pPr marL="1239195" lvl="3" indent="-206532" rtl="0">
              <a:lnSpc>
                <a:spcPct val="115000"/>
              </a:lnSpc>
              <a:spcBef>
                <a:spcPts val="1084"/>
              </a:spcBef>
              <a:spcAft>
                <a:spcPts val="0"/>
              </a:spcAft>
              <a:buClr>
                <a:srgbClr val="434343"/>
              </a:buClr>
              <a:buSzPts val="1200"/>
              <a:buFont typeface="Roboto Condensed Light"/>
              <a:buAutoNum type="arabicPeriod"/>
              <a:defRPr>
                <a:solidFill>
                  <a:srgbClr val="434343"/>
                </a:solidFill>
              </a:defRPr>
            </a:lvl4pPr>
            <a:lvl5pPr marL="1548994" lvl="4"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5pPr>
            <a:lvl6pPr marL="1858792" lvl="5" indent="-206532" rtl="0">
              <a:lnSpc>
                <a:spcPct val="115000"/>
              </a:lnSpc>
              <a:spcBef>
                <a:spcPts val="1084"/>
              </a:spcBef>
              <a:spcAft>
                <a:spcPts val="0"/>
              </a:spcAft>
              <a:buClr>
                <a:srgbClr val="434343"/>
              </a:buClr>
              <a:buSzPts val="1200"/>
              <a:buFont typeface="Roboto Condensed Light"/>
              <a:buAutoNum type="romanLcPeriod"/>
              <a:defRPr>
                <a:solidFill>
                  <a:srgbClr val="434343"/>
                </a:solidFill>
              </a:defRPr>
            </a:lvl6pPr>
            <a:lvl7pPr marL="2168591" lvl="6" indent="-206532" rtl="0">
              <a:lnSpc>
                <a:spcPct val="115000"/>
              </a:lnSpc>
              <a:spcBef>
                <a:spcPts val="1084"/>
              </a:spcBef>
              <a:spcAft>
                <a:spcPts val="0"/>
              </a:spcAft>
              <a:buClr>
                <a:srgbClr val="434343"/>
              </a:buClr>
              <a:buSzPts val="1200"/>
              <a:buFont typeface="Roboto Condensed Light"/>
              <a:buAutoNum type="arabicPeriod"/>
              <a:defRPr>
                <a:solidFill>
                  <a:srgbClr val="434343"/>
                </a:solidFill>
              </a:defRPr>
            </a:lvl7pPr>
            <a:lvl8pPr marL="2478390" lvl="7"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8pPr>
            <a:lvl9pPr marL="2788188" lvl="8" indent="-206532" rtl="0">
              <a:lnSpc>
                <a:spcPct val="115000"/>
              </a:lnSpc>
              <a:spcBef>
                <a:spcPts val="1084"/>
              </a:spcBef>
              <a:spcAft>
                <a:spcPts val="1084"/>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228881734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50851"/>
            <a:ext cx="5067600" cy="841800"/>
          </a:xfrm>
          <a:prstGeom prst="rect">
            <a:avLst/>
          </a:prstGeom>
        </p:spPr>
        <p:txBody>
          <a:bodyPr spcFirstLastPara="1" wrap="square" lIns="0" tIns="0" rIns="0" bIns="0" anchor="ctr" anchorCtr="0">
            <a:noAutofit/>
          </a:bodyPr>
          <a:lstStyle>
            <a:lvl1pPr lvl="0">
              <a:spcBef>
                <a:spcPts val="0"/>
              </a:spcBef>
              <a:spcAft>
                <a:spcPts val="0"/>
              </a:spcAft>
              <a:buSzPts val="3600"/>
              <a:buNone/>
              <a:defRPr sz="3400"/>
            </a:lvl1pPr>
            <a:lvl2pPr lvl="1" algn="ctr">
              <a:spcBef>
                <a:spcPts val="0"/>
              </a:spcBef>
              <a:spcAft>
                <a:spcPts val="0"/>
              </a:spcAft>
              <a:buSzPts val="3600"/>
              <a:buNone/>
              <a:defRPr sz="2400"/>
            </a:lvl2pPr>
            <a:lvl3pPr lvl="2" algn="ctr">
              <a:spcBef>
                <a:spcPts val="0"/>
              </a:spcBef>
              <a:spcAft>
                <a:spcPts val="0"/>
              </a:spcAft>
              <a:buSzPts val="3600"/>
              <a:buNone/>
              <a:defRPr sz="2400"/>
            </a:lvl3pPr>
            <a:lvl4pPr lvl="3" algn="ctr">
              <a:spcBef>
                <a:spcPts val="0"/>
              </a:spcBef>
              <a:spcAft>
                <a:spcPts val="0"/>
              </a:spcAft>
              <a:buSzPts val="3600"/>
              <a:buNone/>
              <a:defRPr sz="2400"/>
            </a:lvl4pPr>
            <a:lvl5pPr lvl="4" algn="ctr">
              <a:spcBef>
                <a:spcPts val="0"/>
              </a:spcBef>
              <a:spcAft>
                <a:spcPts val="0"/>
              </a:spcAft>
              <a:buSzPts val="3600"/>
              <a:buNone/>
              <a:defRPr sz="2400"/>
            </a:lvl5pPr>
            <a:lvl6pPr lvl="5" algn="ctr">
              <a:spcBef>
                <a:spcPts val="0"/>
              </a:spcBef>
              <a:spcAft>
                <a:spcPts val="0"/>
              </a:spcAft>
              <a:buSzPts val="3600"/>
              <a:buNone/>
              <a:defRPr sz="2400"/>
            </a:lvl6pPr>
            <a:lvl7pPr lvl="6" algn="ctr">
              <a:spcBef>
                <a:spcPts val="0"/>
              </a:spcBef>
              <a:spcAft>
                <a:spcPts val="0"/>
              </a:spcAft>
              <a:buSzPts val="3600"/>
              <a:buNone/>
              <a:defRPr sz="2400"/>
            </a:lvl7pPr>
            <a:lvl8pPr lvl="7" algn="ctr">
              <a:spcBef>
                <a:spcPts val="0"/>
              </a:spcBef>
              <a:spcAft>
                <a:spcPts val="0"/>
              </a:spcAft>
              <a:buSzPts val="3600"/>
              <a:buNone/>
              <a:defRPr sz="2400"/>
            </a:lvl8pPr>
            <a:lvl9pPr lvl="8" algn="ctr">
              <a:spcBef>
                <a:spcPts val="0"/>
              </a:spcBef>
              <a:spcAft>
                <a:spcPts val="0"/>
              </a:spcAft>
              <a:buSzPts val="3600"/>
              <a:buNone/>
              <a:defRPr sz="2400"/>
            </a:lvl9pPr>
          </a:lstStyle>
          <a:p>
            <a:endParaRPr/>
          </a:p>
        </p:txBody>
      </p:sp>
      <p:sp>
        <p:nvSpPr>
          <p:cNvPr id="13" name="Google Shape;13;p3"/>
          <p:cNvSpPr txBox="1">
            <a:spLocks noGrp="1"/>
          </p:cNvSpPr>
          <p:nvPr>
            <p:ph type="title" idx="2" hasCustomPrompt="1"/>
          </p:nvPr>
        </p:nvSpPr>
        <p:spPr>
          <a:xfrm>
            <a:off x="720000" y="1337826"/>
            <a:ext cx="5067600" cy="8418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4100"/>
            </a:lvl1pPr>
            <a:lvl2pPr lvl="1" algn="ctr" rtl="0">
              <a:spcBef>
                <a:spcPts val="0"/>
              </a:spcBef>
              <a:spcAft>
                <a:spcPts val="0"/>
              </a:spcAft>
              <a:buSzPts val="6000"/>
              <a:buNone/>
              <a:defRPr sz="4100"/>
            </a:lvl2pPr>
            <a:lvl3pPr lvl="2" algn="ctr" rtl="0">
              <a:spcBef>
                <a:spcPts val="0"/>
              </a:spcBef>
              <a:spcAft>
                <a:spcPts val="0"/>
              </a:spcAft>
              <a:buSzPts val="6000"/>
              <a:buNone/>
              <a:defRPr sz="4100"/>
            </a:lvl3pPr>
            <a:lvl4pPr lvl="3" algn="ctr" rtl="0">
              <a:spcBef>
                <a:spcPts val="0"/>
              </a:spcBef>
              <a:spcAft>
                <a:spcPts val="0"/>
              </a:spcAft>
              <a:buSzPts val="6000"/>
              <a:buNone/>
              <a:defRPr sz="4100"/>
            </a:lvl4pPr>
            <a:lvl5pPr lvl="4" algn="ctr" rtl="0">
              <a:spcBef>
                <a:spcPts val="0"/>
              </a:spcBef>
              <a:spcAft>
                <a:spcPts val="0"/>
              </a:spcAft>
              <a:buSzPts val="6000"/>
              <a:buNone/>
              <a:defRPr sz="4100"/>
            </a:lvl5pPr>
            <a:lvl6pPr lvl="5" algn="ctr" rtl="0">
              <a:spcBef>
                <a:spcPts val="0"/>
              </a:spcBef>
              <a:spcAft>
                <a:spcPts val="0"/>
              </a:spcAft>
              <a:buSzPts val="6000"/>
              <a:buNone/>
              <a:defRPr sz="4100"/>
            </a:lvl6pPr>
            <a:lvl7pPr lvl="6" algn="ctr" rtl="0">
              <a:spcBef>
                <a:spcPts val="0"/>
              </a:spcBef>
              <a:spcAft>
                <a:spcPts val="0"/>
              </a:spcAft>
              <a:buSzPts val="6000"/>
              <a:buNone/>
              <a:defRPr sz="4100"/>
            </a:lvl7pPr>
            <a:lvl8pPr lvl="7" algn="ctr" rtl="0">
              <a:spcBef>
                <a:spcPts val="0"/>
              </a:spcBef>
              <a:spcAft>
                <a:spcPts val="0"/>
              </a:spcAft>
              <a:buSzPts val="6000"/>
              <a:buNone/>
              <a:defRPr sz="4100"/>
            </a:lvl8pPr>
            <a:lvl9pPr lvl="8" algn="ctr" rtl="0">
              <a:spcBef>
                <a:spcPts val="0"/>
              </a:spcBef>
              <a:spcAft>
                <a:spcPts val="0"/>
              </a:spcAft>
              <a:buSzPts val="6000"/>
              <a:buNone/>
              <a:defRPr sz="4100"/>
            </a:lvl9pPr>
          </a:lstStyle>
          <a:p>
            <a:r>
              <a:t>xx%</a:t>
            </a:r>
          </a:p>
        </p:txBody>
      </p:sp>
      <p:sp>
        <p:nvSpPr>
          <p:cNvPr id="14" name="Google Shape;14;p3"/>
          <p:cNvSpPr txBox="1">
            <a:spLocks noGrp="1"/>
          </p:cNvSpPr>
          <p:nvPr>
            <p:ph type="subTitle" idx="1"/>
          </p:nvPr>
        </p:nvSpPr>
        <p:spPr>
          <a:xfrm>
            <a:off x="720000" y="2903576"/>
            <a:ext cx="5067600" cy="713400"/>
          </a:xfrm>
          <a:prstGeom prst="rect">
            <a:avLst/>
          </a:prstGeom>
        </p:spPr>
        <p:txBody>
          <a:bodyPr spcFirstLastPara="1" wrap="square" lIns="61950" tIns="61950" rIns="61950" bIns="61950"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42107599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557401" y="3100289"/>
            <a:ext cx="4360200" cy="5319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2000"/>
            </a:lvl2pPr>
            <a:lvl3pPr lvl="2" algn="ctr" rtl="0">
              <a:spcBef>
                <a:spcPts val="0"/>
              </a:spcBef>
              <a:spcAft>
                <a:spcPts val="0"/>
              </a:spcAft>
              <a:buSzPts val="3000"/>
              <a:buNone/>
              <a:defRPr sz="2000"/>
            </a:lvl3pPr>
            <a:lvl4pPr lvl="3" algn="ctr" rtl="0">
              <a:spcBef>
                <a:spcPts val="0"/>
              </a:spcBef>
              <a:spcAft>
                <a:spcPts val="0"/>
              </a:spcAft>
              <a:buSzPts val="3000"/>
              <a:buNone/>
              <a:defRPr sz="2000"/>
            </a:lvl4pPr>
            <a:lvl5pPr lvl="4" algn="ctr" rtl="0">
              <a:spcBef>
                <a:spcPts val="0"/>
              </a:spcBef>
              <a:spcAft>
                <a:spcPts val="0"/>
              </a:spcAft>
              <a:buSzPts val="3000"/>
              <a:buNone/>
              <a:defRPr sz="2000"/>
            </a:lvl5pPr>
            <a:lvl6pPr lvl="5" algn="ctr" rtl="0">
              <a:spcBef>
                <a:spcPts val="0"/>
              </a:spcBef>
              <a:spcAft>
                <a:spcPts val="0"/>
              </a:spcAft>
              <a:buSzPts val="3000"/>
              <a:buNone/>
              <a:defRPr sz="2000"/>
            </a:lvl6pPr>
            <a:lvl7pPr lvl="6" algn="ctr" rtl="0">
              <a:spcBef>
                <a:spcPts val="0"/>
              </a:spcBef>
              <a:spcAft>
                <a:spcPts val="0"/>
              </a:spcAft>
              <a:buSzPts val="3000"/>
              <a:buNone/>
              <a:defRPr sz="2000"/>
            </a:lvl7pPr>
            <a:lvl8pPr lvl="7" algn="ctr" rtl="0">
              <a:spcBef>
                <a:spcPts val="0"/>
              </a:spcBef>
              <a:spcAft>
                <a:spcPts val="0"/>
              </a:spcAft>
              <a:buSzPts val="3000"/>
              <a:buNone/>
              <a:defRPr sz="2000"/>
            </a:lvl8pPr>
            <a:lvl9pPr lvl="8" algn="ctr" rtl="0">
              <a:spcBef>
                <a:spcPts val="0"/>
              </a:spcBef>
              <a:spcAft>
                <a:spcPts val="0"/>
              </a:spcAft>
              <a:buSzPts val="3000"/>
              <a:buNone/>
              <a:defRPr sz="2000"/>
            </a:lvl9pPr>
          </a:lstStyle>
          <a:p>
            <a:endParaRPr/>
          </a:p>
        </p:txBody>
      </p:sp>
      <p:sp>
        <p:nvSpPr>
          <p:cNvPr id="65" name="Google Shape;65;p15"/>
          <p:cNvSpPr txBox="1">
            <a:spLocks noGrp="1"/>
          </p:cNvSpPr>
          <p:nvPr>
            <p:ph type="subTitle" idx="1"/>
          </p:nvPr>
        </p:nvSpPr>
        <p:spPr>
          <a:xfrm>
            <a:off x="1226401" y="1511314"/>
            <a:ext cx="6691200" cy="1478400"/>
          </a:xfrm>
          <a:prstGeom prst="rect">
            <a:avLst/>
          </a:prstGeom>
        </p:spPr>
        <p:txBody>
          <a:bodyPr spcFirstLastPara="1" wrap="square" lIns="61950" tIns="61950" rIns="61950" bIns="61950" anchor="ctr" anchorCtr="0">
            <a:noAutofit/>
          </a:bodyPr>
          <a:lstStyle>
            <a:lvl1pPr lvl="0" algn="r" rtl="0">
              <a:lnSpc>
                <a:spcPct val="100000"/>
              </a:lnSpc>
              <a:spcBef>
                <a:spcPts val="0"/>
              </a:spcBef>
              <a:spcAft>
                <a:spcPts val="0"/>
              </a:spcAft>
              <a:buSzPts val="3000"/>
              <a:buNone/>
              <a:defRPr sz="2000"/>
            </a:lvl1pPr>
            <a:lvl2pPr lvl="1" algn="ctr" rtl="0">
              <a:lnSpc>
                <a:spcPct val="100000"/>
              </a:lnSpc>
              <a:spcBef>
                <a:spcPts val="0"/>
              </a:spcBef>
              <a:spcAft>
                <a:spcPts val="0"/>
              </a:spcAft>
              <a:buSzPts val="3000"/>
              <a:buNone/>
              <a:defRPr sz="2000"/>
            </a:lvl2pPr>
            <a:lvl3pPr lvl="2" algn="ctr" rtl="0">
              <a:lnSpc>
                <a:spcPct val="100000"/>
              </a:lnSpc>
              <a:spcBef>
                <a:spcPts val="0"/>
              </a:spcBef>
              <a:spcAft>
                <a:spcPts val="0"/>
              </a:spcAft>
              <a:buSzPts val="3000"/>
              <a:buNone/>
              <a:defRPr sz="2000"/>
            </a:lvl3pPr>
            <a:lvl4pPr lvl="3" algn="ctr" rtl="0">
              <a:lnSpc>
                <a:spcPct val="100000"/>
              </a:lnSpc>
              <a:spcBef>
                <a:spcPts val="0"/>
              </a:spcBef>
              <a:spcAft>
                <a:spcPts val="0"/>
              </a:spcAft>
              <a:buSzPts val="3000"/>
              <a:buNone/>
              <a:defRPr sz="2000"/>
            </a:lvl4pPr>
            <a:lvl5pPr lvl="4" algn="ctr" rtl="0">
              <a:lnSpc>
                <a:spcPct val="100000"/>
              </a:lnSpc>
              <a:spcBef>
                <a:spcPts val="0"/>
              </a:spcBef>
              <a:spcAft>
                <a:spcPts val="0"/>
              </a:spcAft>
              <a:buSzPts val="3000"/>
              <a:buNone/>
              <a:defRPr sz="2000"/>
            </a:lvl5pPr>
            <a:lvl6pPr lvl="5" algn="ctr" rtl="0">
              <a:lnSpc>
                <a:spcPct val="100000"/>
              </a:lnSpc>
              <a:spcBef>
                <a:spcPts val="0"/>
              </a:spcBef>
              <a:spcAft>
                <a:spcPts val="0"/>
              </a:spcAft>
              <a:buSzPts val="3000"/>
              <a:buNone/>
              <a:defRPr sz="2000"/>
            </a:lvl6pPr>
            <a:lvl7pPr lvl="6" algn="ctr" rtl="0">
              <a:lnSpc>
                <a:spcPct val="100000"/>
              </a:lnSpc>
              <a:spcBef>
                <a:spcPts val="0"/>
              </a:spcBef>
              <a:spcAft>
                <a:spcPts val="0"/>
              </a:spcAft>
              <a:buSzPts val="3000"/>
              <a:buNone/>
              <a:defRPr sz="2000"/>
            </a:lvl7pPr>
            <a:lvl8pPr lvl="7" algn="ctr" rtl="0">
              <a:lnSpc>
                <a:spcPct val="100000"/>
              </a:lnSpc>
              <a:spcBef>
                <a:spcPts val="0"/>
              </a:spcBef>
              <a:spcAft>
                <a:spcPts val="0"/>
              </a:spcAft>
              <a:buSzPts val="3000"/>
              <a:buNone/>
              <a:defRPr sz="2000"/>
            </a:lvl8pPr>
            <a:lvl9pPr lvl="8" algn="ctr" rtl="0">
              <a:lnSpc>
                <a:spcPct val="100000"/>
              </a:lnSpc>
              <a:spcBef>
                <a:spcPts val="0"/>
              </a:spcBef>
              <a:spcAft>
                <a:spcPts val="0"/>
              </a:spcAft>
              <a:buSzPts val="3000"/>
              <a:buNone/>
              <a:defRPr sz="2000"/>
            </a:lvl9pPr>
          </a:lstStyle>
          <a:p>
            <a:endParaRPr/>
          </a:p>
        </p:txBody>
      </p:sp>
    </p:spTree>
    <p:extLst>
      <p:ext uri="{BB962C8B-B14F-4D97-AF65-F5344CB8AC3E}">
        <p14:creationId xmlns:p14="http://schemas.microsoft.com/office/powerpoint/2010/main" val="1562662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20001"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2" name="Google Shape;42;p13"/>
          <p:cNvSpPr txBox="1">
            <a:spLocks noGrp="1"/>
          </p:cNvSpPr>
          <p:nvPr>
            <p:ph type="subTitle" idx="1"/>
          </p:nvPr>
        </p:nvSpPr>
        <p:spPr>
          <a:xfrm>
            <a:off x="720001"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3419270"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4" name="Google Shape;44;p13"/>
          <p:cNvSpPr txBox="1">
            <a:spLocks noGrp="1"/>
          </p:cNvSpPr>
          <p:nvPr>
            <p:ph type="subTitle" idx="3"/>
          </p:nvPr>
        </p:nvSpPr>
        <p:spPr>
          <a:xfrm>
            <a:off x="3419270"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720001"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6" name="Google Shape;46;p13"/>
          <p:cNvSpPr txBox="1">
            <a:spLocks noGrp="1"/>
          </p:cNvSpPr>
          <p:nvPr>
            <p:ph type="subTitle" idx="5"/>
          </p:nvPr>
        </p:nvSpPr>
        <p:spPr>
          <a:xfrm>
            <a:off x="720001"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3419270"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8" name="Google Shape;48;p13"/>
          <p:cNvSpPr txBox="1">
            <a:spLocks noGrp="1"/>
          </p:cNvSpPr>
          <p:nvPr>
            <p:ph type="subTitle" idx="7"/>
          </p:nvPr>
        </p:nvSpPr>
        <p:spPr>
          <a:xfrm>
            <a:off x="3419270"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6118546"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50" name="Google Shape;50;p13"/>
          <p:cNvSpPr txBox="1">
            <a:spLocks noGrp="1"/>
          </p:cNvSpPr>
          <p:nvPr>
            <p:ph type="subTitle" idx="9"/>
          </p:nvPr>
        </p:nvSpPr>
        <p:spPr>
          <a:xfrm>
            <a:off x="6118546"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6118546"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52" name="Google Shape;52;p13"/>
          <p:cNvSpPr txBox="1">
            <a:spLocks noGrp="1"/>
          </p:cNvSpPr>
          <p:nvPr>
            <p:ph type="subTitle" idx="14"/>
          </p:nvPr>
        </p:nvSpPr>
        <p:spPr>
          <a:xfrm>
            <a:off x="6118546"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72000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4" name="Google Shape;54;p13"/>
          <p:cNvSpPr txBox="1">
            <a:spLocks noGrp="1"/>
          </p:cNvSpPr>
          <p:nvPr>
            <p:ph type="title" idx="16" hasCustomPrompt="1"/>
          </p:nvPr>
        </p:nvSpPr>
        <p:spPr>
          <a:xfrm>
            <a:off x="72000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5" name="Google Shape;55;p13"/>
          <p:cNvSpPr txBox="1">
            <a:spLocks noGrp="1"/>
          </p:cNvSpPr>
          <p:nvPr>
            <p:ph type="title" idx="17" hasCustomPrompt="1"/>
          </p:nvPr>
        </p:nvSpPr>
        <p:spPr>
          <a:xfrm>
            <a:off x="3419275"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6" name="Google Shape;56;p13"/>
          <p:cNvSpPr txBox="1">
            <a:spLocks noGrp="1"/>
          </p:cNvSpPr>
          <p:nvPr>
            <p:ph type="title" idx="18" hasCustomPrompt="1"/>
          </p:nvPr>
        </p:nvSpPr>
        <p:spPr>
          <a:xfrm>
            <a:off x="3419275"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7" name="Google Shape;57;p13"/>
          <p:cNvSpPr txBox="1">
            <a:spLocks noGrp="1"/>
          </p:cNvSpPr>
          <p:nvPr>
            <p:ph type="title" idx="19" hasCustomPrompt="1"/>
          </p:nvPr>
        </p:nvSpPr>
        <p:spPr>
          <a:xfrm>
            <a:off x="611855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8" name="Google Shape;58;p13"/>
          <p:cNvSpPr txBox="1">
            <a:spLocks noGrp="1"/>
          </p:cNvSpPr>
          <p:nvPr>
            <p:ph type="title" idx="20" hasCustomPrompt="1"/>
          </p:nvPr>
        </p:nvSpPr>
        <p:spPr>
          <a:xfrm>
            <a:off x="611855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9" name="Google Shape;59;p13"/>
          <p:cNvSpPr txBox="1">
            <a:spLocks noGrp="1"/>
          </p:cNvSpPr>
          <p:nvPr>
            <p:ph type="title" idx="21"/>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753937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317951" y="1307101"/>
            <a:ext cx="4508100" cy="25293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6800"/>
            </a:lvl1pPr>
            <a:lvl2pPr lvl="1">
              <a:spcBef>
                <a:spcPts val="0"/>
              </a:spcBef>
              <a:spcAft>
                <a:spcPts val="0"/>
              </a:spcAft>
              <a:buSzPts val="4800"/>
              <a:buNone/>
              <a:defRPr sz="3300"/>
            </a:lvl2pPr>
            <a:lvl3pPr lvl="2">
              <a:spcBef>
                <a:spcPts val="0"/>
              </a:spcBef>
              <a:spcAft>
                <a:spcPts val="0"/>
              </a:spcAft>
              <a:buSzPts val="4800"/>
              <a:buNone/>
              <a:defRPr sz="3300"/>
            </a:lvl3pPr>
            <a:lvl4pPr lvl="3">
              <a:spcBef>
                <a:spcPts val="0"/>
              </a:spcBef>
              <a:spcAft>
                <a:spcPts val="0"/>
              </a:spcAft>
              <a:buSzPts val="4800"/>
              <a:buNone/>
              <a:defRPr sz="3300"/>
            </a:lvl4pPr>
            <a:lvl5pPr lvl="4">
              <a:spcBef>
                <a:spcPts val="0"/>
              </a:spcBef>
              <a:spcAft>
                <a:spcPts val="0"/>
              </a:spcAft>
              <a:buSzPts val="4800"/>
              <a:buNone/>
              <a:defRPr sz="3300"/>
            </a:lvl5pPr>
            <a:lvl6pPr lvl="5">
              <a:spcBef>
                <a:spcPts val="0"/>
              </a:spcBef>
              <a:spcAft>
                <a:spcPts val="0"/>
              </a:spcAft>
              <a:buSzPts val="4800"/>
              <a:buNone/>
              <a:defRPr sz="3300"/>
            </a:lvl6pPr>
            <a:lvl7pPr lvl="6">
              <a:spcBef>
                <a:spcPts val="0"/>
              </a:spcBef>
              <a:spcAft>
                <a:spcPts val="0"/>
              </a:spcAft>
              <a:buSzPts val="4800"/>
              <a:buNone/>
              <a:defRPr sz="3300"/>
            </a:lvl7pPr>
            <a:lvl8pPr lvl="7">
              <a:spcBef>
                <a:spcPts val="0"/>
              </a:spcBef>
              <a:spcAft>
                <a:spcPts val="0"/>
              </a:spcAft>
              <a:buSzPts val="4800"/>
              <a:buNone/>
              <a:defRPr sz="3300"/>
            </a:lvl8pPr>
            <a:lvl9pPr lvl="8">
              <a:spcBef>
                <a:spcPts val="0"/>
              </a:spcBef>
              <a:spcAft>
                <a:spcPts val="0"/>
              </a:spcAft>
              <a:buSzPts val="4800"/>
              <a:buNone/>
              <a:defRPr sz="3300"/>
            </a:lvl9pPr>
          </a:lstStyle>
          <a:p>
            <a:endParaRPr/>
          </a:p>
        </p:txBody>
      </p:sp>
    </p:spTree>
    <p:extLst>
      <p:ext uri="{BB962C8B-B14F-4D97-AF65-F5344CB8AC3E}">
        <p14:creationId xmlns:p14="http://schemas.microsoft.com/office/powerpoint/2010/main" val="108125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769779"/>
            <a:ext cx="457200" cy="330994"/>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145286"/>
            <a:ext cx="850392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4288"/>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1714500"/>
            <a:ext cx="8833104"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06764"/>
            <a:ext cx="8833104" cy="1604772"/>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057400"/>
            <a:ext cx="6480174" cy="1254919"/>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3/16/2022</a:t>
            </a:fld>
            <a:endParaRPr lang="en-US"/>
          </a:p>
        </p:txBody>
      </p:sp>
      <p:sp>
        <p:nvSpPr>
          <p:cNvPr id="8" name="Straight Connector 7"/>
          <p:cNvSpPr>
            <a:spLocks noChangeShapeType="1"/>
          </p:cNvSpPr>
          <p:nvPr/>
        </p:nvSpPr>
        <p:spPr bwMode="auto">
          <a:xfrm>
            <a:off x="152400" y="18288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1586484"/>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1657350"/>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1649588"/>
            <a:ext cx="457200" cy="330994"/>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400050"/>
            <a:ext cx="7772400" cy="1143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171450"/>
            <a:ext cx="8534400" cy="569214"/>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4807458"/>
            <a:ext cx="3044952" cy="274320"/>
          </a:xfrm>
        </p:spPr>
        <p:txBody>
          <a:bodyPr/>
          <a:lstStyle/>
          <a:p>
            <a:fld id="{1D8BD707-D9CF-40AE-B4C6-C98DA3205C09}"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1" y="1181739"/>
            <a:ext cx="8921" cy="3614668"/>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028700"/>
            <a:ext cx="4038600" cy="3511296"/>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028700"/>
            <a:ext cx="4038600" cy="3511296"/>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1650206"/>
            <a:ext cx="0" cy="3140964"/>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08585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028700"/>
            <a:ext cx="8833104" cy="6858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4793742"/>
            <a:ext cx="8833104" cy="233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143000"/>
            <a:ext cx="4040188" cy="549731"/>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1" y="1143000"/>
            <a:ext cx="4041775" cy="54864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3/16/2022</a:t>
            </a:fld>
            <a:endParaRPr lang="en-US"/>
          </a:p>
        </p:txBody>
      </p:sp>
      <p:sp>
        <p:nvSpPr>
          <p:cNvPr id="8" name="Footer Placeholder 7"/>
          <p:cNvSpPr>
            <a:spLocks noGrp="1"/>
          </p:cNvSpPr>
          <p:nvPr>
            <p:ph type="ftr" sz="quarter" idx="11"/>
          </p:nvPr>
        </p:nvSpPr>
        <p:spPr>
          <a:xfrm>
            <a:off x="304800" y="4807458"/>
            <a:ext cx="3581400" cy="274320"/>
          </a:xfrm>
        </p:spPr>
        <p:txBody>
          <a:bodyPr/>
          <a:lstStyle/>
          <a:p>
            <a:endParaRPr lang="en-US"/>
          </a:p>
        </p:txBody>
      </p:sp>
      <p:sp>
        <p:nvSpPr>
          <p:cNvPr id="15" name="Straight Connector 14"/>
          <p:cNvSpPr>
            <a:spLocks noChangeShapeType="1"/>
          </p:cNvSpPr>
          <p:nvPr/>
        </p:nvSpPr>
        <p:spPr bwMode="auto">
          <a:xfrm>
            <a:off x="152400" y="96012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1853537"/>
            <a:ext cx="4041648" cy="2863803"/>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1853537"/>
            <a:ext cx="4038600" cy="286664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717027"/>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787893"/>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781812"/>
            <a:ext cx="457200" cy="330994"/>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777015"/>
            <a:ext cx="457200" cy="330994"/>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16586"/>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18872"/>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4743450"/>
            <a:ext cx="609600" cy="330993"/>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14300"/>
            <a:ext cx="8833104" cy="2286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89154"/>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457200"/>
            <a:ext cx="2743200" cy="440055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685800"/>
            <a:ext cx="2362200" cy="74295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485901"/>
            <a:ext cx="2362200" cy="3108722"/>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40005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514350"/>
            <a:ext cx="5638800" cy="4057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171450"/>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242316"/>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234554"/>
            <a:ext cx="457200" cy="330994"/>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3/16/2022</a:t>
            </a:fld>
            <a:endParaRPr lang="en-US"/>
          </a:p>
        </p:txBody>
      </p:sp>
      <p:sp>
        <p:nvSpPr>
          <p:cNvPr id="6" name="Footer Placeholder 5"/>
          <p:cNvSpPr>
            <a:spLocks noGrp="1"/>
          </p:cNvSpPr>
          <p:nvPr>
            <p:ph type="ftr" sz="quarter" idx="11"/>
          </p:nvPr>
        </p:nvSpPr>
        <p:spPr>
          <a:xfrm>
            <a:off x="301752" y="4808136"/>
            <a:ext cx="3383280" cy="27432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40005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14300"/>
            <a:ext cx="8833104" cy="226314"/>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457200"/>
            <a:ext cx="2743200" cy="440055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171450"/>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242316"/>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234554"/>
            <a:ext cx="457200" cy="330994"/>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3771900"/>
            <a:ext cx="5867400" cy="9144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457200"/>
            <a:ext cx="5867400" cy="32004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742950"/>
            <a:ext cx="2438400" cy="394335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4803738"/>
            <a:ext cx="3044952" cy="274320"/>
          </a:xfrm>
        </p:spPr>
        <p:txBody>
          <a:bodyPr/>
          <a:lstStyle/>
          <a:p>
            <a:fld id="{1D8BD707-D9CF-40AE-B4C6-C98DA3205C09}" type="datetimeFigureOut">
              <a:rPr lang="en-US" smtClean="0"/>
              <a:pPr/>
              <a:t>3/16/2022</a:t>
            </a:fld>
            <a:endParaRPr lang="en-US"/>
          </a:p>
        </p:txBody>
      </p:sp>
      <p:sp>
        <p:nvSpPr>
          <p:cNvPr id="6" name="Footer Placeholder 5"/>
          <p:cNvSpPr>
            <a:spLocks noGrp="1"/>
          </p:cNvSpPr>
          <p:nvPr>
            <p:ph type="ftr" sz="quarter" idx="11"/>
          </p:nvPr>
        </p:nvSpPr>
        <p:spPr>
          <a:xfrm>
            <a:off x="301752" y="4808136"/>
            <a:ext cx="3584448" cy="27432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9144000" cy="104502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4803738"/>
            <a:ext cx="3044952" cy="27432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3/16/2022</a:t>
            </a:fld>
            <a:endParaRPr lang="en-US"/>
          </a:p>
        </p:txBody>
      </p:sp>
      <p:sp>
        <p:nvSpPr>
          <p:cNvPr id="3" name="Footer Placeholder 2"/>
          <p:cNvSpPr>
            <a:spLocks noGrp="1"/>
          </p:cNvSpPr>
          <p:nvPr>
            <p:ph type="ftr" sz="quarter" idx="3"/>
          </p:nvPr>
        </p:nvSpPr>
        <p:spPr>
          <a:xfrm>
            <a:off x="304800" y="4808136"/>
            <a:ext cx="3581400" cy="27432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957557"/>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717027"/>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787893"/>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780131"/>
            <a:ext cx="457200" cy="330994"/>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171450"/>
            <a:ext cx="8534400" cy="569214"/>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143000"/>
            <a:ext cx="8534400" cy="3449574"/>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Relational Database</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1738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794992" y="1176328"/>
            <a:ext cx="8195047" cy="1533428"/>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3100424650"/>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Times New Roman" panose="02020603050405020304" pitchFamily="18" charset="0"/>
                <a:cs typeface="Times New Roman" panose="02020603050405020304" pitchFamily="18" charset="0"/>
              </a:rPr>
              <a:t>Aggregation Example – Whole </a:t>
            </a:r>
            <a:r>
              <a:rPr lang="en-US" sz="3600" dirty="0" smtClean="0">
                <a:latin typeface="Times New Roman" panose="02020603050405020304" pitchFamily="18" charset="0"/>
                <a:cs typeface="Times New Roman" panose="02020603050405020304" pitchFamily="18" charset="0"/>
              </a:rPr>
              <a:t>Dataframe Output</a:t>
            </a:r>
            <a:endParaRPr lang="en-IN" dirty="0"/>
          </a:p>
        </p:txBody>
      </p:sp>
      <p:sp>
        <p:nvSpPr>
          <p:cNvPr id="3" name="Content Placeholder 2"/>
          <p:cNvSpPr>
            <a:spLocks noGrp="1"/>
          </p:cNvSpPr>
          <p:nvPr>
            <p:ph sz="quarter" idx="1"/>
          </p:nvPr>
        </p:nvSpPr>
        <p:spPr>
          <a:xfrm>
            <a:off x="301752" y="971550"/>
            <a:ext cx="8503920" cy="3602736"/>
          </a:xfrm>
        </p:spPr>
        <p:txBody>
          <a:bodyPr>
            <a:normAutofit fontScale="62500" lnSpcReduction="20000"/>
          </a:bodyPr>
          <a:lstStyle/>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                            A                 B                    C                  D </a:t>
            </a: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2000-01-01    1.088512   -</a:t>
            </a:r>
            <a:r>
              <a:rPr lang="en-IN" sz="2000" dirty="0">
                <a:latin typeface="Times New Roman" panose="02020603050405020304" pitchFamily="18" charset="0"/>
                <a:cs typeface="Times New Roman" panose="02020603050405020304" pitchFamily="18" charset="0"/>
              </a:rPr>
              <a:t>0.650942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2.547450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0.566858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2000-01-02    1.879182   -</a:t>
            </a:r>
            <a:r>
              <a:rPr lang="en-IN" sz="2000" dirty="0">
                <a:latin typeface="Times New Roman" panose="02020603050405020304" pitchFamily="18" charset="0"/>
                <a:cs typeface="Times New Roman" panose="02020603050405020304" pitchFamily="18" charset="0"/>
              </a:rPr>
              <a:t>1.038796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3.215581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0.299575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2000-01-03    1.303660    -</a:t>
            </a:r>
            <a:r>
              <a:rPr lang="en-IN" sz="2000" dirty="0">
                <a:latin typeface="Times New Roman" panose="02020603050405020304" pitchFamily="18" charset="0"/>
                <a:cs typeface="Times New Roman" panose="02020603050405020304" pitchFamily="18" charset="0"/>
              </a:rPr>
              <a:t>2.003821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3.155154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2.479355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2000-01-04    1.884801    -</a:t>
            </a:r>
            <a:r>
              <a:rPr lang="en-IN" sz="2000" dirty="0">
                <a:latin typeface="Times New Roman" panose="02020603050405020304" pitchFamily="18" charset="0"/>
                <a:cs typeface="Times New Roman" panose="02020603050405020304" pitchFamily="18" charset="0"/>
              </a:rPr>
              <a:t>0.141119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0.862400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0.483331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2000-01-05    1.194699      0.010551      0.297378        -</a:t>
            </a:r>
            <a:r>
              <a:rPr lang="en-IN" sz="2000" dirty="0">
                <a:latin typeface="Times New Roman" panose="02020603050405020304" pitchFamily="18" charset="0"/>
                <a:cs typeface="Times New Roman" panose="02020603050405020304" pitchFamily="18" charset="0"/>
              </a:rPr>
              <a:t>1.216695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2000-01-06    1.925393      1.968551      -</a:t>
            </a:r>
            <a:r>
              <a:rPr lang="en-IN" sz="2000" dirty="0">
                <a:latin typeface="Times New Roman" panose="02020603050405020304" pitchFamily="18" charset="0"/>
                <a:cs typeface="Times New Roman" panose="02020603050405020304" pitchFamily="18" charset="0"/>
              </a:rPr>
              <a:t>0.968183 </a:t>
            </a:r>
            <a:r>
              <a:rPr lang="en-IN" sz="2000" dirty="0" smtClean="0">
                <a:latin typeface="Times New Roman" panose="02020603050405020304" pitchFamily="18" charset="0"/>
                <a:cs typeface="Times New Roman" panose="02020603050405020304" pitchFamily="18" charset="0"/>
              </a:rPr>
              <a:t>       1.284044 </a:t>
            </a: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2000-01-07    0.565208     0.032738       -</a:t>
            </a:r>
            <a:r>
              <a:rPr lang="en-IN" sz="2000" dirty="0">
                <a:latin typeface="Times New Roman" panose="02020603050405020304" pitchFamily="18" charset="0"/>
                <a:cs typeface="Times New Roman" panose="02020603050405020304" pitchFamily="18" charset="0"/>
              </a:rPr>
              <a:t>2.125934 </a:t>
            </a:r>
            <a:r>
              <a:rPr lang="en-IN" sz="2000" dirty="0" smtClean="0">
                <a:latin typeface="Times New Roman" panose="02020603050405020304" pitchFamily="18" charset="0"/>
                <a:cs typeface="Times New Roman" panose="02020603050405020304" pitchFamily="18" charset="0"/>
              </a:rPr>
              <a:t>          0.482797 </a:t>
            </a: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2000-01-08   0.564129      -0.759118       </a:t>
            </a:r>
            <a:r>
              <a:rPr lang="en-IN" sz="2000" dirty="0">
                <a:latin typeface="Times New Roman" panose="02020603050405020304" pitchFamily="18" charset="0"/>
                <a:cs typeface="Times New Roman" panose="02020603050405020304" pitchFamily="18" charset="0"/>
              </a:rPr>
              <a:t>-2.454374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0.325454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2000-01-09   2.048458      -</a:t>
            </a:r>
            <a:r>
              <a:rPr lang="en-IN" sz="2000" dirty="0">
                <a:latin typeface="Times New Roman" panose="02020603050405020304" pitchFamily="18" charset="0"/>
                <a:cs typeface="Times New Roman" panose="02020603050405020304" pitchFamily="18" charset="0"/>
              </a:rPr>
              <a:t>1.820537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0.535232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1.212381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2000-01-10   2.065750      0.383357         1.541496          -</a:t>
            </a:r>
            <a:r>
              <a:rPr lang="en-IN" sz="2000" dirty="0">
                <a:latin typeface="Times New Roman" panose="02020603050405020304" pitchFamily="18" charset="0"/>
                <a:cs typeface="Times New Roman" panose="02020603050405020304" pitchFamily="18" charset="0"/>
              </a:rPr>
              <a:t>3.201469</a:t>
            </a:r>
          </a:p>
        </p:txBody>
      </p:sp>
    </p:spTree>
    <p:extLst>
      <p:ext uri="{BB962C8B-B14F-4D97-AF65-F5344CB8AC3E}">
        <p14:creationId xmlns:p14="http://schemas.microsoft.com/office/powerpoint/2010/main" val="280057692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Aggregation – Single Column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numpy as np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pd.DataFrame(np.random.randn(10, 4), index = pd.date_range('1/1/2000', periods=10), columns = ['A', 'B', 'C', 'D'])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(df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r </a:t>
            </a:r>
            <a:r>
              <a:rPr lang="en-IN" sz="2000" dirty="0">
                <a:latin typeface="Times New Roman" panose="02020603050405020304" pitchFamily="18" charset="0"/>
                <a:cs typeface="Times New Roman" panose="02020603050405020304" pitchFamily="18" charset="0"/>
              </a:rPr>
              <a:t>= df.rolling(window=3,min_periods=1)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(r</a:t>
            </a:r>
            <a:r>
              <a:rPr lang="en-IN" sz="2000" dirty="0">
                <a:latin typeface="Times New Roman" panose="02020603050405020304" pitchFamily="18" charset="0"/>
                <a:cs typeface="Times New Roman" panose="02020603050405020304" pitchFamily="18" charset="0"/>
              </a:rPr>
              <a:t>['A'].aggregate(np.sum</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532784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Aggregation - 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85000" lnSpcReduction="20000"/>
          </a:bodyPr>
          <a:lstStyle/>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A              B               C                D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2000-01-01  1.088512     -0.650942   </a:t>
            </a:r>
            <a:r>
              <a:rPr lang="en-IN" sz="2000" dirty="0">
                <a:latin typeface="Times New Roman" panose="02020603050405020304" pitchFamily="18" charset="0"/>
                <a:cs typeface="Times New Roman" panose="02020603050405020304" pitchFamily="18" charset="0"/>
              </a:rPr>
              <a:t>-2.547450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0.566858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2000-01-02   1.879182    -</a:t>
            </a:r>
            <a:r>
              <a:rPr lang="en-IN" sz="2000" dirty="0">
                <a:latin typeface="Times New Roman" panose="02020603050405020304" pitchFamily="18" charset="0"/>
                <a:cs typeface="Times New Roman" panose="02020603050405020304" pitchFamily="18" charset="0"/>
              </a:rPr>
              <a:t>1.038796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3.215581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0.299575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2000-01-03    1.303660   -</a:t>
            </a:r>
            <a:r>
              <a:rPr lang="en-IN" sz="2000" dirty="0">
                <a:latin typeface="Times New Roman" panose="02020603050405020304" pitchFamily="18" charset="0"/>
                <a:cs typeface="Times New Roman" panose="02020603050405020304" pitchFamily="18" charset="0"/>
              </a:rPr>
              <a:t>2.003821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3.155154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2.479355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2000-01-04    1.884801 </a:t>
            </a:r>
            <a:r>
              <a:rPr lang="en-IN" sz="2000" dirty="0">
                <a:latin typeface="Times New Roman" panose="02020603050405020304" pitchFamily="18" charset="0"/>
                <a:cs typeface="Times New Roman" panose="02020603050405020304" pitchFamily="18" charset="0"/>
              </a:rPr>
              <a:t>-0.141119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0.862400 -0.483331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2000-01-05   1.194699    0.010551   0.297378   -</a:t>
            </a:r>
            <a:r>
              <a:rPr lang="en-IN" sz="2000" dirty="0">
                <a:latin typeface="Times New Roman" panose="02020603050405020304" pitchFamily="18" charset="0"/>
                <a:cs typeface="Times New Roman" panose="02020603050405020304" pitchFamily="18" charset="0"/>
              </a:rPr>
              <a:t>1.216695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2000-01-06  1.925393    1.968551       -</a:t>
            </a:r>
            <a:r>
              <a:rPr lang="en-IN" sz="2000" dirty="0">
                <a:latin typeface="Times New Roman" panose="02020603050405020304" pitchFamily="18" charset="0"/>
                <a:cs typeface="Times New Roman" panose="02020603050405020304" pitchFamily="18" charset="0"/>
              </a:rPr>
              <a:t>0.968183 1.284044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2000-01-07   0.565208 </a:t>
            </a:r>
            <a:r>
              <a:rPr lang="en-IN" sz="2000" dirty="0">
                <a:latin typeface="Times New Roman" panose="02020603050405020304" pitchFamily="18" charset="0"/>
                <a:cs typeface="Times New Roman" panose="02020603050405020304" pitchFamily="18" charset="0"/>
              </a:rPr>
              <a:t>0.032738 -2.125934 0.482797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2000-01-08 </a:t>
            </a:r>
            <a:r>
              <a:rPr lang="en-IN" sz="2000" dirty="0">
                <a:latin typeface="Times New Roman" panose="02020603050405020304" pitchFamily="18" charset="0"/>
                <a:cs typeface="Times New Roman" panose="02020603050405020304" pitchFamily="18" charset="0"/>
              </a:rPr>
              <a:t>0.564129 -0.759118 -2.454374 -0.325454 2000-01-09 2.048458 -1.820537 -0.535232 -1.212381 2000-01-10 2.065750 0.383357 1.541496 -3.201469</a:t>
            </a:r>
          </a:p>
        </p:txBody>
      </p:sp>
    </p:spTree>
    <p:extLst>
      <p:ext uri="{BB962C8B-B14F-4D97-AF65-F5344CB8AC3E}">
        <p14:creationId xmlns:p14="http://schemas.microsoft.com/office/powerpoint/2010/main" val="404341205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71450"/>
            <a:ext cx="8534400" cy="647700"/>
          </a:xfrm>
        </p:spPr>
        <p:txBody>
          <a:bodyPr>
            <a:noAutofit/>
          </a:bodyPr>
          <a:lstStyle/>
          <a:p>
            <a:r>
              <a:rPr lang="en-US" sz="4000" dirty="0" smtClean="0">
                <a:latin typeface="Times New Roman" panose="02020603050405020304" pitchFamily="18" charset="0"/>
                <a:cs typeface="Times New Roman" panose="02020603050405020304" pitchFamily="18" charset="0"/>
              </a:rPr>
              <a:t>Aggregation – Multiple Columns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nSpc>
                <a:spcPct val="150000"/>
              </a:lnSpc>
              <a:spcBef>
                <a:spcPts val="0"/>
              </a:spcBef>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numpy as np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pd.DataFrame(np.random.randn(10, 4),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index </a:t>
            </a:r>
            <a:r>
              <a:rPr lang="en-IN" sz="2000" dirty="0">
                <a:latin typeface="Times New Roman" panose="02020603050405020304" pitchFamily="18" charset="0"/>
                <a:cs typeface="Times New Roman" panose="02020603050405020304" pitchFamily="18" charset="0"/>
              </a:rPr>
              <a:t>= pd.date_range('1/1/2000', periods=10), columns = ['A', 'B', 'C', 'D']) print </a:t>
            </a:r>
            <a:r>
              <a:rPr lang="en-IN" sz="2000" dirty="0" smtClean="0">
                <a:latin typeface="Times New Roman" panose="02020603050405020304" pitchFamily="18" charset="0"/>
                <a:cs typeface="Times New Roman" panose="02020603050405020304" pitchFamily="18" charset="0"/>
              </a:rPr>
              <a:t>(df )</a:t>
            </a: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r </a:t>
            </a:r>
            <a:r>
              <a:rPr lang="en-IN" sz="2000" dirty="0">
                <a:latin typeface="Times New Roman" panose="02020603050405020304" pitchFamily="18" charset="0"/>
                <a:cs typeface="Times New Roman" panose="02020603050405020304" pitchFamily="18" charset="0"/>
              </a:rPr>
              <a:t>= df.rolling(window=3,min_periods=1)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a:t>
            </a:r>
            <a:r>
              <a:rPr lang="en-IN" sz="2000" dirty="0">
                <a:latin typeface="Times New Roman" panose="02020603050405020304" pitchFamily="18" charset="0"/>
                <a:cs typeface="Times New Roman" panose="02020603050405020304" pitchFamily="18" charset="0"/>
              </a:rPr>
              <a:t>r[['A','B']].aggregate(np.sum)</a:t>
            </a:r>
          </a:p>
        </p:txBody>
      </p:sp>
    </p:spTree>
    <p:extLst>
      <p:ext uri="{BB962C8B-B14F-4D97-AF65-F5344CB8AC3E}">
        <p14:creationId xmlns:p14="http://schemas.microsoft.com/office/powerpoint/2010/main" val="138074508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71450"/>
            <a:ext cx="8534400" cy="800100"/>
          </a:xfrm>
        </p:spPr>
        <p:txBody>
          <a:bodyPr>
            <a:normAutofit/>
          </a:bodyPr>
          <a:lstStyle/>
          <a:p>
            <a:r>
              <a:rPr lang="en-US" sz="4000" dirty="0" smtClean="0">
                <a:latin typeface="Times New Roman" panose="02020603050405020304" pitchFamily="18" charset="0"/>
                <a:cs typeface="Times New Roman" panose="02020603050405020304" pitchFamily="18" charset="0"/>
              </a:rPr>
              <a:t>Aggregation - 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fontScale="62500" lnSpcReduction="20000"/>
          </a:bodyPr>
          <a:lstStyle/>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                           A              B              C               D </a:t>
            </a: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2000-01-01 </a:t>
            </a:r>
            <a:r>
              <a:rPr lang="en-IN" sz="2000" dirty="0">
                <a:latin typeface="Times New Roman" panose="02020603050405020304" pitchFamily="18" charset="0"/>
                <a:cs typeface="Times New Roman" panose="02020603050405020304" pitchFamily="18" charset="0"/>
              </a:rPr>
              <a:t>1.088512 -0.650942 -2.547450 -0.566858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2000-01-02 </a:t>
            </a:r>
            <a:r>
              <a:rPr lang="en-IN" sz="2000" dirty="0">
                <a:latin typeface="Times New Roman" panose="02020603050405020304" pitchFamily="18" charset="0"/>
                <a:cs typeface="Times New Roman" panose="02020603050405020304" pitchFamily="18" charset="0"/>
              </a:rPr>
              <a:t>1.879182 -1.038796 -3.215581 -0.299575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2000-01-03 </a:t>
            </a:r>
            <a:r>
              <a:rPr lang="en-IN" sz="2000" dirty="0">
                <a:latin typeface="Times New Roman" panose="02020603050405020304" pitchFamily="18" charset="0"/>
                <a:cs typeface="Times New Roman" panose="02020603050405020304" pitchFamily="18" charset="0"/>
              </a:rPr>
              <a:t>1.303660 -2.003821 -3.155154 -</a:t>
            </a:r>
            <a:r>
              <a:rPr lang="en-IN" sz="2000" dirty="0" smtClean="0">
                <a:latin typeface="Times New Roman" panose="02020603050405020304" pitchFamily="18" charset="0"/>
                <a:cs typeface="Times New Roman" panose="02020603050405020304" pitchFamily="18" charset="0"/>
              </a:rPr>
              <a:t>2.479355</a:t>
            </a: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2000-01-04 </a:t>
            </a:r>
            <a:r>
              <a:rPr lang="en-IN" sz="2000" dirty="0">
                <a:latin typeface="Times New Roman" panose="02020603050405020304" pitchFamily="18" charset="0"/>
                <a:cs typeface="Times New Roman" panose="02020603050405020304" pitchFamily="18" charset="0"/>
              </a:rPr>
              <a:t>1.884801 -0.141119 -0.862400 -0.483331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2000-01-05 </a:t>
            </a:r>
            <a:r>
              <a:rPr lang="en-IN" sz="2000" dirty="0">
                <a:latin typeface="Times New Roman" panose="02020603050405020304" pitchFamily="18" charset="0"/>
                <a:cs typeface="Times New Roman" panose="02020603050405020304" pitchFamily="18" charset="0"/>
              </a:rPr>
              <a:t>1.194699 0.010551 0.297378 -1.216695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2000-01-06 </a:t>
            </a:r>
            <a:r>
              <a:rPr lang="en-IN" sz="2000" dirty="0">
                <a:latin typeface="Times New Roman" panose="02020603050405020304" pitchFamily="18" charset="0"/>
                <a:cs typeface="Times New Roman" panose="02020603050405020304" pitchFamily="18" charset="0"/>
              </a:rPr>
              <a:t>1.925393 1.968551 -0.968183 1.284044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2000-01-07 </a:t>
            </a:r>
            <a:r>
              <a:rPr lang="en-IN" sz="2000" dirty="0">
                <a:latin typeface="Times New Roman" panose="02020603050405020304" pitchFamily="18" charset="0"/>
                <a:cs typeface="Times New Roman" panose="02020603050405020304" pitchFamily="18" charset="0"/>
              </a:rPr>
              <a:t>0.565208 0.032738 -2.125934 0.482797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2000-01-08 </a:t>
            </a:r>
            <a:r>
              <a:rPr lang="en-IN" sz="2000" dirty="0">
                <a:latin typeface="Times New Roman" panose="02020603050405020304" pitchFamily="18" charset="0"/>
                <a:cs typeface="Times New Roman" panose="02020603050405020304" pitchFamily="18" charset="0"/>
              </a:rPr>
              <a:t>0.564129 -0.759118 -2.454374 -0.325454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2000-01-09 </a:t>
            </a:r>
            <a:r>
              <a:rPr lang="en-IN" sz="2000" dirty="0">
                <a:latin typeface="Times New Roman" panose="02020603050405020304" pitchFamily="18" charset="0"/>
                <a:cs typeface="Times New Roman" panose="02020603050405020304" pitchFamily="18" charset="0"/>
              </a:rPr>
              <a:t>2.048458 -1.820537 -0.535232 -1.212381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2000-01-10 </a:t>
            </a:r>
            <a:r>
              <a:rPr lang="en-IN" sz="2000" dirty="0">
                <a:latin typeface="Times New Roman" panose="02020603050405020304" pitchFamily="18" charset="0"/>
                <a:cs typeface="Times New Roman" panose="02020603050405020304" pitchFamily="18" charset="0"/>
              </a:rPr>
              <a:t>2.065750 0.383357 1.541496 -3.201469</a:t>
            </a:r>
          </a:p>
        </p:txBody>
      </p:sp>
    </p:spTree>
    <p:extLst>
      <p:ext uri="{BB962C8B-B14F-4D97-AF65-F5344CB8AC3E}">
        <p14:creationId xmlns:p14="http://schemas.microsoft.com/office/powerpoint/2010/main" val="256350949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Aggregation - Output</a:t>
            </a:r>
            <a:endParaRPr lang="en-IN" sz="4000" dirty="0"/>
          </a:p>
        </p:txBody>
      </p:sp>
      <p:sp>
        <p:nvSpPr>
          <p:cNvPr id="3" name="Content Placeholder 2"/>
          <p:cNvSpPr>
            <a:spLocks noGrp="1"/>
          </p:cNvSpPr>
          <p:nvPr>
            <p:ph sz="quarter" idx="1"/>
          </p:nvPr>
        </p:nvSpPr>
        <p:spPr/>
        <p:txBody>
          <a:bodyPr>
            <a:normAutofit fontScale="62500" lnSpcReduction="20000"/>
          </a:bodyPr>
          <a:lstStyle/>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                                  A              B </a:t>
            </a: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2000-01-01      1.088512     -0.650942 </a:t>
            </a: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2000-01-02      1.879182     -</a:t>
            </a:r>
            <a:r>
              <a:rPr lang="en-IN" sz="2000" dirty="0">
                <a:latin typeface="Times New Roman" panose="02020603050405020304" pitchFamily="18" charset="0"/>
                <a:cs typeface="Times New Roman" panose="02020603050405020304" pitchFamily="18" charset="0"/>
              </a:rPr>
              <a:t>1.038796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2000-01-03      1.303660     -</a:t>
            </a:r>
            <a:r>
              <a:rPr lang="en-IN" sz="2000" dirty="0">
                <a:latin typeface="Times New Roman" panose="02020603050405020304" pitchFamily="18" charset="0"/>
                <a:cs typeface="Times New Roman" panose="02020603050405020304" pitchFamily="18" charset="0"/>
              </a:rPr>
              <a:t>2.003821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2000-01-04      1.884801       -</a:t>
            </a:r>
            <a:r>
              <a:rPr lang="en-IN" sz="2000" dirty="0">
                <a:latin typeface="Times New Roman" panose="02020603050405020304" pitchFamily="18" charset="0"/>
                <a:cs typeface="Times New Roman" panose="02020603050405020304" pitchFamily="18" charset="0"/>
              </a:rPr>
              <a:t>0.141119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2000-01-05      1.194699        0.010551 </a:t>
            </a: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2000-01-06      1.925393        1.968551 </a:t>
            </a: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2000-01-07      0.565208         0.032738 </a:t>
            </a: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2000-01-08     0.564129       -0.759118</a:t>
            </a: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2000-01-09 </a:t>
            </a:r>
            <a:r>
              <a:rPr lang="en-IN" sz="2000" dirty="0" smtClean="0">
                <a:latin typeface="Times New Roman" panose="02020603050405020304" pitchFamily="18" charset="0"/>
                <a:cs typeface="Times New Roman" panose="02020603050405020304" pitchFamily="18" charset="0"/>
              </a:rPr>
              <a:t>   2.048458        -</a:t>
            </a:r>
            <a:r>
              <a:rPr lang="en-IN" sz="2000" dirty="0">
                <a:latin typeface="Times New Roman" panose="02020603050405020304" pitchFamily="18" charset="0"/>
                <a:cs typeface="Times New Roman" panose="02020603050405020304" pitchFamily="18" charset="0"/>
              </a:rPr>
              <a:t>1.820537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2000-01-10     2.065750         0.383357</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447810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Reading HTML Pages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has a library called as beautifulsoup.</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This library can be used to search for html tags.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used to get specific data like title of the page and list of headers in the page.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56326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Times New Roman" panose="02020603050405020304" pitchFamily="18" charset="0"/>
                <a:cs typeface="Times New Roman" panose="02020603050405020304" pitchFamily="18" charset="0"/>
              </a:rPr>
              <a:t>Python – Reading </a:t>
            </a:r>
            <a:r>
              <a:rPr lang="en-US" sz="3600" dirty="0" smtClean="0">
                <a:latin typeface="Times New Roman" panose="02020603050405020304" pitchFamily="18" charset="0"/>
                <a:cs typeface="Times New Roman" panose="02020603050405020304" pitchFamily="18" charset="0"/>
              </a:rPr>
              <a:t>The HTML File</a:t>
            </a:r>
            <a:endParaRPr lang="en-IN" dirty="0"/>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 request has been made for an url to be loaded into the python enviroment.</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Use the html parser parameter to read the entire html file.</a:t>
            </a:r>
          </a:p>
          <a:p>
            <a:pPr marL="0" indent="0">
              <a:buNone/>
            </a:pPr>
            <a:r>
              <a:rPr lang="en-US"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20996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Reading The HTML File</a:t>
            </a:r>
            <a:endParaRPr lang="en-IN" sz="4000" dirty="0"/>
          </a:p>
        </p:txBody>
      </p:sp>
      <p:sp>
        <p:nvSpPr>
          <p:cNvPr id="3" name="Content Placeholder 2"/>
          <p:cNvSpPr>
            <a:spLocks noGrp="1"/>
          </p:cNvSpPr>
          <p:nvPr>
            <p:ph sz="quarter" idx="1"/>
          </p:nvPr>
        </p:nvSpPr>
        <p:spPr/>
        <p:txBody>
          <a:bodyPr>
            <a:normAutofit fontScale="55000" lnSpcReduction="20000"/>
          </a:bodyPr>
          <a:lstStyle/>
          <a:p>
            <a:pPr marL="0" indent="0" algn="just">
              <a:lnSpc>
                <a:spcPct val="170000"/>
              </a:lnSpc>
              <a:spcBef>
                <a:spcPts val="0"/>
              </a:spcBef>
              <a:buNone/>
            </a:pPr>
            <a:r>
              <a:rPr lang="en-IN" sz="3500" dirty="0">
                <a:latin typeface="Times New Roman" panose="02020603050405020304" pitchFamily="18" charset="0"/>
                <a:cs typeface="Times New Roman" panose="02020603050405020304" pitchFamily="18" charset="0"/>
              </a:rPr>
              <a:t>import urllib</a:t>
            </a:r>
          </a:p>
          <a:p>
            <a:pPr marL="0" indent="0" algn="just">
              <a:lnSpc>
                <a:spcPct val="170000"/>
              </a:lnSpc>
              <a:spcBef>
                <a:spcPts val="0"/>
              </a:spcBef>
              <a:buNone/>
            </a:pPr>
            <a:r>
              <a:rPr lang="en-IN" sz="3500" dirty="0">
                <a:latin typeface="Times New Roman" panose="02020603050405020304" pitchFamily="18" charset="0"/>
                <a:cs typeface="Times New Roman" panose="02020603050405020304" pitchFamily="18" charset="0"/>
              </a:rPr>
              <a:t>from bs4 import BeautifulSoup</a:t>
            </a:r>
          </a:p>
          <a:p>
            <a:pPr marL="0" indent="0" algn="just">
              <a:lnSpc>
                <a:spcPct val="170000"/>
              </a:lnSpc>
              <a:spcBef>
                <a:spcPts val="0"/>
              </a:spcBef>
              <a:buNone/>
            </a:pPr>
            <a:endParaRPr lang="en-IN" sz="3500" dirty="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3500" dirty="0">
                <a:latin typeface="Times New Roman" panose="02020603050405020304" pitchFamily="18" charset="0"/>
                <a:cs typeface="Times New Roman" panose="02020603050405020304" pitchFamily="18" charset="0"/>
              </a:rPr>
              <a:t># Fetch the html file</a:t>
            </a:r>
          </a:p>
          <a:p>
            <a:pPr marL="0" indent="0" algn="just">
              <a:lnSpc>
                <a:spcPct val="170000"/>
              </a:lnSpc>
              <a:spcBef>
                <a:spcPts val="0"/>
              </a:spcBef>
              <a:buNone/>
            </a:pPr>
            <a:r>
              <a:rPr lang="en-IN" sz="3500" dirty="0">
                <a:latin typeface="Times New Roman" panose="02020603050405020304" pitchFamily="18" charset="0"/>
                <a:cs typeface="Times New Roman" panose="02020603050405020304" pitchFamily="18" charset="0"/>
              </a:rPr>
              <a:t>response = urllib.request.urlopen('http://tutorialspoint.com/python/python_overview.htm')</a:t>
            </a:r>
          </a:p>
          <a:p>
            <a:pPr marL="0" indent="0" algn="just">
              <a:lnSpc>
                <a:spcPct val="170000"/>
              </a:lnSpc>
              <a:spcBef>
                <a:spcPts val="0"/>
              </a:spcBef>
              <a:buNone/>
            </a:pPr>
            <a:r>
              <a:rPr lang="en-IN" sz="3500" dirty="0">
                <a:latin typeface="Times New Roman" panose="02020603050405020304" pitchFamily="18" charset="0"/>
                <a:cs typeface="Times New Roman" panose="02020603050405020304" pitchFamily="18" charset="0"/>
              </a:rPr>
              <a:t>html_doc = response.read()</a:t>
            </a:r>
          </a:p>
          <a:p>
            <a:pPr marL="0" indent="0" algn="just">
              <a:lnSpc>
                <a:spcPct val="170000"/>
              </a:lnSpc>
              <a:spcBef>
                <a:spcPts val="0"/>
              </a:spcBef>
              <a:buNone/>
            </a:pPr>
            <a:endParaRPr lang="en-IN"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736015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Reading The HTML File</a:t>
            </a:r>
            <a:endParaRPr lang="en-IN" sz="4000" dirty="0"/>
          </a:p>
        </p:txBody>
      </p:sp>
      <p:sp>
        <p:nvSpPr>
          <p:cNvPr id="3" name="Content Placeholder 2"/>
          <p:cNvSpPr>
            <a:spLocks noGrp="1"/>
          </p:cNvSpPr>
          <p:nvPr>
            <p:ph sz="quarter" idx="1"/>
          </p:nvPr>
        </p:nvSpPr>
        <p:spPr/>
        <p:txBody>
          <a:bodyPr>
            <a:normAutofit fontScale="62500" lnSpcReduction="20000"/>
          </a:bodyPr>
          <a:lstStyle/>
          <a:p>
            <a:pPr marL="0" indent="0" algn="just">
              <a:lnSpc>
                <a:spcPct val="170000"/>
              </a:lnSpc>
              <a:spcBef>
                <a:spcPts val="0"/>
              </a:spcBef>
              <a:buNone/>
            </a:pPr>
            <a:r>
              <a:rPr lang="en-IN" sz="2800" dirty="0">
                <a:latin typeface="Times New Roman" panose="02020603050405020304" pitchFamily="18" charset="0"/>
                <a:cs typeface="Times New Roman" panose="02020603050405020304" pitchFamily="18" charset="0"/>
              </a:rPr>
              <a:t># Parse the html file</a:t>
            </a:r>
          </a:p>
          <a:p>
            <a:pPr marL="0" indent="0" algn="just">
              <a:lnSpc>
                <a:spcPct val="170000"/>
              </a:lnSpc>
              <a:spcBef>
                <a:spcPts val="0"/>
              </a:spcBef>
              <a:buNone/>
            </a:pPr>
            <a:r>
              <a:rPr lang="en-IN" sz="2800" dirty="0">
                <a:latin typeface="Times New Roman" panose="02020603050405020304" pitchFamily="18" charset="0"/>
                <a:cs typeface="Times New Roman" panose="02020603050405020304" pitchFamily="18" charset="0"/>
              </a:rPr>
              <a:t>soup = BeautifulSoup(html_doc, 'html.parser')</a:t>
            </a:r>
          </a:p>
          <a:p>
            <a:pPr marL="0" indent="0" algn="just">
              <a:lnSpc>
                <a:spcPct val="170000"/>
              </a:lnSpc>
              <a:spcBef>
                <a:spcPts val="0"/>
              </a:spcBef>
              <a:buNone/>
            </a:pPr>
            <a:endParaRPr lang="en-IN" sz="2800" dirty="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800" dirty="0">
                <a:latin typeface="Times New Roman" panose="02020603050405020304" pitchFamily="18" charset="0"/>
                <a:cs typeface="Times New Roman" panose="02020603050405020304" pitchFamily="18" charset="0"/>
              </a:rPr>
              <a:t># Format the parsed html file</a:t>
            </a:r>
          </a:p>
          <a:p>
            <a:pPr marL="0" indent="0" algn="just">
              <a:lnSpc>
                <a:spcPct val="170000"/>
              </a:lnSpc>
              <a:spcBef>
                <a:spcPts val="0"/>
              </a:spcBef>
              <a:buNone/>
            </a:pPr>
            <a:r>
              <a:rPr lang="en-IN" sz="2800" dirty="0">
                <a:latin typeface="Times New Roman" panose="02020603050405020304" pitchFamily="18" charset="0"/>
                <a:cs typeface="Times New Roman" panose="02020603050405020304" pitchFamily="18" charset="0"/>
              </a:rPr>
              <a:t>strhtm = soup.prettify()</a:t>
            </a:r>
          </a:p>
          <a:p>
            <a:pPr marL="0" indent="0" algn="just">
              <a:lnSpc>
                <a:spcPct val="170000"/>
              </a:lnSpc>
              <a:spcBef>
                <a:spcPts val="0"/>
              </a:spcBef>
              <a:buNone/>
            </a:pPr>
            <a:endParaRPr lang="en-IN" sz="2800" dirty="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800" dirty="0">
                <a:latin typeface="Times New Roman" panose="02020603050405020304" pitchFamily="18" charset="0"/>
                <a:cs typeface="Times New Roman" panose="02020603050405020304" pitchFamily="18" charset="0"/>
              </a:rPr>
              <a:t># Print the first few characters</a:t>
            </a:r>
          </a:p>
          <a:p>
            <a:pPr marL="0" indent="0" algn="just">
              <a:lnSpc>
                <a:spcPct val="170000"/>
              </a:lnSpc>
              <a:spcBef>
                <a:spcPts val="0"/>
              </a:spcBef>
              <a:buNone/>
            </a:pPr>
            <a:r>
              <a:rPr lang="en-IN" sz="2800" dirty="0">
                <a:latin typeface="Times New Roman" panose="02020603050405020304" pitchFamily="18" charset="0"/>
                <a:cs typeface="Times New Roman" panose="02020603050405020304" pitchFamily="18" charset="0"/>
              </a:rPr>
              <a:t>print(strhtm[:225])</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322712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1725154" y="267495"/>
            <a:ext cx="5582863" cy="612100"/>
          </a:xfrm>
          <a:prstGeom prst="rect">
            <a:avLst/>
          </a:prstGeom>
        </p:spPr>
        <p:txBody>
          <a:bodyPr spcFirstLastPara="1" vert="horz" wrap="square" lIns="0" tIns="0" rIns="0" bIns="0" rtlCol="0" anchor="ctr" anchorCtr="0">
            <a:noAutofit/>
          </a:bodyPr>
          <a:lstStyle/>
          <a:p>
            <a:pPr algn="l">
              <a:buSzPts val="1100"/>
            </a:pPr>
            <a:r>
              <a:rPr lang="en" sz="3200" dirty="0">
                <a:latin typeface="Times New Roman" panose="02020603050405020304" pitchFamily="18" charset="0"/>
                <a:cs typeface="Times New Roman" panose="02020603050405020304" pitchFamily="18" charset="0"/>
              </a:rPr>
              <a:t>Python Learning Plan</a:t>
            </a:r>
            <a:endParaRPr sz="3200" dirty="0">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910211" y="1054832"/>
            <a:ext cx="1481289" cy="2665269"/>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Python</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100" dirty="0">
                    <a:solidFill>
                      <a:schemeClr val="dk1"/>
                    </a:solidFill>
                    <a:latin typeface="Roboto"/>
                    <a:ea typeface="Roboto"/>
                    <a:cs typeface="Roboto"/>
                    <a:sym typeface="Roboto"/>
                  </a:rPr>
                  <a:t>Introduction To Python and Python Data Structures</a:t>
                </a:r>
                <a:endParaRPr sz="1100"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01</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2391493" y="1054831"/>
            <a:ext cx="1537963" cy="249516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dirty="0">
                    <a:sym typeface="Fira Sans Extra Condensed SemiBold"/>
                  </a:rPr>
                  <a:t>Library</a:t>
                </a:r>
                <a:endParaRPr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100" dirty="0">
                    <a:latin typeface="Roboto"/>
                    <a:ea typeface="Roboto"/>
                    <a:cs typeface="Roboto"/>
                    <a:sym typeface="Roboto"/>
                  </a:rPr>
                  <a:t>Pandas</a:t>
                </a:r>
              </a:p>
              <a:p>
                <a:r>
                  <a:rPr lang="en" sz="1100" dirty="0">
                    <a:latin typeface="Roboto"/>
                    <a:ea typeface="Roboto"/>
                    <a:cs typeface="Roboto"/>
                    <a:sym typeface="Roboto"/>
                  </a:rPr>
                  <a:t>Numpy</a:t>
                </a:r>
              </a:p>
              <a:p>
                <a:r>
                  <a:rPr lang="en" sz="1100" dirty="0">
                    <a:latin typeface="Roboto"/>
                    <a:ea typeface="Roboto"/>
                    <a:cs typeface="Roboto"/>
                    <a:sym typeface="Roboto"/>
                  </a:rPr>
                  <a:t>MatplotLib</a:t>
                </a:r>
              </a:p>
              <a:p>
                <a:r>
                  <a:rPr lang="en" sz="1100" dirty="0">
                    <a:latin typeface="Roboto"/>
                    <a:ea typeface="Roboto"/>
                    <a:cs typeface="Roboto"/>
                    <a:sym typeface="Roboto"/>
                  </a:rPr>
                  <a:t>Cborn, SKLearn Lib</a:t>
                </a:r>
              </a:p>
              <a:p>
                <a:r>
                  <a:rPr lang="en" sz="1100" dirty="0">
                    <a:latin typeface="Roboto"/>
                    <a:ea typeface="Roboto"/>
                    <a:cs typeface="Roboto"/>
                    <a:sym typeface="Roboto"/>
                  </a:rPr>
                  <a:t>Collab</a:t>
                </a:r>
                <a:endParaRPr sz="1100"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200" dirty="0">
                  <a:sym typeface="Fira Sans Extra Condensed SemiBold"/>
                </a:rPr>
                <a:t>02</a:t>
              </a:r>
              <a:endParaRPr sz="2200" dirty="0">
                <a:sym typeface="Fira Sans Extra Condensed SemiBold"/>
              </a:endParaRPr>
            </a:p>
          </p:txBody>
        </p:sp>
      </p:grpSp>
      <p:grpSp>
        <p:nvGrpSpPr>
          <p:cNvPr id="281" name="Google Shape;281;p29"/>
          <p:cNvGrpSpPr/>
          <p:nvPr/>
        </p:nvGrpSpPr>
        <p:grpSpPr>
          <a:xfrm>
            <a:off x="3887994" y="1054831"/>
            <a:ext cx="1355890" cy="256886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dirty="0">
                    <a:latin typeface="Fira Sans Extra Condensed SemiBold"/>
                    <a:ea typeface="Fira Sans Extra Condensed SemiBold"/>
                    <a:cs typeface="Fira Sans Extra Condensed SemiBold"/>
                    <a:sym typeface="Fira Sans Extra Condensed SemiBold"/>
                  </a:rPr>
                  <a:t>Analytics</a:t>
                </a:r>
                <a:endParaRPr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dirty="0">
                    <a:sym typeface="Roboto"/>
                  </a:rPr>
                  <a:t>Distribution</a:t>
                </a:r>
              </a:p>
              <a:p>
                <a:r>
                  <a:rPr lang="en-US" dirty="0">
                    <a:sym typeface="Roboto"/>
                  </a:rPr>
                  <a:t>Visualization</a:t>
                </a:r>
              </a:p>
              <a:p>
                <a:r>
                  <a:rPr lang="en-US" dirty="0">
                    <a:sym typeface="Roboto"/>
                  </a:rPr>
                  <a:t>Aggregation</a:t>
                </a:r>
              </a:p>
              <a:p>
                <a:r>
                  <a:rPr lang="en-US" dirty="0">
                    <a:sym typeface="Roboto"/>
                  </a:rPr>
                  <a:t>Statistics</a:t>
                </a:r>
                <a:endParaRPr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200" dirty="0">
                  <a:latin typeface="Fira Sans Extra Condensed SemiBold"/>
                  <a:ea typeface="Fira Sans Extra Condensed SemiBold"/>
                  <a:cs typeface="Fira Sans Extra Condensed SemiBold"/>
                  <a:sym typeface="Fira Sans Extra Condensed SemiBold"/>
                </a:rPr>
                <a:t>03</a:t>
              </a:r>
              <a:endParaRPr sz="2200"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5207854" y="1054831"/>
            <a:ext cx="1314437" cy="249516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US" dirty="0">
                    <a:sym typeface="Fira Sans Extra Condensed SemiBold"/>
                  </a:rPr>
                  <a:t>Analytics</a:t>
                </a:r>
                <a:endParaRPr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dirty="0">
                    <a:sym typeface="Roboto"/>
                  </a:rPr>
                  <a:t>Distribution Function</a:t>
                </a:r>
                <a:endParaRPr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04</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6411696" y="1049992"/>
            <a:ext cx="1632943" cy="249516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100" dirty="0">
                    <a:solidFill>
                      <a:schemeClr val="dk1"/>
                    </a:solidFill>
                    <a:latin typeface="Roboto"/>
                    <a:ea typeface="Roboto"/>
                    <a:cs typeface="Roboto"/>
                    <a:sym typeface="Roboto"/>
                  </a:rPr>
                  <a:t>Project Building</a:t>
                </a: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05</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499" y="1619746"/>
            <a:ext cx="1100404" cy="6827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2338" y="1654316"/>
            <a:ext cx="1482301" cy="824361"/>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2590407" y="1654317"/>
            <a:ext cx="1071924" cy="64815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16836" y="1615640"/>
            <a:ext cx="936821" cy="66298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5400907" y="1669238"/>
            <a:ext cx="928320" cy="709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218971"/>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&lt;!DOCTYPE html</a:t>
            </a:r>
            <a:r>
              <a:rPr lang="en-IN" sz="2000" dirty="0" smtClean="0">
                <a:latin typeface="Times New Roman" panose="02020603050405020304" pitchFamily="18" charset="0"/>
                <a:cs typeface="Times New Roman" panose="02020603050405020304" pitchFamily="18" charset="0"/>
              </a:rPr>
              <a:t>&gt;</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&lt;!--[if IE 8]&gt;&lt;html class="ie ie8"&gt; &lt;![endif]--&gt;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&lt;!--[</a:t>
            </a:r>
            <a:r>
              <a:rPr lang="en-IN" sz="2000" dirty="0">
                <a:latin typeface="Times New Roman" panose="02020603050405020304" pitchFamily="18" charset="0"/>
                <a:cs typeface="Times New Roman" panose="02020603050405020304" pitchFamily="18" charset="0"/>
              </a:rPr>
              <a:t>if IE 9]&gt;&lt;html class="ie ie9"&gt; &lt;![endif]--&gt;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&lt;!--[</a:t>
            </a:r>
            <a:r>
              <a:rPr lang="en-IN" sz="2000" dirty="0">
                <a:latin typeface="Times New Roman" panose="02020603050405020304" pitchFamily="18" charset="0"/>
                <a:cs typeface="Times New Roman" panose="02020603050405020304" pitchFamily="18" charset="0"/>
              </a:rPr>
              <a:t>if gt IE 9]&gt;&lt;!--&gt; &lt;html&gt; &lt;!--&lt;![endif]--&gt;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&lt;</a:t>
            </a:r>
            <a:r>
              <a:rPr lang="en-IN" sz="2000" dirty="0">
                <a:latin typeface="Times New Roman" panose="02020603050405020304" pitchFamily="18" charset="0"/>
                <a:cs typeface="Times New Roman" panose="02020603050405020304" pitchFamily="18" charset="0"/>
              </a:rPr>
              <a:t>head&gt; &lt;!-- Basic --&gt; &lt;meta charset="utf-8"/&gt;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&lt;</a:t>
            </a:r>
            <a:r>
              <a:rPr lang="en-IN" sz="2000" dirty="0">
                <a:latin typeface="Times New Roman" panose="02020603050405020304" pitchFamily="18" charset="0"/>
                <a:cs typeface="Times New Roman" panose="02020603050405020304" pitchFamily="18" charset="0"/>
              </a:rPr>
              <a:t>title&gt;</a:t>
            </a:r>
          </a:p>
        </p:txBody>
      </p:sp>
    </p:spTree>
    <p:extLst>
      <p:ext uri="{BB962C8B-B14F-4D97-AF65-F5344CB8AC3E}">
        <p14:creationId xmlns:p14="http://schemas.microsoft.com/office/powerpoint/2010/main" val="192432189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Times New Roman" pitchFamily="18" charset="0"/>
                <a:cs typeface="Times New Roman" pitchFamily="18" charset="0"/>
              </a:rPr>
              <a:t>Tokenization , Stemming and Lamentization:</a:t>
            </a:r>
          </a:p>
        </p:txBody>
      </p:sp>
      <p:sp>
        <p:nvSpPr>
          <p:cNvPr id="3" name="Content Placeholder 2"/>
          <p:cNvSpPr>
            <a:spLocks noGrp="1"/>
          </p:cNvSpPr>
          <p:nvPr>
            <p:ph idx="1"/>
          </p:nvPr>
        </p:nvSpPr>
        <p:spPr/>
        <p:txBody>
          <a:bodyPr>
            <a:normAutofit/>
          </a:bodyPr>
          <a:lstStyle/>
          <a:p>
            <a:r>
              <a:rPr lang="en-US" sz="1500" b="1" dirty="0">
                <a:latin typeface="Times New Roman" pitchFamily="18" charset="0"/>
                <a:cs typeface="Times New Roman" pitchFamily="18" charset="0"/>
              </a:rPr>
              <a:t>Tokenization:</a:t>
            </a:r>
          </a:p>
          <a:p>
            <a:r>
              <a:rPr lang="en-US" sz="1500" dirty="0">
                <a:latin typeface="Times New Roman" pitchFamily="18" charset="0"/>
                <a:cs typeface="Times New Roman" pitchFamily="18" charset="0"/>
              </a:rPr>
              <a:t>It is the process of breaking the given text , i.e, the character sequence into smaller units called tokens.</a:t>
            </a:r>
          </a:p>
          <a:p>
            <a:r>
              <a:rPr lang="en-US" sz="1500" dirty="0">
                <a:latin typeface="Times New Roman" pitchFamily="18" charset="0"/>
                <a:cs typeface="Times New Roman" pitchFamily="18" charset="0"/>
              </a:rPr>
              <a:t>Tokens may be words , numbers or punctuation marks.</a:t>
            </a:r>
          </a:p>
          <a:p>
            <a:r>
              <a:rPr lang="en-US" sz="1500" dirty="0">
                <a:latin typeface="Times New Roman" pitchFamily="18" charset="0"/>
                <a:cs typeface="Times New Roman" pitchFamily="18" charset="0"/>
              </a:rPr>
              <a:t>It is also called word segmentation.</a:t>
            </a:r>
          </a:p>
          <a:p>
            <a:r>
              <a:rPr lang="en-US" sz="1500" b="1" dirty="0">
                <a:latin typeface="Times New Roman" pitchFamily="18" charset="0"/>
                <a:cs typeface="Times New Roman" pitchFamily="18" charset="0"/>
              </a:rPr>
              <a:t>Example:</a:t>
            </a:r>
          </a:p>
          <a:p>
            <a:r>
              <a:rPr lang="en-US" sz="1500" b="1" dirty="0"/>
              <a:t>Input</a:t>
            </a:r>
            <a:r>
              <a:rPr lang="en-US" sz="1500" dirty="0"/>
              <a:t> − Mango, banana, pineapple and apple all are fruits.</a:t>
            </a:r>
          </a:p>
          <a:p>
            <a:r>
              <a:rPr lang="en-US" sz="1500" b="1" dirty="0"/>
              <a:t>Output</a:t>
            </a:r>
            <a:r>
              <a:rPr lang="en-US" sz="1500" dirty="0"/>
              <a:t> −</a:t>
            </a:r>
          </a:p>
          <a:p>
            <a:endParaRPr lang="en-US" sz="1500" dirty="0">
              <a:latin typeface="Times New Roman" pitchFamily="18" charset="0"/>
              <a:cs typeface="Times New Roman" pitchFamily="18" charset="0"/>
            </a:endParaRPr>
          </a:p>
        </p:txBody>
      </p:sp>
      <p:pic>
        <p:nvPicPr>
          <p:cNvPr id="4" name="Picture 3" descr="tokenization.jpg"/>
          <p:cNvPicPr>
            <a:picLocks noChangeAspect="1"/>
          </p:cNvPicPr>
          <p:nvPr/>
        </p:nvPicPr>
        <p:blipFill>
          <a:blip r:embed="rId2"/>
          <a:stretch>
            <a:fillRect/>
          </a:stretch>
        </p:blipFill>
        <p:spPr>
          <a:xfrm>
            <a:off x="2171700" y="3943351"/>
            <a:ext cx="4286849" cy="278645"/>
          </a:xfrm>
          <a:prstGeom prst="rect">
            <a:avLst/>
          </a:prstGeom>
        </p:spPr>
      </p:pic>
    </p:spTree>
    <p:extLst>
      <p:ext uri="{BB962C8B-B14F-4D97-AF65-F5344CB8AC3E}">
        <p14:creationId xmlns:p14="http://schemas.microsoft.com/office/powerpoint/2010/main" val="36346789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Times New Roman" pitchFamily="18" charset="0"/>
                <a:cs typeface="Times New Roman" pitchFamily="18" charset="0"/>
              </a:rPr>
              <a:t>Tokenization:</a:t>
            </a:r>
            <a:endParaRPr lang="en-US" sz="3000"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1500" dirty="0">
                <a:latin typeface="Times New Roman" pitchFamily="18" charset="0"/>
                <a:cs typeface="Times New Roman" pitchFamily="18" charset="0"/>
              </a:rPr>
              <a:t>The process of breaking the given text can be done with the help of locating the word boundaries.</a:t>
            </a:r>
          </a:p>
          <a:p>
            <a:pPr algn="just">
              <a:lnSpc>
                <a:spcPct val="150000"/>
              </a:lnSpc>
              <a:spcBef>
                <a:spcPts val="0"/>
              </a:spcBef>
            </a:pPr>
            <a:r>
              <a:rPr lang="en-US" sz="1500" dirty="0">
                <a:latin typeface="Times New Roman" pitchFamily="18" charset="0"/>
                <a:cs typeface="Times New Roman" pitchFamily="18" charset="0"/>
              </a:rPr>
              <a:t>The ending of a word and starting of a new word are called word boundaries.</a:t>
            </a:r>
          </a:p>
          <a:p>
            <a:pPr algn="just">
              <a:lnSpc>
                <a:spcPct val="150000"/>
              </a:lnSpc>
              <a:spcBef>
                <a:spcPts val="0"/>
              </a:spcBef>
            </a:pPr>
            <a:r>
              <a:rPr lang="en-US" sz="1500" dirty="0">
                <a:latin typeface="Times New Roman" pitchFamily="18" charset="0"/>
                <a:cs typeface="Times New Roman" pitchFamily="18" charset="0"/>
              </a:rPr>
              <a:t>The writing system and the typographical structure of the words influence the boundaries.</a:t>
            </a:r>
          </a:p>
          <a:p>
            <a:pPr algn="just">
              <a:lnSpc>
                <a:spcPct val="150000"/>
              </a:lnSpc>
              <a:spcBef>
                <a:spcPts val="0"/>
              </a:spcBef>
            </a:pPr>
            <a:r>
              <a:rPr lang="en-US" sz="1500" dirty="0">
                <a:latin typeface="Times New Roman" pitchFamily="18" charset="0"/>
                <a:cs typeface="Times New Roman" pitchFamily="18" charset="0"/>
              </a:rPr>
              <a:t>In the NLTK module , various packages are available related to tokenization.</a:t>
            </a:r>
          </a:p>
          <a:p>
            <a:pPr algn="just">
              <a:lnSpc>
                <a:spcPct val="150000"/>
              </a:lnSpc>
              <a:spcBef>
                <a:spcPts val="0"/>
              </a:spcBef>
            </a:pPr>
            <a:r>
              <a:rPr lang="en-US" sz="1500" dirty="0">
                <a:latin typeface="Times New Roman" pitchFamily="18" charset="0"/>
                <a:cs typeface="Times New Roman" pitchFamily="18" charset="0"/>
              </a:rPr>
              <a:t>Packages can be used to divide the text into tokens.</a:t>
            </a:r>
          </a:p>
          <a:p>
            <a:endParaRPr lang="en-US" sz="1500" dirty="0">
              <a:latin typeface="Times New Roman" pitchFamily="18" charset="0"/>
              <a:cs typeface="Times New Roman" pitchFamily="18" charset="0"/>
            </a:endParaRPr>
          </a:p>
        </p:txBody>
      </p:sp>
    </p:spTree>
    <p:extLst>
      <p:ext uri="{BB962C8B-B14F-4D97-AF65-F5344CB8AC3E}">
        <p14:creationId xmlns:p14="http://schemas.microsoft.com/office/powerpoint/2010/main" val="1780191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Times New Roman" pitchFamily="18" charset="0"/>
                <a:cs typeface="Times New Roman" pitchFamily="18" charset="0"/>
              </a:rPr>
              <a:t>Sent_tokenize_package:</a:t>
            </a:r>
          </a:p>
        </p:txBody>
      </p:sp>
      <p:sp>
        <p:nvSpPr>
          <p:cNvPr id="3" name="Content Placeholder 2"/>
          <p:cNvSpPr>
            <a:spLocks noGrp="1"/>
          </p:cNvSpPr>
          <p:nvPr>
            <p:ph idx="1"/>
          </p:nvPr>
        </p:nvSpPr>
        <p:spPr/>
        <p:txBody>
          <a:bodyPr>
            <a:normAutofit fontScale="55000" lnSpcReduction="20000"/>
          </a:bodyPr>
          <a:lstStyle/>
          <a:p>
            <a:pPr>
              <a:lnSpc>
                <a:spcPct val="170000"/>
              </a:lnSpc>
              <a:spcBef>
                <a:spcPts val="0"/>
              </a:spcBef>
            </a:pPr>
            <a:r>
              <a:rPr lang="en-US" sz="1500" dirty="0">
                <a:latin typeface="Times New Roman" pitchFamily="18" charset="0"/>
                <a:cs typeface="Times New Roman" pitchFamily="18" charset="0"/>
              </a:rPr>
              <a:t>This package will divide the input text into sentences.</a:t>
            </a:r>
          </a:p>
          <a:p>
            <a:pPr>
              <a:lnSpc>
                <a:spcPct val="170000"/>
              </a:lnSpc>
              <a:spcBef>
                <a:spcPts val="0"/>
              </a:spcBef>
            </a:pPr>
            <a:r>
              <a:rPr lang="en-US" sz="1500" dirty="0">
                <a:latin typeface="Times New Roman" pitchFamily="18" charset="0"/>
                <a:cs typeface="Times New Roman" pitchFamily="18" charset="0"/>
              </a:rPr>
              <a:t>Import this package with the help of following code:</a:t>
            </a:r>
          </a:p>
          <a:p>
            <a:pPr>
              <a:lnSpc>
                <a:spcPct val="170000"/>
              </a:lnSpc>
              <a:spcBef>
                <a:spcPts val="0"/>
              </a:spcBef>
            </a:pPr>
            <a:r>
              <a:rPr lang="en-US" sz="1500" dirty="0">
                <a:latin typeface="Times New Roman" pitchFamily="18" charset="0"/>
                <a:cs typeface="Times New Roman" pitchFamily="18" charset="0"/>
              </a:rPr>
              <a:t>from nltk.tokenize import sent_tokenize .</a:t>
            </a:r>
          </a:p>
          <a:p>
            <a:pPr>
              <a:lnSpc>
                <a:spcPct val="170000"/>
              </a:lnSpc>
              <a:spcBef>
                <a:spcPts val="0"/>
              </a:spcBef>
            </a:pPr>
            <a:endParaRPr lang="en-US" sz="1500" dirty="0">
              <a:latin typeface="Times New Roman" pitchFamily="18" charset="0"/>
              <a:cs typeface="Times New Roman" pitchFamily="18" charset="0"/>
            </a:endParaRPr>
          </a:p>
          <a:p>
            <a:pPr>
              <a:lnSpc>
                <a:spcPct val="170000"/>
              </a:lnSpc>
              <a:spcBef>
                <a:spcPts val="0"/>
              </a:spcBef>
            </a:pPr>
            <a:r>
              <a:rPr lang="en-US" sz="1500" b="1" dirty="0">
                <a:latin typeface="Times New Roman" pitchFamily="18" charset="0"/>
                <a:cs typeface="Times New Roman" pitchFamily="18" charset="0"/>
              </a:rPr>
              <a:t>word_tokenize package:</a:t>
            </a:r>
          </a:p>
          <a:p>
            <a:pPr>
              <a:lnSpc>
                <a:spcPct val="170000"/>
              </a:lnSpc>
              <a:spcBef>
                <a:spcPts val="0"/>
              </a:spcBef>
            </a:pPr>
            <a:r>
              <a:rPr lang="en-US" sz="1500" dirty="0">
                <a:latin typeface="Times New Roman" pitchFamily="18" charset="0"/>
                <a:cs typeface="Times New Roman" pitchFamily="18" charset="0"/>
              </a:rPr>
              <a:t>This package divides the input text into words.</a:t>
            </a:r>
          </a:p>
          <a:p>
            <a:pPr>
              <a:lnSpc>
                <a:spcPct val="170000"/>
              </a:lnSpc>
              <a:spcBef>
                <a:spcPts val="0"/>
              </a:spcBef>
            </a:pPr>
            <a:r>
              <a:rPr lang="en-US" sz="1500" dirty="0">
                <a:latin typeface="Times New Roman" pitchFamily="18" charset="0"/>
                <a:cs typeface="Times New Roman" pitchFamily="18" charset="0"/>
              </a:rPr>
              <a:t>This package can be imported with the help of following inport statement:</a:t>
            </a:r>
          </a:p>
          <a:p>
            <a:pPr>
              <a:lnSpc>
                <a:spcPct val="170000"/>
              </a:lnSpc>
              <a:spcBef>
                <a:spcPts val="0"/>
              </a:spcBef>
            </a:pPr>
            <a:r>
              <a:rPr lang="en-US" sz="1500" dirty="0">
                <a:latin typeface="Times New Roman" pitchFamily="18" charset="0"/>
                <a:cs typeface="Times New Roman" pitchFamily="18" charset="0"/>
              </a:rPr>
              <a:t>from nltk.tokenize import word_tokenize .</a:t>
            </a:r>
          </a:p>
          <a:p>
            <a:pPr>
              <a:lnSpc>
                <a:spcPct val="170000"/>
              </a:lnSpc>
              <a:spcBef>
                <a:spcPts val="0"/>
              </a:spcBef>
            </a:pPr>
            <a:endParaRPr lang="en-US" sz="1500" dirty="0">
              <a:latin typeface="Times New Roman" pitchFamily="18" charset="0"/>
              <a:cs typeface="Times New Roman" pitchFamily="18" charset="0"/>
            </a:endParaRPr>
          </a:p>
          <a:p>
            <a:pPr>
              <a:lnSpc>
                <a:spcPct val="170000"/>
              </a:lnSpc>
              <a:spcBef>
                <a:spcPts val="0"/>
              </a:spcBef>
            </a:pPr>
            <a:r>
              <a:rPr lang="en-US" sz="1500" b="1" dirty="0">
                <a:latin typeface="Times New Roman" pitchFamily="18" charset="0"/>
                <a:cs typeface="Times New Roman" pitchFamily="18" charset="0"/>
              </a:rPr>
              <a:t>WordPunctTokenizer package:</a:t>
            </a:r>
          </a:p>
          <a:p>
            <a:pPr>
              <a:lnSpc>
                <a:spcPct val="170000"/>
              </a:lnSpc>
              <a:spcBef>
                <a:spcPts val="0"/>
              </a:spcBef>
            </a:pPr>
            <a:r>
              <a:rPr lang="en-US" sz="1500" dirty="0">
                <a:latin typeface="Times New Roman" pitchFamily="18" charset="0"/>
                <a:cs typeface="Times New Roman" pitchFamily="18" charset="0"/>
              </a:rPr>
              <a:t>This package divides the input text into words as well as punctuation marks.</a:t>
            </a:r>
          </a:p>
          <a:p>
            <a:pPr>
              <a:lnSpc>
                <a:spcPct val="170000"/>
              </a:lnSpc>
              <a:spcBef>
                <a:spcPts val="0"/>
              </a:spcBef>
            </a:pPr>
            <a:r>
              <a:rPr lang="en-US" sz="1500" dirty="0">
                <a:latin typeface="Times New Roman" pitchFamily="18" charset="0"/>
                <a:cs typeface="Times New Roman" pitchFamily="18" charset="0"/>
              </a:rPr>
              <a:t>Following is the import statement:</a:t>
            </a:r>
          </a:p>
          <a:p>
            <a:pPr>
              <a:lnSpc>
                <a:spcPct val="170000"/>
              </a:lnSpc>
              <a:spcBef>
                <a:spcPts val="0"/>
              </a:spcBef>
            </a:pPr>
            <a:r>
              <a:rPr lang="en-US" sz="1350" dirty="0">
                <a:latin typeface="Times New Roman" pitchFamily="18" charset="0"/>
                <a:cs typeface="Times New Roman" pitchFamily="18" charset="0"/>
              </a:rPr>
              <a:t>from nltk.tokenize import WordPuncttokenizer </a:t>
            </a:r>
            <a:br>
              <a:rPr lang="en-US" sz="1350" dirty="0">
                <a:latin typeface="Times New Roman" pitchFamily="18" charset="0"/>
                <a:cs typeface="Times New Roman" pitchFamily="18" charset="0"/>
              </a:rPr>
            </a:br>
            <a:r>
              <a:rPr lang="en-US" sz="1500" dirty="0">
                <a:latin typeface="Times New Roman" pitchFamily="18" charset="0"/>
                <a:cs typeface="Times New Roman" pitchFamily="18" charset="0"/>
              </a:rPr>
              <a:t/>
            </a:r>
            <a:br>
              <a:rPr lang="en-US" sz="1500" dirty="0">
                <a:latin typeface="Times New Roman" pitchFamily="18" charset="0"/>
                <a:cs typeface="Times New Roman" pitchFamily="18" charset="0"/>
              </a:rPr>
            </a:br>
            <a:r>
              <a:rPr lang="en-US" sz="1500" dirty="0">
                <a:latin typeface="Times New Roman" pitchFamily="18" charset="0"/>
                <a:cs typeface="Times New Roman" pitchFamily="18" charset="0"/>
              </a:rPr>
              <a:t/>
            </a:r>
            <a:br>
              <a:rPr lang="en-US" sz="1500" dirty="0">
                <a:latin typeface="Times New Roman" pitchFamily="18" charset="0"/>
                <a:cs typeface="Times New Roman" pitchFamily="18" charset="0"/>
              </a:rPr>
            </a:br>
            <a:r>
              <a:rPr lang="en-US" sz="1500" dirty="0">
                <a:latin typeface="Times New Roman" pitchFamily="18" charset="0"/>
                <a:cs typeface="Times New Roman" pitchFamily="18" charset="0"/>
              </a:rPr>
              <a:t/>
            </a:r>
            <a:br>
              <a:rPr lang="en-US" sz="1500" dirty="0">
                <a:latin typeface="Times New Roman" pitchFamily="18" charset="0"/>
                <a:cs typeface="Times New Roman" pitchFamily="18" charset="0"/>
              </a:rPr>
            </a:br>
            <a:endParaRPr lang="en-US" sz="1500" dirty="0">
              <a:latin typeface="Times New Roman" pitchFamily="18" charset="0"/>
              <a:cs typeface="Times New Roman" pitchFamily="18" charset="0"/>
            </a:endParaRPr>
          </a:p>
        </p:txBody>
      </p:sp>
    </p:spTree>
    <p:extLst>
      <p:ext uri="{BB962C8B-B14F-4D97-AF65-F5344CB8AC3E}">
        <p14:creationId xmlns:p14="http://schemas.microsoft.com/office/powerpoint/2010/main" val="35913034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Times New Roman" pitchFamily="18" charset="0"/>
                <a:cs typeface="Times New Roman" pitchFamily="18" charset="0"/>
              </a:rPr>
              <a:t>Stemming:</a:t>
            </a:r>
          </a:p>
        </p:txBody>
      </p:sp>
      <p:sp>
        <p:nvSpPr>
          <p:cNvPr id="3" name="Content Placeholder 2"/>
          <p:cNvSpPr>
            <a:spLocks noGrp="1"/>
          </p:cNvSpPr>
          <p:nvPr>
            <p:ph idx="1"/>
          </p:nvPr>
        </p:nvSpPr>
        <p:spPr/>
        <p:txBody>
          <a:bodyPr>
            <a:normAutofit/>
          </a:bodyPr>
          <a:lstStyle/>
          <a:p>
            <a:pPr algn="just">
              <a:lnSpc>
                <a:spcPct val="160000"/>
              </a:lnSpc>
              <a:spcBef>
                <a:spcPts val="0"/>
              </a:spcBef>
            </a:pPr>
            <a:r>
              <a:rPr lang="en-US" sz="1500" dirty="0">
                <a:latin typeface="Times New Roman" pitchFamily="18" charset="0"/>
                <a:cs typeface="Times New Roman" pitchFamily="18" charset="0"/>
              </a:rPr>
              <a:t>When we work with words , lot of variations occur due to grammatical reasons.</a:t>
            </a:r>
          </a:p>
          <a:p>
            <a:pPr algn="just">
              <a:lnSpc>
                <a:spcPct val="160000"/>
              </a:lnSpc>
              <a:spcBef>
                <a:spcPts val="0"/>
              </a:spcBef>
            </a:pPr>
            <a:r>
              <a:rPr lang="en-US" sz="1500" dirty="0">
                <a:latin typeface="Times New Roman" pitchFamily="18" charset="0"/>
                <a:cs typeface="Times New Roman" pitchFamily="18" charset="0"/>
              </a:rPr>
              <a:t>Variations means we have to deal with different forms of the same words like democratic , democracy and democratization.</a:t>
            </a:r>
          </a:p>
          <a:p>
            <a:pPr algn="just">
              <a:lnSpc>
                <a:spcPct val="160000"/>
              </a:lnSpc>
              <a:spcBef>
                <a:spcPts val="0"/>
              </a:spcBef>
            </a:pPr>
            <a:r>
              <a:rPr lang="en-US" sz="1500" dirty="0">
                <a:latin typeface="Times New Roman" pitchFamily="18" charset="0"/>
                <a:cs typeface="Times New Roman" pitchFamily="18" charset="0"/>
              </a:rPr>
              <a:t>Machines should understand that these different words have the same base form.</a:t>
            </a:r>
          </a:p>
          <a:p>
            <a:pPr algn="just">
              <a:lnSpc>
                <a:spcPct val="160000"/>
              </a:lnSpc>
              <a:spcBef>
                <a:spcPts val="0"/>
              </a:spcBef>
            </a:pPr>
            <a:r>
              <a:rPr lang="en-US" sz="1500" dirty="0">
                <a:latin typeface="Times New Roman" pitchFamily="18" charset="0"/>
                <a:cs typeface="Times New Roman" pitchFamily="18" charset="0"/>
              </a:rPr>
              <a:t>When analyzing text , it is useful to understand the base form of words.</a:t>
            </a:r>
          </a:p>
          <a:p>
            <a:pPr algn="just">
              <a:lnSpc>
                <a:spcPct val="160000"/>
              </a:lnSpc>
              <a:spcBef>
                <a:spcPts val="0"/>
              </a:spcBef>
            </a:pPr>
            <a:r>
              <a:rPr lang="en-US" sz="1500" dirty="0">
                <a:latin typeface="Times New Roman" pitchFamily="18" charset="0"/>
                <a:cs typeface="Times New Roman" pitchFamily="18" charset="0"/>
              </a:rPr>
              <a:t>This can be achieved by stemming.</a:t>
            </a:r>
          </a:p>
          <a:p>
            <a:pPr algn="just">
              <a:lnSpc>
                <a:spcPct val="160000"/>
              </a:lnSpc>
              <a:spcBef>
                <a:spcPts val="0"/>
              </a:spcBef>
            </a:pPr>
            <a:r>
              <a:rPr lang="en-US" sz="1500" dirty="0">
                <a:latin typeface="Times New Roman" pitchFamily="18" charset="0"/>
                <a:cs typeface="Times New Roman" pitchFamily="18" charset="0"/>
              </a:rPr>
              <a:t>It is the heuristic process of extracting  the base form of words by chopping off  the ends of words.</a:t>
            </a:r>
          </a:p>
          <a:p>
            <a:pPr algn="just">
              <a:lnSpc>
                <a:spcPct val="160000"/>
              </a:lnSpc>
              <a:spcBef>
                <a:spcPts val="0"/>
              </a:spcBef>
            </a:pPr>
            <a:r>
              <a:rPr lang="en-US" sz="1500" dirty="0">
                <a:latin typeface="Times New Roman" pitchFamily="18" charset="0"/>
                <a:cs typeface="Times New Roman" pitchFamily="18" charset="0"/>
              </a:rPr>
              <a:t>In NLTK module , various packages are available related to stemming.</a:t>
            </a:r>
          </a:p>
          <a:p>
            <a:pPr algn="just">
              <a:lnSpc>
                <a:spcPct val="160000"/>
              </a:lnSpc>
              <a:spcBef>
                <a:spcPts val="0"/>
              </a:spcBef>
            </a:pPr>
            <a:r>
              <a:rPr lang="en-US" sz="1500" dirty="0">
                <a:latin typeface="Times New Roman" pitchFamily="18" charset="0"/>
                <a:cs typeface="Times New Roman" pitchFamily="18" charset="0"/>
              </a:rPr>
              <a:t>They can be used to get the base form of words and they use various algorithms.</a:t>
            </a:r>
          </a:p>
        </p:txBody>
      </p:sp>
    </p:spTree>
    <p:extLst>
      <p:ext uri="{BB962C8B-B14F-4D97-AF65-F5344CB8AC3E}">
        <p14:creationId xmlns:p14="http://schemas.microsoft.com/office/powerpoint/2010/main" val="187440640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Times New Roman" pitchFamily="18" charset="0"/>
                <a:cs typeface="Times New Roman" pitchFamily="18" charset="0"/>
              </a:rPr>
              <a:t>PorterStemmer package:</a:t>
            </a:r>
          </a:p>
        </p:txBody>
      </p:sp>
      <p:sp>
        <p:nvSpPr>
          <p:cNvPr id="3" name="Content Placeholder 2"/>
          <p:cNvSpPr>
            <a:spLocks noGrp="1"/>
          </p:cNvSpPr>
          <p:nvPr>
            <p:ph idx="1"/>
          </p:nvPr>
        </p:nvSpPr>
        <p:spPr/>
        <p:txBody>
          <a:bodyPr>
            <a:normAutofit fontScale="85000" lnSpcReduction="20000"/>
          </a:bodyPr>
          <a:lstStyle/>
          <a:p>
            <a:pPr algn="just"/>
            <a:r>
              <a:rPr lang="en-US" sz="1500" dirty="0">
                <a:latin typeface="Times New Roman" pitchFamily="18" charset="0"/>
                <a:cs typeface="Times New Roman" pitchFamily="18" charset="0"/>
              </a:rPr>
              <a:t>Python package uses porter’s  algorithm to extract the base form.</a:t>
            </a:r>
          </a:p>
          <a:p>
            <a:pPr algn="just"/>
            <a:r>
              <a:rPr lang="en-US" sz="1500" dirty="0">
                <a:latin typeface="Times New Roman" pitchFamily="18" charset="0"/>
                <a:cs typeface="Times New Roman" pitchFamily="18" charset="0"/>
              </a:rPr>
              <a:t>Import this package with the help of  following python code:</a:t>
            </a:r>
          </a:p>
          <a:p>
            <a:pPr algn="just"/>
            <a:r>
              <a:rPr lang="en-US" sz="1500" dirty="0">
                <a:latin typeface="Times New Roman" pitchFamily="18" charset="0"/>
                <a:cs typeface="Times New Roman" pitchFamily="18" charset="0"/>
              </a:rPr>
              <a:t>from nltk.stem.porter import PorterStemmer .</a:t>
            </a:r>
          </a:p>
          <a:p>
            <a:pPr algn="just">
              <a:lnSpc>
                <a:spcPct val="170000"/>
              </a:lnSpc>
              <a:spcBef>
                <a:spcPts val="0"/>
              </a:spcBef>
            </a:pPr>
            <a:endParaRPr lang="en-US" sz="1500" dirty="0">
              <a:latin typeface="Times New Roman" pitchFamily="18" charset="0"/>
              <a:cs typeface="Times New Roman" pitchFamily="18" charset="0"/>
            </a:endParaRPr>
          </a:p>
          <a:p>
            <a:pPr algn="just"/>
            <a:r>
              <a:rPr lang="en-US" sz="1500" dirty="0">
                <a:latin typeface="Times New Roman" pitchFamily="18" charset="0"/>
                <a:cs typeface="Times New Roman" pitchFamily="18" charset="0"/>
              </a:rPr>
              <a:t>For eg , if we give the word ‘flying’ as the input to this stemmer , we will get the word ‘fly’ after stemming.</a:t>
            </a:r>
          </a:p>
          <a:p>
            <a:pPr algn="just"/>
            <a:endParaRPr lang="en-US" sz="1500" dirty="0">
              <a:latin typeface="Times New Roman" pitchFamily="18" charset="0"/>
              <a:cs typeface="Times New Roman" pitchFamily="18" charset="0"/>
            </a:endParaRPr>
          </a:p>
          <a:p>
            <a:pPr algn="just"/>
            <a:r>
              <a:rPr lang="en-US" sz="1500" b="1" dirty="0">
                <a:latin typeface="Times New Roman" pitchFamily="18" charset="0"/>
                <a:cs typeface="Times New Roman" pitchFamily="18" charset="0"/>
              </a:rPr>
              <a:t>LancasterStemmer package:</a:t>
            </a:r>
          </a:p>
          <a:p>
            <a:pPr algn="just"/>
            <a:r>
              <a:rPr lang="en-US" sz="1500" dirty="0">
                <a:latin typeface="Times New Roman" pitchFamily="18" charset="0"/>
                <a:cs typeface="Times New Roman" pitchFamily="18" charset="0"/>
              </a:rPr>
              <a:t>This package will use the Lancaster’s algorithm to extract the base form:</a:t>
            </a:r>
          </a:p>
          <a:p>
            <a:pPr algn="just"/>
            <a:r>
              <a:rPr lang="en-US" sz="1500" dirty="0">
                <a:latin typeface="Times New Roman" pitchFamily="18" charset="0"/>
                <a:cs typeface="Times New Roman" pitchFamily="18" charset="0"/>
              </a:rPr>
              <a:t>Import this with the help of following code:</a:t>
            </a:r>
          </a:p>
          <a:p>
            <a:pPr algn="just"/>
            <a:r>
              <a:rPr lang="en-US" sz="1500" dirty="0">
                <a:latin typeface="Times New Roman" pitchFamily="18" charset="0"/>
                <a:cs typeface="Times New Roman" pitchFamily="18" charset="0"/>
              </a:rPr>
              <a:t>from nltk.stem.lancaster import LancasterStemmer .</a:t>
            </a:r>
          </a:p>
          <a:p>
            <a:pPr algn="just"/>
            <a:endParaRPr lang="en-US" sz="1500" dirty="0">
              <a:latin typeface="Times New Roman" pitchFamily="18" charset="0"/>
              <a:cs typeface="Times New Roman" pitchFamily="18" charset="0"/>
            </a:endParaRPr>
          </a:p>
          <a:p>
            <a:pPr algn="just"/>
            <a:r>
              <a:rPr lang="en-US" sz="1500" dirty="0">
                <a:latin typeface="Times New Roman" pitchFamily="18" charset="0"/>
                <a:cs typeface="Times New Roman" pitchFamily="18" charset="0"/>
              </a:rPr>
              <a:t>For eg , if we give the word ‘flying’ as the input to this stemmer , we will get the word ‘fly’ after stemming.</a:t>
            </a:r>
          </a:p>
          <a:p>
            <a:pPr>
              <a:buNone/>
            </a:pPr>
            <a:r>
              <a:rPr lang="en-US" sz="1500" dirty="0">
                <a:latin typeface="Times New Roman" pitchFamily="18" charset="0"/>
                <a:cs typeface="Times New Roman" pitchFamily="18" charset="0"/>
              </a:rPr>
              <a:t/>
            </a:r>
            <a:br>
              <a:rPr lang="en-US" sz="1500" dirty="0">
                <a:latin typeface="Times New Roman" pitchFamily="18" charset="0"/>
                <a:cs typeface="Times New Roman" pitchFamily="18" charset="0"/>
              </a:rPr>
            </a:br>
            <a:r>
              <a:rPr lang="en-US" sz="1500" dirty="0">
                <a:latin typeface="Times New Roman" pitchFamily="18" charset="0"/>
                <a:cs typeface="Times New Roman" pitchFamily="18" charset="0"/>
              </a:rPr>
              <a:t/>
            </a:r>
            <a:br>
              <a:rPr lang="en-US" sz="1500" dirty="0">
                <a:latin typeface="Times New Roman" pitchFamily="18" charset="0"/>
                <a:cs typeface="Times New Roman" pitchFamily="18" charset="0"/>
              </a:rPr>
            </a:br>
            <a:r>
              <a:rPr lang="en-US" sz="1500" dirty="0">
                <a:latin typeface="Times New Roman" pitchFamily="18" charset="0"/>
                <a:cs typeface="Times New Roman" pitchFamily="18" charset="0"/>
              </a:rPr>
              <a:t/>
            </a:r>
            <a:br>
              <a:rPr lang="en-US" sz="1500" dirty="0">
                <a:latin typeface="Times New Roman" pitchFamily="18" charset="0"/>
                <a:cs typeface="Times New Roman" pitchFamily="18" charset="0"/>
              </a:rPr>
            </a:br>
            <a:endParaRPr lang="en-US" sz="1500" dirty="0">
              <a:latin typeface="Times New Roman" pitchFamily="18" charset="0"/>
              <a:cs typeface="Times New Roman" pitchFamily="18" charset="0"/>
            </a:endParaRPr>
          </a:p>
        </p:txBody>
      </p:sp>
    </p:spTree>
    <p:extLst>
      <p:ext uri="{BB962C8B-B14F-4D97-AF65-F5344CB8AC3E}">
        <p14:creationId xmlns:p14="http://schemas.microsoft.com/office/powerpoint/2010/main" val="424887340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Times New Roman" pitchFamily="18" charset="0"/>
                <a:cs typeface="Times New Roman" pitchFamily="18" charset="0"/>
              </a:rPr>
              <a:t>Stemming:</a:t>
            </a:r>
            <a:endParaRPr lang="en-US" sz="3000" dirty="0"/>
          </a:p>
        </p:txBody>
      </p:sp>
      <p:sp>
        <p:nvSpPr>
          <p:cNvPr id="3" name="Content Placeholder 2"/>
          <p:cNvSpPr>
            <a:spLocks noGrp="1"/>
          </p:cNvSpPr>
          <p:nvPr>
            <p:ph idx="1"/>
          </p:nvPr>
        </p:nvSpPr>
        <p:spPr/>
        <p:txBody>
          <a:bodyPr>
            <a:normAutofit/>
          </a:bodyPr>
          <a:lstStyle/>
          <a:p>
            <a:pPr algn="just"/>
            <a:r>
              <a:rPr lang="en-US" sz="1500" b="1" dirty="0">
                <a:latin typeface="Times New Roman" pitchFamily="18" charset="0"/>
                <a:cs typeface="Times New Roman" pitchFamily="18" charset="0"/>
              </a:rPr>
              <a:t>SnowballStemmer package:</a:t>
            </a:r>
          </a:p>
          <a:p>
            <a:pPr algn="just"/>
            <a:r>
              <a:rPr lang="en-US" sz="1500" dirty="0">
                <a:latin typeface="Times New Roman" pitchFamily="18" charset="0"/>
                <a:cs typeface="Times New Roman" pitchFamily="18" charset="0"/>
              </a:rPr>
              <a:t>This python package will use the snowball’s algorithm to extract the base form.</a:t>
            </a:r>
          </a:p>
          <a:p>
            <a:pPr algn="just"/>
            <a:r>
              <a:rPr lang="en-US" sz="1500" dirty="0">
                <a:latin typeface="Times New Roman" pitchFamily="18" charset="0"/>
                <a:cs typeface="Times New Roman" pitchFamily="18" charset="0"/>
              </a:rPr>
              <a:t>This package can be imported with the help of following python code:</a:t>
            </a:r>
          </a:p>
          <a:p>
            <a:pPr algn="just"/>
            <a:r>
              <a:rPr lang="en-US" sz="1500" dirty="0">
                <a:latin typeface="Times New Roman" pitchFamily="18" charset="0"/>
                <a:cs typeface="Times New Roman" pitchFamily="18" charset="0"/>
              </a:rPr>
              <a:t>from nltk.stem.snowball import SnowballStemmer .</a:t>
            </a:r>
          </a:p>
          <a:p>
            <a:pPr algn="just">
              <a:lnSpc>
                <a:spcPct val="160000"/>
              </a:lnSpc>
              <a:spcBef>
                <a:spcPts val="0"/>
              </a:spcBef>
            </a:pPr>
            <a:endParaRPr lang="en-US" sz="1500" dirty="0">
              <a:latin typeface="Times New Roman" pitchFamily="18" charset="0"/>
              <a:cs typeface="Times New Roman" pitchFamily="18" charset="0"/>
            </a:endParaRPr>
          </a:p>
          <a:p>
            <a:pPr algn="just"/>
            <a:r>
              <a:rPr lang="en-US" sz="1500" dirty="0">
                <a:latin typeface="Times New Roman" pitchFamily="18" charset="0"/>
                <a:cs typeface="Times New Roman" pitchFamily="18" charset="0"/>
              </a:rPr>
              <a:t>For eg , if we give the word ‘flying’ as the input to this stemmer , we will get the word ‘fly’ after stemming.</a:t>
            </a:r>
          </a:p>
          <a:p>
            <a:pPr algn="just"/>
            <a:r>
              <a:rPr lang="en-US" sz="1500" dirty="0">
                <a:latin typeface="Times New Roman" pitchFamily="18" charset="0"/>
                <a:cs typeface="Times New Roman" pitchFamily="18" charset="0"/>
              </a:rPr>
              <a:t>All these algorithms have varying levels of strictness.</a:t>
            </a:r>
          </a:p>
          <a:p>
            <a:pPr algn="just"/>
            <a:r>
              <a:rPr lang="en-US" sz="1500" dirty="0">
                <a:latin typeface="Times New Roman" pitchFamily="18" charset="0"/>
                <a:cs typeface="Times New Roman" pitchFamily="18" charset="0"/>
              </a:rPr>
              <a:t>If we compare the three stemmers , Porter stemmer is the least strict and Lancaster is the stricitest.</a:t>
            </a:r>
          </a:p>
          <a:p>
            <a:pPr algn="just"/>
            <a:r>
              <a:rPr lang="en-US" sz="1500" dirty="0">
                <a:latin typeface="Times New Roman" pitchFamily="18" charset="0"/>
                <a:cs typeface="Times New Roman" pitchFamily="18" charset="0"/>
              </a:rPr>
              <a:t>Snowball stemmer can be used in terms of speed as well as strictness.</a:t>
            </a:r>
            <a:br>
              <a:rPr lang="en-US" sz="1500" dirty="0">
                <a:latin typeface="Times New Roman" pitchFamily="18" charset="0"/>
                <a:cs typeface="Times New Roman" pitchFamily="18" charset="0"/>
              </a:rPr>
            </a:br>
            <a:r>
              <a:rPr lang="en-US" sz="1500" dirty="0">
                <a:latin typeface="Times New Roman" pitchFamily="18" charset="0"/>
                <a:cs typeface="Times New Roman" pitchFamily="18" charset="0"/>
              </a:rPr>
              <a:t/>
            </a:r>
            <a:br>
              <a:rPr lang="en-US" sz="1500" dirty="0">
                <a:latin typeface="Times New Roman" pitchFamily="18" charset="0"/>
                <a:cs typeface="Times New Roman" pitchFamily="18" charset="0"/>
              </a:rPr>
            </a:br>
            <a:endParaRPr lang="en-US" sz="1500" dirty="0">
              <a:latin typeface="Times New Roman" pitchFamily="18" charset="0"/>
              <a:cs typeface="Times New Roman" pitchFamily="18" charset="0"/>
            </a:endParaRPr>
          </a:p>
        </p:txBody>
      </p:sp>
    </p:spTree>
    <p:extLst>
      <p:ext uri="{BB962C8B-B14F-4D97-AF65-F5344CB8AC3E}">
        <p14:creationId xmlns:p14="http://schemas.microsoft.com/office/powerpoint/2010/main" val="83996182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528066"/>
            <a:ext cx="6172200" cy="557784"/>
          </a:xfrm>
        </p:spPr>
        <p:txBody>
          <a:bodyPr>
            <a:noAutofit/>
          </a:bodyPr>
          <a:lstStyle/>
          <a:p>
            <a:r>
              <a:rPr lang="en-US" sz="3000" dirty="0">
                <a:latin typeface="Times New Roman" pitchFamily="18" charset="0"/>
                <a:cs typeface="Times New Roman" pitchFamily="18" charset="0"/>
              </a:rPr>
              <a:t/>
            </a:r>
            <a:br>
              <a:rPr lang="en-US" sz="3000" dirty="0">
                <a:latin typeface="Times New Roman" pitchFamily="18" charset="0"/>
                <a:cs typeface="Times New Roman" pitchFamily="18" charset="0"/>
              </a:rPr>
            </a:br>
            <a:r>
              <a:rPr lang="en-US" sz="3000" dirty="0">
                <a:latin typeface="Times New Roman" pitchFamily="18" charset="0"/>
                <a:cs typeface="Times New Roman" pitchFamily="18" charset="0"/>
              </a:rPr>
              <a:t> Lemmatization:</a:t>
            </a:r>
          </a:p>
        </p:txBody>
      </p:sp>
      <p:sp>
        <p:nvSpPr>
          <p:cNvPr id="3" name="Content Placeholder 2"/>
          <p:cNvSpPr>
            <a:spLocks noGrp="1"/>
          </p:cNvSpPr>
          <p:nvPr>
            <p:ph idx="1"/>
          </p:nvPr>
        </p:nvSpPr>
        <p:spPr>
          <a:xfrm>
            <a:off x="1485900" y="1085850"/>
            <a:ext cx="6172200" cy="3657600"/>
          </a:xfrm>
        </p:spPr>
        <p:txBody>
          <a:bodyPr>
            <a:normAutofit lnSpcReduction="10000"/>
          </a:bodyPr>
          <a:lstStyle/>
          <a:p>
            <a:pPr algn="just">
              <a:lnSpc>
                <a:spcPct val="150000"/>
              </a:lnSpc>
              <a:spcBef>
                <a:spcPts val="0"/>
              </a:spcBef>
            </a:pPr>
            <a:r>
              <a:rPr lang="en-US" sz="1500" dirty="0">
                <a:latin typeface="Times New Roman" pitchFamily="18" charset="0"/>
                <a:cs typeface="Times New Roman" pitchFamily="18" charset="0"/>
              </a:rPr>
              <a:t>This technique is used for extracting the base form of words.</a:t>
            </a:r>
          </a:p>
          <a:p>
            <a:pPr algn="just">
              <a:lnSpc>
                <a:spcPct val="150000"/>
              </a:lnSpc>
              <a:spcBef>
                <a:spcPts val="0"/>
              </a:spcBef>
            </a:pPr>
            <a:r>
              <a:rPr lang="en-US" sz="1500" dirty="0">
                <a:latin typeface="Times New Roman" pitchFamily="18" charset="0"/>
                <a:cs typeface="Times New Roman" pitchFamily="18" charset="0"/>
              </a:rPr>
              <a:t>It does this task with the help of vocabulary and morphological analysis of words.</a:t>
            </a:r>
          </a:p>
          <a:p>
            <a:pPr algn="just">
              <a:lnSpc>
                <a:spcPct val="150000"/>
              </a:lnSpc>
              <a:spcBef>
                <a:spcPts val="0"/>
              </a:spcBef>
            </a:pPr>
            <a:r>
              <a:rPr lang="en-US" sz="1500" dirty="0">
                <a:latin typeface="Times New Roman" pitchFamily="18" charset="0"/>
                <a:cs typeface="Times New Roman" pitchFamily="18" charset="0"/>
              </a:rPr>
              <a:t>This kind of base form of  any word is called lemma.</a:t>
            </a:r>
          </a:p>
          <a:p>
            <a:pPr>
              <a:lnSpc>
                <a:spcPct val="150000"/>
              </a:lnSpc>
              <a:spcBef>
                <a:spcPts val="0"/>
              </a:spcBef>
            </a:pPr>
            <a:r>
              <a:rPr lang="en-US" sz="1500" dirty="0">
                <a:latin typeface="Times New Roman" pitchFamily="18" charset="0"/>
                <a:cs typeface="Times New Roman" pitchFamily="18" charset="0"/>
              </a:rPr>
              <a:t>The main difference between stemming and lemmatization is the vocabulary and morphological analysis of words.</a:t>
            </a:r>
          </a:p>
          <a:p>
            <a:pPr algn="just">
              <a:lnSpc>
                <a:spcPct val="150000"/>
              </a:lnSpc>
              <a:spcBef>
                <a:spcPts val="0"/>
              </a:spcBef>
            </a:pPr>
            <a:r>
              <a:rPr lang="en-US" sz="1500" dirty="0">
                <a:latin typeface="Times New Roman" pitchFamily="18" charset="0"/>
                <a:cs typeface="Times New Roman" pitchFamily="18" charset="0"/>
              </a:rPr>
              <a:t>Stemming commonly collapses derivationally related words whereas lemmatization collapses the different inflectional forms of lemma.</a:t>
            </a:r>
          </a:p>
          <a:p>
            <a:pPr algn="just">
              <a:lnSpc>
                <a:spcPct val="150000"/>
              </a:lnSpc>
              <a:spcBef>
                <a:spcPts val="0"/>
              </a:spcBef>
            </a:pPr>
            <a:r>
              <a:rPr lang="en-US" sz="1500" dirty="0">
                <a:latin typeface="Times New Roman" pitchFamily="18" charset="0"/>
                <a:cs typeface="Times New Roman" pitchFamily="18" charset="0"/>
              </a:rPr>
              <a:t>If we provide the word ‘saw’ as the input , then stemming will return the word ‘s’ but lemmatization will return the word either see or saw depending on whether the use of a token was a verb or noun.</a:t>
            </a:r>
          </a:p>
        </p:txBody>
      </p:sp>
    </p:spTree>
    <p:extLst>
      <p:ext uri="{BB962C8B-B14F-4D97-AF65-F5344CB8AC3E}">
        <p14:creationId xmlns:p14="http://schemas.microsoft.com/office/powerpoint/2010/main" val="7856178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dirty="0">
                <a:latin typeface="Times New Roman" pitchFamily="18" charset="0"/>
                <a:cs typeface="Times New Roman" pitchFamily="18" charset="0"/>
              </a:rPr>
              <a:t/>
            </a:r>
            <a:br>
              <a:rPr lang="en-US" sz="3000" dirty="0">
                <a:latin typeface="Times New Roman" pitchFamily="18" charset="0"/>
                <a:cs typeface="Times New Roman" pitchFamily="18" charset="0"/>
              </a:rPr>
            </a:br>
            <a:r>
              <a:rPr lang="en-US" sz="3000" dirty="0">
                <a:latin typeface="Times New Roman" pitchFamily="18" charset="0"/>
                <a:cs typeface="Times New Roman" pitchFamily="18" charset="0"/>
              </a:rPr>
              <a:t> Lemmatization:</a:t>
            </a:r>
          </a:p>
        </p:txBody>
      </p:sp>
      <p:sp>
        <p:nvSpPr>
          <p:cNvPr id="3" name="Content Placeholder 2"/>
          <p:cNvSpPr>
            <a:spLocks noGrp="1"/>
          </p:cNvSpPr>
          <p:nvPr>
            <p:ph idx="1"/>
          </p:nvPr>
        </p:nvSpPr>
        <p:spPr/>
        <p:txBody>
          <a:bodyPr>
            <a:normAutofit/>
          </a:bodyPr>
          <a:lstStyle/>
          <a:p>
            <a:pPr>
              <a:lnSpc>
                <a:spcPct val="150000"/>
              </a:lnSpc>
              <a:spcBef>
                <a:spcPts val="0"/>
              </a:spcBef>
            </a:pPr>
            <a:r>
              <a:rPr lang="en-US" sz="1500" dirty="0">
                <a:latin typeface="Times New Roman" pitchFamily="18" charset="0"/>
                <a:cs typeface="Times New Roman" pitchFamily="18" charset="0"/>
              </a:rPr>
              <a:t>There is a package related to lemmatization process which can be used to get the base form of word:</a:t>
            </a:r>
          </a:p>
          <a:p>
            <a:pPr>
              <a:lnSpc>
                <a:spcPct val="150000"/>
              </a:lnSpc>
              <a:spcBef>
                <a:spcPts val="0"/>
              </a:spcBef>
            </a:pPr>
            <a:r>
              <a:rPr lang="en-US" sz="1500" b="1" dirty="0">
                <a:latin typeface="Times New Roman" pitchFamily="18" charset="0"/>
                <a:cs typeface="Times New Roman" pitchFamily="18" charset="0"/>
              </a:rPr>
              <a:t>WordNetLemmatizer package:</a:t>
            </a:r>
          </a:p>
          <a:p>
            <a:pPr>
              <a:lnSpc>
                <a:spcPct val="150000"/>
              </a:lnSpc>
              <a:spcBef>
                <a:spcPts val="0"/>
              </a:spcBef>
            </a:pPr>
            <a:r>
              <a:rPr lang="en-US" sz="1500" dirty="0">
                <a:latin typeface="Times New Roman" pitchFamily="18" charset="0"/>
                <a:cs typeface="Times New Roman" pitchFamily="18" charset="0"/>
              </a:rPr>
              <a:t>This package will extract the base form of word depending on whether it is used as a noun or a verb.</a:t>
            </a:r>
          </a:p>
          <a:p>
            <a:pPr>
              <a:lnSpc>
                <a:spcPct val="150000"/>
              </a:lnSpc>
              <a:spcBef>
                <a:spcPts val="0"/>
              </a:spcBef>
            </a:pPr>
            <a:r>
              <a:rPr lang="en-US" sz="1500" dirty="0">
                <a:latin typeface="Times New Roman" pitchFamily="18" charset="0"/>
                <a:cs typeface="Times New Roman" pitchFamily="18" charset="0"/>
              </a:rPr>
              <a:t>T he package can be imported with the help of following import statement:</a:t>
            </a:r>
          </a:p>
          <a:p>
            <a:pPr>
              <a:lnSpc>
                <a:spcPct val="150000"/>
              </a:lnSpc>
              <a:spcBef>
                <a:spcPts val="0"/>
              </a:spcBef>
            </a:pPr>
            <a:r>
              <a:rPr lang="en-US" sz="1500" dirty="0">
                <a:latin typeface="Times New Roman" pitchFamily="18" charset="0"/>
                <a:cs typeface="Times New Roman" pitchFamily="18" charset="0"/>
              </a:rPr>
              <a:t>from nltk.stem import WordNetLemmatizer .</a:t>
            </a:r>
            <a:br>
              <a:rPr lang="en-US" sz="1500" dirty="0">
                <a:latin typeface="Times New Roman" pitchFamily="18" charset="0"/>
                <a:cs typeface="Times New Roman" pitchFamily="18" charset="0"/>
              </a:rPr>
            </a:br>
            <a:r>
              <a:rPr lang="en-US" sz="1500" dirty="0">
                <a:latin typeface="Times New Roman" pitchFamily="18" charset="0"/>
                <a:cs typeface="Times New Roman" pitchFamily="18" charset="0"/>
              </a:rPr>
              <a:t/>
            </a:r>
            <a:br>
              <a:rPr lang="en-US" sz="1500" dirty="0">
                <a:latin typeface="Times New Roman" pitchFamily="18" charset="0"/>
                <a:cs typeface="Times New Roman" pitchFamily="18" charset="0"/>
              </a:rPr>
            </a:br>
            <a:endParaRPr lang="en-US" sz="1500" dirty="0">
              <a:latin typeface="Times New Roman" pitchFamily="18" charset="0"/>
              <a:cs typeface="Times New Roman" pitchFamily="18" charset="0"/>
            </a:endParaRPr>
          </a:p>
        </p:txBody>
      </p:sp>
    </p:spTree>
    <p:extLst>
      <p:ext uri="{BB962C8B-B14F-4D97-AF65-F5344CB8AC3E}">
        <p14:creationId xmlns:p14="http://schemas.microsoft.com/office/powerpoint/2010/main" val="350588284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Times New Roman" pitchFamily="18" charset="0"/>
                <a:cs typeface="Times New Roman" pitchFamily="18" charset="0"/>
              </a:rPr>
              <a:t>Bag Of Word(BoW) Model:</a:t>
            </a: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1500" dirty="0">
                <a:latin typeface="Times New Roman" pitchFamily="18" charset="0"/>
                <a:cs typeface="Times New Roman" pitchFamily="18" charset="0"/>
              </a:rPr>
              <a:t>It is a model in NLP and it is used to extract the features from text.</a:t>
            </a:r>
          </a:p>
          <a:p>
            <a:pPr algn="just">
              <a:lnSpc>
                <a:spcPct val="150000"/>
              </a:lnSpc>
              <a:spcBef>
                <a:spcPts val="0"/>
              </a:spcBef>
            </a:pPr>
            <a:r>
              <a:rPr lang="en-US" sz="1500" dirty="0">
                <a:latin typeface="Times New Roman" pitchFamily="18" charset="0"/>
                <a:cs typeface="Times New Roman" pitchFamily="18" charset="0"/>
              </a:rPr>
              <a:t>Text can be used in modelling such that in machine learning algorithms.</a:t>
            </a:r>
          </a:p>
          <a:p>
            <a:pPr algn="just">
              <a:lnSpc>
                <a:spcPct val="150000"/>
              </a:lnSpc>
              <a:spcBef>
                <a:spcPts val="0"/>
              </a:spcBef>
            </a:pPr>
            <a:r>
              <a:rPr lang="en-US" sz="1500" dirty="0">
                <a:latin typeface="Times New Roman" pitchFamily="18" charset="0"/>
                <a:cs typeface="Times New Roman" pitchFamily="18" charset="0"/>
              </a:rPr>
              <a:t>Machine learning algorithms cannot work with raw data and they need numeric data so that they can extract meaningful information out of it.</a:t>
            </a:r>
          </a:p>
          <a:p>
            <a:pPr algn="just">
              <a:lnSpc>
                <a:spcPct val="150000"/>
              </a:lnSpc>
              <a:spcBef>
                <a:spcPts val="0"/>
              </a:spcBef>
            </a:pPr>
            <a:r>
              <a:rPr lang="en-US" sz="1500" dirty="0">
                <a:latin typeface="Times New Roman" pitchFamily="18" charset="0"/>
                <a:cs typeface="Times New Roman" pitchFamily="18" charset="0"/>
              </a:rPr>
              <a:t>The conversion of text data into numeric data is called feature extraction or feature encoding.</a:t>
            </a:r>
          </a:p>
        </p:txBody>
      </p:sp>
    </p:spTree>
    <p:extLst>
      <p:ext uri="{BB962C8B-B14F-4D97-AF65-F5344CB8AC3E}">
        <p14:creationId xmlns:p14="http://schemas.microsoft.com/office/powerpoint/2010/main" val="2619474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3518"/>
            <a:ext cx="8229600" cy="579711"/>
          </a:xfrm>
        </p:spPr>
        <p:txBody>
          <a:bodyPr vert="horz" lIns="61960" tIns="30980" rIns="61960" bIns="30980" rtlCol="0" anchor="ctr">
            <a:normAutofit/>
          </a:bodyPr>
          <a:lstStyle/>
          <a:p>
            <a:pPr algn="l"/>
            <a:r>
              <a:rPr lang="en" sz="3200" dirty="0">
                <a:latin typeface="Times New Roman" panose="02020603050405020304" pitchFamily="18" charset="0"/>
                <a:cs typeface="Times New Roman" panose="02020603050405020304" pitchFamily="18" charset="0"/>
              </a:rPr>
              <a:t>Day wise Learning Plan</a:t>
            </a:r>
            <a:endParaRPr lang="en-US" sz="32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683568" y="886645"/>
            <a:ext cx="5832648" cy="3471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1960" tIns="30980" rIns="61960" bIns="309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619582"/>
            <a:r>
              <a:rPr lang="en-US" sz="1200" b="1" dirty="0">
                <a:solidFill>
                  <a:srgbClr val="606060"/>
                </a:solidFill>
                <a:latin typeface="Times New Roman" panose="02020603050405020304" pitchFamily="18" charset="0"/>
                <a:cs typeface="Times New Roman" panose="02020603050405020304" pitchFamily="18" charset="0"/>
              </a:rPr>
              <a:t>Day -1 :</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Introduction to Python  </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-2:</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Python – </a:t>
            </a:r>
            <a:r>
              <a:rPr lang="en-US" sz="1350" dirty="0" err="1">
                <a:latin typeface="Times New Roman" panose="02020603050405020304" pitchFamily="18" charset="0"/>
                <a:cs typeface="Times New Roman" panose="02020603050405020304" pitchFamily="18" charset="0"/>
              </a:rPr>
              <a:t>Tools|Syntaxes</a:t>
            </a:r>
            <a:r>
              <a:rPr lang="en-US" sz="1350" dirty="0">
                <a:latin typeface="Times New Roman" panose="02020603050405020304" pitchFamily="18" charset="0"/>
                <a:cs typeface="Times New Roman" panose="02020603050405020304" pitchFamily="18" charset="0"/>
              </a:rPr>
              <a:t> &amp; Data Structures</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-3:</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Python – </a:t>
            </a:r>
            <a:r>
              <a:rPr lang="en-US" sz="1350" dirty="0" err="1">
                <a:latin typeface="Times New Roman" panose="02020603050405020304" pitchFamily="18" charset="0"/>
                <a:cs typeface="Times New Roman" panose="02020603050405020304" pitchFamily="18" charset="0"/>
              </a:rPr>
              <a:t>Dictionaries,Date</a:t>
            </a:r>
            <a:r>
              <a:rPr lang="en-US" sz="1350" dirty="0">
                <a:latin typeface="Times New Roman" panose="02020603050405020304" pitchFamily="18" charset="0"/>
                <a:cs typeface="Times New Roman" panose="02020603050405020304" pitchFamily="18" charset="0"/>
              </a:rPr>
              <a:t> and Time</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-4:</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Python – </a:t>
            </a:r>
            <a:r>
              <a:rPr lang="en-US" sz="1350" dirty="0" err="1">
                <a:latin typeface="Times New Roman" panose="02020603050405020304" pitchFamily="18" charset="0"/>
                <a:cs typeface="Times New Roman" panose="02020603050405020304" pitchFamily="18" charset="0"/>
              </a:rPr>
              <a:t>MySql</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-5:</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Pandas library – Introduction</a:t>
            </a:r>
            <a:endParaRPr lang="en-IN" sz="1350" dirty="0">
              <a:latin typeface="Times New Roman" panose="02020603050405020304" pitchFamily="18" charset="0"/>
              <a:cs typeface="Times New Roman" panose="02020603050405020304" pitchFamily="18" charset="0"/>
            </a:endParaRPr>
          </a:p>
          <a:p>
            <a:pPr lvl="0"/>
            <a:r>
              <a:rPr lang="en-US" sz="1200" b="1" dirty="0">
                <a:solidFill>
                  <a:srgbClr val="606060"/>
                </a:solidFill>
                <a:latin typeface="Times New Roman" panose="02020603050405020304" pitchFamily="18" charset="0"/>
                <a:cs typeface="Times New Roman" panose="02020603050405020304" pitchFamily="18" charset="0"/>
              </a:rPr>
              <a:t>Day -6:</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Pandas library – Data Structures</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-7:</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a:t>
            </a:r>
            <a:r>
              <a:rPr lang="en-US" sz="1350" dirty="0" err="1">
                <a:latin typeface="Times New Roman" panose="02020603050405020304" pitchFamily="18" charset="0"/>
                <a:cs typeface="Times New Roman" panose="02020603050405020304" pitchFamily="18" charset="0"/>
              </a:rPr>
              <a:t>Numpy</a:t>
            </a:r>
            <a:r>
              <a:rPr lang="en-US" sz="1350" dirty="0">
                <a:latin typeface="Times New Roman" panose="02020603050405020304" pitchFamily="18" charset="0"/>
                <a:cs typeface="Times New Roman" panose="02020603050405020304" pitchFamily="18" charset="0"/>
              </a:rPr>
              <a:t> library – Introduction</a:t>
            </a:r>
            <a:endParaRPr lang="en-IN" sz="1350" dirty="0">
              <a:latin typeface="Times New Roman" panose="02020603050405020304" pitchFamily="18" charset="0"/>
              <a:cs typeface="Times New Roman" panose="02020603050405020304" pitchFamily="18" charset="0"/>
            </a:endParaRPr>
          </a:p>
          <a:p>
            <a:pPr lvl="0"/>
            <a:r>
              <a:rPr lang="en-US" sz="1200" b="1" dirty="0">
                <a:solidFill>
                  <a:srgbClr val="606060"/>
                </a:solidFill>
                <a:latin typeface="Times New Roman" panose="02020603050405020304" pitchFamily="18" charset="0"/>
                <a:cs typeface="Times New Roman" panose="02020603050405020304" pitchFamily="18" charset="0"/>
              </a:rPr>
              <a:t>Day -8:</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a:t>
            </a:r>
            <a:r>
              <a:rPr lang="en-US" sz="1350" dirty="0" err="1">
                <a:latin typeface="Times New Roman" panose="02020603050405020304" pitchFamily="18" charset="0"/>
                <a:cs typeface="Times New Roman" panose="02020603050405020304" pitchFamily="18" charset="0"/>
              </a:rPr>
              <a:t>Numpy</a:t>
            </a:r>
            <a:r>
              <a:rPr lang="en-US" sz="1350" dirty="0">
                <a:latin typeface="Times New Roman" panose="02020603050405020304" pitchFamily="18" charset="0"/>
                <a:cs typeface="Times New Roman" panose="02020603050405020304" pitchFamily="18" charset="0"/>
              </a:rPr>
              <a:t> library – Array Manipulations, Mathematical  Functions</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-9:</a:t>
            </a:r>
            <a:r>
              <a:rPr lang="en-US" sz="1200" dirty="0">
                <a:solidFill>
                  <a:srgbClr val="606060"/>
                </a:solidFill>
                <a:latin typeface="Times New Roman" panose="02020603050405020304" pitchFamily="18" charset="0"/>
                <a:cs typeface="Times New Roman" panose="02020603050405020304" pitchFamily="18" charset="0"/>
              </a:rPr>
              <a:t> </a:t>
            </a:r>
            <a:r>
              <a:rPr lang="en-IN" sz="1350" dirty="0">
                <a:latin typeface="Times New Roman" panose="02020603050405020304" pitchFamily="18" charset="0"/>
                <a:cs typeface="Times New Roman" panose="02020603050405020304" pitchFamily="18" charset="0"/>
              </a:rPr>
              <a:t> </a:t>
            </a:r>
            <a:r>
              <a:rPr lang="en-IN" sz="1350" dirty="0" err="1">
                <a:latin typeface="Times New Roman" panose="02020603050405020304" pitchFamily="18" charset="0"/>
                <a:cs typeface="Times New Roman" panose="02020603050405020304" pitchFamily="18" charset="0"/>
              </a:rPr>
              <a:t>Matplotlib</a:t>
            </a:r>
            <a:r>
              <a:rPr lang="en-IN" sz="1350" dirty="0">
                <a:latin typeface="Times New Roman" panose="02020603050405020304" pitchFamily="18" charset="0"/>
                <a:cs typeface="Times New Roman" panose="02020603050405020304" pitchFamily="18" charset="0"/>
              </a:rPr>
              <a:t> , Histogram Using </a:t>
            </a:r>
            <a:r>
              <a:rPr lang="en-IN" sz="1350" dirty="0" err="1">
                <a:latin typeface="Times New Roman" panose="02020603050405020304" pitchFamily="18" charset="0"/>
                <a:cs typeface="Times New Roman" panose="02020603050405020304" pitchFamily="18" charset="0"/>
              </a:rPr>
              <a:t>Matplotlib</a:t>
            </a:r>
            <a:r>
              <a:rPr lang="en-IN" sz="1350" dirty="0">
                <a:latin typeface="Times New Roman" panose="02020603050405020304" pitchFamily="18" charset="0"/>
                <a:cs typeface="Times New Roman" panose="02020603050405020304" pitchFamily="18" charset="0"/>
              </a:rPr>
              <a:t> | I/O With </a:t>
            </a:r>
            <a:r>
              <a:rPr lang="en-IN" sz="1350" dirty="0" err="1">
                <a:latin typeface="Times New Roman" panose="02020603050405020304" pitchFamily="18" charset="0"/>
                <a:cs typeface="Times New Roman" panose="02020603050405020304" pitchFamily="18" charset="0"/>
              </a:rPr>
              <a:t>Numpy</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-10:</a:t>
            </a:r>
            <a:r>
              <a:rPr lang="en-US" sz="1200" dirty="0">
                <a:solidFill>
                  <a:srgbClr val="606060"/>
                </a:solidFill>
                <a:latin typeface="Times New Roman" panose="02020603050405020304" pitchFamily="18" charset="0"/>
                <a:cs typeface="Times New Roman" panose="02020603050405020304" pitchFamily="18" charset="0"/>
              </a:rPr>
              <a:t> </a:t>
            </a:r>
            <a:r>
              <a:rPr lang="en-IN" sz="1350" dirty="0">
                <a:latin typeface="Times New Roman" panose="02020603050405020304" pitchFamily="18" charset="0"/>
                <a:cs typeface="Times New Roman" panose="02020603050405020304" pitchFamily="18" charset="0"/>
              </a:rPr>
              <a:t> </a:t>
            </a:r>
            <a:r>
              <a:rPr lang="en-US" sz="1350" dirty="0" err="1">
                <a:latin typeface="Times New Roman" panose="02020603050405020304" pitchFamily="18" charset="0"/>
                <a:cs typeface="Times New Roman" panose="02020603050405020304" pitchFamily="18" charset="0"/>
              </a:rPr>
              <a:t>Matplotlib</a:t>
            </a:r>
            <a:r>
              <a:rPr lang="en-US" sz="1350" dirty="0">
                <a:latin typeface="Times New Roman" panose="02020603050405020304" pitchFamily="18" charset="0"/>
                <a:cs typeface="Times New Roman" panose="02020603050405020304" pitchFamily="18" charset="0"/>
              </a:rPr>
              <a:t> Library - Introduction , </a:t>
            </a:r>
            <a:r>
              <a:rPr lang="en-US" sz="1350" dirty="0" err="1">
                <a:latin typeface="Times New Roman" panose="02020603050405020304" pitchFamily="18" charset="0"/>
                <a:cs typeface="Times New Roman" panose="02020603050405020304" pitchFamily="18" charset="0"/>
              </a:rPr>
              <a:t>Pyplot</a:t>
            </a:r>
            <a:r>
              <a:rPr lang="en-US" sz="1350" dirty="0">
                <a:latin typeface="Times New Roman" panose="02020603050405020304" pitchFamily="18" charset="0"/>
                <a:cs typeface="Times New Roman" panose="02020603050405020304" pitchFamily="18" charset="0"/>
              </a:rPr>
              <a:t> API | Types Of Plots</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-11:</a:t>
            </a:r>
            <a:r>
              <a:rPr lang="en-US" sz="1200" dirty="0">
                <a:solidFill>
                  <a:srgbClr val="606060"/>
                </a:solidFill>
                <a:latin typeface="Times New Roman" panose="02020603050405020304" pitchFamily="18" charset="0"/>
                <a:cs typeface="Times New Roman" panose="02020603050405020304" pitchFamily="18" charset="0"/>
              </a:rPr>
              <a:t> </a:t>
            </a:r>
            <a:r>
              <a:rPr lang="en-IN" sz="1350" dirty="0">
                <a:latin typeface="Times New Roman" panose="02020603050405020304" pitchFamily="18" charset="0"/>
                <a:cs typeface="Times New Roman" panose="02020603050405020304" pitchFamily="18" charset="0"/>
              </a:rPr>
              <a:t> </a:t>
            </a:r>
            <a:r>
              <a:rPr lang="en-IN" sz="1350" dirty="0" err="1">
                <a:latin typeface="Times New Roman" panose="02020603050405020304" pitchFamily="18" charset="0"/>
                <a:cs typeface="Times New Roman" panose="02020603050405020304" pitchFamily="18" charset="0"/>
              </a:rPr>
              <a:t>Seaborn</a:t>
            </a:r>
            <a:r>
              <a:rPr lang="en-IN" sz="1350" dirty="0">
                <a:latin typeface="Times New Roman" panose="02020603050405020304" pitchFamily="18" charset="0"/>
                <a:cs typeface="Times New Roman" panose="02020603050405020304" pitchFamily="18" charset="0"/>
              </a:rPr>
              <a:t>  Library </a:t>
            </a:r>
          </a:p>
          <a:p>
            <a:pPr defTabSz="619582"/>
            <a:r>
              <a:rPr lang="en-US" sz="1200" b="1" dirty="0">
                <a:solidFill>
                  <a:srgbClr val="606060"/>
                </a:solidFill>
                <a:latin typeface="Times New Roman" panose="02020603050405020304" pitchFamily="18" charset="0"/>
                <a:cs typeface="Times New Roman" panose="02020603050405020304" pitchFamily="18" charset="0"/>
              </a:rPr>
              <a:t>Day -12:</a:t>
            </a:r>
            <a:r>
              <a:rPr lang="en-US" sz="1200" dirty="0">
                <a:solidFill>
                  <a:srgbClr val="606060"/>
                </a:solidFill>
                <a:latin typeface="Times New Roman" panose="02020603050405020304" pitchFamily="18" charset="0"/>
                <a:cs typeface="Times New Roman" panose="02020603050405020304" pitchFamily="18" charset="0"/>
              </a:rPr>
              <a:t> </a:t>
            </a:r>
            <a:r>
              <a:rPr lang="en-IN" sz="1350" dirty="0">
                <a:latin typeface="Times New Roman" panose="02020603050405020304" pitchFamily="18" charset="0"/>
                <a:cs typeface="Times New Roman" panose="02020603050405020304" pitchFamily="18" charset="0"/>
              </a:rPr>
              <a:t> </a:t>
            </a:r>
            <a:r>
              <a:rPr lang="en-IN" sz="1350" dirty="0" err="1">
                <a:latin typeface="Times New Roman" panose="02020603050405020304" pitchFamily="18" charset="0"/>
                <a:cs typeface="Times New Roman" panose="02020603050405020304" pitchFamily="18" charset="0"/>
              </a:rPr>
              <a:t>SKLearn</a:t>
            </a:r>
            <a:r>
              <a:rPr lang="en-IN" sz="1350" dirty="0">
                <a:latin typeface="Times New Roman" panose="02020603050405020304" pitchFamily="18" charset="0"/>
                <a:cs typeface="Times New Roman" panose="02020603050405020304" pitchFamily="18" charset="0"/>
              </a:rPr>
              <a:t> Library</a:t>
            </a:r>
          </a:p>
          <a:p>
            <a:pPr defTabSz="619582"/>
            <a:r>
              <a:rPr lang="en-US" sz="1200" b="1" dirty="0">
                <a:solidFill>
                  <a:srgbClr val="606060"/>
                </a:solidFill>
                <a:latin typeface="Times New Roman" panose="02020603050405020304" pitchFamily="18" charset="0"/>
                <a:cs typeface="Times New Roman" panose="02020603050405020304" pitchFamily="18" charset="0"/>
              </a:rPr>
              <a:t>Day -13:</a:t>
            </a:r>
            <a:r>
              <a:rPr lang="en-US" sz="1200" dirty="0">
                <a:solidFill>
                  <a:srgbClr val="606060"/>
                </a:solidFill>
                <a:latin typeface="Times New Roman" panose="02020603050405020304" pitchFamily="18" charset="0"/>
                <a:cs typeface="Times New Roman" panose="02020603050405020304" pitchFamily="18" charset="0"/>
              </a:rPr>
              <a:t> </a:t>
            </a:r>
            <a:r>
              <a:rPr lang="en-IN" sz="1350" dirty="0">
                <a:latin typeface="Times New Roman" panose="02020603050405020304" pitchFamily="18" charset="0"/>
                <a:cs typeface="Times New Roman" panose="02020603050405020304" pitchFamily="18" charset="0"/>
              </a:rPr>
              <a:t> Python – Date and Time , Data Wrangling. </a:t>
            </a:r>
          </a:p>
          <a:p>
            <a:pPr defTabSz="619582"/>
            <a:r>
              <a:rPr lang="en-US" sz="1200" b="1" dirty="0">
                <a:solidFill>
                  <a:srgbClr val="606060"/>
                </a:solidFill>
                <a:latin typeface="Times New Roman" panose="02020603050405020304" pitchFamily="18" charset="0"/>
                <a:cs typeface="Times New Roman" panose="02020603050405020304" pitchFamily="18" charset="0"/>
              </a:rPr>
              <a:t>Day -14:</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a:t>
            </a:r>
            <a:r>
              <a:rPr lang="en-IN" sz="1350" dirty="0">
                <a:latin typeface="Times New Roman" panose="02020603050405020304" pitchFamily="18" charset="0"/>
                <a:cs typeface="Times New Roman" panose="02020603050405020304" pitchFamily="18" charset="0"/>
              </a:rPr>
              <a:t>Python – Data Cleansing</a:t>
            </a:r>
          </a:p>
          <a:p>
            <a:pPr defTabSz="619582"/>
            <a:r>
              <a:rPr lang="en-US" sz="1200" b="1" dirty="0">
                <a:solidFill>
                  <a:srgbClr val="606060"/>
                </a:solidFill>
                <a:latin typeface="Times New Roman" panose="02020603050405020304" pitchFamily="18" charset="0"/>
                <a:cs typeface="Times New Roman" panose="02020603050405020304" pitchFamily="18" charset="0"/>
              </a:rPr>
              <a:t>Day -15: </a:t>
            </a:r>
            <a:r>
              <a:rPr lang="en-US" sz="1350" dirty="0">
                <a:latin typeface="Times New Roman" panose="02020603050405020304" pitchFamily="18" charset="0"/>
                <a:cs typeface="Times New Roman" panose="02020603050405020304" pitchFamily="18" charset="0"/>
              </a:rPr>
              <a:t> Python – Word Tokenization , Stemming and </a:t>
            </a:r>
            <a:r>
              <a:rPr lang="en-US" sz="1350" dirty="0" err="1">
                <a:latin typeface="Times New Roman" panose="02020603050405020304" pitchFamily="18" charset="0"/>
                <a:cs typeface="Times New Roman" panose="02020603050405020304" pitchFamily="18" charset="0"/>
              </a:rPr>
              <a:t>Lammetization</a:t>
            </a:r>
            <a:r>
              <a:rPr lang="en-US" sz="1350" dirty="0"/>
              <a:t>.</a:t>
            </a:r>
            <a:endParaRPr lang="en-IN" sz="1350" dirty="0"/>
          </a:p>
          <a:p>
            <a:pPr defTabSz="619582"/>
            <a:endParaRPr lang="en-US" sz="1900" dirty="0"/>
          </a:p>
        </p:txBody>
      </p:sp>
    </p:spTree>
    <p:extLst>
      <p:ext uri="{BB962C8B-B14F-4D97-AF65-F5344CB8AC3E}">
        <p14:creationId xmlns:p14="http://schemas.microsoft.com/office/powerpoint/2010/main" val="954655415"/>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Times New Roman" pitchFamily="18" charset="0"/>
                <a:cs typeface="Times New Roman" pitchFamily="18" charset="0"/>
              </a:rPr>
              <a:t>Working  Of  BoW  model:</a:t>
            </a: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1500" dirty="0">
                <a:latin typeface="Times New Roman" pitchFamily="18" charset="0"/>
                <a:cs typeface="Times New Roman" pitchFamily="18" charset="0"/>
              </a:rPr>
              <a:t>This model is used for extracting the essential features from text.</a:t>
            </a:r>
          </a:p>
          <a:p>
            <a:pPr algn="just">
              <a:lnSpc>
                <a:spcPct val="150000"/>
              </a:lnSpc>
              <a:spcBef>
                <a:spcPts val="0"/>
              </a:spcBef>
            </a:pPr>
            <a:r>
              <a:rPr lang="en-US" sz="1500" dirty="0">
                <a:latin typeface="Times New Roman" pitchFamily="18" charset="0"/>
                <a:cs typeface="Times New Roman" pitchFamily="18" charset="0"/>
              </a:rPr>
              <a:t>Example , consider if we have a text document and if we want to convert it to numeric data.</a:t>
            </a:r>
          </a:p>
          <a:p>
            <a:pPr algn="just">
              <a:lnSpc>
                <a:spcPct val="150000"/>
              </a:lnSpc>
              <a:spcBef>
                <a:spcPts val="0"/>
              </a:spcBef>
            </a:pPr>
            <a:r>
              <a:rPr lang="en-US" sz="1500" dirty="0">
                <a:latin typeface="Times New Roman" pitchFamily="18" charset="0"/>
                <a:cs typeface="Times New Roman" pitchFamily="18" charset="0"/>
              </a:rPr>
              <a:t>If we want to extract the features out of  it , then this model extracts the vocabulary from all the words in the document.</a:t>
            </a:r>
          </a:p>
          <a:p>
            <a:pPr algn="just">
              <a:lnSpc>
                <a:spcPct val="150000"/>
              </a:lnSpc>
              <a:spcBef>
                <a:spcPts val="0"/>
              </a:spcBef>
            </a:pPr>
            <a:r>
              <a:rPr lang="en-US" sz="1500" dirty="0">
                <a:latin typeface="Times New Roman" pitchFamily="18" charset="0"/>
                <a:cs typeface="Times New Roman" pitchFamily="18" charset="0"/>
              </a:rPr>
              <a:t>By using a document term matrix , it will build a model.</a:t>
            </a:r>
          </a:p>
          <a:p>
            <a:pPr algn="just">
              <a:lnSpc>
                <a:spcPct val="150000"/>
              </a:lnSpc>
              <a:spcBef>
                <a:spcPts val="0"/>
              </a:spcBef>
            </a:pPr>
            <a:r>
              <a:rPr lang="en-US" sz="1500" dirty="0">
                <a:latin typeface="Times New Roman" pitchFamily="18" charset="0"/>
                <a:cs typeface="Times New Roman" pitchFamily="18" charset="0"/>
              </a:rPr>
              <a:t>BoW represents a document as a bag of words.</a:t>
            </a:r>
          </a:p>
          <a:p>
            <a:pPr algn="just">
              <a:lnSpc>
                <a:spcPct val="150000"/>
              </a:lnSpc>
              <a:spcBef>
                <a:spcPts val="0"/>
              </a:spcBef>
            </a:pPr>
            <a:r>
              <a:rPr lang="en-US" sz="1500" dirty="0">
                <a:latin typeface="Times New Roman" pitchFamily="18" charset="0"/>
                <a:cs typeface="Times New Roman" pitchFamily="18" charset="0"/>
              </a:rPr>
              <a:t>Information about the structure of words in the document is discarded.</a:t>
            </a:r>
          </a:p>
        </p:txBody>
      </p:sp>
    </p:spTree>
    <p:extLst>
      <p:ext uri="{BB962C8B-B14F-4D97-AF65-F5344CB8AC3E}">
        <p14:creationId xmlns:p14="http://schemas.microsoft.com/office/powerpoint/2010/main" val="39651421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Times New Roman" pitchFamily="18" charset="0"/>
                <a:cs typeface="Times New Roman" pitchFamily="18" charset="0"/>
              </a:rPr>
              <a:t>Document Term Matrix:</a:t>
            </a: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1500" dirty="0">
                <a:latin typeface="Times New Roman" pitchFamily="18" charset="0"/>
                <a:cs typeface="Times New Roman" pitchFamily="18" charset="0"/>
              </a:rPr>
              <a:t>It is the matrix of various word counts that occur in a matrix.</a:t>
            </a:r>
          </a:p>
          <a:p>
            <a:pPr algn="just">
              <a:lnSpc>
                <a:spcPct val="150000"/>
              </a:lnSpc>
              <a:spcBef>
                <a:spcPts val="0"/>
              </a:spcBef>
            </a:pPr>
            <a:r>
              <a:rPr lang="en-US" sz="1500" dirty="0">
                <a:latin typeface="Times New Roman" pitchFamily="18" charset="0"/>
                <a:cs typeface="Times New Roman" pitchFamily="18" charset="0"/>
              </a:rPr>
              <a:t>Using this matrix , text document can be represented as a weighted combination of various words.</a:t>
            </a:r>
          </a:p>
          <a:p>
            <a:pPr algn="just">
              <a:lnSpc>
                <a:spcPct val="150000"/>
              </a:lnSpc>
              <a:spcBef>
                <a:spcPts val="0"/>
              </a:spcBef>
            </a:pPr>
            <a:r>
              <a:rPr lang="en-US" sz="1500" dirty="0">
                <a:latin typeface="Times New Roman" pitchFamily="18" charset="0"/>
                <a:cs typeface="Times New Roman" pitchFamily="18" charset="0"/>
              </a:rPr>
              <a:t>If we set a threshold and choose the words that are more meaningful , we can build a histogram of all the words in the document that can be used as a feature vector.</a:t>
            </a:r>
          </a:p>
          <a:p>
            <a:pPr algn="just">
              <a:lnSpc>
                <a:spcPct val="150000"/>
              </a:lnSpc>
              <a:spcBef>
                <a:spcPts val="0"/>
              </a:spcBef>
            </a:pPr>
            <a:r>
              <a:rPr lang="en-US" sz="1500" b="1" dirty="0">
                <a:latin typeface="Times New Roman" pitchFamily="18" charset="0"/>
                <a:cs typeface="Times New Roman" pitchFamily="18" charset="0"/>
              </a:rPr>
              <a:t>Example:</a:t>
            </a:r>
          </a:p>
          <a:p>
            <a:pPr algn="just">
              <a:lnSpc>
                <a:spcPct val="150000"/>
              </a:lnSpc>
              <a:spcBef>
                <a:spcPts val="0"/>
              </a:spcBef>
            </a:pPr>
            <a:r>
              <a:rPr lang="en-US" sz="1500" dirty="0">
                <a:latin typeface="Times New Roman" pitchFamily="18" charset="0"/>
                <a:cs typeface="Times New Roman" pitchFamily="18" charset="0"/>
              </a:rPr>
              <a:t>We have the following two sentences:</a:t>
            </a:r>
          </a:p>
          <a:p>
            <a:pPr algn="just">
              <a:lnSpc>
                <a:spcPct val="150000"/>
              </a:lnSpc>
              <a:spcBef>
                <a:spcPts val="0"/>
              </a:spcBef>
            </a:pPr>
            <a:r>
              <a:rPr lang="en-US" sz="1500" b="1" dirty="0">
                <a:latin typeface="Times New Roman" pitchFamily="18" charset="0"/>
                <a:cs typeface="Times New Roman" pitchFamily="18" charset="0"/>
              </a:rPr>
              <a:t>Sentence 1 – </a:t>
            </a:r>
            <a:r>
              <a:rPr lang="en-US" sz="1500" dirty="0">
                <a:latin typeface="Times New Roman" pitchFamily="18" charset="0"/>
                <a:cs typeface="Times New Roman" pitchFamily="18" charset="0"/>
              </a:rPr>
              <a:t>We are using the Bag Of Words model.</a:t>
            </a:r>
          </a:p>
          <a:p>
            <a:pPr algn="just">
              <a:lnSpc>
                <a:spcPct val="150000"/>
              </a:lnSpc>
              <a:spcBef>
                <a:spcPts val="0"/>
              </a:spcBef>
            </a:pPr>
            <a:r>
              <a:rPr lang="en-US" sz="1500" b="1" dirty="0">
                <a:latin typeface="Times New Roman" pitchFamily="18" charset="0"/>
                <a:cs typeface="Times New Roman" pitchFamily="18" charset="0"/>
              </a:rPr>
              <a:t>Sentence 2 – </a:t>
            </a:r>
            <a:r>
              <a:rPr lang="en-US" sz="1500" dirty="0">
                <a:latin typeface="Times New Roman" pitchFamily="18" charset="0"/>
                <a:cs typeface="Times New Roman" pitchFamily="18" charset="0"/>
              </a:rPr>
              <a:t>Bag Of Words model is used for extracting the essential features.</a:t>
            </a:r>
            <a:endParaRPr lang="en-US" sz="1500" b="1" dirty="0">
              <a:latin typeface="Times New Roman" pitchFamily="18" charset="0"/>
              <a:cs typeface="Times New Roman" pitchFamily="18" charset="0"/>
            </a:endParaRPr>
          </a:p>
        </p:txBody>
      </p:sp>
    </p:spTree>
    <p:extLst>
      <p:ext uri="{BB962C8B-B14F-4D97-AF65-F5344CB8AC3E}">
        <p14:creationId xmlns:p14="http://schemas.microsoft.com/office/powerpoint/2010/main" val="42112679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Times New Roman" pitchFamily="18" charset="0"/>
                <a:cs typeface="Times New Roman" pitchFamily="18" charset="0"/>
              </a:rPr>
              <a:t>Document Term Matrix:</a:t>
            </a:r>
            <a:endParaRPr lang="en-US" sz="3000" dirty="0"/>
          </a:p>
        </p:txBody>
      </p:sp>
      <p:sp>
        <p:nvSpPr>
          <p:cNvPr id="3" name="Content Placeholder 2"/>
          <p:cNvSpPr>
            <a:spLocks noGrp="1"/>
          </p:cNvSpPr>
          <p:nvPr>
            <p:ph idx="1"/>
          </p:nvPr>
        </p:nvSpPr>
        <p:spPr/>
        <p:txBody>
          <a:bodyPr>
            <a:normAutofit fontScale="62500" lnSpcReduction="20000"/>
          </a:bodyPr>
          <a:lstStyle/>
          <a:p>
            <a:pPr>
              <a:lnSpc>
                <a:spcPct val="170000"/>
              </a:lnSpc>
              <a:spcBef>
                <a:spcPts val="0"/>
              </a:spcBef>
            </a:pPr>
            <a:r>
              <a:rPr lang="en-US" sz="1500" dirty="0">
                <a:latin typeface="Times New Roman" pitchFamily="18" charset="0"/>
                <a:cs typeface="Times New Roman" pitchFamily="18" charset="0"/>
              </a:rPr>
              <a:t>Consider the two sentences , we have the following 13 distinct words:</a:t>
            </a:r>
          </a:p>
          <a:p>
            <a:pPr>
              <a:lnSpc>
                <a:spcPct val="170000"/>
              </a:lnSpc>
              <a:spcBef>
                <a:spcPts val="0"/>
              </a:spcBef>
            </a:pPr>
            <a:r>
              <a:rPr lang="en-US" sz="1500" dirty="0">
                <a:latin typeface="Times New Roman" pitchFamily="18" charset="0"/>
                <a:cs typeface="Times New Roman" pitchFamily="18" charset="0"/>
              </a:rPr>
              <a:t>we</a:t>
            </a:r>
          </a:p>
          <a:p>
            <a:pPr>
              <a:lnSpc>
                <a:spcPct val="170000"/>
              </a:lnSpc>
              <a:spcBef>
                <a:spcPts val="0"/>
              </a:spcBef>
            </a:pPr>
            <a:r>
              <a:rPr lang="en-US" sz="1500" dirty="0">
                <a:latin typeface="Times New Roman" pitchFamily="18" charset="0"/>
                <a:cs typeface="Times New Roman" pitchFamily="18" charset="0"/>
              </a:rPr>
              <a:t>are</a:t>
            </a:r>
          </a:p>
          <a:p>
            <a:pPr>
              <a:lnSpc>
                <a:spcPct val="170000"/>
              </a:lnSpc>
              <a:spcBef>
                <a:spcPts val="0"/>
              </a:spcBef>
            </a:pPr>
            <a:r>
              <a:rPr lang="en-US" sz="1500" dirty="0">
                <a:latin typeface="Times New Roman" pitchFamily="18" charset="0"/>
                <a:cs typeface="Times New Roman" pitchFamily="18" charset="0"/>
              </a:rPr>
              <a:t>using</a:t>
            </a:r>
          </a:p>
          <a:p>
            <a:pPr>
              <a:lnSpc>
                <a:spcPct val="170000"/>
              </a:lnSpc>
              <a:spcBef>
                <a:spcPts val="0"/>
              </a:spcBef>
            </a:pPr>
            <a:r>
              <a:rPr lang="en-US" sz="1500" dirty="0">
                <a:latin typeface="Times New Roman" pitchFamily="18" charset="0"/>
                <a:cs typeface="Times New Roman" pitchFamily="18" charset="0"/>
              </a:rPr>
              <a:t>the</a:t>
            </a:r>
          </a:p>
          <a:p>
            <a:pPr>
              <a:lnSpc>
                <a:spcPct val="170000"/>
              </a:lnSpc>
              <a:spcBef>
                <a:spcPts val="0"/>
              </a:spcBef>
            </a:pPr>
            <a:r>
              <a:rPr lang="en-US" sz="1500" dirty="0">
                <a:latin typeface="Times New Roman" pitchFamily="18" charset="0"/>
                <a:cs typeface="Times New Roman" pitchFamily="18" charset="0"/>
              </a:rPr>
              <a:t>bag</a:t>
            </a:r>
          </a:p>
          <a:p>
            <a:pPr>
              <a:lnSpc>
                <a:spcPct val="170000"/>
              </a:lnSpc>
              <a:spcBef>
                <a:spcPts val="0"/>
              </a:spcBef>
            </a:pPr>
            <a:r>
              <a:rPr lang="en-US" sz="1500" dirty="0">
                <a:latin typeface="Times New Roman" pitchFamily="18" charset="0"/>
                <a:cs typeface="Times New Roman" pitchFamily="18" charset="0"/>
              </a:rPr>
              <a:t>of</a:t>
            </a:r>
          </a:p>
          <a:p>
            <a:pPr>
              <a:lnSpc>
                <a:spcPct val="170000"/>
              </a:lnSpc>
              <a:spcBef>
                <a:spcPts val="0"/>
              </a:spcBef>
            </a:pPr>
            <a:r>
              <a:rPr lang="en-US" sz="1500" dirty="0">
                <a:latin typeface="Times New Roman" pitchFamily="18" charset="0"/>
                <a:cs typeface="Times New Roman" pitchFamily="18" charset="0"/>
              </a:rPr>
              <a:t>words</a:t>
            </a:r>
          </a:p>
          <a:p>
            <a:pPr>
              <a:lnSpc>
                <a:spcPct val="170000"/>
              </a:lnSpc>
              <a:spcBef>
                <a:spcPts val="0"/>
              </a:spcBef>
            </a:pPr>
            <a:r>
              <a:rPr lang="en-US" sz="1500" dirty="0">
                <a:latin typeface="Times New Roman" pitchFamily="18" charset="0"/>
                <a:cs typeface="Times New Roman" pitchFamily="18" charset="0"/>
              </a:rPr>
              <a:t>model</a:t>
            </a:r>
          </a:p>
          <a:p>
            <a:pPr>
              <a:lnSpc>
                <a:spcPct val="170000"/>
              </a:lnSpc>
              <a:spcBef>
                <a:spcPts val="0"/>
              </a:spcBef>
            </a:pPr>
            <a:r>
              <a:rPr lang="en-US" sz="1500" dirty="0">
                <a:latin typeface="Times New Roman" pitchFamily="18" charset="0"/>
                <a:cs typeface="Times New Roman" pitchFamily="18" charset="0"/>
              </a:rPr>
              <a:t>is</a:t>
            </a:r>
          </a:p>
          <a:p>
            <a:pPr>
              <a:lnSpc>
                <a:spcPct val="170000"/>
              </a:lnSpc>
              <a:spcBef>
                <a:spcPts val="0"/>
              </a:spcBef>
            </a:pPr>
            <a:r>
              <a:rPr lang="en-US" sz="1500" dirty="0">
                <a:latin typeface="Times New Roman" pitchFamily="18" charset="0"/>
                <a:cs typeface="Times New Roman" pitchFamily="18" charset="0"/>
              </a:rPr>
              <a:t>used</a:t>
            </a:r>
          </a:p>
          <a:p>
            <a:pPr>
              <a:lnSpc>
                <a:spcPct val="170000"/>
              </a:lnSpc>
              <a:spcBef>
                <a:spcPts val="0"/>
              </a:spcBef>
            </a:pPr>
            <a:r>
              <a:rPr lang="en-US" sz="1500" dirty="0">
                <a:latin typeface="Times New Roman" pitchFamily="18" charset="0"/>
                <a:cs typeface="Times New Roman" pitchFamily="18" charset="0"/>
              </a:rPr>
              <a:t>for</a:t>
            </a:r>
          </a:p>
          <a:p>
            <a:pPr>
              <a:lnSpc>
                <a:spcPct val="170000"/>
              </a:lnSpc>
              <a:spcBef>
                <a:spcPts val="0"/>
              </a:spcBef>
            </a:pPr>
            <a:r>
              <a:rPr lang="en-US" sz="1500" dirty="0">
                <a:latin typeface="Times New Roman" pitchFamily="18" charset="0"/>
                <a:cs typeface="Times New Roman" pitchFamily="18" charset="0"/>
              </a:rPr>
              <a:t>extracting</a:t>
            </a:r>
          </a:p>
          <a:p>
            <a:pPr>
              <a:lnSpc>
                <a:spcPct val="170000"/>
              </a:lnSpc>
              <a:spcBef>
                <a:spcPts val="0"/>
              </a:spcBef>
            </a:pPr>
            <a:r>
              <a:rPr lang="en-US" sz="1500" dirty="0">
                <a:latin typeface="Times New Roman" pitchFamily="18" charset="0"/>
                <a:cs typeface="Times New Roman" pitchFamily="18" charset="0"/>
              </a:rPr>
              <a:t>features</a:t>
            </a:r>
          </a:p>
          <a:p>
            <a:endParaRPr lang="en-US" sz="1500" dirty="0">
              <a:latin typeface="Times New Roman" pitchFamily="18" charset="0"/>
              <a:cs typeface="Times New Roman" pitchFamily="18" charset="0"/>
            </a:endParaRPr>
          </a:p>
        </p:txBody>
      </p:sp>
    </p:spTree>
    <p:extLst>
      <p:ext uri="{BB962C8B-B14F-4D97-AF65-F5344CB8AC3E}">
        <p14:creationId xmlns:p14="http://schemas.microsoft.com/office/powerpoint/2010/main" val="227531543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Times New Roman" pitchFamily="18" charset="0"/>
                <a:cs typeface="Times New Roman" pitchFamily="18" charset="0"/>
              </a:rPr>
              <a:t>Document Term Matrix:</a:t>
            </a:r>
            <a:endParaRPr lang="en-US" sz="3000"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1500" dirty="0">
                <a:latin typeface="Times New Roman" pitchFamily="18" charset="0"/>
                <a:cs typeface="Times New Roman" pitchFamily="18" charset="0"/>
              </a:rPr>
              <a:t>Build a histogram for each sentence by using the word count in each sentence:</a:t>
            </a:r>
          </a:p>
          <a:p>
            <a:pPr algn="just">
              <a:lnSpc>
                <a:spcPct val="150000"/>
              </a:lnSpc>
              <a:spcBef>
                <a:spcPts val="0"/>
              </a:spcBef>
            </a:pPr>
            <a:r>
              <a:rPr lang="fr-FR" sz="1500" b="1" dirty="0">
                <a:latin typeface="Times New Roman" pitchFamily="18" charset="0"/>
                <a:cs typeface="Times New Roman" pitchFamily="18" charset="0"/>
              </a:rPr>
              <a:t>Sentence 1</a:t>
            </a:r>
            <a:r>
              <a:rPr lang="fr-FR" sz="1500" dirty="0">
                <a:latin typeface="Times New Roman" pitchFamily="18" charset="0"/>
                <a:cs typeface="Times New Roman" pitchFamily="18" charset="0"/>
              </a:rPr>
              <a:t> − [1,1,1,1,1,1,1,1,0,0,0,0,0]</a:t>
            </a:r>
          </a:p>
          <a:p>
            <a:pPr algn="just">
              <a:lnSpc>
                <a:spcPct val="150000"/>
              </a:lnSpc>
              <a:spcBef>
                <a:spcPts val="0"/>
              </a:spcBef>
            </a:pPr>
            <a:r>
              <a:rPr lang="fr-FR" sz="1500" b="1" dirty="0">
                <a:latin typeface="Times New Roman" pitchFamily="18" charset="0"/>
                <a:cs typeface="Times New Roman" pitchFamily="18" charset="0"/>
              </a:rPr>
              <a:t>Sentence 2</a:t>
            </a:r>
            <a:r>
              <a:rPr lang="fr-FR" sz="1500" dirty="0">
                <a:latin typeface="Times New Roman" pitchFamily="18" charset="0"/>
                <a:cs typeface="Times New Roman" pitchFamily="18" charset="0"/>
              </a:rPr>
              <a:t> − [0,0,0,1,1,1,1,1,1,1,1,1,1]</a:t>
            </a:r>
          </a:p>
          <a:p>
            <a:pPr algn="just">
              <a:lnSpc>
                <a:spcPct val="150000"/>
              </a:lnSpc>
              <a:spcBef>
                <a:spcPts val="0"/>
              </a:spcBef>
            </a:pPr>
            <a:endParaRPr lang="fr-FR" sz="1500" dirty="0">
              <a:latin typeface="Times New Roman" pitchFamily="18" charset="0"/>
              <a:cs typeface="Times New Roman" pitchFamily="18" charset="0"/>
            </a:endParaRPr>
          </a:p>
          <a:p>
            <a:pPr algn="just">
              <a:lnSpc>
                <a:spcPct val="150000"/>
              </a:lnSpc>
              <a:spcBef>
                <a:spcPts val="0"/>
              </a:spcBef>
            </a:pPr>
            <a:r>
              <a:rPr lang="fr-FR" sz="1500" dirty="0">
                <a:latin typeface="Times New Roman" pitchFamily="18" charset="0"/>
                <a:cs typeface="Times New Roman" pitchFamily="18" charset="0"/>
              </a:rPr>
              <a:t>Feature vectors have been extracted.</a:t>
            </a:r>
          </a:p>
          <a:p>
            <a:pPr algn="just">
              <a:lnSpc>
                <a:spcPct val="150000"/>
              </a:lnSpc>
              <a:spcBef>
                <a:spcPts val="0"/>
              </a:spcBef>
            </a:pPr>
            <a:r>
              <a:rPr lang="fr-FR" sz="1500" dirty="0">
                <a:latin typeface="Times New Roman" pitchFamily="18" charset="0"/>
                <a:cs typeface="Times New Roman" pitchFamily="18" charset="0"/>
              </a:rPr>
              <a:t>Each feature vector is 13-dimensional because we have 13 distinct words.</a:t>
            </a:r>
          </a:p>
          <a:p>
            <a:endParaRPr lang="en-US" sz="1500" dirty="0">
              <a:latin typeface="Times New Roman" pitchFamily="18" charset="0"/>
              <a:cs typeface="Times New Roman" pitchFamily="18" charset="0"/>
            </a:endParaRPr>
          </a:p>
        </p:txBody>
      </p:sp>
    </p:spTree>
    <p:extLst>
      <p:ext uri="{BB962C8B-B14F-4D97-AF65-F5344CB8AC3E}">
        <p14:creationId xmlns:p14="http://schemas.microsoft.com/office/powerpoint/2010/main" val="56250324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Word Tokenization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is the process of splitting a large sample of text into words.</a:t>
            </a:r>
          </a:p>
          <a:p>
            <a:pPr algn="just">
              <a:lnSpc>
                <a:spcPct val="150000"/>
              </a:lnSpc>
              <a:spcBef>
                <a:spcPts val="0"/>
              </a:spcBef>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This is one important requirement in any type of NLP tasks where each word needs to be captured and subjected to further analysis like classifying and counting them for a particular sentiment.</a:t>
            </a:r>
          </a:p>
          <a:p>
            <a:pPr algn="just">
              <a:lnSpc>
                <a:spcPct val="150000"/>
              </a:lnSpc>
              <a:spcBef>
                <a:spcPts val="0"/>
              </a:spcBef>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Pip install word_tokenize.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674473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Word Tokenization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fontScale="92500" lnSpcReduction="10000"/>
          </a:bodyPr>
          <a:lstStyle/>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Word_tokenize </a:t>
            </a:r>
            <a:r>
              <a:rPr lang="en-US" sz="2000" dirty="0" smtClean="0">
                <a:latin typeface="Times New Roman" panose="02020603050405020304" pitchFamily="18" charset="0"/>
                <a:cs typeface="Times New Roman" panose="02020603050405020304" pitchFamily="18" charset="0"/>
              </a:rPr>
              <a:t>method is used to split the paragraph into individual words.</a:t>
            </a:r>
          </a:p>
          <a:p>
            <a:pPr algn="just">
              <a:lnSpc>
                <a:spcPct val="150000"/>
              </a:lnSpc>
              <a:spcBef>
                <a:spcPts val="0"/>
              </a:spcBef>
            </a:pPr>
            <a:endParaRPr lang="en-US" sz="2000" b="1" dirty="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import nltk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endParaRPr lang="en-IN" sz="20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word_data </a:t>
            </a:r>
            <a:r>
              <a:rPr lang="en-IN" sz="2000" dirty="0">
                <a:latin typeface="Times New Roman" panose="02020603050405020304" pitchFamily="18" charset="0"/>
                <a:cs typeface="Times New Roman" panose="02020603050405020304" pitchFamily="18" charset="0"/>
              </a:rPr>
              <a:t>= "It originated from the idea that there are readers who prefer learning new skills from the comforts of their drawing rooms" nltk_tokens = nltk.word_tokenize(word_data</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print (nltk_tokens)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3878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Word Tokenization - 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895350"/>
            <a:ext cx="8503920" cy="3678936"/>
          </a:xfrm>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['It', 'originated', 'from', 'the', 'idea', 'that', 'there', 'are', 'readers', 'who', 'prefer', 'learning', 'new', 'skills', 'from', 'the', 'comforts', 'of', 'their', 'drawing', 'rooms']</a:t>
            </a:r>
          </a:p>
        </p:txBody>
      </p:sp>
    </p:spTree>
    <p:extLst>
      <p:ext uri="{BB962C8B-B14F-4D97-AF65-F5344CB8AC3E}">
        <p14:creationId xmlns:p14="http://schemas.microsoft.com/office/powerpoint/2010/main" val="152583156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Tokenizing Sentences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895350"/>
            <a:ext cx="8503920" cy="36789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sentences can be tokenized in a paragraph.</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method </a:t>
            </a:r>
            <a:r>
              <a:rPr lang="en-US" sz="2000" b="1" dirty="0" smtClean="0">
                <a:latin typeface="Times New Roman" panose="02020603050405020304" pitchFamily="18" charset="0"/>
                <a:cs typeface="Times New Roman" panose="02020603050405020304" pitchFamily="18" charset="0"/>
              </a:rPr>
              <a:t>sent_tokenize </a:t>
            </a:r>
            <a:r>
              <a:rPr lang="en-US" sz="2000" dirty="0" smtClean="0">
                <a:latin typeface="Times New Roman" panose="02020603050405020304" pitchFamily="18" charset="0"/>
                <a:cs typeface="Times New Roman" panose="02020603050405020304" pitchFamily="18" charset="0"/>
              </a:rPr>
              <a:t>is used to achieve this.</a:t>
            </a: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import nltk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sentence_data </a:t>
            </a:r>
            <a:r>
              <a:rPr lang="en-IN" sz="2000" dirty="0">
                <a:latin typeface="Times New Roman" panose="02020603050405020304" pitchFamily="18" charset="0"/>
                <a:cs typeface="Times New Roman" panose="02020603050405020304" pitchFamily="18" charset="0"/>
              </a:rPr>
              <a:t>= "Sun rises in the east. Sun sets in the west."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nltk_tokens </a:t>
            </a:r>
            <a:r>
              <a:rPr lang="en-IN" sz="2000" dirty="0">
                <a:latin typeface="Times New Roman" panose="02020603050405020304" pitchFamily="18" charset="0"/>
                <a:cs typeface="Times New Roman" panose="02020603050405020304" pitchFamily="18" charset="0"/>
              </a:rPr>
              <a:t>= nltk.sent_tokenize(sentence_data)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a:t>
            </a:r>
            <a:r>
              <a:rPr lang="en-IN" sz="2000" dirty="0">
                <a:latin typeface="Times New Roman" panose="02020603050405020304" pitchFamily="18" charset="0"/>
                <a:cs typeface="Times New Roman" panose="02020603050405020304" pitchFamily="18" charset="0"/>
              </a:rPr>
              <a:t>(nltk_tokens)</a:t>
            </a:r>
          </a:p>
        </p:txBody>
      </p:sp>
    </p:spTree>
    <p:extLst>
      <p:ext uri="{BB962C8B-B14F-4D97-AF65-F5344CB8AC3E}">
        <p14:creationId xmlns:p14="http://schemas.microsoft.com/office/powerpoint/2010/main" val="146025388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Tokenizing </a:t>
            </a:r>
            <a:r>
              <a:rPr lang="en-US" sz="4000" dirty="0" smtClean="0">
                <a:latin typeface="Times New Roman" panose="02020603050405020304" pitchFamily="18" charset="0"/>
                <a:cs typeface="Times New Roman" panose="02020603050405020304" pitchFamily="18" charset="0"/>
              </a:rPr>
              <a:t>Sentences - Output</a:t>
            </a:r>
            <a:endParaRPr lang="en-IN" sz="4000" dirty="0"/>
          </a:p>
        </p:txBody>
      </p:sp>
      <p:sp>
        <p:nvSpPr>
          <p:cNvPr id="3" name="Content Placeholder 2"/>
          <p:cNvSpPr>
            <a:spLocks noGrp="1"/>
          </p:cNvSpPr>
          <p:nvPr>
            <p:ph sz="quarter" idx="1"/>
          </p:nvPr>
        </p:nvSpPr>
        <p:spPr>
          <a:xfrm>
            <a:off x="301752" y="971550"/>
            <a:ext cx="8503920" cy="3602736"/>
          </a:xfrm>
        </p:spPr>
        <p:txBody>
          <a:bodyPr>
            <a:normAutofit/>
          </a:bodyPr>
          <a:lstStyle/>
          <a:p>
            <a:r>
              <a:rPr lang="en-IN" sz="2000" dirty="0">
                <a:latin typeface="Times New Roman" panose="02020603050405020304" pitchFamily="18" charset="0"/>
                <a:cs typeface="Times New Roman" panose="02020603050405020304" pitchFamily="18" charset="0"/>
              </a:rPr>
              <a:t>['Sun rises in the east.', 'Sun sets in the west.']</a:t>
            </a:r>
            <a:r>
              <a:rPr lang="en-IN" sz="2000" dirty="0"/>
              <a:t/>
            </a:r>
            <a:br>
              <a:rPr lang="en-IN" sz="2000" dirty="0"/>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685109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Stemming and  Lemmatization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fontScale="92500" lnSpcReduction="1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In NLP ,we come across situations where two or more words have a common root.</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For eg, three words – agreed, agreeing and agreeable have the same root word </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Agree.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 search involving these words would treat them as the same word which is the root word.</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essential to link all the words into their root word.</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NLTK library has the essential methods to do this linking and give the output showing the root word.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3773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9550"/>
            <a:ext cx="8229600" cy="857250"/>
          </a:xfrm>
        </p:spPr>
        <p:txBody>
          <a:bodyPr vert="horz" lIns="61960" tIns="30980" rIns="61960" bIns="30980" rtlCol="0" anchor="ctr">
            <a:normAutofit/>
          </a:bodyPr>
          <a:lstStyle/>
          <a:p>
            <a:pPr algn="l"/>
            <a:r>
              <a:rPr lang="en" sz="2700" dirty="0"/>
              <a:t>Day wise Learning Plan</a:t>
            </a:r>
            <a:endParaRPr lang="en-US" sz="2400" dirty="0"/>
          </a:p>
        </p:txBody>
      </p:sp>
      <p:sp>
        <p:nvSpPr>
          <p:cNvPr id="3" name="Rectangle 2"/>
          <p:cNvSpPr/>
          <p:nvPr/>
        </p:nvSpPr>
        <p:spPr>
          <a:xfrm>
            <a:off x="609601" y="1047751"/>
            <a:ext cx="5898007" cy="3017220"/>
          </a:xfrm>
          <a:prstGeom prst="rect">
            <a:avLst/>
          </a:prstGeom>
        </p:spPr>
        <p:txBody>
          <a:bodyPr wrap="square" lIns="61960" tIns="30980" rIns="61960" bIns="30980">
            <a:spAutoFit/>
          </a:bodyPr>
          <a:lstStyle/>
          <a:p>
            <a:r>
              <a:rPr lang="en-US" sz="1200" b="1" dirty="0">
                <a:solidFill>
                  <a:srgbClr val="606060"/>
                </a:solidFill>
                <a:latin typeface="Times New Roman" panose="02020603050405020304" pitchFamily="18" charset="0"/>
                <a:cs typeface="Times New Roman" panose="02020603050405020304" pitchFamily="18" charset="0"/>
              </a:rPr>
              <a:t>Day -16:</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Python – Data Visualization</a:t>
            </a:r>
            <a:endParaRPr lang="en-IN" sz="1200" dirty="0">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-17:</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Python – Statistical Analysis</a:t>
            </a:r>
            <a:endParaRPr lang="en-IN" sz="1200" dirty="0">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-18:</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Python – Types Of Distribution </a:t>
            </a:r>
          </a:p>
          <a:p>
            <a:r>
              <a:rPr lang="en-US" sz="1200" b="1" dirty="0">
                <a:solidFill>
                  <a:srgbClr val="606060"/>
                </a:solidFill>
                <a:latin typeface="Times New Roman" panose="02020603050405020304" pitchFamily="18" charset="0"/>
                <a:cs typeface="Times New Roman" panose="02020603050405020304" pitchFamily="18" charset="0"/>
              </a:rPr>
              <a:t>Day -19:</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Python – Correlation ,Chi-Square Test , Linear Regression</a:t>
            </a:r>
            <a:endParaRPr lang="en-US" sz="1200" dirty="0">
              <a:solidFill>
                <a:srgbClr val="606060"/>
              </a:solidFill>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-20:</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Keras</a:t>
            </a:r>
            <a:r>
              <a:rPr lang="en-US" sz="1200" dirty="0">
                <a:latin typeface="Times New Roman" panose="02020603050405020304" pitchFamily="18" charset="0"/>
                <a:cs typeface="Times New Roman" panose="02020603050405020304" pitchFamily="18" charset="0"/>
              </a:rPr>
              <a:t> library – Introduction.</a:t>
            </a:r>
            <a:endParaRPr lang="en-IN" sz="1200" dirty="0">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-21:</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Stock Price Prediction With Machine Learning           LSTM RNN  </a:t>
            </a:r>
            <a:endParaRPr lang="en-IN" sz="1200" dirty="0">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-22:</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People’s  </a:t>
            </a:r>
            <a:r>
              <a:rPr lang="en-US" sz="1200" dirty="0" err="1">
                <a:latin typeface="Times New Roman" panose="02020603050405020304" pitchFamily="18" charset="0"/>
                <a:cs typeface="Times New Roman" panose="02020603050405020304" pitchFamily="18" charset="0"/>
              </a:rPr>
              <a:t>behaviour</a:t>
            </a:r>
            <a:r>
              <a:rPr lang="en-US" sz="1200" dirty="0">
                <a:latin typeface="Times New Roman" panose="02020603050405020304" pitchFamily="18" charset="0"/>
                <a:cs typeface="Times New Roman" panose="02020603050405020304" pitchFamily="18" charset="0"/>
              </a:rPr>
              <a:t> in chat message using NLP          </a:t>
            </a:r>
            <a:r>
              <a:rPr lang="en-US" sz="1200" dirty="0" err="1">
                <a:latin typeface="Times New Roman" panose="02020603050405020304" pitchFamily="18" charset="0"/>
                <a:cs typeface="Times New Roman" panose="02020603050405020304" pitchFamily="18" charset="0"/>
              </a:rPr>
              <a:t>NLP</a:t>
            </a:r>
            <a:endParaRPr lang="en-US" sz="1200" dirty="0">
              <a:solidFill>
                <a:srgbClr val="606060"/>
              </a:solidFill>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-23:</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Gaming In Python        </a:t>
            </a:r>
            <a:endParaRPr lang="en-IN" sz="1200" dirty="0">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-24:</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creation in Python                                           NLP</a:t>
            </a:r>
            <a:endParaRPr lang="en-US" sz="1200" dirty="0">
              <a:solidFill>
                <a:srgbClr val="606060"/>
              </a:solidFill>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-25:</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Electricity Price Prediction Using ML                                                                                                                                                               Random Forest </a:t>
            </a:r>
            <a:r>
              <a:rPr lang="en-US" sz="1200" dirty="0" err="1">
                <a:latin typeface="Times New Roman" panose="02020603050405020304" pitchFamily="18" charset="0"/>
                <a:cs typeface="Times New Roman" panose="02020603050405020304" pitchFamily="18" charset="0"/>
              </a:rPr>
              <a:t>Regressor</a:t>
            </a:r>
            <a:endParaRPr lang="en-US" sz="1200" dirty="0">
              <a:solidFill>
                <a:srgbClr val="606060"/>
              </a:solidFill>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-26:</a:t>
            </a:r>
            <a:r>
              <a:rPr lang="en-US" sz="1200" dirty="0">
                <a:solidFill>
                  <a:srgbClr val="606060"/>
                </a:solidFill>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 Diamond Price Prediction Using Python                       Linear Regression</a:t>
            </a:r>
          </a:p>
          <a:p>
            <a:r>
              <a:rPr lang="en-US" sz="1200" b="1" dirty="0">
                <a:solidFill>
                  <a:srgbClr val="606060"/>
                </a:solidFill>
                <a:latin typeface="Times New Roman" panose="02020603050405020304" pitchFamily="18" charset="0"/>
                <a:cs typeface="Times New Roman" panose="02020603050405020304" pitchFamily="18" charset="0"/>
              </a:rPr>
              <a:t>Day -27:</a:t>
            </a:r>
            <a:r>
              <a:rPr lang="en-US" sz="1200" dirty="0">
                <a:solidFill>
                  <a:srgbClr val="606060"/>
                </a:solidFill>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 Book Recommendation System                                       KNN</a:t>
            </a:r>
            <a:endParaRPr lang="en-US" sz="1200" dirty="0">
              <a:solidFill>
                <a:srgbClr val="606060"/>
              </a:solidFill>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-28:</a:t>
            </a:r>
            <a:r>
              <a:rPr lang="en-US" sz="1200" dirty="0">
                <a:solidFill>
                  <a:srgbClr val="606060"/>
                </a:solidFill>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 Image Classification Using CNN                                     </a:t>
            </a:r>
            <a:r>
              <a:rPr lang="en-IN" sz="1200" dirty="0" err="1">
                <a:latin typeface="Times New Roman" panose="02020603050405020304" pitchFamily="18" charset="0"/>
                <a:cs typeface="Times New Roman" panose="02020603050405020304" pitchFamily="18" charset="0"/>
              </a:rPr>
              <a:t>CNN</a:t>
            </a:r>
            <a:r>
              <a:rPr lang="en-IN" sz="1200" dirty="0">
                <a:latin typeface="Times New Roman" panose="02020603050405020304" pitchFamily="18" charset="0"/>
                <a:cs typeface="Times New Roman" panose="02020603050405020304" pitchFamily="18" charset="0"/>
              </a:rPr>
              <a:t> </a:t>
            </a:r>
          </a:p>
          <a:p>
            <a:r>
              <a:rPr lang="en-US" sz="1200" b="1" dirty="0">
                <a:solidFill>
                  <a:srgbClr val="606060"/>
                </a:solidFill>
                <a:latin typeface="Times New Roman" panose="02020603050405020304" pitchFamily="18" charset="0"/>
                <a:cs typeface="Times New Roman" panose="02020603050405020304" pitchFamily="18" charset="0"/>
              </a:rPr>
              <a:t>Day -29:</a:t>
            </a:r>
            <a:r>
              <a:rPr lang="en-US" sz="1200" dirty="0">
                <a:solidFill>
                  <a:srgbClr val="606060"/>
                </a:solidFill>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 Titanic Survival Analysis Using ML                               Logistic Regression</a:t>
            </a:r>
          </a:p>
          <a:p>
            <a:r>
              <a:rPr lang="en-US" sz="1200" b="1" dirty="0">
                <a:solidFill>
                  <a:srgbClr val="606060"/>
                </a:solidFill>
                <a:latin typeface="Times New Roman" panose="02020603050405020304" pitchFamily="18" charset="0"/>
                <a:cs typeface="Times New Roman" panose="02020603050405020304" pitchFamily="18" charset="0"/>
              </a:rPr>
              <a:t>Day -30:</a:t>
            </a:r>
            <a:r>
              <a:rPr lang="en-US" sz="1200" dirty="0">
                <a:solidFill>
                  <a:srgbClr val="606060"/>
                </a:solidFill>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Blockchain</a:t>
            </a:r>
            <a:r>
              <a:rPr lang="en-IN" sz="1200" dirty="0">
                <a:latin typeface="Times New Roman" panose="02020603050405020304" pitchFamily="18" charset="0"/>
                <a:cs typeface="Times New Roman" panose="02020603050405020304" pitchFamily="18" charset="0"/>
              </a:rPr>
              <a:t> in Python</a:t>
            </a:r>
          </a:p>
        </p:txBody>
      </p:sp>
    </p:spTree>
    <p:extLst>
      <p:ext uri="{BB962C8B-B14F-4D97-AF65-F5344CB8AC3E}">
        <p14:creationId xmlns:p14="http://schemas.microsoft.com/office/powerpoint/2010/main" val="332494841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Stemming and  Lemmatization</a:t>
            </a:r>
            <a:endParaRPr lang="en-IN" sz="4000" dirty="0"/>
          </a:p>
        </p:txBody>
      </p:sp>
      <p:sp>
        <p:nvSpPr>
          <p:cNvPr id="3" name="Content Placeholder 2"/>
          <p:cNvSpPr>
            <a:spLocks noGrp="1"/>
          </p:cNvSpPr>
          <p:nvPr>
            <p:ph sz="quarter" idx="1"/>
          </p:nvPr>
        </p:nvSpPr>
        <p:spPr>
          <a:xfrm>
            <a:off x="301752" y="1047750"/>
            <a:ext cx="8503920" cy="3526536"/>
          </a:xfrm>
        </p:spPr>
        <p:txBody>
          <a:bodyPr>
            <a:normAutofit fontScale="85000" lnSpcReduction="20000"/>
          </a:bodyPr>
          <a:lstStyle/>
          <a:p>
            <a:pPr marL="0" indent="0">
              <a:lnSpc>
                <a:spcPct val="150000"/>
              </a:lnSpc>
              <a:spcBef>
                <a:spcPts val="0"/>
              </a:spcBef>
              <a:buNone/>
            </a:pPr>
            <a:r>
              <a:rPr lang="en-IN" sz="2000" dirty="0">
                <a:latin typeface="Times New Roman" panose="02020603050405020304" pitchFamily="18" charset="0"/>
                <a:cs typeface="Times New Roman" panose="02020603050405020304" pitchFamily="18" charset="0"/>
              </a:rPr>
              <a:t>import nltk </a:t>
            </a:r>
            <a:endParaRPr lang="en-IN" sz="2000" dirty="0" smtClean="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nltk.stem.porter import PorterStemmer </a:t>
            </a:r>
            <a:endParaRPr lang="en-IN" sz="2000" dirty="0" smtClean="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porter_stemmer </a:t>
            </a:r>
            <a:r>
              <a:rPr lang="en-IN" sz="2000" dirty="0">
                <a:latin typeface="Times New Roman" panose="02020603050405020304" pitchFamily="18" charset="0"/>
                <a:cs typeface="Times New Roman" panose="02020603050405020304" pitchFamily="18" charset="0"/>
              </a:rPr>
              <a:t>= PorterStemmer() </a:t>
            </a:r>
            <a:endParaRPr lang="en-IN" sz="2000" dirty="0" smtClean="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word_data </a:t>
            </a:r>
            <a:r>
              <a:rPr lang="en-IN" sz="2000" dirty="0">
                <a:latin typeface="Times New Roman" panose="02020603050405020304" pitchFamily="18" charset="0"/>
                <a:cs typeface="Times New Roman" panose="02020603050405020304" pitchFamily="18" charset="0"/>
              </a:rPr>
              <a:t>= "It originated from the idea that there are readers who prefer learning new skills from the comforts of their drawing </a:t>
            </a:r>
            <a:r>
              <a:rPr lang="en-IN" sz="2000" dirty="0" smtClean="0">
                <a:latin typeface="Times New Roman" panose="02020603050405020304" pitchFamily="18" charset="0"/>
                <a:cs typeface="Times New Roman" panose="02020603050405020304" pitchFamily="18" charset="0"/>
              </a:rPr>
              <a:t>rooms“</a:t>
            </a:r>
          </a:p>
          <a:p>
            <a:pPr marL="0"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First Word tokenization </a:t>
            </a:r>
            <a:endParaRPr lang="en-IN" sz="2000" dirty="0" smtClean="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nltk_tokens </a:t>
            </a:r>
            <a:r>
              <a:rPr lang="en-IN" sz="2000" dirty="0">
                <a:latin typeface="Times New Roman" panose="02020603050405020304" pitchFamily="18" charset="0"/>
                <a:cs typeface="Times New Roman" panose="02020603050405020304" pitchFamily="18" charset="0"/>
              </a:rPr>
              <a:t>= nltk.word_tokenize(word_data) </a:t>
            </a:r>
            <a:endParaRPr lang="en-IN" sz="2000" dirty="0" smtClean="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Next find the roots of the word </a:t>
            </a:r>
            <a:endParaRPr lang="en-IN" sz="2000" dirty="0" smtClean="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for </a:t>
            </a:r>
            <a:r>
              <a:rPr lang="en-IN" sz="2000" dirty="0">
                <a:latin typeface="Times New Roman" panose="02020603050405020304" pitchFamily="18" charset="0"/>
                <a:cs typeface="Times New Roman" panose="02020603050405020304" pitchFamily="18" charset="0"/>
              </a:rPr>
              <a:t>w in nltk_tokens: </a:t>
            </a:r>
            <a:endParaRPr lang="en-IN" sz="2000" dirty="0" smtClean="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print ("</a:t>
            </a:r>
            <a:r>
              <a:rPr lang="en-IN" sz="2000" dirty="0">
                <a:latin typeface="Times New Roman" panose="02020603050405020304" pitchFamily="18" charset="0"/>
                <a:cs typeface="Times New Roman" panose="02020603050405020304" pitchFamily="18" charset="0"/>
              </a:rPr>
              <a:t>Actual: %s Stem: %s" % (w,porter_stemmer.stem(w</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44895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Stemming - 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marL="0" indent="0" algn="just">
              <a:lnSpc>
                <a:spcPct val="170000"/>
              </a:lnSpc>
              <a:spcBef>
                <a:spcPts val="0"/>
              </a:spcBef>
              <a:buNone/>
            </a:pPr>
            <a:r>
              <a:rPr lang="en-IN" sz="2000" dirty="0">
                <a:latin typeface="Times New Roman" panose="02020603050405020304" pitchFamily="18" charset="0"/>
                <a:cs typeface="Times New Roman" panose="02020603050405020304" pitchFamily="18" charset="0"/>
              </a:rPr>
              <a:t>Actual: It Stem: it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Actual</a:t>
            </a:r>
            <a:r>
              <a:rPr lang="en-IN" sz="2000" dirty="0">
                <a:latin typeface="Times New Roman" panose="02020603050405020304" pitchFamily="18" charset="0"/>
                <a:cs typeface="Times New Roman" panose="02020603050405020304" pitchFamily="18" charset="0"/>
              </a:rPr>
              <a:t>: originated Stem: origin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Actual</a:t>
            </a:r>
            <a:r>
              <a:rPr lang="en-IN" sz="2000" dirty="0">
                <a:latin typeface="Times New Roman" panose="02020603050405020304" pitchFamily="18" charset="0"/>
                <a:cs typeface="Times New Roman" panose="02020603050405020304" pitchFamily="18" charset="0"/>
              </a:rPr>
              <a:t>: from Stem: from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Actual</a:t>
            </a:r>
            <a:r>
              <a:rPr lang="en-IN" sz="2000" dirty="0">
                <a:latin typeface="Times New Roman" panose="02020603050405020304" pitchFamily="18" charset="0"/>
                <a:cs typeface="Times New Roman" panose="02020603050405020304" pitchFamily="18" charset="0"/>
              </a:rPr>
              <a:t>: the Stem: the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Actual</a:t>
            </a:r>
            <a:r>
              <a:rPr lang="en-IN" sz="2000" dirty="0">
                <a:latin typeface="Times New Roman" panose="02020603050405020304" pitchFamily="18" charset="0"/>
                <a:cs typeface="Times New Roman" panose="02020603050405020304" pitchFamily="18" charset="0"/>
              </a:rPr>
              <a:t>: idea Stem: idea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Actual</a:t>
            </a:r>
            <a:r>
              <a:rPr lang="en-IN" sz="2000" dirty="0">
                <a:latin typeface="Times New Roman" panose="02020603050405020304" pitchFamily="18" charset="0"/>
                <a:cs typeface="Times New Roman" panose="02020603050405020304" pitchFamily="18" charset="0"/>
              </a:rPr>
              <a:t>: that Stem: that </a:t>
            </a: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083690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Stemming - Output</a:t>
            </a:r>
            <a:endParaRPr lang="en-IN" sz="4000" dirty="0"/>
          </a:p>
        </p:txBody>
      </p:sp>
      <p:sp>
        <p:nvSpPr>
          <p:cNvPr id="3" name="Content Placeholder 2"/>
          <p:cNvSpPr>
            <a:spLocks noGrp="1"/>
          </p:cNvSpPr>
          <p:nvPr>
            <p:ph sz="quarter" idx="1"/>
          </p:nvPr>
        </p:nvSpPr>
        <p:spPr/>
        <p:txBody>
          <a:bodyPr>
            <a:normAutofit fontScale="70000" lnSpcReduction="20000"/>
          </a:bodyPr>
          <a:lstStyle/>
          <a:p>
            <a:pPr marL="0" indent="0" algn="just">
              <a:lnSpc>
                <a:spcPct val="170000"/>
              </a:lnSpc>
              <a:spcBef>
                <a:spcPts val="0"/>
              </a:spcBef>
              <a:buNone/>
            </a:pPr>
            <a:r>
              <a:rPr lang="en-IN" sz="2800" dirty="0">
                <a:latin typeface="Times New Roman" panose="02020603050405020304" pitchFamily="18" charset="0"/>
                <a:cs typeface="Times New Roman" panose="02020603050405020304" pitchFamily="18" charset="0"/>
              </a:rPr>
              <a:t>Actual: there Stem: there </a:t>
            </a:r>
          </a:p>
          <a:p>
            <a:pPr marL="0" indent="0" algn="just">
              <a:lnSpc>
                <a:spcPct val="170000"/>
              </a:lnSpc>
              <a:spcBef>
                <a:spcPts val="0"/>
              </a:spcBef>
              <a:buNone/>
            </a:pPr>
            <a:r>
              <a:rPr lang="en-IN" sz="2800" dirty="0">
                <a:latin typeface="Times New Roman" panose="02020603050405020304" pitchFamily="18" charset="0"/>
                <a:cs typeface="Times New Roman" panose="02020603050405020304" pitchFamily="18" charset="0"/>
              </a:rPr>
              <a:t>Actual: are Stem: are </a:t>
            </a:r>
          </a:p>
          <a:p>
            <a:pPr marL="0" indent="0" algn="just">
              <a:lnSpc>
                <a:spcPct val="170000"/>
              </a:lnSpc>
              <a:spcBef>
                <a:spcPts val="0"/>
              </a:spcBef>
              <a:buNone/>
            </a:pPr>
            <a:r>
              <a:rPr lang="en-IN" sz="2800" dirty="0">
                <a:latin typeface="Times New Roman" panose="02020603050405020304" pitchFamily="18" charset="0"/>
                <a:cs typeface="Times New Roman" panose="02020603050405020304" pitchFamily="18" charset="0"/>
              </a:rPr>
              <a:t>Actual: readers Stem: reader </a:t>
            </a:r>
          </a:p>
          <a:p>
            <a:pPr marL="0" indent="0" algn="just">
              <a:lnSpc>
                <a:spcPct val="170000"/>
              </a:lnSpc>
              <a:spcBef>
                <a:spcPts val="0"/>
              </a:spcBef>
              <a:buNone/>
            </a:pPr>
            <a:r>
              <a:rPr lang="en-IN" sz="2800" dirty="0">
                <a:latin typeface="Times New Roman" panose="02020603050405020304" pitchFamily="18" charset="0"/>
                <a:cs typeface="Times New Roman" panose="02020603050405020304" pitchFamily="18" charset="0"/>
              </a:rPr>
              <a:t>Actual: who Stem: who </a:t>
            </a:r>
          </a:p>
          <a:p>
            <a:pPr marL="0" indent="0" algn="just">
              <a:lnSpc>
                <a:spcPct val="170000"/>
              </a:lnSpc>
              <a:spcBef>
                <a:spcPts val="0"/>
              </a:spcBef>
              <a:buNone/>
            </a:pPr>
            <a:r>
              <a:rPr lang="en-IN" sz="2800" dirty="0">
                <a:latin typeface="Times New Roman" panose="02020603050405020304" pitchFamily="18" charset="0"/>
                <a:cs typeface="Times New Roman" panose="02020603050405020304" pitchFamily="18" charset="0"/>
              </a:rPr>
              <a:t>Actual: prefer Stem: prefer </a:t>
            </a:r>
          </a:p>
          <a:p>
            <a:pPr marL="0" indent="0" algn="just">
              <a:lnSpc>
                <a:spcPct val="170000"/>
              </a:lnSpc>
              <a:spcBef>
                <a:spcPts val="0"/>
              </a:spcBef>
              <a:buNone/>
            </a:pPr>
            <a:r>
              <a:rPr lang="en-IN" sz="2800" dirty="0">
                <a:latin typeface="Times New Roman" panose="02020603050405020304" pitchFamily="18" charset="0"/>
                <a:cs typeface="Times New Roman" panose="02020603050405020304" pitchFamily="18" charset="0"/>
              </a:rPr>
              <a:t>Actual: learning Stem: learn </a:t>
            </a:r>
          </a:p>
          <a:p>
            <a:pPr marL="0" indent="0" algn="just">
              <a:lnSpc>
                <a:spcPct val="170000"/>
              </a:lnSpc>
              <a:spcBef>
                <a:spcPts val="0"/>
              </a:spcBef>
              <a:buNone/>
            </a:pPr>
            <a:r>
              <a:rPr lang="en-IN" sz="2800" dirty="0">
                <a:latin typeface="Times New Roman" panose="02020603050405020304" pitchFamily="18" charset="0"/>
                <a:cs typeface="Times New Roman" panose="02020603050405020304" pitchFamily="18" charset="0"/>
              </a:rPr>
              <a:t>Actual: new Stem: new</a:t>
            </a:r>
          </a:p>
          <a:p>
            <a:endParaRPr lang="en-IN" dirty="0"/>
          </a:p>
        </p:txBody>
      </p:sp>
    </p:spTree>
    <p:extLst>
      <p:ext uri="{BB962C8B-B14F-4D97-AF65-F5344CB8AC3E}">
        <p14:creationId xmlns:p14="http://schemas.microsoft.com/office/powerpoint/2010/main" val="400452329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Lemmetization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This process is similar to stemming but it brings context to the words.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used for linking words with similar meanings into one word.</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If a paragraph has words like cars , trains and automobiles , then it will link all of them to automobile.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WordNet lexical database is used for lemmatization.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86768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Lemmetization</a:t>
            </a:r>
            <a:endParaRPr lang="en-IN" sz="4000" dirty="0"/>
          </a:p>
        </p:txBody>
      </p:sp>
      <p:sp>
        <p:nvSpPr>
          <p:cNvPr id="3" name="Content Placeholder 2"/>
          <p:cNvSpPr>
            <a:spLocks noGrp="1"/>
          </p:cNvSpPr>
          <p:nvPr>
            <p:ph sz="quarter" idx="1"/>
          </p:nvPr>
        </p:nvSpPr>
        <p:spPr>
          <a:xfrm>
            <a:off x="301752" y="971550"/>
            <a:ext cx="8503920" cy="3602736"/>
          </a:xfrm>
        </p:spPr>
        <p:txBody>
          <a:bodyPr>
            <a:normAutofit lnSpcReduction="10000"/>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import nltk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nltk.stem import WordNetLemmatizer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wordnet_lemmatizer </a:t>
            </a:r>
            <a:r>
              <a:rPr lang="en-IN" sz="2000" dirty="0">
                <a:latin typeface="Times New Roman" panose="02020603050405020304" pitchFamily="18" charset="0"/>
                <a:cs typeface="Times New Roman" panose="02020603050405020304" pitchFamily="18" charset="0"/>
              </a:rPr>
              <a:t>= WordNetLemmatizer()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word_data </a:t>
            </a:r>
            <a:r>
              <a:rPr lang="en-IN" sz="2000" dirty="0">
                <a:latin typeface="Times New Roman" panose="02020603050405020304" pitchFamily="18" charset="0"/>
                <a:cs typeface="Times New Roman" panose="02020603050405020304" pitchFamily="18" charset="0"/>
              </a:rPr>
              <a:t>= "It originated from the idea that there are readers who prefer learning new skills from the comforts of their drawing rooms"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nltk_tokens </a:t>
            </a:r>
            <a:r>
              <a:rPr lang="en-IN" sz="2000" dirty="0">
                <a:latin typeface="Times New Roman" panose="02020603050405020304" pitchFamily="18" charset="0"/>
                <a:cs typeface="Times New Roman" panose="02020603050405020304" pitchFamily="18" charset="0"/>
              </a:rPr>
              <a:t>= nltk.word_tokenize(word_data)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for </a:t>
            </a:r>
            <a:r>
              <a:rPr lang="en-IN" sz="2000" dirty="0">
                <a:latin typeface="Times New Roman" panose="02020603050405020304" pitchFamily="18" charset="0"/>
                <a:cs typeface="Times New Roman" panose="02020603050405020304" pitchFamily="18" charset="0"/>
              </a:rPr>
              <a:t>w in nltk_tokens: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print ("</a:t>
            </a:r>
            <a:r>
              <a:rPr lang="en-IN" sz="2000" dirty="0">
                <a:latin typeface="Times New Roman" panose="02020603050405020304" pitchFamily="18" charset="0"/>
                <a:cs typeface="Times New Roman" panose="02020603050405020304" pitchFamily="18" charset="0"/>
              </a:rPr>
              <a:t>Actual: %s Lemma: %s" % (w,wordnet_lemmatizer.lemmatize(w</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921180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marL="0" indent="0" algn="just">
              <a:buNone/>
            </a:pPr>
            <a:r>
              <a:rPr lang="en-IN" sz="2000" dirty="0">
                <a:latin typeface="Times New Roman" panose="02020603050405020304" pitchFamily="18" charset="0"/>
                <a:cs typeface="Times New Roman" panose="02020603050405020304" pitchFamily="18" charset="0"/>
              </a:rPr>
              <a:t>Actual: It Lemma: It </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smtClean="0">
                <a:latin typeface="Times New Roman" panose="02020603050405020304" pitchFamily="18" charset="0"/>
                <a:cs typeface="Times New Roman" panose="02020603050405020304" pitchFamily="18" charset="0"/>
              </a:rPr>
              <a:t>Actual</a:t>
            </a:r>
            <a:r>
              <a:rPr lang="en-IN" sz="2000" dirty="0">
                <a:latin typeface="Times New Roman" panose="02020603050405020304" pitchFamily="18" charset="0"/>
                <a:cs typeface="Times New Roman" panose="02020603050405020304" pitchFamily="18" charset="0"/>
              </a:rPr>
              <a:t>: originated Lemma: originated </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smtClean="0">
                <a:latin typeface="Times New Roman" panose="02020603050405020304" pitchFamily="18" charset="0"/>
                <a:cs typeface="Times New Roman" panose="02020603050405020304" pitchFamily="18" charset="0"/>
              </a:rPr>
              <a:t>Actual</a:t>
            </a:r>
            <a:r>
              <a:rPr lang="en-IN" sz="2000" dirty="0">
                <a:latin typeface="Times New Roman" panose="02020603050405020304" pitchFamily="18" charset="0"/>
                <a:cs typeface="Times New Roman" panose="02020603050405020304" pitchFamily="18" charset="0"/>
              </a:rPr>
              <a:t>: from Lemma: from </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smtClean="0">
                <a:latin typeface="Times New Roman" panose="02020603050405020304" pitchFamily="18" charset="0"/>
                <a:cs typeface="Times New Roman" panose="02020603050405020304" pitchFamily="18" charset="0"/>
              </a:rPr>
              <a:t>Actual</a:t>
            </a:r>
            <a:r>
              <a:rPr lang="en-IN" sz="2000" dirty="0">
                <a:latin typeface="Times New Roman" panose="02020603050405020304" pitchFamily="18" charset="0"/>
                <a:cs typeface="Times New Roman" panose="02020603050405020304" pitchFamily="18" charset="0"/>
              </a:rPr>
              <a:t>: the Lemma: the </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smtClean="0">
                <a:latin typeface="Times New Roman" panose="02020603050405020304" pitchFamily="18" charset="0"/>
                <a:cs typeface="Times New Roman" panose="02020603050405020304" pitchFamily="18" charset="0"/>
              </a:rPr>
              <a:t>Actual</a:t>
            </a:r>
            <a:r>
              <a:rPr lang="en-IN" sz="2000" dirty="0">
                <a:latin typeface="Times New Roman" panose="02020603050405020304" pitchFamily="18" charset="0"/>
                <a:cs typeface="Times New Roman" panose="02020603050405020304" pitchFamily="18" charset="0"/>
              </a:rPr>
              <a:t>: idea Lemma: idea </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smtClean="0">
                <a:latin typeface="Times New Roman" panose="02020603050405020304" pitchFamily="18" charset="0"/>
                <a:cs typeface="Times New Roman" panose="02020603050405020304" pitchFamily="18" charset="0"/>
              </a:rPr>
              <a:t>Actual</a:t>
            </a:r>
            <a:r>
              <a:rPr lang="en-IN" sz="2000" dirty="0">
                <a:latin typeface="Times New Roman" panose="02020603050405020304" pitchFamily="18" charset="0"/>
                <a:cs typeface="Times New Roman" panose="02020603050405020304" pitchFamily="18" charset="0"/>
              </a:rPr>
              <a:t>: that Lemma: that </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smtClean="0">
                <a:latin typeface="Times New Roman" panose="02020603050405020304" pitchFamily="18" charset="0"/>
                <a:cs typeface="Times New Roman" panose="02020603050405020304" pitchFamily="18" charset="0"/>
              </a:rPr>
              <a:t>Actual</a:t>
            </a:r>
            <a:r>
              <a:rPr lang="en-IN" sz="2000" dirty="0">
                <a:latin typeface="Times New Roman" panose="02020603050405020304" pitchFamily="18" charset="0"/>
                <a:cs typeface="Times New Roman" panose="02020603050405020304" pitchFamily="18" charset="0"/>
              </a:rPr>
              <a:t>: there Lemma: there </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smtClean="0">
                <a:latin typeface="Times New Roman" panose="02020603050405020304" pitchFamily="18" charset="0"/>
                <a:cs typeface="Times New Roman" panose="02020603050405020304" pitchFamily="18" charset="0"/>
              </a:rPr>
              <a:t>Actual</a:t>
            </a:r>
            <a:r>
              <a:rPr lang="en-IN" sz="2000" dirty="0">
                <a:latin typeface="Times New Roman" panose="02020603050405020304" pitchFamily="18" charset="0"/>
                <a:cs typeface="Times New Roman" panose="02020603050405020304" pitchFamily="18" charset="0"/>
              </a:rPr>
              <a:t>: are Lemma: are </a:t>
            </a: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122132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Output</a:t>
            </a:r>
            <a:endParaRPr lang="en-IN" sz="4000" dirty="0"/>
          </a:p>
        </p:txBody>
      </p:sp>
      <p:sp>
        <p:nvSpPr>
          <p:cNvPr id="3" name="Content Placeholder 2"/>
          <p:cNvSpPr>
            <a:spLocks noGrp="1"/>
          </p:cNvSpPr>
          <p:nvPr>
            <p:ph sz="quarter" idx="1"/>
          </p:nvPr>
        </p:nvSpPr>
        <p:spPr/>
        <p:txBody>
          <a:bodyPr>
            <a:normAutofit fontScale="92500" lnSpcReduction="10000"/>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Actual: readers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Lemma: reader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Actual: who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Lemma: who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Actual: prefer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Lemma: prefer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Actual: learning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Lemma: learning</a:t>
            </a:r>
          </a:p>
          <a:p>
            <a:pPr marL="0" indent="0">
              <a:buNone/>
            </a:pPr>
            <a:endParaRPr lang="en-IN" dirty="0"/>
          </a:p>
        </p:txBody>
      </p:sp>
    </p:spTree>
    <p:extLst>
      <p:ext uri="{BB962C8B-B14F-4D97-AF65-F5344CB8AC3E}">
        <p14:creationId xmlns:p14="http://schemas.microsoft.com/office/powerpoint/2010/main" val="436527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157" y="339502"/>
            <a:ext cx="8229600" cy="857250"/>
          </a:xfrm>
        </p:spPr>
        <p:txBody>
          <a:bodyPr vert="horz" lIns="61960" tIns="30980" rIns="61960" bIns="30980" rtlCol="0" anchor="ctr">
            <a:normAutofit/>
          </a:bodyPr>
          <a:lstStyle/>
          <a:p>
            <a:pPr algn="l"/>
            <a:r>
              <a:rPr lang="en-US" sz="3200" dirty="0">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794991" y="4256635"/>
            <a:ext cx="3937071" cy="354953"/>
          </a:xfrm>
          <a:prstGeom prst="rect">
            <a:avLst/>
          </a:prstGeom>
          <a:noFill/>
        </p:spPr>
        <p:txBody>
          <a:bodyPr wrap="none" lIns="61960" tIns="30980" rIns="61960" bIns="30980" rtlCol="0">
            <a:spAutoFit/>
          </a:bodyPr>
          <a:lstStyle/>
          <a:p>
            <a:r>
              <a:rPr lang="en-US" sz="1900" dirty="0"/>
              <a:t>All Projects in </a:t>
            </a:r>
            <a:r>
              <a:rPr lang="en-US" sz="1900" b="1" dirty="0"/>
              <a:t>Jupyter Notebook</a:t>
            </a:r>
            <a:endParaRPr lang="en-US" sz="1900" b="1" u="sng" dirty="0"/>
          </a:p>
        </p:txBody>
      </p:sp>
      <p:sp>
        <p:nvSpPr>
          <p:cNvPr id="6" name="Rectangle 5"/>
          <p:cNvSpPr/>
          <p:nvPr/>
        </p:nvSpPr>
        <p:spPr>
          <a:xfrm>
            <a:off x="794992" y="1290420"/>
            <a:ext cx="6567179" cy="2140057"/>
          </a:xfrm>
          <a:prstGeom prst="rect">
            <a:avLst/>
          </a:prstGeom>
        </p:spPr>
        <p:txBody>
          <a:bodyPr wrap="square" lIns="61960" tIns="30980" rIns="61960" bIns="30980">
            <a:spAutoFit/>
          </a:bodyPr>
          <a:lstStyle/>
          <a:p>
            <a:pPr marL="232343" indent="-232343">
              <a:buFont typeface="+mj-lt"/>
              <a:buAutoNum type="arabicPeriod"/>
            </a:pPr>
            <a:r>
              <a:rPr lang="en-US" sz="1350" dirty="0"/>
              <a:t>Stock Price Prediction With Machine Learning </a:t>
            </a:r>
          </a:p>
          <a:p>
            <a:pPr marL="232343" indent="-232343">
              <a:buFont typeface="+mj-lt"/>
              <a:buAutoNum type="arabicPeriod"/>
            </a:pPr>
            <a:r>
              <a:rPr lang="en-US" sz="1350" dirty="0"/>
              <a:t>People’s  </a:t>
            </a:r>
            <a:r>
              <a:rPr lang="en-US" sz="1350" dirty="0" err="1"/>
              <a:t>behaviour</a:t>
            </a:r>
            <a:r>
              <a:rPr lang="en-US" sz="1350" dirty="0"/>
              <a:t> in chat message using NLP </a:t>
            </a:r>
          </a:p>
          <a:p>
            <a:pPr marL="232343" indent="-232343">
              <a:buFont typeface="+mj-lt"/>
              <a:buAutoNum type="arabicPeriod"/>
            </a:pPr>
            <a:r>
              <a:rPr lang="en-US" sz="1350" dirty="0"/>
              <a:t>Gaming In Python </a:t>
            </a:r>
          </a:p>
          <a:p>
            <a:pPr marL="232343" indent="-232343">
              <a:buFont typeface="+mj-lt"/>
              <a:buAutoNum type="arabicPeriod"/>
            </a:pPr>
            <a:r>
              <a:rPr lang="en-US" sz="1350" dirty="0" err="1"/>
              <a:t>Chatbot</a:t>
            </a:r>
            <a:r>
              <a:rPr lang="en-US" sz="1350" dirty="0"/>
              <a:t> creation in Python </a:t>
            </a:r>
          </a:p>
          <a:p>
            <a:pPr marL="232343" indent="-232343">
              <a:buFont typeface="+mj-lt"/>
              <a:buAutoNum type="arabicPeriod"/>
            </a:pPr>
            <a:r>
              <a:rPr lang="en-US" sz="1350" dirty="0"/>
              <a:t>Electricity Price Prediction Using ML </a:t>
            </a:r>
          </a:p>
          <a:p>
            <a:pPr marL="232343" indent="-232343">
              <a:buFont typeface="+mj-lt"/>
              <a:buAutoNum type="arabicPeriod"/>
            </a:pPr>
            <a:r>
              <a:rPr lang="en-IN" sz="1350" dirty="0"/>
              <a:t>Diamond Price Prediction Using Python </a:t>
            </a:r>
          </a:p>
          <a:p>
            <a:pPr marL="232343" indent="-232343">
              <a:buFont typeface="+mj-lt"/>
              <a:buAutoNum type="arabicPeriod"/>
            </a:pPr>
            <a:r>
              <a:rPr lang="en-IN" sz="1350" dirty="0"/>
              <a:t>Book Recommendation System </a:t>
            </a:r>
          </a:p>
          <a:p>
            <a:pPr marL="232343" indent="-232343">
              <a:buFont typeface="+mj-lt"/>
              <a:buAutoNum type="arabicPeriod"/>
            </a:pPr>
            <a:r>
              <a:rPr lang="en-IN" sz="1350" dirty="0"/>
              <a:t>Image Classification Using CNN </a:t>
            </a:r>
          </a:p>
          <a:p>
            <a:pPr marL="232343" indent="-232343">
              <a:buFont typeface="+mj-lt"/>
              <a:buAutoNum type="arabicPeriod"/>
            </a:pPr>
            <a:r>
              <a:rPr lang="en-IN" sz="1350" dirty="0"/>
              <a:t>Titanic Survival Analysis Using ML </a:t>
            </a:r>
          </a:p>
          <a:p>
            <a:pPr marL="232343" indent="-232343">
              <a:buFont typeface="+mj-lt"/>
              <a:buAutoNum type="arabicPeriod"/>
            </a:pPr>
            <a:r>
              <a:rPr lang="en-IN" sz="1350" dirty="0" err="1"/>
              <a:t>Blockchain</a:t>
            </a:r>
            <a:r>
              <a:rPr lang="en-IN" sz="1350" dirty="0"/>
              <a:t> in Python</a:t>
            </a:r>
            <a:endParaRPr lang="en-US" sz="1600" dirty="0"/>
          </a:p>
        </p:txBody>
      </p:sp>
    </p:spTree>
    <p:extLst>
      <p:ext uri="{BB962C8B-B14F-4D97-AF65-F5344CB8AC3E}">
        <p14:creationId xmlns:p14="http://schemas.microsoft.com/office/powerpoint/2010/main" val="1624694782"/>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195" y="968130"/>
            <a:ext cx="8238600" cy="478200"/>
          </a:xfrm>
        </p:spPr>
        <p:txBody>
          <a:bodyPr vert="horz" lIns="61960" tIns="30980" rIns="61960" bIns="30980" rtlCol="0" anchor="ctr">
            <a:normAutofit/>
          </a:bodyPr>
          <a:lstStyle/>
          <a:p>
            <a:pPr algn="l"/>
            <a:r>
              <a:rPr lang="en-US" sz="2400" u="sng" dirty="0"/>
              <a:t>What</a:t>
            </a:r>
            <a:r>
              <a:rPr lang="en-US" sz="2400" dirty="0"/>
              <a:t> you will </a:t>
            </a:r>
            <a:r>
              <a:rPr lang="en-US" sz="2400" u="sng" dirty="0"/>
              <a:t>get</a:t>
            </a:r>
            <a:r>
              <a:rPr lang="en-US" sz="2400" dirty="0"/>
              <a:t> from this Free 30 Days Master Class?</a:t>
            </a:r>
          </a:p>
        </p:txBody>
      </p:sp>
      <p:sp>
        <p:nvSpPr>
          <p:cNvPr id="3" name="Rectangle 2"/>
          <p:cNvSpPr/>
          <p:nvPr/>
        </p:nvSpPr>
        <p:spPr>
          <a:xfrm>
            <a:off x="1577610" y="1948363"/>
            <a:ext cx="5702538" cy="1170561"/>
          </a:xfrm>
          <a:prstGeom prst="rect">
            <a:avLst/>
          </a:prstGeom>
        </p:spPr>
        <p:txBody>
          <a:bodyPr wrap="square" lIns="61960" tIns="30980" rIns="61960" bIns="30980">
            <a:spAutoFit/>
          </a:bodyPr>
          <a:lstStyle/>
          <a:p>
            <a:pPr marL="309791" indent="-309791">
              <a:buFont typeface="+mj-lt"/>
              <a:buAutoNum type="arabicPeriod"/>
            </a:pPr>
            <a:r>
              <a:rPr lang="en-US" sz="2400" dirty="0">
                <a:latin typeface="Times New Roman" panose="02020603050405020304" pitchFamily="18" charset="0"/>
                <a:cs typeface="Times New Roman" panose="02020603050405020304" pitchFamily="18" charset="0"/>
              </a:rPr>
              <a:t>You can attend YouTube Live Class</a:t>
            </a:r>
          </a:p>
          <a:p>
            <a:pPr marL="309791" indent="-309791">
              <a:buFont typeface="+mj-lt"/>
              <a:buAutoNum type="arabicPeriod"/>
            </a:pPr>
            <a:r>
              <a:rPr lang="en-US" sz="2400" dirty="0">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2945291885"/>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749" y="2233961"/>
            <a:ext cx="5886584" cy="783316"/>
          </a:xfrm>
        </p:spPr>
        <p:txBody>
          <a:bodyPr/>
          <a:lstStyle/>
          <a:p>
            <a:r>
              <a:rPr lang="en-US" sz="1900" dirty="0">
                <a:solidFill>
                  <a:schemeClr val="bg2">
                    <a:lumMod val="50000"/>
                  </a:schemeClr>
                </a:solidFill>
              </a:rPr>
              <a:t>Ans :</a:t>
            </a:r>
            <a:r>
              <a:rPr lang="en-US" sz="1900" dirty="0"/>
              <a:t> </a:t>
            </a:r>
            <a:r>
              <a:rPr lang="en-US" sz="1200" dirty="0"/>
              <a:t>During the Live Class, organizer will post </a:t>
            </a:r>
            <a:r>
              <a:rPr lang="en-US" sz="1200" u="sng" dirty="0">
                <a:solidFill>
                  <a:srgbClr val="FF0000"/>
                </a:solidFill>
              </a:rPr>
              <a:t>Google Form link </a:t>
            </a:r>
            <a:r>
              <a:rPr lang="en-US" sz="1200" dirty="0"/>
              <a:t>in </a:t>
            </a:r>
            <a:r>
              <a:rPr lang="en-US" sz="1200" u="sng" dirty="0">
                <a:solidFill>
                  <a:srgbClr val="FF0000"/>
                </a:solidFill>
              </a:rPr>
              <a:t>Live Chat. </a:t>
            </a:r>
            <a:r>
              <a:rPr lang="en-US" sz="1200" dirty="0"/>
              <a:t>The Participants should submit the from on daily basis. </a:t>
            </a:r>
            <a:br>
              <a:rPr lang="en-US" sz="1200" dirty="0"/>
            </a:br>
            <a:r>
              <a:rPr lang="en-US" sz="1200" dirty="0">
                <a:solidFill>
                  <a:srgbClr val="C00000"/>
                </a:solidFill>
              </a:rPr>
              <a:t>Minimum 25 Days </a:t>
            </a:r>
            <a:r>
              <a:rPr lang="en-US" sz="1200" dirty="0"/>
              <a:t>Attendance is Required to get Free Master Class Participation Certificate.</a:t>
            </a:r>
          </a:p>
        </p:txBody>
      </p:sp>
      <p:sp>
        <p:nvSpPr>
          <p:cNvPr id="3" name="Title 2"/>
          <p:cNvSpPr>
            <a:spLocks noGrp="1"/>
          </p:cNvSpPr>
          <p:nvPr>
            <p:ph type="title" idx="2"/>
          </p:nvPr>
        </p:nvSpPr>
        <p:spPr>
          <a:xfrm>
            <a:off x="1589082" y="771551"/>
            <a:ext cx="5850559" cy="1462408"/>
          </a:xfrm>
        </p:spPr>
        <p:txBody>
          <a:bodyPr/>
          <a:lstStyle/>
          <a:p>
            <a:r>
              <a:rPr lang="en-US" sz="3300" dirty="0">
                <a:solidFill>
                  <a:schemeClr val="bg2">
                    <a:lumMod val="50000"/>
                  </a:schemeClr>
                </a:solidFill>
              </a:rPr>
              <a:t>How to mark </a:t>
            </a:r>
            <a:r>
              <a:rPr lang="en-US" sz="3300" dirty="0"/>
              <a:t>your </a:t>
            </a:r>
            <a:r>
              <a:rPr lang="en-US" sz="3300" dirty="0">
                <a:solidFill>
                  <a:schemeClr val="bg2">
                    <a:lumMod val="50000"/>
                  </a:schemeClr>
                </a:solidFill>
              </a:rPr>
              <a:t>Attendance</a:t>
            </a:r>
            <a:r>
              <a:rPr lang="en-US" sz="3300" dirty="0"/>
              <a:t> in </a:t>
            </a:r>
            <a:r>
              <a:rPr lang="en-US" sz="3300" dirty="0">
                <a:solidFill>
                  <a:schemeClr val="bg2">
                    <a:lumMod val="50000"/>
                  </a:schemeClr>
                </a:solidFill>
              </a:rPr>
              <a:t>YouTube Live Class</a:t>
            </a:r>
            <a:r>
              <a:rPr lang="en-US" sz="3300" dirty="0"/>
              <a:t>?</a:t>
            </a:r>
          </a:p>
        </p:txBody>
      </p:sp>
      <p:sp>
        <p:nvSpPr>
          <p:cNvPr id="6" name="Rectangle 5"/>
          <p:cNvSpPr/>
          <p:nvPr/>
        </p:nvSpPr>
        <p:spPr>
          <a:xfrm>
            <a:off x="1682748" y="3501534"/>
            <a:ext cx="5756892" cy="893562"/>
          </a:xfrm>
          <a:prstGeom prst="rect">
            <a:avLst/>
          </a:prstGeom>
          <a:ln>
            <a:solidFill>
              <a:srgbClr val="FF0000"/>
            </a:solidFill>
          </a:ln>
        </p:spPr>
        <p:txBody>
          <a:bodyPr wrap="square" lIns="61960" tIns="30980" rIns="61960" bIns="30980">
            <a:spAutoFit/>
          </a:bodyPr>
          <a:lstStyle/>
          <a:p>
            <a:r>
              <a:rPr lang="en-US" sz="1400" dirty="0">
                <a:solidFill>
                  <a:schemeClr val="bg2">
                    <a:lumMod val="50000"/>
                  </a:schemeClr>
                </a:solidFill>
              </a:rPr>
              <a:t>Note :</a:t>
            </a:r>
            <a:r>
              <a:rPr lang="en-US" sz="1400" dirty="0"/>
              <a:t> </a:t>
            </a:r>
            <a:r>
              <a:rPr lang="en-US" dirty="0"/>
              <a:t>The Link will be available during the Live. From the LIVE Class date, the live video will get removed from the YouTube in 3 days. </a:t>
            </a:r>
            <a:endParaRPr lang="en-US" u="sng" dirty="0">
              <a:solidFill>
                <a:srgbClr val="FF0000"/>
              </a:solidFill>
            </a:endParaRPr>
          </a:p>
        </p:txBody>
      </p:sp>
    </p:spTree>
    <p:extLst>
      <p:ext uri="{BB962C8B-B14F-4D97-AF65-F5344CB8AC3E}">
        <p14:creationId xmlns:p14="http://schemas.microsoft.com/office/powerpoint/2010/main" val="3314193060"/>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61960" tIns="30980" rIns="61960" bIns="30980" rtlCol="0" anchor="ctr">
            <a:normAutofit fontScale="90000"/>
          </a:bodyPr>
          <a:lstStyle/>
          <a:p>
            <a:pPr algn="l"/>
            <a:r>
              <a:rPr lang="en-US" sz="2700" dirty="0"/>
              <a:t/>
            </a:r>
            <a:br>
              <a:rPr lang="en-US" sz="2700" dirty="0"/>
            </a:br>
            <a:r>
              <a:rPr lang="en-US" sz="3600" dirty="0">
                <a:solidFill>
                  <a:schemeClr val="bg1"/>
                </a:solidFill>
                <a:latin typeface="Times New Roman" panose="02020603050405020304" pitchFamily="18" charset="0"/>
                <a:cs typeface="Times New Roman" panose="02020603050405020304" pitchFamily="18" charset="0"/>
              </a:rPr>
              <a:t>Sample 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7675" y="1131590"/>
            <a:ext cx="4876365" cy="344665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927" y="2115654"/>
            <a:ext cx="2109728" cy="1620054"/>
          </a:xfrm>
          <a:prstGeom prst="rect">
            <a:avLst/>
          </a:prstGeom>
        </p:spPr>
      </p:pic>
    </p:spTree>
    <p:extLst>
      <p:ext uri="{BB962C8B-B14F-4D97-AF65-F5344CB8AC3E}">
        <p14:creationId xmlns:p14="http://schemas.microsoft.com/office/powerpoint/2010/main" val="1304804465"/>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45850" y="2854998"/>
            <a:ext cx="5965841" cy="435394"/>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403648" y="1203598"/>
            <a:ext cx="7396407" cy="955896"/>
          </a:xfrm>
        </p:spPr>
        <p:txBody>
          <a:bodyPr/>
          <a:lstStyle/>
          <a:p>
            <a:pPr algn="l"/>
            <a:r>
              <a:rPr lang="en-US" sz="2700" dirty="0"/>
              <a:t>You can get chance to apply 1 Month Internship on Data Science &amp; Analytics Master Class</a:t>
            </a:r>
          </a:p>
        </p:txBody>
      </p:sp>
      <p:sp>
        <p:nvSpPr>
          <p:cNvPr id="5" name="Subtitle 3"/>
          <p:cNvSpPr txBox="1">
            <a:spLocks/>
          </p:cNvSpPr>
          <p:nvPr/>
        </p:nvSpPr>
        <p:spPr>
          <a:xfrm>
            <a:off x="1096446" y="361695"/>
            <a:ext cx="5091544" cy="1001886"/>
          </a:xfrm>
          <a:prstGeom prst="rect">
            <a:avLst/>
          </a:prstGeom>
          <a:noFill/>
          <a:ln>
            <a:noFill/>
          </a:ln>
        </p:spPr>
        <p:txBody>
          <a:bodyPr spcFirstLastPara="1" wrap="square" lIns="61950" tIns="61950" rIns="61950" bIns="61950"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3700" b="1" dirty="0"/>
              <a:t>On Demand</a:t>
            </a:r>
          </a:p>
        </p:txBody>
      </p:sp>
    </p:spTree>
    <p:extLst>
      <p:ext uri="{BB962C8B-B14F-4D97-AF65-F5344CB8AC3E}">
        <p14:creationId xmlns:p14="http://schemas.microsoft.com/office/powerpoint/2010/main" val="1452106984"/>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2554" y="267496"/>
            <a:ext cx="4222798" cy="1008111"/>
          </a:xfrm>
        </p:spPr>
        <p:txBody>
          <a:bodyPr/>
          <a:lstStyle/>
          <a:p>
            <a:r>
              <a:rPr lang="en-US" sz="4100" dirty="0"/>
              <a:t>What is Internship????</a:t>
            </a:r>
          </a:p>
        </p:txBody>
      </p:sp>
      <p:grpSp>
        <p:nvGrpSpPr>
          <p:cNvPr id="9" name="Group 8"/>
          <p:cNvGrpSpPr/>
          <p:nvPr/>
        </p:nvGrpSpPr>
        <p:grpSpPr>
          <a:xfrm>
            <a:off x="1547664" y="1419623"/>
            <a:ext cx="6339624" cy="3495748"/>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bg1"/>
                  </a:solidFill>
                </a:rPr>
                <a:t>Grow</a:t>
              </a:r>
            </a:p>
          </p:txBody>
        </p:sp>
      </p:grpSp>
    </p:spTree>
    <p:extLst>
      <p:ext uri="{BB962C8B-B14F-4D97-AF65-F5344CB8AC3E}">
        <p14:creationId xmlns:p14="http://schemas.microsoft.com/office/powerpoint/2010/main" val="3290424981"/>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1.png"/>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325548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nvPr>
        </p:nvGraphicFramePr>
        <p:xfrm>
          <a:off x="1" y="75104"/>
          <a:ext cx="8940527" cy="4886912"/>
        </p:xfrm>
        <a:graphic>
          <a:graphicData uri="http://schemas.openxmlformats.org/drawingml/2006/table">
            <a:tbl>
              <a:tblPr firstRow="1" bandRow="1">
                <a:tableStyleId>{08FB837D-C827-4EFA-A057-4D05807E0F7C}</a:tableStyleId>
              </a:tblPr>
              <a:tblGrid>
                <a:gridCol w="3545384">
                  <a:extLst>
                    <a:ext uri="{9D8B030D-6E8A-4147-A177-3AD203B41FA5}">
                      <a16:colId xmlns:a16="http://schemas.microsoft.com/office/drawing/2014/main" val="20000"/>
                    </a:ext>
                  </a:extLst>
                </a:gridCol>
                <a:gridCol w="5395143">
                  <a:extLst>
                    <a:ext uri="{9D8B030D-6E8A-4147-A177-3AD203B41FA5}">
                      <a16:colId xmlns:a16="http://schemas.microsoft.com/office/drawing/2014/main" val="20001"/>
                    </a:ext>
                  </a:extLst>
                </a:gridCol>
              </a:tblGrid>
              <a:tr h="349730">
                <a:tc>
                  <a:txBody>
                    <a:bodyPr/>
                    <a:lstStyle/>
                    <a:p>
                      <a:pPr algn="ctr"/>
                      <a:r>
                        <a:rPr lang="en-US" sz="1600" dirty="0" smtClean="0"/>
                        <a:t>Free Master Class DSA</a:t>
                      </a:r>
                      <a:endParaRPr lang="en-US" sz="1600" dirty="0"/>
                    </a:p>
                  </a:txBody>
                  <a:tcPr marL="61964" marR="61964" marT="30984" marB="30984"/>
                </a:tc>
                <a:tc>
                  <a:txBody>
                    <a:bodyPr/>
                    <a:lstStyle/>
                    <a:p>
                      <a:pPr algn="ctr"/>
                      <a:r>
                        <a:rPr lang="en-US" sz="1600" dirty="0" smtClean="0"/>
                        <a:t>1</a:t>
                      </a:r>
                      <a:r>
                        <a:rPr lang="en-US" sz="1600" baseline="0" dirty="0" smtClean="0"/>
                        <a:t> Month Internship on DSA</a:t>
                      </a:r>
                      <a:endParaRPr lang="en-US" sz="1600" dirty="0"/>
                    </a:p>
                  </a:txBody>
                  <a:tcPr marL="61964" marR="61964" marT="30984" marB="30984"/>
                </a:tc>
                <a:extLst>
                  <a:ext uri="{0D108BD9-81ED-4DB2-BD59-A6C34878D82A}">
                    <a16:rowId xmlns:a16="http://schemas.microsoft.com/office/drawing/2014/main" val="10000"/>
                  </a:ext>
                </a:extLst>
              </a:tr>
              <a:tr h="557706">
                <a:tc>
                  <a:txBody>
                    <a:bodyPr/>
                    <a:lstStyle/>
                    <a:p>
                      <a:r>
                        <a:rPr lang="en-US" sz="1600" dirty="0" smtClean="0"/>
                        <a:t>Master Class Participation Certificate</a:t>
                      </a:r>
                      <a:endParaRPr lang="en-US" sz="1600" dirty="0"/>
                    </a:p>
                  </a:txBody>
                  <a:tcPr marL="61964" marR="61964" marT="30984" marB="30984"/>
                </a:tc>
                <a:tc>
                  <a:txBody>
                    <a:bodyPr/>
                    <a:lstStyle/>
                    <a:p>
                      <a:r>
                        <a:rPr lang="en-US" sz="1600" dirty="0" smtClean="0"/>
                        <a:t>Internship Completion</a:t>
                      </a:r>
                      <a:r>
                        <a:rPr lang="en-US" sz="1600" baseline="0" dirty="0" smtClean="0"/>
                        <a:t> Certificate</a:t>
                      </a:r>
                      <a:endParaRPr lang="en-US" sz="1600" dirty="0"/>
                    </a:p>
                  </a:txBody>
                  <a:tcPr marL="61964" marR="61964" marT="30984" marB="30984"/>
                </a:tc>
                <a:extLst>
                  <a:ext uri="{0D108BD9-81ED-4DB2-BD59-A6C34878D82A}">
                    <a16:rowId xmlns:a16="http://schemas.microsoft.com/office/drawing/2014/main" val="10001"/>
                  </a:ext>
                </a:extLst>
              </a:tr>
              <a:tr h="557706">
                <a:tc>
                  <a:txBody>
                    <a:bodyPr/>
                    <a:lstStyle/>
                    <a:p>
                      <a:r>
                        <a:rPr lang="en-US" sz="1600" dirty="0" smtClean="0"/>
                        <a:t>Minimum 25 Class should attend YouTube</a:t>
                      </a:r>
                      <a:r>
                        <a:rPr lang="en-US" sz="1600" baseline="0" dirty="0" smtClean="0"/>
                        <a:t> Live</a:t>
                      </a:r>
                      <a:endParaRPr lang="en-US" sz="1600" dirty="0"/>
                    </a:p>
                  </a:txBody>
                  <a:tcPr marL="61964" marR="61964" marT="30984" marB="30984"/>
                </a:tc>
                <a:tc>
                  <a:txBody>
                    <a:bodyPr/>
                    <a:lstStyle/>
                    <a:p>
                      <a:r>
                        <a:rPr lang="en-US" sz="1600" dirty="0" smtClean="0"/>
                        <a:t>Recorded Class</a:t>
                      </a:r>
                      <a:r>
                        <a:rPr lang="en-US" sz="1600" baseline="0" dirty="0" smtClean="0"/>
                        <a:t> Link will be provided. – LMS Portal Access</a:t>
                      </a:r>
                      <a:endParaRPr lang="en-US" sz="1600" dirty="0"/>
                    </a:p>
                  </a:txBody>
                  <a:tcPr marL="61964" marR="61964" marT="30984" marB="30984"/>
                </a:tc>
                <a:extLst>
                  <a:ext uri="{0D108BD9-81ED-4DB2-BD59-A6C34878D82A}">
                    <a16:rowId xmlns:a16="http://schemas.microsoft.com/office/drawing/2014/main" val="10002"/>
                  </a:ext>
                </a:extLst>
              </a:tr>
              <a:tr h="557706">
                <a:tc>
                  <a:txBody>
                    <a:bodyPr/>
                    <a:lstStyle/>
                    <a:p>
                      <a:r>
                        <a:rPr lang="en-US" sz="1600" dirty="0" smtClean="0"/>
                        <a:t>YouTube</a:t>
                      </a:r>
                      <a:r>
                        <a:rPr lang="en-US" sz="1600" baseline="0" dirty="0" smtClean="0"/>
                        <a:t> Live Mandatory</a:t>
                      </a:r>
                      <a:endParaRPr lang="en-US" sz="1600" dirty="0"/>
                    </a:p>
                  </a:txBody>
                  <a:tcPr marL="61964" marR="61964" marT="30984" marB="30984"/>
                </a:tc>
                <a:tc>
                  <a:txBody>
                    <a:bodyPr/>
                    <a:lstStyle/>
                    <a:p>
                      <a:r>
                        <a:rPr lang="en-US" sz="1600" dirty="0" smtClean="0"/>
                        <a:t>Your Choice. You can attend Live</a:t>
                      </a:r>
                      <a:r>
                        <a:rPr lang="en-US" sz="1600" baseline="0" dirty="0" smtClean="0"/>
                        <a:t> or else You can watch Recorded Class in LMS Portal</a:t>
                      </a:r>
                      <a:endParaRPr lang="en-US" sz="1600" dirty="0"/>
                    </a:p>
                  </a:txBody>
                  <a:tcPr marL="61964" marR="61964" marT="30984" marB="30984"/>
                </a:tc>
                <a:extLst>
                  <a:ext uri="{0D108BD9-81ED-4DB2-BD59-A6C34878D82A}">
                    <a16:rowId xmlns:a16="http://schemas.microsoft.com/office/drawing/2014/main" val="10003"/>
                  </a:ext>
                </a:extLst>
              </a:tr>
              <a:tr h="557706">
                <a:tc>
                  <a:txBody>
                    <a:bodyPr/>
                    <a:lstStyle/>
                    <a:p>
                      <a:r>
                        <a:rPr lang="en-US" sz="1600" dirty="0" smtClean="0"/>
                        <a:t>All Projects Demo class</a:t>
                      </a:r>
                      <a:r>
                        <a:rPr lang="en-US" sz="1600" baseline="0" dirty="0" smtClean="0"/>
                        <a:t> in YouTube Live</a:t>
                      </a:r>
                      <a:endParaRPr lang="en-US" sz="1600" dirty="0"/>
                    </a:p>
                  </a:txBody>
                  <a:tcPr marL="61964" marR="61964" marT="30984" marB="30984"/>
                </a:tc>
                <a:tc>
                  <a:txBody>
                    <a:bodyPr/>
                    <a:lstStyle/>
                    <a:p>
                      <a:r>
                        <a:rPr lang="en-US" sz="1600" dirty="0" smtClean="0"/>
                        <a:t>Step by Step Video</a:t>
                      </a:r>
                      <a:r>
                        <a:rPr lang="en-US" sz="1600" baseline="0" dirty="0" smtClean="0"/>
                        <a:t> Explanation Content in LMS Portal</a:t>
                      </a:r>
                      <a:endParaRPr lang="en-US" sz="1600" dirty="0"/>
                    </a:p>
                  </a:txBody>
                  <a:tcPr marL="61964" marR="61964" marT="30984" marB="30984"/>
                </a:tc>
                <a:extLst>
                  <a:ext uri="{0D108BD9-81ED-4DB2-BD59-A6C34878D82A}">
                    <a16:rowId xmlns:a16="http://schemas.microsoft.com/office/drawing/2014/main" val="10004"/>
                  </a:ext>
                </a:extLst>
              </a:tr>
              <a:tr h="349730">
                <a:tc>
                  <a:txBody>
                    <a:bodyPr/>
                    <a:lstStyle/>
                    <a:p>
                      <a:r>
                        <a:rPr lang="en-US" sz="1600" dirty="0" smtClean="0"/>
                        <a:t>Access : 3 Days</a:t>
                      </a:r>
                      <a:endParaRPr lang="en-US" sz="1600" dirty="0"/>
                    </a:p>
                  </a:txBody>
                  <a:tcPr marL="61964" marR="61964" marT="30984" marB="30984"/>
                </a:tc>
                <a:tc>
                  <a:txBody>
                    <a:bodyPr/>
                    <a:lstStyle/>
                    <a:p>
                      <a:r>
                        <a:rPr lang="en-US" sz="1600" dirty="0" smtClean="0"/>
                        <a:t>VIP WhatsApp Group Support</a:t>
                      </a:r>
                      <a:endParaRPr lang="en-US" sz="1600" dirty="0"/>
                    </a:p>
                  </a:txBody>
                  <a:tcPr marL="61964" marR="61964" marT="30984" marB="30984"/>
                </a:tc>
                <a:extLst>
                  <a:ext uri="{0D108BD9-81ED-4DB2-BD59-A6C34878D82A}">
                    <a16:rowId xmlns:a16="http://schemas.microsoft.com/office/drawing/2014/main" val="10005"/>
                  </a:ext>
                </a:extLst>
              </a:tr>
              <a:tr h="349730">
                <a:tc>
                  <a:txBody>
                    <a:bodyPr/>
                    <a:lstStyle/>
                    <a:p>
                      <a:endParaRPr lang="en-US" sz="1600" dirty="0"/>
                    </a:p>
                  </a:txBody>
                  <a:tcPr marL="61964" marR="61964" marT="30984" marB="30984"/>
                </a:tc>
                <a:tc>
                  <a:txBody>
                    <a:bodyPr/>
                    <a:lstStyle/>
                    <a:p>
                      <a:r>
                        <a:rPr lang="en-US" sz="1600" dirty="0" smtClean="0"/>
                        <a:t>You Can Download All PPTs </a:t>
                      </a:r>
                      <a:endParaRPr lang="en-US" sz="1600" dirty="0"/>
                    </a:p>
                  </a:txBody>
                  <a:tcPr marL="61964" marR="61964" marT="30984" marB="30984"/>
                </a:tc>
                <a:extLst>
                  <a:ext uri="{0D108BD9-81ED-4DB2-BD59-A6C34878D82A}">
                    <a16:rowId xmlns:a16="http://schemas.microsoft.com/office/drawing/2014/main" val="10006"/>
                  </a:ext>
                </a:extLst>
              </a:tr>
              <a:tr h="557706">
                <a:tc>
                  <a:txBody>
                    <a:bodyPr/>
                    <a:lstStyle/>
                    <a:p>
                      <a:endParaRPr lang="en-US" sz="1600" dirty="0"/>
                    </a:p>
                  </a:txBody>
                  <a:tcPr marL="61964" marR="61964" marT="30984" marB="30984"/>
                </a:tc>
                <a:tc>
                  <a:txBody>
                    <a:bodyPr/>
                    <a:lstStyle/>
                    <a:p>
                      <a:r>
                        <a:rPr lang="en-US" sz="1600" dirty="0" smtClean="0"/>
                        <a:t>4 </a:t>
                      </a:r>
                      <a:r>
                        <a:rPr lang="en-US" sz="1600" dirty="0" err="1" smtClean="0"/>
                        <a:t>Nos</a:t>
                      </a:r>
                      <a:r>
                        <a:rPr lang="en-US" sz="1600" dirty="0" smtClean="0"/>
                        <a:t> of Hackathon Class in Zoom Live. The</a:t>
                      </a:r>
                      <a:r>
                        <a:rPr lang="en-US" sz="1600" baseline="0" dirty="0" smtClean="0"/>
                        <a:t> Recording also will be provided </a:t>
                      </a:r>
                      <a:endParaRPr lang="en-US" sz="1600" dirty="0"/>
                    </a:p>
                  </a:txBody>
                  <a:tcPr marL="61964" marR="61964" marT="30984" marB="30984"/>
                </a:tc>
                <a:extLst>
                  <a:ext uri="{0D108BD9-81ED-4DB2-BD59-A6C34878D82A}">
                    <a16:rowId xmlns:a16="http://schemas.microsoft.com/office/drawing/2014/main" val="10007"/>
                  </a:ext>
                </a:extLst>
              </a:tr>
              <a:tr h="349730">
                <a:tc>
                  <a:txBody>
                    <a:bodyPr/>
                    <a:lstStyle/>
                    <a:p>
                      <a:endParaRPr lang="en-US" sz="1600" dirty="0"/>
                    </a:p>
                  </a:txBody>
                  <a:tcPr marL="61964" marR="61964" marT="30984" marB="30984"/>
                </a:tc>
                <a:tc>
                  <a:txBody>
                    <a:bodyPr/>
                    <a:lstStyle/>
                    <a:p>
                      <a:r>
                        <a:rPr lang="en-US" sz="1600" dirty="0" smtClean="0"/>
                        <a:t>You Can Download All Project Files </a:t>
                      </a:r>
                      <a:endParaRPr lang="en-US" sz="1600" dirty="0"/>
                    </a:p>
                  </a:txBody>
                  <a:tcPr marL="61964" marR="61964" marT="30984" marB="30984"/>
                </a:tc>
                <a:extLst>
                  <a:ext uri="{0D108BD9-81ED-4DB2-BD59-A6C34878D82A}">
                    <a16:rowId xmlns:a16="http://schemas.microsoft.com/office/drawing/2014/main" val="10008"/>
                  </a:ext>
                </a:extLst>
              </a:tr>
              <a:tr h="349730">
                <a:tc>
                  <a:txBody>
                    <a:bodyPr/>
                    <a:lstStyle/>
                    <a:p>
                      <a:endParaRPr lang="en-US" sz="1600" dirty="0"/>
                    </a:p>
                  </a:txBody>
                  <a:tcPr marL="61964" marR="61964" marT="30984" marB="30984"/>
                </a:tc>
                <a:tc>
                  <a:txBody>
                    <a:bodyPr/>
                    <a:lstStyle/>
                    <a:p>
                      <a:r>
                        <a:rPr lang="en-US" sz="1600" dirty="0" smtClean="0"/>
                        <a:t>Mentor</a:t>
                      </a:r>
                      <a:r>
                        <a:rPr lang="en-US" sz="1600" baseline="0" dirty="0" smtClean="0"/>
                        <a:t> will guide you to finish 10 Projects </a:t>
                      </a:r>
                      <a:endParaRPr lang="en-US" sz="1600" dirty="0"/>
                    </a:p>
                  </a:txBody>
                  <a:tcPr marL="61964" marR="61964" marT="30984" marB="30984"/>
                </a:tc>
                <a:extLst>
                  <a:ext uri="{0D108BD9-81ED-4DB2-BD59-A6C34878D82A}">
                    <a16:rowId xmlns:a16="http://schemas.microsoft.com/office/drawing/2014/main" val="10009"/>
                  </a:ext>
                </a:extLst>
              </a:tr>
              <a:tr h="349730">
                <a:tc>
                  <a:txBody>
                    <a:bodyPr/>
                    <a:lstStyle/>
                    <a:p>
                      <a:endParaRPr lang="en-US" sz="1600" dirty="0"/>
                    </a:p>
                  </a:txBody>
                  <a:tcPr marL="61964" marR="61964" marT="30984" marB="30984"/>
                </a:tc>
                <a:tc>
                  <a:txBody>
                    <a:bodyPr/>
                    <a:lstStyle/>
                    <a:p>
                      <a:r>
                        <a:rPr lang="en-US" sz="1600" dirty="0" smtClean="0"/>
                        <a:t>Access : 60 Days</a:t>
                      </a:r>
                      <a:endParaRPr lang="en-US" sz="1600" dirty="0"/>
                    </a:p>
                  </a:txBody>
                  <a:tcPr marL="61964" marR="61964" marT="30984" marB="30984"/>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6451713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1603" y="1307101"/>
            <a:ext cx="8464919" cy="2529300"/>
          </a:xfrm>
        </p:spPr>
        <p:txBody>
          <a:bodyPr/>
          <a:lstStyle/>
          <a:p>
            <a:r>
              <a:rPr lang="en-US" sz="4500" u="sng" dirty="0"/>
              <a:t>Pantech</a:t>
            </a:r>
            <a:r>
              <a:rPr lang="en-US" sz="4500" dirty="0"/>
              <a:t> will make you to </a:t>
            </a:r>
            <a:r>
              <a:rPr lang="en-US" sz="4500" u="sng" dirty="0">
                <a:solidFill>
                  <a:srgbClr val="FF0000"/>
                </a:solidFill>
              </a:rPr>
              <a:t>Create 10 Projects</a:t>
            </a:r>
            <a:r>
              <a:rPr lang="en-US" sz="4500" dirty="0"/>
              <a:t> in Data Science &amp; Analytics in </a:t>
            </a:r>
            <a:r>
              <a:rPr lang="en-US" sz="4500" u="sng" dirty="0">
                <a:solidFill>
                  <a:srgbClr val="FF0000"/>
                </a:solidFill>
              </a:rPr>
              <a:t>30 Days</a:t>
            </a:r>
          </a:p>
        </p:txBody>
      </p:sp>
      <p:sp>
        <p:nvSpPr>
          <p:cNvPr id="5" name="TextBox 4"/>
          <p:cNvSpPr txBox="1"/>
          <p:nvPr/>
        </p:nvSpPr>
        <p:spPr>
          <a:xfrm>
            <a:off x="451603" y="955767"/>
            <a:ext cx="4868416" cy="354953"/>
          </a:xfrm>
          <a:prstGeom prst="rect">
            <a:avLst/>
          </a:prstGeom>
          <a:noFill/>
        </p:spPr>
        <p:txBody>
          <a:bodyPr wrap="none" lIns="61960" tIns="30980" rIns="61960" bIns="30980" rtlCol="0">
            <a:spAutoFit/>
          </a:bodyPr>
          <a:lstStyle/>
          <a:p>
            <a:r>
              <a:rPr lang="en-US" sz="1900" b="1" dirty="0"/>
              <a:t>Objective of this 30 Days Master Class</a:t>
            </a:r>
          </a:p>
        </p:txBody>
      </p:sp>
    </p:spTree>
    <p:extLst>
      <p:ext uri="{BB962C8B-B14F-4D97-AF65-F5344CB8AC3E}">
        <p14:creationId xmlns:p14="http://schemas.microsoft.com/office/powerpoint/2010/main" val="26174294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555526"/>
            <a:ext cx="6757704" cy="720080"/>
          </a:xfrm>
        </p:spPr>
        <p:txBody>
          <a:bodyPr/>
          <a:lstStyle/>
          <a:p>
            <a:r>
              <a:rPr lang="en-US" dirty="0" smtClean="0"/>
              <a:t>1 Month Internship in Data Science</a:t>
            </a:r>
            <a:endParaRPr lang="en-US" dirty="0"/>
          </a:p>
        </p:txBody>
      </p:sp>
      <p:sp>
        <p:nvSpPr>
          <p:cNvPr id="3" name="Text Placeholder 2"/>
          <p:cNvSpPr>
            <a:spLocks noGrp="1"/>
          </p:cNvSpPr>
          <p:nvPr>
            <p:ph type="body" idx="1"/>
          </p:nvPr>
        </p:nvSpPr>
        <p:spPr>
          <a:xfrm>
            <a:off x="107505" y="1347614"/>
            <a:ext cx="8267371" cy="3462528"/>
          </a:xfrm>
        </p:spPr>
        <p:txBody>
          <a:bodyPr/>
          <a:lstStyle/>
          <a:p>
            <a:r>
              <a:rPr lang="en-US" sz="2200" dirty="0">
                <a:solidFill>
                  <a:schemeClr val="tx1"/>
                </a:solidFill>
              </a:rPr>
              <a:t>INTERNSHIP E-Certificate(30Days Internship on Data Science Engineering)</a:t>
            </a:r>
          </a:p>
          <a:p>
            <a:r>
              <a:rPr lang="en-US" sz="2200" dirty="0">
                <a:solidFill>
                  <a:schemeClr val="tx1"/>
                </a:solidFill>
              </a:rPr>
              <a:t>Highly organized Video content</a:t>
            </a:r>
          </a:p>
          <a:p>
            <a:r>
              <a:rPr lang="en-US" sz="2200" dirty="0">
                <a:solidFill>
                  <a:schemeClr val="tx1"/>
                </a:solidFill>
              </a:rPr>
              <a:t>Download All Files</a:t>
            </a:r>
          </a:p>
          <a:p>
            <a:r>
              <a:rPr lang="en-US" sz="2200" dirty="0">
                <a:solidFill>
                  <a:schemeClr val="tx1"/>
                </a:solidFill>
              </a:rPr>
              <a:t>Download PPTs</a:t>
            </a:r>
          </a:p>
          <a:p>
            <a:r>
              <a:rPr lang="en-US" sz="2200" dirty="0">
                <a:solidFill>
                  <a:schemeClr val="tx1"/>
                </a:solidFill>
              </a:rPr>
              <a:t>Assignments</a:t>
            </a:r>
          </a:p>
          <a:p>
            <a:r>
              <a:rPr lang="en-US" sz="2200" dirty="0">
                <a:solidFill>
                  <a:schemeClr val="tx1"/>
                </a:solidFill>
              </a:rPr>
              <a:t>Flexible Time. </a:t>
            </a:r>
          </a:p>
          <a:p>
            <a:r>
              <a:rPr lang="en-US" sz="2200" dirty="0">
                <a:solidFill>
                  <a:schemeClr val="tx1"/>
                </a:solidFill>
              </a:rPr>
              <a:t>Access Period: 60Days from the date of payment</a:t>
            </a:r>
          </a:p>
        </p:txBody>
      </p:sp>
    </p:spTree>
    <p:extLst>
      <p:ext uri="{BB962C8B-B14F-4D97-AF65-F5344CB8AC3E}">
        <p14:creationId xmlns:p14="http://schemas.microsoft.com/office/powerpoint/2010/main" val="2640235358"/>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751" y="691649"/>
            <a:ext cx="5684687" cy="569097"/>
          </a:xfrm>
        </p:spPr>
        <p:txBody>
          <a:bodyPr/>
          <a:lstStyle/>
          <a:p>
            <a:r>
              <a:rPr lang="en-US" sz="3700" dirty="0"/>
              <a:t>What You Will Get???</a:t>
            </a:r>
          </a:p>
        </p:txBody>
      </p:sp>
      <p:sp>
        <p:nvSpPr>
          <p:cNvPr id="3" name="Text Placeholder 2"/>
          <p:cNvSpPr>
            <a:spLocks noGrp="1"/>
          </p:cNvSpPr>
          <p:nvPr>
            <p:ph type="body" idx="1"/>
          </p:nvPr>
        </p:nvSpPr>
        <p:spPr>
          <a:xfrm>
            <a:off x="31643" y="1077458"/>
            <a:ext cx="5220593" cy="515037"/>
          </a:xfrm>
        </p:spPr>
        <p:txBody>
          <a:bodyPr/>
          <a:lstStyle/>
          <a:p>
            <a:pPr>
              <a:buFont typeface="Arial" panose="020B0604020202020204" pitchFamily="34" charset="0"/>
              <a:buChar char="•"/>
            </a:pPr>
            <a:r>
              <a:rPr lang="en-US" sz="1600" b="1" dirty="0">
                <a:solidFill>
                  <a:srgbClr val="C00000"/>
                </a:solidFill>
                <a:latin typeface="+mj-lt"/>
              </a:rPr>
              <a:t>30 Days Learning Activity</a:t>
            </a:r>
          </a:p>
          <a:p>
            <a:pPr>
              <a:buFont typeface="Arial" panose="020B0604020202020204" pitchFamily="34" charset="0"/>
              <a:buChar char="•"/>
            </a:pPr>
            <a:r>
              <a:rPr lang="en-US" sz="1600" b="1" dirty="0">
                <a:solidFill>
                  <a:srgbClr val="C00000"/>
                </a:solidFill>
                <a:latin typeface="+mj-lt"/>
              </a:rPr>
              <a:t>Data Science Core Concepts</a:t>
            </a:r>
          </a:p>
          <a:p>
            <a:pPr>
              <a:buFont typeface="Arial" panose="020B0604020202020204" pitchFamily="34" charset="0"/>
              <a:buChar char="•"/>
            </a:pPr>
            <a:r>
              <a:rPr lang="en-US" sz="1600" b="1" dirty="0">
                <a:solidFill>
                  <a:srgbClr val="C00000"/>
                </a:solidFill>
                <a:latin typeface="+mj-lt"/>
              </a:rPr>
              <a:t>10 + Projects</a:t>
            </a:r>
          </a:p>
          <a:p>
            <a:pPr marL="296882" indent="-193619">
              <a:buFont typeface="Arial" panose="020B0604020202020204" pitchFamily="34" charset="0"/>
              <a:buChar char="•"/>
            </a:pPr>
            <a:endParaRPr lang="en-US" sz="1600" b="1" dirty="0">
              <a:solidFill>
                <a:srgbClr val="C00000"/>
              </a:solidFill>
              <a:latin typeface="+mj-lt"/>
            </a:endParaRPr>
          </a:p>
        </p:txBody>
      </p:sp>
      <p:grpSp>
        <p:nvGrpSpPr>
          <p:cNvPr id="8" name="Group 7"/>
          <p:cNvGrpSpPr/>
          <p:nvPr/>
        </p:nvGrpSpPr>
        <p:grpSpPr>
          <a:xfrm>
            <a:off x="4899737" y="574927"/>
            <a:ext cx="1823433" cy="979089"/>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7" name="Google Shape;871;p31"/>
            <p:cNvSpPr txBox="1">
              <a:spLocks/>
            </p:cNvSpPr>
            <p:nvPr/>
          </p:nvSpPr>
          <p:spPr>
            <a:xfrm>
              <a:off x="5425737" y="386344"/>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Complete Project Files</a:t>
              </a:r>
            </a:p>
          </p:txBody>
        </p:sp>
      </p:grpSp>
      <p:grpSp>
        <p:nvGrpSpPr>
          <p:cNvPr id="9" name="Group 8"/>
          <p:cNvGrpSpPr/>
          <p:nvPr/>
        </p:nvGrpSpPr>
        <p:grpSpPr>
          <a:xfrm>
            <a:off x="5472030" y="1458415"/>
            <a:ext cx="1818578" cy="979089"/>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Project PPT</a:t>
              </a:r>
            </a:p>
          </p:txBody>
        </p:sp>
      </p:grpSp>
      <p:grpSp>
        <p:nvGrpSpPr>
          <p:cNvPr id="14" name="Group 13"/>
          <p:cNvGrpSpPr/>
          <p:nvPr/>
        </p:nvGrpSpPr>
        <p:grpSpPr>
          <a:xfrm>
            <a:off x="5645300" y="2308739"/>
            <a:ext cx="2680342" cy="107052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5505865" y="3740922"/>
            <a:ext cx="2596460" cy="736818"/>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algn="ctr"/>
              <a:r>
                <a:rPr lang="en-US" sz="1400" dirty="0"/>
                <a:t>Get chance to Enroll 1-Month Internship on demand</a:t>
              </a:r>
              <a:endParaRPr sz="1400"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endParaRPr dirty="0"/>
            </a:p>
          </p:txBody>
        </p:sp>
      </p:grpSp>
      <p:sp>
        <p:nvSpPr>
          <p:cNvPr id="22" name="Rectangle 21"/>
          <p:cNvSpPr/>
          <p:nvPr/>
        </p:nvSpPr>
        <p:spPr>
          <a:xfrm>
            <a:off x="672154" y="1949102"/>
            <a:ext cx="5089883" cy="2463222"/>
          </a:xfrm>
          <a:prstGeom prst="rect">
            <a:avLst/>
          </a:prstGeom>
        </p:spPr>
        <p:txBody>
          <a:bodyPr wrap="square" lIns="61960" tIns="30980" rIns="61960" bIns="30980">
            <a:spAutoFit/>
          </a:bodyPr>
          <a:lstStyle/>
          <a:p>
            <a:pPr marL="232343" indent="-232343">
              <a:buFont typeface="+mj-lt"/>
              <a:buAutoNum type="arabicPeriod"/>
            </a:pPr>
            <a:r>
              <a:rPr lang="en-US" sz="1200" dirty="0"/>
              <a:t>Spatial Data Science For  Covid-19 Disease Prediction     </a:t>
            </a:r>
          </a:p>
          <a:p>
            <a:pPr marL="232343" indent="-232343">
              <a:buFont typeface="+mj-lt"/>
              <a:buAutoNum type="arabicPeriod"/>
            </a:pPr>
            <a:r>
              <a:rPr lang="en-US" sz="1200" dirty="0"/>
              <a:t>Parkinson’s Disease Prediction-</a:t>
            </a:r>
            <a:r>
              <a:rPr lang="en-US" sz="1200" dirty="0" err="1"/>
              <a:t>XGBoost</a:t>
            </a:r>
            <a:r>
              <a:rPr lang="en-US" sz="1200" dirty="0"/>
              <a:t> Classifier</a:t>
            </a:r>
          </a:p>
          <a:p>
            <a:pPr marL="232343" indent="-232343">
              <a:buFont typeface="+mj-lt"/>
              <a:buAutoNum type="arabicPeriod"/>
            </a:pPr>
            <a:r>
              <a:rPr lang="en-US" sz="1200" dirty="0"/>
              <a:t>House Price Prediction-Random Forest Regression</a:t>
            </a:r>
          </a:p>
          <a:p>
            <a:pPr marL="232343" indent="-232343">
              <a:buFont typeface="+mj-lt"/>
              <a:buAutoNum type="arabicPeriod"/>
            </a:pPr>
            <a:r>
              <a:rPr lang="en-US" sz="1200" dirty="0"/>
              <a:t>Customer Segmentation Using ML-K-Means Clustering</a:t>
            </a:r>
          </a:p>
          <a:p>
            <a:pPr marL="232343" indent="-232343">
              <a:buFont typeface="+mj-lt"/>
              <a:buAutoNum type="arabicPeriod"/>
            </a:pPr>
            <a:r>
              <a:rPr lang="en-US" sz="1200" dirty="0"/>
              <a:t>Home Loan Prediction-Decision Tree Classifier</a:t>
            </a:r>
          </a:p>
          <a:p>
            <a:pPr marL="232343" indent="-232343">
              <a:buFont typeface="+mj-lt"/>
              <a:buAutoNum type="arabicPeriod"/>
            </a:pPr>
            <a:r>
              <a:rPr lang="en-US" sz="1200" dirty="0"/>
              <a:t>Spam Classification-NLP</a:t>
            </a:r>
          </a:p>
          <a:p>
            <a:pPr marL="232343" indent="-232343">
              <a:buFont typeface="+mj-lt"/>
              <a:buAutoNum type="arabicPeriod"/>
            </a:pPr>
            <a:r>
              <a:rPr lang="en-US" sz="1200" dirty="0"/>
              <a:t>Hand Written Digit Recognition Using Python-CNN</a:t>
            </a:r>
          </a:p>
          <a:p>
            <a:pPr marL="232343" indent="-232343">
              <a:buFont typeface="+mj-lt"/>
              <a:buAutoNum type="arabicPeriod"/>
            </a:pPr>
            <a:r>
              <a:rPr lang="en-US" sz="1200" dirty="0"/>
              <a:t>Churn Prediction-Deep Learning</a:t>
            </a:r>
          </a:p>
          <a:p>
            <a:pPr marL="232343" indent="-232343">
              <a:buFont typeface="+mj-lt"/>
              <a:buAutoNum type="arabicPeriod"/>
            </a:pPr>
            <a:r>
              <a:rPr lang="en-US" sz="1200" dirty="0"/>
              <a:t>Crop Yield Prediction</a:t>
            </a:r>
          </a:p>
          <a:p>
            <a:pPr marL="232343" indent="-232343">
              <a:buFont typeface="+mj-lt"/>
              <a:buAutoNum type="arabicPeriod"/>
            </a:pPr>
            <a:r>
              <a:rPr lang="en-US" sz="1200" dirty="0"/>
              <a:t>Ground water level prediction</a:t>
            </a:r>
          </a:p>
          <a:p>
            <a:pPr marL="232343" indent="-232343">
              <a:buFont typeface="Arial" panose="020B0604020202020204" pitchFamily="34" charset="0"/>
              <a:buChar char="•"/>
            </a:pPr>
            <a:endParaRPr lang="en-US" b="1" dirty="0"/>
          </a:p>
          <a:p>
            <a:pPr marL="232343" indent="-232343">
              <a:buFont typeface="Arial" panose="020B0604020202020204" pitchFamily="34" charset="0"/>
              <a:buChar char="•"/>
            </a:pPr>
            <a:endParaRPr lang="en-US" dirty="0"/>
          </a:p>
        </p:txBody>
      </p:sp>
    </p:spTree>
    <p:extLst>
      <p:ext uri="{BB962C8B-B14F-4D97-AF65-F5344CB8AC3E}">
        <p14:creationId xmlns:p14="http://schemas.microsoft.com/office/powerpoint/2010/main" val="1229239891"/>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t>How to join in 1 month Internship</a:t>
            </a:r>
          </a:p>
        </p:txBody>
      </p:sp>
      <p:sp>
        <p:nvSpPr>
          <p:cNvPr id="3" name="Text Placeholder 2"/>
          <p:cNvSpPr>
            <a:spLocks noGrp="1"/>
          </p:cNvSpPr>
          <p:nvPr>
            <p:ph type="body" idx="1"/>
          </p:nvPr>
        </p:nvSpPr>
        <p:spPr>
          <a:xfrm>
            <a:off x="1309691" y="984688"/>
            <a:ext cx="6955683" cy="3416400"/>
          </a:xfrm>
        </p:spPr>
        <p:txBody>
          <a:bodyPr/>
          <a:lstStyle/>
          <a:p>
            <a:pPr marL="103264" indent="0">
              <a:buNone/>
            </a:pPr>
            <a:r>
              <a:rPr lang="en-US" sz="1400" dirty="0"/>
              <a:t>https://www.pantechelearning.com/pymc-internship/</a:t>
            </a:r>
          </a:p>
        </p:txBody>
      </p:sp>
      <p:sp>
        <p:nvSpPr>
          <p:cNvPr id="8" name="Rounded Rectangle 7"/>
          <p:cNvSpPr/>
          <p:nvPr/>
        </p:nvSpPr>
        <p:spPr>
          <a:xfrm>
            <a:off x="2888156" y="4365878"/>
            <a:ext cx="3062009" cy="579889"/>
          </a:xfrm>
          <a:prstGeom prst="roundRect">
            <a:avLst/>
          </a:prstGeom>
        </p:spPr>
        <p:style>
          <a:lnRef idx="2">
            <a:schemeClr val="accent6"/>
          </a:lnRef>
          <a:fillRef idx="1">
            <a:schemeClr val="lt1"/>
          </a:fillRef>
          <a:effectRef idx="0">
            <a:schemeClr val="accent6"/>
          </a:effectRef>
          <a:fontRef idx="minor">
            <a:schemeClr val="dk1"/>
          </a:fontRef>
        </p:style>
        <p:txBody>
          <a:bodyPr lIns="61960" tIns="30980" rIns="61960" bIns="30980" rtlCol="0" anchor="ctr"/>
          <a:lstStyle/>
          <a:p>
            <a:pPr algn="ctr"/>
            <a:r>
              <a:rPr lang="en-US" sz="1600" dirty="0"/>
              <a:t>Coupon Code: </a:t>
            </a:r>
            <a:r>
              <a:rPr lang="en-US" sz="1600" b="1" dirty="0">
                <a:solidFill>
                  <a:srgbClr val="FF0000"/>
                </a:solidFill>
              </a:rPr>
              <a:t>PYMC</a:t>
            </a:r>
            <a:endParaRPr lang="en-IN" sz="1600"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692" y="1464189"/>
            <a:ext cx="5998780" cy="2422188"/>
          </a:xfrm>
          <a:prstGeom prst="rect">
            <a:avLst/>
          </a:prstGeom>
        </p:spPr>
      </p:pic>
    </p:spTree>
    <p:extLst>
      <p:ext uri="{BB962C8B-B14F-4D97-AF65-F5344CB8AC3E}">
        <p14:creationId xmlns:p14="http://schemas.microsoft.com/office/powerpoint/2010/main" val="4012021758"/>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0063"/>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3065582" y="699542"/>
            <a:ext cx="5641765" cy="1728163"/>
          </a:xfrm>
          <a:prstGeom prst="rect">
            <a:avLst/>
          </a:prstGeom>
        </p:spPr>
        <p:txBody>
          <a:bodyPr spcFirstLastPara="1" wrap="square" lIns="0" tIns="0" rIns="0" bIns="0" anchor="ctr" anchorCtr="0">
            <a:noAutofit/>
          </a:bodyPr>
          <a:lstStyle/>
          <a:p>
            <a:r>
              <a:rPr lang="en" sz="4100" dirty="0"/>
              <a:t>30 Days </a:t>
            </a:r>
            <a:br>
              <a:rPr lang="en" sz="4100" dirty="0"/>
            </a:br>
            <a:r>
              <a:rPr lang="en" sz="4100" dirty="0">
                <a:solidFill>
                  <a:srgbClr val="C00000"/>
                </a:solidFill>
              </a:rPr>
              <a:t>Data Scinece &amp; Analytics </a:t>
            </a:r>
            <a:r>
              <a:rPr lang="en" sz="4100" dirty="0"/>
              <a:t>Master Class</a:t>
            </a:r>
            <a:endParaRPr sz="4100" dirty="0"/>
          </a:p>
        </p:txBody>
      </p:sp>
      <p:sp>
        <p:nvSpPr>
          <p:cNvPr id="2" name="TextBox 1"/>
          <p:cNvSpPr txBox="1"/>
          <p:nvPr/>
        </p:nvSpPr>
        <p:spPr>
          <a:xfrm>
            <a:off x="2902427" y="4264189"/>
            <a:ext cx="3974902" cy="693507"/>
          </a:xfrm>
          <a:prstGeom prst="rect">
            <a:avLst/>
          </a:prstGeom>
          <a:noFill/>
        </p:spPr>
        <p:txBody>
          <a:bodyPr wrap="none" lIns="61960" tIns="30980" rIns="61960" bIns="30980" rtlCol="0">
            <a:spAutoFit/>
          </a:bodyPr>
          <a:lstStyle/>
          <a:p>
            <a:r>
              <a:rPr lang="en-US" sz="4100" dirty="0">
                <a:solidFill>
                  <a:schemeClr val="bg2">
                    <a:lumMod val="75000"/>
                  </a:schemeClr>
                </a:solidFill>
              </a:rPr>
              <a:t>Free Registration</a:t>
            </a:r>
          </a:p>
        </p:txBody>
      </p:sp>
      <p:sp>
        <p:nvSpPr>
          <p:cNvPr id="3" name="TextBox 2"/>
          <p:cNvSpPr txBox="1"/>
          <p:nvPr/>
        </p:nvSpPr>
        <p:spPr>
          <a:xfrm>
            <a:off x="2902427" y="2866816"/>
            <a:ext cx="5236273" cy="524230"/>
          </a:xfrm>
          <a:prstGeom prst="rect">
            <a:avLst/>
          </a:prstGeom>
          <a:noFill/>
        </p:spPr>
        <p:txBody>
          <a:bodyPr wrap="none" lIns="61960" tIns="30980" rIns="61960" bIns="30980" rtlCol="0">
            <a:spAutoFit/>
          </a:bodyPr>
          <a:lstStyle/>
          <a:p>
            <a:r>
              <a:rPr lang="en-US" sz="3000" dirty="0">
                <a:solidFill>
                  <a:schemeClr val="bg2">
                    <a:lumMod val="75000"/>
                  </a:schemeClr>
                </a:solidFill>
              </a:rPr>
              <a:t>Day1 : Python for Data Science </a:t>
            </a:r>
          </a:p>
        </p:txBody>
      </p:sp>
      <p:sp>
        <p:nvSpPr>
          <p:cNvPr id="4" name="TextBox 3"/>
          <p:cNvSpPr txBox="1"/>
          <p:nvPr/>
        </p:nvSpPr>
        <p:spPr>
          <a:xfrm>
            <a:off x="4261243" y="3674683"/>
            <a:ext cx="1987178" cy="339564"/>
          </a:xfrm>
          <a:prstGeom prst="rect">
            <a:avLst/>
          </a:prstGeom>
          <a:noFill/>
        </p:spPr>
        <p:txBody>
          <a:bodyPr wrap="none" lIns="61960" tIns="30980" rIns="61960" bIns="30980" rtlCol="0">
            <a:spAutoFit/>
          </a:bodyPr>
          <a:lstStyle/>
          <a:p>
            <a:r>
              <a:rPr lang="en-US" dirty="0" smtClean="0">
                <a:solidFill>
                  <a:schemeClr val="bg2">
                    <a:lumMod val="75000"/>
                  </a:schemeClr>
                </a:solidFill>
              </a:rPr>
              <a:t>Time: 6.00 PM IST</a:t>
            </a:r>
            <a:endParaRPr lang="en-US" dirty="0">
              <a:solidFill>
                <a:schemeClr val="bg2">
                  <a:lumMod val="75000"/>
                </a:schemeClr>
              </a:solidFill>
            </a:endParaRPr>
          </a:p>
        </p:txBody>
      </p:sp>
    </p:spTree>
    <p:extLst>
      <p:ext uri="{BB962C8B-B14F-4D97-AF65-F5344CB8AC3E}">
        <p14:creationId xmlns:p14="http://schemas.microsoft.com/office/powerpoint/2010/main" val="341905386"/>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15" y="2545096"/>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2555776" y="771550"/>
            <a:ext cx="5641765" cy="1584147"/>
          </a:xfrm>
          <a:prstGeom prst="rect">
            <a:avLst/>
          </a:prstGeom>
        </p:spPr>
        <p:txBody>
          <a:bodyPr spcFirstLastPara="1" wrap="square" lIns="0" tIns="0" rIns="0" bIns="0" anchor="ctr" anchorCtr="0">
            <a:noAutofit/>
          </a:bodyPr>
          <a:lstStyle/>
          <a:p>
            <a:r>
              <a:rPr lang="en" sz="4100" dirty="0"/>
              <a:t>30 Days </a:t>
            </a:r>
            <a:br>
              <a:rPr lang="en" sz="4100" dirty="0"/>
            </a:br>
            <a:r>
              <a:rPr lang="en" sz="4100" dirty="0">
                <a:solidFill>
                  <a:srgbClr val="C00000"/>
                </a:solidFill>
              </a:rPr>
              <a:t>Data Scinece &amp; Analytics </a:t>
            </a:r>
            <a:r>
              <a:rPr lang="en" sz="4100" dirty="0"/>
              <a:t>Master Class</a:t>
            </a:r>
            <a:endParaRPr sz="4100" dirty="0"/>
          </a:p>
        </p:txBody>
      </p:sp>
      <p:sp>
        <p:nvSpPr>
          <p:cNvPr id="5" name="TextBox 4"/>
          <p:cNvSpPr txBox="1"/>
          <p:nvPr/>
        </p:nvSpPr>
        <p:spPr>
          <a:xfrm>
            <a:off x="4211960" y="3345788"/>
            <a:ext cx="2068098" cy="570396"/>
          </a:xfrm>
          <a:prstGeom prst="rect">
            <a:avLst/>
          </a:prstGeom>
          <a:noFill/>
        </p:spPr>
        <p:txBody>
          <a:bodyPr wrap="none" lIns="61960" tIns="30980" rIns="61960" bIns="30980" rtlCol="0">
            <a:spAutoFit/>
          </a:bodyPr>
          <a:lstStyle/>
          <a:p>
            <a:r>
              <a:rPr lang="en-US" sz="3300" dirty="0">
                <a:solidFill>
                  <a:schemeClr val="bg2">
                    <a:lumMod val="75000"/>
                  </a:schemeClr>
                </a:solidFill>
              </a:rPr>
              <a:t>Handbook</a:t>
            </a:r>
          </a:p>
        </p:txBody>
      </p:sp>
    </p:spTree>
    <p:extLst>
      <p:ext uri="{BB962C8B-B14F-4D97-AF65-F5344CB8AC3E}">
        <p14:creationId xmlns:p14="http://schemas.microsoft.com/office/powerpoint/2010/main" val="48763081"/>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467544" y="1347614"/>
            <a:ext cx="7704000" cy="3416400"/>
          </a:xfrm>
        </p:spPr>
        <p:txBody>
          <a:bodyPr/>
          <a:lstStyle/>
          <a:p>
            <a:pPr marL="0" indent="0">
              <a:buNone/>
            </a:pPr>
            <a:r>
              <a:rPr lang="en-US" sz="2200" b="1" u="sng" dirty="0" err="1"/>
              <a:t>Exp</a:t>
            </a:r>
            <a:r>
              <a:rPr lang="en-US" sz="2200" b="1" u="sng" dirty="0"/>
              <a:t>: </a:t>
            </a:r>
            <a:r>
              <a:rPr lang="en-US" sz="2200" dirty="0"/>
              <a:t>5 </a:t>
            </a:r>
            <a:r>
              <a:rPr lang="en-US" sz="2200" dirty="0" err="1"/>
              <a:t>Yrs</a:t>
            </a:r>
            <a:endParaRPr lang="en-US" sz="2200" dirty="0"/>
          </a:p>
          <a:p>
            <a:pPr marL="0" indent="0">
              <a:buNone/>
            </a:pPr>
            <a:r>
              <a:rPr lang="en-US" sz="2200" b="1" u="sng" dirty="0"/>
              <a:t>Expert in</a:t>
            </a:r>
          </a:p>
          <a:p>
            <a:pPr marL="116175" indent="-116175">
              <a:buFont typeface="Arial" panose="020B0604020202020204" pitchFamily="34" charset="0"/>
              <a:buChar char="•"/>
            </a:pPr>
            <a:r>
              <a:rPr lang="en-US" sz="2200" dirty="0">
                <a:solidFill>
                  <a:schemeClr val="tx1"/>
                </a:solidFill>
              </a:rPr>
              <a:t>Python Developer on Machine Learning </a:t>
            </a:r>
          </a:p>
          <a:p>
            <a:pPr marL="116175" indent="-116175">
              <a:buFont typeface="Arial" panose="020B0604020202020204" pitchFamily="34" charset="0"/>
              <a:buChar char="•"/>
            </a:pPr>
            <a:r>
              <a:rPr lang="en-US" sz="2200" dirty="0">
                <a:solidFill>
                  <a:schemeClr val="tx1"/>
                </a:solidFill>
              </a:rPr>
              <a:t>Deep learning with computer vision </a:t>
            </a:r>
          </a:p>
          <a:p>
            <a:pPr marL="116175" indent="-116175">
              <a:buFont typeface="Arial" panose="020B0604020202020204" pitchFamily="34" charset="0"/>
              <a:buChar char="•"/>
            </a:pPr>
            <a:r>
              <a:rPr lang="en-US" sz="2200" dirty="0">
                <a:solidFill>
                  <a:schemeClr val="tx1"/>
                </a:solidFill>
              </a:rPr>
              <a:t>Matlab – Image Processing   </a:t>
            </a:r>
          </a:p>
          <a:p>
            <a:pPr marL="116175" indent="-116175">
              <a:buFont typeface="Arial" panose="020B0604020202020204" pitchFamily="34" charset="0"/>
              <a:buChar char="•"/>
            </a:pPr>
            <a:r>
              <a:rPr lang="en-US" sz="2200" dirty="0">
                <a:solidFill>
                  <a:schemeClr val="tx1"/>
                </a:solidFill>
              </a:rPr>
              <a:t>Autonomous Car design using ROS with LIDAR</a:t>
            </a:r>
          </a:p>
          <a:p>
            <a:pPr marL="0" indent="0">
              <a:buNone/>
            </a:pPr>
            <a:r>
              <a:rPr lang="en-US" sz="2200" b="1" u="sng" dirty="0">
                <a:solidFill>
                  <a:schemeClr val="tx1"/>
                </a:solidFill>
              </a:rPr>
              <a:t>Language</a:t>
            </a:r>
            <a:r>
              <a:rPr lang="en-US" sz="2200" dirty="0">
                <a:solidFill>
                  <a:schemeClr val="tx1"/>
                </a:solidFill>
              </a:rPr>
              <a:t> – Python , Java , HTML ,CSS.</a:t>
            </a:r>
          </a:p>
          <a:p>
            <a:pPr marL="0" indent="0">
              <a:buNone/>
            </a:pPr>
            <a:r>
              <a:rPr lang="en-US" sz="2200" b="1" u="sng" dirty="0">
                <a:solidFill>
                  <a:schemeClr val="tx1"/>
                </a:solidFill>
              </a:rPr>
              <a:t>Tools</a:t>
            </a:r>
            <a:r>
              <a:rPr lang="en-US" sz="2200" u="sng" dirty="0">
                <a:solidFill>
                  <a:schemeClr val="tx1"/>
                </a:solidFill>
              </a:rPr>
              <a:t> </a:t>
            </a:r>
            <a:r>
              <a:rPr lang="en-US" sz="2200" dirty="0">
                <a:solidFill>
                  <a:schemeClr val="tx1"/>
                </a:solidFill>
              </a:rPr>
              <a:t>– ANACONDA NAVIGATOR, JUPYTER NOTEBOOK, </a:t>
            </a:r>
          </a:p>
          <a:p>
            <a:pPr marL="116175" indent="-116175">
              <a:buFont typeface="Arial" panose="020B0604020202020204" pitchFamily="34" charset="0"/>
              <a:buChar char="•"/>
            </a:pPr>
            <a:r>
              <a:rPr lang="en-US" sz="2200" dirty="0">
                <a:solidFill>
                  <a:schemeClr val="tx1"/>
                </a:solidFill>
              </a:rPr>
              <a:t>GOOGLE COLAB.</a:t>
            </a:r>
          </a:p>
          <a:p>
            <a:pPr marL="0" indent="0">
              <a:buNone/>
            </a:pPr>
            <a:r>
              <a:rPr lang="en-US" sz="2200" b="1" dirty="0">
                <a:solidFill>
                  <a:schemeClr val="tx1"/>
                </a:solidFill>
              </a:rPr>
              <a:t>Graduation : </a:t>
            </a:r>
            <a:r>
              <a:rPr lang="en-US" sz="2200" dirty="0">
                <a:solidFill>
                  <a:schemeClr val="tx1"/>
                </a:solidFill>
              </a:rPr>
              <a:t>BE – ECE  | 2011</a:t>
            </a:r>
          </a:p>
          <a:p>
            <a:pPr marL="116175" indent="-116175">
              <a:buFont typeface="Arial" panose="020B0604020202020204" pitchFamily="34" charset="0"/>
              <a:buChar char="•"/>
            </a:pPr>
            <a:endParaRPr lang="en-US" sz="2200" dirty="0">
              <a:solidFill>
                <a:schemeClr val="tx1"/>
              </a:solidFill>
            </a:endParaRPr>
          </a:p>
        </p:txBody>
      </p:sp>
      <p:sp>
        <p:nvSpPr>
          <p:cNvPr id="7" name="Title 6"/>
          <p:cNvSpPr>
            <a:spLocks noGrp="1"/>
          </p:cNvSpPr>
          <p:nvPr>
            <p:ph type="title"/>
          </p:nvPr>
        </p:nvSpPr>
        <p:spPr>
          <a:xfrm>
            <a:off x="539552" y="627534"/>
            <a:ext cx="8238600" cy="478200"/>
          </a:xfrm>
        </p:spPr>
        <p:txBody>
          <a:bodyPr/>
          <a:lstStyle/>
          <a:p>
            <a:r>
              <a:rPr lang="en-US" sz="4500" dirty="0"/>
              <a:t>NANDHINI.S</a:t>
            </a:r>
          </a:p>
        </p:txBody>
      </p:sp>
    </p:spTree>
    <p:extLst>
      <p:ext uri="{BB962C8B-B14F-4D97-AF65-F5344CB8AC3E}">
        <p14:creationId xmlns:p14="http://schemas.microsoft.com/office/powerpoint/2010/main" val="30028105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794990" y="1131590"/>
            <a:ext cx="7704000" cy="3783782"/>
          </a:xfrm>
        </p:spPr>
        <p:txBody>
          <a:bodyPr/>
          <a:lstStyle/>
          <a:p>
            <a:r>
              <a:rPr lang="en-US" sz="2200" dirty="0">
                <a:solidFill>
                  <a:srgbClr val="FF0000"/>
                </a:solidFill>
              </a:rPr>
              <a:t>Educational Equipment Manufacturer</a:t>
            </a:r>
          </a:p>
          <a:p>
            <a:pPr marL="722864" lvl="1" indent="-309799">
              <a:buFont typeface="Arial" panose="020B0604020202020204" pitchFamily="34" charset="0"/>
              <a:buChar char="•"/>
            </a:pPr>
            <a:r>
              <a:rPr lang="en-US" sz="2200" dirty="0" err="1">
                <a:solidFill>
                  <a:schemeClr val="tx1"/>
                </a:solidFill>
              </a:rPr>
              <a:t>IoT</a:t>
            </a:r>
            <a:r>
              <a:rPr lang="en-US" sz="2200" dirty="0">
                <a:solidFill>
                  <a:schemeClr val="tx1"/>
                </a:solidFill>
              </a:rPr>
              <a:t>, AI, </a:t>
            </a:r>
            <a:r>
              <a:rPr lang="en-US" sz="2200" dirty="0" err="1">
                <a:solidFill>
                  <a:schemeClr val="tx1"/>
                </a:solidFill>
              </a:rPr>
              <a:t>Robotics,Autonomous</a:t>
            </a:r>
            <a:r>
              <a:rPr lang="en-US" sz="2200" dirty="0">
                <a:solidFill>
                  <a:schemeClr val="tx1"/>
                </a:solidFill>
              </a:rPr>
              <a:t> Robot</a:t>
            </a:r>
          </a:p>
          <a:p>
            <a:pPr marL="722864" lvl="1" indent="-309799">
              <a:buFont typeface="Arial" panose="020B0604020202020204" pitchFamily="34" charset="0"/>
              <a:buChar char="•"/>
            </a:pPr>
            <a:r>
              <a:rPr lang="en-US" sz="2200" dirty="0">
                <a:solidFill>
                  <a:schemeClr val="tx1"/>
                </a:solidFill>
              </a:rPr>
              <a:t>Microprocessor/Microcontroller</a:t>
            </a:r>
          </a:p>
          <a:p>
            <a:pPr marL="722864" lvl="1" indent="-309799">
              <a:buFont typeface="Arial" panose="020B0604020202020204" pitchFamily="34" charset="0"/>
              <a:buChar char="•"/>
            </a:pPr>
            <a:r>
              <a:rPr lang="en-US" sz="2200" dirty="0">
                <a:solidFill>
                  <a:schemeClr val="tx1"/>
                </a:solidFill>
              </a:rPr>
              <a:t>DSP,VLSI, Embedded System </a:t>
            </a:r>
          </a:p>
          <a:p>
            <a:pPr marL="722864" lvl="1" indent="-309799">
              <a:buFont typeface="Arial" panose="020B0604020202020204" pitchFamily="34" charset="0"/>
              <a:buChar char="•"/>
            </a:pPr>
            <a:r>
              <a:rPr lang="en-US" sz="2200" dirty="0">
                <a:solidFill>
                  <a:schemeClr val="tx1"/>
                </a:solidFill>
              </a:rPr>
              <a:t>Power Electronics &amp; Drives, Fuel Cell Trainer Kit</a:t>
            </a:r>
          </a:p>
          <a:p>
            <a:pPr marL="722864" lvl="1" indent="-309799">
              <a:buFont typeface="Arial" panose="020B0604020202020204" pitchFamily="34" charset="0"/>
              <a:buChar char="•"/>
            </a:pPr>
            <a:r>
              <a:rPr lang="en-US" sz="2200" dirty="0">
                <a:solidFill>
                  <a:schemeClr val="tx1"/>
                </a:solidFill>
              </a:rPr>
              <a:t>Renewable Energy Lab, Electric Vehicle Lab</a:t>
            </a:r>
          </a:p>
          <a:p>
            <a:r>
              <a:rPr lang="en-US" sz="2200" dirty="0">
                <a:solidFill>
                  <a:srgbClr val="FF0000"/>
                </a:solidFill>
              </a:rPr>
              <a:t>Technical Training</a:t>
            </a:r>
          </a:p>
          <a:p>
            <a:r>
              <a:rPr lang="en-US" sz="2200" dirty="0">
                <a:solidFill>
                  <a:srgbClr val="FF0000"/>
                </a:solidFill>
              </a:rPr>
              <a:t>DIY Project</a:t>
            </a:r>
          </a:p>
        </p:txBody>
      </p:sp>
      <p:sp>
        <p:nvSpPr>
          <p:cNvPr id="5" name="Title 4"/>
          <p:cNvSpPr>
            <a:spLocks noGrp="1"/>
          </p:cNvSpPr>
          <p:nvPr>
            <p:ph type="title"/>
          </p:nvPr>
        </p:nvSpPr>
        <p:spPr>
          <a:xfrm>
            <a:off x="611560" y="555526"/>
            <a:ext cx="8238600" cy="478200"/>
          </a:xfrm>
        </p:spPr>
        <p:txBody>
          <a:bodyPr/>
          <a:lstStyle/>
          <a:p>
            <a:r>
              <a:rPr lang="en-US" sz="4500" dirty="0"/>
              <a:t>Pantech?</a:t>
            </a:r>
          </a:p>
        </p:txBody>
      </p:sp>
    </p:spTree>
    <p:extLst>
      <p:ext uri="{BB962C8B-B14F-4D97-AF65-F5344CB8AC3E}">
        <p14:creationId xmlns:p14="http://schemas.microsoft.com/office/powerpoint/2010/main" val="22949217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266259" y="751074"/>
            <a:ext cx="4793448" cy="570473"/>
          </a:xfrm>
        </p:spPr>
        <p:txBody>
          <a:bodyPr/>
          <a:lstStyle/>
          <a:p>
            <a:r>
              <a:rPr lang="en-US" sz="3200" dirty="0" smtClean="0"/>
              <a:t>What is Master Class ?</a:t>
            </a:r>
            <a:endParaRPr lang="en-US" sz="3200" dirty="0"/>
          </a:p>
        </p:txBody>
      </p:sp>
      <p:grpSp>
        <p:nvGrpSpPr>
          <p:cNvPr id="22" name="Google Shape;2872;p54"/>
          <p:cNvGrpSpPr/>
          <p:nvPr/>
        </p:nvGrpSpPr>
        <p:grpSpPr>
          <a:xfrm>
            <a:off x="6437945" y="1373671"/>
            <a:ext cx="1430335" cy="2585934"/>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sp>
        <p:nvSpPr>
          <p:cNvPr id="21" name="TextBox 20"/>
          <p:cNvSpPr txBox="1"/>
          <p:nvPr/>
        </p:nvSpPr>
        <p:spPr>
          <a:xfrm>
            <a:off x="1134667" y="1246370"/>
            <a:ext cx="4685674" cy="693507"/>
          </a:xfrm>
          <a:prstGeom prst="rect">
            <a:avLst/>
          </a:prstGeom>
          <a:noFill/>
        </p:spPr>
        <p:txBody>
          <a:bodyPr wrap="none" lIns="61960" tIns="30980" rIns="61960" bIns="30980" rtlCol="0">
            <a:spAutoFit/>
          </a:bodyPr>
          <a:lstStyle/>
          <a:p>
            <a:r>
              <a:rPr lang="en-US" sz="2700" dirty="0"/>
              <a:t>👍 </a:t>
            </a:r>
            <a:r>
              <a:rPr lang="en-US" sz="1400" dirty="0"/>
              <a:t>This is the 30 Days Industrial Learning Activity.</a:t>
            </a:r>
          </a:p>
          <a:p>
            <a:endParaRPr lang="en-US" sz="1400" dirty="0"/>
          </a:p>
        </p:txBody>
      </p:sp>
      <p:sp>
        <p:nvSpPr>
          <p:cNvPr id="63" name="Rectangle 62"/>
          <p:cNvSpPr/>
          <p:nvPr/>
        </p:nvSpPr>
        <p:spPr>
          <a:xfrm>
            <a:off x="999376" y="1777760"/>
            <a:ext cx="3151600" cy="478063"/>
          </a:xfrm>
          <a:prstGeom prst="rect">
            <a:avLst/>
          </a:prstGeom>
        </p:spPr>
        <p:txBody>
          <a:bodyPr wrap="none" lIns="61960" tIns="30980" rIns="61960" bIns="30980">
            <a:spAutoFit/>
          </a:bodyPr>
          <a:lstStyle/>
          <a:p>
            <a:pPr algn="ctr"/>
            <a:r>
              <a:rPr lang="en-US" sz="2700" dirty="0"/>
              <a:t>👍 </a:t>
            </a:r>
            <a:r>
              <a:rPr lang="en-US" sz="1400" dirty="0"/>
              <a:t>Its Online </a:t>
            </a:r>
            <a:r>
              <a:rPr lang="en-US" sz="1400" b="1" dirty="0">
                <a:solidFill>
                  <a:srgbClr val="C00000"/>
                </a:solidFill>
              </a:rPr>
              <a:t>YouTube Live </a:t>
            </a:r>
            <a:r>
              <a:rPr lang="en-US" sz="1400" dirty="0"/>
              <a:t>Class</a:t>
            </a:r>
          </a:p>
        </p:txBody>
      </p:sp>
      <p:sp>
        <p:nvSpPr>
          <p:cNvPr id="64" name="Rectangle 63"/>
          <p:cNvSpPr/>
          <p:nvPr/>
        </p:nvSpPr>
        <p:spPr>
          <a:xfrm>
            <a:off x="872196" y="2192948"/>
            <a:ext cx="3874822" cy="688297"/>
          </a:xfrm>
          <a:prstGeom prst="rect">
            <a:avLst/>
          </a:prstGeom>
        </p:spPr>
        <p:txBody>
          <a:bodyPr wrap="square" lIns="61960" tIns="30980" rIns="61960" bIns="30980">
            <a:spAutoFit/>
          </a:bodyPr>
          <a:lstStyle/>
          <a:p>
            <a:pPr algn="ctr"/>
            <a:r>
              <a:rPr lang="en-US" sz="2700" dirty="0"/>
              <a:t>👍 </a:t>
            </a:r>
            <a:r>
              <a:rPr lang="en-US" sz="1400" dirty="0"/>
              <a:t>If you Invest </a:t>
            </a:r>
            <a:r>
              <a:rPr lang="en-US" sz="1400" b="1" dirty="0">
                <a:solidFill>
                  <a:srgbClr val="C00000"/>
                </a:solidFill>
              </a:rPr>
              <a:t>45 minutes </a:t>
            </a:r>
            <a:r>
              <a:rPr lang="en-US" sz="1400" dirty="0"/>
              <a:t>daily, U will become Master in </a:t>
            </a:r>
            <a:r>
              <a:rPr lang="en-US" sz="1400" b="1" dirty="0"/>
              <a:t>Data Science</a:t>
            </a:r>
          </a:p>
        </p:txBody>
      </p:sp>
      <p:grpSp>
        <p:nvGrpSpPr>
          <p:cNvPr id="67" name="Group 66"/>
          <p:cNvGrpSpPr/>
          <p:nvPr/>
        </p:nvGrpSpPr>
        <p:grpSpPr>
          <a:xfrm>
            <a:off x="1004514" y="2915344"/>
            <a:ext cx="4802605" cy="895727"/>
            <a:chOff x="507620" y="4093456"/>
            <a:chExt cx="7087177" cy="1321750"/>
          </a:xfrm>
        </p:grpSpPr>
        <p:sp>
          <p:nvSpPr>
            <p:cNvPr id="65" name="Rectangle 64"/>
            <p:cNvSpPr/>
            <p:nvPr/>
          </p:nvSpPr>
          <p:spPr>
            <a:xfrm>
              <a:off x="507620" y="4093456"/>
              <a:ext cx="5154991" cy="749364"/>
            </a:xfrm>
            <a:prstGeom prst="rect">
              <a:avLst/>
            </a:prstGeom>
          </p:spPr>
          <p:txBody>
            <a:bodyPr wrap="none">
              <a:spAutoFit/>
            </a:bodyPr>
            <a:lstStyle/>
            <a:p>
              <a:pPr algn="ctr"/>
              <a:r>
                <a:rPr lang="en-US" sz="2700" dirty="0"/>
                <a:t>👍 </a:t>
              </a:r>
              <a:r>
                <a:rPr lang="en-US" sz="1400" dirty="0"/>
                <a:t>   You will get </a:t>
              </a:r>
              <a:r>
                <a:rPr lang="en-US" sz="1400"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dirty="0">
                  <a:solidFill>
                    <a:srgbClr val="7030A0"/>
                  </a:solidFill>
                </a:rPr>
                <a:t>Webinar Participation Certificate</a:t>
              </a:r>
              <a:endParaRPr lang="en-US" i="1" dirty="0"/>
            </a:p>
          </p:txBody>
        </p:sp>
      </p:grpSp>
      <p:sp>
        <p:nvSpPr>
          <p:cNvPr id="68" name="Rectangle 67"/>
          <p:cNvSpPr/>
          <p:nvPr/>
        </p:nvSpPr>
        <p:spPr>
          <a:xfrm>
            <a:off x="1168640" y="4159161"/>
            <a:ext cx="4431127" cy="893562"/>
          </a:xfrm>
          <a:prstGeom prst="rect">
            <a:avLst/>
          </a:prstGeom>
          <a:ln>
            <a:solidFill>
              <a:schemeClr val="accent4">
                <a:lumMod val="50000"/>
              </a:schemeClr>
            </a:solidFill>
          </a:ln>
        </p:spPr>
        <p:txBody>
          <a:bodyPr wrap="square" lIns="61960" tIns="30980" rIns="61960" bIns="30980">
            <a:spAutoFit/>
          </a:bodyPr>
          <a:lstStyle/>
          <a:p>
            <a:pPr algn="just"/>
            <a:r>
              <a:rPr lang="en-US" i="1" dirty="0">
                <a:solidFill>
                  <a:schemeClr val="bg2">
                    <a:lumMod val="50000"/>
                  </a:schemeClr>
                </a:solidFill>
                <a:latin typeface="Fjalla One"/>
              </a:rPr>
              <a:t>“Learning is the beginning of wealth.</a:t>
            </a:r>
          </a:p>
          <a:p>
            <a:pPr algn="r"/>
            <a:r>
              <a:rPr lang="en-US"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5040935" y="1677178"/>
            <a:ext cx="1335505" cy="603260"/>
          </a:xfrm>
          <a:prstGeom prst="rect">
            <a:avLst/>
          </a:prstGeom>
        </p:spPr>
      </p:pic>
    </p:spTree>
    <p:extLst>
      <p:ext uri="{BB962C8B-B14F-4D97-AF65-F5344CB8AC3E}">
        <p14:creationId xmlns:p14="http://schemas.microsoft.com/office/powerpoint/2010/main" val="2181562931"/>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900064"/>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3065583" y="699543"/>
            <a:ext cx="5641765" cy="1728163"/>
          </a:xfrm>
          <a:prstGeom prst="rect">
            <a:avLst/>
          </a:prstGeom>
        </p:spPr>
        <p:txBody>
          <a:bodyPr spcFirstLastPara="1" vert="horz" wrap="square" lIns="0" tIns="0" rIns="0" bIns="0" rtlCol="0" anchor="ctr" anchorCtr="0">
            <a:noAutofit/>
          </a:bodyPr>
          <a:lstStyle/>
          <a:p>
            <a:r>
              <a:rPr lang="en" sz="4100" dirty="0"/>
              <a:t>30 Days </a:t>
            </a:r>
            <a:br>
              <a:rPr lang="en" sz="4100" dirty="0"/>
            </a:br>
            <a:r>
              <a:rPr lang="en" sz="4100" dirty="0">
                <a:solidFill>
                  <a:srgbClr val="C00000"/>
                </a:solidFill>
              </a:rPr>
              <a:t>Python</a:t>
            </a:r>
            <a:br>
              <a:rPr lang="en" sz="4100" dirty="0">
                <a:solidFill>
                  <a:srgbClr val="C00000"/>
                </a:solidFill>
              </a:rPr>
            </a:br>
            <a:r>
              <a:rPr lang="en" sz="4100" dirty="0"/>
              <a:t>Master Class</a:t>
            </a:r>
            <a:endParaRPr sz="4100" dirty="0"/>
          </a:p>
        </p:txBody>
      </p:sp>
      <p:sp>
        <p:nvSpPr>
          <p:cNvPr id="2" name="TextBox 1"/>
          <p:cNvSpPr txBox="1"/>
          <p:nvPr/>
        </p:nvSpPr>
        <p:spPr>
          <a:xfrm>
            <a:off x="2902428" y="4264190"/>
            <a:ext cx="4155080" cy="693507"/>
          </a:xfrm>
          <a:prstGeom prst="rect">
            <a:avLst/>
          </a:prstGeom>
          <a:noFill/>
        </p:spPr>
        <p:txBody>
          <a:bodyPr wrap="none" lIns="61960" tIns="30980" rIns="61960" bIns="30980" rtlCol="0">
            <a:spAutoFit/>
          </a:bodyPr>
          <a:lstStyle/>
          <a:p>
            <a:r>
              <a:rPr lang="en-US" sz="4100" dirty="0">
                <a:solidFill>
                  <a:schemeClr val="bg2">
                    <a:lumMod val="75000"/>
                  </a:schemeClr>
                </a:solidFill>
              </a:rPr>
              <a:t>Free Registration</a:t>
            </a:r>
          </a:p>
        </p:txBody>
      </p:sp>
      <p:sp>
        <p:nvSpPr>
          <p:cNvPr id="3" name="TextBox 2"/>
          <p:cNvSpPr txBox="1"/>
          <p:nvPr/>
        </p:nvSpPr>
        <p:spPr>
          <a:xfrm>
            <a:off x="2902428" y="2866816"/>
            <a:ext cx="2483148" cy="524230"/>
          </a:xfrm>
          <a:prstGeom prst="rect">
            <a:avLst/>
          </a:prstGeom>
          <a:noFill/>
        </p:spPr>
        <p:txBody>
          <a:bodyPr wrap="none" lIns="61960" tIns="30980" rIns="61960" bIns="30980" rtlCol="0">
            <a:spAutoFit/>
          </a:bodyPr>
          <a:lstStyle/>
          <a:p>
            <a:r>
              <a:rPr lang="en-US" sz="3000" dirty="0">
                <a:solidFill>
                  <a:schemeClr val="bg2">
                    <a:lumMod val="75000"/>
                  </a:schemeClr>
                </a:solidFill>
              </a:rPr>
              <a:t>Day1 : Python</a:t>
            </a:r>
          </a:p>
        </p:txBody>
      </p:sp>
      <p:sp>
        <p:nvSpPr>
          <p:cNvPr id="4" name="TextBox 3"/>
          <p:cNvSpPr txBox="1"/>
          <p:nvPr/>
        </p:nvSpPr>
        <p:spPr>
          <a:xfrm>
            <a:off x="4261244" y="3674684"/>
            <a:ext cx="2084000" cy="339564"/>
          </a:xfrm>
          <a:prstGeom prst="rect">
            <a:avLst/>
          </a:prstGeom>
          <a:noFill/>
        </p:spPr>
        <p:txBody>
          <a:bodyPr wrap="none" lIns="61960" tIns="30980" rIns="61960" bIns="30980" rtlCol="0">
            <a:spAutoFit/>
          </a:bodyPr>
          <a:lstStyle/>
          <a:p>
            <a:r>
              <a:rPr lang="en-US" dirty="0">
                <a:solidFill>
                  <a:schemeClr val="bg2">
                    <a:lumMod val="75000"/>
                  </a:schemeClr>
                </a:solidFill>
              </a:rPr>
              <a:t>Time: 6.00 PM IST</a:t>
            </a:r>
          </a:p>
        </p:txBody>
      </p:sp>
    </p:spTree>
    <p:extLst>
      <p:ext uri="{BB962C8B-B14F-4D97-AF65-F5344CB8AC3E}">
        <p14:creationId xmlns:p14="http://schemas.microsoft.com/office/powerpoint/2010/main" val="1274057894"/>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991" y="2728513"/>
            <a:ext cx="6745719" cy="8418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720000" y="1337826"/>
            <a:ext cx="2609255" cy="841800"/>
          </a:xfrm>
        </p:spPr>
        <p:txBody>
          <a:bodyPr/>
          <a:lstStyle/>
          <a:p>
            <a:r>
              <a:rPr lang="en-US" dirty="0" smtClean="0"/>
              <a:t>Our Vision</a:t>
            </a:r>
            <a:endParaRPr lang="en-US" dirty="0"/>
          </a:p>
        </p:txBody>
      </p:sp>
    </p:spTree>
    <p:extLst>
      <p:ext uri="{BB962C8B-B14F-4D97-AF65-F5344CB8AC3E}">
        <p14:creationId xmlns:p14="http://schemas.microsoft.com/office/powerpoint/2010/main" val="27973628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971600" y="3219822"/>
            <a:ext cx="7908293" cy="570473"/>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9234" y="1131590"/>
            <a:ext cx="7110098" cy="10801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29234" y="4065755"/>
            <a:ext cx="2948019" cy="339564"/>
          </a:xfrm>
          <a:prstGeom prst="rect">
            <a:avLst/>
          </a:prstGeom>
        </p:spPr>
        <p:txBody>
          <a:bodyPr wrap="none" lIns="61960" tIns="30980" rIns="61960" bIns="30980">
            <a:spAutoFit/>
          </a:bodyPr>
          <a:lstStyle/>
          <a:p>
            <a:r>
              <a:rPr lang="en-US" dirty="0"/>
              <a:t>https://apssdc.in/home/</a:t>
            </a:r>
          </a:p>
        </p:txBody>
      </p:sp>
    </p:spTree>
    <p:extLst>
      <p:ext uri="{BB962C8B-B14F-4D97-AF65-F5344CB8AC3E}">
        <p14:creationId xmlns:p14="http://schemas.microsoft.com/office/powerpoint/2010/main" val="2261305238"/>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794991" y="1176328"/>
            <a:ext cx="8195047" cy="1533428"/>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2576340088"/>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1725153" y="267494"/>
            <a:ext cx="5582863" cy="612100"/>
          </a:xfrm>
          <a:prstGeom prst="rect">
            <a:avLst/>
          </a:prstGeom>
        </p:spPr>
        <p:txBody>
          <a:bodyPr spcFirstLastPara="1" wrap="square" lIns="0" tIns="0" rIns="0" bIns="0" anchor="ctr" anchorCtr="0">
            <a:noAutofit/>
          </a:bodyPr>
          <a:lstStyle/>
          <a:p>
            <a:pPr algn="l">
              <a:buSzPts val="1100"/>
            </a:pPr>
            <a:r>
              <a:rPr lang="en" sz="3200" dirty="0">
                <a:solidFill>
                  <a:schemeClr val="tx1"/>
                </a:solidFill>
                <a:latin typeface="Times New Roman" panose="02020603050405020304" pitchFamily="18" charset="0"/>
                <a:cs typeface="Times New Roman" panose="02020603050405020304" pitchFamily="18" charset="0"/>
              </a:rPr>
              <a:t>Data Science &amp; Analytics Learning Plan</a:t>
            </a:r>
            <a:endParaRPr sz="3200" dirty="0">
              <a:solidFill>
                <a:schemeClr val="tx1"/>
              </a:solidFill>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910211" y="1054831"/>
            <a:ext cx="1481289" cy="2665269"/>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Python</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100" dirty="0">
                    <a:solidFill>
                      <a:schemeClr val="dk1"/>
                    </a:solidFill>
                    <a:latin typeface="Roboto"/>
                    <a:ea typeface="Roboto"/>
                    <a:cs typeface="Roboto"/>
                    <a:sym typeface="Roboto"/>
                  </a:rPr>
                  <a:t>Introduction To Python and Python Data Structures</a:t>
                </a:r>
                <a:endParaRPr sz="1100"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01</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2391492" y="1054831"/>
            <a:ext cx="1537963" cy="249516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Library</a:t>
                </a:r>
                <a:endParaRPr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100" dirty="0">
                    <a:latin typeface="Roboto"/>
                    <a:ea typeface="Roboto"/>
                    <a:cs typeface="Roboto"/>
                    <a:sym typeface="Roboto"/>
                  </a:rPr>
                  <a:t>Pandas</a:t>
                </a:r>
              </a:p>
              <a:p>
                <a:r>
                  <a:rPr lang="en" sz="1100" dirty="0">
                    <a:latin typeface="Roboto"/>
                    <a:ea typeface="Roboto"/>
                    <a:cs typeface="Roboto"/>
                    <a:sym typeface="Roboto"/>
                  </a:rPr>
                  <a:t>Numpy</a:t>
                </a:r>
              </a:p>
              <a:p>
                <a:r>
                  <a:rPr lang="en" sz="1100" dirty="0">
                    <a:latin typeface="Roboto"/>
                    <a:ea typeface="Roboto"/>
                    <a:cs typeface="Roboto"/>
                    <a:sym typeface="Roboto"/>
                  </a:rPr>
                  <a:t>MatplotLib</a:t>
                </a:r>
              </a:p>
              <a:p>
                <a:r>
                  <a:rPr lang="en" sz="1100" dirty="0">
                    <a:latin typeface="Roboto"/>
                    <a:ea typeface="Roboto"/>
                    <a:cs typeface="Roboto"/>
                    <a:sym typeface="Roboto"/>
                  </a:rPr>
                  <a:t>Cborn, SKLearn Lib</a:t>
                </a:r>
              </a:p>
              <a:p>
                <a:r>
                  <a:rPr lang="en" sz="1100" dirty="0">
                    <a:latin typeface="Roboto"/>
                    <a:ea typeface="Roboto"/>
                    <a:cs typeface="Roboto"/>
                    <a:sym typeface="Roboto"/>
                  </a:rPr>
                  <a:t>Collab</a:t>
                </a:r>
                <a:endParaRPr sz="1100"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200" dirty="0">
                  <a:sym typeface="Fira Sans Extra Condensed SemiBold"/>
                </a:rPr>
                <a:t>02</a:t>
              </a:r>
              <a:endParaRPr sz="2200" dirty="0">
                <a:sym typeface="Fira Sans Extra Condensed SemiBold"/>
              </a:endParaRPr>
            </a:p>
          </p:txBody>
        </p:sp>
      </p:grpSp>
      <p:grpSp>
        <p:nvGrpSpPr>
          <p:cNvPr id="281" name="Google Shape;281;p29"/>
          <p:cNvGrpSpPr/>
          <p:nvPr/>
        </p:nvGrpSpPr>
        <p:grpSpPr>
          <a:xfrm>
            <a:off x="3887993" y="1054830"/>
            <a:ext cx="1355890" cy="256886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dirty="0">
                    <a:latin typeface="Fira Sans Extra Condensed SemiBold"/>
                    <a:ea typeface="Fira Sans Extra Condensed SemiBold"/>
                    <a:cs typeface="Fira Sans Extra Condensed SemiBold"/>
                    <a:sym typeface="Fira Sans Extra Condensed SemiBold"/>
                  </a:rPr>
                  <a:t>Analytics</a:t>
                </a:r>
                <a:endParaRPr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dirty="0" smtClean="0">
                    <a:sym typeface="Roboto"/>
                  </a:rPr>
                  <a:t>Distribution</a:t>
                </a:r>
              </a:p>
              <a:p>
                <a:r>
                  <a:rPr lang="en-US" dirty="0" smtClean="0">
                    <a:sym typeface="Roboto"/>
                  </a:rPr>
                  <a:t>Visualization</a:t>
                </a:r>
              </a:p>
              <a:p>
                <a:r>
                  <a:rPr lang="en-US" dirty="0" smtClean="0">
                    <a:sym typeface="Roboto"/>
                  </a:rPr>
                  <a:t>Aggregation</a:t>
                </a:r>
              </a:p>
              <a:p>
                <a:r>
                  <a:rPr lang="en-US" dirty="0" smtClean="0">
                    <a:sym typeface="Roboto"/>
                  </a:rPr>
                  <a:t>Statistics</a:t>
                </a:r>
                <a:endParaRPr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200" dirty="0">
                  <a:latin typeface="Fira Sans Extra Condensed SemiBold"/>
                  <a:ea typeface="Fira Sans Extra Condensed SemiBold"/>
                  <a:cs typeface="Fira Sans Extra Condensed SemiBold"/>
                  <a:sym typeface="Fira Sans Extra Condensed SemiBold"/>
                </a:rPr>
                <a:t>03</a:t>
              </a:r>
              <a:endParaRPr sz="2200"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5207853" y="1054831"/>
            <a:ext cx="1314437" cy="249516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Tools</a:t>
                </a:r>
                <a:endParaRPr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dirty="0" smtClean="0">
                    <a:sym typeface="Roboto"/>
                  </a:rPr>
                  <a:t>PowerBi</a:t>
                </a:r>
              </a:p>
              <a:p>
                <a:r>
                  <a:rPr lang="en" dirty="0" smtClean="0">
                    <a:sym typeface="Roboto"/>
                  </a:rPr>
                  <a:t>Tableo</a:t>
                </a:r>
                <a:endParaRPr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04</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6411695" y="1049992"/>
            <a:ext cx="1632943" cy="249516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100" dirty="0">
                    <a:solidFill>
                      <a:schemeClr val="dk1"/>
                    </a:solidFill>
                    <a:latin typeface="Roboto"/>
                    <a:ea typeface="Roboto"/>
                    <a:cs typeface="Roboto"/>
                    <a:sym typeface="Roboto"/>
                  </a:rPr>
                  <a:t>Project Building,</a:t>
                </a:r>
              </a:p>
              <a:p>
                <a:pPr algn="ctr">
                  <a:buClr>
                    <a:schemeClr val="dk1"/>
                  </a:buClr>
                  <a:buSzPts val="1100"/>
                </a:pPr>
                <a:r>
                  <a:rPr lang="en" sz="1100" dirty="0">
                    <a:solidFill>
                      <a:schemeClr val="dk1"/>
                    </a:solidFill>
                    <a:latin typeface="Roboto"/>
                    <a:ea typeface="Roboto"/>
                    <a:cs typeface="Roboto"/>
                    <a:sym typeface="Roboto"/>
                  </a:rPr>
                  <a:t>DSA Jobs</a:t>
                </a:r>
                <a:endParaRPr sz="1100" dirty="0">
                  <a:solidFill>
                    <a:schemeClr val="dk1"/>
                  </a:solidFill>
                  <a:latin typeface="Roboto"/>
                  <a:ea typeface="Roboto"/>
                  <a:cs typeface="Roboto"/>
                  <a:sym typeface="Roboto"/>
                </a:endParaRP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05</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498" y="1619745"/>
            <a:ext cx="1100404" cy="6827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2337" y="1654316"/>
            <a:ext cx="1482301" cy="824361"/>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2590407" y="1654316"/>
            <a:ext cx="1071924" cy="64815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16835" y="1615640"/>
            <a:ext cx="936821" cy="66298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5400907" y="1669237"/>
            <a:ext cx="928320" cy="709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346209"/>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3517"/>
            <a:ext cx="8229600" cy="579711"/>
          </a:xfrm>
        </p:spPr>
        <p:txBody>
          <a:bodyPr lIns="61960" tIns="30980" rIns="61960" bIns="30980">
            <a:normAutofit/>
          </a:bodyPr>
          <a:lstStyle/>
          <a:p>
            <a:pPr algn="l"/>
            <a:r>
              <a:rPr lang="en" sz="3200" dirty="0">
                <a:solidFill>
                  <a:schemeClr val="tx1"/>
                </a:solidFill>
                <a:latin typeface="Times New Roman" panose="02020603050405020304" pitchFamily="18" charset="0"/>
                <a:cs typeface="Times New Roman" panose="02020603050405020304" pitchFamily="18" charset="0"/>
              </a:rPr>
              <a:t>Day wise Learning Plan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683568" y="1089214"/>
            <a:ext cx="5832648" cy="3066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1960" tIns="30980" rIns="61960" bIns="309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619597"/>
            <a:r>
              <a:rPr lang="en-US" sz="1200" b="1" dirty="0">
                <a:solidFill>
                  <a:srgbClr val="606060"/>
                </a:solidFill>
                <a:latin typeface="Poppins"/>
              </a:rPr>
              <a:t>Day -1 :</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for Data</a:t>
            </a:r>
            <a:br>
              <a:rPr lang="en-US" sz="1200" dirty="0">
                <a:solidFill>
                  <a:srgbClr val="2D2D2F"/>
                </a:solidFill>
                <a:latin typeface="Segoe UI" panose="020B0502040204020203" pitchFamily="34" charset="0"/>
                <a:cs typeface="Segoe UI" panose="020B0502040204020203" pitchFamily="34" charset="0"/>
              </a:rPr>
            </a:br>
            <a:r>
              <a:rPr lang="en-US" sz="1200" dirty="0">
                <a:solidFill>
                  <a:srgbClr val="2D2D2F"/>
                </a:solidFill>
                <a:latin typeface="Segoe UI" panose="020B0502040204020203" pitchFamily="34" charset="0"/>
                <a:cs typeface="Segoe UI" panose="020B0502040204020203" pitchFamily="34" charset="0"/>
              </a:rPr>
              <a:t>Science (5 Solved end-to-end Data Science Projects in Python)</a:t>
            </a:r>
            <a:endParaRPr lang="en-US" sz="1200" dirty="0"/>
          </a:p>
          <a:p>
            <a:pPr defTabSz="619597"/>
            <a:r>
              <a:rPr lang="en-US" sz="1200" b="1" dirty="0">
                <a:solidFill>
                  <a:srgbClr val="606060"/>
                </a:solidFill>
                <a:latin typeface="Poppins"/>
              </a:rPr>
              <a:t>Day -2:</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Advanced Python Programming</a:t>
            </a:r>
            <a:endParaRPr lang="en-US" sz="1200" dirty="0"/>
          </a:p>
          <a:p>
            <a:pPr defTabSz="619597"/>
            <a:r>
              <a:rPr lang="en-US" sz="1200" b="1" dirty="0">
                <a:solidFill>
                  <a:srgbClr val="606060"/>
                </a:solidFill>
                <a:latin typeface="Poppins"/>
              </a:rPr>
              <a:t>Day -3:</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Pandas Library – Introduction</a:t>
            </a:r>
            <a:endParaRPr lang="en-US" sz="1200" dirty="0"/>
          </a:p>
          <a:p>
            <a:pPr defTabSz="619597"/>
            <a:r>
              <a:rPr lang="en-US" sz="1200" b="1" dirty="0">
                <a:solidFill>
                  <a:srgbClr val="606060"/>
                </a:solidFill>
                <a:latin typeface="Poppins"/>
              </a:rPr>
              <a:t>Day -4:</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Pandas Library – Data Structures</a:t>
            </a:r>
            <a:endParaRPr lang="en-US" sz="1200" dirty="0"/>
          </a:p>
          <a:p>
            <a:pPr defTabSz="619597"/>
            <a:r>
              <a:rPr lang="en-US" sz="1200" b="1" dirty="0">
                <a:solidFill>
                  <a:srgbClr val="606060"/>
                </a:solidFill>
                <a:latin typeface="Poppins"/>
              </a:rPr>
              <a:t>Day -5:</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Numpy</a:t>
            </a:r>
            <a:r>
              <a:rPr lang="en-US" sz="1200" dirty="0">
                <a:solidFill>
                  <a:srgbClr val="2D2D2F"/>
                </a:solidFill>
                <a:latin typeface="Segoe UI" panose="020B0502040204020203" pitchFamily="34" charset="0"/>
                <a:cs typeface="Segoe UI" panose="020B0502040204020203" pitchFamily="34" charset="0"/>
              </a:rPr>
              <a:t> library – Array Operations | Mathematical Functions</a:t>
            </a:r>
            <a:endParaRPr lang="en-US" sz="1200" dirty="0"/>
          </a:p>
          <a:p>
            <a:pPr defTabSz="619597"/>
            <a:r>
              <a:rPr lang="en-US" sz="1200" b="1" dirty="0">
                <a:solidFill>
                  <a:srgbClr val="606060"/>
                </a:solidFill>
                <a:latin typeface="Poppins"/>
              </a:rPr>
              <a:t>Day -6:</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Numpy</a:t>
            </a:r>
            <a:r>
              <a:rPr lang="en-US" sz="1200" dirty="0">
                <a:solidFill>
                  <a:srgbClr val="2D2D2F"/>
                </a:solidFill>
                <a:latin typeface="Segoe UI" panose="020B0502040204020203" pitchFamily="34" charset="0"/>
                <a:cs typeface="Segoe UI" panose="020B0502040204020203" pitchFamily="34" charset="0"/>
              </a:rPr>
              <a:t> – Sort, Search and Counting Functions</a:t>
            </a:r>
            <a:endParaRPr lang="en-US" sz="1200" dirty="0"/>
          </a:p>
          <a:p>
            <a:pPr defTabSz="619597"/>
            <a:r>
              <a:rPr lang="en-US" sz="1200" b="1" dirty="0">
                <a:solidFill>
                  <a:srgbClr val="606060"/>
                </a:solidFill>
                <a:latin typeface="Poppins"/>
              </a:rPr>
              <a:t>Day -7:</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 Histogram Using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 I/O With </a:t>
            </a:r>
            <a:r>
              <a:rPr lang="en-US" sz="1200" dirty="0" err="1">
                <a:solidFill>
                  <a:srgbClr val="2D2D2F"/>
                </a:solidFill>
                <a:latin typeface="Segoe UI" panose="020B0502040204020203" pitchFamily="34" charset="0"/>
                <a:cs typeface="Segoe UI" panose="020B0502040204020203" pitchFamily="34" charset="0"/>
              </a:rPr>
              <a:t>Numpy</a:t>
            </a:r>
            <a:endParaRPr lang="en-US" sz="1200" dirty="0"/>
          </a:p>
          <a:p>
            <a:pPr defTabSz="619597"/>
            <a:r>
              <a:rPr lang="en-US" sz="1200" b="1" dirty="0">
                <a:solidFill>
                  <a:srgbClr val="606060"/>
                </a:solidFill>
                <a:latin typeface="Poppins"/>
              </a:rPr>
              <a:t>Day -8:</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Library – Introduction , </a:t>
            </a:r>
            <a:r>
              <a:rPr lang="en-US" sz="1200" dirty="0" err="1">
                <a:solidFill>
                  <a:srgbClr val="2D2D2F"/>
                </a:solidFill>
                <a:latin typeface="Segoe UI" panose="020B0502040204020203" pitchFamily="34" charset="0"/>
                <a:cs typeface="Segoe UI" panose="020B0502040204020203" pitchFamily="34" charset="0"/>
              </a:rPr>
              <a:t>Pyplot</a:t>
            </a:r>
            <a:r>
              <a:rPr lang="en-US" sz="1200" dirty="0">
                <a:solidFill>
                  <a:srgbClr val="2D2D2F"/>
                </a:solidFill>
                <a:latin typeface="Segoe UI" panose="020B0502040204020203" pitchFamily="34" charset="0"/>
                <a:cs typeface="Segoe UI" panose="020B0502040204020203" pitchFamily="34" charset="0"/>
              </a:rPr>
              <a:t> API | Types Of Plots</a:t>
            </a:r>
            <a:endParaRPr lang="en-US" sz="1200" dirty="0"/>
          </a:p>
          <a:p>
            <a:pPr defTabSz="619597"/>
            <a:r>
              <a:rPr lang="en-US" sz="1200" b="1" dirty="0">
                <a:solidFill>
                  <a:srgbClr val="606060"/>
                </a:solidFill>
                <a:latin typeface="Poppins"/>
              </a:rPr>
              <a:t>Day -9:</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Seaborn</a:t>
            </a:r>
            <a:r>
              <a:rPr lang="en-US" sz="1200" dirty="0">
                <a:solidFill>
                  <a:srgbClr val="2D2D2F"/>
                </a:solidFill>
                <a:latin typeface="Segoe UI" panose="020B0502040204020203" pitchFamily="34" charset="0"/>
                <a:cs typeface="Segoe UI" panose="020B0502040204020203" pitchFamily="34" charset="0"/>
              </a:rPr>
              <a:t>  Library</a:t>
            </a:r>
            <a:endParaRPr lang="en-US" sz="1200" dirty="0"/>
          </a:p>
          <a:p>
            <a:pPr defTabSz="619597"/>
            <a:r>
              <a:rPr lang="en-US" sz="1200" b="1" dirty="0">
                <a:solidFill>
                  <a:srgbClr val="606060"/>
                </a:solidFill>
                <a:latin typeface="Poppins"/>
              </a:rPr>
              <a:t>Day -10:</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SKLearn</a:t>
            </a:r>
            <a:r>
              <a:rPr lang="en-US" sz="1200" dirty="0">
                <a:solidFill>
                  <a:srgbClr val="2D2D2F"/>
                </a:solidFill>
                <a:latin typeface="Segoe UI" panose="020B0502040204020203" pitchFamily="34" charset="0"/>
                <a:cs typeface="Segoe UI" panose="020B0502040204020203" pitchFamily="34" charset="0"/>
              </a:rPr>
              <a:t> Library</a:t>
            </a:r>
            <a:endParaRPr lang="en-US" sz="1200" dirty="0"/>
          </a:p>
          <a:p>
            <a:pPr defTabSz="619597"/>
            <a:r>
              <a:rPr lang="en-US" sz="1200" b="1" dirty="0">
                <a:solidFill>
                  <a:srgbClr val="606060"/>
                </a:solidFill>
                <a:latin typeface="Poppins"/>
              </a:rPr>
              <a:t>Day -11:</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Google </a:t>
            </a:r>
            <a:r>
              <a:rPr lang="en-US" sz="1200" dirty="0" err="1">
                <a:solidFill>
                  <a:srgbClr val="2D2D2F"/>
                </a:solidFill>
                <a:latin typeface="Segoe UI" panose="020B0502040204020203" pitchFamily="34" charset="0"/>
                <a:cs typeface="Segoe UI" panose="020B0502040204020203" pitchFamily="34" charset="0"/>
              </a:rPr>
              <a:t>Colab</a:t>
            </a:r>
            <a:r>
              <a:rPr lang="en-US" sz="1200" dirty="0">
                <a:solidFill>
                  <a:srgbClr val="2D2D2F"/>
                </a:solidFill>
                <a:latin typeface="Segoe UI" panose="020B0502040204020203" pitchFamily="34" charset="0"/>
                <a:cs typeface="Segoe UI" panose="020B0502040204020203" pitchFamily="34" charset="0"/>
              </a:rPr>
              <a:t> Notebook</a:t>
            </a:r>
            <a:endParaRPr lang="en-US" sz="1200" dirty="0"/>
          </a:p>
          <a:p>
            <a:pPr defTabSz="619597"/>
            <a:r>
              <a:rPr lang="en-US" sz="1200" b="1" dirty="0">
                <a:solidFill>
                  <a:srgbClr val="606060"/>
                </a:solidFill>
                <a:latin typeface="Poppins"/>
              </a:rPr>
              <a:t>Day -12:</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Date and Time, Data Wrangling</a:t>
            </a:r>
            <a:endParaRPr lang="en-US" sz="1200" dirty="0"/>
          </a:p>
          <a:p>
            <a:pPr defTabSz="619597"/>
            <a:r>
              <a:rPr lang="en-US" sz="1200" b="1" dirty="0">
                <a:solidFill>
                  <a:srgbClr val="606060"/>
                </a:solidFill>
                <a:latin typeface="Poppins"/>
              </a:rPr>
              <a:t>Day -13:</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Data Aggregation</a:t>
            </a:r>
            <a:endParaRPr lang="en-US" sz="1200" dirty="0"/>
          </a:p>
          <a:p>
            <a:pPr defTabSz="619597"/>
            <a:r>
              <a:rPr lang="en-US" sz="1200" b="1" dirty="0">
                <a:solidFill>
                  <a:srgbClr val="606060"/>
                </a:solidFill>
                <a:latin typeface="Poppins"/>
              </a:rPr>
              <a:t>Day -14:</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Word Tokenization , Stemming and </a:t>
            </a:r>
            <a:r>
              <a:rPr lang="en-US" sz="1200" dirty="0" err="1">
                <a:solidFill>
                  <a:srgbClr val="2D2D2F"/>
                </a:solidFill>
                <a:latin typeface="Segoe UI" panose="020B0502040204020203" pitchFamily="34" charset="0"/>
                <a:cs typeface="Segoe UI" panose="020B0502040204020203" pitchFamily="34" charset="0"/>
              </a:rPr>
              <a:t>Lammetization</a:t>
            </a:r>
            <a:endParaRPr lang="en-US" sz="1200" dirty="0"/>
          </a:p>
          <a:p>
            <a:pPr defTabSz="619597"/>
            <a:r>
              <a:rPr lang="en-US" sz="1200" b="1" dirty="0">
                <a:solidFill>
                  <a:srgbClr val="606060"/>
                </a:solidFill>
                <a:latin typeface="Poppins"/>
              </a:rPr>
              <a:t>Day -15: </a:t>
            </a:r>
            <a:r>
              <a:rPr lang="en-US" sz="1200" dirty="0">
                <a:solidFill>
                  <a:srgbClr val="2D2D2F"/>
                </a:solidFill>
                <a:latin typeface="Segoe UI" panose="020B0502040204020203" pitchFamily="34" charset="0"/>
                <a:cs typeface="Segoe UI" panose="020B0502040204020203" pitchFamily="34" charset="0"/>
              </a:rPr>
              <a:t>Python – Data Visualization</a:t>
            </a:r>
            <a:endParaRPr lang="en-US" sz="1900" dirty="0"/>
          </a:p>
        </p:txBody>
      </p:sp>
    </p:spTree>
    <p:extLst>
      <p:ext uri="{BB962C8B-B14F-4D97-AF65-F5344CB8AC3E}">
        <p14:creationId xmlns:p14="http://schemas.microsoft.com/office/powerpoint/2010/main" val="1527711753"/>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9550"/>
            <a:ext cx="8229600" cy="857250"/>
          </a:xfrm>
        </p:spPr>
        <p:txBody>
          <a:bodyPr lIns="61960" tIns="30980" rIns="61960" bIns="30980"/>
          <a:lstStyle/>
          <a:p>
            <a:pPr algn="l"/>
            <a:r>
              <a:rPr lang="en" sz="2700" dirty="0">
                <a:solidFill>
                  <a:schemeClr val="tx1"/>
                </a:solidFill>
              </a:rPr>
              <a:t>Day wise Learning Plan</a:t>
            </a:r>
            <a:endParaRPr lang="en-US" sz="2400" dirty="0">
              <a:solidFill>
                <a:schemeClr val="tx1"/>
              </a:solidFill>
            </a:endParaRPr>
          </a:p>
        </p:txBody>
      </p:sp>
      <p:sp>
        <p:nvSpPr>
          <p:cNvPr id="3" name="Rectangle 2"/>
          <p:cNvSpPr/>
          <p:nvPr/>
        </p:nvSpPr>
        <p:spPr>
          <a:xfrm>
            <a:off x="609600" y="1047750"/>
            <a:ext cx="5898007" cy="4217549"/>
          </a:xfrm>
          <a:prstGeom prst="rect">
            <a:avLst/>
          </a:prstGeom>
        </p:spPr>
        <p:txBody>
          <a:bodyPr wrap="square" lIns="61960" tIns="30980" rIns="61960" bIns="30980">
            <a:spAutoFit/>
          </a:bodyPr>
          <a:lstStyle/>
          <a:p>
            <a:r>
              <a:rPr lang="en-US" b="1" dirty="0">
                <a:solidFill>
                  <a:srgbClr val="606060"/>
                </a:solidFill>
                <a:latin typeface="Poppins"/>
              </a:rPr>
              <a:t>Day -16:</a:t>
            </a:r>
            <a:r>
              <a:rPr lang="en-US" dirty="0">
                <a:solidFill>
                  <a:srgbClr val="606060"/>
                </a:solidFill>
                <a:latin typeface="Poppins"/>
              </a:rPr>
              <a:t> </a:t>
            </a:r>
            <a:r>
              <a:rPr lang="en-US" sz="1200" dirty="0">
                <a:solidFill>
                  <a:srgbClr val="2D2D2F"/>
                </a:solidFill>
                <a:latin typeface="Segoe UI" panose="020B0502040204020203" pitchFamily="34" charset="0"/>
              </a:rPr>
              <a:t>Python – Statistical Analysis</a:t>
            </a:r>
            <a:endParaRPr lang="en-US" dirty="0">
              <a:solidFill>
                <a:srgbClr val="606060"/>
              </a:solidFill>
              <a:latin typeface="Poppins"/>
            </a:endParaRPr>
          </a:p>
          <a:p>
            <a:r>
              <a:rPr lang="en-US" b="1" dirty="0">
                <a:solidFill>
                  <a:srgbClr val="606060"/>
                </a:solidFill>
                <a:latin typeface="Poppins"/>
              </a:rPr>
              <a:t>Day -17:</a:t>
            </a:r>
            <a:r>
              <a:rPr lang="en-US" dirty="0">
                <a:solidFill>
                  <a:srgbClr val="606060"/>
                </a:solidFill>
                <a:latin typeface="Poppins"/>
              </a:rPr>
              <a:t> </a:t>
            </a:r>
            <a:r>
              <a:rPr lang="en-US" sz="1200" dirty="0">
                <a:solidFill>
                  <a:srgbClr val="2D2D2F"/>
                </a:solidFill>
                <a:latin typeface="Segoe UI" panose="020B0502040204020203" pitchFamily="34" charset="0"/>
              </a:rPr>
              <a:t>Python – Types Of Distribution</a:t>
            </a:r>
            <a:endParaRPr lang="en-US" dirty="0">
              <a:solidFill>
                <a:srgbClr val="606060"/>
              </a:solidFill>
              <a:latin typeface="Poppins"/>
            </a:endParaRPr>
          </a:p>
          <a:p>
            <a:r>
              <a:rPr lang="en-US" b="1" dirty="0">
                <a:solidFill>
                  <a:srgbClr val="606060"/>
                </a:solidFill>
                <a:latin typeface="Poppins"/>
              </a:rPr>
              <a:t>Day -18:</a:t>
            </a:r>
            <a:r>
              <a:rPr lang="en-US" dirty="0">
                <a:solidFill>
                  <a:srgbClr val="606060"/>
                </a:solidFill>
                <a:latin typeface="Poppins"/>
              </a:rPr>
              <a:t> </a:t>
            </a:r>
            <a:r>
              <a:rPr lang="en-US" sz="1200" dirty="0">
                <a:solidFill>
                  <a:srgbClr val="2D2D2F"/>
                </a:solidFill>
                <a:latin typeface="Segoe UI" panose="020B0502040204020203" pitchFamily="34" charset="0"/>
              </a:rPr>
              <a:t>Python – Correlation ,Chi-Square Test , Linear Regression</a:t>
            </a:r>
            <a:endParaRPr lang="en-US" dirty="0">
              <a:solidFill>
                <a:srgbClr val="606060"/>
              </a:solidFill>
              <a:latin typeface="Poppins"/>
            </a:endParaRPr>
          </a:p>
          <a:p>
            <a:r>
              <a:rPr lang="en-US" b="1" dirty="0">
                <a:solidFill>
                  <a:srgbClr val="606060"/>
                </a:solidFill>
                <a:latin typeface="Poppins"/>
              </a:rPr>
              <a:t>Day -19:</a:t>
            </a:r>
            <a:r>
              <a:rPr lang="en-US" dirty="0">
                <a:solidFill>
                  <a:srgbClr val="606060"/>
                </a:solidFill>
                <a:latin typeface="Poppins"/>
              </a:rPr>
              <a:t> </a:t>
            </a:r>
            <a:r>
              <a:rPr lang="en-US" sz="1200" dirty="0">
                <a:solidFill>
                  <a:srgbClr val="2D2D2F"/>
                </a:solidFill>
                <a:latin typeface="Segoe UI" panose="020B0502040204020203" pitchFamily="34" charset="0"/>
              </a:rPr>
              <a:t>Tableau – Introduction and Tools</a:t>
            </a:r>
            <a:endParaRPr lang="en-US" dirty="0">
              <a:solidFill>
                <a:srgbClr val="606060"/>
              </a:solidFill>
              <a:latin typeface="Poppins"/>
            </a:endParaRPr>
          </a:p>
          <a:p>
            <a:r>
              <a:rPr lang="en-US" b="1" dirty="0">
                <a:solidFill>
                  <a:srgbClr val="606060"/>
                </a:solidFill>
                <a:latin typeface="Poppins"/>
              </a:rPr>
              <a:t>Day -20:</a:t>
            </a:r>
            <a:r>
              <a:rPr lang="en-US" dirty="0">
                <a:solidFill>
                  <a:srgbClr val="606060"/>
                </a:solidFill>
                <a:latin typeface="Poppins"/>
              </a:rPr>
              <a:t> </a:t>
            </a:r>
            <a:r>
              <a:rPr lang="en-US" sz="1200" dirty="0">
                <a:solidFill>
                  <a:srgbClr val="2D2D2F"/>
                </a:solidFill>
                <a:latin typeface="Segoe UI" panose="020B0502040204020203" pitchFamily="34" charset="0"/>
              </a:rPr>
              <a:t>Tableau – Data Sources , Worksheets</a:t>
            </a:r>
            <a:endParaRPr lang="en-US" dirty="0">
              <a:solidFill>
                <a:srgbClr val="606060"/>
              </a:solidFill>
              <a:latin typeface="Poppins"/>
            </a:endParaRPr>
          </a:p>
          <a:p>
            <a:r>
              <a:rPr lang="en-US" b="1" dirty="0">
                <a:solidFill>
                  <a:srgbClr val="606060"/>
                </a:solidFill>
                <a:latin typeface="Poppins"/>
              </a:rPr>
              <a:t>Day -21:</a:t>
            </a:r>
            <a:r>
              <a:rPr lang="en-US" dirty="0">
                <a:solidFill>
                  <a:srgbClr val="606060"/>
                </a:solidFill>
                <a:latin typeface="Poppins"/>
              </a:rPr>
              <a:t> </a:t>
            </a:r>
            <a:r>
              <a:rPr lang="en-US" sz="1200" dirty="0">
                <a:solidFill>
                  <a:srgbClr val="2D2D2F"/>
                </a:solidFill>
                <a:latin typeface="Segoe UI" panose="020B0502040204020203" pitchFamily="34" charset="0"/>
              </a:rPr>
              <a:t>Spatial Data Science For Covid-19 Disease Prediction</a:t>
            </a:r>
            <a:endParaRPr lang="en-US" dirty="0">
              <a:solidFill>
                <a:srgbClr val="606060"/>
              </a:solidFill>
              <a:latin typeface="Poppins"/>
            </a:endParaRPr>
          </a:p>
          <a:p>
            <a:r>
              <a:rPr lang="en-US" b="1" dirty="0">
                <a:solidFill>
                  <a:srgbClr val="606060"/>
                </a:solidFill>
                <a:latin typeface="Poppins"/>
              </a:rPr>
              <a:t>Day -22:</a:t>
            </a:r>
            <a:r>
              <a:rPr lang="en-US" dirty="0">
                <a:solidFill>
                  <a:srgbClr val="606060"/>
                </a:solidFill>
                <a:latin typeface="Poppins"/>
              </a:rPr>
              <a:t>  </a:t>
            </a:r>
            <a:r>
              <a:rPr lang="en-US" sz="1200" dirty="0">
                <a:solidFill>
                  <a:srgbClr val="2D2D2F"/>
                </a:solidFill>
                <a:latin typeface="Segoe UI" panose="020B0502040204020203" pitchFamily="34" charset="0"/>
              </a:rPr>
              <a:t>Power-BI – Introduction, Installation Steps and Architecture</a:t>
            </a:r>
            <a:endParaRPr lang="en-US" dirty="0">
              <a:solidFill>
                <a:srgbClr val="606060"/>
              </a:solidFill>
              <a:latin typeface="Poppins"/>
            </a:endParaRPr>
          </a:p>
          <a:p>
            <a:r>
              <a:rPr lang="en-US" b="1" dirty="0">
                <a:solidFill>
                  <a:srgbClr val="606060"/>
                </a:solidFill>
                <a:latin typeface="Poppins"/>
              </a:rPr>
              <a:t>Day -23:</a:t>
            </a:r>
            <a:r>
              <a:rPr lang="en-US" dirty="0">
                <a:solidFill>
                  <a:srgbClr val="606060"/>
                </a:solidFill>
                <a:latin typeface="Poppins"/>
              </a:rPr>
              <a:t> </a:t>
            </a:r>
            <a:r>
              <a:rPr lang="en-US" sz="1200" dirty="0">
                <a:solidFill>
                  <a:srgbClr val="2D2D2F"/>
                </a:solidFill>
                <a:latin typeface="Segoe UI" panose="020B0502040204020203" pitchFamily="34" charset="0"/>
              </a:rPr>
              <a:t>Power-BI – Data Modelling , Visualization Options | Excel Integration</a:t>
            </a:r>
            <a:endParaRPr lang="en-US" dirty="0">
              <a:solidFill>
                <a:srgbClr val="606060"/>
              </a:solidFill>
              <a:latin typeface="Poppins"/>
            </a:endParaRPr>
          </a:p>
          <a:p>
            <a:r>
              <a:rPr lang="en-US" b="1" dirty="0">
                <a:solidFill>
                  <a:srgbClr val="606060"/>
                </a:solidFill>
                <a:latin typeface="Poppins"/>
              </a:rPr>
              <a:t>Day -24:</a:t>
            </a:r>
            <a:r>
              <a:rPr lang="en-US" dirty="0">
                <a:solidFill>
                  <a:srgbClr val="606060"/>
                </a:solidFill>
                <a:latin typeface="Poppins"/>
              </a:rPr>
              <a:t> </a:t>
            </a:r>
            <a:r>
              <a:rPr lang="en-US" sz="1200" dirty="0">
                <a:solidFill>
                  <a:srgbClr val="2D2D2F"/>
                </a:solidFill>
                <a:latin typeface="Segoe UI" panose="020B0502040204020203" pitchFamily="34" charset="0"/>
              </a:rPr>
              <a:t>Parkinson’s Disease Prediction – XG Boost Classifier</a:t>
            </a:r>
            <a:endParaRPr lang="en-US" dirty="0">
              <a:solidFill>
                <a:srgbClr val="606060"/>
              </a:solidFill>
              <a:latin typeface="Poppins"/>
            </a:endParaRPr>
          </a:p>
          <a:p>
            <a:r>
              <a:rPr lang="en-US" b="1" dirty="0">
                <a:solidFill>
                  <a:srgbClr val="606060"/>
                </a:solidFill>
                <a:latin typeface="Poppins"/>
              </a:rPr>
              <a:t>Day -25:</a:t>
            </a:r>
            <a:r>
              <a:rPr lang="en-US" dirty="0">
                <a:solidFill>
                  <a:srgbClr val="606060"/>
                </a:solidFill>
                <a:latin typeface="Poppins"/>
              </a:rPr>
              <a:t> </a:t>
            </a:r>
            <a:r>
              <a:rPr lang="en-US" sz="1200" dirty="0">
                <a:solidFill>
                  <a:srgbClr val="2D2D2F"/>
                </a:solidFill>
                <a:latin typeface="Segoe UI" panose="020B0502040204020203" pitchFamily="34" charset="0"/>
              </a:rPr>
              <a:t>House Price Prediction using Random Forest Regression</a:t>
            </a:r>
            <a:endParaRPr lang="en-US" dirty="0">
              <a:solidFill>
                <a:srgbClr val="606060"/>
              </a:solidFill>
              <a:latin typeface="Poppins"/>
            </a:endParaRPr>
          </a:p>
          <a:p>
            <a:r>
              <a:rPr lang="en-US" b="1" dirty="0">
                <a:solidFill>
                  <a:srgbClr val="606060"/>
                </a:solidFill>
                <a:latin typeface="Poppins"/>
              </a:rPr>
              <a:t>Day -26:</a:t>
            </a:r>
            <a:r>
              <a:rPr lang="en-US" dirty="0">
                <a:solidFill>
                  <a:srgbClr val="606060"/>
                </a:solidFill>
                <a:latin typeface="Poppins"/>
              </a:rPr>
              <a:t> </a:t>
            </a:r>
            <a:r>
              <a:rPr lang="en-US" sz="1200" dirty="0">
                <a:solidFill>
                  <a:srgbClr val="2D2D2F"/>
                </a:solidFill>
                <a:latin typeface="Segoe UI" panose="020B0502040204020203" pitchFamily="34" charset="0"/>
              </a:rPr>
              <a:t>Customer Segmentation Using ML – K-Means Clustering</a:t>
            </a:r>
            <a:endParaRPr lang="en-US" dirty="0">
              <a:solidFill>
                <a:srgbClr val="606060"/>
              </a:solidFill>
              <a:latin typeface="Poppins"/>
            </a:endParaRPr>
          </a:p>
          <a:p>
            <a:r>
              <a:rPr lang="en-US" b="1" dirty="0">
                <a:solidFill>
                  <a:srgbClr val="606060"/>
                </a:solidFill>
                <a:latin typeface="Poppins"/>
              </a:rPr>
              <a:t>Day -27:</a:t>
            </a:r>
            <a:r>
              <a:rPr lang="en-US" dirty="0">
                <a:solidFill>
                  <a:srgbClr val="606060"/>
                </a:solidFill>
                <a:latin typeface="Poppins"/>
              </a:rPr>
              <a:t> </a:t>
            </a:r>
            <a:r>
              <a:rPr lang="en-US" sz="1200" dirty="0">
                <a:solidFill>
                  <a:srgbClr val="2D2D2F"/>
                </a:solidFill>
                <a:latin typeface="Segoe UI" panose="020B0502040204020203" pitchFamily="34" charset="0"/>
              </a:rPr>
              <a:t>Home Loan Prediction using Decision Tree Classifier</a:t>
            </a:r>
            <a:endParaRPr lang="en-US" dirty="0">
              <a:solidFill>
                <a:srgbClr val="606060"/>
              </a:solidFill>
              <a:latin typeface="Poppins"/>
            </a:endParaRPr>
          </a:p>
          <a:p>
            <a:r>
              <a:rPr lang="en-US" b="1" dirty="0">
                <a:solidFill>
                  <a:srgbClr val="606060"/>
                </a:solidFill>
                <a:latin typeface="Poppins"/>
              </a:rPr>
              <a:t>Day -28:</a:t>
            </a:r>
            <a:r>
              <a:rPr lang="en-US" dirty="0">
                <a:solidFill>
                  <a:srgbClr val="606060"/>
                </a:solidFill>
                <a:latin typeface="Poppins"/>
              </a:rPr>
              <a:t> </a:t>
            </a:r>
            <a:r>
              <a:rPr lang="en-US" sz="1200" dirty="0">
                <a:solidFill>
                  <a:srgbClr val="2D2D2F"/>
                </a:solidFill>
                <a:latin typeface="Segoe UI" panose="020B0502040204020203" pitchFamily="34" charset="0"/>
              </a:rPr>
              <a:t>Spam Classification using NLP</a:t>
            </a:r>
            <a:endParaRPr lang="en-US" dirty="0">
              <a:solidFill>
                <a:srgbClr val="606060"/>
              </a:solidFill>
              <a:latin typeface="Poppins"/>
            </a:endParaRPr>
          </a:p>
          <a:p>
            <a:r>
              <a:rPr lang="en-US" b="1" dirty="0">
                <a:solidFill>
                  <a:srgbClr val="606060"/>
                </a:solidFill>
                <a:latin typeface="Poppins"/>
              </a:rPr>
              <a:t>Day -29:</a:t>
            </a:r>
            <a:r>
              <a:rPr lang="en-US" dirty="0">
                <a:solidFill>
                  <a:srgbClr val="606060"/>
                </a:solidFill>
                <a:latin typeface="Poppins"/>
              </a:rPr>
              <a:t> </a:t>
            </a:r>
            <a:r>
              <a:rPr lang="en-US" sz="1200" dirty="0">
                <a:solidFill>
                  <a:srgbClr val="2D2D2F"/>
                </a:solidFill>
                <a:latin typeface="Segoe UI" panose="020B0502040204020203" pitchFamily="34" charset="0"/>
              </a:rPr>
              <a:t>Hand Written Digit Recognition Using CNN</a:t>
            </a:r>
            <a:endParaRPr lang="en-US" dirty="0">
              <a:solidFill>
                <a:srgbClr val="606060"/>
              </a:solidFill>
              <a:latin typeface="Poppins"/>
            </a:endParaRPr>
          </a:p>
          <a:p>
            <a:r>
              <a:rPr lang="en-US" b="1" dirty="0">
                <a:solidFill>
                  <a:srgbClr val="606060"/>
                </a:solidFill>
                <a:latin typeface="Poppins"/>
              </a:rPr>
              <a:t>Day -30:</a:t>
            </a:r>
            <a:r>
              <a:rPr lang="en-US" dirty="0">
                <a:solidFill>
                  <a:srgbClr val="606060"/>
                </a:solidFill>
                <a:latin typeface="Poppins"/>
              </a:rPr>
              <a:t> </a:t>
            </a:r>
            <a:r>
              <a:rPr lang="en-US" sz="1200" dirty="0">
                <a:solidFill>
                  <a:srgbClr val="2D2D2F"/>
                </a:solidFill>
                <a:latin typeface="Segoe UI" panose="020B0502040204020203" pitchFamily="34" charset="0"/>
              </a:rPr>
              <a:t>Churn Prediction using Deep Learning</a:t>
            </a:r>
            <a:endParaRPr lang="en-US" dirty="0">
              <a:solidFill>
                <a:srgbClr val="606060"/>
              </a:solidFill>
              <a:latin typeface="Poppins"/>
            </a:endParaRPr>
          </a:p>
        </p:txBody>
      </p:sp>
    </p:spTree>
    <p:extLst>
      <p:ext uri="{BB962C8B-B14F-4D97-AF65-F5344CB8AC3E}">
        <p14:creationId xmlns:p14="http://schemas.microsoft.com/office/powerpoint/2010/main" val="23404365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157" y="339502"/>
            <a:ext cx="8229600" cy="857250"/>
          </a:xfrm>
        </p:spPr>
        <p:txBody>
          <a:bodyPr lIns="61960" tIns="30980" rIns="61960" bIns="30980">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794990" y="4256635"/>
            <a:ext cx="3880967" cy="354953"/>
          </a:xfrm>
          <a:prstGeom prst="rect">
            <a:avLst/>
          </a:prstGeom>
          <a:noFill/>
        </p:spPr>
        <p:txBody>
          <a:bodyPr wrap="none" lIns="61960" tIns="30980" rIns="61960" bIns="30980" rtlCol="0">
            <a:spAutoFit/>
          </a:bodyPr>
          <a:lstStyle/>
          <a:p>
            <a:r>
              <a:rPr lang="en-US" sz="1900" dirty="0"/>
              <a:t>All Projects in </a:t>
            </a:r>
            <a:r>
              <a:rPr lang="en-US" sz="1900" b="1" dirty="0"/>
              <a:t>Jupyter Notebook</a:t>
            </a:r>
            <a:endParaRPr lang="en-US" sz="1900" b="1" u="sng" dirty="0"/>
          </a:p>
        </p:txBody>
      </p:sp>
      <p:sp>
        <p:nvSpPr>
          <p:cNvPr id="6" name="Rectangle 5"/>
          <p:cNvSpPr/>
          <p:nvPr/>
        </p:nvSpPr>
        <p:spPr>
          <a:xfrm>
            <a:off x="794991" y="1290420"/>
            <a:ext cx="6567179" cy="2565470"/>
          </a:xfrm>
          <a:prstGeom prst="rect">
            <a:avLst/>
          </a:prstGeom>
        </p:spPr>
        <p:txBody>
          <a:bodyPr wrap="square" lIns="61960" tIns="30980" rIns="61960" bIns="30980">
            <a:spAutoFit/>
          </a:bodyPr>
          <a:lstStyle/>
          <a:p>
            <a:pPr marL="232349" indent="-232349">
              <a:buFont typeface="+mj-lt"/>
              <a:buAutoNum type="arabicPeriod"/>
            </a:pPr>
            <a:r>
              <a:rPr lang="en-US" sz="1600" dirty="0"/>
              <a:t>Spatial Data Science For  Covid-19 Disease Prediction     </a:t>
            </a:r>
          </a:p>
          <a:p>
            <a:pPr marL="232349" indent="-232349">
              <a:buFont typeface="+mj-lt"/>
              <a:buAutoNum type="arabicPeriod"/>
            </a:pPr>
            <a:r>
              <a:rPr lang="en-US" sz="1600" dirty="0"/>
              <a:t>Parkinson’s Disease Prediction-</a:t>
            </a:r>
            <a:r>
              <a:rPr lang="en-US" sz="1600" dirty="0" err="1"/>
              <a:t>XGBoost</a:t>
            </a:r>
            <a:r>
              <a:rPr lang="en-US" sz="1600" dirty="0"/>
              <a:t> Classifier</a:t>
            </a:r>
          </a:p>
          <a:p>
            <a:pPr marL="232349" indent="-232349">
              <a:buFont typeface="+mj-lt"/>
              <a:buAutoNum type="arabicPeriod"/>
            </a:pPr>
            <a:r>
              <a:rPr lang="en-US" sz="1600" dirty="0"/>
              <a:t>House Price Prediction-Random Forest Regression</a:t>
            </a:r>
          </a:p>
          <a:p>
            <a:pPr marL="232349" indent="-232349">
              <a:buFont typeface="+mj-lt"/>
              <a:buAutoNum type="arabicPeriod"/>
            </a:pPr>
            <a:r>
              <a:rPr lang="en-US" sz="1600" dirty="0"/>
              <a:t>Customer Segmentation Using ML-K-Means Clustering</a:t>
            </a:r>
          </a:p>
          <a:p>
            <a:pPr marL="232349" indent="-232349">
              <a:buFont typeface="+mj-lt"/>
              <a:buAutoNum type="arabicPeriod"/>
            </a:pPr>
            <a:r>
              <a:rPr lang="en-US" sz="1600" dirty="0"/>
              <a:t>Home Loan Prediction-Decision Tree Classifier</a:t>
            </a:r>
          </a:p>
          <a:p>
            <a:pPr marL="232349" indent="-232349">
              <a:buFont typeface="+mj-lt"/>
              <a:buAutoNum type="arabicPeriod"/>
            </a:pPr>
            <a:r>
              <a:rPr lang="en-US" sz="1600" dirty="0"/>
              <a:t>Spam Classification-NLP</a:t>
            </a:r>
          </a:p>
          <a:p>
            <a:pPr marL="232349" indent="-232349">
              <a:buFont typeface="+mj-lt"/>
              <a:buAutoNum type="arabicPeriod"/>
            </a:pPr>
            <a:r>
              <a:rPr lang="en-US" sz="1600" dirty="0"/>
              <a:t>Hand Written Digit Recognition Using Python-CNN</a:t>
            </a:r>
          </a:p>
          <a:p>
            <a:pPr marL="232349" indent="-232349">
              <a:buFont typeface="+mj-lt"/>
              <a:buAutoNum type="arabicPeriod"/>
            </a:pPr>
            <a:r>
              <a:rPr lang="en-US" sz="1600" dirty="0"/>
              <a:t>Churn Prediction-Deep Learning</a:t>
            </a:r>
          </a:p>
          <a:p>
            <a:pPr marL="232349" indent="-232349">
              <a:buFont typeface="+mj-lt"/>
              <a:buAutoNum type="arabicPeriod"/>
            </a:pPr>
            <a:r>
              <a:rPr lang="en-US" sz="1600" dirty="0"/>
              <a:t>Crop Yield Prediction</a:t>
            </a:r>
          </a:p>
          <a:p>
            <a:pPr marL="232349" indent="-232349">
              <a:buFont typeface="+mj-lt"/>
              <a:buAutoNum type="arabicPeriod"/>
            </a:pPr>
            <a:r>
              <a:rPr lang="en-US" sz="1600" dirty="0"/>
              <a:t>Ground water level prediction</a:t>
            </a:r>
          </a:p>
        </p:txBody>
      </p:sp>
    </p:spTree>
    <p:extLst>
      <p:ext uri="{BB962C8B-B14F-4D97-AF65-F5344CB8AC3E}">
        <p14:creationId xmlns:p14="http://schemas.microsoft.com/office/powerpoint/2010/main" val="2804280847"/>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195" y="968130"/>
            <a:ext cx="8238600" cy="478200"/>
          </a:xfrm>
        </p:spPr>
        <p:txBody>
          <a:bodyPr lIns="61960" tIns="30980" rIns="61960" bIns="30980"/>
          <a:lstStyle/>
          <a:p>
            <a:pPr algn="l"/>
            <a:r>
              <a:rPr lang="en-US" sz="2400" u="sng" dirty="0">
                <a:solidFill>
                  <a:schemeClr val="tx1"/>
                </a:solidFill>
              </a:rPr>
              <a:t>What</a:t>
            </a:r>
            <a:r>
              <a:rPr lang="en-US" sz="2400" dirty="0">
                <a:solidFill>
                  <a:schemeClr val="tx1"/>
                </a:solidFill>
              </a:rPr>
              <a:t> you will </a:t>
            </a:r>
            <a:r>
              <a:rPr lang="en-US" sz="2400" u="sng" dirty="0">
                <a:solidFill>
                  <a:schemeClr val="tx1"/>
                </a:solidFill>
              </a:rPr>
              <a:t>get</a:t>
            </a:r>
            <a:r>
              <a:rPr lang="en-US" sz="2400" dirty="0">
                <a:solidFill>
                  <a:schemeClr val="tx1"/>
                </a:solidFill>
              </a:rPr>
              <a:t> from this Free 30 Days Master Class?</a:t>
            </a:r>
          </a:p>
        </p:txBody>
      </p:sp>
      <p:sp>
        <p:nvSpPr>
          <p:cNvPr id="3" name="Rectangle 2"/>
          <p:cNvSpPr/>
          <p:nvPr/>
        </p:nvSpPr>
        <p:spPr>
          <a:xfrm>
            <a:off x="1577610" y="1948363"/>
            <a:ext cx="5702538" cy="1188876"/>
          </a:xfrm>
          <a:prstGeom prst="rect">
            <a:avLst/>
          </a:prstGeom>
        </p:spPr>
        <p:txBody>
          <a:bodyPr wrap="square" lIns="61960" tIns="30980" rIns="61960" bIns="30980">
            <a:spAutoFit/>
          </a:bodyPr>
          <a:lstStyle/>
          <a:p>
            <a:pPr marL="309799" indent="-309799">
              <a:buFont typeface="+mj-lt"/>
              <a:buAutoNum type="arabicPeriod"/>
            </a:pPr>
            <a:r>
              <a:rPr lang="en-US" sz="2400" dirty="0">
                <a:latin typeface="Times New Roman" panose="02020603050405020304" pitchFamily="18" charset="0"/>
                <a:cs typeface="Times New Roman" panose="02020603050405020304" pitchFamily="18" charset="0"/>
              </a:rPr>
              <a:t>You can attend YouTube Live Class</a:t>
            </a:r>
          </a:p>
          <a:p>
            <a:pPr marL="309799" indent="-309799">
              <a:buFont typeface="+mj-lt"/>
              <a:buAutoNum type="arabicPeriod"/>
            </a:pPr>
            <a:r>
              <a:rPr lang="en-US" sz="2400" dirty="0">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4143460529"/>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748" y="2233960"/>
            <a:ext cx="5886584" cy="783316"/>
          </a:xfrm>
        </p:spPr>
        <p:txBody>
          <a:bodyPr/>
          <a:lstStyle/>
          <a:p>
            <a:r>
              <a:rPr lang="en-US" sz="1900" dirty="0">
                <a:solidFill>
                  <a:schemeClr val="bg2">
                    <a:lumMod val="50000"/>
                  </a:schemeClr>
                </a:solidFill>
              </a:rPr>
              <a:t>Ans :</a:t>
            </a:r>
            <a:r>
              <a:rPr lang="en-US" sz="1900" dirty="0"/>
              <a:t> </a:t>
            </a:r>
            <a:r>
              <a:rPr lang="en-US" sz="1200" dirty="0"/>
              <a:t>During the Live Class, organizer will post </a:t>
            </a:r>
            <a:r>
              <a:rPr lang="en-US" sz="1200" u="sng" dirty="0">
                <a:solidFill>
                  <a:srgbClr val="FF0000"/>
                </a:solidFill>
              </a:rPr>
              <a:t>Google Form link </a:t>
            </a:r>
            <a:r>
              <a:rPr lang="en-US" sz="1200" dirty="0"/>
              <a:t>in </a:t>
            </a:r>
            <a:r>
              <a:rPr lang="en-US" sz="1200" u="sng" dirty="0">
                <a:solidFill>
                  <a:srgbClr val="FF0000"/>
                </a:solidFill>
              </a:rPr>
              <a:t>Live Chat. </a:t>
            </a:r>
            <a:r>
              <a:rPr lang="en-US" sz="1200" dirty="0">
                <a:solidFill>
                  <a:schemeClr val="tx1"/>
                </a:solidFill>
              </a:rPr>
              <a:t>The Participants should submit the from on daily basis. </a:t>
            </a:r>
            <a:br>
              <a:rPr lang="en-US" sz="1200" dirty="0">
                <a:solidFill>
                  <a:schemeClr val="tx1"/>
                </a:solidFill>
              </a:rPr>
            </a:br>
            <a:r>
              <a:rPr lang="en-US" sz="1200" dirty="0">
                <a:solidFill>
                  <a:srgbClr val="C00000"/>
                </a:solidFill>
              </a:rPr>
              <a:t>Minimum 25 Days </a:t>
            </a:r>
            <a:r>
              <a:rPr lang="en-US" sz="1200" dirty="0">
                <a:solidFill>
                  <a:schemeClr val="tx1"/>
                </a:solidFill>
              </a:rPr>
              <a:t>Attendance is Required to get Free Master Class Participation Certificate.</a:t>
            </a:r>
          </a:p>
        </p:txBody>
      </p:sp>
      <p:sp>
        <p:nvSpPr>
          <p:cNvPr id="3" name="Title 2"/>
          <p:cNvSpPr>
            <a:spLocks noGrp="1"/>
          </p:cNvSpPr>
          <p:nvPr>
            <p:ph type="title" idx="2"/>
          </p:nvPr>
        </p:nvSpPr>
        <p:spPr>
          <a:xfrm>
            <a:off x="1589081" y="771550"/>
            <a:ext cx="5850559" cy="1462408"/>
          </a:xfrm>
        </p:spPr>
        <p:txBody>
          <a:bodyPr/>
          <a:lstStyle/>
          <a:p>
            <a:r>
              <a:rPr lang="en-US" sz="3300" dirty="0">
                <a:solidFill>
                  <a:schemeClr val="bg2">
                    <a:lumMod val="50000"/>
                  </a:schemeClr>
                </a:solidFill>
              </a:rPr>
              <a:t>How to mark </a:t>
            </a:r>
            <a:r>
              <a:rPr lang="en-US" sz="3300" dirty="0"/>
              <a:t>your </a:t>
            </a:r>
            <a:r>
              <a:rPr lang="en-US" sz="3300" dirty="0">
                <a:solidFill>
                  <a:schemeClr val="bg2">
                    <a:lumMod val="50000"/>
                  </a:schemeClr>
                </a:solidFill>
              </a:rPr>
              <a:t>Attendance</a:t>
            </a:r>
            <a:r>
              <a:rPr lang="en-US" sz="3300" dirty="0"/>
              <a:t> in </a:t>
            </a:r>
            <a:r>
              <a:rPr lang="en-US" sz="3300" dirty="0">
                <a:solidFill>
                  <a:schemeClr val="bg2">
                    <a:lumMod val="50000"/>
                  </a:schemeClr>
                </a:solidFill>
              </a:rPr>
              <a:t>YouTube Live Class</a:t>
            </a:r>
            <a:r>
              <a:rPr lang="en-US" sz="3300" dirty="0"/>
              <a:t>?</a:t>
            </a:r>
          </a:p>
        </p:txBody>
      </p:sp>
      <p:sp>
        <p:nvSpPr>
          <p:cNvPr id="6" name="Rectangle 5"/>
          <p:cNvSpPr/>
          <p:nvPr/>
        </p:nvSpPr>
        <p:spPr>
          <a:xfrm>
            <a:off x="1682748" y="3501533"/>
            <a:ext cx="5756892" cy="893562"/>
          </a:xfrm>
          <a:prstGeom prst="rect">
            <a:avLst/>
          </a:prstGeom>
          <a:ln>
            <a:solidFill>
              <a:srgbClr val="FF0000"/>
            </a:solidFill>
          </a:ln>
        </p:spPr>
        <p:txBody>
          <a:bodyPr wrap="square" lIns="61960" tIns="30980" rIns="61960" bIns="30980">
            <a:spAutoFit/>
          </a:bodyPr>
          <a:lstStyle/>
          <a:p>
            <a:r>
              <a:rPr lang="en-US" sz="1400" dirty="0">
                <a:solidFill>
                  <a:schemeClr val="bg2">
                    <a:lumMod val="50000"/>
                  </a:schemeClr>
                </a:solidFill>
              </a:rPr>
              <a:t>Note :</a:t>
            </a:r>
            <a:r>
              <a:rPr lang="en-US" sz="1400" dirty="0"/>
              <a:t> </a:t>
            </a:r>
            <a:r>
              <a:rPr lang="en-US" dirty="0"/>
              <a:t>The Link will be available during the Live. From the LIVE Class date, the live video will get removed from the YouTube in 3 days. </a:t>
            </a:r>
            <a:endParaRPr lang="en-US" u="sng" dirty="0">
              <a:solidFill>
                <a:srgbClr val="FF0000"/>
              </a:solidFill>
            </a:endParaRPr>
          </a:p>
        </p:txBody>
      </p:sp>
    </p:spTree>
    <p:extLst>
      <p:ext uri="{BB962C8B-B14F-4D97-AF65-F5344CB8AC3E}">
        <p14:creationId xmlns:p14="http://schemas.microsoft.com/office/powerpoint/2010/main" val="2143716866"/>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61960" tIns="30980" rIns="61960" bIns="30980">
            <a:normAutofit fontScale="90000"/>
          </a:bodyPr>
          <a:lstStyle/>
          <a:p>
            <a:pPr algn="l"/>
            <a:r>
              <a:rPr lang="en-US" sz="2700" dirty="0" smtClean="0"/>
              <a:t/>
            </a:r>
            <a:br>
              <a:rPr lang="en-US" sz="2700" dirty="0" smtClean="0"/>
            </a:br>
            <a:r>
              <a:rPr lang="en-US" sz="3600" dirty="0" smtClean="0">
                <a:solidFill>
                  <a:schemeClr val="bg1"/>
                </a:solidFill>
                <a:latin typeface="Times New Roman" panose="02020603050405020304" pitchFamily="18" charset="0"/>
                <a:cs typeface="Times New Roman" panose="02020603050405020304" pitchFamily="18" charset="0"/>
              </a:rPr>
              <a:t>Sample </a:t>
            </a:r>
            <a:r>
              <a:rPr lang="en-US" sz="3600" dirty="0">
                <a:solidFill>
                  <a:schemeClr val="bg1"/>
                </a:solidFill>
                <a:latin typeface="Times New Roman" panose="02020603050405020304" pitchFamily="18" charset="0"/>
                <a:cs typeface="Times New Roman" panose="02020603050405020304" pitchFamily="18" charset="0"/>
              </a:rPr>
              <a:t>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7674" y="1131590"/>
            <a:ext cx="4876365" cy="344665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927" y="2115654"/>
            <a:ext cx="2109728" cy="1620054"/>
          </a:xfrm>
          <a:prstGeom prst="rect">
            <a:avLst/>
          </a:prstGeom>
        </p:spPr>
      </p:pic>
    </p:spTree>
    <p:extLst>
      <p:ext uri="{BB962C8B-B14F-4D97-AF65-F5344CB8AC3E}">
        <p14:creationId xmlns:p14="http://schemas.microsoft.com/office/powerpoint/2010/main" val="352243729"/>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16" y="2545097"/>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2555777" y="771551"/>
            <a:ext cx="5641765" cy="1584147"/>
          </a:xfrm>
          <a:prstGeom prst="rect">
            <a:avLst/>
          </a:prstGeom>
        </p:spPr>
        <p:txBody>
          <a:bodyPr spcFirstLastPara="1" vert="horz" wrap="square" lIns="0" tIns="0" rIns="0" bIns="0" rtlCol="0" anchor="ctr" anchorCtr="0">
            <a:noAutofit/>
          </a:bodyPr>
          <a:lstStyle/>
          <a:p>
            <a:r>
              <a:rPr lang="en" sz="4100" dirty="0">
                <a:solidFill>
                  <a:srgbClr val="C00000"/>
                </a:solidFill>
              </a:rPr>
              <a:t>Python</a:t>
            </a:r>
            <a:br>
              <a:rPr lang="en" sz="4100" dirty="0">
                <a:solidFill>
                  <a:srgbClr val="C00000"/>
                </a:solidFill>
              </a:rPr>
            </a:br>
            <a:r>
              <a:rPr lang="en" sz="4100" dirty="0"/>
              <a:t>Master Class</a:t>
            </a:r>
            <a:endParaRPr sz="4100" dirty="0"/>
          </a:p>
        </p:txBody>
      </p:sp>
      <p:sp>
        <p:nvSpPr>
          <p:cNvPr id="5" name="TextBox 4"/>
          <p:cNvSpPr txBox="1"/>
          <p:nvPr/>
        </p:nvSpPr>
        <p:spPr>
          <a:xfrm>
            <a:off x="4211961" y="3345788"/>
            <a:ext cx="2095221" cy="570396"/>
          </a:xfrm>
          <a:prstGeom prst="rect">
            <a:avLst/>
          </a:prstGeom>
          <a:noFill/>
        </p:spPr>
        <p:txBody>
          <a:bodyPr wrap="none" lIns="61960" tIns="30980" rIns="61960" bIns="30980" rtlCol="0">
            <a:spAutoFit/>
          </a:bodyPr>
          <a:lstStyle/>
          <a:p>
            <a:r>
              <a:rPr lang="en-US" sz="3300" dirty="0">
                <a:solidFill>
                  <a:schemeClr val="bg2">
                    <a:lumMod val="75000"/>
                  </a:schemeClr>
                </a:solidFill>
              </a:rPr>
              <a:t>Handbook</a:t>
            </a:r>
          </a:p>
        </p:txBody>
      </p:sp>
    </p:spTree>
    <p:extLst>
      <p:ext uri="{BB962C8B-B14F-4D97-AF65-F5344CB8AC3E}">
        <p14:creationId xmlns:p14="http://schemas.microsoft.com/office/powerpoint/2010/main" val="3206293741"/>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45849" y="2854997"/>
            <a:ext cx="5965841" cy="435394"/>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403648" y="1203598"/>
            <a:ext cx="7396407" cy="955896"/>
          </a:xfrm>
        </p:spPr>
        <p:txBody>
          <a:bodyPr/>
          <a:lstStyle/>
          <a:p>
            <a:pPr algn="l"/>
            <a:r>
              <a:rPr lang="en-US" sz="2700" dirty="0"/>
              <a:t>You can get chance to apply 1 Month Internship on Data Science &amp; Analytics Master Class</a:t>
            </a:r>
          </a:p>
        </p:txBody>
      </p:sp>
      <p:sp>
        <p:nvSpPr>
          <p:cNvPr id="5" name="Subtitle 3"/>
          <p:cNvSpPr txBox="1">
            <a:spLocks/>
          </p:cNvSpPr>
          <p:nvPr/>
        </p:nvSpPr>
        <p:spPr>
          <a:xfrm>
            <a:off x="1096446" y="361695"/>
            <a:ext cx="5091544" cy="1001886"/>
          </a:xfrm>
          <a:prstGeom prst="rect">
            <a:avLst/>
          </a:prstGeom>
          <a:noFill/>
          <a:ln>
            <a:noFill/>
          </a:ln>
        </p:spPr>
        <p:txBody>
          <a:bodyPr spcFirstLastPara="1" wrap="square" lIns="61950" tIns="61950" rIns="61950" bIns="61950"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3700" b="1" dirty="0"/>
              <a:t>On Demand</a:t>
            </a:r>
          </a:p>
        </p:txBody>
      </p:sp>
    </p:spTree>
    <p:extLst>
      <p:ext uri="{BB962C8B-B14F-4D97-AF65-F5344CB8AC3E}">
        <p14:creationId xmlns:p14="http://schemas.microsoft.com/office/powerpoint/2010/main" val="1079472698"/>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2554" y="267495"/>
            <a:ext cx="4222798" cy="1008111"/>
          </a:xfrm>
        </p:spPr>
        <p:txBody>
          <a:bodyPr/>
          <a:lstStyle/>
          <a:p>
            <a:r>
              <a:rPr lang="en-US" sz="4100" dirty="0"/>
              <a:t>What is Internship????</a:t>
            </a:r>
          </a:p>
        </p:txBody>
      </p:sp>
      <p:grpSp>
        <p:nvGrpSpPr>
          <p:cNvPr id="9" name="Group 8"/>
          <p:cNvGrpSpPr/>
          <p:nvPr/>
        </p:nvGrpSpPr>
        <p:grpSpPr>
          <a:xfrm>
            <a:off x="1547664" y="1419622"/>
            <a:ext cx="6339624" cy="3495748"/>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bg1"/>
                  </a:solidFill>
                </a:rPr>
                <a:t>Grow</a:t>
              </a:r>
            </a:p>
          </p:txBody>
        </p:sp>
      </p:grpSp>
    </p:spTree>
    <p:extLst>
      <p:ext uri="{BB962C8B-B14F-4D97-AF65-F5344CB8AC3E}">
        <p14:creationId xmlns:p14="http://schemas.microsoft.com/office/powerpoint/2010/main" val="3871937991"/>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1956323907"/>
              </p:ext>
            </p:extLst>
          </p:nvPr>
        </p:nvGraphicFramePr>
        <p:xfrm>
          <a:off x="0" y="75104"/>
          <a:ext cx="8940527" cy="4886910"/>
        </p:xfrm>
        <a:graphic>
          <a:graphicData uri="http://schemas.openxmlformats.org/drawingml/2006/table">
            <a:tbl>
              <a:tblPr firstRow="1" bandRow="1">
                <a:tableStyleId>{08FB837D-C827-4EFA-A057-4D05807E0F7C}</a:tableStyleId>
              </a:tblPr>
              <a:tblGrid>
                <a:gridCol w="3545384">
                  <a:extLst>
                    <a:ext uri="{9D8B030D-6E8A-4147-A177-3AD203B41FA5}">
                      <a16:colId xmlns:a16="http://schemas.microsoft.com/office/drawing/2014/main" val="20000"/>
                    </a:ext>
                  </a:extLst>
                </a:gridCol>
                <a:gridCol w="5395143">
                  <a:extLst>
                    <a:ext uri="{9D8B030D-6E8A-4147-A177-3AD203B41FA5}">
                      <a16:colId xmlns:a16="http://schemas.microsoft.com/office/drawing/2014/main" val="20001"/>
                    </a:ext>
                  </a:extLst>
                </a:gridCol>
              </a:tblGrid>
              <a:tr h="349730">
                <a:tc>
                  <a:txBody>
                    <a:bodyPr/>
                    <a:lstStyle/>
                    <a:p>
                      <a:pPr algn="ctr"/>
                      <a:r>
                        <a:rPr lang="en-US" sz="1600" dirty="0" smtClean="0"/>
                        <a:t>Free Master Class DSA</a:t>
                      </a:r>
                      <a:endParaRPr lang="en-US" sz="1600" dirty="0"/>
                    </a:p>
                  </a:txBody>
                  <a:tcPr marL="61964" marR="61964" marT="30984" marB="30984"/>
                </a:tc>
                <a:tc>
                  <a:txBody>
                    <a:bodyPr/>
                    <a:lstStyle/>
                    <a:p>
                      <a:pPr algn="ctr"/>
                      <a:r>
                        <a:rPr lang="en-US" sz="1600" dirty="0" smtClean="0"/>
                        <a:t>1</a:t>
                      </a:r>
                      <a:r>
                        <a:rPr lang="en-US" sz="1600" baseline="0" dirty="0" smtClean="0"/>
                        <a:t> Month Internship on DSA</a:t>
                      </a:r>
                      <a:endParaRPr lang="en-US" sz="1600" dirty="0"/>
                    </a:p>
                  </a:txBody>
                  <a:tcPr marL="61964" marR="61964" marT="30984" marB="30984"/>
                </a:tc>
                <a:extLst>
                  <a:ext uri="{0D108BD9-81ED-4DB2-BD59-A6C34878D82A}">
                    <a16:rowId xmlns:a16="http://schemas.microsoft.com/office/drawing/2014/main" val="10000"/>
                  </a:ext>
                </a:extLst>
              </a:tr>
              <a:tr h="557706">
                <a:tc>
                  <a:txBody>
                    <a:bodyPr/>
                    <a:lstStyle/>
                    <a:p>
                      <a:r>
                        <a:rPr lang="en-US" sz="1600" dirty="0" smtClean="0"/>
                        <a:t>Master Class Participation Certificate</a:t>
                      </a:r>
                      <a:endParaRPr lang="en-US" sz="1600" dirty="0"/>
                    </a:p>
                  </a:txBody>
                  <a:tcPr marL="61964" marR="61964" marT="30984" marB="30984"/>
                </a:tc>
                <a:tc>
                  <a:txBody>
                    <a:bodyPr/>
                    <a:lstStyle/>
                    <a:p>
                      <a:r>
                        <a:rPr lang="en-US" sz="1600" dirty="0" smtClean="0"/>
                        <a:t>Internship Completion</a:t>
                      </a:r>
                      <a:r>
                        <a:rPr lang="en-US" sz="1600" baseline="0" dirty="0" smtClean="0"/>
                        <a:t> Certificate</a:t>
                      </a:r>
                      <a:endParaRPr lang="en-US" sz="1600" dirty="0"/>
                    </a:p>
                  </a:txBody>
                  <a:tcPr marL="61964" marR="61964" marT="30984" marB="30984"/>
                </a:tc>
                <a:extLst>
                  <a:ext uri="{0D108BD9-81ED-4DB2-BD59-A6C34878D82A}">
                    <a16:rowId xmlns:a16="http://schemas.microsoft.com/office/drawing/2014/main" val="10001"/>
                  </a:ext>
                </a:extLst>
              </a:tr>
              <a:tr h="557706">
                <a:tc>
                  <a:txBody>
                    <a:bodyPr/>
                    <a:lstStyle/>
                    <a:p>
                      <a:r>
                        <a:rPr lang="en-US" sz="1600" dirty="0" smtClean="0"/>
                        <a:t>Minimum 25 Class should attend YouTube</a:t>
                      </a:r>
                      <a:r>
                        <a:rPr lang="en-US" sz="1600" baseline="0" dirty="0" smtClean="0"/>
                        <a:t> Live</a:t>
                      </a:r>
                      <a:endParaRPr lang="en-US" sz="1600" dirty="0"/>
                    </a:p>
                  </a:txBody>
                  <a:tcPr marL="61964" marR="61964" marT="30984" marB="30984"/>
                </a:tc>
                <a:tc>
                  <a:txBody>
                    <a:bodyPr/>
                    <a:lstStyle/>
                    <a:p>
                      <a:r>
                        <a:rPr lang="en-US" sz="1600" dirty="0" smtClean="0"/>
                        <a:t>Recorded Class</a:t>
                      </a:r>
                      <a:r>
                        <a:rPr lang="en-US" sz="1600" baseline="0" dirty="0" smtClean="0"/>
                        <a:t> Link will be provided. – LMS Portal Access</a:t>
                      </a:r>
                      <a:endParaRPr lang="en-US" sz="1600" dirty="0"/>
                    </a:p>
                  </a:txBody>
                  <a:tcPr marL="61964" marR="61964" marT="30984" marB="30984"/>
                </a:tc>
                <a:extLst>
                  <a:ext uri="{0D108BD9-81ED-4DB2-BD59-A6C34878D82A}">
                    <a16:rowId xmlns:a16="http://schemas.microsoft.com/office/drawing/2014/main" val="10002"/>
                  </a:ext>
                </a:extLst>
              </a:tr>
              <a:tr h="557706">
                <a:tc>
                  <a:txBody>
                    <a:bodyPr/>
                    <a:lstStyle/>
                    <a:p>
                      <a:r>
                        <a:rPr lang="en-US" sz="1600" dirty="0" smtClean="0"/>
                        <a:t>YouTube</a:t>
                      </a:r>
                      <a:r>
                        <a:rPr lang="en-US" sz="1600" baseline="0" dirty="0" smtClean="0"/>
                        <a:t> Live Mandatory</a:t>
                      </a:r>
                      <a:endParaRPr lang="en-US" sz="1600" dirty="0"/>
                    </a:p>
                  </a:txBody>
                  <a:tcPr marL="61964" marR="61964" marT="30984" marB="30984"/>
                </a:tc>
                <a:tc>
                  <a:txBody>
                    <a:bodyPr/>
                    <a:lstStyle/>
                    <a:p>
                      <a:r>
                        <a:rPr lang="en-US" sz="1600" dirty="0" smtClean="0"/>
                        <a:t>Your Choice. You can attend Live</a:t>
                      </a:r>
                      <a:r>
                        <a:rPr lang="en-US" sz="1600" baseline="0" dirty="0" smtClean="0"/>
                        <a:t> or else You can watch Recorded Class in LMS Portal</a:t>
                      </a:r>
                      <a:endParaRPr lang="en-US" sz="1600" dirty="0"/>
                    </a:p>
                  </a:txBody>
                  <a:tcPr marL="61964" marR="61964" marT="30984" marB="30984"/>
                </a:tc>
                <a:extLst>
                  <a:ext uri="{0D108BD9-81ED-4DB2-BD59-A6C34878D82A}">
                    <a16:rowId xmlns:a16="http://schemas.microsoft.com/office/drawing/2014/main" val="10003"/>
                  </a:ext>
                </a:extLst>
              </a:tr>
              <a:tr h="557706">
                <a:tc>
                  <a:txBody>
                    <a:bodyPr/>
                    <a:lstStyle/>
                    <a:p>
                      <a:r>
                        <a:rPr lang="en-US" sz="1600" dirty="0" smtClean="0"/>
                        <a:t>All Projects Demo class</a:t>
                      </a:r>
                      <a:r>
                        <a:rPr lang="en-US" sz="1600" baseline="0" dirty="0" smtClean="0"/>
                        <a:t> in YouTube Live</a:t>
                      </a:r>
                      <a:endParaRPr lang="en-US" sz="1600" dirty="0"/>
                    </a:p>
                  </a:txBody>
                  <a:tcPr marL="61964" marR="61964" marT="30984" marB="30984"/>
                </a:tc>
                <a:tc>
                  <a:txBody>
                    <a:bodyPr/>
                    <a:lstStyle/>
                    <a:p>
                      <a:r>
                        <a:rPr lang="en-US" sz="1600" dirty="0" smtClean="0"/>
                        <a:t>Step by Step Video</a:t>
                      </a:r>
                      <a:r>
                        <a:rPr lang="en-US" sz="1600" baseline="0" dirty="0" smtClean="0"/>
                        <a:t> Explanation Content in LMS Portal</a:t>
                      </a:r>
                      <a:endParaRPr lang="en-US" sz="1600" dirty="0"/>
                    </a:p>
                  </a:txBody>
                  <a:tcPr marL="61964" marR="61964" marT="30984" marB="30984"/>
                </a:tc>
                <a:extLst>
                  <a:ext uri="{0D108BD9-81ED-4DB2-BD59-A6C34878D82A}">
                    <a16:rowId xmlns:a16="http://schemas.microsoft.com/office/drawing/2014/main" val="10004"/>
                  </a:ext>
                </a:extLst>
              </a:tr>
              <a:tr h="349730">
                <a:tc>
                  <a:txBody>
                    <a:bodyPr/>
                    <a:lstStyle/>
                    <a:p>
                      <a:r>
                        <a:rPr lang="en-US" sz="1600" dirty="0" smtClean="0"/>
                        <a:t>Access : 3 Days</a:t>
                      </a:r>
                      <a:endParaRPr lang="en-US" sz="1600" dirty="0"/>
                    </a:p>
                  </a:txBody>
                  <a:tcPr marL="61964" marR="61964" marT="30984" marB="30984"/>
                </a:tc>
                <a:tc>
                  <a:txBody>
                    <a:bodyPr/>
                    <a:lstStyle/>
                    <a:p>
                      <a:r>
                        <a:rPr lang="en-US" sz="1600" dirty="0" smtClean="0"/>
                        <a:t>VIP WhatsApp Group Support</a:t>
                      </a:r>
                      <a:endParaRPr lang="en-US" sz="1600" dirty="0"/>
                    </a:p>
                  </a:txBody>
                  <a:tcPr marL="61964" marR="61964" marT="30984" marB="30984"/>
                </a:tc>
                <a:extLst>
                  <a:ext uri="{0D108BD9-81ED-4DB2-BD59-A6C34878D82A}">
                    <a16:rowId xmlns:a16="http://schemas.microsoft.com/office/drawing/2014/main" val="10005"/>
                  </a:ext>
                </a:extLst>
              </a:tr>
              <a:tr h="349730">
                <a:tc>
                  <a:txBody>
                    <a:bodyPr/>
                    <a:lstStyle/>
                    <a:p>
                      <a:endParaRPr lang="en-US" sz="1600" dirty="0"/>
                    </a:p>
                  </a:txBody>
                  <a:tcPr marL="61964" marR="61964" marT="30984" marB="30984"/>
                </a:tc>
                <a:tc>
                  <a:txBody>
                    <a:bodyPr/>
                    <a:lstStyle/>
                    <a:p>
                      <a:r>
                        <a:rPr lang="en-US" sz="1600" dirty="0" smtClean="0"/>
                        <a:t>You Can Download All PPTs </a:t>
                      </a:r>
                      <a:endParaRPr lang="en-US" sz="1600" dirty="0"/>
                    </a:p>
                  </a:txBody>
                  <a:tcPr marL="61964" marR="61964" marT="30984" marB="30984"/>
                </a:tc>
                <a:extLst>
                  <a:ext uri="{0D108BD9-81ED-4DB2-BD59-A6C34878D82A}">
                    <a16:rowId xmlns:a16="http://schemas.microsoft.com/office/drawing/2014/main" val="10006"/>
                  </a:ext>
                </a:extLst>
              </a:tr>
              <a:tr h="557706">
                <a:tc>
                  <a:txBody>
                    <a:bodyPr/>
                    <a:lstStyle/>
                    <a:p>
                      <a:endParaRPr lang="en-US" sz="1600" dirty="0"/>
                    </a:p>
                  </a:txBody>
                  <a:tcPr marL="61964" marR="61964" marT="30984" marB="30984"/>
                </a:tc>
                <a:tc>
                  <a:txBody>
                    <a:bodyPr/>
                    <a:lstStyle/>
                    <a:p>
                      <a:r>
                        <a:rPr lang="en-US" sz="1600" dirty="0" smtClean="0"/>
                        <a:t>4 </a:t>
                      </a:r>
                      <a:r>
                        <a:rPr lang="en-US" sz="1600" dirty="0" err="1" smtClean="0"/>
                        <a:t>Nos</a:t>
                      </a:r>
                      <a:r>
                        <a:rPr lang="en-US" sz="1600" dirty="0" smtClean="0"/>
                        <a:t> of Hackathon Class in Zoom Live. The</a:t>
                      </a:r>
                      <a:r>
                        <a:rPr lang="en-US" sz="1600" baseline="0" dirty="0" smtClean="0"/>
                        <a:t> Recording also will be provided </a:t>
                      </a:r>
                      <a:endParaRPr lang="en-US" sz="1600" dirty="0"/>
                    </a:p>
                  </a:txBody>
                  <a:tcPr marL="61964" marR="61964" marT="30984" marB="30984"/>
                </a:tc>
                <a:extLst>
                  <a:ext uri="{0D108BD9-81ED-4DB2-BD59-A6C34878D82A}">
                    <a16:rowId xmlns:a16="http://schemas.microsoft.com/office/drawing/2014/main" val="10007"/>
                  </a:ext>
                </a:extLst>
              </a:tr>
              <a:tr h="349730">
                <a:tc>
                  <a:txBody>
                    <a:bodyPr/>
                    <a:lstStyle/>
                    <a:p>
                      <a:endParaRPr lang="en-US" sz="1600" dirty="0"/>
                    </a:p>
                  </a:txBody>
                  <a:tcPr marL="61964" marR="61964" marT="30984" marB="30984"/>
                </a:tc>
                <a:tc>
                  <a:txBody>
                    <a:bodyPr/>
                    <a:lstStyle/>
                    <a:p>
                      <a:r>
                        <a:rPr lang="en-US" sz="1600" dirty="0" smtClean="0"/>
                        <a:t>You Can Download All Project Files </a:t>
                      </a:r>
                      <a:endParaRPr lang="en-US" sz="1600" dirty="0"/>
                    </a:p>
                  </a:txBody>
                  <a:tcPr marL="61964" marR="61964" marT="30984" marB="30984"/>
                </a:tc>
                <a:extLst>
                  <a:ext uri="{0D108BD9-81ED-4DB2-BD59-A6C34878D82A}">
                    <a16:rowId xmlns:a16="http://schemas.microsoft.com/office/drawing/2014/main" val="10008"/>
                  </a:ext>
                </a:extLst>
              </a:tr>
              <a:tr h="349730">
                <a:tc>
                  <a:txBody>
                    <a:bodyPr/>
                    <a:lstStyle/>
                    <a:p>
                      <a:endParaRPr lang="en-US" sz="1600" dirty="0"/>
                    </a:p>
                  </a:txBody>
                  <a:tcPr marL="61964" marR="61964" marT="30984" marB="30984"/>
                </a:tc>
                <a:tc>
                  <a:txBody>
                    <a:bodyPr/>
                    <a:lstStyle/>
                    <a:p>
                      <a:r>
                        <a:rPr lang="en-US" sz="1600" dirty="0" smtClean="0"/>
                        <a:t>Mentor</a:t>
                      </a:r>
                      <a:r>
                        <a:rPr lang="en-US" sz="1600" baseline="0" dirty="0" smtClean="0"/>
                        <a:t> will guide you to finish 10 Projects </a:t>
                      </a:r>
                      <a:endParaRPr lang="en-US" sz="1600" dirty="0"/>
                    </a:p>
                  </a:txBody>
                  <a:tcPr marL="61964" marR="61964" marT="30984" marB="30984"/>
                </a:tc>
                <a:extLst>
                  <a:ext uri="{0D108BD9-81ED-4DB2-BD59-A6C34878D82A}">
                    <a16:rowId xmlns:a16="http://schemas.microsoft.com/office/drawing/2014/main" val="10009"/>
                  </a:ext>
                </a:extLst>
              </a:tr>
              <a:tr h="349730">
                <a:tc>
                  <a:txBody>
                    <a:bodyPr/>
                    <a:lstStyle/>
                    <a:p>
                      <a:endParaRPr lang="en-US" sz="1600" dirty="0"/>
                    </a:p>
                  </a:txBody>
                  <a:tcPr marL="61964" marR="61964" marT="30984" marB="30984"/>
                </a:tc>
                <a:tc>
                  <a:txBody>
                    <a:bodyPr/>
                    <a:lstStyle/>
                    <a:p>
                      <a:r>
                        <a:rPr lang="en-US" sz="1600" dirty="0" smtClean="0"/>
                        <a:t>Access : 60 Days</a:t>
                      </a:r>
                      <a:endParaRPr lang="en-US" sz="1600" dirty="0"/>
                    </a:p>
                  </a:txBody>
                  <a:tcPr marL="61964" marR="61964" marT="30984" marB="30984"/>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3285231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1602" y="1307101"/>
            <a:ext cx="8464919" cy="2529300"/>
          </a:xfrm>
        </p:spPr>
        <p:txBody>
          <a:bodyPr/>
          <a:lstStyle/>
          <a:p>
            <a:r>
              <a:rPr lang="en-US" sz="4500" u="sng" dirty="0"/>
              <a:t>Pantech</a:t>
            </a:r>
            <a:r>
              <a:rPr lang="en-US" sz="4500" dirty="0"/>
              <a:t> will make you to </a:t>
            </a:r>
            <a:r>
              <a:rPr lang="en-US" sz="4500" u="sng" dirty="0">
                <a:solidFill>
                  <a:srgbClr val="FF0000"/>
                </a:solidFill>
              </a:rPr>
              <a:t>Create 10 Projects</a:t>
            </a:r>
            <a:r>
              <a:rPr lang="en-US" sz="4500" dirty="0"/>
              <a:t> in Data Science &amp; Analytics in </a:t>
            </a:r>
            <a:r>
              <a:rPr lang="en-US" sz="4500" u="sng" dirty="0">
                <a:solidFill>
                  <a:srgbClr val="FF0000"/>
                </a:solidFill>
              </a:rPr>
              <a:t>30 Days</a:t>
            </a:r>
          </a:p>
        </p:txBody>
      </p:sp>
      <p:sp>
        <p:nvSpPr>
          <p:cNvPr id="5" name="TextBox 4"/>
          <p:cNvSpPr txBox="1"/>
          <p:nvPr/>
        </p:nvSpPr>
        <p:spPr>
          <a:xfrm>
            <a:off x="451603" y="955767"/>
            <a:ext cx="4663232" cy="354953"/>
          </a:xfrm>
          <a:prstGeom prst="rect">
            <a:avLst/>
          </a:prstGeom>
          <a:noFill/>
        </p:spPr>
        <p:txBody>
          <a:bodyPr wrap="none" lIns="61960" tIns="30980" rIns="61960" bIns="30980" rtlCol="0">
            <a:spAutoFit/>
          </a:bodyPr>
          <a:lstStyle/>
          <a:p>
            <a:r>
              <a:rPr lang="en-US" sz="1900" b="1" dirty="0"/>
              <a:t>Objective of this 30 Days Master Class</a:t>
            </a:r>
          </a:p>
        </p:txBody>
      </p:sp>
    </p:spTree>
    <p:extLst>
      <p:ext uri="{BB962C8B-B14F-4D97-AF65-F5344CB8AC3E}">
        <p14:creationId xmlns:p14="http://schemas.microsoft.com/office/powerpoint/2010/main" val="17161060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555526"/>
            <a:ext cx="6757704" cy="720080"/>
          </a:xfrm>
        </p:spPr>
        <p:txBody>
          <a:bodyPr/>
          <a:lstStyle/>
          <a:p>
            <a:r>
              <a:rPr lang="en-US" dirty="0" smtClean="0"/>
              <a:t>1 Month Internship in Data Science</a:t>
            </a:r>
            <a:endParaRPr lang="en-US" dirty="0"/>
          </a:p>
        </p:txBody>
      </p:sp>
      <p:sp>
        <p:nvSpPr>
          <p:cNvPr id="3" name="Text Placeholder 2"/>
          <p:cNvSpPr>
            <a:spLocks noGrp="1"/>
          </p:cNvSpPr>
          <p:nvPr>
            <p:ph type="body" idx="1"/>
          </p:nvPr>
        </p:nvSpPr>
        <p:spPr>
          <a:xfrm>
            <a:off x="107504" y="1347614"/>
            <a:ext cx="8267371" cy="3462528"/>
          </a:xfrm>
        </p:spPr>
        <p:txBody>
          <a:bodyPr/>
          <a:lstStyle/>
          <a:p>
            <a:r>
              <a:rPr lang="en-US" sz="2200" dirty="0">
                <a:solidFill>
                  <a:schemeClr val="tx1"/>
                </a:solidFill>
              </a:rPr>
              <a:t>INTERNSHIP E-Certificate(30Days Internship on Data Science Engineering)</a:t>
            </a:r>
          </a:p>
          <a:p>
            <a:r>
              <a:rPr lang="en-US" sz="2200" dirty="0">
                <a:solidFill>
                  <a:schemeClr val="tx1"/>
                </a:solidFill>
              </a:rPr>
              <a:t>Highly organized Video content</a:t>
            </a:r>
          </a:p>
          <a:p>
            <a:r>
              <a:rPr lang="en-US" sz="2200" dirty="0">
                <a:solidFill>
                  <a:schemeClr val="tx1"/>
                </a:solidFill>
              </a:rPr>
              <a:t>Download All Files</a:t>
            </a:r>
          </a:p>
          <a:p>
            <a:r>
              <a:rPr lang="en-US" sz="2200" dirty="0">
                <a:solidFill>
                  <a:schemeClr val="tx1"/>
                </a:solidFill>
              </a:rPr>
              <a:t>Download PPTs</a:t>
            </a:r>
          </a:p>
          <a:p>
            <a:r>
              <a:rPr lang="en-US" sz="2200" dirty="0">
                <a:solidFill>
                  <a:schemeClr val="tx1"/>
                </a:solidFill>
              </a:rPr>
              <a:t>Assignments</a:t>
            </a:r>
          </a:p>
          <a:p>
            <a:r>
              <a:rPr lang="en-US" sz="2200" dirty="0">
                <a:solidFill>
                  <a:schemeClr val="tx1"/>
                </a:solidFill>
              </a:rPr>
              <a:t>Flexible Time. </a:t>
            </a:r>
          </a:p>
          <a:p>
            <a:r>
              <a:rPr lang="en-US" sz="2200" dirty="0">
                <a:solidFill>
                  <a:schemeClr val="tx1"/>
                </a:solidFill>
              </a:rPr>
              <a:t>Access Period: 60Days from the date of payment</a:t>
            </a:r>
          </a:p>
        </p:txBody>
      </p:sp>
    </p:spTree>
    <p:extLst>
      <p:ext uri="{BB962C8B-B14F-4D97-AF65-F5344CB8AC3E}">
        <p14:creationId xmlns:p14="http://schemas.microsoft.com/office/powerpoint/2010/main" val="3419883461"/>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750" y="691649"/>
            <a:ext cx="5684687" cy="569097"/>
          </a:xfrm>
        </p:spPr>
        <p:txBody>
          <a:bodyPr/>
          <a:lstStyle/>
          <a:p>
            <a:r>
              <a:rPr lang="en-US" sz="3700" dirty="0"/>
              <a:t>What You Will Get???</a:t>
            </a:r>
          </a:p>
        </p:txBody>
      </p:sp>
      <p:sp>
        <p:nvSpPr>
          <p:cNvPr id="3" name="Text Placeholder 2"/>
          <p:cNvSpPr>
            <a:spLocks noGrp="1"/>
          </p:cNvSpPr>
          <p:nvPr>
            <p:ph type="body" idx="1"/>
          </p:nvPr>
        </p:nvSpPr>
        <p:spPr>
          <a:xfrm>
            <a:off x="31642" y="1077457"/>
            <a:ext cx="5220593" cy="515037"/>
          </a:xfrm>
        </p:spPr>
        <p:txBody>
          <a:bodyPr/>
          <a:lstStyle/>
          <a:p>
            <a:pPr>
              <a:buFont typeface="Arial" panose="020B0604020202020204" pitchFamily="34" charset="0"/>
              <a:buChar char="•"/>
            </a:pPr>
            <a:r>
              <a:rPr lang="en-US" sz="1600" b="1" dirty="0">
                <a:solidFill>
                  <a:srgbClr val="C00000"/>
                </a:solidFill>
                <a:latin typeface="+mj-lt"/>
              </a:rPr>
              <a:t>30 Days Learning Activity</a:t>
            </a:r>
          </a:p>
          <a:p>
            <a:pPr>
              <a:buFont typeface="Arial" panose="020B0604020202020204" pitchFamily="34" charset="0"/>
              <a:buChar char="•"/>
            </a:pPr>
            <a:r>
              <a:rPr lang="en-US" sz="1600" b="1" dirty="0">
                <a:solidFill>
                  <a:srgbClr val="C00000"/>
                </a:solidFill>
                <a:latin typeface="+mj-lt"/>
              </a:rPr>
              <a:t>Data Science Core Concepts</a:t>
            </a:r>
          </a:p>
          <a:p>
            <a:pPr>
              <a:buFont typeface="Arial" panose="020B0604020202020204" pitchFamily="34" charset="0"/>
              <a:buChar char="•"/>
            </a:pPr>
            <a:r>
              <a:rPr lang="en-US" sz="1600" b="1" dirty="0">
                <a:solidFill>
                  <a:srgbClr val="C00000"/>
                </a:solidFill>
                <a:latin typeface="+mj-lt"/>
              </a:rPr>
              <a:t>10 + Projects</a:t>
            </a:r>
          </a:p>
          <a:p>
            <a:pPr marL="296890" indent="-193624">
              <a:buFont typeface="Arial" panose="020B0604020202020204" pitchFamily="34" charset="0"/>
              <a:buChar char="•"/>
            </a:pPr>
            <a:endParaRPr lang="en-US" sz="1600" b="1" dirty="0">
              <a:solidFill>
                <a:srgbClr val="C00000"/>
              </a:solidFill>
              <a:latin typeface="+mj-lt"/>
            </a:endParaRPr>
          </a:p>
        </p:txBody>
      </p:sp>
      <p:grpSp>
        <p:nvGrpSpPr>
          <p:cNvPr id="8" name="Group 7"/>
          <p:cNvGrpSpPr/>
          <p:nvPr/>
        </p:nvGrpSpPr>
        <p:grpSpPr>
          <a:xfrm>
            <a:off x="4899736" y="574926"/>
            <a:ext cx="1823433" cy="979089"/>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7" name="Google Shape;871;p31"/>
            <p:cNvSpPr txBox="1">
              <a:spLocks/>
            </p:cNvSpPr>
            <p:nvPr/>
          </p:nvSpPr>
          <p:spPr>
            <a:xfrm>
              <a:off x="5425737" y="386344"/>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Complete Project Files</a:t>
              </a:r>
            </a:p>
          </p:txBody>
        </p:sp>
      </p:grpSp>
      <p:grpSp>
        <p:nvGrpSpPr>
          <p:cNvPr id="9" name="Group 8"/>
          <p:cNvGrpSpPr/>
          <p:nvPr/>
        </p:nvGrpSpPr>
        <p:grpSpPr>
          <a:xfrm>
            <a:off x="5472029" y="1458414"/>
            <a:ext cx="1818578" cy="979089"/>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Project PPT</a:t>
              </a:r>
            </a:p>
          </p:txBody>
        </p:sp>
      </p:grpSp>
      <p:grpSp>
        <p:nvGrpSpPr>
          <p:cNvPr id="14" name="Group 13"/>
          <p:cNvGrpSpPr/>
          <p:nvPr/>
        </p:nvGrpSpPr>
        <p:grpSpPr>
          <a:xfrm>
            <a:off x="5645299" y="2308738"/>
            <a:ext cx="2680342" cy="107052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5505865" y="3740922"/>
            <a:ext cx="2596460" cy="736818"/>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algn="ctr"/>
              <a:r>
                <a:rPr lang="en-US" sz="1400" dirty="0"/>
                <a:t>Get chance to Enroll 1-Month Internship on demand</a:t>
              </a:r>
              <a:endParaRPr sz="1400"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endParaRPr dirty="0"/>
            </a:p>
          </p:txBody>
        </p:sp>
      </p:grpSp>
      <p:sp>
        <p:nvSpPr>
          <p:cNvPr id="22" name="Rectangle 21"/>
          <p:cNvSpPr/>
          <p:nvPr/>
        </p:nvSpPr>
        <p:spPr>
          <a:xfrm>
            <a:off x="672153" y="1949102"/>
            <a:ext cx="5089883" cy="2463222"/>
          </a:xfrm>
          <a:prstGeom prst="rect">
            <a:avLst/>
          </a:prstGeom>
        </p:spPr>
        <p:txBody>
          <a:bodyPr wrap="square" lIns="61960" tIns="30980" rIns="61960" bIns="30980">
            <a:spAutoFit/>
          </a:bodyPr>
          <a:lstStyle/>
          <a:p>
            <a:pPr marL="232349" indent="-232349">
              <a:buFont typeface="+mj-lt"/>
              <a:buAutoNum type="arabicPeriod"/>
            </a:pPr>
            <a:r>
              <a:rPr lang="en-US" sz="1200" dirty="0"/>
              <a:t>Spatial Data Science For  Covid-19 Disease Prediction     </a:t>
            </a:r>
          </a:p>
          <a:p>
            <a:pPr marL="232349" indent="-232349">
              <a:buFont typeface="+mj-lt"/>
              <a:buAutoNum type="arabicPeriod"/>
            </a:pPr>
            <a:r>
              <a:rPr lang="en-US" sz="1200" dirty="0"/>
              <a:t>Parkinson’s Disease Prediction-</a:t>
            </a:r>
            <a:r>
              <a:rPr lang="en-US" sz="1200" dirty="0" err="1"/>
              <a:t>XGBoost</a:t>
            </a:r>
            <a:r>
              <a:rPr lang="en-US" sz="1200" dirty="0"/>
              <a:t> Classifier</a:t>
            </a:r>
          </a:p>
          <a:p>
            <a:pPr marL="232349" indent="-232349">
              <a:buFont typeface="+mj-lt"/>
              <a:buAutoNum type="arabicPeriod"/>
            </a:pPr>
            <a:r>
              <a:rPr lang="en-US" sz="1200" dirty="0"/>
              <a:t>House Price Prediction-Random Forest Regression</a:t>
            </a:r>
          </a:p>
          <a:p>
            <a:pPr marL="232349" indent="-232349">
              <a:buFont typeface="+mj-lt"/>
              <a:buAutoNum type="arabicPeriod"/>
            </a:pPr>
            <a:r>
              <a:rPr lang="en-US" sz="1200" dirty="0"/>
              <a:t>Customer Segmentation Using ML-K-Means Clustering</a:t>
            </a:r>
          </a:p>
          <a:p>
            <a:pPr marL="232349" indent="-232349">
              <a:buFont typeface="+mj-lt"/>
              <a:buAutoNum type="arabicPeriod"/>
            </a:pPr>
            <a:r>
              <a:rPr lang="en-US" sz="1200" dirty="0"/>
              <a:t>Home Loan Prediction-Decision Tree Classifier</a:t>
            </a:r>
          </a:p>
          <a:p>
            <a:pPr marL="232349" indent="-232349">
              <a:buFont typeface="+mj-lt"/>
              <a:buAutoNum type="arabicPeriod"/>
            </a:pPr>
            <a:r>
              <a:rPr lang="en-US" sz="1200" dirty="0"/>
              <a:t>Spam Classification-NLP</a:t>
            </a:r>
          </a:p>
          <a:p>
            <a:pPr marL="232349" indent="-232349">
              <a:buFont typeface="+mj-lt"/>
              <a:buAutoNum type="arabicPeriod"/>
            </a:pPr>
            <a:r>
              <a:rPr lang="en-US" sz="1200" dirty="0"/>
              <a:t>Hand Written Digit Recognition Using Python-CNN</a:t>
            </a:r>
          </a:p>
          <a:p>
            <a:pPr marL="232349" indent="-232349">
              <a:buFont typeface="+mj-lt"/>
              <a:buAutoNum type="arabicPeriod"/>
            </a:pPr>
            <a:r>
              <a:rPr lang="en-US" sz="1200" dirty="0"/>
              <a:t>Churn Prediction-Deep Learning</a:t>
            </a:r>
          </a:p>
          <a:p>
            <a:pPr marL="232349" indent="-232349">
              <a:buFont typeface="+mj-lt"/>
              <a:buAutoNum type="arabicPeriod"/>
            </a:pPr>
            <a:r>
              <a:rPr lang="en-US" sz="1200" dirty="0"/>
              <a:t>Crop Yield Prediction</a:t>
            </a:r>
          </a:p>
          <a:p>
            <a:pPr marL="232349" indent="-232349">
              <a:buFont typeface="+mj-lt"/>
              <a:buAutoNum type="arabicPeriod"/>
            </a:pPr>
            <a:r>
              <a:rPr lang="en-US" sz="1200" dirty="0"/>
              <a:t>Ground water level prediction</a:t>
            </a:r>
          </a:p>
          <a:p>
            <a:pPr marL="232349" indent="-232349">
              <a:buFont typeface="Arial" panose="020B0604020202020204" pitchFamily="34" charset="0"/>
              <a:buChar char="•"/>
            </a:pPr>
            <a:endParaRPr lang="en-US" b="1" dirty="0" smtClean="0"/>
          </a:p>
          <a:p>
            <a:pPr marL="232349" indent="-232349">
              <a:buFont typeface="Arial" panose="020B0604020202020204" pitchFamily="34" charset="0"/>
              <a:buChar char="•"/>
            </a:pPr>
            <a:endParaRPr lang="en-US" dirty="0"/>
          </a:p>
        </p:txBody>
      </p:sp>
    </p:spTree>
    <p:extLst>
      <p:ext uri="{BB962C8B-B14F-4D97-AF65-F5344CB8AC3E}">
        <p14:creationId xmlns:p14="http://schemas.microsoft.com/office/powerpoint/2010/main" val="230860872"/>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t>How to join in 1 month Internship</a:t>
            </a:r>
          </a:p>
        </p:txBody>
      </p:sp>
      <p:sp>
        <p:nvSpPr>
          <p:cNvPr id="3" name="Text Placeholder 2"/>
          <p:cNvSpPr>
            <a:spLocks noGrp="1"/>
          </p:cNvSpPr>
          <p:nvPr>
            <p:ph type="body" idx="1"/>
          </p:nvPr>
        </p:nvSpPr>
        <p:spPr>
          <a:xfrm>
            <a:off x="1309691" y="984688"/>
            <a:ext cx="6955683" cy="3416400"/>
          </a:xfrm>
        </p:spPr>
        <p:txBody>
          <a:bodyPr/>
          <a:lstStyle/>
          <a:p>
            <a:pPr marL="103264" indent="0">
              <a:buNone/>
            </a:pPr>
            <a:r>
              <a:rPr lang="en-US" sz="1400" dirty="0"/>
              <a:t>https://www.pantechelearning.com/pymc-internship/</a:t>
            </a:r>
          </a:p>
        </p:txBody>
      </p:sp>
      <p:sp>
        <p:nvSpPr>
          <p:cNvPr id="8" name="Rounded Rectangle 7"/>
          <p:cNvSpPr/>
          <p:nvPr/>
        </p:nvSpPr>
        <p:spPr>
          <a:xfrm>
            <a:off x="2888156" y="4365878"/>
            <a:ext cx="3062009" cy="579889"/>
          </a:xfrm>
          <a:prstGeom prst="roundRect">
            <a:avLst/>
          </a:prstGeom>
        </p:spPr>
        <p:style>
          <a:lnRef idx="2">
            <a:schemeClr val="accent6"/>
          </a:lnRef>
          <a:fillRef idx="1">
            <a:schemeClr val="lt1"/>
          </a:fillRef>
          <a:effectRef idx="0">
            <a:schemeClr val="accent6"/>
          </a:effectRef>
          <a:fontRef idx="minor">
            <a:schemeClr val="dk1"/>
          </a:fontRef>
        </p:style>
        <p:txBody>
          <a:bodyPr lIns="61960" tIns="30980" rIns="61960" bIns="30980" rtlCol="0" anchor="ctr"/>
          <a:lstStyle/>
          <a:p>
            <a:pPr algn="ctr"/>
            <a:r>
              <a:rPr lang="en-US" sz="1600" dirty="0"/>
              <a:t>Coupon Code: </a:t>
            </a:r>
            <a:r>
              <a:rPr lang="en-US" sz="1600" b="1" dirty="0">
                <a:solidFill>
                  <a:srgbClr val="FF0000"/>
                </a:solidFill>
              </a:rPr>
              <a:t>PYMC</a:t>
            </a:r>
            <a:endParaRPr lang="en-IN" sz="1600"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692" y="1464189"/>
            <a:ext cx="5998780" cy="2422188"/>
          </a:xfrm>
          <a:prstGeom prst="rect">
            <a:avLst/>
          </a:prstGeom>
        </p:spPr>
      </p:pic>
    </p:spTree>
    <p:extLst>
      <p:ext uri="{BB962C8B-B14F-4D97-AF65-F5344CB8AC3E}">
        <p14:creationId xmlns:p14="http://schemas.microsoft.com/office/powerpoint/2010/main" val="2075797913"/>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Database Connection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 connection can be made to connect to other relational databases using the pandas library.</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Other additional libraries can also be used for implementing database connectivity.</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SQLAlchemy is a package which provides full sql functionality to be used in python.</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60586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SQLAlchemy Installation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Pip install sqlalchemy.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34832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Reading Relational Tables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Sqlite3 is used as a relational database,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a very light weight and easy to use database.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SQLAlchemy can connect to a variety of  relational sources like MySql , Oracle and Postgresql.</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Create  a database engine and connect to the database engine to_sql function of the SQLAlchemy library.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38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467544" y="1347614"/>
            <a:ext cx="7704000" cy="3416400"/>
          </a:xfrm>
        </p:spPr>
        <p:txBody>
          <a:bodyPr/>
          <a:lstStyle/>
          <a:p>
            <a:pPr marL="0" indent="0">
              <a:buNone/>
            </a:pPr>
            <a:r>
              <a:rPr lang="en-US" sz="2200" b="1" u="sng" dirty="0" err="1"/>
              <a:t>Exp</a:t>
            </a:r>
            <a:r>
              <a:rPr lang="en-US" sz="2200" b="1" u="sng" dirty="0"/>
              <a:t>: </a:t>
            </a:r>
            <a:r>
              <a:rPr lang="en-US" sz="2200" dirty="0"/>
              <a:t>5 </a:t>
            </a:r>
            <a:r>
              <a:rPr lang="en-US" sz="2200" dirty="0" err="1"/>
              <a:t>Yrs</a:t>
            </a:r>
            <a:endParaRPr lang="en-US" sz="2200" dirty="0"/>
          </a:p>
          <a:p>
            <a:pPr marL="0" indent="0">
              <a:buNone/>
            </a:pPr>
            <a:r>
              <a:rPr lang="en-US" sz="2200" b="1" u="sng" dirty="0"/>
              <a:t>Expert in</a:t>
            </a:r>
          </a:p>
          <a:p>
            <a:pPr marL="116172" indent="-116172">
              <a:buFont typeface="Arial" panose="020B0604020202020204" pitchFamily="34" charset="0"/>
              <a:buChar char="•"/>
            </a:pPr>
            <a:r>
              <a:rPr lang="en-US" sz="2200" dirty="0">
                <a:solidFill>
                  <a:schemeClr val="tx1"/>
                </a:solidFill>
              </a:rPr>
              <a:t>Python Developer on Machine Learning </a:t>
            </a:r>
          </a:p>
          <a:p>
            <a:pPr marL="116172" indent="-116172">
              <a:buFont typeface="Arial" panose="020B0604020202020204" pitchFamily="34" charset="0"/>
              <a:buChar char="•"/>
            </a:pPr>
            <a:r>
              <a:rPr lang="en-US" sz="2200" dirty="0">
                <a:solidFill>
                  <a:schemeClr val="tx1"/>
                </a:solidFill>
              </a:rPr>
              <a:t>Deep learning with computer vision </a:t>
            </a:r>
          </a:p>
          <a:p>
            <a:pPr marL="116172" indent="-116172">
              <a:buFont typeface="Arial" panose="020B0604020202020204" pitchFamily="34" charset="0"/>
              <a:buChar char="•"/>
            </a:pPr>
            <a:r>
              <a:rPr lang="en-US" sz="2200" dirty="0">
                <a:solidFill>
                  <a:schemeClr val="tx1"/>
                </a:solidFill>
              </a:rPr>
              <a:t>Matlab – Image Processing   </a:t>
            </a:r>
          </a:p>
          <a:p>
            <a:pPr marL="116172" indent="-116172">
              <a:buFont typeface="Arial" panose="020B0604020202020204" pitchFamily="34" charset="0"/>
              <a:buChar char="•"/>
            </a:pPr>
            <a:r>
              <a:rPr lang="en-US" sz="2200" dirty="0">
                <a:solidFill>
                  <a:schemeClr val="tx1"/>
                </a:solidFill>
              </a:rPr>
              <a:t>Autonomous Car design using ROS with LIDAR</a:t>
            </a:r>
          </a:p>
          <a:p>
            <a:pPr marL="0" indent="0">
              <a:buNone/>
            </a:pPr>
            <a:r>
              <a:rPr lang="en-US" sz="2200" b="1" u="sng" dirty="0">
                <a:solidFill>
                  <a:schemeClr val="tx1"/>
                </a:solidFill>
              </a:rPr>
              <a:t>Language</a:t>
            </a:r>
            <a:r>
              <a:rPr lang="en-US" sz="2200" dirty="0">
                <a:solidFill>
                  <a:schemeClr val="tx1"/>
                </a:solidFill>
              </a:rPr>
              <a:t> – Python , Java , HTML ,CSS.</a:t>
            </a:r>
          </a:p>
          <a:p>
            <a:pPr marL="0" indent="0">
              <a:buNone/>
            </a:pPr>
            <a:r>
              <a:rPr lang="en-US" sz="2200" b="1" u="sng" dirty="0">
                <a:solidFill>
                  <a:schemeClr val="tx1"/>
                </a:solidFill>
              </a:rPr>
              <a:t>Tools</a:t>
            </a:r>
            <a:r>
              <a:rPr lang="en-US" sz="2200" u="sng" dirty="0">
                <a:solidFill>
                  <a:schemeClr val="tx1"/>
                </a:solidFill>
              </a:rPr>
              <a:t> </a:t>
            </a:r>
            <a:r>
              <a:rPr lang="en-US" sz="2200" dirty="0">
                <a:solidFill>
                  <a:schemeClr val="tx1"/>
                </a:solidFill>
              </a:rPr>
              <a:t>– ANACONDA NAVIGATOR, JUPYTER NOTEBOOK, </a:t>
            </a:r>
          </a:p>
          <a:p>
            <a:pPr marL="116172" indent="-116172">
              <a:buFont typeface="Arial" panose="020B0604020202020204" pitchFamily="34" charset="0"/>
              <a:buChar char="•"/>
            </a:pPr>
            <a:r>
              <a:rPr lang="en-US" sz="2200" dirty="0">
                <a:solidFill>
                  <a:schemeClr val="tx1"/>
                </a:solidFill>
              </a:rPr>
              <a:t>GOOGLE COLAB.</a:t>
            </a:r>
          </a:p>
          <a:p>
            <a:pPr marL="0" indent="0">
              <a:buNone/>
            </a:pPr>
            <a:r>
              <a:rPr lang="en-US" sz="2200" b="1" dirty="0">
                <a:solidFill>
                  <a:schemeClr val="tx1"/>
                </a:solidFill>
              </a:rPr>
              <a:t>Graduation : </a:t>
            </a:r>
            <a:r>
              <a:rPr lang="en-US" sz="2200" dirty="0">
                <a:solidFill>
                  <a:schemeClr val="tx1"/>
                </a:solidFill>
              </a:rPr>
              <a:t>BE – ECE  | 2011</a:t>
            </a:r>
          </a:p>
          <a:p>
            <a:pPr marL="116172" indent="-116172">
              <a:buFont typeface="Arial" panose="020B0604020202020204" pitchFamily="34" charset="0"/>
              <a:buChar char="•"/>
            </a:pPr>
            <a:endParaRPr lang="en-US" sz="2200" dirty="0">
              <a:solidFill>
                <a:schemeClr val="tx1"/>
              </a:solidFill>
            </a:endParaRPr>
          </a:p>
        </p:txBody>
      </p:sp>
      <p:sp>
        <p:nvSpPr>
          <p:cNvPr id="7" name="Title 6"/>
          <p:cNvSpPr>
            <a:spLocks noGrp="1"/>
          </p:cNvSpPr>
          <p:nvPr>
            <p:ph type="title"/>
          </p:nvPr>
        </p:nvSpPr>
        <p:spPr>
          <a:xfrm>
            <a:off x="539552" y="627534"/>
            <a:ext cx="8238600" cy="478200"/>
          </a:xfrm>
        </p:spPr>
        <p:txBody>
          <a:bodyPr/>
          <a:lstStyle/>
          <a:p>
            <a:r>
              <a:rPr lang="en-US" sz="4500" dirty="0"/>
              <a:t>NANDHINI.S</a:t>
            </a:r>
          </a:p>
        </p:txBody>
      </p:sp>
    </p:spTree>
    <p:extLst>
      <p:ext uri="{BB962C8B-B14F-4D97-AF65-F5344CB8AC3E}">
        <p14:creationId xmlns:p14="http://schemas.microsoft.com/office/powerpoint/2010/main" val="41804452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Reading Relational Tables</a:t>
            </a:r>
            <a:endParaRPr lang="en-IN" sz="4000" dirty="0"/>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Create a relational table using the to_sql function.</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Use the read_sql_query function from the pandas library to execute and capture queries from various SQL queries.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68817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Times New Roman" panose="02020603050405020304" pitchFamily="18" charset="0"/>
                <a:cs typeface="Times New Roman" panose="02020603050405020304" pitchFamily="18" charset="0"/>
              </a:rPr>
              <a:t>Reading </a:t>
            </a:r>
            <a:r>
              <a:rPr lang="en-US" sz="3600" dirty="0" smtClean="0">
                <a:latin typeface="Times New Roman" panose="02020603050405020304" pitchFamily="18" charset="0"/>
                <a:cs typeface="Times New Roman" panose="02020603050405020304" pitchFamily="18" charset="0"/>
              </a:rPr>
              <a:t>Relational Tables -  Examples</a:t>
            </a:r>
            <a:endParaRPr lang="en-IN" dirty="0"/>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from sqlalchemy import create_engine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pandas as pd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data </a:t>
            </a:r>
            <a:r>
              <a:rPr lang="en-IN" sz="2000" dirty="0">
                <a:latin typeface="Times New Roman" panose="02020603050405020304" pitchFamily="18" charset="0"/>
                <a:cs typeface="Times New Roman" panose="02020603050405020304" pitchFamily="18" charset="0"/>
              </a:rPr>
              <a:t>= pd.read_csv('/path/input.csv</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Create the db engine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engine </a:t>
            </a:r>
            <a:r>
              <a:rPr lang="en-IN" sz="2000" dirty="0">
                <a:latin typeface="Times New Roman" panose="02020603050405020304" pitchFamily="18" charset="0"/>
                <a:cs typeface="Times New Roman" panose="02020603050405020304" pitchFamily="18" charset="0"/>
              </a:rPr>
              <a:t>= create_engine('sqlite:///:memory:')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Store the dataframe as a table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data.to_sql</a:t>
            </a:r>
            <a:r>
              <a:rPr lang="en-IN" sz="2000" dirty="0">
                <a:latin typeface="Times New Roman" panose="02020603050405020304" pitchFamily="18" charset="0"/>
                <a:cs typeface="Times New Roman" panose="02020603050405020304" pitchFamily="18" charset="0"/>
              </a:rPr>
              <a:t>('data_table', engine)</a:t>
            </a:r>
          </a:p>
        </p:txBody>
      </p:sp>
    </p:spTree>
    <p:extLst>
      <p:ext uri="{BB962C8B-B14F-4D97-AF65-F5344CB8AC3E}">
        <p14:creationId xmlns:p14="http://schemas.microsoft.com/office/powerpoint/2010/main" val="6148286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Reading Relational Tables -  Examples</a:t>
            </a:r>
            <a:endParaRPr lang="en-IN" sz="4000" dirty="0"/>
          </a:p>
        </p:txBody>
      </p:sp>
      <p:sp>
        <p:nvSpPr>
          <p:cNvPr id="3" name="Content Placeholder 2"/>
          <p:cNvSpPr>
            <a:spLocks noGrp="1"/>
          </p:cNvSpPr>
          <p:nvPr>
            <p:ph sz="quarter" idx="1"/>
          </p:nvPr>
        </p:nvSpPr>
        <p:spPr/>
        <p:txBody>
          <a:bodyPr>
            <a:normAutofit fontScale="85000" lnSpcReduction="20000"/>
          </a:bodyPr>
          <a:lstStyle/>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 Query 1 on the relational table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res1 </a:t>
            </a:r>
            <a:r>
              <a:rPr lang="en-IN" sz="2000" dirty="0">
                <a:latin typeface="Times New Roman" panose="02020603050405020304" pitchFamily="18" charset="0"/>
                <a:cs typeface="Times New Roman" panose="02020603050405020304" pitchFamily="18" charset="0"/>
              </a:rPr>
              <a:t>= pd.read_sql_query('SELECT * FROM data_table', engine) print('Result 1')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print(res1</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print</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Query 2 on the relational </a:t>
            </a:r>
            <a:r>
              <a:rPr lang="en-IN" sz="2000" dirty="0" smtClean="0">
                <a:latin typeface="Times New Roman" panose="02020603050405020304" pitchFamily="18" charset="0"/>
                <a:cs typeface="Times New Roman" panose="02020603050405020304" pitchFamily="18" charset="0"/>
              </a:rPr>
              <a:t>table</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res2 </a:t>
            </a:r>
            <a:r>
              <a:rPr lang="en-IN" sz="2000" dirty="0">
                <a:latin typeface="Times New Roman" panose="02020603050405020304" pitchFamily="18" charset="0"/>
                <a:cs typeface="Times New Roman" panose="02020603050405020304" pitchFamily="18" charset="0"/>
              </a:rPr>
              <a:t>= pd.read_sql_query('SELECT dept,sum(salary) FROM data_table group by dept', engine)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print</a:t>
            </a:r>
            <a:r>
              <a:rPr lang="en-IN" sz="2000" dirty="0">
                <a:latin typeface="Times New Roman" panose="02020603050405020304" pitchFamily="18" charset="0"/>
                <a:cs typeface="Times New Roman" panose="02020603050405020304" pitchFamily="18" charset="0"/>
              </a:rPr>
              <a:t>('Result 2')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print(res2</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90799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Reading Relational </a:t>
            </a:r>
            <a:r>
              <a:rPr lang="en-US" sz="4000" dirty="0" smtClean="0">
                <a:latin typeface="Times New Roman" panose="02020603050405020304" pitchFamily="18" charset="0"/>
                <a:cs typeface="Times New Roman" panose="02020603050405020304" pitchFamily="18" charset="0"/>
              </a:rPr>
              <a:t>Tables - Output</a:t>
            </a:r>
            <a:endParaRPr lang="en-IN" sz="4000" dirty="0"/>
          </a:p>
        </p:txBody>
      </p:sp>
      <p:sp>
        <p:nvSpPr>
          <p:cNvPr id="3" name="Content Placeholder 2"/>
          <p:cNvSpPr>
            <a:spLocks noGrp="1"/>
          </p:cNvSpPr>
          <p:nvPr>
            <p:ph sz="quarter" idx="1"/>
          </p:nvPr>
        </p:nvSpPr>
        <p:spPr>
          <a:xfrm>
            <a:off x="301752" y="1047750"/>
            <a:ext cx="8503920" cy="3526536"/>
          </a:xfrm>
        </p:spPr>
        <p:txBody>
          <a:bodyPr>
            <a:normAutofit lnSpcReduction="10000"/>
          </a:bodyPr>
          <a:lstStyle/>
          <a:p>
            <a:r>
              <a:rPr lang="en-IN" sz="2000" dirty="0"/>
              <a:t>Result 1 </a:t>
            </a:r>
            <a:endParaRPr lang="en-IN" sz="2000" dirty="0" smtClean="0"/>
          </a:p>
          <a:p>
            <a:r>
              <a:rPr lang="en-IN" sz="2000" dirty="0" smtClean="0"/>
              <a:t>   index        id         name       salary        start_date      dept </a:t>
            </a:r>
          </a:p>
          <a:p>
            <a:r>
              <a:rPr lang="en-IN" sz="2000" dirty="0" smtClean="0"/>
              <a:t>0    0              1          Rick        623.30      2012-01-01       IT </a:t>
            </a:r>
          </a:p>
          <a:p>
            <a:r>
              <a:rPr lang="en-IN" sz="2000" dirty="0" smtClean="0"/>
              <a:t>1    1               2          Dan         515.20       2013-09-23 </a:t>
            </a:r>
            <a:r>
              <a:rPr lang="en-IN" sz="2000" dirty="0"/>
              <a:t>Operations </a:t>
            </a:r>
            <a:endParaRPr lang="en-IN" sz="2000" dirty="0" smtClean="0"/>
          </a:p>
          <a:p>
            <a:r>
              <a:rPr lang="en-IN" sz="2000" dirty="0" smtClean="0"/>
              <a:t>2    2              3         Tusar       611.00       2014-11-15         IT </a:t>
            </a:r>
          </a:p>
          <a:p>
            <a:r>
              <a:rPr lang="en-IN" sz="2000" dirty="0" smtClean="0"/>
              <a:t>3     3             4         Ryan        729.00      2014-05-11        HR </a:t>
            </a:r>
          </a:p>
          <a:p>
            <a:r>
              <a:rPr lang="en-IN" sz="2000" dirty="0" smtClean="0"/>
              <a:t>4     4              5        Gary         843.25      2015-03-27    Finance </a:t>
            </a:r>
          </a:p>
          <a:p>
            <a:r>
              <a:rPr lang="en-IN" sz="2000" dirty="0" smtClean="0"/>
              <a:t>5     5              6       Rasmi        578.00      2013-05-21        IT </a:t>
            </a:r>
          </a:p>
          <a:p>
            <a:r>
              <a:rPr lang="en-IN" sz="2000" dirty="0" smtClean="0"/>
              <a:t>6     </a:t>
            </a:r>
            <a:r>
              <a:rPr lang="en-IN" sz="2000" dirty="0"/>
              <a:t>6 </a:t>
            </a:r>
            <a:r>
              <a:rPr lang="en-IN" sz="2000" dirty="0" smtClean="0"/>
              <a:t>             7       Pranab      632.80      2013-07-30   Operations </a:t>
            </a:r>
          </a:p>
          <a:p>
            <a:r>
              <a:rPr lang="en-IN" sz="2000" dirty="0" smtClean="0"/>
              <a:t>7      7             8       Guru          722.50      2014-06-17    Finance </a:t>
            </a:r>
          </a:p>
        </p:txBody>
      </p:sp>
    </p:spTree>
    <p:extLst>
      <p:ext uri="{BB962C8B-B14F-4D97-AF65-F5344CB8AC3E}">
        <p14:creationId xmlns:p14="http://schemas.microsoft.com/office/powerpoint/2010/main" val="16663296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Reading Relational Tables - Output</a:t>
            </a:r>
            <a:endParaRPr lang="en-IN" sz="4000" dirty="0"/>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Result 2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dept                sum(salary</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0    Finance              1565.75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1      HR                    729.00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2       IT                    1812.30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3      Operations       1148.00</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40916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Inserting Data Into Relational Tables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895350"/>
            <a:ext cx="8503920" cy="3678936"/>
          </a:xfrm>
        </p:spPr>
        <p:txBody>
          <a:bodyPr>
            <a:normAutofit fontScale="92500" lnSpcReduction="2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Data can be inserted into relational tables using sql.execute function available in pandas.</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from sqlalchemy import create_engine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pandas.io import sql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pandas as pd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data </a:t>
            </a:r>
            <a:r>
              <a:rPr lang="en-IN" sz="2000" dirty="0">
                <a:latin typeface="Times New Roman" panose="02020603050405020304" pitchFamily="18" charset="0"/>
                <a:cs typeface="Times New Roman" panose="02020603050405020304" pitchFamily="18" charset="0"/>
              </a:rPr>
              <a:t>= pd.read_csv('C:/Users/Rasmi/Documents/pydatasci/input.csv') engine = create_engine('sqlite:///:memory:')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Store the Data in a relational table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data.to_sql</a:t>
            </a:r>
            <a:r>
              <a:rPr lang="en-IN" sz="2000" dirty="0">
                <a:latin typeface="Times New Roman" panose="02020603050405020304" pitchFamily="18" charset="0"/>
                <a:cs typeface="Times New Roman" panose="02020603050405020304" pitchFamily="18" charset="0"/>
              </a:rPr>
              <a:t>('data_table', engine)</a:t>
            </a:r>
          </a:p>
        </p:txBody>
      </p:sp>
    </p:spTree>
    <p:extLst>
      <p:ext uri="{BB962C8B-B14F-4D97-AF65-F5344CB8AC3E}">
        <p14:creationId xmlns:p14="http://schemas.microsoft.com/office/powerpoint/2010/main" val="17670109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Inserting Data Into Relational Tables</a:t>
            </a:r>
            <a:endParaRPr lang="en-IN" sz="4000" dirty="0"/>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Insert another row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sql.execute</a:t>
            </a:r>
            <a:r>
              <a:rPr lang="en-IN" sz="2000" dirty="0">
                <a:latin typeface="Times New Roman" panose="02020603050405020304" pitchFamily="18" charset="0"/>
                <a:cs typeface="Times New Roman" panose="02020603050405020304" pitchFamily="18" charset="0"/>
              </a:rPr>
              <a:t>('INSERT INTO data_table VALUES(?,?,?,?,?,?)', engine, params=[('id',9,'Ruby',711.20,'2015-03-27','IT')])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Read from the relational </a:t>
            </a:r>
            <a:r>
              <a:rPr lang="en-IN" sz="2000" dirty="0" smtClean="0">
                <a:latin typeface="Times New Roman" panose="02020603050405020304" pitchFamily="18" charset="0"/>
                <a:cs typeface="Times New Roman" panose="02020603050405020304" pitchFamily="18" charset="0"/>
              </a:rPr>
              <a:t>table</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res = pd.read_sql_query('SELECT ID,Dept,Name,Salary,start_date FROM data_table', engine</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print(res)</a:t>
            </a:r>
          </a:p>
        </p:txBody>
      </p:sp>
    </p:spTree>
    <p:extLst>
      <p:ext uri="{BB962C8B-B14F-4D97-AF65-F5344CB8AC3E}">
        <p14:creationId xmlns:p14="http://schemas.microsoft.com/office/powerpoint/2010/main" val="27871806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77500" lnSpcReduction="20000"/>
          </a:bodyPr>
          <a:lstStyle/>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       id        dept     name     salary      start_date </a:t>
            </a: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0     1          IT       Rick     623.30     2012-01-01 </a:t>
            </a:r>
          </a:p>
          <a:p>
            <a:pPr marL="457200" indent="-457200" algn="just">
              <a:lnSpc>
                <a:spcPct val="16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2    Operations </a:t>
            </a:r>
            <a:r>
              <a:rPr lang="en-IN" sz="2000" dirty="0">
                <a:latin typeface="Times New Roman" panose="02020603050405020304" pitchFamily="18" charset="0"/>
                <a:cs typeface="Times New Roman" panose="02020603050405020304" pitchFamily="18" charset="0"/>
              </a:rPr>
              <a:t>Dan </a:t>
            </a:r>
            <a:r>
              <a:rPr lang="en-IN" sz="2000" dirty="0" smtClean="0">
                <a:latin typeface="Times New Roman" panose="02020603050405020304" pitchFamily="18" charset="0"/>
                <a:cs typeface="Times New Roman" panose="02020603050405020304" pitchFamily="18" charset="0"/>
              </a:rPr>
              <a:t>   515.20     2013-09-23 </a:t>
            </a:r>
          </a:p>
          <a:p>
            <a:pPr marL="457200" indent="-457200" algn="just">
              <a:lnSpc>
                <a:spcPct val="16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3         IT          Tusar  611.00     2014-11-15 </a:t>
            </a:r>
          </a:p>
          <a:p>
            <a:pPr marL="457200" indent="-457200" algn="just">
              <a:lnSpc>
                <a:spcPct val="16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4        HR          Ryan  729.00     2014-05-11 </a:t>
            </a:r>
          </a:p>
          <a:p>
            <a:pPr marL="457200" indent="-457200" algn="just">
              <a:lnSpc>
                <a:spcPct val="16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5     Finance     Gary   843.25     2015-03-27 </a:t>
            </a:r>
          </a:p>
          <a:p>
            <a:pPr marL="457200" indent="-457200" algn="just">
              <a:lnSpc>
                <a:spcPct val="16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6        IT           </a:t>
            </a:r>
            <a:r>
              <a:rPr lang="en-IN" sz="2000" dirty="0">
                <a:latin typeface="Times New Roman" panose="02020603050405020304" pitchFamily="18" charset="0"/>
                <a:cs typeface="Times New Roman" panose="02020603050405020304" pitchFamily="18" charset="0"/>
              </a:rPr>
              <a:t>Rasmi </a:t>
            </a:r>
            <a:r>
              <a:rPr lang="en-IN" sz="2000" dirty="0" smtClean="0">
                <a:latin typeface="Times New Roman" panose="02020603050405020304" pitchFamily="18" charset="0"/>
                <a:cs typeface="Times New Roman" panose="02020603050405020304" pitchFamily="18" charset="0"/>
              </a:rPr>
              <a:t> 578.00    2013-05-21 </a:t>
            </a:r>
          </a:p>
          <a:p>
            <a:pPr marL="457200" indent="-457200" algn="just">
              <a:lnSpc>
                <a:spcPct val="16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7    Operations  Pranab  632.80   2013-07-30 </a:t>
            </a:r>
          </a:p>
          <a:p>
            <a:pPr marL="457200" indent="-457200" algn="just">
              <a:lnSpc>
                <a:spcPct val="16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8      Finance      Guru    722.50   2014-06-17 </a:t>
            </a:r>
          </a:p>
          <a:p>
            <a:pPr marL="457200" indent="-457200" algn="just">
              <a:lnSpc>
                <a:spcPct val="16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9         IT             Ruby   711.20   2015-03-27</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90576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Deleting Data From Relational Tables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895350"/>
            <a:ext cx="8503920" cy="3678936"/>
          </a:xfrm>
        </p:spPr>
        <p:txBody>
          <a:bodyPr>
            <a:normAutofit lnSpcReduction="1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Data  can be deleted from related tables using sql.execute function available in pandas.</a:t>
            </a:r>
          </a:p>
          <a:p>
            <a:pPr algn="just">
              <a:lnSpc>
                <a:spcPct val="160000"/>
              </a:lnSpc>
              <a:spcBef>
                <a:spcPts val="0"/>
              </a:spcBef>
            </a:pPr>
            <a:r>
              <a:rPr lang="en-IN" sz="2200" dirty="0">
                <a:latin typeface="Times New Roman" panose="02020603050405020304" pitchFamily="18" charset="0"/>
                <a:cs typeface="Times New Roman" panose="02020603050405020304" pitchFamily="18" charset="0"/>
              </a:rPr>
              <a:t>from sqlalchemy import </a:t>
            </a:r>
            <a:r>
              <a:rPr lang="en-IN" sz="2200" dirty="0" smtClean="0">
                <a:latin typeface="Times New Roman" panose="02020603050405020304" pitchFamily="18" charset="0"/>
                <a:cs typeface="Times New Roman" panose="02020603050405020304" pitchFamily="18" charset="0"/>
              </a:rPr>
              <a:t>create_engine</a:t>
            </a:r>
          </a:p>
          <a:p>
            <a:pPr algn="just">
              <a:lnSpc>
                <a:spcPct val="160000"/>
              </a:lnSpc>
              <a:spcBef>
                <a:spcPts val="0"/>
              </a:spcBef>
            </a:pPr>
            <a:r>
              <a:rPr lang="en-IN" sz="2200" dirty="0" smtClean="0">
                <a:latin typeface="Times New Roman" panose="02020603050405020304" pitchFamily="18" charset="0"/>
                <a:cs typeface="Times New Roman" panose="02020603050405020304" pitchFamily="18" charset="0"/>
              </a:rPr>
              <a:t>from </a:t>
            </a:r>
            <a:r>
              <a:rPr lang="en-IN" sz="2200" dirty="0">
                <a:latin typeface="Times New Roman" panose="02020603050405020304" pitchFamily="18" charset="0"/>
                <a:cs typeface="Times New Roman" panose="02020603050405020304" pitchFamily="18" charset="0"/>
              </a:rPr>
              <a:t>pandas.io import sql </a:t>
            </a:r>
            <a:endParaRPr lang="en-IN" sz="22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200" dirty="0" smtClean="0">
                <a:latin typeface="Times New Roman" panose="02020603050405020304" pitchFamily="18" charset="0"/>
                <a:cs typeface="Times New Roman" panose="02020603050405020304" pitchFamily="18" charset="0"/>
              </a:rPr>
              <a:t>import </a:t>
            </a:r>
            <a:r>
              <a:rPr lang="en-IN" sz="2200" dirty="0">
                <a:latin typeface="Times New Roman" panose="02020603050405020304" pitchFamily="18" charset="0"/>
                <a:cs typeface="Times New Roman" panose="02020603050405020304" pitchFamily="18" charset="0"/>
              </a:rPr>
              <a:t>pandas as pd </a:t>
            </a:r>
            <a:endParaRPr lang="en-IN" sz="22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200" dirty="0" smtClean="0">
                <a:latin typeface="Times New Roman" panose="02020603050405020304" pitchFamily="18" charset="0"/>
                <a:cs typeface="Times New Roman" panose="02020603050405020304" pitchFamily="18" charset="0"/>
              </a:rPr>
              <a:t>data </a:t>
            </a:r>
            <a:r>
              <a:rPr lang="en-IN" sz="2200" dirty="0">
                <a:latin typeface="Times New Roman" panose="02020603050405020304" pitchFamily="18" charset="0"/>
                <a:cs typeface="Times New Roman" panose="02020603050405020304" pitchFamily="18" charset="0"/>
              </a:rPr>
              <a:t>= pd.read_csv('C:/Users/Rasmi/Documents/pydatasci/input.csv') engine = create_engine('sqlite:///:memory:') </a:t>
            </a:r>
            <a:endParaRPr lang="en-IN"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10752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Deleting Data From Relational Tables</a:t>
            </a:r>
            <a:endParaRPr lang="en-IN" sz="4000" dirty="0"/>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data.to_sql('data_table', engine)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sql.execute('Delete from data_table where name = (?) ', engine, params=[('Gary')])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res = pd.read_sql_query('SELECT ID,Dept,Name,Salary,start_date FROM data_table', engine)</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print(res)</a:t>
            </a:r>
          </a:p>
          <a:p>
            <a:endParaRPr lang="en-IN" dirty="0"/>
          </a:p>
        </p:txBody>
      </p:sp>
    </p:spTree>
    <p:extLst>
      <p:ext uri="{BB962C8B-B14F-4D97-AF65-F5344CB8AC3E}">
        <p14:creationId xmlns:p14="http://schemas.microsoft.com/office/powerpoint/2010/main" val="17447707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794990" y="1131591"/>
            <a:ext cx="7704000" cy="3783782"/>
          </a:xfrm>
        </p:spPr>
        <p:txBody>
          <a:bodyPr/>
          <a:lstStyle/>
          <a:p>
            <a:r>
              <a:rPr lang="en-US" sz="2200" dirty="0">
                <a:solidFill>
                  <a:srgbClr val="FF0000"/>
                </a:solidFill>
              </a:rPr>
              <a:t>Educational Equipment Manufacturer</a:t>
            </a:r>
          </a:p>
          <a:p>
            <a:pPr marL="722846" lvl="1" indent="-309791">
              <a:buFont typeface="Arial" panose="020B0604020202020204" pitchFamily="34" charset="0"/>
              <a:buChar char="•"/>
            </a:pPr>
            <a:r>
              <a:rPr lang="en-US" dirty="0" err="1">
                <a:solidFill>
                  <a:schemeClr val="tx1"/>
                </a:solidFill>
              </a:rPr>
              <a:t>IoT</a:t>
            </a:r>
            <a:r>
              <a:rPr lang="en-US" dirty="0">
                <a:solidFill>
                  <a:schemeClr val="tx1"/>
                </a:solidFill>
              </a:rPr>
              <a:t>, AI, </a:t>
            </a:r>
            <a:r>
              <a:rPr lang="en-US" dirty="0" err="1">
                <a:solidFill>
                  <a:schemeClr val="tx1"/>
                </a:solidFill>
              </a:rPr>
              <a:t>Robotics,Autonomous</a:t>
            </a:r>
            <a:r>
              <a:rPr lang="en-US" dirty="0">
                <a:solidFill>
                  <a:schemeClr val="tx1"/>
                </a:solidFill>
              </a:rPr>
              <a:t> Robot</a:t>
            </a:r>
          </a:p>
          <a:p>
            <a:pPr marL="722846" lvl="1" indent="-309791">
              <a:buFont typeface="Arial" panose="020B0604020202020204" pitchFamily="34" charset="0"/>
              <a:buChar char="•"/>
            </a:pPr>
            <a:r>
              <a:rPr lang="en-US" dirty="0">
                <a:solidFill>
                  <a:schemeClr val="tx1"/>
                </a:solidFill>
              </a:rPr>
              <a:t>Microprocessor/Microcontroller</a:t>
            </a:r>
          </a:p>
          <a:p>
            <a:pPr marL="722846" lvl="1" indent="-309791">
              <a:buFont typeface="Arial" panose="020B0604020202020204" pitchFamily="34" charset="0"/>
              <a:buChar char="•"/>
            </a:pPr>
            <a:r>
              <a:rPr lang="en-US" dirty="0">
                <a:solidFill>
                  <a:schemeClr val="tx1"/>
                </a:solidFill>
              </a:rPr>
              <a:t>DSP,VLSI, Embedded System </a:t>
            </a:r>
          </a:p>
          <a:p>
            <a:pPr marL="722846" lvl="1" indent="-309791">
              <a:buFont typeface="Arial" panose="020B0604020202020204" pitchFamily="34" charset="0"/>
              <a:buChar char="•"/>
            </a:pPr>
            <a:r>
              <a:rPr lang="en-US" dirty="0">
                <a:solidFill>
                  <a:schemeClr val="tx1"/>
                </a:solidFill>
              </a:rPr>
              <a:t>Power Electronics &amp; Drives, Fuel Cell Trainer Kit</a:t>
            </a:r>
          </a:p>
          <a:p>
            <a:pPr marL="722846" lvl="1" indent="-309791">
              <a:buFont typeface="Arial" panose="020B0604020202020204" pitchFamily="34" charset="0"/>
              <a:buChar char="•"/>
            </a:pPr>
            <a:r>
              <a:rPr lang="en-US" dirty="0">
                <a:solidFill>
                  <a:schemeClr val="tx1"/>
                </a:solidFill>
              </a:rPr>
              <a:t>Renewable Energy Lab, Electric Vehicle Lab</a:t>
            </a:r>
          </a:p>
          <a:p>
            <a:r>
              <a:rPr lang="en-US" sz="2200" dirty="0">
                <a:solidFill>
                  <a:srgbClr val="FF0000"/>
                </a:solidFill>
              </a:rPr>
              <a:t>Technical Training</a:t>
            </a:r>
          </a:p>
          <a:p>
            <a:r>
              <a:rPr lang="en-US" sz="2200" dirty="0">
                <a:solidFill>
                  <a:srgbClr val="FF0000"/>
                </a:solidFill>
              </a:rPr>
              <a:t>DIY Project</a:t>
            </a:r>
          </a:p>
        </p:txBody>
      </p:sp>
      <p:sp>
        <p:nvSpPr>
          <p:cNvPr id="5" name="Title 4"/>
          <p:cNvSpPr>
            <a:spLocks noGrp="1"/>
          </p:cNvSpPr>
          <p:nvPr>
            <p:ph type="title"/>
          </p:nvPr>
        </p:nvSpPr>
        <p:spPr>
          <a:xfrm>
            <a:off x="611560" y="555526"/>
            <a:ext cx="8238600" cy="478200"/>
          </a:xfrm>
        </p:spPr>
        <p:txBody>
          <a:bodyPr/>
          <a:lstStyle/>
          <a:p>
            <a:r>
              <a:rPr lang="en-US" sz="4500" dirty="0"/>
              <a:t>Pantech?</a:t>
            </a:r>
          </a:p>
        </p:txBody>
      </p:sp>
    </p:spTree>
    <p:extLst>
      <p:ext uri="{BB962C8B-B14F-4D97-AF65-F5344CB8AC3E}">
        <p14:creationId xmlns:p14="http://schemas.microsoft.com/office/powerpoint/2010/main" val="9731751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92500" lnSpcReduction="10000"/>
          </a:bodyPr>
          <a:lstStyle/>
          <a:p>
            <a:pPr marL="0" indent="0" algn="just">
              <a:lnSpc>
                <a:spcPct val="150000"/>
              </a:lnSpc>
              <a:spcBef>
                <a:spcPts val="0"/>
              </a:spcBef>
              <a:buNone/>
            </a:pPr>
            <a:r>
              <a:rPr lang="en-IN" dirty="0" smtClean="0"/>
              <a:t>   </a:t>
            </a:r>
            <a:r>
              <a:rPr lang="en-IN" sz="2000" dirty="0" smtClean="0">
                <a:latin typeface="Times New Roman" panose="02020603050405020304" pitchFamily="18" charset="0"/>
                <a:cs typeface="Times New Roman" panose="02020603050405020304" pitchFamily="18" charset="0"/>
              </a:rPr>
              <a:t>id       dept       name     salary    start_date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0   1        IT         Rick      623.3     2012-01-01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2  Operations  Dan     515.2      2013-09-23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3       IT           Tusar   611.0      2014-11-15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4       HR         Ryan    729.0      2014-05-11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6        IT          Rasmi  578.0       2013-05-21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7   Operations Pranab </a:t>
            </a:r>
            <a:r>
              <a:rPr lang="en-IN" sz="2000" dirty="0">
                <a:latin typeface="Times New Roman" panose="02020603050405020304" pitchFamily="18" charset="0"/>
                <a:cs typeface="Times New Roman" panose="02020603050405020304" pitchFamily="18" charset="0"/>
              </a:rPr>
              <a:t>632.8 </a:t>
            </a:r>
            <a:r>
              <a:rPr lang="en-IN" sz="2000" dirty="0" smtClean="0">
                <a:latin typeface="Times New Roman" panose="02020603050405020304" pitchFamily="18" charset="0"/>
                <a:cs typeface="Times New Roman" panose="02020603050405020304" pitchFamily="18" charset="0"/>
              </a:rPr>
              <a:t>      2013-07-30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8    Finance     Guru     722.5       2014-06-17</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862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NoSQL Databases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lnSpcReduction="1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Data is available in unstructured as well as semi –structured form.</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So , the data should be managed through nosql databases.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Python can interact with nosql databases as it interacts with relational databases.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Python is used to interact with MongoDB as a NoSql database.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In order to connect to MongoDB , it uses a library known as pymongo.</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Pip is the command to install a particular module.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Pip install pymongo.</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49110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PyMongo – Inserting Data</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Insert() method is used to insert data into the MongoDB.</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Details to be stored in the database are given in the form of key – value pairs.</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3879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PyMongo – Inserting Data</a:t>
            </a:r>
            <a:endParaRPr lang="en-IN" sz="4000" dirty="0"/>
          </a:p>
        </p:txBody>
      </p:sp>
      <p:sp>
        <p:nvSpPr>
          <p:cNvPr id="3" name="Content Placeholder 2"/>
          <p:cNvSpPr>
            <a:spLocks noGrp="1"/>
          </p:cNvSpPr>
          <p:nvPr>
            <p:ph sz="quarter" idx="1"/>
          </p:nvPr>
        </p:nvSpPr>
        <p:spPr>
          <a:xfrm>
            <a:off x="301752" y="971550"/>
            <a:ext cx="8503920" cy="3602736"/>
          </a:xfrm>
        </p:spPr>
        <p:txBody>
          <a:bodyPr>
            <a:normAutofit fontScale="85000" lnSpcReduction="20000"/>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 Import the python libraries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pymongo import MongoClient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pprint import </a:t>
            </a:r>
            <a:r>
              <a:rPr lang="en-IN" sz="2000" dirty="0" smtClean="0">
                <a:latin typeface="Times New Roman" panose="02020603050405020304" pitchFamily="18" charset="0"/>
                <a:cs typeface="Times New Roman" panose="02020603050405020304" pitchFamily="18" charset="0"/>
              </a:rPr>
              <a:t>pprint</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Choose the appropriate client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client </a:t>
            </a:r>
            <a:r>
              <a:rPr lang="en-IN" sz="2000" dirty="0">
                <a:latin typeface="Times New Roman" panose="02020603050405020304" pitchFamily="18" charset="0"/>
                <a:cs typeface="Times New Roman" panose="02020603050405020304" pitchFamily="18" charset="0"/>
              </a:rPr>
              <a:t>= MongoClient()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Connect to the test db db=client.test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Use the employee collection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employee </a:t>
            </a:r>
            <a:r>
              <a:rPr lang="en-IN" sz="2000" dirty="0">
                <a:latin typeface="Times New Roman" panose="02020603050405020304" pitchFamily="18" charset="0"/>
                <a:cs typeface="Times New Roman" panose="02020603050405020304" pitchFamily="18" charset="0"/>
              </a:rPr>
              <a:t>= db.employee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employee_details </a:t>
            </a:r>
            <a:r>
              <a:rPr lang="en-IN" sz="2000" dirty="0">
                <a:latin typeface="Times New Roman" panose="02020603050405020304" pitchFamily="18" charset="0"/>
                <a:cs typeface="Times New Roman" panose="02020603050405020304" pitchFamily="18" charset="0"/>
              </a:rPr>
              <a:t>= { 'Name': 'Raj Kumar', 'Address': 'Sears Streer, NZ', 'Age': '42'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546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PyMongo – Inserting Data</a:t>
            </a:r>
            <a:endParaRPr lang="en-IN" sz="4000" dirty="0"/>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Use the insert method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result </a:t>
            </a:r>
            <a:r>
              <a:rPr lang="en-IN" sz="2000" dirty="0">
                <a:latin typeface="Times New Roman" panose="02020603050405020304" pitchFamily="18" charset="0"/>
                <a:cs typeface="Times New Roman" panose="02020603050405020304" pitchFamily="18" charset="0"/>
              </a:rPr>
              <a:t>= employee.insert_one(employee_details)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Query for the inserted document.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Queryresult </a:t>
            </a:r>
            <a:r>
              <a:rPr lang="en-IN" sz="2000" dirty="0">
                <a:latin typeface="Times New Roman" panose="02020603050405020304" pitchFamily="18" charset="0"/>
                <a:cs typeface="Times New Roman" panose="02020603050405020304" pitchFamily="18" charset="0"/>
              </a:rPr>
              <a:t>= employee.find_one({'Age': '42</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pprint(Queryresult)</a:t>
            </a:r>
          </a:p>
        </p:txBody>
      </p:sp>
    </p:spTree>
    <p:extLst>
      <p:ext uri="{BB962C8B-B14F-4D97-AF65-F5344CB8AC3E}">
        <p14:creationId xmlns:p14="http://schemas.microsoft.com/office/powerpoint/2010/main" val="412763877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{u'Address': u'Sears Streer, NZ', u'Age': u'42', u'Name': u'Raj Kumar', u'_id': ObjectId('5adc5a9f84e7cd3940399f93')}</a:t>
            </a:r>
          </a:p>
        </p:txBody>
      </p:sp>
    </p:spTree>
    <p:extLst>
      <p:ext uri="{BB962C8B-B14F-4D97-AF65-F5344CB8AC3E}">
        <p14:creationId xmlns:p14="http://schemas.microsoft.com/office/powerpoint/2010/main" val="34312248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PyMongo – </a:t>
            </a:r>
            <a:r>
              <a:rPr lang="en-US" sz="4000" dirty="0" smtClean="0">
                <a:latin typeface="Times New Roman" panose="02020603050405020304" pitchFamily="18" charset="0"/>
                <a:cs typeface="Times New Roman" panose="02020603050405020304" pitchFamily="18" charset="0"/>
              </a:rPr>
              <a:t>Updating </a:t>
            </a:r>
            <a:r>
              <a:rPr lang="en-US" sz="4000" dirty="0">
                <a:latin typeface="Times New Roman" panose="02020603050405020304" pitchFamily="18" charset="0"/>
                <a:cs typeface="Times New Roman" panose="02020603050405020304" pitchFamily="18" charset="0"/>
              </a:rPr>
              <a:t>Data</a:t>
            </a:r>
            <a:endParaRPr lang="en-IN" sz="4000" dirty="0"/>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Update() method is used to update the   existing records.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existing record is replaced with new key – value pairs.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 condition criteria is used to decide which record to update.</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840576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PyMongo – Deleting Data</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92500" lnSpcReduction="2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Delete() method is used to delete a particular record.</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Import the python libraries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pymongo import MongoClient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pprint import pprint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Choose the appropriate </a:t>
            </a:r>
            <a:r>
              <a:rPr lang="en-IN" sz="2000" dirty="0" smtClean="0">
                <a:latin typeface="Times New Roman" panose="02020603050405020304" pitchFamily="18" charset="0"/>
                <a:cs typeface="Times New Roman" panose="02020603050405020304" pitchFamily="18" charset="0"/>
              </a:rPr>
              <a:t>client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client </a:t>
            </a:r>
            <a:r>
              <a:rPr lang="en-IN" sz="2000" dirty="0">
                <a:latin typeface="Times New Roman" panose="02020603050405020304" pitchFamily="18" charset="0"/>
                <a:cs typeface="Times New Roman" panose="02020603050405020304" pitchFamily="18" charset="0"/>
              </a:rPr>
              <a:t>= MongoClient()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Connect to db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db=client.test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employee </a:t>
            </a:r>
            <a:r>
              <a:rPr lang="en-IN" sz="2000" dirty="0">
                <a:latin typeface="Times New Roman" panose="02020603050405020304" pitchFamily="18" charset="0"/>
                <a:cs typeface="Times New Roman" panose="02020603050405020304" pitchFamily="18" charset="0"/>
              </a:rPr>
              <a:t>= db.employee</a:t>
            </a:r>
          </a:p>
        </p:txBody>
      </p:sp>
    </p:spTree>
    <p:extLst>
      <p:ext uri="{BB962C8B-B14F-4D97-AF65-F5344CB8AC3E}">
        <p14:creationId xmlns:p14="http://schemas.microsoft.com/office/powerpoint/2010/main" val="201986099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PyMongo – Deleting Data</a:t>
            </a:r>
            <a:endParaRPr lang="en-IN" sz="4000" dirty="0"/>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Use the condition to choose the record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and use the delete method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db.employee.delete_one</a:t>
            </a:r>
            <a:r>
              <a:rPr lang="en-IN" sz="2000" dirty="0">
                <a:latin typeface="Times New Roman" panose="02020603050405020304" pitchFamily="18" charset="0"/>
                <a:cs typeface="Times New Roman" panose="02020603050405020304" pitchFamily="18" charset="0"/>
              </a:rPr>
              <a:t>({"Age":'35'})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Queryresult </a:t>
            </a:r>
            <a:r>
              <a:rPr lang="en-IN" sz="2000" dirty="0">
                <a:latin typeface="Times New Roman" panose="02020603050405020304" pitchFamily="18" charset="0"/>
                <a:cs typeface="Times New Roman" panose="02020603050405020304" pitchFamily="18" charset="0"/>
              </a:rPr>
              <a:t>= employee.find_one({'Age':'35'})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pprint(Queryresult</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0674859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None</a:t>
            </a:r>
          </a:p>
        </p:txBody>
      </p:sp>
    </p:spTree>
    <p:extLst>
      <p:ext uri="{BB962C8B-B14F-4D97-AF65-F5344CB8AC3E}">
        <p14:creationId xmlns:p14="http://schemas.microsoft.com/office/powerpoint/2010/main" val="2528841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266259" y="751075"/>
            <a:ext cx="4793448" cy="570473"/>
          </a:xfrm>
        </p:spPr>
        <p:txBody>
          <a:bodyPr/>
          <a:lstStyle/>
          <a:p>
            <a:r>
              <a:rPr lang="en-US" sz="3200" dirty="0"/>
              <a:t>What is Master Class ?</a:t>
            </a:r>
          </a:p>
        </p:txBody>
      </p:sp>
      <p:grpSp>
        <p:nvGrpSpPr>
          <p:cNvPr id="22" name="Google Shape;2872;p54"/>
          <p:cNvGrpSpPr/>
          <p:nvPr/>
        </p:nvGrpSpPr>
        <p:grpSpPr>
          <a:xfrm>
            <a:off x="6437946" y="1373671"/>
            <a:ext cx="1430335" cy="2585934"/>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sp>
        <p:nvSpPr>
          <p:cNvPr id="21" name="TextBox 20"/>
          <p:cNvSpPr txBox="1"/>
          <p:nvPr/>
        </p:nvSpPr>
        <p:spPr>
          <a:xfrm>
            <a:off x="1134667" y="1246371"/>
            <a:ext cx="4347440" cy="693507"/>
          </a:xfrm>
          <a:prstGeom prst="rect">
            <a:avLst/>
          </a:prstGeom>
          <a:noFill/>
        </p:spPr>
        <p:txBody>
          <a:bodyPr wrap="none" lIns="61960" tIns="30980" rIns="61960" bIns="30980" rtlCol="0">
            <a:spAutoFit/>
          </a:bodyPr>
          <a:lstStyle/>
          <a:p>
            <a:r>
              <a:rPr lang="en-US" sz="2700" dirty="0"/>
              <a:t>👍 </a:t>
            </a:r>
            <a:r>
              <a:rPr lang="en-US" sz="1400" dirty="0"/>
              <a:t>This is the 30 Days Industrial Learning Activity.</a:t>
            </a:r>
          </a:p>
          <a:p>
            <a:endParaRPr lang="en-US" sz="1400" dirty="0"/>
          </a:p>
        </p:txBody>
      </p:sp>
      <p:sp>
        <p:nvSpPr>
          <p:cNvPr id="63" name="Rectangle 62"/>
          <p:cNvSpPr/>
          <p:nvPr/>
        </p:nvSpPr>
        <p:spPr>
          <a:xfrm>
            <a:off x="1021018" y="1777761"/>
            <a:ext cx="3108319" cy="478063"/>
          </a:xfrm>
          <a:prstGeom prst="rect">
            <a:avLst/>
          </a:prstGeom>
        </p:spPr>
        <p:txBody>
          <a:bodyPr wrap="none" lIns="61960" tIns="30980" rIns="61960" bIns="30980">
            <a:spAutoFit/>
          </a:bodyPr>
          <a:lstStyle/>
          <a:p>
            <a:pPr algn="ctr"/>
            <a:r>
              <a:rPr lang="en-US" sz="2700" dirty="0"/>
              <a:t>👍 </a:t>
            </a:r>
            <a:r>
              <a:rPr lang="en-US" sz="1400" dirty="0"/>
              <a:t>Its Online </a:t>
            </a:r>
            <a:r>
              <a:rPr lang="en-US" sz="1400" b="1" dirty="0">
                <a:solidFill>
                  <a:srgbClr val="C00000"/>
                </a:solidFill>
              </a:rPr>
              <a:t>YouTube Live </a:t>
            </a:r>
            <a:r>
              <a:rPr lang="en-US" sz="1400" dirty="0"/>
              <a:t>Class</a:t>
            </a:r>
          </a:p>
        </p:txBody>
      </p:sp>
      <p:sp>
        <p:nvSpPr>
          <p:cNvPr id="64" name="Rectangle 63"/>
          <p:cNvSpPr/>
          <p:nvPr/>
        </p:nvSpPr>
        <p:spPr>
          <a:xfrm>
            <a:off x="872196" y="2192949"/>
            <a:ext cx="3874822" cy="693507"/>
          </a:xfrm>
          <a:prstGeom prst="rect">
            <a:avLst/>
          </a:prstGeom>
        </p:spPr>
        <p:txBody>
          <a:bodyPr wrap="square" lIns="61960" tIns="30980" rIns="61960" bIns="30980">
            <a:spAutoFit/>
          </a:bodyPr>
          <a:lstStyle/>
          <a:p>
            <a:pPr algn="ctr"/>
            <a:r>
              <a:rPr lang="en-US" sz="2700" dirty="0"/>
              <a:t>👍 </a:t>
            </a:r>
            <a:r>
              <a:rPr lang="en-US" sz="1400" dirty="0"/>
              <a:t>If you Invest </a:t>
            </a:r>
            <a:r>
              <a:rPr lang="en-US" sz="1400" b="1" dirty="0">
                <a:solidFill>
                  <a:srgbClr val="C00000"/>
                </a:solidFill>
              </a:rPr>
              <a:t>45 minutes </a:t>
            </a:r>
            <a:r>
              <a:rPr lang="en-US" sz="1400" dirty="0"/>
              <a:t>daily, U will become Master in </a:t>
            </a:r>
            <a:r>
              <a:rPr lang="en-US" sz="1400" b="1" dirty="0"/>
              <a:t>Data Science</a:t>
            </a:r>
          </a:p>
        </p:txBody>
      </p:sp>
      <p:grpSp>
        <p:nvGrpSpPr>
          <p:cNvPr id="67" name="Group 66"/>
          <p:cNvGrpSpPr/>
          <p:nvPr/>
        </p:nvGrpSpPr>
        <p:grpSpPr>
          <a:xfrm>
            <a:off x="1003713" y="2915345"/>
            <a:ext cx="4803406" cy="895727"/>
            <a:chOff x="506438" y="4093456"/>
            <a:chExt cx="7088359" cy="1321750"/>
          </a:xfrm>
        </p:grpSpPr>
        <p:sp>
          <p:nvSpPr>
            <p:cNvPr id="65" name="Rectangle 64"/>
            <p:cNvSpPr/>
            <p:nvPr/>
          </p:nvSpPr>
          <p:spPr>
            <a:xfrm>
              <a:off x="506438" y="4093456"/>
              <a:ext cx="5157355" cy="749364"/>
            </a:xfrm>
            <a:prstGeom prst="rect">
              <a:avLst/>
            </a:prstGeom>
          </p:spPr>
          <p:txBody>
            <a:bodyPr wrap="none">
              <a:spAutoFit/>
            </a:bodyPr>
            <a:lstStyle/>
            <a:p>
              <a:pPr algn="ctr"/>
              <a:r>
                <a:rPr lang="en-US" sz="2700" dirty="0"/>
                <a:t>👍 </a:t>
              </a:r>
              <a:r>
                <a:rPr lang="en-US" sz="1400" dirty="0"/>
                <a:t>   You will get </a:t>
              </a:r>
              <a:r>
                <a:rPr lang="en-US" sz="1400"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dirty="0">
                  <a:solidFill>
                    <a:srgbClr val="7030A0"/>
                  </a:solidFill>
                </a:rPr>
                <a:t>Webinar Participation Certificate</a:t>
              </a:r>
              <a:endParaRPr lang="en-US" i="1" dirty="0"/>
            </a:p>
          </p:txBody>
        </p:sp>
      </p:grpSp>
      <p:sp>
        <p:nvSpPr>
          <p:cNvPr id="68" name="Rectangle 67"/>
          <p:cNvSpPr/>
          <p:nvPr/>
        </p:nvSpPr>
        <p:spPr>
          <a:xfrm>
            <a:off x="1168641" y="4159161"/>
            <a:ext cx="4431127" cy="893562"/>
          </a:xfrm>
          <a:prstGeom prst="rect">
            <a:avLst/>
          </a:prstGeom>
          <a:ln>
            <a:solidFill>
              <a:schemeClr val="accent4">
                <a:lumMod val="50000"/>
              </a:schemeClr>
            </a:solidFill>
          </a:ln>
        </p:spPr>
        <p:txBody>
          <a:bodyPr wrap="square" lIns="61960" tIns="30980" rIns="61960" bIns="30980">
            <a:spAutoFit/>
          </a:bodyPr>
          <a:lstStyle/>
          <a:p>
            <a:pPr algn="just"/>
            <a:r>
              <a:rPr lang="en-US" i="1" dirty="0">
                <a:solidFill>
                  <a:schemeClr val="bg2">
                    <a:lumMod val="50000"/>
                  </a:schemeClr>
                </a:solidFill>
                <a:latin typeface="Fjalla One"/>
              </a:rPr>
              <a:t>“Learning is the beginning of wealth.</a:t>
            </a:r>
          </a:p>
          <a:p>
            <a:pPr algn="r"/>
            <a:r>
              <a:rPr lang="en-US"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5040936" y="1677178"/>
            <a:ext cx="1335505" cy="603260"/>
          </a:xfrm>
          <a:prstGeom prst="rect">
            <a:avLst/>
          </a:prstGeom>
        </p:spPr>
      </p:pic>
    </p:spTree>
    <p:extLst>
      <p:ext uri="{BB962C8B-B14F-4D97-AF65-F5344CB8AC3E}">
        <p14:creationId xmlns:p14="http://schemas.microsoft.com/office/powerpoint/2010/main" val="1258935866"/>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Date and Time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In data science , we need analysis which is based on temporal values.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Python can handle various formats of date and time.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datetime library provides the essential methods and functions.</a:t>
            </a: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Date Time Representation</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Date Time Arithmetic</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Date Time Comparison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140024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Date Time Representation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895350"/>
            <a:ext cx="8503920" cy="36789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 date and its various parts are represented by different datetime functions.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Format specifiers are used to display the alphabetical parts of a date like name of the month or week day.</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164211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Date Time Representation</a:t>
            </a:r>
            <a:endParaRPr lang="en-IN" sz="4000" dirty="0"/>
          </a:p>
        </p:txBody>
      </p:sp>
      <p:sp>
        <p:nvSpPr>
          <p:cNvPr id="3" name="Content Placeholder 2"/>
          <p:cNvSpPr>
            <a:spLocks noGrp="1"/>
          </p:cNvSpPr>
          <p:nvPr>
            <p:ph sz="quarter" idx="1"/>
          </p:nvPr>
        </p:nvSpPr>
        <p:spPr>
          <a:xfrm>
            <a:off x="301752" y="971550"/>
            <a:ext cx="8503920" cy="3602736"/>
          </a:xfrm>
        </p:spPr>
        <p:txBody>
          <a:bodyPr>
            <a:normAutofit fontScale="92500" lnSpcReduction="20000"/>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import </a:t>
            </a:r>
            <a:r>
              <a:rPr lang="en-IN" sz="2000" dirty="0" smtClean="0">
                <a:latin typeface="Times New Roman" panose="02020603050405020304" pitchFamily="18" charset="0"/>
                <a:cs typeface="Times New Roman" panose="02020603050405020304" pitchFamily="18" charset="0"/>
              </a:rPr>
              <a:t>datetime</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('The </a:t>
            </a:r>
            <a:r>
              <a:rPr lang="en-IN" sz="2000" dirty="0">
                <a:latin typeface="Times New Roman" panose="02020603050405020304" pitchFamily="18" charset="0"/>
                <a:cs typeface="Times New Roman" panose="02020603050405020304" pitchFamily="18" charset="0"/>
              </a:rPr>
              <a:t>Date Today is :', datetime.datetime.today</a:t>
            </a:r>
            <a:r>
              <a:rPr lang="en-IN" sz="2000" dirty="0" smtClean="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date_today </a:t>
            </a:r>
            <a:r>
              <a:rPr lang="en-IN" sz="2000" dirty="0">
                <a:latin typeface="Times New Roman" panose="02020603050405020304" pitchFamily="18" charset="0"/>
                <a:cs typeface="Times New Roman" panose="02020603050405020304" pitchFamily="18" charset="0"/>
              </a:rPr>
              <a:t>= datetime.date.today()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(date_today)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('This </a:t>
            </a:r>
            <a:r>
              <a:rPr lang="en-IN" sz="2000" dirty="0">
                <a:latin typeface="Times New Roman" panose="02020603050405020304" pitchFamily="18" charset="0"/>
                <a:cs typeface="Times New Roman" panose="02020603050405020304" pitchFamily="18" charset="0"/>
              </a:rPr>
              <a:t>Year :', </a:t>
            </a:r>
            <a:r>
              <a:rPr lang="en-IN" sz="2000" dirty="0" smtClean="0">
                <a:latin typeface="Times New Roman" panose="02020603050405020304" pitchFamily="18" charset="0"/>
                <a:cs typeface="Times New Roman" panose="02020603050405020304" pitchFamily="18" charset="0"/>
              </a:rPr>
              <a:t>date_today.year)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('This </a:t>
            </a:r>
            <a:r>
              <a:rPr lang="en-IN" sz="2000" dirty="0">
                <a:latin typeface="Times New Roman" panose="02020603050405020304" pitchFamily="18" charset="0"/>
                <a:cs typeface="Times New Roman" panose="02020603050405020304" pitchFamily="18" charset="0"/>
              </a:rPr>
              <a:t>Month :', </a:t>
            </a:r>
            <a:r>
              <a:rPr lang="en-IN" sz="2000" dirty="0" smtClean="0">
                <a:latin typeface="Times New Roman" panose="02020603050405020304" pitchFamily="18" charset="0"/>
                <a:cs typeface="Times New Roman" panose="02020603050405020304" pitchFamily="18" charset="0"/>
              </a:rPr>
              <a:t>date_today.month)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('Month </a:t>
            </a:r>
            <a:r>
              <a:rPr lang="en-IN" sz="2000" dirty="0">
                <a:latin typeface="Times New Roman" panose="02020603050405020304" pitchFamily="18" charset="0"/>
                <a:cs typeface="Times New Roman" panose="02020603050405020304" pitchFamily="18" charset="0"/>
              </a:rPr>
              <a:t>Name:',date_today.strftime('%B</a:t>
            </a:r>
            <a:r>
              <a:rPr lang="en-IN" sz="2000" dirty="0" smtClean="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('This </a:t>
            </a:r>
            <a:r>
              <a:rPr lang="en-IN" sz="2000" dirty="0">
                <a:latin typeface="Times New Roman" panose="02020603050405020304" pitchFamily="18" charset="0"/>
                <a:cs typeface="Times New Roman" panose="02020603050405020304" pitchFamily="18" charset="0"/>
              </a:rPr>
              <a:t>Week Day :', </a:t>
            </a:r>
            <a:r>
              <a:rPr lang="en-IN" sz="2000" dirty="0" smtClean="0">
                <a:latin typeface="Times New Roman" panose="02020603050405020304" pitchFamily="18" charset="0"/>
                <a:cs typeface="Times New Roman" panose="02020603050405020304" pitchFamily="18" charset="0"/>
              </a:rPr>
              <a:t>date_today.day)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('Week </a:t>
            </a:r>
            <a:r>
              <a:rPr lang="en-IN" sz="2000" dirty="0">
                <a:latin typeface="Times New Roman" panose="02020603050405020304" pitchFamily="18" charset="0"/>
                <a:cs typeface="Times New Roman" panose="02020603050405020304" pitchFamily="18" charset="0"/>
              </a:rPr>
              <a:t>Day Name:',date_today.strftime('%A</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073083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Date Time </a:t>
            </a:r>
            <a:r>
              <a:rPr lang="en-US" sz="4000" dirty="0" smtClean="0">
                <a:latin typeface="Times New Roman" panose="02020603050405020304" pitchFamily="18" charset="0"/>
                <a:cs typeface="Times New Roman" panose="02020603050405020304" pitchFamily="18" charset="0"/>
              </a:rPr>
              <a:t>Representation - Output</a:t>
            </a:r>
            <a:endParaRPr lang="en-IN" sz="4000" dirty="0"/>
          </a:p>
        </p:txBody>
      </p:sp>
      <p:sp>
        <p:nvSpPr>
          <p:cNvPr id="3" name="Content Placeholder 2"/>
          <p:cNvSpPr>
            <a:spLocks noGrp="1"/>
          </p:cNvSpPr>
          <p:nvPr>
            <p:ph sz="quarter" idx="1"/>
          </p:nvPr>
        </p:nvSpPr>
        <p:spPr>
          <a:xfrm>
            <a:off x="301752" y="895350"/>
            <a:ext cx="8503920" cy="3678936"/>
          </a:xfrm>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The Date Today is : 2018-04-22 15:38:35.835000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2018-04-22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Year : 2018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Month : 4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Month </a:t>
            </a:r>
            <a:r>
              <a:rPr lang="en-IN" sz="2000" dirty="0">
                <a:latin typeface="Times New Roman" panose="02020603050405020304" pitchFamily="18" charset="0"/>
                <a:cs typeface="Times New Roman" panose="02020603050405020304" pitchFamily="18" charset="0"/>
              </a:rPr>
              <a:t>Name: April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Week Day : 22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Week </a:t>
            </a:r>
            <a:r>
              <a:rPr lang="en-IN" sz="2000" dirty="0">
                <a:latin typeface="Times New Roman" panose="02020603050405020304" pitchFamily="18" charset="0"/>
                <a:cs typeface="Times New Roman" panose="02020603050405020304" pitchFamily="18" charset="0"/>
              </a:rPr>
              <a:t>Day Name: Sunday</a:t>
            </a:r>
          </a:p>
        </p:txBody>
      </p:sp>
    </p:spTree>
    <p:extLst>
      <p:ext uri="{BB962C8B-B14F-4D97-AF65-F5344CB8AC3E}">
        <p14:creationId xmlns:p14="http://schemas.microsoft.com/office/powerpoint/2010/main" val="22291716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Date Time Arithmetic</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In order to do various operations related to dates , the dates are stored in different variables.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Then , the relevant mathematical operator are applied to those variables.</a:t>
            </a:r>
          </a:p>
          <a:p>
            <a:pPr algn="just">
              <a:lnSpc>
                <a:spcPct val="150000"/>
              </a:lnSpc>
              <a:spcBef>
                <a:spcPts val="0"/>
              </a:spcBef>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850709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Date Time Arithmetic</a:t>
            </a:r>
            <a:endParaRPr lang="en-IN" sz="4000" dirty="0"/>
          </a:p>
        </p:txBody>
      </p:sp>
      <p:sp>
        <p:nvSpPr>
          <p:cNvPr id="3" name="Content Placeholder 2"/>
          <p:cNvSpPr>
            <a:spLocks noGrp="1"/>
          </p:cNvSpPr>
          <p:nvPr>
            <p:ph sz="quarter" idx="1"/>
          </p:nvPr>
        </p:nvSpPr>
        <p:spPr>
          <a:xfrm>
            <a:off x="301752" y="1047750"/>
            <a:ext cx="8503920" cy="3526536"/>
          </a:xfrm>
        </p:spPr>
        <p:txBody>
          <a:bodyPr>
            <a:normAutofit fontScale="92500" lnSpcReduction="20000"/>
          </a:bodyPr>
          <a:lstStyle/>
          <a:p>
            <a:pPr algn="just">
              <a:lnSpc>
                <a:spcPct val="150000"/>
              </a:lnSpc>
              <a:spcBef>
                <a:spcPts val="0"/>
              </a:spcBef>
            </a:pPr>
            <a:r>
              <a:rPr lang="en-IN" sz="2000" dirty="0" smtClean="0"/>
              <a:t> </a:t>
            </a: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datetime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Capture the First Date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day1 </a:t>
            </a:r>
            <a:r>
              <a:rPr lang="en-IN" sz="2000" dirty="0">
                <a:latin typeface="Times New Roman" panose="02020603050405020304" pitchFamily="18" charset="0"/>
                <a:cs typeface="Times New Roman" panose="02020603050405020304" pitchFamily="18" charset="0"/>
              </a:rPr>
              <a:t>= datetime.date(2018, 2, 12)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('day1</a:t>
            </a:r>
            <a:r>
              <a:rPr lang="en-IN" sz="2000" dirty="0">
                <a:latin typeface="Times New Roman" panose="02020603050405020304" pitchFamily="18" charset="0"/>
                <a:cs typeface="Times New Roman" panose="02020603050405020304" pitchFamily="18" charset="0"/>
              </a:rPr>
              <a:t>:', day1.ctime</a:t>
            </a:r>
            <a:r>
              <a:rPr lang="en-IN" sz="2000" dirty="0" smtClean="0">
                <a:latin typeface="Times New Roman" panose="02020603050405020304" pitchFamily="18" charset="0"/>
                <a:cs typeface="Times New Roman" panose="02020603050405020304" pitchFamily="18" charset="0"/>
              </a:rPr>
              <a:t>())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Capture the Second </a:t>
            </a:r>
            <a:r>
              <a:rPr lang="en-IN" sz="2000" dirty="0" smtClean="0">
                <a:latin typeface="Times New Roman" panose="02020603050405020304" pitchFamily="18" charset="0"/>
                <a:cs typeface="Times New Roman" panose="02020603050405020304" pitchFamily="18" charset="0"/>
              </a:rPr>
              <a:t>Date</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day2 </a:t>
            </a:r>
            <a:r>
              <a:rPr lang="en-IN" sz="2000" dirty="0">
                <a:latin typeface="Times New Roman" panose="02020603050405020304" pitchFamily="18" charset="0"/>
                <a:cs typeface="Times New Roman" panose="02020603050405020304" pitchFamily="18" charset="0"/>
              </a:rPr>
              <a:t>= datetime.date(2017, 8, 18)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('day2</a:t>
            </a:r>
            <a:r>
              <a:rPr lang="en-IN" sz="2000" dirty="0">
                <a:latin typeface="Times New Roman" panose="02020603050405020304" pitchFamily="18" charset="0"/>
                <a:cs typeface="Times New Roman" panose="02020603050405020304" pitchFamily="18" charset="0"/>
              </a:rPr>
              <a:t>:', day2.ctime</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Find the difference between the </a:t>
            </a:r>
            <a:r>
              <a:rPr lang="en-IN" sz="2000" dirty="0" smtClean="0">
                <a:latin typeface="Times New Roman" panose="02020603050405020304" pitchFamily="18" charset="0"/>
                <a:cs typeface="Times New Roman" panose="02020603050405020304" pitchFamily="18" charset="0"/>
              </a:rPr>
              <a:t>dates</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print </a:t>
            </a:r>
            <a:r>
              <a:rPr lang="en-IN" sz="2000" dirty="0" smtClean="0">
                <a:latin typeface="Times New Roman" panose="02020603050405020304" pitchFamily="18" charset="0"/>
                <a:cs typeface="Times New Roman" panose="02020603050405020304" pitchFamily="18" charset="0"/>
              </a:rPr>
              <a:t>('Number </a:t>
            </a:r>
            <a:r>
              <a:rPr lang="en-IN" sz="2000" dirty="0">
                <a:latin typeface="Times New Roman" panose="02020603050405020304" pitchFamily="18" charset="0"/>
                <a:cs typeface="Times New Roman" panose="02020603050405020304" pitchFamily="18" charset="0"/>
              </a:rPr>
              <a:t>of Days:', </a:t>
            </a:r>
            <a:r>
              <a:rPr lang="en-IN" sz="2000" dirty="0" smtClean="0">
                <a:latin typeface="Times New Roman" panose="02020603050405020304" pitchFamily="18" charset="0"/>
                <a:cs typeface="Times New Roman" panose="02020603050405020304" pitchFamily="18" charset="0"/>
              </a:rPr>
              <a:t>day1-day2)</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0611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Date Time Arithmetic</a:t>
            </a:r>
            <a:endParaRPr lang="en-IN" sz="4000" dirty="0"/>
          </a:p>
        </p:txBody>
      </p:sp>
      <p:sp>
        <p:nvSpPr>
          <p:cNvPr id="3" name="Content Placeholder 2"/>
          <p:cNvSpPr>
            <a:spLocks noGrp="1"/>
          </p:cNvSpPr>
          <p:nvPr>
            <p:ph sz="quarter" idx="1"/>
          </p:nvPr>
        </p:nvSpPr>
        <p:spPr>
          <a:xfrm>
            <a:off x="301752" y="1047750"/>
            <a:ext cx="8503920" cy="3526536"/>
          </a:xfrm>
        </p:spPr>
        <p:txBody>
          <a:bodyPr>
            <a:normAutofit fontScale="77500" lnSpcReduction="20000"/>
          </a:bodyPr>
          <a:lstStyle/>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date_today = datetime.date.today()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Create a delta of Four Days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no_of_days </a:t>
            </a:r>
            <a:r>
              <a:rPr lang="en-IN" sz="2000" dirty="0">
                <a:latin typeface="Times New Roman" panose="02020603050405020304" pitchFamily="18" charset="0"/>
                <a:cs typeface="Times New Roman" panose="02020603050405020304" pitchFamily="18" charset="0"/>
              </a:rPr>
              <a:t>= datetime.timedelta(days=4)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Use Delta for Past </a:t>
            </a:r>
            <a:r>
              <a:rPr lang="en-IN" sz="2000" dirty="0" smtClean="0">
                <a:latin typeface="Times New Roman" panose="02020603050405020304" pitchFamily="18" charset="0"/>
                <a:cs typeface="Times New Roman" panose="02020603050405020304" pitchFamily="18" charset="0"/>
              </a:rPr>
              <a:t>Date</a:t>
            </a: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before_four_days = date_today - no_of_days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print ('Before </a:t>
            </a:r>
            <a:r>
              <a:rPr lang="en-IN" sz="2000" dirty="0">
                <a:latin typeface="Times New Roman" panose="02020603050405020304" pitchFamily="18" charset="0"/>
                <a:cs typeface="Times New Roman" panose="02020603050405020304" pitchFamily="18" charset="0"/>
              </a:rPr>
              <a:t>Four Days:', before_four_days </a:t>
            </a:r>
            <a:r>
              <a:rPr lang="en-IN" sz="2000" dirty="0" smtClean="0">
                <a:latin typeface="Times New Roman" panose="02020603050405020304" pitchFamily="18" charset="0"/>
                <a:cs typeface="Times New Roman" panose="02020603050405020304" pitchFamily="18" charset="0"/>
              </a:rPr>
              <a:t>)</a:t>
            </a: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Use Delta for future Date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after_four_days </a:t>
            </a:r>
            <a:r>
              <a:rPr lang="en-IN" sz="2000" dirty="0">
                <a:latin typeface="Times New Roman" panose="02020603050405020304" pitchFamily="18" charset="0"/>
                <a:cs typeface="Times New Roman" panose="02020603050405020304" pitchFamily="18" charset="0"/>
              </a:rPr>
              <a:t>= date_today + no_of_days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print ('After </a:t>
            </a:r>
            <a:r>
              <a:rPr lang="en-IN" sz="2000" dirty="0">
                <a:latin typeface="Times New Roman" panose="02020603050405020304" pitchFamily="18" charset="0"/>
                <a:cs typeface="Times New Roman" panose="02020603050405020304" pitchFamily="18" charset="0"/>
              </a:rPr>
              <a:t>Four Days:', after_four_days </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210623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Date Time </a:t>
            </a:r>
            <a:r>
              <a:rPr lang="en-US" sz="4000" dirty="0" smtClean="0">
                <a:latin typeface="Times New Roman" panose="02020603050405020304" pitchFamily="18" charset="0"/>
                <a:cs typeface="Times New Roman" panose="02020603050405020304" pitchFamily="18" charset="0"/>
              </a:rPr>
              <a:t>Arithmetic - Output</a:t>
            </a:r>
            <a:endParaRPr lang="en-IN" sz="4000" dirty="0"/>
          </a:p>
        </p:txBody>
      </p:sp>
      <p:sp>
        <p:nvSpPr>
          <p:cNvPr id="3" name="Content Placeholder 2"/>
          <p:cNvSpPr>
            <a:spLocks noGrp="1"/>
          </p:cNvSpPr>
          <p:nvPr>
            <p:ph sz="quarter" idx="1"/>
          </p:nvPr>
        </p:nvSpPr>
        <p:spPr>
          <a:xfrm>
            <a:off x="301752" y="971550"/>
            <a:ext cx="8503920" cy="3602736"/>
          </a:xfrm>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day1: Mon Feb 12 00:00:00 2018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day2</a:t>
            </a:r>
            <a:r>
              <a:rPr lang="en-IN" sz="2000" dirty="0">
                <a:latin typeface="Times New Roman" panose="02020603050405020304" pitchFamily="18" charset="0"/>
                <a:cs typeface="Times New Roman" panose="02020603050405020304" pitchFamily="18" charset="0"/>
              </a:rPr>
              <a:t>: Fri Aug 18 00:00:00 </a:t>
            </a:r>
            <a:r>
              <a:rPr lang="en-IN" sz="2000" dirty="0" smtClean="0">
                <a:latin typeface="Times New Roman" panose="02020603050405020304" pitchFamily="18" charset="0"/>
                <a:cs typeface="Times New Roman" panose="02020603050405020304" pitchFamily="18" charset="0"/>
              </a:rPr>
              <a:t>2017</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Number </a:t>
            </a:r>
            <a:r>
              <a:rPr lang="en-IN" sz="2000" dirty="0">
                <a:latin typeface="Times New Roman" panose="02020603050405020304" pitchFamily="18" charset="0"/>
                <a:cs typeface="Times New Roman" panose="02020603050405020304" pitchFamily="18" charset="0"/>
              </a:rPr>
              <a:t>of Days: 178 days, 0:00:00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Before </a:t>
            </a:r>
            <a:r>
              <a:rPr lang="en-IN" sz="2000" dirty="0">
                <a:latin typeface="Times New Roman" panose="02020603050405020304" pitchFamily="18" charset="0"/>
                <a:cs typeface="Times New Roman" panose="02020603050405020304" pitchFamily="18" charset="0"/>
              </a:rPr>
              <a:t>Four Days: 2018-04-18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After </a:t>
            </a:r>
            <a:r>
              <a:rPr lang="en-IN" sz="2000" dirty="0">
                <a:latin typeface="Times New Roman" panose="02020603050405020304" pitchFamily="18" charset="0"/>
                <a:cs typeface="Times New Roman" panose="02020603050405020304" pitchFamily="18" charset="0"/>
              </a:rPr>
              <a:t>Four Days: 2018-04-26</a:t>
            </a:r>
          </a:p>
        </p:txBody>
      </p:sp>
    </p:spTree>
    <p:extLst>
      <p:ext uri="{BB962C8B-B14F-4D97-AF65-F5344CB8AC3E}">
        <p14:creationId xmlns:p14="http://schemas.microsoft.com/office/powerpoint/2010/main" val="54934639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day1: Mon Feb 12 00:00:00 2018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day2</a:t>
            </a:r>
            <a:r>
              <a:rPr lang="en-IN" sz="2000" dirty="0">
                <a:latin typeface="Times New Roman" panose="02020603050405020304" pitchFamily="18" charset="0"/>
                <a:cs typeface="Times New Roman" panose="02020603050405020304" pitchFamily="18" charset="0"/>
              </a:rPr>
              <a:t>: Fri Aug 18 00:00:00 2017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Number </a:t>
            </a:r>
            <a:r>
              <a:rPr lang="en-IN" sz="2000" dirty="0">
                <a:latin typeface="Times New Roman" panose="02020603050405020304" pitchFamily="18" charset="0"/>
                <a:cs typeface="Times New Roman" panose="02020603050405020304" pitchFamily="18" charset="0"/>
              </a:rPr>
              <a:t>of Days: 178 days, 0:00:00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Before </a:t>
            </a:r>
            <a:r>
              <a:rPr lang="en-IN" sz="2000" dirty="0">
                <a:latin typeface="Times New Roman" panose="02020603050405020304" pitchFamily="18" charset="0"/>
                <a:cs typeface="Times New Roman" panose="02020603050405020304" pitchFamily="18" charset="0"/>
              </a:rPr>
              <a:t>Four Days: 2021-12-12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After </a:t>
            </a:r>
            <a:r>
              <a:rPr lang="en-IN" sz="2000" dirty="0">
                <a:latin typeface="Times New Roman" panose="02020603050405020304" pitchFamily="18" charset="0"/>
                <a:cs typeface="Times New Roman" panose="02020603050405020304" pitchFamily="18" charset="0"/>
              </a:rPr>
              <a:t>Four Days: 2021-12-20</a:t>
            </a:r>
          </a:p>
        </p:txBody>
      </p:sp>
    </p:spTree>
    <p:extLst>
      <p:ext uri="{BB962C8B-B14F-4D97-AF65-F5344CB8AC3E}">
        <p14:creationId xmlns:p14="http://schemas.microsoft.com/office/powerpoint/2010/main" val="409877139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Date Time Comparison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r>
              <a:rPr lang="en-US" sz="2000" dirty="0" smtClean="0">
                <a:latin typeface="Times New Roman" panose="02020603050405020304" pitchFamily="18" charset="0"/>
                <a:cs typeface="Times New Roman" panose="02020603050405020304" pitchFamily="18" charset="0"/>
              </a:rPr>
              <a:t>Date and time are compared using logical operators.</a:t>
            </a:r>
          </a:p>
          <a:p>
            <a:r>
              <a:rPr lang="en-US" sz="2000" dirty="0" smtClean="0">
                <a:latin typeface="Times New Roman" panose="02020603050405020304" pitchFamily="18" charset="0"/>
                <a:cs typeface="Times New Roman" panose="02020603050405020304" pitchFamily="18" charset="0"/>
              </a:rPr>
              <a:t>One must be careful in comparing right parts of  the dates with each other.</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508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992" y="2728513"/>
            <a:ext cx="6745719" cy="8418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720001" y="1337826"/>
            <a:ext cx="2609255" cy="841800"/>
          </a:xfrm>
        </p:spPr>
        <p:txBody>
          <a:bodyPr/>
          <a:lstStyle/>
          <a:p>
            <a:r>
              <a:rPr lang="en-US" dirty="0" smtClean="0"/>
              <a:t>Our Vision</a:t>
            </a:r>
            <a:endParaRPr lang="en-US" dirty="0"/>
          </a:p>
        </p:txBody>
      </p:sp>
    </p:spTree>
    <p:extLst>
      <p:ext uri="{BB962C8B-B14F-4D97-AF65-F5344CB8AC3E}">
        <p14:creationId xmlns:p14="http://schemas.microsoft.com/office/powerpoint/2010/main" val="365892904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Date Time Comparison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77500" lnSpcReduction="20000"/>
          </a:bodyPr>
          <a:lstStyle/>
          <a:p>
            <a:pPr marL="0" indent="0" algn="just">
              <a:lnSpc>
                <a:spcPct val="160000"/>
              </a:lnSpc>
              <a:spcBef>
                <a:spcPts val="0"/>
              </a:spcBef>
              <a:buNone/>
            </a:pPr>
            <a:r>
              <a:rPr lang="en-IN" sz="2000" dirty="0">
                <a:latin typeface="Times New Roman" panose="02020603050405020304" pitchFamily="18" charset="0"/>
                <a:cs typeface="Times New Roman" panose="02020603050405020304" pitchFamily="18" charset="0"/>
              </a:rPr>
              <a:t>import datetime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date_today </a:t>
            </a:r>
            <a:r>
              <a:rPr lang="en-IN" sz="2000" dirty="0">
                <a:latin typeface="Times New Roman" panose="02020603050405020304" pitchFamily="18" charset="0"/>
                <a:cs typeface="Times New Roman" panose="02020603050405020304" pitchFamily="18" charset="0"/>
              </a:rPr>
              <a:t>= datetime.date.today()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print ('Today </a:t>
            </a:r>
            <a:r>
              <a:rPr lang="en-IN" sz="2000" dirty="0">
                <a:latin typeface="Times New Roman" panose="02020603050405020304" pitchFamily="18" charset="0"/>
                <a:cs typeface="Times New Roman" panose="02020603050405020304" pitchFamily="18" charset="0"/>
              </a:rPr>
              <a:t>is: ', </a:t>
            </a:r>
            <a:r>
              <a:rPr lang="en-IN" sz="2000" dirty="0" smtClean="0">
                <a:latin typeface="Times New Roman" panose="02020603050405020304" pitchFamily="18" charset="0"/>
                <a:cs typeface="Times New Roman" panose="02020603050405020304" pitchFamily="18" charset="0"/>
              </a:rPr>
              <a:t>date_today) </a:t>
            </a: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Create a delta of Four Days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no_of_days </a:t>
            </a:r>
            <a:r>
              <a:rPr lang="en-IN" sz="2000" dirty="0">
                <a:latin typeface="Times New Roman" panose="02020603050405020304" pitchFamily="18" charset="0"/>
                <a:cs typeface="Times New Roman" panose="02020603050405020304" pitchFamily="18" charset="0"/>
              </a:rPr>
              <a:t>= datetime.timedelta(days=4)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Use Delta for Past Date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before_four_days </a:t>
            </a:r>
            <a:r>
              <a:rPr lang="en-IN" sz="2000" dirty="0">
                <a:latin typeface="Times New Roman" panose="02020603050405020304" pitchFamily="18" charset="0"/>
                <a:cs typeface="Times New Roman" panose="02020603050405020304" pitchFamily="18" charset="0"/>
              </a:rPr>
              <a:t>= date_today - no_of_days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print ('Before </a:t>
            </a:r>
            <a:r>
              <a:rPr lang="en-IN" sz="2000" dirty="0">
                <a:latin typeface="Times New Roman" panose="02020603050405020304" pitchFamily="18" charset="0"/>
                <a:cs typeface="Times New Roman" panose="02020603050405020304" pitchFamily="18" charset="0"/>
              </a:rPr>
              <a:t>Four Days:', </a:t>
            </a:r>
            <a:r>
              <a:rPr lang="en-IN" sz="2000" dirty="0" smtClean="0">
                <a:latin typeface="Times New Roman" panose="02020603050405020304" pitchFamily="18" charset="0"/>
                <a:cs typeface="Times New Roman" panose="02020603050405020304" pitchFamily="18" charset="0"/>
              </a:rPr>
              <a:t>before_four_days) </a:t>
            </a: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after_four_days </a:t>
            </a:r>
            <a:r>
              <a:rPr lang="en-IN" sz="2000" dirty="0">
                <a:latin typeface="Times New Roman" panose="02020603050405020304" pitchFamily="18" charset="0"/>
                <a:cs typeface="Times New Roman" panose="02020603050405020304" pitchFamily="18" charset="0"/>
              </a:rPr>
              <a:t>= date_today + no_of_days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date1 </a:t>
            </a:r>
            <a:r>
              <a:rPr lang="en-IN" sz="2000" dirty="0">
                <a:latin typeface="Times New Roman" panose="02020603050405020304" pitchFamily="18" charset="0"/>
                <a:cs typeface="Times New Roman" panose="02020603050405020304" pitchFamily="18" charset="0"/>
              </a:rPr>
              <a:t>= datetime.date(2018,4,4)</a:t>
            </a:r>
          </a:p>
        </p:txBody>
      </p:sp>
    </p:spTree>
    <p:extLst>
      <p:ext uri="{BB962C8B-B14F-4D97-AF65-F5344CB8AC3E}">
        <p14:creationId xmlns:p14="http://schemas.microsoft.com/office/powerpoint/2010/main" val="424608421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Date Time Comparison</a:t>
            </a:r>
            <a:endParaRPr lang="en-IN" sz="4000" dirty="0"/>
          </a:p>
        </p:txBody>
      </p:sp>
      <p:sp>
        <p:nvSpPr>
          <p:cNvPr id="3" name="Content Placeholder 2"/>
          <p:cNvSpPr>
            <a:spLocks noGrp="1"/>
          </p:cNvSpPr>
          <p:nvPr>
            <p:ph sz="quarter" idx="1"/>
          </p:nvPr>
        </p:nvSpPr>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print </a:t>
            </a:r>
            <a:r>
              <a:rPr lang="en-IN" sz="2000" dirty="0" smtClean="0">
                <a:latin typeface="Times New Roman" panose="02020603050405020304" pitchFamily="18" charset="0"/>
                <a:cs typeface="Times New Roman" panose="02020603050405020304" pitchFamily="18" charset="0"/>
              </a:rPr>
              <a:t>('date1</a:t>
            </a:r>
            <a:r>
              <a:rPr lang="en-IN" sz="2000" dirty="0">
                <a:latin typeface="Times New Roman" panose="02020603050405020304" pitchFamily="18" charset="0"/>
                <a:cs typeface="Times New Roman" panose="02020603050405020304" pitchFamily="18" charset="0"/>
              </a:rPr>
              <a:t>:',</a:t>
            </a:r>
            <a:r>
              <a:rPr lang="en-IN" sz="2000" dirty="0" smtClean="0">
                <a:latin typeface="Times New Roman" panose="02020603050405020304" pitchFamily="18" charset="0"/>
                <a:cs typeface="Times New Roman" panose="02020603050405020304" pitchFamily="18" charset="0"/>
              </a:rPr>
              <a:t>date1)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if (date1 </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before_four_days):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print ('Same Dates’)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if (date_today </a:t>
            </a:r>
            <a:r>
              <a:rPr lang="en-IN" sz="2000" dirty="0">
                <a:latin typeface="Times New Roman" panose="02020603050405020304" pitchFamily="18" charset="0"/>
                <a:cs typeface="Times New Roman" panose="02020603050405020304" pitchFamily="18" charset="0"/>
              </a:rPr>
              <a:t>&gt; </a:t>
            </a:r>
            <a:r>
              <a:rPr lang="en-IN" sz="2000" dirty="0" smtClean="0">
                <a:latin typeface="Times New Roman" panose="02020603050405020304" pitchFamily="18" charset="0"/>
                <a:cs typeface="Times New Roman" panose="02020603050405020304" pitchFamily="18" charset="0"/>
              </a:rPr>
              <a:t>date1):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print ('Past Date’)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if (date1 </a:t>
            </a:r>
            <a:r>
              <a:rPr lang="en-IN" sz="2000" dirty="0">
                <a:latin typeface="Times New Roman" panose="02020603050405020304" pitchFamily="18" charset="0"/>
                <a:cs typeface="Times New Roman" panose="02020603050405020304" pitchFamily="18" charset="0"/>
              </a:rPr>
              <a:t>&lt; </a:t>
            </a:r>
            <a:r>
              <a:rPr lang="en-IN" sz="2000" dirty="0" smtClean="0">
                <a:latin typeface="Times New Roman" panose="02020603050405020304" pitchFamily="18" charset="0"/>
                <a:cs typeface="Times New Roman" panose="02020603050405020304" pitchFamily="18" charset="0"/>
              </a:rPr>
              <a:t>after_four_days):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print ('Future Date‘)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913998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Date Time </a:t>
            </a:r>
            <a:r>
              <a:rPr lang="en-US" sz="4000" dirty="0" smtClean="0">
                <a:latin typeface="Times New Roman" panose="02020603050405020304" pitchFamily="18" charset="0"/>
                <a:cs typeface="Times New Roman" panose="02020603050405020304" pitchFamily="18" charset="0"/>
              </a:rPr>
              <a:t>Comparison - 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1047750"/>
            <a:ext cx="8503920" cy="3429000"/>
          </a:xfrm>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Today is: 2018-04-22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Before </a:t>
            </a:r>
            <a:r>
              <a:rPr lang="en-IN" sz="2000" dirty="0">
                <a:latin typeface="Times New Roman" panose="02020603050405020304" pitchFamily="18" charset="0"/>
                <a:cs typeface="Times New Roman" panose="02020603050405020304" pitchFamily="18" charset="0"/>
              </a:rPr>
              <a:t>Four Days: 2018-04-18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date1</a:t>
            </a:r>
            <a:r>
              <a:rPr lang="en-IN" sz="2000" dirty="0">
                <a:latin typeface="Times New Roman" panose="02020603050405020304" pitchFamily="18" charset="0"/>
                <a:cs typeface="Times New Roman" panose="02020603050405020304" pitchFamily="18" charset="0"/>
              </a:rPr>
              <a:t>: 2018-04-04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Past </a:t>
            </a:r>
            <a:r>
              <a:rPr lang="en-IN" sz="2000" dirty="0">
                <a:latin typeface="Times New Roman" panose="02020603050405020304" pitchFamily="18" charset="0"/>
                <a:cs typeface="Times New Roman" panose="02020603050405020304" pitchFamily="18" charset="0"/>
              </a:rPr>
              <a:t>Date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Future </a:t>
            </a:r>
            <a:r>
              <a:rPr lang="en-IN" sz="2000" dirty="0">
                <a:latin typeface="Times New Roman" panose="02020603050405020304" pitchFamily="18" charset="0"/>
                <a:cs typeface="Times New Roman" panose="02020603050405020304" pitchFamily="18" charset="0"/>
              </a:rPr>
              <a:t>Date</a:t>
            </a:r>
          </a:p>
        </p:txBody>
      </p:sp>
    </p:spTree>
    <p:extLst>
      <p:ext uri="{BB962C8B-B14F-4D97-AF65-F5344CB8AC3E}">
        <p14:creationId xmlns:p14="http://schemas.microsoft.com/office/powerpoint/2010/main" val="16036846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Data Wrangling</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Data wrangling is nothing but processing the data in different formats like merging , grouping and concatenating.</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used for the purpose of analyzing and getting them ready to be used with another data.</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has in  - built features to apply these wrangling methods to various datasets to achieve the analytical goal.</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541082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Merging Data</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Merge function is used to perform join operations between two dataframe objects.</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pd.merge(left, right, how='inner', on=None, left_on=None, right_on=None, left_index=False, right_index=False, sort=True</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Create two different dataframes and perform the merging operations on it.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30629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Merging Data</a:t>
            </a:r>
            <a:endParaRPr lang="en-IN" sz="4000" dirty="0"/>
          </a:p>
        </p:txBody>
      </p:sp>
      <p:sp>
        <p:nvSpPr>
          <p:cNvPr id="3" name="Content Placeholder 2"/>
          <p:cNvSpPr>
            <a:spLocks noGrp="1"/>
          </p:cNvSpPr>
          <p:nvPr>
            <p:ph sz="quarter" idx="1"/>
          </p:nvPr>
        </p:nvSpPr>
        <p:spPr>
          <a:xfrm>
            <a:off x="301752" y="895350"/>
            <a:ext cx="8503920" cy="3678936"/>
          </a:xfrm>
        </p:spPr>
        <p:txBody>
          <a:bodyPr>
            <a:noAutofit/>
          </a:bodyPr>
          <a:lstStyle/>
          <a:p>
            <a:pPr marL="0" indent="0">
              <a:lnSpc>
                <a:spcPct val="150000"/>
              </a:lnSpc>
              <a:spcBef>
                <a:spcPts val="0"/>
              </a:spcBef>
              <a:buNone/>
            </a:pPr>
            <a:r>
              <a:rPr lang="en-IN" sz="2000" dirty="0">
                <a:latin typeface="Times New Roman" panose="02020603050405020304" pitchFamily="18" charset="0"/>
                <a:cs typeface="Times New Roman" panose="02020603050405020304" pitchFamily="18" charset="0"/>
              </a:rPr>
              <a:t># import the pandas library </a:t>
            </a:r>
            <a:endParaRPr lang="en-IN" sz="2000" dirty="0" smtClean="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pandas as pd </a:t>
            </a:r>
            <a:endParaRPr lang="en-IN" sz="2000" dirty="0" smtClean="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left </a:t>
            </a:r>
            <a:r>
              <a:rPr lang="en-IN" sz="2000" dirty="0">
                <a:latin typeface="Times New Roman" panose="02020603050405020304" pitchFamily="18" charset="0"/>
                <a:cs typeface="Times New Roman" panose="02020603050405020304" pitchFamily="18" charset="0"/>
              </a:rPr>
              <a:t>= pd.DataFrame({ </a:t>
            </a:r>
            <a:endParaRPr lang="en-IN" sz="2000" dirty="0" smtClean="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'id</a:t>
            </a:r>
            <a:r>
              <a:rPr lang="en-IN" sz="2000" dirty="0">
                <a:latin typeface="Times New Roman" panose="02020603050405020304" pitchFamily="18" charset="0"/>
                <a:cs typeface="Times New Roman" panose="02020603050405020304" pitchFamily="18" charset="0"/>
              </a:rPr>
              <a:t>':[1,2,3,4,5], </a:t>
            </a:r>
            <a:endParaRPr lang="en-IN" sz="2000" dirty="0" smtClean="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'Name</a:t>
            </a:r>
            <a:r>
              <a:rPr lang="en-IN" sz="2000" dirty="0">
                <a:latin typeface="Times New Roman" panose="02020603050405020304" pitchFamily="18" charset="0"/>
                <a:cs typeface="Times New Roman" panose="02020603050405020304" pitchFamily="18" charset="0"/>
              </a:rPr>
              <a:t>': ['Alex', 'Amy', 'Allen', 'Alice', 'Ayoung'], </a:t>
            </a:r>
            <a:r>
              <a:rPr lang="en-IN" sz="2000" dirty="0" smtClean="0">
                <a:latin typeface="Times New Roman" panose="02020603050405020304" pitchFamily="18" charset="0"/>
                <a:cs typeface="Times New Roman" panose="02020603050405020304" pitchFamily="18" charset="0"/>
              </a:rPr>
              <a:t>                                       'subject_id</a:t>
            </a:r>
            <a:r>
              <a:rPr lang="en-IN" sz="2000" dirty="0">
                <a:latin typeface="Times New Roman" panose="02020603050405020304" pitchFamily="18" charset="0"/>
                <a:cs typeface="Times New Roman" panose="02020603050405020304" pitchFamily="18" charset="0"/>
              </a:rPr>
              <a:t>':['sub1','sub2','sub4','sub6','sub5']}) </a:t>
            </a: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616872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Merging Data</a:t>
            </a:r>
            <a:endParaRPr lang="en-IN" sz="4000" dirty="0"/>
          </a:p>
        </p:txBody>
      </p:sp>
      <p:sp>
        <p:nvSpPr>
          <p:cNvPr id="3" name="Content Placeholder 2"/>
          <p:cNvSpPr>
            <a:spLocks noGrp="1"/>
          </p:cNvSpPr>
          <p:nvPr>
            <p:ph sz="quarter" idx="1"/>
          </p:nvPr>
        </p:nvSpPr>
        <p:spPr/>
        <p:txBody>
          <a:bodyPr/>
          <a:lstStyle/>
          <a:p>
            <a:pPr marL="0" indent="0">
              <a:lnSpc>
                <a:spcPct val="150000"/>
              </a:lnSpc>
              <a:spcBef>
                <a:spcPts val="0"/>
              </a:spcBef>
              <a:buNone/>
            </a:pPr>
            <a:r>
              <a:rPr lang="en-IN" sz="2000" dirty="0">
                <a:latin typeface="Times New Roman" panose="02020603050405020304" pitchFamily="18" charset="0"/>
                <a:cs typeface="Times New Roman" panose="02020603050405020304" pitchFamily="18" charset="0"/>
              </a:rPr>
              <a:t>right = pd.DataFrame( </a:t>
            </a:r>
          </a:p>
          <a:p>
            <a:pPr marL="0" indent="0">
              <a:lnSpc>
                <a:spcPct val="150000"/>
              </a:lnSpc>
              <a:spcBef>
                <a:spcPts val="0"/>
              </a:spcBef>
              <a:buNone/>
            </a:pPr>
            <a:r>
              <a:rPr lang="en-IN" sz="2000" dirty="0">
                <a:latin typeface="Times New Roman" panose="02020603050405020304" pitchFamily="18" charset="0"/>
                <a:cs typeface="Times New Roman" panose="02020603050405020304" pitchFamily="18" charset="0"/>
              </a:rPr>
              <a:t>             {'id':[1,2,3,4,5], </a:t>
            </a:r>
          </a:p>
          <a:p>
            <a:pPr marL="0" indent="0">
              <a:lnSpc>
                <a:spcPct val="150000"/>
              </a:lnSpc>
              <a:spcBef>
                <a:spcPts val="0"/>
              </a:spcBef>
              <a:buNone/>
            </a:pPr>
            <a:r>
              <a:rPr lang="en-IN" sz="2000" dirty="0">
                <a:latin typeface="Times New Roman" panose="02020603050405020304" pitchFamily="18" charset="0"/>
                <a:cs typeface="Times New Roman" panose="02020603050405020304" pitchFamily="18" charset="0"/>
              </a:rPr>
              <a:t>              'Name': ['Billy', 'Brian', 'Bran', 'Bryce', 'Betty'],        'subject_id':['sub2','sub4','sub3','sub6','sub5']})</a:t>
            </a:r>
          </a:p>
          <a:p>
            <a:pPr marL="0" indent="0">
              <a:lnSpc>
                <a:spcPct val="150000"/>
              </a:lnSpc>
              <a:spcBef>
                <a:spcPts val="0"/>
              </a:spcBef>
              <a:buNone/>
            </a:pPr>
            <a:r>
              <a:rPr lang="en-IN" sz="2000" dirty="0">
                <a:latin typeface="Times New Roman" panose="02020603050405020304" pitchFamily="18" charset="0"/>
                <a:cs typeface="Times New Roman" panose="02020603050405020304" pitchFamily="18" charset="0"/>
              </a:rPr>
              <a:t>print left </a:t>
            </a:r>
          </a:p>
          <a:p>
            <a:pPr marL="0" indent="0">
              <a:lnSpc>
                <a:spcPct val="150000"/>
              </a:lnSpc>
              <a:spcBef>
                <a:spcPts val="0"/>
              </a:spcBef>
              <a:buNone/>
            </a:pPr>
            <a:r>
              <a:rPr lang="en-IN" sz="2000" dirty="0">
                <a:latin typeface="Times New Roman" panose="02020603050405020304" pitchFamily="18" charset="0"/>
                <a:cs typeface="Times New Roman" panose="02020603050405020304" pitchFamily="18" charset="0"/>
              </a:rPr>
              <a:t>print right</a:t>
            </a:r>
          </a:p>
          <a:p>
            <a:pPr marL="0" indent="0">
              <a:buNone/>
            </a:pPr>
            <a:endParaRPr lang="en-IN" dirty="0"/>
          </a:p>
        </p:txBody>
      </p:sp>
    </p:spTree>
    <p:extLst>
      <p:ext uri="{BB962C8B-B14F-4D97-AF65-F5344CB8AC3E}">
        <p14:creationId xmlns:p14="http://schemas.microsoft.com/office/powerpoint/2010/main" val="393494002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marL="0" indent="0" algn="just">
              <a:lnSpc>
                <a:spcPct val="150000"/>
              </a:lnSpc>
              <a:spcBef>
                <a:spcPts val="0"/>
              </a:spcBef>
              <a:buNone/>
            </a:pPr>
            <a:r>
              <a:rPr lang="en-IN" sz="2000" dirty="0" smtClean="0"/>
              <a:t>         </a:t>
            </a:r>
            <a:r>
              <a:rPr lang="en-IN" sz="2000" dirty="0" smtClean="0">
                <a:latin typeface="Times New Roman" panose="02020603050405020304" pitchFamily="18" charset="0"/>
                <a:cs typeface="Times New Roman" panose="02020603050405020304" pitchFamily="18" charset="0"/>
              </a:rPr>
              <a:t>Name    id     subject_id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0      Alex        1           sub1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Amy        2           sub2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Allen       3           sub4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Alice       4           sub6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Ayoung   5           sub5</a:t>
            </a:r>
          </a:p>
        </p:txBody>
      </p:sp>
    </p:spTree>
    <p:extLst>
      <p:ext uri="{BB962C8B-B14F-4D97-AF65-F5344CB8AC3E}">
        <p14:creationId xmlns:p14="http://schemas.microsoft.com/office/powerpoint/2010/main" val="226141809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latin typeface="Times New Roman" panose="02020603050405020304" pitchFamily="18" charset="0"/>
                <a:cs typeface="Times New Roman" panose="02020603050405020304" pitchFamily="18" charset="0"/>
              </a:rPr>
              <a:t>Output</a:t>
            </a:r>
            <a:endParaRPr lang="en-IN" sz="4000" b="1" dirty="0"/>
          </a:p>
        </p:txBody>
      </p:sp>
      <p:sp>
        <p:nvSpPr>
          <p:cNvPr id="3" name="Content Placeholder 2"/>
          <p:cNvSpPr>
            <a:spLocks noGrp="1"/>
          </p:cNvSpPr>
          <p:nvPr>
            <p:ph sz="quarter" idx="1"/>
          </p:nvPr>
        </p:nvSpPr>
        <p:spPr>
          <a:xfrm>
            <a:off x="301752" y="1123950"/>
            <a:ext cx="8503920" cy="3450336"/>
          </a:xfrm>
        </p:spPr>
        <p:txBody>
          <a:bodyPr>
            <a:normAutofit/>
          </a:bodyPr>
          <a:lstStyle/>
          <a:p>
            <a:pPr marL="0" indent="0" algn="just">
              <a:lnSpc>
                <a:spcPct val="150000"/>
              </a:lnSpc>
              <a:spcBef>
                <a:spcPts val="0"/>
              </a:spcBef>
              <a:buNone/>
            </a:pPr>
            <a:r>
              <a:rPr lang="en-IN" sz="2000" dirty="0" smtClean="0"/>
              <a:t>      </a:t>
            </a:r>
            <a:r>
              <a:rPr lang="en-IN" sz="2000" dirty="0" smtClean="0">
                <a:latin typeface="Times New Roman" panose="02020603050405020304" pitchFamily="18" charset="0"/>
                <a:cs typeface="Times New Roman" panose="02020603050405020304" pitchFamily="18" charset="0"/>
              </a:rPr>
              <a:t>Name      id       subject_id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0    Billy         1            sub2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1     Brian       2            sub4 </a:t>
            </a:r>
          </a:p>
          <a:p>
            <a:pPr marL="457200" indent="-457200" algn="just">
              <a:lnSpc>
                <a:spcPct val="150000"/>
              </a:lnSpc>
              <a:spcBef>
                <a:spcPts val="0"/>
              </a:spcBef>
              <a:buAutoNum type="arabicPlain" startAt="2"/>
            </a:pPr>
            <a:r>
              <a:rPr lang="en-IN" sz="2000" dirty="0" smtClean="0">
                <a:latin typeface="Times New Roman" panose="02020603050405020304" pitchFamily="18" charset="0"/>
                <a:cs typeface="Times New Roman" panose="02020603050405020304" pitchFamily="18" charset="0"/>
              </a:rPr>
              <a:t>Bran        3            sub3 </a:t>
            </a:r>
          </a:p>
          <a:p>
            <a:pPr marL="457200" indent="-457200" algn="just">
              <a:lnSpc>
                <a:spcPct val="150000"/>
              </a:lnSpc>
              <a:spcBef>
                <a:spcPts val="0"/>
              </a:spcBef>
              <a:buAutoNum type="arabicPlain" startAt="2"/>
            </a:pPr>
            <a:r>
              <a:rPr lang="en-IN" sz="2000" dirty="0" smtClean="0">
                <a:latin typeface="Times New Roman" panose="02020603050405020304" pitchFamily="18" charset="0"/>
                <a:cs typeface="Times New Roman" panose="02020603050405020304" pitchFamily="18" charset="0"/>
              </a:rPr>
              <a:t>Bryce      4             sub6 </a:t>
            </a:r>
          </a:p>
          <a:p>
            <a:pPr marL="457200" indent="-457200" algn="just">
              <a:lnSpc>
                <a:spcPct val="150000"/>
              </a:lnSpc>
              <a:spcBef>
                <a:spcPts val="0"/>
              </a:spcBef>
              <a:buAutoNum type="arabicPlain" startAt="2"/>
            </a:pPr>
            <a:r>
              <a:rPr lang="en-IN" sz="2000" dirty="0" smtClean="0">
                <a:latin typeface="Times New Roman" panose="02020603050405020304" pitchFamily="18" charset="0"/>
                <a:cs typeface="Times New Roman" panose="02020603050405020304" pitchFamily="18" charset="0"/>
              </a:rPr>
              <a:t>Betty       5             sub5</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791953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Grouping Data</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r>
              <a:rPr lang="en-US" sz="2000" dirty="0" smtClean="0">
                <a:latin typeface="Times New Roman" panose="02020603050405020304" pitchFamily="18" charset="0"/>
                <a:cs typeface="Times New Roman" panose="02020603050405020304" pitchFamily="18" charset="0"/>
              </a:rPr>
              <a:t>Grouping data sets is very important in doing data analysis .</a:t>
            </a:r>
          </a:p>
          <a:p>
            <a:r>
              <a:rPr lang="en-US" sz="2000" dirty="0" smtClean="0">
                <a:latin typeface="Times New Roman" panose="02020603050405020304" pitchFamily="18" charset="0"/>
                <a:cs typeface="Times New Roman" panose="02020603050405020304" pitchFamily="18" charset="0"/>
              </a:rPr>
              <a:t>We need the results in terms of various groups present in the dataset.</a:t>
            </a:r>
          </a:p>
          <a:p>
            <a:r>
              <a:rPr lang="en-US" sz="2000" dirty="0" smtClean="0">
                <a:latin typeface="Times New Roman" panose="02020603050405020304" pitchFamily="18" charset="0"/>
                <a:cs typeface="Times New Roman" panose="02020603050405020304" pitchFamily="18" charset="0"/>
              </a:rPr>
              <a:t>Pandas has in-built methods which can roll the data into various groups.</a:t>
            </a:r>
          </a:p>
        </p:txBody>
      </p:sp>
    </p:spTree>
    <p:extLst>
      <p:ext uri="{BB962C8B-B14F-4D97-AF65-F5344CB8AC3E}">
        <p14:creationId xmlns:p14="http://schemas.microsoft.com/office/powerpoint/2010/main" val="22233902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971601" y="3219823"/>
            <a:ext cx="7908293" cy="570473"/>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9235" y="1131590"/>
            <a:ext cx="7110098" cy="10801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29234" y="4065755"/>
            <a:ext cx="2685126" cy="339564"/>
          </a:xfrm>
          <a:prstGeom prst="rect">
            <a:avLst/>
          </a:prstGeom>
        </p:spPr>
        <p:txBody>
          <a:bodyPr wrap="none" lIns="61960" tIns="30980" rIns="61960" bIns="30980">
            <a:spAutoFit/>
          </a:bodyPr>
          <a:lstStyle/>
          <a:p>
            <a:r>
              <a:rPr lang="en-US" dirty="0"/>
              <a:t>https://apssdc.in/home/</a:t>
            </a:r>
          </a:p>
        </p:txBody>
      </p:sp>
    </p:spTree>
    <p:extLst>
      <p:ext uri="{BB962C8B-B14F-4D97-AF65-F5344CB8AC3E}">
        <p14:creationId xmlns:p14="http://schemas.microsoft.com/office/powerpoint/2010/main" val="1290775354"/>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Grouping Data</a:t>
            </a:r>
            <a:endParaRPr lang="en-IN" sz="4000" dirty="0"/>
          </a:p>
        </p:txBody>
      </p:sp>
      <p:sp>
        <p:nvSpPr>
          <p:cNvPr id="3" name="Content Placeholder 2"/>
          <p:cNvSpPr>
            <a:spLocks noGrp="1"/>
          </p:cNvSpPr>
          <p:nvPr>
            <p:ph sz="quarter" idx="1"/>
          </p:nvPr>
        </p:nvSpPr>
        <p:spPr/>
        <p:txBody>
          <a:bodyPr>
            <a:normAutofit fontScale="77500" lnSpcReduction="20000"/>
          </a:bodyPr>
          <a:lstStyle/>
          <a:p>
            <a:pPr marL="0" indent="0" algn="just">
              <a:buNone/>
            </a:pPr>
            <a:r>
              <a:rPr lang="en-IN" sz="2000" dirty="0">
                <a:latin typeface="Times New Roman" panose="02020603050405020304" pitchFamily="18" charset="0"/>
                <a:cs typeface="Times New Roman" panose="02020603050405020304" pitchFamily="18" charset="0"/>
              </a:rPr>
              <a:t># import the pandas library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pandas as pd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ipl_data </a:t>
            </a:r>
            <a:r>
              <a:rPr lang="en-IN" sz="2000" dirty="0">
                <a:latin typeface="Times New Roman" panose="02020603050405020304" pitchFamily="18" charset="0"/>
                <a:cs typeface="Times New Roman" panose="02020603050405020304" pitchFamily="18" charset="0"/>
              </a:rPr>
              <a:t>= {'Team': ['Riders', 'Riders', 'Devils', 'Devils', </a:t>
            </a:r>
            <a:r>
              <a:rPr lang="en-IN" sz="2000" dirty="0" smtClean="0">
                <a:latin typeface="Times New Roman" panose="02020603050405020304" pitchFamily="18" charset="0"/>
                <a:cs typeface="Times New Roman" panose="02020603050405020304" pitchFamily="18" charset="0"/>
              </a:rPr>
              <a:t>'Kings</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'kings</a:t>
            </a:r>
            <a:r>
              <a:rPr lang="en-IN" sz="2000" dirty="0">
                <a:latin typeface="Times New Roman" panose="02020603050405020304" pitchFamily="18" charset="0"/>
                <a:cs typeface="Times New Roman" panose="02020603050405020304" pitchFamily="18" charset="0"/>
              </a:rPr>
              <a:t>', 'Kings', 'Kings', 'Riders', 'Royals', 'Royals', 'Riders'], </a:t>
            </a:r>
            <a:r>
              <a:rPr lang="en-IN" sz="2000" dirty="0" smtClean="0">
                <a:latin typeface="Times New Roman" panose="02020603050405020304" pitchFamily="18" charset="0"/>
                <a:cs typeface="Times New Roman" panose="02020603050405020304" pitchFamily="18" charset="0"/>
              </a:rPr>
              <a:t>                                                                                                        'Rank</a:t>
            </a:r>
            <a:r>
              <a:rPr lang="en-IN" sz="2000" dirty="0">
                <a:latin typeface="Times New Roman" panose="02020603050405020304" pitchFamily="18" charset="0"/>
                <a:cs typeface="Times New Roman" panose="02020603050405020304" pitchFamily="18" charset="0"/>
              </a:rPr>
              <a:t>': [1, 2, 2, 3, 3,4 ,1 ,1,2 , 4,1,2],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'Year</a:t>
            </a:r>
            <a:r>
              <a:rPr lang="en-IN" sz="2000" dirty="0">
                <a:latin typeface="Times New Roman" panose="02020603050405020304" pitchFamily="18" charset="0"/>
                <a:cs typeface="Times New Roman" panose="02020603050405020304" pitchFamily="18" charset="0"/>
              </a:rPr>
              <a:t>': [2014,2015,2014,2015,2014,2015,2016,2017,2016,2014,2015,2017], </a:t>
            </a:r>
            <a:r>
              <a:rPr lang="en-IN" sz="2000" dirty="0" smtClean="0">
                <a:latin typeface="Times New Roman" panose="02020603050405020304" pitchFamily="18" charset="0"/>
                <a:cs typeface="Times New Roman" panose="02020603050405020304" pitchFamily="18" charset="0"/>
              </a:rPr>
              <a:t>      'Points</a:t>
            </a:r>
            <a:r>
              <a:rPr lang="en-IN" sz="2000" dirty="0">
                <a:latin typeface="Times New Roman" panose="02020603050405020304" pitchFamily="18" charset="0"/>
                <a:cs typeface="Times New Roman" panose="02020603050405020304" pitchFamily="18" charset="0"/>
              </a:rPr>
              <a:t>':[876,789,863,673,741,812,756,788,694,701,804,690]}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pd.DataFrame(ipl_data)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grouped </a:t>
            </a:r>
            <a:r>
              <a:rPr lang="en-IN" sz="2000" dirty="0">
                <a:latin typeface="Times New Roman" panose="02020603050405020304" pitchFamily="18" charset="0"/>
                <a:cs typeface="Times New Roman" panose="02020603050405020304" pitchFamily="18" charset="0"/>
              </a:rPr>
              <a:t>= df.groupby('Year')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print (grouped.get_group(2014))</a:t>
            </a: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60535781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Grouping Data</a:t>
            </a:r>
            <a:endParaRPr lang="en-IN" sz="4000" dirty="0"/>
          </a:p>
        </p:txBody>
      </p:sp>
      <p:sp>
        <p:nvSpPr>
          <p:cNvPr id="3" name="Content Placeholder 2"/>
          <p:cNvSpPr>
            <a:spLocks noGrp="1"/>
          </p:cNvSpPr>
          <p:nvPr>
            <p:ph sz="quarter" idx="1"/>
          </p:nvPr>
        </p:nvSpPr>
        <p:spPr>
          <a:xfrm>
            <a:off x="301752" y="971550"/>
            <a:ext cx="8503920" cy="3602736"/>
          </a:xfrm>
        </p:spPr>
        <p:txBody>
          <a:bodyPr>
            <a:normAutofit/>
          </a:bodyPr>
          <a:lstStyle/>
          <a:p>
            <a:r>
              <a:rPr lang="en-US" sz="2000" b="1" dirty="0" smtClean="0">
                <a:latin typeface="Times New Roman" panose="02020603050405020304" pitchFamily="18" charset="0"/>
                <a:cs typeface="Times New Roman" panose="02020603050405020304" pitchFamily="18" charset="0"/>
              </a:rPr>
              <a:t>Output: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Points   Rank   Team    Year</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0       876      1        Riders   2014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2        863     2        Devils   2014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4        741     3        Kings    2014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9        701     4        Royals   2014</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619258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Concatenating Data</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Pandas provides various facilities for combining series , dataframe and panel objects.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concat function performs concatenation operations along an axis.</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107054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Concatenating Data</a:t>
            </a:r>
            <a:endParaRPr lang="en-IN" sz="4000" dirty="0"/>
          </a:p>
        </p:txBody>
      </p:sp>
      <p:sp>
        <p:nvSpPr>
          <p:cNvPr id="3" name="Content Placeholder 2"/>
          <p:cNvSpPr>
            <a:spLocks noGrp="1"/>
          </p:cNvSpPr>
          <p:nvPr>
            <p:ph sz="quarter" idx="1"/>
          </p:nvPr>
        </p:nvSpPr>
        <p:spPr>
          <a:xfrm>
            <a:off x="301752" y="971550"/>
            <a:ext cx="8503920" cy="3602736"/>
          </a:xfrm>
        </p:spPr>
        <p:txBody>
          <a:bodyPr>
            <a:normAutofit fontScale="85000" lnSpcReduction="20000"/>
          </a:bodyPr>
          <a:lstStyle/>
          <a:p>
            <a:pPr>
              <a:lnSpc>
                <a:spcPct val="170000"/>
              </a:lnSpc>
              <a:spcBef>
                <a:spcPts val="0"/>
              </a:spcBef>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a:lnSpc>
                <a:spcPct val="170000"/>
              </a:lnSpc>
              <a:spcBef>
                <a:spcPts val="0"/>
              </a:spcBef>
            </a:pPr>
            <a:r>
              <a:rPr lang="en-IN" sz="2000" dirty="0" smtClean="0">
                <a:latin typeface="Times New Roman" panose="02020603050405020304" pitchFamily="18" charset="0"/>
                <a:cs typeface="Times New Roman" panose="02020603050405020304" pitchFamily="18" charset="0"/>
              </a:rPr>
              <a:t>one </a:t>
            </a:r>
            <a:r>
              <a:rPr lang="en-IN" sz="2000" dirty="0">
                <a:latin typeface="Times New Roman" panose="02020603050405020304" pitchFamily="18" charset="0"/>
                <a:cs typeface="Times New Roman" panose="02020603050405020304" pitchFamily="18" charset="0"/>
              </a:rPr>
              <a:t>= pd.DataFrame({ 'Name': ['Alex', 'Amy', 'Allen', 'Alice', 'Ayoung'], </a:t>
            </a:r>
            <a:r>
              <a:rPr lang="en-IN" sz="2000" dirty="0" smtClean="0">
                <a:latin typeface="Times New Roman" panose="02020603050405020304" pitchFamily="18" charset="0"/>
                <a:cs typeface="Times New Roman" panose="02020603050405020304" pitchFamily="18" charset="0"/>
              </a:rPr>
              <a:t>          'subject_id</a:t>
            </a:r>
            <a:r>
              <a:rPr lang="en-IN" sz="2000" dirty="0">
                <a:latin typeface="Times New Roman" panose="02020603050405020304" pitchFamily="18" charset="0"/>
                <a:cs typeface="Times New Roman" panose="02020603050405020304" pitchFamily="18" charset="0"/>
              </a:rPr>
              <a:t>':['sub1','sub2','sub4','sub6','sub5'], 'Marks_scored':[98,90,87,69,78]}, </a:t>
            </a: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index</a:t>
            </a:r>
            <a:r>
              <a:rPr lang="en-IN" sz="2000" dirty="0">
                <a:latin typeface="Times New Roman" panose="02020603050405020304" pitchFamily="18" charset="0"/>
                <a:cs typeface="Times New Roman" panose="02020603050405020304" pitchFamily="18" charset="0"/>
              </a:rPr>
              <a:t>=[1,2,3,4,5</a:t>
            </a:r>
            <a:r>
              <a:rPr lang="en-IN" sz="2000" dirty="0" smtClean="0">
                <a:latin typeface="Times New Roman" panose="02020603050405020304" pitchFamily="18" charset="0"/>
                <a:cs typeface="Times New Roman" panose="02020603050405020304" pitchFamily="18" charset="0"/>
              </a:rPr>
              <a:t>])</a:t>
            </a:r>
          </a:p>
          <a:p>
            <a:pPr>
              <a:lnSpc>
                <a:spcPct val="17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two = pd.DataFrame({ 'Name': ['Billy', 'Brian', 'Bran', 'Bryce', 'Betty'], 'subject_id':['sub2','sub4','sub3','sub6','sub5</a:t>
            </a:r>
            <a:r>
              <a:rPr lang="en-IN" sz="2000" dirty="0" smtClean="0">
                <a:latin typeface="Times New Roman" panose="02020603050405020304" pitchFamily="18" charset="0"/>
                <a:cs typeface="Times New Roman" panose="02020603050405020304" pitchFamily="18" charset="0"/>
              </a:rPr>
              <a:t>'],</a:t>
            </a:r>
          </a:p>
          <a:p>
            <a:pPr>
              <a:lnSpc>
                <a:spcPct val="17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'Marks_scored':[89,80,79,97,88]}, </a:t>
            </a:r>
            <a:endParaRPr lang="en-IN" sz="2000" dirty="0" smtClean="0">
              <a:latin typeface="Times New Roman" panose="02020603050405020304" pitchFamily="18" charset="0"/>
              <a:cs typeface="Times New Roman" panose="02020603050405020304" pitchFamily="18" charset="0"/>
            </a:endParaRPr>
          </a:p>
          <a:p>
            <a:pPr>
              <a:lnSpc>
                <a:spcPct val="170000"/>
              </a:lnSpc>
              <a:spcBef>
                <a:spcPts val="0"/>
              </a:spcBef>
            </a:pPr>
            <a:r>
              <a:rPr lang="en-IN" sz="2000" dirty="0" smtClean="0">
                <a:latin typeface="Times New Roman" panose="02020603050405020304" pitchFamily="18" charset="0"/>
                <a:cs typeface="Times New Roman" panose="02020603050405020304" pitchFamily="18" charset="0"/>
              </a:rPr>
              <a:t>index</a:t>
            </a:r>
            <a:r>
              <a:rPr lang="en-IN" sz="2000" dirty="0">
                <a:latin typeface="Times New Roman" panose="02020603050405020304" pitchFamily="18" charset="0"/>
                <a:cs typeface="Times New Roman" panose="02020603050405020304" pitchFamily="18" charset="0"/>
              </a:rPr>
              <a:t>=[1,2,3,4,5</a:t>
            </a:r>
            <a:r>
              <a:rPr lang="en-IN" sz="2000" dirty="0" smtClean="0">
                <a:latin typeface="Times New Roman" panose="02020603050405020304" pitchFamily="18" charset="0"/>
                <a:cs typeface="Times New Roman" panose="02020603050405020304" pitchFamily="18" charset="0"/>
              </a:rPr>
              <a:t>])</a:t>
            </a:r>
          </a:p>
          <a:p>
            <a:pPr marL="0" indent="0">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      print (pd.concat</a:t>
            </a:r>
            <a:r>
              <a:rPr lang="en-IN" sz="2000" dirty="0">
                <a:latin typeface="Times New Roman" panose="02020603050405020304" pitchFamily="18" charset="0"/>
                <a:cs typeface="Times New Roman" panose="02020603050405020304" pitchFamily="18" charset="0"/>
              </a:rPr>
              <a:t>([one,two</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641951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70000" lnSpcReduction="20000"/>
          </a:bodyPr>
          <a:lstStyle/>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      Marks_scored       Name         subject_id</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1       98                      Alex                     sub1 </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2       90                      Amy                     sub2 </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3       87                      Allen                    sub4 </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4       69                      Alice                     sub6 </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5       78                      Ayoung                 sub5 </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1       89                      Billy                      sub2 </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2       80                      Brian                     sub4 </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3       79                      Bran                      sub3 </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4       97                      Bryce                     sub6 </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5       88                      Betty                      sub5</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31752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Data Aggregation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895350"/>
            <a:ext cx="8503920" cy="36789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Many methods are available to perform aggregations on data.</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done using pandas and numpy library.</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data must be available or convereted to a dataframe to apply the aggregation functions.</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1725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DataFrame – Aggregation - Example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marL="0" indent="0" algn="just">
              <a:buNone/>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numpy as np </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pd.DataFrame(np.random.randn(10, 4), </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index </a:t>
            </a:r>
            <a:r>
              <a:rPr lang="en-IN" sz="2000" dirty="0">
                <a:latin typeface="Times New Roman" panose="02020603050405020304" pitchFamily="18" charset="0"/>
                <a:cs typeface="Times New Roman" panose="02020603050405020304" pitchFamily="18" charset="0"/>
              </a:rPr>
              <a:t>= pd.date_range('1/1/2000', periods=10), </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columns </a:t>
            </a:r>
            <a:r>
              <a:rPr lang="en-IN" sz="2000" dirty="0">
                <a:latin typeface="Times New Roman" panose="02020603050405020304" pitchFamily="18" charset="0"/>
                <a:cs typeface="Times New Roman" panose="02020603050405020304" pitchFamily="18" charset="0"/>
              </a:rPr>
              <a:t>= ['A', 'B', 'C', 'D']) </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smtClean="0">
                <a:latin typeface="Times New Roman" panose="02020603050405020304" pitchFamily="18" charset="0"/>
                <a:cs typeface="Times New Roman" panose="02020603050405020304" pitchFamily="18" charset="0"/>
              </a:rPr>
              <a:t>print(df )</a:t>
            </a:r>
          </a:p>
          <a:p>
            <a:pPr marL="0" indent="0" algn="just">
              <a:buNone/>
            </a:pPr>
            <a:r>
              <a:rPr lang="en-IN" sz="2000" dirty="0" smtClean="0">
                <a:latin typeface="Times New Roman" panose="02020603050405020304" pitchFamily="18" charset="0"/>
                <a:cs typeface="Times New Roman" panose="02020603050405020304" pitchFamily="18" charset="0"/>
              </a:rPr>
              <a:t>r </a:t>
            </a:r>
            <a:r>
              <a:rPr lang="en-IN" sz="2000" dirty="0">
                <a:latin typeface="Times New Roman" panose="02020603050405020304" pitchFamily="18" charset="0"/>
                <a:cs typeface="Times New Roman" panose="02020603050405020304" pitchFamily="18" charset="0"/>
              </a:rPr>
              <a:t>= df.rolling(window=3,min_periods=1) </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smtClean="0">
                <a:latin typeface="Times New Roman" panose="02020603050405020304" pitchFamily="18" charset="0"/>
                <a:cs typeface="Times New Roman" panose="02020603050405020304" pitchFamily="18" charset="0"/>
              </a:rPr>
              <a:t>print (r)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918950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DataFrame – </a:t>
            </a:r>
            <a:r>
              <a:rPr lang="en-US" sz="4000" dirty="0" smtClean="0">
                <a:latin typeface="Times New Roman" panose="02020603050405020304" pitchFamily="18" charset="0"/>
                <a:cs typeface="Times New Roman" panose="02020603050405020304" pitchFamily="18" charset="0"/>
              </a:rPr>
              <a:t>Aggregation - 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fontScale="55000" lnSpcReduction="20000"/>
          </a:bodyPr>
          <a:lstStyle/>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                               A                 B                    C                     D </a:t>
            </a: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2000-01-01    1.088512       -</a:t>
            </a:r>
            <a:r>
              <a:rPr lang="en-IN" sz="2000" dirty="0">
                <a:latin typeface="Times New Roman" panose="02020603050405020304" pitchFamily="18" charset="0"/>
                <a:cs typeface="Times New Roman" panose="02020603050405020304" pitchFamily="18" charset="0"/>
              </a:rPr>
              <a:t>0.650942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2.547450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0.566858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2000-01-02    0.790670       -</a:t>
            </a:r>
            <a:r>
              <a:rPr lang="en-IN" sz="2000" dirty="0">
                <a:latin typeface="Times New Roman" panose="02020603050405020304" pitchFamily="18" charset="0"/>
                <a:cs typeface="Times New Roman" panose="02020603050405020304" pitchFamily="18" charset="0"/>
              </a:rPr>
              <a:t>0.387854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0.668132 </a:t>
            </a:r>
            <a:r>
              <a:rPr lang="en-IN" sz="2000" dirty="0" smtClean="0">
                <a:latin typeface="Times New Roman" panose="02020603050405020304" pitchFamily="18" charset="0"/>
                <a:cs typeface="Times New Roman" panose="02020603050405020304" pitchFamily="18" charset="0"/>
              </a:rPr>
              <a:t>         0.267283 </a:t>
            </a: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2000-01-03  -</a:t>
            </a:r>
            <a:r>
              <a:rPr lang="en-IN" sz="2000" dirty="0">
                <a:latin typeface="Times New Roman" panose="02020603050405020304" pitchFamily="18" charset="0"/>
                <a:cs typeface="Times New Roman" panose="02020603050405020304" pitchFamily="18" charset="0"/>
              </a:rPr>
              <a:t>0.575523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0.965025 </a:t>
            </a:r>
            <a:r>
              <a:rPr lang="en-IN" sz="2000" dirty="0" smtClean="0">
                <a:latin typeface="Times New Roman" panose="02020603050405020304" pitchFamily="18" charset="0"/>
                <a:cs typeface="Times New Roman" panose="02020603050405020304" pitchFamily="18" charset="0"/>
              </a:rPr>
              <a:t>         0.060427     -</a:t>
            </a:r>
            <a:r>
              <a:rPr lang="en-IN" sz="2000" dirty="0">
                <a:latin typeface="Times New Roman" panose="02020603050405020304" pitchFamily="18" charset="0"/>
                <a:cs typeface="Times New Roman" panose="02020603050405020304" pitchFamily="18" charset="0"/>
              </a:rPr>
              <a:t>2.179780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2000-01-04   1.669653           1.211759       -</a:t>
            </a:r>
            <a:r>
              <a:rPr lang="en-IN" sz="2000" dirty="0">
                <a:latin typeface="Times New Roman" panose="02020603050405020304" pitchFamily="18" charset="0"/>
                <a:cs typeface="Times New Roman" panose="02020603050405020304" pitchFamily="18" charset="0"/>
              </a:rPr>
              <a:t>0.254695 </a:t>
            </a:r>
            <a:r>
              <a:rPr lang="en-IN" sz="2000" dirty="0" smtClean="0">
                <a:latin typeface="Times New Roman" panose="02020603050405020304" pitchFamily="18" charset="0"/>
                <a:cs typeface="Times New Roman" panose="02020603050405020304" pitchFamily="18" charset="0"/>
              </a:rPr>
              <a:t>       1.429166 </a:t>
            </a: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2000-01-05   0.100568          -</a:t>
            </a:r>
            <a:r>
              <a:rPr lang="en-IN" sz="2000" dirty="0">
                <a:latin typeface="Times New Roman" panose="02020603050405020304" pitchFamily="18" charset="0"/>
                <a:cs typeface="Times New Roman" panose="02020603050405020304" pitchFamily="18" charset="0"/>
              </a:rPr>
              <a:t>0.236184 </a:t>
            </a:r>
            <a:r>
              <a:rPr lang="en-IN" sz="2000" dirty="0" smtClean="0">
                <a:latin typeface="Times New Roman" panose="02020603050405020304" pitchFamily="18" charset="0"/>
                <a:cs typeface="Times New Roman" panose="02020603050405020304" pitchFamily="18" charset="0"/>
              </a:rPr>
              <a:t>        0.491646      -</a:t>
            </a:r>
            <a:r>
              <a:rPr lang="en-IN" sz="2000" dirty="0">
                <a:latin typeface="Times New Roman" panose="02020603050405020304" pitchFamily="18" charset="0"/>
                <a:cs typeface="Times New Roman" panose="02020603050405020304" pitchFamily="18" charset="0"/>
              </a:rPr>
              <a:t>0.466081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2000-01-06  0.155172             0.992975          -</a:t>
            </a:r>
            <a:r>
              <a:rPr lang="en-IN" sz="2000" dirty="0">
                <a:latin typeface="Times New Roman" panose="02020603050405020304" pitchFamily="18" charset="0"/>
                <a:cs typeface="Times New Roman" panose="02020603050405020304" pitchFamily="18" charset="0"/>
              </a:rPr>
              <a:t>1.205134 </a:t>
            </a:r>
            <a:r>
              <a:rPr lang="en-IN" sz="2000" dirty="0" smtClean="0">
                <a:latin typeface="Times New Roman" panose="02020603050405020304" pitchFamily="18" charset="0"/>
                <a:cs typeface="Times New Roman" panose="02020603050405020304" pitchFamily="18" charset="0"/>
              </a:rPr>
              <a:t>        0.320958 </a:t>
            </a: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2000-01-07  0.309468         -</a:t>
            </a:r>
            <a:r>
              <a:rPr lang="en-IN" sz="2000" dirty="0">
                <a:latin typeface="Times New Roman" panose="02020603050405020304" pitchFamily="18" charset="0"/>
                <a:cs typeface="Times New Roman" panose="02020603050405020304" pitchFamily="18" charset="0"/>
              </a:rPr>
              <a:t>0.724053 </a:t>
            </a:r>
            <a:r>
              <a:rPr lang="en-IN" sz="2000" dirty="0" smtClean="0">
                <a:latin typeface="Times New Roman" panose="02020603050405020304" pitchFamily="18" charset="0"/>
                <a:cs typeface="Times New Roman" panose="02020603050405020304" pitchFamily="18" charset="0"/>
              </a:rPr>
              <a:t>              -1.412446       0.627919 </a:t>
            </a: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2000-01-08  0.099489          -</a:t>
            </a:r>
            <a:r>
              <a:rPr lang="en-IN" sz="2000" dirty="0">
                <a:latin typeface="Times New Roman" panose="02020603050405020304" pitchFamily="18" charset="0"/>
                <a:cs typeface="Times New Roman" panose="02020603050405020304" pitchFamily="18" charset="0"/>
              </a:rPr>
              <a:t>1.028040 </a:t>
            </a:r>
            <a:r>
              <a:rPr lang="en-IN" sz="2000" dirty="0" smtClean="0">
                <a:latin typeface="Times New Roman" panose="02020603050405020304" pitchFamily="18" charset="0"/>
                <a:cs typeface="Times New Roman" panose="02020603050405020304" pitchFamily="18" charset="0"/>
              </a:rPr>
              <a:t>              0.163206       -</a:t>
            </a:r>
            <a:r>
              <a:rPr lang="en-IN" sz="2000" dirty="0">
                <a:latin typeface="Times New Roman" panose="02020603050405020304" pitchFamily="18" charset="0"/>
                <a:cs typeface="Times New Roman" panose="02020603050405020304" pitchFamily="18" charset="0"/>
              </a:rPr>
              <a:t>1.274331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2000-01-09 </a:t>
            </a:r>
            <a:r>
              <a:rPr lang="en-IN" sz="2000" dirty="0">
                <a:latin typeface="Times New Roman" panose="02020603050405020304" pitchFamily="18" charset="0"/>
                <a:cs typeface="Times New Roman" panose="02020603050405020304" pitchFamily="18" charset="0"/>
              </a:rPr>
              <a:t>1.639500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0.068443 </a:t>
            </a:r>
            <a:r>
              <a:rPr lang="en-IN" sz="2000" dirty="0" smtClean="0">
                <a:latin typeface="Times New Roman" panose="02020603050405020304" pitchFamily="18" charset="0"/>
                <a:cs typeface="Times New Roman" panose="02020603050405020304" pitchFamily="18" charset="0"/>
              </a:rPr>
              <a:t>                 0.714008        -</a:t>
            </a:r>
            <a:r>
              <a:rPr lang="en-IN" sz="2000" dirty="0">
                <a:latin typeface="Times New Roman" panose="02020603050405020304" pitchFamily="18" charset="0"/>
                <a:cs typeface="Times New Roman" panose="02020603050405020304" pitchFamily="18" charset="0"/>
              </a:rPr>
              <a:t>0.565969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2000-01-10 </a:t>
            </a:r>
            <a:r>
              <a:rPr lang="en-IN" sz="2000" dirty="0">
                <a:latin typeface="Times New Roman" panose="02020603050405020304" pitchFamily="18" charset="0"/>
                <a:cs typeface="Times New Roman" panose="02020603050405020304" pitchFamily="18" charset="0"/>
              </a:rPr>
              <a:t>0.326761 </a:t>
            </a:r>
            <a:r>
              <a:rPr lang="en-IN" sz="2000" dirty="0" smtClean="0">
                <a:latin typeface="Times New Roman" panose="02020603050405020304" pitchFamily="18" charset="0"/>
                <a:cs typeface="Times New Roman" panose="02020603050405020304" pitchFamily="18" charset="0"/>
              </a:rPr>
              <a:t>       1.479841                   0.664282        -</a:t>
            </a:r>
            <a:r>
              <a:rPr lang="en-IN" sz="2000" dirty="0">
                <a:latin typeface="Times New Roman" panose="02020603050405020304" pitchFamily="18" charset="0"/>
                <a:cs typeface="Times New Roman" panose="02020603050405020304" pitchFamily="18" charset="0"/>
              </a:rPr>
              <a:t>1.361169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Rolling </a:t>
            </a:r>
            <a:r>
              <a:rPr lang="en-IN" sz="2000" dirty="0">
                <a:latin typeface="Times New Roman" panose="02020603050405020304" pitchFamily="18" charset="0"/>
                <a:cs typeface="Times New Roman" panose="02020603050405020304" pitchFamily="18" charset="0"/>
              </a:rPr>
              <a:t>[window=3,min_periods=1,center=False,axis=0] </a:t>
            </a:r>
          </a:p>
        </p:txBody>
      </p:sp>
    </p:spTree>
    <p:extLst>
      <p:ext uri="{BB962C8B-B14F-4D97-AF65-F5344CB8AC3E}">
        <p14:creationId xmlns:p14="http://schemas.microsoft.com/office/powerpoint/2010/main" val="424376499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Times New Roman" panose="02020603050405020304" pitchFamily="18" charset="0"/>
                <a:cs typeface="Times New Roman" panose="02020603050405020304" pitchFamily="18" charset="0"/>
              </a:rPr>
              <a:t>Aggregation Example – Whole Dataframe</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numpy as np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pd.DataFrame(np.random.randn(10, 4), index = pd.date_range('1/1/2000', periods=10), columns = ['A', 'B', 'C', 'D'])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a:t>
            </a:r>
            <a:r>
              <a:rPr lang="en-IN" sz="2000" dirty="0">
                <a:latin typeface="Times New Roman" panose="02020603050405020304" pitchFamily="18" charset="0"/>
                <a:cs typeface="Times New Roman" panose="02020603050405020304" pitchFamily="18" charset="0"/>
              </a:rPr>
              <a:t>df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r </a:t>
            </a:r>
            <a:r>
              <a:rPr lang="en-IN" sz="2000" dirty="0">
                <a:latin typeface="Times New Roman" panose="02020603050405020304" pitchFamily="18" charset="0"/>
                <a:cs typeface="Times New Roman" panose="02020603050405020304" pitchFamily="18" charset="0"/>
              </a:rPr>
              <a:t>= df.rolling(window=3,min_periods=1)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(r.aggregate(np.sum))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48396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endParaRPr lang="en-IN" dirty="0"/>
          </a:p>
        </p:txBody>
      </p:sp>
      <p:sp>
        <p:nvSpPr>
          <p:cNvPr id="3" name="Content Placeholder 2"/>
          <p:cNvSpPr>
            <a:spLocks noGrp="1"/>
          </p:cNvSpPr>
          <p:nvPr>
            <p:ph sz="quarter" idx="1"/>
          </p:nvPr>
        </p:nvSpPr>
        <p:spPr/>
        <p:txBody>
          <a:bodyPr>
            <a:normAutofit fontScale="92500" lnSpcReduction="10000"/>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dataframe=pd.DataFrame</a:t>
            </a:r>
            <a:r>
              <a:rPr lang="en-IN" sz="2000" dirty="0">
                <a:latin typeface="Times New Roman" panose="02020603050405020304" pitchFamily="18" charset="0"/>
                <a:cs typeface="Times New Roman" panose="02020603050405020304" pitchFamily="18" charset="0"/>
              </a:rPr>
              <a:t>({'Attendance': {0: 60, 1: 100, 2: 80,3: 78,4: 95}, 'Obtained Marks': {0: 90, 1: 75, 2: 82, 3: 64, 4: 45</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print("The Original Data frame is: \n")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print(dataframe</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dataframe1 </a:t>
            </a:r>
            <a:r>
              <a:rPr lang="en-IN" sz="2000" dirty="0">
                <a:latin typeface="Times New Roman" panose="02020603050405020304" pitchFamily="18" charset="0"/>
                <a:cs typeface="Times New Roman" panose="02020603050405020304" pitchFamily="18" charset="0"/>
              </a:rPr>
              <a:t>= dataframe.rolling(2).sum()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a:t>
            </a:r>
            <a:r>
              <a:rPr lang="en-IN" sz="2000" dirty="0">
                <a:latin typeface="Times New Roman" panose="02020603050405020304" pitchFamily="18" charset="0"/>
                <a:cs typeface="Times New Roman" panose="02020603050405020304" pitchFamily="18" charset="0"/>
              </a:rPr>
              <a:t>("The Rolling Window After Calculation is: \n</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print(dataframe1)</a:t>
            </a:r>
          </a:p>
        </p:txBody>
      </p:sp>
    </p:spTree>
    <p:extLst>
      <p:ext uri="{BB962C8B-B14F-4D97-AF65-F5344CB8AC3E}">
        <p14:creationId xmlns:p14="http://schemas.microsoft.com/office/powerpoint/2010/main" val="38839359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1261</TotalTime>
  <Words>6137</Words>
  <Application>Microsoft Office PowerPoint</Application>
  <PresentationFormat>On-screen Show (16:9)</PresentationFormat>
  <Paragraphs>993</Paragraphs>
  <Slides>136</Slides>
  <Notes>6</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136</vt:i4>
      </vt:variant>
    </vt:vector>
  </HeadingPairs>
  <TitlesOfParts>
    <vt:vector size="152" baseType="lpstr">
      <vt:lpstr>Arial</vt:lpstr>
      <vt:lpstr>Bebas Neue</vt:lpstr>
      <vt:lpstr>Calibri</vt:lpstr>
      <vt:lpstr>Fira Sans Extra Condensed SemiBold</vt:lpstr>
      <vt:lpstr>Fjalla One</vt:lpstr>
      <vt:lpstr>Georgia</vt:lpstr>
      <vt:lpstr>Itim</vt:lpstr>
      <vt:lpstr>Muli</vt:lpstr>
      <vt:lpstr>Poppins</vt:lpstr>
      <vt:lpstr>Roboto</vt:lpstr>
      <vt:lpstr>Roboto Condensed Light</vt:lpstr>
      <vt:lpstr>Segoe UI</vt:lpstr>
      <vt:lpstr>Times New Roman</vt:lpstr>
      <vt:lpstr>Wingdings</vt:lpstr>
      <vt:lpstr>Wingdings 2</vt:lpstr>
      <vt:lpstr>Civic</vt:lpstr>
      <vt:lpstr>Python – Relational Database</vt:lpstr>
      <vt:lpstr>PowerPoint Presentation</vt:lpstr>
      <vt:lpstr>30 Days  Python Master Class</vt:lpstr>
      <vt:lpstr>Python Master Class</vt:lpstr>
      <vt:lpstr>NANDHINI.S</vt:lpstr>
      <vt:lpstr>Pantech?</vt:lpstr>
      <vt:lpstr>What is Master Class ?</vt:lpstr>
      <vt:lpstr>Help 10 Million Students to Learn the Technology in Easy Way</vt:lpstr>
      <vt:lpstr>Associate Partner for this Master Class</vt:lpstr>
      <vt:lpstr>What U will Learn from 30 Days Data Science &amp; Analytics Master Class</vt:lpstr>
      <vt:lpstr>Python Learning Plan</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30 Days  Data Scinece &amp; Analytics Master Class</vt:lpstr>
      <vt:lpstr>30 Days  Data Scinece &amp; Analytics Master Class</vt:lpstr>
      <vt:lpstr>NANDHINI.S</vt:lpstr>
      <vt:lpstr>Pantech?</vt:lpstr>
      <vt:lpstr>What is Master Class ?</vt:lpstr>
      <vt:lpstr>Help 10 Million Students to Learn the Technology in Easy Way</vt:lpstr>
      <vt:lpstr>Associate Partner for this Master Class</vt:lpstr>
      <vt:lpstr>What U will Learn from 30 Days Data Science &amp; Analytics Master Class</vt:lpstr>
      <vt:lpstr>Data Science &amp; Analytics Learning Plan</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Python – Database Connection</vt:lpstr>
      <vt:lpstr>SQLAlchemy Installation</vt:lpstr>
      <vt:lpstr>Reading Relational Tables</vt:lpstr>
      <vt:lpstr>Reading Relational Tables</vt:lpstr>
      <vt:lpstr>Reading Relational Tables -  Examples</vt:lpstr>
      <vt:lpstr>Reading Relational Tables -  Examples</vt:lpstr>
      <vt:lpstr>Reading Relational Tables - Output</vt:lpstr>
      <vt:lpstr>Reading Relational Tables - Output</vt:lpstr>
      <vt:lpstr>Inserting Data Into Relational Tables</vt:lpstr>
      <vt:lpstr>Inserting Data Into Relational Tables</vt:lpstr>
      <vt:lpstr>Output</vt:lpstr>
      <vt:lpstr>Deleting Data From Relational Tables</vt:lpstr>
      <vt:lpstr>Deleting Data From Relational Tables</vt:lpstr>
      <vt:lpstr>Output</vt:lpstr>
      <vt:lpstr>Python – NoSQL Databases</vt:lpstr>
      <vt:lpstr>PyMongo – Inserting Data</vt:lpstr>
      <vt:lpstr>PyMongo – Inserting Data</vt:lpstr>
      <vt:lpstr>PyMongo – Inserting Data</vt:lpstr>
      <vt:lpstr>Output</vt:lpstr>
      <vt:lpstr>PyMongo – Updating Data</vt:lpstr>
      <vt:lpstr>PyMongo – Deleting Data</vt:lpstr>
      <vt:lpstr>PyMongo – Deleting Data</vt:lpstr>
      <vt:lpstr>Output</vt:lpstr>
      <vt:lpstr>Python – Date and Time</vt:lpstr>
      <vt:lpstr>Python – Date Time Representation</vt:lpstr>
      <vt:lpstr>Python – Date Time Representation</vt:lpstr>
      <vt:lpstr>Date Time Representation - Output</vt:lpstr>
      <vt:lpstr>Python – Date Time Arithmetic</vt:lpstr>
      <vt:lpstr>Python – Date Time Arithmetic</vt:lpstr>
      <vt:lpstr>Python – Date Time Arithmetic</vt:lpstr>
      <vt:lpstr>Date Time Arithmetic - Output</vt:lpstr>
      <vt:lpstr>Output</vt:lpstr>
      <vt:lpstr>Python – Date Time Comparison</vt:lpstr>
      <vt:lpstr>Date Time Comparison</vt:lpstr>
      <vt:lpstr>Date Time Comparison</vt:lpstr>
      <vt:lpstr>Date Time Comparison - Output</vt:lpstr>
      <vt:lpstr>Python – Data Wrangling</vt:lpstr>
      <vt:lpstr>Python – Merging Data</vt:lpstr>
      <vt:lpstr>Python – Merging Data</vt:lpstr>
      <vt:lpstr>Python – Merging Data</vt:lpstr>
      <vt:lpstr>Output</vt:lpstr>
      <vt:lpstr>Output</vt:lpstr>
      <vt:lpstr>Python – Grouping Data</vt:lpstr>
      <vt:lpstr>Python – Grouping Data</vt:lpstr>
      <vt:lpstr>Python – Grouping Data</vt:lpstr>
      <vt:lpstr>Python – Concatenating Data</vt:lpstr>
      <vt:lpstr>Python – Concatenating Data</vt:lpstr>
      <vt:lpstr>Output</vt:lpstr>
      <vt:lpstr>Python – Data Aggregation</vt:lpstr>
      <vt:lpstr>DataFrame – Aggregation - Example</vt:lpstr>
      <vt:lpstr>DataFrame – Aggregation - Output</vt:lpstr>
      <vt:lpstr>Aggregation Example – Whole Dataframe</vt:lpstr>
      <vt:lpstr>Example</vt:lpstr>
      <vt:lpstr>Aggregation Example – Whole Dataframe Output</vt:lpstr>
      <vt:lpstr>Aggregation – Single Column</vt:lpstr>
      <vt:lpstr>Aggregation - Output</vt:lpstr>
      <vt:lpstr>Aggregation – Multiple Columns</vt:lpstr>
      <vt:lpstr>Aggregation - Output</vt:lpstr>
      <vt:lpstr>Aggregation - Output</vt:lpstr>
      <vt:lpstr>Python – Reading HTML Pages</vt:lpstr>
      <vt:lpstr>Python – Reading The HTML File</vt:lpstr>
      <vt:lpstr>Python – Reading The HTML File</vt:lpstr>
      <vt:lpstr>Python – Reading The HTML File</vt:lpstr>
      <vt:lpstr>Output</vt:lpstr>
      <vt:lpstr>Tokenization , Stemming and Lamentization:</vt:lpstr>
      <vt:lpstr>Tokenization:</vt:lpstr>
      <vt:lpstr>Sent_tokenize_package:</vt:lpstr>
      <vt:lpstr>Stemming:</vt:lpstr>
      <vt:lpstr>PorterStemmer package:</vt:lpstr>
      <vt:lpstr>Stemming:</vt:lpstr>
      <vt:lpstr>  Lemmatization:</vt:lpstr>
      <vt:lpstr>  Lemmatization:</vt:lpstr>
      <vt:lpstr>Bag Of Word(BoW) Model:</vt:lpstr>
      <vt:lpstr>Working  Of  BoW  model:</vt:lpstr>
      <vt:lpstr>Document Term Matrix:</vt:lpstr>
      <vt:lpstr>Document Term Matrix:</vt:lpstr>
      <vt:lpstr>Document Term Matrix:</vt:lpstr>
      <vt:lpstr>Python – Word Tokenization</vt:lpstr>
      <vt:lpstr>Python – Word Tokenization</vt:lpstr>
      <vt:lpstr>Word Tokenization - Output</vt:lpstr>
      <vt:lpstr>Tokenizing Sentences</vt:lpstr>
      <vt:lpstr>Tokenizing Sentences - Output</vt:lpstr>
      <vt:lpstr>Python – Stemming and  Lemmatization</vt:lpstr>
      <vt:lpstr>Python – Stemming and  Lemmatization</vt:lpstr>
      <vt:lpstr>Stemming - Output</vt:lpstr>
      <vt:lpstr>Stemming - Output</vt:lpstr>
      <vt:lpstr>Python - Lemmetization</vt:lpstr>
      <vt:lpstr>Python - Lemmetization</vt:lpstr>
      <vt:lpstr>Output</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Lenovo</cp:lastModifiedBy>
  <cp:revision>78</cp:revision>
  <dcterms:created xsi:type="dcterms:W3CDTF">2006-08-16T00:00:00Z</dcterms:created>
  <dcterms:modified xsi:type="dcterms:W3CDTF">2022-03-16T13:30:58Z</dcterms:modified>
</cp:coreProperties>
</file>