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335"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316" r:id="rId38"/>
    <p:sldId id="269" r:id="rId39"/>
    <p:sldId id="270" r:id="rId40"/>
    <p:sldId id="271" r:id="rId41"/>
    <p:sldId id="272" r:id="rId42"/>
    <p:sldId id="273" r:id="rId43"/>
    <p:sldId id="274" r:id="rId44"/>
    <p:sldId id="275" r:id="rId45"/>
    <p:sldId id="317" r:id="rId46"/>
    <p:sldId id="276" r:id="rId47"/>
    <p:sldId id="277" r:id="rId48"/>
    <p:sldId id="278" r:id="rId49"/>
    <p:sldId id="279" r:id="rId50"/>
    <p:sldId id="280" r:id="rId51"/>
    <p:sldId id="318" r:id="rId52"/>
    <p:sldId id="281" r:id="rId53"/>
    <p:sldId id="282" r:id="rId54"/>
    <p:sldId id="283" r:id="rId55"/>
    <p:sldId id="319"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00" r:id="rId73"/>
    <p:sldId id="301" r:id="rId74"/>
    <p:sldId id="302" r:id="rId75"/>
    <p:sldId id="327" r:id="rId76"/>
    <p:sldId id="303" r:id="rId77"/>
    <p:sldId id="304" r:id="rId78"/>
    <p:sldId id="305" r:id="rId79"/>
    <p:sldId id="306" r:id="rId80"/>
    <p:sldId id="328" r:id="rId81"/>
    <p:sldId id="307" r:id="rId82"/>
    <p:sldId id="329" r:id="rId83"/>
    <p:sldId id="308" r:id="rId84"/>
    <p:sldId id="309" r:id="rId85"/>
    <p:sldId id="330" r:id="rId86"/>
    <p:sldId id="310" r:id="rId87"/>
    <p:sldId id="311" r:id="rId88"/>
    <p:sldId id="312" r:id="rId89"/>
    <p:sldId id="313" r:id="rId90"/>
    <p:sldId id="331" r:id="rId91"/>
    <p:sldId id="314" r:id="rId92"/>
    <p:sldId id="315" r:id="rId93"/>
    <p:sldId id="332" r:id="rId94"/>
    <p:sldId id="320" r:id="rId95"/>
    <p:sldId id="333" r:id="rId96"/>
    <p:sldId id="321" r:id="rId97"/>
    <p:sldId id="322" r:id="rId98"/>
    <p:sldId id="323" r:id="rId99"/>
    <p:sldId id="324" r:id="rId100"/>
    <p:sldId id="325" r:id="rId101"/>
    <p:sldId id="326" r:id="rId102"/>
    <p:sldId id="334" r:id="rId103"/>
    <p:sldId id="336"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0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FE940C-6E3C-4928-8530-B0F6D28F10BC}" type="datetimeFigureOut">
              <a:rPr lang="en-IN" smtClean="0"/>
              <a:t>08-03-2022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D39EB-7DA4-40C9-9C17-9FF885C40980}" type="slidenum">
              <a:rPr lang="en-IN" smtClean="0"/>
              <a:t>‹#›</a:t>
            </a:fld>
            <a:endParaRPr lang="en-IN"/>
          </a:p>
        </p:txBody>
      </p:sp>
    </p:spTree>
    <p:extLst>
      <p:ext uri="{BB962C8B-B14F-4D97-AF65-F5344CB8AC3E}">
        <p14:creationId xmlns:p14="http://schemas.microsoft.com/office/powerpoint/2010/main" val="17704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24930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5298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61028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D8BD707-D9CF-40AE-B4C6-C98DA3205C09}" type="datetimeFigureOut">
              <a:rPr lang="en-US" smtClean="0"/>
              <a:pPr/>
              <a:t>3/8/2022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598733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7780532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160979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85451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426700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3/8/2022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9">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3/8/2022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12831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242592"/>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formatting axes</a:t>
            </a:r>
            <a:endParaRPr lang="en-US" dirty="0"/>
          </a:p>
        </p:txBody>
      </p:sp>
      <p:sp>
        <p:nvSpPr>
          <p:cNvPr id="3" name="Content Placeholder 2"/>
          <p:cNvSpPr>
            <a:spLocks noGrp="1"/>
          </p:cNvSpPr>
          <p:nvPr>
            <p:ph idx="1"/>
          </p:nvPr>
        </p:nvSpPr>
        <p:spPr/>
        <p:txBody>
          <a:bodyPr/>
          <a:lstStyle/>
          <a:p>
            <a:r>
              <a:rPr lang="en-US" dirty="0" smtClean="0"/>
              <a:t>Axis spines are nothing but lines connecting axis tick marks which demarcates boundaries of plot area.</a:t>
            </a:r>
          </a:p>
          <a:p>
            <a:r>
              <a:rPr lang="en-US" dirty="0" smtClean="0"/>
              <a:t>Axes object has spines located at top , bottom, left and right.</a:t>
            </a:r>
          </a:p>
          <a:p>
            <a:r>
              <a:rPr lang="en-US" dirty="0" smtClean="0"/>
              <a:t>Each spine can be formatted by specifying the </a:t>
            </a:r>
            <a:r>
              <a:rPr lang="en-US" dirty="0" err="1" smtClean="0"/>
              <a:t>colour</a:t>
            </a:r>
            <a:r>
              <a:rPr lang="en-US" dirty="0" smtClean="0"/>
              <a:t> and width.</a:t>
            </a:r>
          </a:p>
          <a:p>
            <a:r>
              <a:rPr lang="en-US" dirty="0" smtClean="0"/>
              <a:t>Any edge can be made invisible if its color is set to none.</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8763000" cy="6858000"/>
          </a:xfrm>
        </p:spPr>
        <p:txBody>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fig = </a:t>
            </a:r>
            <a:r>
              <a:rPr lang="en-US" dirty="0" err="1" smtClean="0"/>
              <a:t>plt.figure</a:t>
            </a:r>
            <a:r>
              <a:rPr lang="en-US" dirty="0" smtClean="0"/>
              <a:t>() </a:t>
            </a:r>
          </a:p>
          <a:p>
            <a:pPr>
              <a:buNone/>
            </a:pPr>
            <a:r>
              <a:rPr lang="en-US" dirty="0" smtClean="0"/>
              <a:t>ax = </a:t>
            </a:r>
            <a:r>
              <a:rPr lang="en-US" dirty="0" err="1" smtClean="0"/>
              <a:t>fig.add_axes</a:t>
            </a:r>
            <a:r>
              <a:rPr lang="en-US" dirty="0" smtClean="0"/>
              <a:t>([0,0,1,1])</a:t>
            </a:r>
          </a:p>
          <a:p>
            <a:pPr>
              <a:buNone/>
            </a:pPr>
            <a:r>
              <a:rPr lang="en-US" dirty="0" err="1" smtClean="0"/>
              <a:t>ax.spines</a:t>
            </a:r>
            <a:r>
              <a:rPr lang="en-US" dirty="0" smtClean="0"/>
              <a:t>['bottom'].</a:t>
            </a:r>
            <a:r>
              <a:rPr lang="en-US" dirty="0" err="1" smtClean="0"/>
              <a:t>set_color</a:t>
            </a:r>
            <a:r>
              <a:rPr lang="en-US" dirty="0" smtClean="0"/>
              <a:t>('blue')</a:t>
            </a:r>
          </a:p>
          <a:p>
            <a:pPr>
              <a:buNone/>
            </a:pPr>
            <a:r>
              <a:rPr lang="en-US" dirty="0" err="1" smtClean="0"/>
              <a:t>ax.spines</a:t>
            </a:r>
            <a:r>
              <a:rPr lang="en-US" dirty="0" smtClean="0"/>
              <a:t>['left'].</a:t>
            </a:r>
            <a:r>
              <a:rPr lang="en-US" dirty="0" err="1" smtClean="0"/>
              <a:t>set_color</a:t>
            </a:r>
            <a:r>
              <a:rPr lang="en-US" dirty="0" smtClean="0"/>
              <a:t>('red')</a:t>
            </a:r>
          </a:p>
          <a:p>
            <a:pPr>
              <a:buNone/>
            </a:pPr>
            <a:r>
              <a:rPr lang="en-US" dirty="0" err="1" smtClean="0"/>
              <a:t>ax.spines</a:t>
            </a:r>
            <a:r>
              <a:rPr lang="en-US" dirty="0" smtClean="0"/>
              <a:t>['left'].</a:t>
            </a:r>
            <a:r>
              <a:rPr lang="en-US" dirty="0" err="1" smtClean="0"/>
              <a:t>set_linewidth</a:t>
            </a:r>
            <a:r>
              <a:rPr lang="en-US" dirty="0" smtClean="0"/>
              <a:t>(2)</a:t>
            </a:r>
          </a:p>
          <a:p>
            <a:pPr>
              <a:buNone/>
            </a:pPr>
            <a:r>
              <a:rPr lang="en-US" dirty="0" err="1" smtClean="0"/>
              <a:t>ax.spines</a:t>
            </a:r>
            <a:r>
              <a:rPr lang="en-US" dirty="0" smtClean="0"/>
              <a:t>['right'].</a:t>
            </a:r>
            <a:r>
              <a:rPr lang="en-US" dirty="0" err="1" smtClean="0"/>
              <a:t>set_color</a:t>
            </a:r>
            <a:r>
              <a:rPr lang="en-US" dirty="0" smtClean="0"/>
              <a:t>(None)</a:t>
            </a:r>
          </a:p>
          <a:p>
            <a:pPr>
              <a:buNone/>
            </a:pPr>
            <a:r>
              <a:rPr lang="en-US" dirty="0" err="1" smtClean="0"/>
              <a:t>ax.spines</a:t>
            </a:r>
            <a:r>
              <a:rPr lang="en-US" dirty="0" smtClean="0"/>
              <a:t>['top'].</a:t>
            </a:r>
            <a:r>
              <a:rPr lang="en-US" dirty="0" err="1" smtClean="0"/>
              <a:t>set_color</a:t>
            </a:r>
            <a:r>
              <a:rPr lang="en-US" dirty="0" smtClean="0"/>
              <a:t>(None) </a:t>
            </a:r>
          </a:p>
          <a:p>
            <a:pPr>
              <a:buNone/>
            </a:pPr>
            <a:r>
              <a:rPr lang="en-US" dirty="0" err="1" smtClean="0"/>
              <a:t>ax.plot</a:t>
            </a:r>
            <a:r>
              <a:rPr lang="en-US" dirty="0" smtClean="0"/>
              <a:t>([1,2,3,4,5])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axes spines using </a:t>
            </a:r>
            <a:r>
              <a:rPr lang="en-IN" dirty="0" err="1" smtClean="0"/>
              <a:t>matplotlib</a:t>
            </a:r>
            <a:r>
              <a:rPr lang="en-IN" dirty="0" smtClean="0"/>
              <a:t>.</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62800"/>
          </a:xfrm>
          <a:prstGeom prst="rect">
            <a:avLst/>
          </a:prstGeom>
        </p:spPr>
      </p:pic>
    </p:spTree>
    <p:extLst>
      <p:ext uri="{BB962C8B-B14F-4D97-AF65-F5344CB8AC3E}">
        <p14:creationId xmlns:p14="http://schemas.microsoft.com/office/powerpoint/2010/main" val="1349545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chorCtr="0">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1789743122"/>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chorCtr="0">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1473529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chorCtr="0">
            <a:normAutofit fontScale="90000"/>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3"/>
            <a:ext cx="5029581"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1041999629"/>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chorCtr="0">
            <a:normAutofit fontScale="90000"/>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2026891763"/>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2488225840"/>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chorCtr="0">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1332387619"/>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243662861"/>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4080282830"/>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68173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4" y="5685587"/>
            <a:ext cx="5542157"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5" y="3822422"/>
            <a:ext cx="3348801"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60" y="4899579"/>
            <a:ext cx="2635529"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313288899"/>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6"/>
            <a:ext cx="5915208"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3484365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1875683117"/>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550799302"/>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3398960905"/>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 </a:t>
            </a:r>
            <a:r>
              <a:rPr lang="en-US" dirty="0" err="1" smtClean="0"/>
              <a:t>matplotlib</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r>
              <a:rPr lang="en-US" dirty="0" smtClean="0"/>
              <a:t>It is one of the popular packages used for data </a:t>
            </a:r>
            <a:r>
              <a:rPr lang="en-US" dirty="0" err="1" smtClean="0"/>
              <a:t>visualisation</a:t>
            </a:r>
            <a:r>
              <a:rPr lang="en-US" dirty="0" smtClean="0"/>
              <a:t>.</a:t>
            </a:r>
          </a:p>
          <a:p>
            <a:r>
              <a:rPr lang="en-US" dirty="0" smtClean="0"/>
              <a:t>It is a cross-platform library for making 2D plots from data in arrays.</a:t>
            </a:r>
          </a:p>
          <a:p>
            <a:r>
              <a:rPr lang="en-US" dirty="0" smtClean="0"/>
              <a:t>It is written in python and makes use of </a:t>
            </a:r>
            <a:r>
              <a:rPr lang="en-US" dirty="0" err="1" smtClean="0"/>
              <a:t>numpy</a:t>
            </a:r>
            <a:r>
              <a:rPr lang="en-US" dirty="0" smtClean="0"/>
              <a:t> of python.</a:t>
            </a:r>
          </a:p>
          <a:p>
            <a:r>
              <a:rPr lang="en-US" dirty="0" smtClean="0"/>
              <a:t>It provides an object-oriented API.</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a:t>
            </a:r>
            <a:endParaRPr lang="en-US" dirty="0"/>
          </a:p>
        </p:txBody>
      </p:sp>
      <p:sp>
        <p:nvSpPr>
          <p:cNvPr id="3" name="Content Placeholder 2"/>
          <p:cNvSpPr>
            <a:spLocks noGrp="1"/>
          </p:cNvSpPr>
          <p:nvPr>
            <p:ph idx="1"/>
          </p:nvPr>
        </p:nvSpPr>
        <p:spPr/>
        <p:txBody>
          <a:bodyPr/>
          <a:lstStyle/>
          <a:p>
            <a:r>
              <a:rPr lang="en-US" dirty="0" smtClean="0"/>
              <a:t>It has a procedural interface called </a:t>
            </a:r>
            <a:r>
              <a:rPr lang="en-US" dirty="0" err="1" smtClean="0"/>
              <a:t>pylab</a:t>
            </a:r>
            <a:r>
              <a:rPr lang="en-US" dirty="0" smtClean="0"/>
              <a:t> and it was developed by </a:t>
            </a:r>
            <a:r>
              <a:rPr lang="en-US" dirty="0" err="1" smtClean="0"/>
              <a:t>mathworks</a:t>
            </a:r>
            <a:r>
              <a:rPr lang="en-US" dirty="0" smtClean="0"/>
              <a:t>.</a:t>
            </a:r>
          </a:p>
          <a:p>
            <a:r>
              <a:rPr lang="en-US" dirty="0" err="1" smtClean="0"/>
              <a:t>Matplotlib</a:t>
            </a:r>
            <a:r>
              <a:rPr lang="en-US" dirty="0" smtClean="0"/>
              <a:t> along with </a:t>
            </a:r>
            <a:r>
              <a:rPr lang="en-US" dirty="0" err="1" smtClean="0"/>
              <a:t>Numpy</a:t>
            </a:r>
            <a:r>
              <a:rPr lang="en-US" dirty="0" smtClean="0"/>
              <a:t> can be considered as a open source equivalent of </a:t>
            </a:r>
            <a:r>
              <a:rPr lang="en-US" dirty="0" err="1" smtClean="0"/>
              <a:t>Matlab</a:t>
            </a:r>
            <a:r>
              <a:rPr lang="en-US" dirty="0" smtClean="0"/>
              <a:t>.</a:t>
            </a:r>
          </a:p>
          <a:p>
            <a:r>
              <a:rPr lang="en-US" dirty="0" smtClean="0"/>
              <a:t>It was written by </a:t>
            </a:r>
            <a:r>
              <a:rPr lang="en-US" dirty="0" err="1" smtClean="0"/>
              <a:t>John.D.Hunter</a:t>
            </a:r>
            <a:r>
              <a:rPr lang="en-US" dirty="0" smtClean="0"/>
              <a:t> in 2003.</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lstStyle/>
          <a:p>
            <a:r>
              <a:rPr lang="en-US" dirty="0" err="1" smtClean="0"/>
              <a:t>Matplotlib</a:t>
            </a:r>
            <a:r>
              <a:rPr lang="en-US" dirty="0" smtClean="0"/>
              <a:t> packages are available in the form of packages on the std python package repositories .</a:t>
            </a:r>
          </a:p>
          <a:p>
            <a:r>
              <a:rPr lang="en-US" dirty="0" smtClean="0"/>
              <a:t>It can installed on windows and </a:t>
            </a:r>
            <a:r>
              <a:rPr lang="en-US" dirty="0" err="1" smtClean="0"/>
              <a:t>linux</a:t>
            </a:r>
            <a:r>
              <a:rPr lang="en-US" dirty="0" smtClean="0"/>
              <a:t> using pip package installer.</a:t>
            </a:r>
          </a:p>
          <a:p>
            <a:r>
              <a:rPr lang="en-US" dirty="0" err="1" smtClean="0"/>
              <a:t>Matplotlib</a:t>
            </a:r>
            <a:r>
              <a:rPr lang="en-US" dirty="0" smtClean="0"/>
              <a:t> can be installed using the following command.</a:t>
            </a:r>
          </a:p>
          <a:p>
            <a:r>
              <a:rPr lang="en-US" dirty="0" smtClean="0"/>
              <a:t>Pip3 install </a:t>
            </a:r>
            <a:r>
              <a:rPr lang="en-US" dirty="0" err="1" smtClean="0"/>
              <a:t>matplotlib</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dependencies</a:t>
            </a:r>
            <a:endParaRPr lang="en-US" dirty="0"/>
          </a:p>
        </p:txBody>
      </p:sp>
      <p:sp>
        <p:nvSpPr>
          <p:cNvPr id="3" name="Content Placeholder 2"/>
          <p:cNvSpPr>
            <a:spLocks noGrp="1"/>
          </p:cNvSpPr>
          <p:nvPr>
            <p:ph idx="1"/>
          </p:nvPr>
        </p:nvSpPr>
        <p:spPr/>
        <p:txBody>
          <a:bodyPr/>
          <a:lstStyle/>
          <a:p>
            <a:r>
              <a:rPr lang="en-US" dirty="0" smtClean="0"/>
              <a:t>It requires a lot of dependencies.</a:t>
            </a:r>
          </a:p>
          <a:p>
            <a:r>
              <a:rPr lang="en-US" dirty="0" smtClean="0"/>
              <a:t>Python</a:t>
            </a:r>
          </a:p>
          <a:p>
            <a:r>
              <a:rPr lang="en-US" dirty="0" err="1" smtClean="0"/>
              <a:t>Numpy</a:t>
            </a:r>
            <a:endParaRPr lang="en-US" dirty="0" smtClean="0"/>
          </a:p>
          <a:p>
            <a:r>
              <a:rPr lang="en-US" dirty="0" err="1" smtClean="0"/>
              <a:t>Setuptools</a:t>
            </a:r>
            <a:endParaRPr lang="en-US" dirty="0" smtClean="0"/>
          </a:p>
          <a:p>
            <a:r>
              <a:rPr lang="en-US" dirty="0" err="1" smtClean="0"/>
              <a:t>Dateutil</a:t>
            </a:r>
            <a:endParaRPr lang="en-US" dirty="0" smtClean="0"/>
          </a:p>
          <a:p>
            <a:r>
              <a:rPr lang="en-US" dirty="0" err="1" smtClean="0"/>
              <a:t>Pyparsing</a:t>
            </a:r>
            <a:endParaRPr lang="en-US" dirty="0" smtClean="0"/>
          </a:p>
          <a:p>
            <a:r>
              <a:rPr lang="en-US" dirty="0" err="1" smtClean="0"/>
              <a:t>Libpng</a:t>
            </a:r>
            <a:endParaRPr lang="en-US" dirty="0" smtClean="0"/>
          </a:p>
          <a:p>
            <a:r>
              <a:rPr lang="en-US" dirty="0" err="1" smtClean="0"/>
              <a:t>Pytz</a:t>
            </a:r>
            <a:endParaRPr lang="en-US" dirty="0" smtClean="0"/>
          </a:p>
          <a:p>
            <a:r>
              <a:rPr lang="en-US" dirty="0" err="1" smtClean="0"/>
              <a:t>freetype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r>
              <a:rPr lang="en-US" dirty="0" smtClean="0"/>
              <a:t>To support animation support </a:t>
            </a:r>
            <a:r>
              <a:rPr lang="en-US" dirty="0" err="1" smtClean="0"/>
              <a:t>format,we</a:t>
            </a:r>
            <a:r>
              <a:rPr lang="en-US" dirty="0" smtClean="0"/>
              <a:t> can use the following:</a:t>
            </a:r>
          </a:p>
          <a:p>
            <a:r>
              <a:rPr lang="en-US" dirty="0" smtClean="0"/>
              <a:t>_mpeg/</a:t>
            </a:r>
            <a:r>
              <a:rPr lang="en-US" dirty="0" err="1" smtClean="0"/>
              <a:t>avconv</a:t>
            </a:r>
            <a:endParaRPr lang="en-US" dirty="0" smtClean="0"/>
          </a:p>
          <a:p>
            <a:r>
              <a:rPr lang="en-US" dirty="0" err="1" smtClean="0"/>
              <a:t>ImageMagick</a:t>
            </a:r>
            <a:endParaRPr lang="en-US" dirty="0" smtClean="0"/>
          </a:p>
          <a:p>
            <a:r>
              <a:rPr lang="en-US" dirty="0" smtClean="0"/>
              <a:t>Pillow(&gt;=2.0)</a:t>
            </a:r>
          </a:p>
          <a:p>
            <a:r>
              <a:rPr lang="en-US" dirty="0" smtClean="0"/>
              <a:t>Latex and </a:t>
            </a:r>
            <a:r>
              <a:rPr lang="en-US" dirty="0" err="1" smtClean="0"/>
              <a:t>Ghostscript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659510"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3347383586"/>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anaconda distribution</a:t>
            </a:r>
            <a:endParaRPr lang="en-US" dirty="0"/>
          </a:p>
        </p:txBody>
      </p:sp>
      <p:sp>
        <p:nvSpPr>
          <p:cNvPr id="3" name="Content Placeholder 2"/>
          <p:cNvSpPr>
            <a:spLocks noGrp="1"/>
          </p:cNvSpPr>
          <p:nvPr>
            <p:ph idx="1"/>
          </p:nvPr>
        </p:nvSpPr>
        <p:spPr/>
        <p:txBody>
          <a:bodyPr/>
          <a:lstStyle/>
          <a:p>
            <a:r>
              <a:rPr lang="en-US" dirty="0" smtClean="0"/>
              <a:t>Anaconda is a free and open source distribution of python for predictive analytics and scientific computing.</a:t>
            </a:r>
          </a:p>
          <a:p>
            <a:r>
              <a:rPr lang="en-US" dirty="0" err="1" smtClean="0"/>
              <a:t>Matplotlib</a:t>
            </a:r>
            <a:r>
              <a:rPr lang="en-US" dirty="0" smtClean="0"/>
              <a:t> and other data science tools form part of the distribution.</a:t>
            </a:r>
          </a:p>
          <a:p>
            <a:r>
              <a:rPr lang="en-US" dirty="0" smtClean="0"/>
              <a:t>Package versions are available by the package management system </a:t>
            </a:r>
            <a:r>
              <a:rPr lang="en-US" dirty="0" err="1" smtClean="0"/>
              <a:t>conda</a:t>
            </a:r>
            <a:r>
              <a:rPr lang="en-US" dirty="0" smtClean="0"/>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a:t>
            </a:r>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err="1" smtClean="0"/>
              <a:t>Jupyter</a:t>
            </a:r>
            <a:r>
              <a:rPr lang="en-US" dirty="0" smtClean="0"/>
              <a:t> notebook supports python and many other languages.</a:t>
            </a:r>
          </a:p>
          <a:p>
            <a:r>
              <a:rPr lang="en-US" dirty="0" err="1" smtClean="0"/>
              <a:t>Ipython</a:t>
            </a:r>
            <a:r>
              <a:rPr lang="en-US" dirty="0" smtClean="0"/>
              <a:t> is a command shell for interactive computing in many programming languages and it was developed for python.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provided by </a:t>
            </a:r>
            <a:r>
              <a:rPr lang="en-US" dirty="0" err="1" smtClean="0"/>
              <a:t>ipython</a:t>
            </a:r>
            <a:r>
              <a:rPr lang="en-US" dirty="0" smtClean="0"/>
              <a:t>:</a:t>
            </a:r>
            <a:endParaRPr lang="en-US" dirty="0"/>
          </a:p>
        </p:txBody>
      </p:sp>
      <p:sp>
        <p:nvSpPr>
          <p:cNvPr id="3" name="Content Placeholder 2"/>
          <p:cNvSpPr>
            <a:spLocks noGrp="1"/>
          </p:cNvSpPr>
          <p:nvPr>
            <p:ph idx="1"/>
          </p:nvPr>
        </p:nvSpPr>
        <p:spPr/>
        <p:txBody>
          <a:bodyPr/>
          <a:lstStyle/>
          <a:p>
            <a:r>
              <a:rPr lang="en-US" dirty="0" smtClean="0"/>
              <a:t>Interactive shells.</a:t>
            </a:r>
          </a:p>
          <a:p>
            <a:r>
              <a:rPr lang="en-US" dirty="0" smtClean="0"/>
              <a:t>A browser-based notebook with support for </a:t>
            </a:r>
            <a:r>
              <a:rPr lang="en-US" dirty="0" err="1" smtClean="0"/>
              <a:t>code,text</a:t>
            </a:r>
            <a:r>
              <a:rPr lang="en-US" dirty="0" smtClean="0"/>
              <a:t> and mathematical expression.</a:t>
            </a:r>
          </a:p>
          <a:p>
            <a:r>
              <a:rPr lang="en-US" dirty="0" smtClean="0"/>
              <a:t>Support for interactive data </a:t>
            </a:r>
            <a:r>
              <a:rPr lang="en-US" dirty="0" err="1" smtClean="0"/>
              <a:t>visualisation</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smtClean="0"/>
              <a:t>First, open anaconda navigator.</a:t>
            </a:r>
          </a:p>
          <a:p>
            <a:r>
              <a:rPr lang="en-US" dirty="0" smtClean="0"/>
              <a:t>Navigator displays the installed components in the distribution.</a:t>
            </a:r>
          </a:p>
          <a:p>
            <a:r>
              <a:rPr lang="en-US" dirty="0" smtClean="0"/>
              <a:t>Launch </a:t>
            </a:r>
            <a:r>
              <a:rPr lang="en-US" dirty="0" err="1" smtClean="0"/>
              <a:t>Jupyter</a:t>
            </a:r>
            <a:r>
              <a:rPr lang="en-US" dirty="0" smtClean="0"/>
              <a:t> notebook from the navigator.</a:t>
            </a:r>
          </a:p>
          <a:p>
            <a:r>
              <a:rPr lang="en-US" dirty="0" smtClean="0"/>
              <a:t>Click ,python3 notebook and a new notebook will get opened.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PYPLOTAPI</a:t>
            </a:r>
            <a:endParaRPr lang="en-US" dirty="0"/>
          </a:p>
        </p:txBody>
      </p:sp>
      <p:sp>
        <p:nvSpPr>
          <p:cNvPr id="3" name="Content Placeholder 2"/>
          <p:cNvSpPr>
            <a:spLocks noGrp="1"/>
          </p:cNvSpPr>
          <p:nvPr>
            <p:ph idx="1"/>
          </p:nvPr>
        </p:nvSpPr>
        <p:spPr/>
        <p:txBody>
          <a:bodyPr/>
          <a:lstStyle/>
          <a:p>
            <a:r>
              <a:rPr lang="en-US" dirty="0" smtClean="0"/>
              <a:t>A new untitled notebook with .</a:t>
            </a:r>
            <a:r>
              <a:rPr lang="en-US" dirty="0" err="1" smtClean="0"/>
              <a:t>ipynb</a:t>
            </a:r>
            <a:r>
              <a:rPr lang="en-US" dirty="0" smtClean="0"/>
              <a:t> extension is displayed.</a:t>
            </a:r>
          </a:p>
          <a:p>
            <a:r>
              <a:rPr lang="en-US" dirty="0" err="1" smtClean="0"/>
              <a:t>Matplotlib.pyplot</a:t>
            </a:r>
            <a:r>
              <a:rPr lang="en-US" dirty="0" smtClean="0"/>
              <a:t> is a collection of command style functions that make </a:t>
            </a:r>
            <a:r>
              <a:rPr lang="en-US" dirty="0" err="1" smtClean="0"/>
              <a:t>matplotlib</a:t>
            </a:r>
            <a:r>
              <a:rPr lang="en-US" dirty="0" smtClean="0"/>
              <a:t> work like </a:t>
            </a:r>
            <a:r>
              <a:rPr lang="en-US" dirty="0" err="1" smtClean="0"/>
              <a:t>matlab</a:t>
            </a:r>
            <a:r>
              <a:rPr lang="en-US" dirty="0" smtClean="0"/>
              <a:t>.</a:t>
            </a:r>
          </a:p>
          <a:p>
            <a:r>
              <a:rPr lang="en-US" dirty="0" err="1" smtClean="0"/>
              <a:t>Pyplot</a:t>
            </a:r>
            <a:r>
              <a:rPr lang="en-US" dirty="0" smtClean="0"/>
              <a:t> functions are used for making some changes in the figure.</a:t>
            </a:r>
          </a:p>
          <a:p>
            <a:r>
              <a:rPr lang="en-US" dirty="0" smtClean="0"/>
              <a:t>A function creates a </a:t>
            </a:r>
            <a:r>
              <a:rPr lang="en-US" dirty="0" err="1" smtClean="0"/>
              <a:t>figure,plots</a:t>
            </a:r>
            <a:r>
              <a:rPr lang="en-US" dirty="0" smtClean="0"/>
              <a:t> lines in the plotting area and decorates the plots with labels.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plots:</a:t>
            </a:r>
            <a:endParaRPr lang="en-US" dirty="0"/>
          </a:p>
        </p:txBody>
      </p:sp>
      <p:sp>
        <p:nvSpPr>
          <p:cNvPr id="3" name="Content Placeholder 2"/>
          <p:cNvSpPr>
            <a:spLocks noGrp="1"/>
          </p:cNvSpPr>
          <p:nvPr>
            <p:ph idx="1"/>
          </p:nvPr>
        </p:nvSpPr>
        <p:spPr/>
        <p:txBody>
          <a:bodyPr/>
          <a:lstStyle/>
          <a:p>
            <a:r>
              <a:rPr lang="en-US" b="1" dirty="0" smtClean="0"/>
              <a:t>Bar – </a:t>
            </a:r>
            <a:r>
              <a:rPr lang="en-US" dirty="0" smtClean="0"/>
              <a:t>Makes a bar plot.</a:t>
            </a:r>
          </a:p>
          <a:p>
            <a:r>
              <a:rPr lang="en-US" b="1" dirty="0" err="1" smtClean="0"/>
              <a:t>Barh</a:t>
            </a:r>
            <a:r>
              <a:rPr lang="en-US" b="1" dirty="0" smtClean="0"/>
              <a:t> – </a:t>
            </a:r>
            <a:r>
              <a:rPr lang="en-US" dirty="0" smtClean="0"/>
              <a:t>Used for making a horizontal bar plot.</a:t>
            </a:r>
          </a:p>
          <a:p>
            <a:r>
              <a:rPr lang="en-US" b="1" dirty="0" err="1" smtClean="0"/>
              <a:t>BoxPlot</a:t>
            </a:r>
            <a:r>
              <a:rPr lang="en-US" b="1" dirty="0" smtClean="0"/>
              <a:t> – </a:t>
            </a:r>
            <a:r>
              <a:rPr lang="en-US" dirty="0" smtClean="0"/>
              <a:t>Used for making a box and whisker plot.</a:t>
            </a:r>
          </a:p>
          <a:p>
            <a:r>
              <a:rPr lang="en-US" b="1" dirty="0" err="1" smtClean="0"/>
              <a:t>Hist</a:t>
            </a:r>
            <a:r>
              <a:rPr lang="en-US" b="1" dirty="0" smtClean="0"/>
              <a:t> – </a:t>
            </a:r>
            <a:r>
              <a:rPr lang="en-US" dirty="0" smtClean="0"/>
              <a:t>Plots a histogram</a:t>
            </a:r>
          </a:p>
          <a:p>
            <a:r>
              <a:rPr lang="en-US" b="1" dirty="0" smtClean="0"/>
              <a:t>hist2D – </a:t>
            </a:r>
            <a:r>
              <a:rPr lang="en-US" dirty="0" smtClean="0"/>
              <a:t>Used for plotting 2D Histogram.</a:t>
            </a:r>
          </a:p>
          <a:p>
            <a:r>
              <a:rPr lang="en-US" b="1" dirty="0" smtClean="0"/>
              <a:t>Pie – </a:t>
            </a:r>
            <a:r>
              <a:rPr lang="en-US" dirty="0" smtClean="0"/>
              <a:t>Used for plotting a pie chart.</a:t>
            </a:r>
          </a:p>
          <a:p>
            <a:r>
              <a:rPr lang="en-US" b="1" dirty="0" smtClean="0"/>
              <a:t>Plot – </a:t>
            </a:r>
            <a:r>
              <a:rPr lang="en-US" dirty="0" smtClean="0"/>
              <a:t>Plots lines to the axes.</a:t>
            </a:r>
          </a:p>
          <a:p>
            <a:r>
              <a:rPr lang="en-US" b="1" dirty="0" smtClean="0"/>
              <a:t>Polar – </a:t>
            </a:r>
            <a:r>
              <a:rPr lang="en-US" dirty="0" smtClean="0"/>
              <a:t>Makes a polar plot.</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functions:</a:t>
            </a:r>
            <a:endParaRPr lang="en-US" dirty="0"/>
          </a:p>
        </p:txBody>
      </p:sp>
      <p:sp>
        <p:nvSpPr>
          <p:cNvPr id="3" name="Content Placeholder 2"/>
          <p:cNvSpPr>
            <a:spLocks noGrp="1"/>
          </p:cNvSpPr>
          <p:nvPr>
            <p:ph idx="1"/>
          </p:nvPr>
        </p:nvSpPr>
        <p:spPr/>
        <p:txBody>
          <a:bodyPr/>
          <a:lstStyle/>
          <a:p>
            <a:r>
              <a:rPr lang="en-US" b="1" dirty="0" err="1" smtClean="0"/>
              <a:t>Imread</a:t>
            </a:r>
            <a:r>
              <a:rPr lang="en-US" b="1" dirty="0" smtClean="0"/>
              <a:t> – </a:t>
            </a:r>
            <a:r>
              <a:rPr lang="en-US" dirty="0" smtClean="0"/>
              <a:t>Reads an image from the file into an array.</a:t>
            </a:r>
          </a:p>
          <a:p>
            <a:r>
              <a:rPr lang="en-US" b="1" dirty="0" err="1" smtClean="0"/>
              <a:t>ImSave</a:t>
            </a:r>
            <a:r>
              <a:rPr lang="en-US" b="1" dirty="0" smtClean="0"/>
              <a:t> – </a:t>
            </a:r>
            <a:r>
              <a:rPr lang="en-US" dirty="0" smtClean="0"/>
              <a:t>Save an array as an image file.</a:t>
            </a:r>
          </a:p>
          <a:p>
            <a:r>
              <a:rPr lang="en-US" b="1" dirty="0" err="1" smtClean="0"/>
              <a:t>Imshow</a:t>
            </a:r>
            <a:r>
              <a:rPr lang="en-US" b="1" dirty="0" smtClean="0"/>
              <a:t> – </a:t>
            </a:r>
            <a:r>
              <a:rPr lang="en-US" dirty="0" smtClean="0"/>
              <a:t>Used for displaying an image on the axes.</a:t>
            </a:r>
          </a:p>
          <a:p>
            <a:pPr>
              <a:buNone/>
            </a:pP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various image functions in python.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functions:</a:t>
            </a:r>
            <a:endParaRPr lang="en-US" dirty="0"/>
          </a:p>
        </p:txBody>
      </p:sp>
      <p:sp>
        <p:nvSpPr>
          <p:cNvPr id="3" name="Content Placeholder 2"/>
          <p:cNvSpPr>
            <a:spLocks noGrp="1"/>
          </p:cNvSpPr>
          <p:nvPr>
            <p:ph idx="1"/>
          </p:nvPr>
        </p:nvSpPr>
        <p:spPr/>
        <p:txBody>
          <a:bodyPr/>
          <a:lstStyle/>
          <a:p>
            <a:r>
              <a:rPr lang="en-US" b="1" dirty="0" smtClean="0"/>
              <a:t>Axes – </a:t>
            </a:r>
            <a:r>
              <a:rPr lang="en-US" dirty="0" smtClean="0"/>
              <a:t>Add axis to the figure.</a:t>
            </a:r>
          </a:p>
          <a:p>
            <a:r>
              <a:rPr lang="en-US" b="1" dirty="0" smtClean="0"/>
              <a:t>Text – </a:t>
            </a:r>
            <a:r>
              <a:rPr lang="en-US" dirty="0" smtClean="0"/>
              <a:t>Used for adding text to the axes.</a:t>
            </a:r>
          </a:p>
          <a:p>
            <a:r>
              <a:rPr lang="en-US" b="1" dirty="0" smtClean="0"/>
              <a:t>Title – </a:t>
            </a:r>
            <a:r>
              <a:rPr lang="en-US" dirty="0" smtClean="0"/>
              <a:t>Used for setting a title to the current axes.</a:t>
            </a:r>
          </a:p>
          <a:p>
            <a:r>
              <a:rPr lang="en-US" b="1" dirty="0" err="1" smtClean="0"/>
              <a:t>Xlabel</a:t>
            </a:r>
            <a:r>
              <a:rPr lang="en-US" b="1" dirty="0" smtClean="0"/>
              <a:t> – </a:t>
            </a:r>
            <a:r>
              <a:rPr lang="en-US" dirty="0" smtClean="0"/>
              <a:t>Set the x-axis labels for the current axis.</a:t>
            </a:r>
          </a:p>
          <a:p>
            <a:r>
              <a:rPr lang="en-US" b="1" dirty="0" err="1" smtClean="0"/>
              <a:t>Xlim</a:t>
            </a:r>
            <a:r>
              <a:rPr lang="en-US" b="1" dirty="0" smtClean="0"/>
              <a:t> – </a:t>
            </a:r>
            <a:r>
              <a:rPr lang="en-US" dirty="0" smtClean="0"/>
              <a:t>Set the </a:t>
            </a:r>
            <a:r>
              <a:rPr lang="en-US" dirty="0" err="1" smtClean="0"/>
              <a:t>xlimits</a:t>
            </a:r>
            <a:r>
              <a:rPr lang="en-US" dirty="0" smtClean="0"/>
              <a:t> of the current axis.</a:t>
            </a:r>
          </a:p>
          <a:p>
            <a:r>
              <a:rPr lang="en-US" b="1" dirty="0" err="1" smtClean="0"/>
              <a:t>Ylim</a:t>
            </a:r>
            <a:r>
              <a:rPr lang="en-US" b="1" dirty="0" smtClean="0"/>
              <a:t> – </a:t>
            </a:r>
            <a:r>
              <a:rPr lang="en-US" dirty="0" smtClean="0"/>
              <a:t>Set the </a:t>
            </a:r>
            <a:r>
              <a:rPr lang="en-US" dirty="0" err="1" smtClean="0"/>
              <a:t>ylimits</a:t>
            </a:r>
            <a:r>
              <a:rPr lang="en-US" dirty="0" smtClean="0"/>
              <a:t> of the current axis.</a:t>
            </a:r>
          </a:p>
          <a:p>
            <a:r>
              <a:rPr lang="en-US" b="1" dirty="0" err="1" smtClean="0"/>
              <a:t>Yscale</a:t>
            </a:r>
            <a:r>
              <a:rPr lang="en-US" b="1" dirty="0" smtClean="0"/>
              <a:t> – </a:t>
            </a:r>
            <a:r>
              <a:rPr lang="en-US" dirty="0" smtClean="0"/>
              <a:t>Set the scaling of y-axis.</a:t>
            </a:r>
            <a:endParaRPr 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FUNCTIONS:</a:t>
            </a:r>
            <a:endParaRPr lang="en-US" dirty="0"/>
          </a:p>
        </p:txBody>
      </p:sp>
      <p:sp>
        <p:nvSpPr>
          <p:cNvPr id="3" name="Content Placeholder 2"/>
          <p:cNvSpPr>
            <a:spLocks noGrp="1"/>
          </p:cNvSpPr>
          <p:nvPr>
            <p:ph idx="1"/>
          </p:nvPr>
        </p:nvSpPr>
        <p:spPr/>
        <p:txBody>
          <a:bodyPr/>
          <a:lstStyle/>
          <a:p>
            <a:r>
              <a:rPr lang="en-US" b="1" dirty="0" err="1" smtClean="0"/>
              <a:t>FigText</a:t>
            </a:r>
            <a:r>
              <a:rPr lang="en-US" b="1" dirty="0" smtClean="0"/>
              <a:t> – </a:t>
            </a:r>
            <a:r>
              <a:rPr lang="en-US" dirty="0" smtClean="0"/>
              <a:t>Add text to the figure.</a:t>
            </a:r>
          </a:p>
          <a:p>
            <a:r>
              <a:rPr lang="en-US" b="1" dirty="0" smtClean="0"/>
              <a:t>Figure – </a:t>
            </a:r>
            <a:r>
              <a:rPr lang="en-US" dirty="0" smtClean="0"/>
              <a:t>creates a new figure.</a:t>
            </a:r>
          </a:p>
          <a:p>
            <a:r>
              <a:rPr lang="en-US" b="1" dirty="0" err="1" smtClean="0"/>
              <a:t>SaveFig</a:t>
            </a:r>
            <a:r>
              <a:rPr lang="en-US" b="1" dirty="0" smtClean="0"/>
              <a:t> – </a:t>
            </a:r>
            <a:r>
              <a:rPr lang="en-US" dirty="0" smtClean="0"/>
              <a:t>Save the current figure.</a:t>
            </a:r>
          </a:p>
          <a:p>
            <a:r>
              <a:rPr lang="en-US" b="1" dirty="0" smtClean="0"/>
              <a:t>Close – </a:t>
            </a:r>
            <a:r>
              <a:rPr lang="en-US" dirty="0" smtClean="0"/>
              <a:t>Close a figure window.</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1610206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t>Now, we will see how to display a simple line plot of angle in radians </a:t>
            </a:r>
            <a:r>
              <a:rPr lang="en-US" dirty="0" err="1" smtClean="0"/>
              <a:t>vs</a:t>
            </a:r>
            <a:r>
              <a:rPr lang="en-US" dirty="0" smtClean="0"/>
              <a:t> its sine value in </a:t>
            </a:r>
            <a:r>
              <a:rPr lang="en-US" dirty="0" err="1" smtClean="0"/>
              <a:t>matplotlib</a:t>
            </a:r>
            <a:r>
              <a:rPr lang="en-US" dirty="0" smtClean="0"/>
              <a:t>.</a:t>
            </a:r>
          </a:p>
          <a:p>
            <a:r>
              <a:rPr lang="en-US" dirty="0" smtClean="0"/>
              <a:t>Write a simple import statement</a:t>
            </a:r>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We need an array of numbers to plot.</a:t>
            </a:r>
          </a:p>
          <a:p>
            <a:r>
              <a:rPr lang="en-US" dirty="0" smtClean="0"/>
              <a:t>Various array functions are available in the </a:t>
            </a:r>
            <a:r>
              <a:rPr lang="en-US" dirty="0" err="1" smtClean="0"/>
              <a:t>numpy</a:t>
            </a:r>
            <a:r>
              <a:rPr lang="en-US" dirty="0" smtClean="0"/>
              <a:t> library and it is imported with </a:t>
            </a:r>
            <a:r>
              <a:rPr lang="en-US" dirty="0" err="1" smtClean="0"/>
              <a:t>np</a:t>
            </a:r>
            <a:r>
              <a:rPr lang="en-US" dirty="0" smtClean="0"/>
              <a:t> alias.</a:t>
            </a:r>
          </a:p>
          <a:p>
            <a:r>
              <a:rPr lang="en-US" dirty="0" smtClean="0"/>
              <a:t>Import </a:t>
            </a:r>
            <a:r>
              <a:rPr lang="en-US" dirty="0" err="1" smtClean="0"/>
              <a:t>numpy</a:t>
            </a:r>
            <a:r>
              <a:rPr lang="en-US" dirty="0" smtClean="0"/>
              <a:t> as </a:t>
            </a:r>
            <a:r>
              <a:rPr lang="en-US" dirty="0" err="1" smtClean="0"/>
              <a:t>np</a:t>
            </a:r>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simple plot:</a:t>
            </a:r>
            <a:endParaRPr lang="en-US" dirty="0"/>
          </a:p>
        </p:txBody>
      </p:sp>
      <p:sp>
        <p:nvSpPr>
          <p:cNvPr id="3" name="Content Placeholder 2"/>
          <p:cNvSpPr>
            <a:spLocks noGrp="1"/>
          </p:cNvSpPr>
          <p:nvPr>
            <p:ph idx="1"/>
          </p:nvPr>
        </p:nvSpPr>
        <p:spPr/>
        <p:txBody>
          <a:bodyPr/>
          <a:lstStyle/>
          <a:p>
            <a:r>
              <a:rPr lang="en-US" dirty="0" smtClean="0"/>
              <a:t>Obtain the </a:t>
            </a:r>
            <a:r>
              <a:rPr lang="en-US" dirty="0" err="1" smtClean="0"/>
              <a:t>ndarray</a:t>
            </a:r>
            <a:r>
              <a:rPr lang="en-US" dirty="0" smtClean="0"/>
              <a:t> object of angles between 0 and 2pi using </a:t>
            </a:r>
            <a:r>
              <a:rPr lang="en-US" dirty="0" err="1" smtClean="0"/>
              <a:t>arange</a:t>
            </a:r>
            <a:r>
              <a:rPr lang="en-US" dirty="0" smtClean="0"/>
              <a:t>() function from the </a:t>
            </a:r>
            <a:r>
              <a:rPr lang="en-US" dirty="0" err="1" smtClean="0"/>
              <a:t>numpy</a:t>
            </a:r>
            <a:r>
              <a:rPr lang="en-US" dirty="0" smtClean="0"/>
              <a:t> library.</a:t>
            </a:r>
          </a:p>
          <a:p>
            <a:r>
              <a:rPr lang="en-US" dirty="0" smtClean="0"/>
              <a:t>x = </a:t>
            </a:r>
            <a:r>
              <a:rPr lang="en-US" dirty="0" err="1" smtClean="0"/>
              <a:t>np.arange</a:t>
            </a:r>
            <a:r>
              <a:rPr lang="en-US" dirty="0" smtClean="0"/>
              <a:t>(0, </a:t>
            </a:r>
            <a:r>
              <a:rPr lang="en-US" dirty="0" err="1" smtClean="0"/>
              <a:t>math.pi</a:t>
            </a:r>
            <a:r>
              <a:rPr lang="en-US" dirty="0" smtClean="0"/>
              <a:t>*2, 0.05)</a:t>
            </a:r>
            <a:br>
              <a:rPr lang="en-US" dirty="0" smtClean="0"/>
            </a:br>
            <a:endParaRPr lang="en-US" dirty="0" smtClean="0"/>
          </a:p>
          <a:p>
            <a:r>
              <a:rPr lang="en-US" dirty="0" smtClean="0"/>
              <a:t>The </a:t>
            </a:r>
            <a:r>
              <a:rPr lang="en-US" dirty="0" err="1" smtClean="0"/>
              <a:t>ndarray</a:t>
            </a:r>
            <a:r>
              <a:rPr lang="en-US" dirty="0" smtClean="0"/>
              <a:t> object serves as values on </a:t>
            </a:r>
            <a:r>
              <a:rPr lang="en-US" dirty="0" err="1" smtClean="0"/>
              <a:t>xaxis</a:t>
            </a:r>
            <a:r>
              <a:rPr lang="en-US" dirty="0" smtClean="0"/>
              <a:t> of graph.</a:t>
            </a:r>
          </a:p>
          <a:p>
            <a:r>
              <a:rPr lang="en-US" dirty="0" smtClean="0"/>
              <a:t>The corresponding sine values of angles in x to be displayed on the y axis are obtained by the following statement.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t>Y = np.sin(x)</a:t>
            </a:r>
          </a:p>
          <a:p>
            <a:r>
              <a:rPr lang="en-US" dirty="0" smtClean="0"/>
              <a:t>The values from the two array are plotted using the plot function.</a:t>
            </a:r>
          </a:p>
          <a:p>
            <a:r>
              <a:rPr lang="en-US" dirty="0" err="1" smtClean="0"/>
              <a:t>Plt.plot</a:t>
            </a:r>
            <a:r>
              <a:rPr lang="en-US" dirty="0" smtClean="0"/>
              <a:t>(</a:t>
            </a:r>
            <a:r>
              <a:rPr lang="en-US" dirty="0" err="1" smtClean="0"/>
              <a:t>x,y</a:t>
            </a:r>
            <a:r>
              <a:rPr lang="en-US" dirty="0" smtClean="0"/>
              <a:t>)</a:t>
            </a:r>
          </a:p>
          <a:p>
            <a:r>
              <a:rPr lang="en-US" dirty="0" smtClean="0"/>
              <a:t>We can see the plot titles and labels for x and y axis.</a:t>
            </a:r>
          </a:p>
          <a:p>
            <a:r>
              <a:rPr lang="en-US" dirty="0" smtClean="0"/>
              <a:t>The </a:t>
            </a:r>
            <a:r>
              <a:rPr lang="en-US" dirty="0" err="1" smtClean="0"/>
              <a:t>ndarray</a:t>
            </a:r>
            <a:r>
              <a:rPr lang="en-US" dirty="0" smtClean="0"/>
              <a:t> object serves as values on x-axis of graph.</a:t>
            </a:r>
          </a:p>
          <a:p>
            <a:r>
              <a:rPr lang="en-US" dirty="0" smtClean="0"/>
              <a:t>The corresponding sine values of angles in x to be displayed on the y axis are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-simple plot:</a:t>
            </a:r>
            <a:endParaRPr lang="en-US" dirty="0"/>
          </a:p>
        </p:txBody>
      </p:sp>
      <p:sp>
        <p:nvSpPr>
          <p:cNvPr id="3" name="Content Placeholder 2"/>
          <p:cNvSpPr>
            <a:spLocks noGrp="1"/>
          </p:cNvSpPr>
          <p:nvPr>
            <p:ph idx="1"/>
          </p:nvPr>
        </p:nvSpPr>
        <p:spPr/>
        <p:txBody>
          <a:bodyPr>
            <a:normAutofit lnSpcReduction="10000"/>
          </a:bodyPr>
          <a:lstStyle/>
          <a:p>
            <a:r>
              <a:rPr lang="en-US" dirty="0" smtClean="0"/>
              <a:t>Obtained by:</a:t>
            </a:r>
          </a:p>
          <a:p>
            <a:r>
              <a:rPr lang="en-US" dirty="0" smtClean="0"/>
              <a:t>Y = np.sin(x)</a:t>
            </a:r>
          </a:p>
          <a:p>
            <a:r>
              <a:rPr lang="en-US" dirty="0" smtClean="0"/>
              <a:t>The values from two arrays are plotted using the plot function:</a:t>
            </a:r>
          </a:p>
          <a:p>
            <a:r>
              <a:rPr lang="en-US" dirty="0" err="1" smtClean="0"/>
              <a:t>Plt.plot</a:t>
            </a:r>
            <a:r>
              <a:rPr lang="en-US" dirty="0" smtClean="0"/>
              <a:t>(</a:t>
            </a:r>
            <a:r>
              <a:rPr lang="en-US" dirty="0" err="1" smtClean="0"/>
              <a:t>x,y</a:t>
            </a:r>
            <a:r>
              <a:rPr lang="en-US" dirty="0" smtClean="0"/>
              <a:t>)</a:t>
            </a:r>
          </a:p>
          <a:p>
            <a:r>
              <a:rPr lang="en-US" dirty="0" smtClean="0"/>
              <a:t>We can set the plot title and labels for x and y axes.</a:t>
            </a:r>
          </a:p>
          <a:p>
            <a:r>
              <a:rPr lang="en-US" dirty="0" smtClean="0"/>
              <a:t>You can set the plot title, and labels for x and y axes.</a:t>
            </a:r>
          </a:p>
          <a:p>
            <a:r>
              <a:rPr lang="en-US" dirty="0" smtClean="0"/>
              <a:t> </a:t>
            </a:r>
            <a:r>
              <a:rPr lang="en-US" dirty="0" err="1" smtClean="0"/>
              <a:t>plt.xlabel</a:t>
            </a:r>
            <a:r>
              <a:rPr lang="en-US" dirty="0" smtClean="0"/>
              <a:t>("angle") </a:t>
            </a:r>
          </a:p>
          <a:p>
            <a:r>
              <a:rPr lang="en-US" dirty="0" err="1" smtClean="0"/>
              <a:t>plt.ylabel</a:t>
            </a:r>
            <a:r>
              <a:rPr lang="en-US" dirty="0" smtClean="0"/>
              <a:t>("sine") </a:t>
            </a:r>
          </a:p>
          <a:p>
            <a:r>
              <a:rPr lang="en-US" dirty="0" err="1" smtClean="0"/>
              <a:t>plt.title</a:t>
            </a:r>
            <a:r>
              <a:rPr lang="en-US" dirty="0" smtClean="0"/>
              <a:t>('sine wave')</a:t>
            </a:r>
            <a:br>
              <a:rPr lang="en-US" dirty="0" smtClean="0"/>
            </a:b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SAMPLEPLOT:</a:t>
            </a:r>
            <a:endParaRPr lang="en-US" dirty="0"/>
          </a:p>
        </p:txBody>
      </p:sp>
      <p:sp>
        <p:nvSpPr>
          <p:cNvPr id="3" name="Content Placeholder 2"/>
          <p:cNvSpPr>
            <a:spLocks noGrp="1"/>
          </p:cNvSpPr>
          <p:nvPr>
            <p:ph idx="1"/>
          </p:nvPr>
        </p:nvSpPr>
        <p:spPr/>
        <p:txBody>
          <a:bodyPr>
            <a:normAutofit lnSpcReduction="10000"/>
          </a:bodyPr>
          <a:lstStyle/>
          <a:p>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import math #needed for definition of pi</a:t>
            </a:r>
          </a:p>
          <a:p>
            <a:r>
              <a:rPr lang="en-US" dirty="0" smtClean="0"/>
              <a:t> x = </a:t>
            </a:r>
            <a:r>
              <a:rPr lang="en-US" dirty="0" err="1" smtClean="0"/>
              <a:t>np.arange</a:t>
            </a:r>
            <a:r>
              <a:rPr lang="en-US" dirty="0" smtClean="0"/>
              <a:t>(0, </a:t>
            </a:r>
            <a:r>
              <a:rPr lang="en-US" dirty="0" err="1" smtClean="0"/>
              <a:t>math.pi</a:t>
            </a:r>
            <a:r>
              <a:rPr lang="en-US" dirty="0" smtClean="0"/>
              <a:t>*2, 0.05) </a:t>
            </a:r>
          </a:p>
          <a:p>
            <a:r>
              <a:rPr lang="en-US" dirty="0" smtClean="0"/>
              <a:t>y = np.sin(x) </a:t>
            </a:r>
          </a:p>
          <a:p>
            <a:r>
              <a:rPr lang="en-US" dirty="0" err="1" smtClean="0"/>
              <a:t>plt.plot</a:t>
            </a:r>
            <a:r>
              <a:rPr lang="en-US" dirty="0" smtClean="0"/>
              <a:t>(</a:t>
            </a:r>
            <a:r>
              <a:rPr lang="en-US" dirty="0" err="1" smtClean="0"/>
              <a:t>x,y</a:t>
            </a:r>
            <a:r>
              <a:rPr lang="en-US" dirty="0" smtClean="0"/>
              <a:t>) </a:t>
            </a:r>
          </a:p>
          <a:p>
            <a:r>
              <a:rPr lang="en-US" dirty="0" err="1" smtClean="0"/>
              <a:t>plt.xlabel</a:t>
            </a:r>
            <a:r>
              <a:rPr lang="en-US" dirty="0" smtClean="0"/>
              <a:t>("angle") </a:t>
            </a:r>
          </a:p>
          <a:p>
            <a:r>
              <a:rPr lang="en-US" dirty="0" err="1" smtClean="0"/>
              <a:t>plt.ylabel</a:t>
            </a:r>
            <a:r>
              <a:rPr lang="en-US" dirty="0" smtClean="0"/>
              <a:t>("sine") </a:t>
            </a:r>
          </a:p>
          <a:p>
            <a:r>
              <a:rPr lang="en-US" dirty="0" err="1" smtClean="0"/>
              <a:t>plt.title</a:t>
            </a:r>
            <a:r>
              <a:rPr lang="en-US" dirty="0" smtClean="0"/>
              <a:t>('sine wave') </a:t>
            </a:r>
          </a:p>
          <a:p>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a:t>
            </a:r>
            <a:r>
              <a:rPr lang="en-IN" dirty="0" err="1" smtClean="0"/>
              <a:t>code,fill</a:t>
            </a:r>
            <a:r>
              <a:rPr lang="en-IN" dirty="0" smtClean="0"/>
              <a:t> in the missing </a:t>
            </a:r>
            <a:r>
              <a:rPr lang="en-IN" dirty="0" err="1" smtClean="0"/>
              <a:t>code,find</a:t>
            </a:r>
            <a:r>
              <a:rPr lang="en-IN" dirty="0" smtClean="0"/>
              <a:t> the tan of the given angle and then show the result in the form of a graph.</a:t>
            </a:r>
          </a:p>
          <a:p>
            <a:r>
              <a:rPr lang="en-IN" dirty="0" smtClean="0"/>
              <a:t>Import </a:t>
            </a:r>
            <a:r>
              <a:rPr lang="en-IN" dirty="0" err="1" smtClean="0"/>
              <a:t>numpy</a:t>
            </a:r>
            <a:r>
              <a:rPr lang="en-IN" dirty="0" smtClean="0"/>
              <a:t> as </a:t>
            </a:r>
            <a:r>
              <a:rPr lang="en-IN" dirty="0" err="1" smtClean="0"/>
              <a:t>np</a:t>
            </a:r>
            <a:endParaRPr lang="en-IN" dirty="0" smtClean="0"/>
          </a:p>
          <a:p>
            <a:r>
              <a:rPr lang="en-IN" dirty="0" smtClean="0"/>
              <a:t>_______</a:t>
            </a:r>
          </a:p>
          <a:p>
            <a:r>
              <a:rPr lang="en-IN" dirty="0" smtClean="0"/>
              <a:t>X = </a:t>
            </a:r>
            <a:r>
              <a:rPr lang="en-IN" dirty="0" err="1" smtClean="0"/>
              <a:t>np.arange</a:t>
            </a:r>
            <a:r>
              <a:rPr lang="en-IN" dirty="0" smtClean="0"/>
              <a:t>(___________)</a:t>
            </a:r>
          </a:p>
          <a:p>
            <a:r>
              <a:rPr lang="en-IN" dirty="0" smtClean="0"/>
              <a:t>Y = </a:t>
            </a:r>
            <a:r>
              <a:rPr lang="en-IN" dirty="0" err="1" smtClean="0"/>
              <a:t>np</a:t>
            </a:r>
            <a:r>
              <a:rPr lang="en-IN" dirty="0" smtClean="0"/>
              <a:t>.__________</a:t>
            </a:r>
          </a:p>
          <a:p>
            <a:r>
              <a:rPr lang="en-IN" dirty="0" smtClean="0"/>
              <a:t>________.</a:t>
            </a:r>
            <a:r>
              <a:rPr lang="en-IN" dirty="0" err="1" smtClean="0"/>
              <a:t>pyplot</a:t>
            </a:r>
            <a:r>
              <a:rPr lang="en-IN" dirty="0" smtClean="0"/>
              <a:t>(_________)</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SAMPLEPLOT:</a:t>
            </a:r>
            <a:endParaRPr lang="en-US" dirty="0"/>
          </a:p>
        </p:txBody>
      </p:sp>
      <p:sp>
        <p:nvSpPr>
          <p:cNvPr id="3" name="Content Placeholder 2"/>
          <p:cNvSpPr>
            <a:spLocks noGrp="1"/>
          </p:cNvSpPr>
          <p:nvPr>
            <p:ph idx="1"/>
          </p:nvPr>
        </p:nvSpPr>
        <p:spPr/>
        <p:txBody>
          <a:bodyPr>
            <a:normAutofit/>
          </a:bodyPr>
          <a:lstStyle/>
          <a:p>
            <a:r>
              <a:rPr lang="en-US" dirty="0" smtClean="0"/>
              <a:t>Launch </a:t>
            </a:r>
            <a:r>
              <a:rPr lang="en-US" dirty="0" err="1" smtClean="0"/>
              <a:t>Jupyter</a:t>
            </a:r>
            <a:r>
              <a:rPr lang="en-US" dirty="0" smtClean="0"/>
              <a:t> notebook from Anaconda Navigator.</a:t>
            </a:r>
          </a:p>
          <a:p>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r>
              <a:rPr lang="en-US" dirty="0" smtClean="0"/>
              <a:t>import </a:t>
            </a:r>
            <a:r>
              <a:rPr lang="en-US" dirty="0" err="1" smtClean="0"/>
              <a:t>numpy</a:t>
            </a:r>
            <a:r>
              <a:rPr lang="en-US" dirty="0" smtClean="0"/>
              <a:t> as </a:t>
            </a:r>
            <a:r>
              <a:rPr lang="en-US" dirty="0" err="1" smtClean="0"/>
              <a:t>np</a:t>
            </a:r>
            <a:endParaRPr lang="en-US" dirty="0" smtClean="0"/>
          </a:p>
          <a:p>
            <a:endParaRPr lang="en-US" dirty="0" smtClean="0"/>
          </a:p>
          <a:p>
            <a:r>
              <a:rPr lang="en-US" dirty="0" smtClean="0"/>
              <a:t>To display plot outputs inside the </a:t>
            </a:r>
            <a:r>
              <a:rPr lang="en-US" dirty="0" err="1" smtClean="0"/>
              <a:t>notebook,enter</a:t>
            </a:r>
            <a:r>
              <a:rPr lang="en-US" dirty="0" smtClean="0"/>
              <a:t> the following statement.</a:t>
            </a:r>
          </a:p>
          <a:p>
            <a:r>
              <a:rPr lang="en-US" dirty="0" smtClean="0"/>
              <a:t>%</a:t>
            </a:r>
            <a:r>
              <a:rPr lang="en-US" dirty="0" err="1" smtClean="0"/>
              <a:t>matplotlib</a:t>
            </a:r>
            <a:r>
              <a:rPr lang="en-US" dirty="0" smtClean="0"/>
              <a:t> inline</a:t>
            </a:r>
            <a:br>
              <a:rPr lang="en-US" dirty="0" smtClean="0"/>
            </a:b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t>X is an </a:t>
            </a:r>
            <a:r>
              <a:rPr lang="en-US" dirty="0" err="1" smtClean="0"/>
              <a:t>ndarray</a:t>
            </a:r>
            <a:r>
              <a:rPr lang="en-US" dirty="0" smtClean="0"/>
              <a:t> object containing angles in radians between 0 to 2pi and y is the sine value of each angle.</a:t>
            </a:r>
          </a:p>
          <a:p>
            <a:r>
              <a:rPr lang="en-US" dirty="0" smtClean="0"/>
              <a:t>import math </a:t>
            </a:r>
          </a:p>
          <a:p>
            <a:r>
              <a:rPr lang="en-US" dirty="0" smtClean="0"/>
              <a:t>x = </a:t>
            </a:r>
            <a:r>
              <a:rPr lang="en-US" dirty="0" err="1" smtClean="0"/>
              <a:t>np.arange</a:t>
            </a:r>
            <a:r>
              <a:rPr lang="en-US" dirty="0" smtClean="0"/>
              <a:t>(0, </a:t>
            </a:r>
            <a:r>
              <a:rPr lang="en-US" dirty="0" err="1" smtClean="0"/>
              <a:t>math.pi</a:t>
            </a:r>
            <a:r>
              <a:rPr lang="en-US" dirty="0" smtClean="0"/>
              <a:t>*2, 0.05) </a:t>
            </a:r>
          </a:p>
          <a:p>
            <a:r>
              <a:rPr lang="en-US" dirty="0" smtClean="0"/>
              <a:t>y = np.sin(x)</a:t>
            </a:r>
            <a:br>
              <a:rPr lang="en-US" dirty="0" smtClean="0"/>
            </a:b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t>
            </a:r>
            <a:r>
              <a:rPr lang="en-US" dirty="0" err="1" smtClean="0"/>
              <a:t>simpleplot</a:t>
            </a:r>
            <a:endParaRPr lang="en-US" dirty="0"/>
          </a:p>
        </p:txBody>
      </p:sp>
      <p:sp>
        <p:nvSpPr>
          <p:cNvPr id="3" name="Content Placeholder 2"/>
          <p:cNvSpPr>
            <a:spLocks noGrp="1"/>
          </p:cNvSpPr>
          <p:nvPr>
            <p:ph idx="1"/>
          </p:nvPr>
        </p:nvSpPr>
        <p:spPr/>
        <p:txBody>
          <a:bodyPr>
            <a:normAutofit/>
          </a:bodyPr>
          <a:lstStyle/>
          <a:p>
            <a:r>
              <a:rPr lang="en-US" dirty="0" smtClean="0"/>
              <a:t>Set labels for x and y axes as well as the plot title.</a:t>
            </a:r>
          </a:p>
          <a:p>
            <a:r>
              <a:rPr lang="en-US" dirty="0" err="1" smtClean="0"/>
              <a:t>plt.xlabel</a:t>
            </a:r>
            <a:r>
              <a:rPr lang="en-US" dirty="0" smtClean="0"/>
              <a:t>("angle") </a:t>
            </a:r>
          </a:p>
          <a:p>
            <a:r>
              <a:rPr lang="en-US" dirty="0" err="1" smtClean="0"/>
              <a:t>plt.ylabel</a:t>
            </a:r>
            <a:r>
              <a:rPr lang="en-US" dirty="0" smtClean="0"/>
              <a:t>("sine") </a:t>
            </a:r>
          </a:p>
          <a:p>
            <a:r>
              <a:rPr lang="en-US" dirty="0" err="1" smtClean="0"/>
              <a:t>plt.title</a:t>
            </a:r>
            <a:r>
              <a:rPr lang="en-US" dirty="0" smtClean="0"/>
              <a:t>('sine wave')</a:t>
            </a:r>
          </a:p>
          <a:p>
            <a:endParaRPr lang="en-US" dirty="0" smtClean="0"/>
          </a:p>
          <a:p>
            <a:r>
              <a:rPr lang="en-US" dirty="0" smtClean="0"/>
              <a:t>Execute the plot function to generate the sine wave display in notebook.</a:t>
            </a:r>
          </a:p>
          <a:p>
            <a:r>
              <a:rPr lang="en-US" dirty="0" err="1" smtClean="0"/>
              <a:t>plt.plot</a:t>
            </a:r>
            <a:r>
              <a:rPr lang="en-US" dirty="0" smtClean="0"/>
              <a:t>(</a:t>
            </a:r>
            <a:r>
              <a:rPr lang="en-US" dirty="0" err="1" smtClean="0"/>
              <a:t>x,y</a:t>
            </a:r>
            <a:r>
              <a:rPr lang="en-US" dirty="0" smtClean="0"/>
              <a:t>)</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PYLAB MODULE:</a:t>
            </a:r>
            <a:endParaRPr lang="en-US" dirty="0"/>
          </a:p>
        </p:txBody>
      </p:sp>
      <p:sp>
        <p:nvSpPr>
          <p:cNvPr id="3" name="Content Placeholder 2"/>
          <p:cNvSpPr>
            <a:spLocks noGrp="1"/>
          </p:cNvSpPr>
          <p:nvPr>
            <p:ph idx="1"/>
          </p:nvPr>
        </p:nvSpPr>
        <p:spPr/>
        <p:txBody>
          <a:bodyPr/>
          <a:lstStyle/>
          <a:p>
            <a:r>
              <a:rPr lang="en-US" dirty="0" err="1" smtClean="0"/>
              <a:t>Pylab</a:t>
            </a:r>
            <a:r>
              <a:rPr lang="en-US" dirty="0" smtClean="0"/>
              <a:t> is a procedural interface to the </a:t>
            </a:r>
            <a:r>
              <a:rPr lang="en-US" dirty="0" err="1" smtClean="0"/>
              <a:t>Matplotlib</a:t>
            </a:r>
            <a:r>
              <a:rPr lang="en-US" dirty="0" smtClean="0"/>
              <a:t>-object oriented plotting library.</a:t>
            </a:r>
          </a:p>
          <a:p>
            <a:r>
              <a:rPr lang="en-US" dirty="0" err="1" smtClean="0"/>
              <a:t>Matplotlib</a:t>
            </a:r>
            <a:r>
              <a:rPr lang="en-US" dirty="0" smtClean="0"/>
              <a:t> is the whole package and </a:t>
            </a:r>
            <a:r>
              <a:rPr lang="en-US" dirty="0" err="1" smtClean="0"/>
              <a:t>matplotlib.pyplot</a:t>
            </a:r>
            <a:r>
              <a:rPr lang="en-US" dirty="0" smtClean="0"/>
              <a:t> is a module in </a:t>
            </a:r>
            <a:r>
              <a:rPr lang="en-US" dirty="0" err="1" smtClean="0"/>
              <a:t>matplotlib</a:t>
            </a:r>
            <a:r>
              <a:rPr lang="en-US" dirty="0" smtClean="0"/>
              <a:t>.</a:t>
            </a:r>
          </a:p>
          <a:p>
            <a:r>
              <a:rPr lang="en-US" dirty="0" err="1" smtClean="0"/>
              <a:t>Pylab</a:t>
            </a:r>
            <a:r>
              <a:rPr lang="en-US" dirty="0" smtClean="0"/>
              <a:t> is a module and it gets installed alongside </a:t>
            </a:r>
            <a:r>
              <a:rPr lang="en-US" dirty="0" err="1" smtClean="0"/>
              <a:t>matplotlib</a:t>
            </a: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27234066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plotting:</a:t>
            </a:r>
            <a:endParaRPr lang="en-US" dirty="0"/>
          </a:p>
        </p:txBody>
      </p:sp>
      <p:sp>
        <p:nvSpPr>
          <p:cNvPr id="3" name="Content Placeholder 2"/>
          <p:cNvSpPr>
            <a:spLocks noGrp="1"/>
          </p:cNvSpPr>
          <p:nvPr>
            <p:ph idx="1"/>
          </p:nvPr>
        </p:nvSpPr>
        <p:spPr/>
        <p:txBody>
          <a:bodyPr/>
          <a:lstStyle/>
          <a:p>
            <a:r>
              <a:rPr lang="en-US" dirty="0" smtClean="0"/>
              <a:t>Plotting curves is done with the help of plot command.</a:t>
            </a:r>
          </a:p>
          <a:p>
            <a:r>
              <a:rPr lang="en-US" dirty="0" smtClean="0"/>
              <a:t>It takes a pair of same length arrays and sequences.</a:t>
            </a:r>
          </a:p>
          <a:p>
            <a:r>
              <a:rPr lang="en-US" dirty="0" smtClean="0"/>
              <a:t>from </a:t>
            </a:r>
            <a:r>
              <a:rPr lang="en-US" dirty="0" err="1" smtClean="0"/>
              <a:t>numpy</a:t>
            </a:r>
            <a:r>
              <a:rPr lang="en-US" dirty="0" smtClean="0"/>
              <a:t> import * </a:t>
            </a:r>
          </a:p>
          <a:p>
            <a:r>
              <a:rPr lang="en-US" dirty="0" smtClean="0"/>
              <a:t>from </a:t>
            </a:r>
            <a:r>
              <a:rPr lang="en-US" dirty="0" err="1" smtClean="0"/>
              <a:t>pylab</a:t>
            </a:r>
            <a:r>
              <a:rPr lang="en-US" dirty="0" smtClean="0"/>
              <a:t> import * </a:t>
            </a:r>
          </a:p>
          <a:p>
            <a:r>
              <a:rPr lang="en-US" dirty="0" smtClean="0"/>
              <a:t>x = </a:t>
            </a:r>
            <a:r>
              <a:rPr lang="en-US" dirty="0" err="1" smtClean="0"/>
              <a:t>linspace</a:t>
            </a:r>
            <a:r>
              <a:rPr lang="en-US" dirty="0" smtClean="0"/>
              <a:t>(-3, 3, 30) </a:t>
            </a:r>
          </a:p>
          <a:p>
            <a:r>
              <a:rPr lang="en-US" dirty="0" smtClean="0"/>
              <a:t>y = x**2 plot(x, y) </a:t>
            </a:r>
          </a:p>
          <a:p>
            <a:r>
              <a:rPr lang="en-US" dirty="0" smtClean="0"/>
              <a:t>show()</a:t>
            </a:r>
            <a:br>
              <a:rPr lang="en-US" dirty="0"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t>
            </a:r>
            <a:r>
              <a:rPr lang="en-IN" dirty="0" err="1" smtClean="0"/>
              <a:t>pylab</a:t>
            </a:r>
            <a:r>
              <a:rPr lang="en-IN" dirty="0" smtClean="0"/>
              <a:t> and plot function in </a:t>
            </a:r>
            <a:r>
              <a:rPr lang="en-IN" dirty="0" err="1" smtClean="0"/>
              <a:t>matplotlib</a:t>
            </a:r>
            <a:r>
              <a:rPr lang="en-IN"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PLOTTING:</a:t>
            </a:r>
            <a:endParaRPr lang="en-US" dirty="0"/>
          </a:p>
        </p:txBody>
      </p:sp>
      <p:sp>
        <p:nvSpPr>
          <p:cNvPr id="3" name="Content Placeholder 2"/>
          <p:cNvSpPr>
            <a:spLocks noGrp="1"/>
          </p:cNvSpPr>
          <p:nvPr>
            <p:ph idx="1"/>
          </p:nvPr>
        </p:nvSpPr>
        <p:spPr/>
        <p:txBody>
          <a:bodyPr/>
          <a:lstStyle/>
          <a:p>
            <a:r>
              <a:rPr lang="en-US" dirty="0" smtClean="0"/>
              <a:t>To plot symbols other than </a:t>
            </a:r>
            <a:r>
              <a:rPr lang="en-US" dirty="0" err="1" smtClean="0"/>
              <a:t>lines,provide</a:t>
            </a:r>
            <a:r>
              <a:rPr lang="en-US" dirty="0" smtClean="0"/>
              <a:t> an additional string argument.</a:t>
            </a:r>
          </a:p>
          <a:p>
            <a:r>
              <a:rPr lang="en-US" dirty="0" smtClean="0"/>
              <a:t>Symbols - </a:t>
            </a:r>
            <a:r>
              <a:rPr lang="pt-BR" dirty="0" smtClean="0"/>
              <a:t>- , –, -., , . , , , o , ^ , v , &lt; , &gt; , s , + , x , D , d , 1 , 2 , 3 , 4 , h , H , p , | , _</a:t>
            </a:r>
            <a:br>
              <a:rPr lang="pt-BR" dirty="0" smtClean="0"/>
            </a:br>
            <a:endParaRPr lang="pt-BR" dirty="0" smtClean="0"/>
          </a:p>
          <a:p>
            <a:r>
              <a:rPr lang="en-US" dirty="0" smtClean="0"/>
              <a:t>Colors - </a:t>
            </a:r>
            <a:r>
              <a:rPr lang="pl-PL" dirty="0" smtClean="0"/>
              <a:t>b, g, r, c, m, y, k, w</a:t>
            </a:r>
            <a:br>
              <a:rPr lang="pl-PL" dirty="0" smtClean="0"/>
            </a:b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the code:</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t>pylab</a:t>
            </a:r>
            <a:r>
              <a:rPr lang="en-US" dirty="0" smtClean="0"/>
              <a:t> import * </a:t>
            </a:r>
          </a:p>
          <a:p>
            <a:r>
              <a:rPr lang="en-US" dirty="0" smtClean="0"/>
              <a:t>x = </a:t>
            </a:r>
            <a:r>
              <a:rPr lang="en-US" dirty="0" err="1" smtClean="0"/>
              <a:t>linspace</a:t>
            </a:r>
            <a:r>
              <a:rPr lang="en-US" dirty="0" smtClean="0"/>
              <a:t>(-3, 3, 30) </a:t>
            </a:r>
          </a:p>
          <a:p>
            <a:r>
              <a:rPr lang="en-US" dirty="0" smtClean="0"/>
              <a:t>y = x**2 plot(x, y, 'r.') </a:t>
            </a:r>
          </a:p>
          <a:p>
            <a:r>
              <a:rPr lang="en-US" dirty="0" smtClean="0"/>
              <a:t>show()</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lstStyle/>
          <a:p>
            <a:r>
              <a:rPr lang="en-US" dirty="0" smtClean="0"/>
              <a:t>Plots can be overlaid.</a:t>
            </a:r>
          </a:p>
          <a:p>
            <a:r>
              <a:rPr lang="en-US" dirty="0" smtClean="0"/>
              <a:t>Use multiple plot commands.</a:t>
            </a:r>
          </a:p>
          <a:p>
            <a:r>
              <a:rPr lang="en-US" dirty="0" smtClean="0"/>
              <a:t>Use </a:t>
            </a:r>
            <a:r>
              <a:rPr lang="en-US" dirty="0" err="1" smtClean="0"/>
              <a:t>clf</a:t>
            </a:r>
            <a:r>
              <a:rPr lang="en-US" dirty="0" smtClean="0"/>
              <a:t>() to clear the plot.</a:t>
            </a:r>
          </a:p>
          <a:p>
            <a:r>
              <a:rPr lang="en-US" dirty="0" smtClean="0"/>
              <a:t>from </a:t>
            </a:r>
            <a:r>
              <a:rPr lang="en-US" dirty="0" err="1" smtClean="0"/>
              <a:t>pylab</a:t>
            </a:r>
            <a:r>
              <a:rPr lang="en-US" dirty="0" smtClean="0"/>
              <a:t> import *</a:t>
            </a:r>
          </a:p>
          <a:p>
            <a:r>
              <a:rPr lang="en-IN" dirty="0" smtClean="0"/>
              <a:t>X = </a:t>
            </a:r>
            <a:r>
              <a:rPr lang="en-IN" dirty="0" err="1" smtClean="0"/>
              <a:t>linspace</a:t>
            </a:r>
            <a:r>
              <a:rPr lang="en-IN" dirty="0" smtClean="0"/>
              <a:t>(-3,3,30)</a:t>
            </a:r>
            <a:endParaRPr lang="en-US" dirty="0" smtClean="0"/>
          </a:p>
          <a:p>
            <a:r>
              <a:rPr lang="en-US" dirty="0" smtClean="0"/>
              <a:t> plot(x, sin(x)) </a:t>
            </a:r>
          </a:p>
          <a:p>
            <a:r>
              <a:rPr lang="en-US" dirty="0" smtClean="0"/>
              <a:t>plot(x, </a:t>
            </a:r>
            <a:r>
              <a:rPr lang="en-US" dirty="0" err="1" smtClean="0"/>
              <a:t>cos</a:t>
            </a:r>
            <a:r>
              <a:rPr lang="en-US" dirty="0" smtClean="0"/>
              <a:t>(x), 'r-') </a:t>
            </a:r>
          </a:p>
          <a:p>
            <a:r>
              <a:rPr lang="en-US" dirty="0" smtClean="0"/>
              <a:t>plot(x, -sin(x), 'g--') </a:t>
            </a:r>
          </a:p>
          <a:p>
            <a:r>
              <a:rPr lang="en-US" dirty="0" smtClean="0"/>
              <a:t>show()</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Fill in the missing code, find the error in the following code and then write the correct code.</a:t>
            </a:r>
          </a:p>
          <a:p>
            <a:r>
              <a:rPr lang="en-IN" dirty="0" smtClean="0"/>
              <a:t>Import </a:t>
            </a:r>
            <a:r>
              <a:rPr lang="en-IN" dirty="0" err="1" smtClean="0"/>
              <a:t>numpy</a:t>
            </a:r>
            <a:r>
              <a:rPr lang="en-IN" dirty="0" smtClean="0"/>
              <a:t> as </a:t>
            </a:r>
            <a:r>
              <a:rPr lang="en-IN" dirty="0" err="1" smtClean="0"/>
              <a:t>np</a:t>
            </a:r>
            <a:endParaRPr lang="en-IN" dirty="0" smtClean="0"/>
          </a:p>
          <a:p>
            <a:r>
              <a:rPr lang="en-IN" dirty="0" smtClean="0"/>
              <a:t>__________________</a:t>
            </a:r>
          </a:p>
          <a:p>
            <a:r>
              <a:rPr lang="en-IN" dirty="0" smtClean="0"/>
              <a:t>X = </a:t>
            </a:r>
            <a:r>
              <a:rPr lang="en-IN" dirty="0" err="1" smtClean="0"/>
              <a:t>np.linspace</a:t>
            </a:r>
            <a:r>
              <a:rPr lang="en-IN" dirty="0" smtClean="0"/>
              <a:t>(__________)</a:t>
            </a:r>
          </a:p>
          <a:p>
            <a:r>
              <a:rPr lang="en-IN" dirty="0" smtClean="0"/>
              <a:t>Plot(x,_____)</a:t>
            </a:r>
          </a:p>
          <a:p>
            <a:r>
              <a:rPr lang="en-IN" dirty="0" smtClean="0"/>
              <a:t>Plot(</a:t>
            </a:r>
            <a:r>
              <a:rPr lang="en-IN" dirty="0" err="1" smtClean="0"/>
              <a:t>x,tan</a:t>
            </a:r>
            <a:r>
              <a:rPr lang="en-IN" dirty="0" smtClean="0"/>
              <a:t>(x),)</a:t>
            </a:r>
          </a:p>
          <a:p>
            <a:r>
              <a:rPr lang="en-IN" dirty="0" smtClean="0"/>
              <a:t>Plot(x,__________)</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interface:</a:t>
            </a:r>
            <a:endParaRPr lang="en-US" dirty="0"/>
          </a:p>
        </p:txBody>
      </p:sp>
      <p:sp>
        <p:nvSpPr>
          <p:cNvPr id="3" name="Content Placeholder 2"/>
          <p:cNvSpPr>
            <a:spLocks noGrp="1"/>
          </p:cNvSpPr>
          <p:nvPr>
            <p:ph idx="1"/>
          </p:nvPr>
        </p:nvSpPr>
        <p:spPr/>
        <p:txBody>
          <a:bodyPr/>
          <a:lstStyle/>
          <a:p>
            <a:r>
              <a:rPr lang="en-US" dirty="0" smtClean="0"/>
              <a:t>It is easier to generate plots with </a:t>
            </a:r>
            <a:r>
              <a:rPr lang="en-US" dirty="0" err="1" smtClean="0"/>
              <a:t>matplotlib.pyplot</a:t>
            </a:r>
            <a:r>
              <a:rPr lang="en-US" dirty="0" smtClean="0"/>
              <a:t> module.</a:t>
            </a:r>
          </a:p>
          <a:p>
            <a:r>
              <a:rPr lang="en-US" dirty="0" smtClean="0"/>
              <a:t>Object-oriented approach Is recommended as it gives more control over our plot.</a:t>
            </a:r>
          </a:p>
          <a:p>
            <a:r>
              <a:rPr lang="en-US" dirty="0" smtClean="0"/>
              <a:t>All the functions are available in </a:t>
            </a:r>
            <a:r>
              <a:rPr lang="en-US" dirty="0" err="1" smtClean="0"/>
              <a:t>matplotlib.axes.Axes</a:t>
            </a:r>
            <a:r>
              <a:rPr lang="en-US" dirty="0" smtClean="0"/>
              <a:t> class.</a:t>
            </a:r>
          </a:p>
          <a:p>
            <a:r>
              <a:rPr lang="en-US" dirty="0" smtClean="0"/>
              <a:t>The idea behind this is that create figure objects and then call methods of that object.</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 oriented interface</a:t>
            </a:r>
            <a:endParaRPr lang="en-US" dirty="0"/>
          </a:p>
        </p:txBody>
      </p:sp>
      <p:sp>
        <p:nvSpPr>
          <p:cNvPr id="3" name="Content Placeholder 2"/>
          <p:cNvSpPr>
            <a:spLocks noGrp="1"/>
          </p:cNvSpPr>
          <p:nvPr>
            <p:ph idx="1"/>
          </p:nvPr>
        </p:nvSpPr>
        <p:spPr/>
        <p:txBody>
          <a:bodyPr/>
          <a:lstStyle/>
          <a:p>
            <a:r>
              <a:rPr lang="en-US" dirty="0" err="1" smtClean="0"/>
              <a:t>Pyplot</a:t>
            </a:r>
            <a:r>
              <a:rPr lang="en-US" dirty="0" smtClean="0"/>
              <a:t> is used only for a few functions such as figure creation and then call methods of that object.</a:t>
            </a:r>
          </a:p>
          <a:p>
            <a:r>
              <a:rPr lang="en-US" dirty="0" smtClean="0"/>
              <a:t>It helps in dealing with canvas.</a:t>
            </a:r>
          </a:p>
          <a:p>
            <a:r>
              <a:rPr lang="en-US" dirty="0" smtClean="0"/>
              <a:t>User use </a:t>
            </a:r>
            <a:r>
              <a:rPr lang="en-US" dirty="0" err="1" smtClean="0"/>
              <a:t>pyplots</a:t>
            </a:r>
            <a:r>
              <a:rPr lang="en-US" dirty="0" smtClean="0"/>
              <a:t> to create figures </a:t>
            </a:r>
          </a:p>
          <a:p>
            <a:endParaRPr lang="en-US" dirty="0" smtClean="0"/>
          </a:p>
          <a:p>
            <a:r>
              <a:rPr lang="en-US" dirty="0" smtClean="0"/>
              <a:t>fig = </a:t>
            </a:r>
            <a:r>
              <a:rPr lang="en-US" dirty="0" err="1" smtClean="0"/>
              <a:t>plt.figure</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add axes to figure. The </a:t>
            </a:r>
            <a:r>
              <a:rPr lang="en-US" b="1" dirty="0" err="1" smtClean="0"/>
              <a:t>add_axes</a:t>
            </a:r>
            <a:r>
              <a:rPr lang="en-US" b="1" dirty="0" smtClean="0"/>
              <a:t>()</a:t>
            </a:r>
            <a:r>
              <a:rPr lang="en-US" dirty="0" smtClean="0"/>
              <a:t> method requires a list object of 4 elements corresponding to left, bottom, width and height of the figure. Each number must be between 0 and 1 −</a:t>
            </a:r>
          </a:p>
          <a:p>
            <a:r>
              <a:rPr lang="en-US" dirty="0" smtClean="0"/>
              <a:t/>
            </a:r>
            <a:br>
              <a:rPr lang="en-US" dirty="0" smtClean="0"/>
            </a:br>
            <a:r>
              <a:rPr lang="en-US" dirty="0" smtClean="0"/>
              <a:t>ax=</a:t>
            </a:r>
            <a:r>
              <a:rPr lang="en-US" dirty="0" err="1" smtClean="0"/>
              <a:t>fig.add_axes</a:t>
            </a:r>
            <a:r>
              <a:rPr lang="en-US" dirty="0" smtClean="0"/>
              <a:t>([0,0,1,1])</a:t>
            </a:r>
            <a:br>
              <a:rPr lang="en-US" dirty="0" smtClean="0"/>
            </a:b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Set labels for x and y axis as well as title −</a:t>
            </a:r>
          </a:p>
          <a:p>
            <a:r>
              <a:rPr lang="en-US" dirty="0" smtClean="0"/>
              <a:t/>
            </a:r>
            <a:br>
              <a:rPr lang="en-US" dirty="0" smtClean="0"/>
            </a:br>
            <a:r>
              <a:rPr lang="en-US" dirty="0" err="1" smtClean="0"/>
              <a:t>ax.set_title</a:t>
            </a:r>
            <a:r>
              <a:rPr lang="en-US" dirty="0" smtClean="0"/>
              <a:t>("sine wave") </a:t>
            </a:r>
            <a:r>
              <a:rPr lang="en-US" dirty="0" err="1" smtClean="0"/>
              <a:t>ax.set_xlabel</a:t>
            </a:r>
            <a:r>
              <a:rPr lang="en-US" dirty="0" smtClean="0"/>
              <a:t>('angle') </a:t>
            </a:r>
          </a:p>
          <a:p>
            <a:r>
              <a:rPr lang="en-US" dirty="0" err="1" smtClean="0"/>
              <a:t>ax.set_ylabel</a:t>
            </a:r>
            <a:r>
              <a:rPr lang="en-US" dirty="0" smtClean="0"/>
              <a:t>('sine')</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89" y="1661828"/>
            <a:ext cx="5768566"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456363" y="2370349"/>
            <a:ext cx="3954415"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3"/>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449319" y="3887127"/>
            <a:ext cx="6293507" cy="1194303"/>
            <a:chOff x="629327" y="4093456"/>
            <a:chExt cx="6965470" cy="1321750"/>
          </a:xfrm>
        </p:grpSpPr>
        <p:sp>
          <p:nvSpPr>
            <p:cNvPr id="65" name="Rectangle 64"/>
            <p:cNvSpPr/>
            <p:nvPr/>
          </p:nvSpPr>
          <p:spPr>
            <a:xfrm>
              <a:off x="629327" y="4093456"/>
              <a:ext cx="4911575"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3776598217"/>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Invoke the plot() method of the axes object.</a:t>
            </a:r>
          </a:p>
          <a:p>
            <a:r>
              <a:rPr lang="en-US" dirty="0" smtClean="0"/>
              <a:t/>
            </a:r>
            <a:br>
              <a:rPr lang="en-US" dirty="0" smtClean="0"/>
            </a:br>
            <a:r>
              <a:rPr lang="en-US" dirty="0" err="1" smtClean="0"/>
              <a:t>ax.plot</a:t>
            </a:r>
            <a:r>
              <a:rPr lang="en-US" dirty="0" smtClean="0"/>
              <a:t>(</a:t>
            </a:r>
            <a:r>
              <a:rPr lang="en-US" dirty="0" err="1" smtClean="0"/>
              <a:t>x,y</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are using </a:t>
            </a:r>
            <a:r>
              <a:rPr lang="en-US" dirty="0" err="1" smtClean="0"/>
              <a:t>Jupyter</a:t>
            </a:r>
            <a:r>
              <a:rPr lang="en-US" dirty="0" smtClean="0"/>
              <a:t> notebook, the %</a:t>
            </a:r>
            <a:r>
              <a:rPr lang="en-US" dirty="0" err="1" smtClean="0"/>
              <a:t>matplotlib</a:t>
            </a:r>
            <a:r>
              <a:rPr lang="en-US" dirty="0" smtClean="0"/>
              <a:t> inline directive has to be issued; the </a:t>
            </a:r>
            <a:r>
              <a:rPr lang="en-US" dirty="0" err="1" smtClean="0"/>
              <a:t>otherwistshow</a:t>
            </a:r>
            <a:r>
              <a:rPr lang="en-US" dirty="0" smtClean="0"/>
              <a:t>() function of </a:t>
            </a:r>
            <a:r>
              <a:rPr lang="en-US" dirty="0" err="1" smtClean="0"/>
              <a:t>pyplot</a:t>
            </a:r>
            <a:r>
              <a:rPr lang="en-US" dirty="0" smtClean="0"/>
              <a:t> module displays the plot.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7239000" cy="6150936"/>
          </a:xfrm>
        </p:spPr>
        <p:txBody>
          <a:bodyPr/>
          <a:lstStyle/>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math </a:t>
            </a:r>
          </a:p>
          <a:p>
            <a:pPr>
              <a:buNone/>
            </a:pPr>
            <a:r>
              <a:rPr lang="en-US" dirty="0" smtClean="0"/>
              <a:t>x = </a:t>
            </a:r>
            <a:r>
              <a:rPr lang="en-US" dirty="0" err="1" smtClean="0"/>
              <a:t>np.arange</a:t>
            </a:r>
            <a:r>
              <a:rPr lang="en-US" dirty="0" smtClean="0"/>
              <a:t>(0, </a:t>
            </a:r>
            <a:r>
              <a:rPr lang="en-US" dirty="0" err="1" smtClean="0"/>
              <a:t>math.pi</a:t>
            </a:r>
            <a:r>
              <a:rPr lang="en-US" dirty="0" smtClean="0"/>
              <a:t>*2, 0.05) </a:t>
            </a:r>
          </a:p>
          <a:p>
            <a:pPr>
              <a:buNone/>
            </a:pPr>
            <a:r>
              <a:rPr lang="en-US" dirty="0" smtClean="0"/>
              <a:t>y = np.sin(x) fig = </a:t>
            </a:r>
            <a:r>
              <a:rPr lang="en-US" dirty="0" err="1" smtClean="0"/>
              <a:t>plt.figure</a:t>
            </a:r>
            <a:r>
              <a:rPr lang="en-US" dirty="0" smtClean="0"/>
              <a:t>() </a:t>
            </a:r>
          </a:p>
          <a:p>
            <a:pPr>
              <a:buNone/>
            </a:pPr>
            <a:r>
              <a:rPr lang="en-US" dirty="0" smtClean="0"/>
              <a:t>ax = </a:t>
            </a:r>
            <a:r>
              <a:rPr lang="en-US" dirty="0" err="1" smtClean="0"/>
              <a:t>fig.add_axes</a:t>
            </a:r>
            <a:r>
              <a:rPr lang="en-US" dirty="0" smtClean="0"/>
              <a:t>([0,0,1,1]) </a:t>
            </a:r>
          </a:p>
          <a:p>
            <a:pPr>
              <a:buNone/>
            </a:pPr>
            <a:r>
              <a:rPr lang="en-US" dirty="0" err="1" smtClean="0"/>
              <a:t>ax.plot</a:t>
            </a:r>
            <a:r>
              <a:rPr lang="en-US" dirty="0" smtClean="0"/>
              <a:t>(</a:t>
            </a:r>
            <a:r>
              <a:rPr lang="en-US" dirty="0" err="1" smtClean="0"/>
              <a:t>x,y</a:t>
            </a:r>
            <a:r>
              <a:rPr lang="en-US" dirty="0" smtClean="0"/>
              <a:t>)</a:t>
            </a:r>
          </a:p>
          <a:p>
            <a:pPr>
              <a:buNone/>
            </a:pPr>
            <a:r>
              <a:rPr lang="en-US" dirty="0" smtClean="0"/>
              <a:t> </a:t>
            </a:r>
            <a:r>
              <a:rPr lang="en-US" dirty="0" err="1" smtClean="0"/>
              <a:t>ax.set_title</a:t>
            </a:r>
            <a:r>
              <a:rPr lang="en-US" dirty="0" smtClean="0"/>
              <a:t>("sine wave") </a:t>
            </a:r>
          </a:p>
          <a:p>
            <a:pPr>
              <a:buNone/>
            </a:pPr>
            <a:r>
              <a:rPr lang="en-US" dirty="0" err="1" smtClean="0"/>
              <a:t>ax.set_xlabel</a:t>
            </a:r>
            <a:r>
              <a:rPr lang="en-US" dirty="0" smtClean="0"/>
              <a:t>('angle') </a:t>
            </a:r>
          </a:p>
          <a:p>
            <a:pPr>
              <a:buNone/>
            </a:pPr>
            <a:r>
              <a:rPr lang="en-US" dirty="0" err="1" smtClean="0"/>
              <a:t>ax.set_ylabel</a:t>
            </a:r>
            <a:r>
              <a:rPr lang="en-US" dirty="0" smtClean="0"/>
              <a:t>('sine')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–figure class;</a:t>
            </a:r>
            <a:endParaRPr lang="en-US" dirty="0"/>
          </a:p>
        </p:txBody>
      </p:sp>
      <p:sp>
        <p:nvSpPr>
          <p:cNvPr id="3" name="Content Placeholder 2"/>
          <p:cNvSpPr>
            <a:spLocks noGrp="1"/>
          </p:cNvSpPr>
          <p:nvPr>
            <p:ph idx="1"/>
          </p:nvPr>
        </p:nvSpPr>
        <p:spPr/>
        <p:txBody>
          <a:bodyPr/>
          <a:lstStyle/>
          <a:p>
            <a:r>
              <a:rPr lang="en-US" dirty="0" err="1" smtClean="0"/>
              <a:t>Matplotlib.figure</a:t>
            </a:r>
            <a:r>
              <a:rPr lang="en-US" dirty="0" smtClean="0"/>
              <a:t> module contains the figure class.</a:t>
            </a:r>
          </a:p>
          <a:p>
            <a:r>
              <a:rPr lang="en-US" dirty="0" smtClean="0"/>
              <a:t>It is the top-level container for all plot elements.</a:t>
            </a:r>
          </a:p>
          <a:p>
            <a:r>
              <a:rPr lang="en-US" dirty="0" smtClean="0"/>
              <a:t>Figure object is initiated by calling the figure() function from the </a:t>
            </a:r>
            <a:r>
              <a:rPr lang="en-US" dirty="0" err="1" smtClean="0"/>
              <a:t>pyplot</a:t>
            </a:r>
            <a:r>
              <a:rPr lang="en-US" dirty="0" smtClean="0"/>
              <a:t> module.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parameters:</a:t>
            </a:r>
            <a:endParaRPr lang="en-US" dirty="0"/>
          </a:p>
        </p:txBody>
      </p:sp>
      <p:sp>
        <p:nvSpPr>
          <p:cNvPr id="3" name="Content Placeholder 2"/>
          <p:cNvSpPr>
            <a:spLocks noGrp="1"/>
          </p:cNvSpPr>
          <p:nvPr>
            <p:ph idx="1"/>
          </p:nvPr>
        </p:nvSpPr>
        <p:spPr/>
        <p:txBody>
          <a:bodyPr/>
          <a:lstStyle/>
          <a:p>
            <a:r>
              <a:rPr lang="en-US" dirty="0" smtClean="0"/>
              <a:t>The following are the additional parameters.</a:t>
            </a:r>
          </a:p>
          <a:p>
            <a:r>
              <a:rPr lang="en-US" dirty="0" err="1" smtClean="0"/>
              <a:t>FigSize</a:t>
            </a:r>
            <a:r>
              <a:rPr lang="en-US" dirty="0" smtClean="0"/>
              <a:t> – (</a:t>
            </a:r>
            <a:r>
              <a:rPr lang="en-US" dirty="0" err="1" smtClean="0"/>
              <a:t>width,height</a:t>
            </a:r>
            <a:r>
              <a:rPr lang="en-US" dirty="0" smtClean="0"/>
              <a:t>) – </a:t>
            </a:r>
            <a:r>
              <a:rPr lang="en-US" dirty="0" err="1" smtClean="0"/>
              <a:t>tuple</a:t>
            </a:r>
            <a:r>
              <a:rPr lang="en-US" dirty="0" smtClean="0"/>
              <a:t> in inches.</a:t>
            </a:r>
          </a:p>
          <a:p>
            <a:r>
              <a:rPr lang="en-US" dirty="0" smtClean="0"/>
              <a:t>Dpi – dots per inches.</a:t>
            </a:r>
          </a:p>
          <a:p>
            <a:r>
              <a:rPr lang="en-US" dirty="0" err="1" smtClean="0"/>
              <a:t>Facecolor</a:t>
            </a:r>
            <a:r>
              <a:rPr lang="en-US" dirty="0" smtClean="0"/>
              <a:t> – Figure patch face color.</a:t>
            </a:r>
          </a:p>
          <a:p>
            <a:r>
              <a:rPr lang="en-US" dirty="0" err="1" smtClean="0"/>
              <a:t>Edgecolor</a:t>
            </a:r>
            <a:r>
              <a:rPr lang="en-US" dirty="0" smtClean="0"/>
              <a:t> – Figure patch edge color.</a:t>
            </a:r>
          </a:p>
          <a:p>
            <a:r>
              <a:rPr lang="en-US" dirty="0" err="1" smtClean="0"/>
              <a:t>Linewidth</a:t>
            </a:r>
            <a:r>
              <a:rPr lang="en-US" dirty="0" smtClean="0"/>
              <a:t> – Edge line width.</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axes class:</a:t>
            </a:r>
            <a:endParaRPr lang="en-US" dirty="0"/>
          </a:p>
        </p:txBody>
      </p:sp>
      <p:sp>
        <p:nvSpPr>
          <p:cNvPr id="3" name="Content Placeholder 2"/>
          <p:cNvSpPr>
            <a:spLocks noGrp="1"/>
          </p:cNvSpPr>
          <p:nvPr>
            <p:ph idx="1"/>
          </p:nvPr>
        </p:nvSpPr>
        <p:spPr/>
        <p:txBody>
          <a:bodyPr>
            <a:normAutofit/>
          </a:bodyPr>
          <a:lstStyle/>
          <a:p>
            <a:r>
              <a:rPr lang="en-US" dirty="0" smtClean="0"/>
              <a:t>Axes object – It is the region of the image with the data space.</a:t>
            </a:r>
          </a:p>
          <a:p>
            <a:r>
              <a:rPr lang="en-US" dirty="0" smtClean="0"/>
              <a:t>A figure may contain many axes but a axes object contains only one figure.</a:t>
            </a:r>
          </a:p>
          <a:p>
            <a:r>
              <a:rPr lang="en-US" dirty="0" smtClean="0"/>
              <a:t>The axes contains two or three axes objects.</a:t>
            </a:r>
          </a:p>
          <a:p>
            <a:r>
              <a:rPr lang="en-US" dirty="0" smtClean="0"/>
              <a:t>Axes class and member functions are the main points to work with OO interface.</a:t>
            </a:r>
          </a:p>
          <a:p>
            <a:r>
              <a:rPr lang="en-US" dirty="0" smtClean="0"/>
              <a:t>Axes object is added to the figure by calling the </a:t>
            </a:r>
            <a:r>
              <a:rPr lang="en-US" dirty="0" err="1" smtClean="0"/>
              <a:t>add_axes</a:t>
            </a:r>
            <a:r>
              <a:rPr lang="en-US" dirty="0" smtClean="0"/>
              <a:t>() method.</a:t>
            </a:r>
          </a:p>
          <a:p>
            <a:r>
              <a:rPr lang="en-US" dirty="0" smtClean="0"/>
              <a:t>It returns the axes object and adds an axes at position </a:t>
            </a:r>
            <a:r>
              <a:rPr lang="en-US" dirty="0" err="1" smtClean="0"/>
              <a:t>rect</a:t>
            </a:r>
            <a:r>
              <a:rPr lang="en-US" dirty="0" smtClean="0"/>
              <a:t>(</a:t>
            </a:r>
            <a:r>
              <a:rPr lang="en-US" dirty="0" err="1" smtClean="0"/>
              <a:t>left,bottom,width</a:t>
            </a:r>
            <a:r>
              <a:rPr lang="en-US" dirty="0" smtClean="0"/>
              <a:t> and height)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a:t>
            </a:r>
            <a:endParaRPr lang="en-US" dirty="0"/>
          </a:p>
        </p:txBody>
      </p:sp>
      <p:sp>
        <p:nvSpPr>
          <p:cNvPr id="3" name="Content Placeholder 2"/>
          <p:cNvSpPr>
            <a:spLocks noGrp="1"/>
          </p:cNvSpPr>
          <p:nvPr>
            <p:ph idx="1"/>
          </p:nvPr>
        </p:nvSpPr>
        <p:spPr/>
        <p:txBody>
          <a:bodyPr/>
          <a:lstStyle/>
          <a:p>
            <a:r>
              <a:rPr lang="en-US" dirty="0" smtClean="0"/>
              <a:t>Following is the parameter for axes class-</a:t>
            </a:r>
          </a:p>
          <a:p>
            <a:r>
              <a:rPr lang="en-US" dirty="0" smtClean="0"/>
              <a:t>Rect-A4-length sequence of[</a:t>
            </a:r>
            <a:r>
              <a:rPr lang="en-US" dirty="0" err="1" smtClean="0"/>
              <a:t>left,bottom,width,height</a:t>
            </a:r>
            <a:r>
              <a:rPr lang="en-US" dirty="0" smtClean="0"/>
              <a:t>] quantities.</a:t>
            </a:r>
          </a:p>
          <a:p>
            <a:r>
              <a:rPr lang="en-US" dirty="0" smtClean="0"/>
              <a:t>ax=</a:t>
            </a:r>
            <a:r>
              <a:rPr lang="en-US" dirty="0" err="1" smtClean="0"/>
              <a:t>fig.add_axes</a:t>
            </a:r>
            <a:r>
              <a:rPr lang="en-US" dirty="0" smtClean="0"/>
              <a:t>([0,0,1,1])</a:t>
            </a:r>
          </a:p>
          <a:p>
            <a:r>
              <a:rPr lang="en-US" dirty="0" smtClean="0"/>
              <a:t>The following member functions of axes class add different elements to the plot-</a:t>
            </a:r>
            <a:br>
              <a:rPr lang="en-US" dirty="0" smtClean="0"/>
            </a:b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axes class:</a:t>
            </a:r>
            <a:endParaRPr lang="en-US" dirty="0"/>
          </a:p>
        </p:txBody>
      </p:sp>
      <p:sp>
        <p:nvSpPr>
          <p:cNvPr id="3" name="Content Placeholder 2"/>
          <p:cNvSpPr>
            <a:spLocks noGrp="1"/>
          </p:cNvSpPr>
          <p:nvPr>
            <p:ph idx="1"/>
          </p:nvPr>
        </p:nvSpPr>
        <p:spPr/>
        <p:txBody>
          <a:bodyPr/>
          <a:lstStyle/>
          <a:p>
            <a:r>
              <a:rPr lang="en-US" dirty="0" smtClean="0"/>
              <a:t>Legend – legend() method of axes class adds a legend to  the figure.</a:t>
            </a:r>
          </a:p>
          <a:p>
            <a:r>
              <a:rPr lang="en-US" dirty="0" smtClean="0"/>
              <a:t>It takes three parameters.</a:t>
            </a:r>
          </a:p>
          <a:p>
            <a:r>
              <a:rPr lang="en-US" dirty="0" err="1" smtClean="0"/>
              <a:t>ax.legend</a:t>
            </a:r>
            <a:r>
              <a:rPr lang="en-US" dirty="0" smtClean="0"/>
              <a:t>(handles, labels, loc)</a:t>
            </a:r>
          </a:p>
          <a:p>
            <a:r>
              <a:rPr lang="en-US" dirty="0" smtClean="0"/>
              <a:t>Labels is a group of strings.</a:t>
            </a:r>
          </a:p>
          <a:p>
            <a:r>
              <a:rPr lang="en-US" dirty="0" smtClean="0"/>
              <a:t>It handles a line2D or patch instances.</a:t>
            </a:r>
          </a:p>
          <a:p>
            <a:r>
              <a:rPr lang="en-US" dirty="0" smtClean="0"/>
              <a:t>Loc can be an integer or string which </a:t>
            </a:r>
            <a:r>
              <a:rPr lang="en-US" dirty="0" err="1" smtClean="0"/>
              <a:t>specifes</a:t>
            </a:r>
            <a:r>
              <a:rPr lang="en-US" dirty="0" smtClean="0"/>
              <a:t> the legend location.</a:t>
            </a:r>
            <a:br>
              <a:rPr lang="en-US" dirty="0" smtClean="0"/>
            </a:b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Legend:</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Location string         Location code</a:t>
            </a:r>
          </a:p>
          <a:p>
            <a:pPr>
              <a:buNone/>
            </a:pPr>
            <a:r>
              <a:rPr lang="en-US" b="1" dirty="0" smtClean="0"/>
              <a:t>    </a:t>
            </a:r>
            <a:r>
              <a:rPr lang="en-US" dirty="0" smtClean="0"/>
              <a:t>best                          0</a:t>
            </a:r>
          </a:p>
          <a:p>
            <a:pPr>
              <a:buNone/>
            </a:pPr>
            <a:r>
              <a:rPr lang="en-US" b="1" dirty="0" smtClean="0"/>
              <a:t> </a:t>
            </a:r>
            <a:r>
              <a:rPr lang="en-US" dirty="0" smtClean="0"/>
              <a:t>upper right                   1</a:t>
            </a:r>
          </a:p>
          <a:p>
            <a:pPr>
              <a:buNone/>
            </a:pPr>
            <a:r>
              <a:rPr lang="en-US" dirty="0" smtClean="0"/>
              <a:t>upper left                      2</a:t>
            </a:r>
          </a:p>
          <a:p>
            <a:pPr>
              <a:buNone/>
            </a:pPr>
            <a:r>
              <a:rPr lang="en-US" dirty="0" smtClean="0"/>
              <a:t>lower left                       3</a:t>
            </a:r>
          </a:p>
          <a:p>
            <a:pPr>
              <a:buNone/>
            </a:pPr>
            <a:r>
              <a:rPr lang="en-US" dirty="0" smtClean="0"/>
              <a:t>lower right                     4</a:t>
            </a:r>
          </a:p>
          <a:p>
            <a:pPr>
              <a:buNone/>
            </a:pPr>
            <a:r>
              <a:rPr lang="en-US" dirty="0" smtClean="0"/>
              <a:t>Right                              5</a:t>
            </a:r>
          </a:p>
          <a:p>
            <a:pPr>
              <a:buNone/>
            </a:pPr>
            <a:r>
              <a:rPr lang="en-US" dirty="0" smtClean="0"/>
              <a:t>Center left                     6</a:t>
            </a:r>
          </a:p>
          <a:p>
            <a:pPr>
              <a:buNone/>
            </a:pPr>
            <a:r>
              <a:rPr lang="en-US" dirty="0" smtClean="0"/>
              <a:t>Center right                    7</a:t>
            </a:r>
          </a:p>
          <a:p>
            <a:pPr>
              <a:buNone/>
            </a:pPr>
            <a:r>
              <a:rPr lang="en-US" dirty="0" smtClean="0"/>
              <a:t>lower center                  8</a:t>
            </a:r>
          </a:p>
          <a:p>
            <a:pPr>
              <a:buNone/>
            </a:pPr>
            <a:r>
              <a:rPr lang="en-US" dirty="0" smtClean="0"/>
              <a:t>upper center                   9</a:t>
            </a:r>
          </a:p>
          <a:p>
            <a:pPr>
              <a:buNone/>
            </a:pPr>
            <a:r>
              <a:rPr lang="en-US" dirty="0" smtClean="0"/>
              <a:t>Center                            10</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b="1"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Axes.plot</a:t>
            </a:r>
            <a:r>
              <a:rPr lang="en-US" dirty="0" smtClean="0"/>
              <a:t>()</a:t>
            </a:r>
            <a:endParaRPr lang="en-US" dirty="0"/>
          </a:p>
        </p:txBody>
      </p:sp>
      <p:sp>
        <p:nvSpPr>
          <p:cNvPr id="3" name="Content Placeholder 2"/>
          <p:cNvSpPr>
            <a:spLocks noGrp="1"/>
          </p:cNvSpPr>
          <p:nvPr>
            <p:ph idx="1"/>
          </p:nvPr>
        </p:nvSpPr>
        <p:spPr/>
        <p:txBody>
          <a:bodyPr/>
          <a:lstStyle/>
          <a:p>
            <a:r>
              <a:rPr lang="en-US" dirty="0" smtClean="0"/>
              <a:t>It is the basic method of axes class.</a:t>
            </a:r>
          </a:p>
          <a:p>
            <a:r>
              <a:rPr lang="en-US" dirty="0" smtClean="0"/>
              <a:t>It plots values of one array versus another as arrays or markers.</a:t>
            </a:r>
          </a:p>
          <a:p>
            <a:r>
              <a:rPr lang="en-US" dirty="0" smtClean="0"/>
              <a:t>Plot() method has an optional format string argument which specifies the </a:t>
            </a:r>
            <a:r>
              <a:rPr lang="en-US" dirty="0" err="1" smtClean="0"/>
              <a:t>color,style</a:t>
            </a:r>
            <a:r>
              <a:rPr lang="en-US" dirty="0" smtClean="0"/>
              <a:t> and size of line and marker.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15034888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codes: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Character                Color</a:t>
            </a:r>
          </a:p>
          <a:p>
            <a:r>
              <a:rPr lang="en-US" dirty="0" smtClean="0"/>
              <a:t>   ‘b’                         blue</a:t>
            </a:r>
          </a:p>
          <a:p>
            <a:r>
              <a:rPr lang="en-US" dirty="0" smtClean="0"/>
              <a:t>    ‘g’                         green</a:t>
            </a:r>
          </a:p>
          <a:p>
            <a:r>
              <a:rPr lang="en-US" dirty="0" smtClean="0"/>
              <a:t>    ‘r’                          red</a:t>
            </a:r>
          </a:p>
          <a:p>
            <a:r>
              <a:rPr lang="en-US" dirty="0" smtClean="0"/>
              <a:t>     ‘b’                        blue</a:t>
            </a:r>
          </a:p>
          <a:p>
            <a:r>
              <a:rPr lang="en-US" dirty="0" smtClean="0"/>
              <a:t>      ‘c’                        cyan</a:t>
            </a:r>
          </a:p>
          <a:p>
            <a:r>
              <a:rPr lang="en-US" dirty="0" smtClean="0"/>
              <a:t>      ‘m’                      </a:t>
            </a:r>
            <a:r>
              <a:rPr lang="en-US" dirty="0" err="1" smtClean="0"/>
              <a:t>majentha</a:t>
            </a:r>
            <a:endParaRPr lang="en-US" dirty="0" smtClean="0"/>
          </a:p>
          <a:p>
            <a:r>
              <a:rPr lang="en-US" dirty="0" smtClean="0"/>
              <a:t>       ‘y’                       yellow</a:t>
            </a:r>
          </a:p>
          <a:p>
            <a:r>
              <a:rPr lang="en-US" dirty="0" smtClean="0"/>
              <a:t>       ‘k’                       black</a:t>
            </a:r>
          </a:p>
          <a:p>
            <a:r>
              <a:rPr lang="en-US" dirty="0" smtClean="0"/>
              <a:t>        ‘b’                        blue</a:t>
            </a:r>
          </a:p>
          <a:p>
            <a:r>
              <a:rPr lang="en-US" dirty="0" smtClean="0"/>
              <a:t>        ‘w’                      white</a:t>
            </a:r>
            <a:br>
              <a:rPr lang="en-US" dirty="0" smtClean="0"/>
            </a:br>
            <a:endParaRPr lang="en-US"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Marker codes:</a:t>
            </a:r>
            <a:endParaRPr lang="en-US" dirty="0"/>
          </a:p>
        </p:txBody>
      </p:sp>
      <p:sp>
        <p:nvSpPr>
          <p:cNvPr id="3" name="Content Placeholder 2"/>
          <p:cNvSpPr>
            <a:spLocks noGrp="1"/>
          </p:cNvSpPr>
          <p:nvPr>
            <p:ph idx="1"/>
          </p:nvPr>
        </p:nvSpPr>
        <p:spPr/>
        <p:txBody>
          <a:bodyPr/>
          <a:lstStyle/>
          <a:p>
            <a:r>
              <a:rPr lang="en-US" dirty="0" smtClean="0"/>
              <a:t>  </a:t>
            </a:r>
            <a:r>
              <a:rPr lang="en-US" b="1" dirty="0" smtClean="0"/>
              <a:t>Character                  Description</a:t>
            </a:r>
          </a:p>
          <a:p>
            <a:r>
              <a:rPr lang="en-US" b="1" dirty="0" smtClean="0"/>
              <a:t>    </a:t>
            </a:r>
            <a:r>
              <a:rPr lang="en-US" dirty="0" smtClean="0"/>
              <a:t>‘.’                              point marker</a:t>
            </a:r>
          </a:p>
          <a:p>
            <a:r>
              <a:rPr lang="en-US" dirty="0" smtClean="0"/>
              <a:t>    ‘o’                             Circle marker</a:t>
            </a:r>
            <a:br>
              <a:rPr lang="en-US" dirty="0" smtClean="0"/>
            </a:br>
            <a:r>
              <a:rPr lang="en-US" dirty="0" smtClean="0"/>
              <a:t>     ‘x’                             X marker</a:t>
            </a:r>
          </a:p>
          <a:p>
            <a:r>
              <a:rPr lang="en-US" dirty="0" smtClean="0"/>
              <a:t>     ‘D’                            diamond marker</a:t>
            </a:r>
          </a:p>
          <a:p>
            <a:r>
              <a:rPr lang="en-US" dirty="0" smtClean="0"/>
              <a:t>     ‘H’                             Hexagon marker</a:t>
            </a:r>
          </a:p>
          <a:p>
            <a:r>
              <a:rPr lang="en-US" dirty="0" smtClean="0"/>
              <a:t>     ‘s’                              square marker</a:t>
            </a:r>
          </a:p>
          <a:p>
            <a:r>
              <a:rPr lang="en-US" dirty="0" smtClean="0"/>
              <a:t>    ‘+’                              plus marker</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styles: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Character                       Description</a:t>
            </a:r>
          </a:p>
          <a:p>
            <a:r>
              <a:rPr lang="en-US" b="1" dirty="0" smtClean="0"/>
              <a:t> </a:t>
            </a:r>
            <a:r>
              <a:rPr lang="en-US" dirty="0" smtClean="0"/>
              <a:t>‘-‘                                   Solid line</a:t>
            </a:r>
          </a:p>
          <a:p>
            <a:r>
              <a:rPr lang="en-US" dirty="0" smtClean="0"/>
              <a:t> ‘—‘                                 Dashed line</a:t>
            </a:r>
          </a:p>
          <a:p>
            <a:r>
              <a:rPr lang="en-US" dirty="0" smtClean="0"/>
              <a:t>‘-.’                                  Dash-dot line</a:t>
            </a:r>
            <a:br>
              <a:rPr lang="en-US" dirty="0" smtClean="0"/>
            </a:br>
            <a:r>
              <a:rPr lang="en-US" dirty="0" smtClean="0"/>
              <a:t> ‘:’                                  Dotted line</a:t>
            </a:r>
            <a:br>
              <a:rPr lang="en-US" dirty="0" smtClean="0"/>
            </a:br>
            <a:r>
              <a:rPr lang="en-US" dirty="0" smtClean="0"/>
              <a:t>  </a:t>
            </a:r>
            <a:br>
              <a:rPr lang="en-US" dirty="0" smtClean="0"/>
            </a:br>
            <a:r>
              <a:rPr lang="en-US" dirty="0" smtClean="0"/>
              <a:t> ‘H’                              Hexagon marker</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The example shows the advertisement expenses </a:t>
            </a:r>
            <a:r>
              <a:rPr lang="en-US" dirty="0" err="1" smtClean="0"/>
              <a:t>annd</a:t>
            </a:r>
            <a:r>
              <a:rPr lang="en-US" dirty="0" smtClean="0"/>
              <a:t> sales figures of TV and smart phones .</a:t>
            </a:r>
          </a:p>
          <a:p>
            <a:r>
              <a:rPr lang="en-US" dirty="0" smtClean="0"/>
              <a:t>It is shown in the form of line plots.</a:t>
            </a:r>
          </a:p>
          <a:p>
            <a:r>
              <a:rPr lang="en-US" dirty="0" smtClean="0"/>
              <a:t>Solid line denotes TV line with yellow color and square markers.</a:t>
            </a:r>
          </a:p>
          <a:p>
            <a:r>
              <a:rPr lang="en-US" dirty="0" smtClean="0"/>
              <a:t>Dashed line denotes smart phone line with green color and circle marker</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28600"/>
            <a:ext cx="8305800" cy="6629400"/>
          </a:xfrm>
        </p:spPr>
        <p:txBody>
          <a:bodyPr>
            <a:normAutofit fontScale="92500" lnSpcReduction="1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y = [1, 4, 9, 16, 25,36,49, 64] </a:t>
            </a:r>
          </a:p>
          <a:p>
            <a:pPr>
              <a:buNone/>
            </a:pPr>
            <a:r>
              <a:rPr lang="en-US" dirty="0" smtClean="0"/>
              <a:t>x1 = [1, 16, 30, 42,55, 68, 77,88] </a:t>
            </a:r>
          </a:p>
          <a:p>
            <a:pPr>
              <a:buNone/>
            </a:pPr>
            <a:r>
              <a:rPr lang="en-US" dirty="0" smtClean="0"/>
              <a:t>x2 = [1,6,12,18,28, 40, 52, 65] </a:t>
            </a:r>
          </a:p>
          <a:p>
            <a:pPr>
              <a:buNone/>
            </a:pPr>
            <a:r>
              <a:rPr lang="en-US" dirty="0" smtClean="0"/>
              <a:t>fig = </a:t>
            </a:r>
            <a:r>
              <a:rPr lang="en-US" dirty="0" err="1" smtClean="0"/>
              <a:t>plt.figure</a:t>
            </a:r>
            <a:r>
              <a:rPr lang="en-US" dirty="0" smtClean="0"/>
              <a:t>() </a:t>
            </a:r>
          </a:p>
          <a:p>
            <a:pPr>
              <a:buNone/>
            </a:pPr>
            <a:r>
              <a:rPr lang="en-US" dirty="0" smtClean="0"/>
              <a:t>ax = </a:t>
            </a:r>
            <a:r>
              <a:rPr lang="en-US" dirty="0" err="1" smtClean="0"/>
              <a:t>fig.add_axes</a:t>
            </a:r>
            <a:r>
              <a:rPr lang="en-US" dirty="0" smtClean="0"/>
              <a:t>([0,0,1,1]) </a:t>
            </a:r>
          </a:p>
          <a:p>
            <a:pPr>
              <a:buNone/>
            </a:pPr>
            <a:r>
              <a:rPr lang="en-US" dirty="0" smtClean="0"/>
              <a:t>l1 = </a:t>
            </a:r>
            <a:r>
              <a:rPr lang="en-US" dirty="0" err="1" smtClean="0"/>
              <a:t>ax.plot</a:t>
            </a:r>
            <a:r>
              <a:rPr lang="en-US" dirty="0" smtClean="0"/>
              <a:t>(x1,y,'ys-') # solid line with yellow </a:t>
            </a:r>
            <a:r>
              <a:rPr lang="en-US" dirty="0" err="1" smtClean="0"/>
              <a:t>colour</a:t>
            </a:r>
            <a:r>
              <a:rPr lang="en-US" dirty="0" smtClean="0"/>
              <a:t> and square marker</a:t>
            </a:r>
          </a:p>
          <a:p>
            <a:pPr>
              <a:buNone/>
            </a:pPr>
            <a:r>
              <a:rPr lang="en-US" dirty="0" smtClean="0"/>
              <a:t> l2 = </a:t>
            </a:r>
            <a:r>
              <a:rPr lang="en-US" dirty="0" err="1" smtClean="0"/>
              <a:t>ax.plot</a:t>
            </a:r>
            <a:r>
              <a:rPr lang="en-US" dirty="0" smtClean="0"/>
              <a:t>(x2,y,'go--') # dash line with green </a:t>
            </a:r>
            <a:r>
              <a:rPr lang="en-US" dirty="0" err="1" smtClean="0"/>
              <a:t>colour</a:t>
            </a:r>
            <a:r>
              <a:rPr lang="en-US" dirty="0" smtClean="0"/>
              <a:t> and circle marker </a:t>
            </a:r>
          </a:p>
          <a:p>
            <a:pPr>
              <a:buNone/>
            </a:pPr>
            <a:r>
              <a:rPr lang="en-US" dirty="0" err="1" smtClean="0"/>
              <a:t>ax.legend</a:t>
            </a:r>
            <a:r>
              <a:rPr lang="en-US" dirty="0" smtClean="0"/>
              <a:t>(labels = ('</a:t>
            </a:r>
            <a:r>
              <a:rPr lang="en-US" dirty="0" err="1" smtClean="0"/>
              <a:t>tv</a:t>
            </a:r>
            <a:r>
              <a:rPr lang="en-US" dirty="0" smtClean="0"/>
              <a:t>', 'Smartphone'), loc = 'lower right') # legend placed at lower right </a:t>
            </a:r>
            <a:r>
              <a:rPr lang="en-US" dirty="0" err="1" smtClean="0"/>
              <a:t>ax.set_title</a:t>
            </a:r>
            <a:r>
              <a:rPr lang="en-US" dirty="0" smtClean="0"/>
              <a:t>("Advertisement effect on sales") </a:t>
            </a:r>
            <a:r>
              <a:rPr lang="en-US" dirty="0" err="1" smtClean="0"/>
              <a:t>ax.set_xlabel</a:t>
            </a:r>
            <a:r>
              <a:rPr lang="en-US" dirty="0" smtClean="0"/>
              <a:t>('medium') </a:t>
            </a:r>
          </a:p>
          <a:p>
            <a:pPr>
              <a:buNone/>
            </a:pPr>
            <a:r>
              <a:rPr lang="en-US" dirty="0" err="1" smtClean="0"/>
              <a:t>ax.set_ylabel</a:t>
            </a:r>
            <a:r>
              <a:rPr lang="en-US" dirty="0" smtClean="0"/>
              <a:t>('sales')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how ages of people have got an impact on </a:t>
            </a:r>
            <a:r>
              <a:rPr lang="en-IN" dirty="0" err="1" smtClean="0"/>
              <a:t>smartphones</a:t>
            </a:r>
            <a:r>
              <a:rPr lang="en-IN" dirty="0" smtClean="0"/>
              <a:t> and use plot function and </a:t>
            </a:r>
            <a:r>
              <a:rPr lang="en-IN" dirty="0" err="1" smtClean="0"/>
              <a:t>matplotlib</a:t>
            </a:r>
            <a:r>
              <a:rPr lang="en-IN" dirty="0" smtClean="0"/>
              <a:t> for data visualisation.</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t>
            </a:r>
            <a:r>
              <a:rPr lang="en-US" dirty="0" err="1" smtClean="0"/>
              <a:t>multiplot</a:t>
            </a:r>
            <a:endParaRPr lang="en-US" dirty="0"/>
          </a:p>
        </p:txBody>
      </p:sp>
      <p:sp>
        <p:nvSpPr>
          <p:cNvPr id="3" name="Content Placeholder 2"/>
          <p:cNvSpPr>
            <a:spLocks noGrp="1"/>
          </p:cNvSpPr>
          <p:nvPr>
            <p:ph idx="1"/>
          </p:nvPr>
        </p:nvSpPr>
        <p:spPr/>
        <p:txBody>
          <a:bodyPr/>
          <a:lstStyle/>
          <a:p>
            <a:r>
              <a:rPr lang="en-US" dirty="0" smtClean="0"/>
              <a:t>We can create </a:t>
            </a:r>
            <a:r>
              <a:rPr lang="en-US" dirty="0" err="1" smtClean="0"/>
              <a:t>multiplot</a:t>
            </a:r>
            <a:r>
              <a:rPr lang="en-US" dirty="0" smtClean="0"/>
              <a:t> lib on same canvas.</a:t>
            </a:r>
          </a:p>
          <a:p>
            <a:r>
              <a:rPr lang="en-US" dirty="0" smtClean="0"/>
              <a:t>Subplot() function returns the axes object at the given grid position.</a:t>
            </a:r>
          </a:p>
          <a:p>
            <a:r>
              <a:rPr lang="en-US" dirty="0" smtClean="0"/>
              <a:t>Call signature of this function is-</a:t>
            </a:r>
          </a:p>
          <a:p>
            <a:r>
              <a:rPr lang="en-US" dirty="0" err="1" smtClean="0"/>
              <a:t>plt.subplot</a:t>
            </a:r>
            <a:r>
              <a:rPr lang="en-US" dirty="0" smtClean="0"/>
              <a:t>(subplot(</a:t>
            </a:r>
            <a:r>
              <a:rPr lang="en-US" dirty="0" err="1" smtClean="0"/>
              <a:t>nrows</a:t>
            </a:r>
            <a:r>
              <a:rPr lang="en-US" dirty="0" smtClean="0"/>
              <a:t>, </a:t>
            </a:r>
            <a:r>
              <a:rPr lang="en-US" dirty="0" err="1" smtClean="0"/>
              <a:t>ncols</a:t>
            </a:r>
            <a:r>
              <a:rPr lang="en-US" dirty="0" smtClean="0"/>
              <a:t>, index)</a:t>
            </a:r>
            <a:br>
              <a:rPr lang="en-US" dirty="0" smtClean="0"/>
            </a:br>
            <a:endParaRPr lang="en-US" dirty="0" smtClean="0"/>
          </a:p>
          <a:p>
            <a:r>
              <a:rPr lang="en-US" dirty="0" err="1" smtClean="0"/>
              <a:t>Inthis,function</a:t>
            </a:r>
            <a:r>
              <a:rPr lang="en-US" dirty="0" smtClean="0"/>
              <a:t>  creates and returns an axes object at position index of grid of </a:t>
            </a:r>
            <a:r>
              <a:rPr lang="en-US" dirty="0" err="1" smtClean="0"/>
              <a:t>nrows</a:t>
            </a:r>
            <a:r>
              <a:rPr lang="en-US" dirty="0" smtClean="0"/>
              <a:t> and </a:t>
            </a:r>
            <a:r>
              <a:rPr lang="en-US" dirty="0" err="1" smtClean="0"/>
              <a:t>ncolsaxes</a:t>
            </a:r>
            <a:r>
              <a:rPr lang="en-US" dirty="0" smtClean="0"/>
              <a:t>.</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t>
            </a:r>
            <a:r>
              <a:rPr lang="en-US" dirty="0" err="1" smtClean="0"/>
              <a:t>multiplots</a:t>
            </a:r>
            <a:endParaRPr lang="en-US" dirty="0"/>
          </a:p>
        </p:txBody>
      </p:sp>
      <p:sp>
        <p:nvSpPr>
          <p:cNvPr id="3" name="Content Placeholder 2"/>
          <p:cNvSpPr>
            <a:spLocks noGrp="1"/>
          </p:cNvSpPr>
          <p:nvPr>
            <p:ph idx="1"/>
          </p:nvPr>
        </p:nvSpPr>
        <p:spPr/>
        <p:txBody>
          <a:bodyPr/>
          <a:lstStyle/>
          <a:p>
            <a:r>
              <a:rPr lang="en-US" dirty="0" smtClean="0"/>
              <a:t>Indexes go from 1 to </a:t>
            </a:r>
            <a:r>
              <a:rPr lang="en-US" dirty="0" err="1" smtClean="0"/>
              <a:t>nrows</a:t>
            </a:r>
            <a:r>
              <a:rPr lang="en-US" dirty="0" smtClean="0"/>
              <a:t> * </a:t>
            </a:r>
            <a:r>
              <a:rPr lang="en-US" dirty="0" err="1" smtClean="0"/>
              <a:t>ncols</a:t>
            </a:r>
            <a:r>
              <a:rPr lang="en-US" dirty="0" smtClean="0"/>
              <a:t> incrementing in row major order.</a:t>
            </a:r>
          </a:p>
          <a:p>
            <a:r>
              <a:rPr lang="en-US" dirty="0" err="1" smtClean="0"/>
              <a:t>Ncols</a:t>
            </a:r>
            <a:r>
              <a:rPr lang="en-US" dirty="0" smtClean="0"/>
              <a:t> and index are less than 10</a:t>
            </a:r>
          </a:p>
          <a:p>
            <a:r>
              <a:rPr lang="en-US" dirty="0" smtClean="0"/>
              <a:t>Indexes can be given as </a:t>
            </a:r>
            <a:r>
              <a:rPr lang="en-US" dirty="0" err="1" smtClean="0"/>
              <a:t>single,concatenated</a:t>
            </a:r>
            <a:r>
              <a:rPr lang="en-US" dirty="0" smtClean="0"/>
              <a:t> and three digit number.</a:t>
            </a:r>
          </a:p>
          <a:p>
            <a:r>
              <a:rPr lang="en-US" dirty="0" smtClean="0"/>
              <a:t>Subplot(2,3,3) and subplot(233) create an axes on the top right corner of the figure .</a:t>
            </a:r>
          </a:p>
          <a:p>
            <a:r>
              <a:rPr lang="en-US" dirty="0" smtClean="0"/>
              <a:t>It occupies half of the figure height and a third of the figure width.</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0"/>
            <a:ext cx="8229600" cy="6705600"/>
          </a:xfrm>
        </p:spPr>
        <p:txBody>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 plot a line, implicitly creating a subplot(111) </a:t>
            </a:r>
            <a:r>
              <a:rPr lang="en-US" dirty="0" err="1" smtClean="0"/>
              <a:t>plt.plot</a:t>
            </a:r>
            <a:r>
              <a:rPr lang="en-US" dirty="0" smtClean="0"/>
              <a:t>([1,2,3]) </a:t>
            </a:r>
          </a:p>
          <a:p>
            <a:pPr>
              <a:buNone/>
            </a:pPr>
            <a:r>
              <a:rPr lang="en-US" dirty="0" smtClean="0"/>
              <a:t># now create a subplot which represents the top plot of a grid with 2 rows and 1 column. </a:t>
            </a:r>
          </a:p>
          <a:p>
            <a:pPr>
              <a:buNone/>
            </a:pPr>
            <a:r>
              <a:rPr lang="en-US" dirty="0" smtClean="0"/>
              <a:t>#Since this subplot will overlap the first, the plot (and its axes) previously created, will be removed </a:t>
            </a:r>
            <a:r>
              <a:rPr lang="en-US" dirty="0" err="1" smtClean="0"/>
              <a:t>plt.subplot</a:t>
            </a:r>
            <a:r>
              <a:rPr lang="en-US" dirty="0" smtClean="0"/>
              <a:t>(211)</a:t>
            </a:r>
          </a:p>
          <a:p>
            <a:pPr>
              <a:buNone/>
            </a:pPr>
            <a:r>
              <a:rPr lang="en-US" dirty="0" smtClean="0"/>
              <a:t> </a:t>
            </a:r>
            <a:r>
              <a:rPr lang="en-US" dirty="0" err="1" smtClean="0"/>
              <a:t>plt.plot</a:t>
            </a:r>
            <a:r>
              <a:rPr lang="en-US" dirty="0" smtClean="0"/>
              <a:t>(range(12)) </a:t>
            </a:r>
          </a:p>
          <a:p>
            <a:pPr>
              <a:buNone/>
            </a:pPr>
            <a:r>
              <a:rPr lang="en-US" dirty="0" err="1" smtClean="0"/>
              <a:t>plt.subplot</a:t>
            </a:r>
            <a:r>
              <a:rPr lang="en-US" dirty="0" smtClean="0"/>
              <a:t>(212, </a:t>
            </a:r>
            <a:r>
              <a:rPr lang="en-US" dirty="0" err="1" smtClean="0"/>
              <a:t>facecolor</a:t>
            </a:r>
            <a:r>
              <a:rPr lang="en-US" dirty="0" smtClean="0"/>
              <a:t>='y') # creates 2nd subplot with yellow background </a:t>
            </a:r>
          </a:p>
          <a:p>
            <a:pPr>
              <a:buNone/>
            </a:pPr>
            <a:r>
              <a:rPr lang="en-US" dirty="0" err="1" smtClean="0"/>
              <a:t>plt.plot</a:t>
            </a:r>
            <a:r>
              <a:rPr lang="en-US" dirty="0" smtClean="0"/>
              <a:t>(range(12))</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3" y="5421007"/>
            <a:ext cx="3671004"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4282584062"/>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code, fill in the missing code and write the correct code.</a:t>
            </a:r>
          </a:p>
          <a:p>
            <a:r>
              <a:rPr lang="en-IN" dirty="0" smtClean="0"/>
              <a:t>Import _________</a:t>
            </a:r>
          </a:p>
          <a:p>
            <a:r>
              <a:rPr lang="en-IN" dirty="0" smtClean="0"/>
              <a:t>Import </a:t>
            </a:r>
            <a:r>
              <a:rPr lang="en-IN" dirty="0" err="1" smtClean="0"/>
              <a:t>numpy</a:t>
            </a:r>
            <a:r>
              <a:rPr lang="en-IN" dirty="0" smtClean="0"/>
              <a:t> as </a:t>
            </a:r>
            <a:r>
              <a:rPr lang="en-IN" dirty="0" err="1" smtClean="0"/>
              <a:t>np</a:t>
            </a:r>
            <a:endParaRPr lang="en-IN" dirty="0" smtClean="0"/>
          </a:p>
          <a:p>
            <a:r>
              <a:rPr lang="en-IN" dirty="0" err="1" smtClean="0"/>
              <a:t>Np</a:t>
            </a:r>
            <a:r>
              <a:rPr lang="en-IN" dirty="0" smtClean="0"/>
              <a:t> = </a:t>
            </a:r>
            <a:r>
              <a:rPr lang="en-IN" dirty="0" err="1" smtClean="0"/>
              <a:t>np.range</a:t>
            </a:r>
            <a:r>
              <a:rPr lang="en-IN" dirty="0" smtClean="0"/>
              <a:t>(______)</a:t>
            </a:r>
          </a:p>
          <a:p>
            <a:r>
              <a:rPr lang="en-IN" dirty="0" err="1" smtClean="0"/>
              <a:t>Hj</a:t>
            </a:r>
            <a:r>
              <a:rPr lang="en-IN" dirty="0" smtClean="0"/>
              <a:t> = </a:t>
            </a:r>
            <a:r>
              <a:rPr lang="en-IN" dirty="0" err="1" smtClean="0"/>
              <a:t>np.subplot</a:t>
            </a:r>
            <a:r>
              <a:rPr lang="en-IN" dirty="0" smtClean="0"/>
              <a:t>(_________)</a:t>
            </a:r>
          </a:p>
          <a:p>
            <a:r>
              <a:rPr lang="en-IN" dirty="0" err="1" smtClean="0"/>
              <a:t>Np</a:t>
            </a:r>
            <a:r>
              <a:rPr lang="en-IN" dirty="0" smtClean="0"/>
              <a:t> = ______</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SUBPLOTS: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add_subplot</a:t>
            </a:r>
            <a:r>
              <a:rPr lang="en-US" dirty="0" smtClean="0"/>
              <a:t> function of the figure class will not overwrite the existing plot.</a:t>
            </a:r>
          </a:p>
          <a:p>
            <a:r>
              <a:rPr lang="en-US" dirty="0" smtClean="0"/>
              <a:t>import </a:t>
            </a:r>
            <a:r>
              <a:rPr lang="en-US" dirty="0" err="1" smtClean="0"/>
              <a:t>matplotlib.pyplot</a:t>
            </a:r>
            <a:r>
              <a:rPr lang="en-US" dirty="0" smtClean="0"/>
              <a:t> as </a:t>
            </a:r>
            <a:r>
              <a:rPr lang="en-US" dirty="0" err="1" smtClean="0"/>
              <a:t>plt</a:t>
            </a:r>
            <a:r>
              <a:rPr lang="en-US" dirty="0" smtClean="0"/>
              <a:t> </a:t>
            </a:r>
          </a:p>
          <a:p>
            <a:r>
              <a:rPr lang="en-US" dirty="0" smtClean="0"/>
              <a:t>fig = </a:t>
            </a:r>
            <a:r>
              <a:rPr lang="en-US" dirty="0" err="1" smtClean="0"/>
              <a:t>plt.figure</a:t>
            </a:r>
            <a:r>
              <a:rPr lang="en-US" dirty="0" smtClean="0"/>
              <a:t>() </a:t>
            </a:r>
          </a:p>
          <a:p>
            <a:r>
              <a:rPr lang="en-US" dirty="0" smtClean="0"/>
              <a:t>ax1 = </a:t>
            </a:r>
            <a:r>
              <a:rPr lang="en-US" dirty="0" err="1" smtClean="0"/>
              <a:t>fig.add_subplot</a:t>
            </a:r>
            <a:r>
              <a:rPr lang="en-US" dirty="0" smtClean="0"/>
              <a:t>(111) </a:t>
            </a:r>
          </a:p>
          <a:p>
            <a:r>
              <a:rPr lang="en-US" dirty="0" smtClean="0"/>
              <a:t>ax1.plot([1,2,3]) </a:t>
            </a:r>
          </a:p>
          <a:p>
            <a:r>
              <a:rPr lang="en-US" dirty="0" smtClean="0"/>
              <a:t>ax2 = </a:t>
            </a:r>
            <a:r>
              <a:rPr lang="en-US" dirty="0" err="1" smtClean="0"/>
              <a:t>fig.add_subplot</a:t>
            </a:r>
            <a:r>
              <a:rPr lang="en-US" dirty="0" smtClean="0"/>
              <a:t>(221, </a:t>
            </a:r>
            <a:r>
              <a:rPr lang="en-US" dirty="0" err="1" smtClean="0"/>
              <a:t>facecolor</a:t>
            </a:r>
            <a:r>
              <a:rPr lang="en-US" dirty="0" smtClean="0"/>
              <a:t>='y') ax2.plot([1,2,3])</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use of </a:t>
            </a:r>
            <a:r>
              <a:rPr lang="en-IN" dirty="0" err="1" smtClean="0"/>
              <a:t>add_subplot</a:t>
            </a:r>
            <a:r>
              <a:rPr lang="en-IN" dirty="0" smtClean="0"/>
              <a:t>() function of figure class.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subplots:</a:t>
            </a:r>
            <a:endParaRPr lang="en-US" dirty="0"/>
          </a:p>
        </p:txBody>
      </p:sp>
      <p:sp>
        <p:nvSpPr>
          <p:cNvPr id="3" name="Content Placeholder 2"/>
          <p:cNvSpPr>
            <a:spLocks noGrp="1"/>
          </p:cNvSpPr>
          <p:nvPr>
            <p:ph idx="1"/>
          </p:nvPr>
        </p:nvSpPr>
        <p:spPr/>
        <p:txBody>
          <a:bodyPr/>
          <a:lstStyle/>
          <a:p>
            <a:r>
              <a:rPr lang="en-US" dirty="0" smtClean="0"/>
              <a:t>We can insert plot in the same figure by adding another axes object in the same canvas.</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0"/>
            <a:ext cx="8001000" cy="6858000"/>
          </a:xfrm>
        </p:spPr>
        <p:txBody>
          <a:bodyPr>
            <a:normAutofit lnSpcReduction="1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import math </a:t>
            </a:r>
          </a:p>
          <a:p>
            <a:pPr>
              <a:buNone/>
            </a:pPr>
            <a:r>
              <a:rPr lang="en-US" dirty="0" smtClean="0"/>
              <a:t>x = </a:t>
            </a:r>
            <a:r>
              <a:rPr lang="en-US" dirty="0" err="1" smtClean="0"/>
              <a:t>np.arange</a:t>
            </a:r>
            <a:r>
              <a:rPr lang="en-US" dirty="0" smtClean="0"/>
              <a:t>(0, </a:t>
            </a:r>
            <a:r>
              <a:rPr lang="en-US" dirty="0" err="1" smtClean="0"/>
              <a:t>math.pi</a:t>
            </a:r>
            <a:r>
              <a:rPr lang="en-US" dirty="0" smtClean="0"/>
              <a:t>*2, 0.05) </a:t>
            </a:r>
          </a:p>
          <a:p>
            <a:pPr>
              <a:buNone/>
            </a:pPr>
            <a:r>
              <a:rPr lang="en-US" dirty="0" smtClean="0"/>
              <a:t>fig=</a:t>
            </a:r>
            <a:r>
              <a:rPr lang="en-US" dirty="0" err="1" smtClean="0"/>
              <a:t>plt.figure</a:t>
            </a:r>
            <a:r>
              <a:rPr lang="en-US" dirty="0" smtClean="0"/>
              <a:t>() </a:t>
            </a:r>
          </a:p>
          <a:p>
            <a:pPr>
              <a:buNone/>
            </a:pPr>
            <a:r>
              <a:rPr lang="en-US" dirty="0" smtClean="0"/>
              <a:t>axes1 = </a:t>
            </a:r>
            <a:r>
              <a:rPr lang="en-US" dirty="0" err="1" smtClean="0"/>
              <a:t>fig.add_axes</a:t>
            </a:r>
            <a:r>
              <a:rPr lang="en-US" dirty="0" smtClean="0"/>
              <a:t>([0.1, 0.1, 0.8, 0.8]) </a:t>
            </a:r>
          </a:p>
          <a:p>
            <a:pPr>
              <a:buNone/>
            </a:pPr>
            <a:r>
              <a:rPr lang="en-US" dirty="0" smtClean="0"/>
              <a:t># main axes axes2 = </a:t>
            </a:r>
            <a:r>
              <a:rPr lang="en-US" dirty="0" err="1" smtClean="0"/>
              <a:t>fig.add_axes</a:t>
            </a:r>
            <a:r>
              <a:rPr lang="en-US" dirty="0" smtClean="0"/>
              <a:t>([0.55, 0.55, 0.3, 0.3]) </a:t>
            </a:r>
          </a:p>
          <a:p>
            <a:pPr>
              <a:buNone/>
            </a:pPr>
            <a:r>
              <a:rPr lang="en-US" dirty="0" smtClean="0"/>
              <a:t># inset axes y = np.sin(x) </a:t>
            </a:r>
          </a:p>
          <a:p>
            <a:pPr>
              <a:buNone/>
            </a:pPr>
            <a:r>
              <a:rPr lang="en-US" dirty="0" smtClean="0"/>
              <a:t>axes1.plot(x, y, 'b') </a:t>
            </a:r>
          </a:p>
          <a:p>
            <a:pPr>
              <a:buNone/>
            </a:pPr>
            <a:r>
              <a:rPr lang="en-US" dirty="0" smtClean="0"/>
              <a:t>axes2.plot(</a:t>
            </a:r>
            <a:r>
              <a:rPr lang="en-US" dirty="0" err="1" smtClean="0"/>
              <a:t>x,np.cos</a:t>
            </a:r>
            <a:r>
              <a:rPr lang="en-US" dirty="0" smtClean="0"/>
              <a:t>(x),'r') </a:t>
            </a:r>
          </a:p>
          <a:p>
            <a:pPr>
              <a:buNone/>
            </a:pPr>
            <a:r>
              <a:rPr lang="en-US" dirty="0" smtClean="0"/>
              <a:t>axes1.set_title('sine') </a:t>
            </a:r>
          </a:p>
          <a:p>
            <a:pPr>
              <a:buNone/>
            </a:pPr>
            <a:r>
              <a:rPr lang="en-US" dirty="0" smtClean="0"/>
              <a:t>axes2.set_title("cosine")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normAutofit lnSpcReduction="10000"/>
          </a:bodyPr>
          <a:lstStyle/>
          <a:p>
            <a:r>
              <a:rPr lang="en-IN" dirty="0" smtClean="0"/>
              <a:t>Find the error in the following </a:t>
            </a:r>
            <a:r>
              <a:rPr lang="en-IN" dirty="0" err="1" smtClean="0"/>
              <a:t>code,fill</a:t>
            </a:r>
            <a:r>
              <a:rPr lang="en-IN" dirty="0" smtClean="0"/>
              <a:t> the missing code and write the correct code.</a:t>
            </a:r>
          </a:p>
          <a:p>
            <a:pPr>
              <a:buNone/>
            </a:pPr>
            <a:r>
              <a:rPr lang="en-IN" dirty="0" smtClean="0"/>
              <a:t>Import </a:t>
            </a:r>
            <a:r>
              <a:rPr lang="en-IN" dirty="0" err="1" smtClean="0"/>
              <a:t>matplotlib.pyplot</a:t>
            </a:r>
            <a:r>
              <a:rPr lang="en-IN" dirty="0" smtClean="0"/>
              <a:t> as </a:t>
            </a:r>
            <a:r>
              <a:rPr lang="en-IN" dirty="0" err="1" smtClean="0"/>
              <a:t>plt</a:t>
            </a:r>
            <a:endParaRPr lang="en-IN" dirty="0" smtClean="0"/>
          </a:p>
          <a:p>
            <a:pPr>
              <a:buNone/>
            </a:pPr>
            <a:r>
              <a:rPr lang="en-IN" dirty="0" smtClean="0"/>
              <a:t>Import num _____</a:t>
            </a:r>
          </a:p>
          <a:p>
            <a:pPr>
              <a:buNone/>
            </a:pPr>
            <a:r>
              <a:rPr lang="en-IN" dirty="0" smtClean="0"/>
              <a:t>Import pandas as _______</a:t>
            </a:r>
          </a:p>
          <a:p>
            <a:pPr>
              <a:buNone/>
            </a:pPr>
            <a:r>
              <a:rPr lang="en-IN" dirty="0" smtClean="0"/>
              <a:t>X = </a:t>
            </a:r>
            <a:r>
              <a:rPr lang="en-IN" dirty="0" err="1" smtClean="0"/>
              <a:t>np.arange</a:t>
            </a:r>
            <a:r>
              <a:rPr lang="en-IN" dirty="0" smtClean="0"/>
              <a:t>(________)</a:t>
            </a:r>
          </a:p>
          <a:p>
            <a:pPr>
              <a:buNone/>
            </a:pPr>
            <a:r>
              <a:rPr lang="en-IN" dirty="0" err="1" smtClean="0"/>
              <a:t>Fg</a:t>
            </a:r>
            <a:r>
              <a:rPr lang="en-IN" dirty="0" smtClean="0"/>
              <a:t> = </a:t>
            </a:r>
            <a:r>
              <a:rPr lang="en-IN" dirty="0" err="1" smtClean="0"/>
              <a:t>np</a:t>
            </a:r>
            <a:r>
              <a:rPr lang="en-IN" dirty="0" smtClean="0"/>
              <a:t>._________</a:t>
            </a:r>
          </a:p>
          <a:p>
            <a:pPr>
              <a:buNone/>
            </a:pPr>
            <a:r>
              <a:rPr lang="en-IN" dirty="0" smtClean="0"/>
              <a:t>Y = </a:t>
            </a:r>
            <a:r>
              <a:rPr lang="en-IN" dirty="0" err="1" smtClean="0"/>
              <a:t>np</a:t>
            </a:r>
            <a:r>
              <a:rPr lang="en-IN" dirty="0" smtClean="0"/>
              <a:t>.______</a:t>
            </a:r>
          </a:p>
          <a:p>
            <a:pPr>
              <a:buNone/>
            </a:pPr>
            <a:r>
              <a:rPr lang="en-IN" dirty="0" smtClean="0"/>
              <a:t>_____</a:t>
            </a:r>
          </a:p>
          <a:p>
            <a:pPr>
              <a:buNone/>
            </a:pPr>
            <a:r>
              <a:rPr lang="en-IN" dirty="0" smtClean="0"/>
              <a:t>_____</a:t>
            </a:r>
          </a:p>
          <a:p>
            <a:pPr>
              <a:buNone/>
            </a:pPr>
            <a:r>
              <a:rPr lang="en-IN" dirty="0" smtClean="0"/>
              <a:t>_______</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–subplots() function</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pyplot</a:t>
            </a:r>
            <a:r>
              <a:rPr lang="en-US" dirty="0" smtClean="0"/>
              <a:t> API of </a:t>
            </a:r>
            <a:r>
              <a:rPr lang="en-US" dirty="0" err="1" smtClean="0"/>
              <a:t>Matplotlib</a:t>
            </a:r>
            <a:r>
              <a:rPr lang="en-US" dirty="0" smtClean="0"/>
              <a:t>() has a convenient function called subplots().</a:t>
            </a:r>
          </a:p>
          <a:p>
            <a:r>
              <a:rPr lang="en-US" dirty="0" smtClean="0"/>
              <a:t>It acts like a utility wrapper and helps in creating common layouts of subplots.</a:t>
            </a:r>
          </a:p>
          <a:p>
            <a:r>
              <a:rPr lang="en-US" dirty="0" smtClean="0"/>
              <a:t>It includes enclosing figure object in a single call.</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MATPLOTLIB – SUBPLOTS() FUNCTION:</a:t>
            </a:r>
            <a:endParaRPr lang="en-US" dirty="0"/>
          </a:p>
        </p:txBody>
      </p:sp>
      <p:sp>
        <p:nvSpPr>
          <p:cNvPr id="3" name="Content Placeholder 2"/>
          <p:cNvSpPr>
            <a:spLocks noGrp="1"/>
          </p:cNvSpPr>
          <p:nvPr>
            <p:ph idx="1"/>
          </p:nvPr>
        </p:nvSpPr>
        <p:spPr/>
        <p:txBody>
          <a:bodyPr/>
          <a:lstStyle/>
          <a:p>
            <a:r>
              <a:rPr lang="en-US" dirty="0" err="1" smtClean="0"/>
              <a:t>Plt.subplots</a:t>
            </a:r>
            <a:r>
              <a:rPr lang="en-US" dirty="0" smtClean="0"/>
              <a:t>(</a:t>
            </a:r>
            <a:r>
              <a:rPr lang="en-US" dirty="0" err="1" smtClean="0"/>
              <a:t>nrows,ncols</a:t>
            </a:r>
            <a:r>
              <a:rPr lang="en-US" dirty="0" smtClean="0"/>
              <a:t>)</a:t>
            </a:r>
          </a:p>
          <a:p>
            <a:r>
              <a:rPr lang="en-US" dirty="0" smtClean="0"/>
              <a:t>The two arguments to this function specifies the number of rows and number of columns attributes of the subplot grid.</a:t>
            </a:r>
          </a:p>
          <a:p>
            <a:r>
              <a:rPr lang="en-US" dirty="0" smtClean="0"/>
              <a:t>The function returns a figure object and a </a:t>
            </a:r>
            <a:r>
              <a:rPr lang="en-US" dirty="0" err="1" smtClean="0"/>
              <a:t>tuple</a:t>
            </a:r>
            <a:r>
              <a:rPr lang="en-US" dirty="0" smtClean="0"/>
              <a:t> containing axes objects equal to </a:t>
            </a:r>
            <a:r>
              <a:rPr lang="en-US" dirty="0" err="1" smtClean="0"/>
              <a:t>nrows</a:t>
            </a:r>
            <a:r>
              <a:rPr lang="en-US" dirty="0" smtClean="0"/>
              <a:t> and </a:t>
            </a:r>
            <a:r>
              <a:rPr lang="en-US" dirty="0" err="1" smtClean="0"/>
              <a:t>ncols</a:t>
            </a:r>
            <a:r>
              <a:rPr lang="en-US" dirty="0" smtClean="0"/>
              <a:t>.</a:t>
            </a:r>
          </a:p>
          <a:p>
            <a:r>
              <a:rPr lang="en-US" dirty="0" smtClean="0"/>
              <a:t>Each axes object can be accessed by using the index.</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subplots() function:</a:t>
            </a:r>
            <a:endParaRPr lang="en-US" dirty="0"/>
          </a:p>
        </p:txBody>
      </p:sp>
      <p:sp>
        <p:nvSpPr>
          <p:cNvPr id="3" name="Content Placeholder 2"/>
          <p:cNvSpPr>
            <a:spLocks noGrp="1"/>
          </p:cNvSpPr>
          <p:nvPr>
            <p:ph idx="1"/>
          </p:nvPr>
        </p:nvSpPr>
        <p:spPr/>
        <p:txBody>
          <a:bodyPr/>
          <a:lstStyle/>
          <a:p>
            <a:r>
              <a:rPr lang="en-US" dirty="0" smtClean="0"/>
              <a:t>We create a subplot of two rows and two columns and display 4 different subplots in each plot.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0"/>
            <a:ext cx="7924800" cy="6858000"/>
          </a:xfrm>
        </p:spPr>
        <p:txBody>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err="1" smtClean="0"/>
              <a:t>fig,a</a:t>
            </a:r>
            <a:r>
              <a:rPr lang="en-US" dirty="0" smtClean="0"/>
              <a:t> = </a:t>
            </a:r>
            <a:r>
              <a:rPr lang="en-US" dirty="0" err="1" smtClean="0"/>
              <a:t>plt.subplots</a:t>
            </a:r>
            <a:r>
              <a:rPr lang="en-US" dirty="0" smtClean="0"/>
              <a:t>(2,2)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x = </a:t>
            </a:r>
            <a:r>
              <a:rPr lang="en-US" dirty="0" err="1" smtClean="0"/>
              <a:t>np.arange</a:t>
            </a:r>
            <a:r>
              <a:rPr lang="en-US" dirty="0" smtClean="0"/>
              <a:t>(1,5) </a:t>
            </a:r>
          </a:p>
          <a:p>
            <a:pPr>
              <a:buNone/>
            </a:pPr>
            <a:r>
              <a:rPr lang="en-US" dirty="0" smtClean="0"/>
              <a:t>a[0][0].plot(</a:t>
            </a:r>
            <a:r>
              <a:rPr lang="en-US" dirty="0" err="1" smtClean="0"/>
              <a:t>x,x</a:t>
            </a:r>
            <a:r>
              <a:rPr lang="en-US" dirty="0" smtClean="0"/>
              <a:t>*x) </a:t>
            </a:r>
          </a:p>
          <a:p>
            <a:pPr>
              <a:buNone/>
            </a:pPr>
            <a:r>
              <a:rPr lang="en-US" dirty="0" smtClean="0"/>
              <a:t>a[0][0].</a:t>
            </a:r>
            <a:r>
              <a:rPr lang="en-US" dirty="0" err="1" smtClean="0"/>
              <a:t>set_title</a:t>
            </a:r>
            <a:r>
              <a:rPr lang="en-US" dirty="0" smtClean="0"/>
              <a:t>('square') </a:t>
            </a:r>
          </a:p>
          <a:p>
            <a:pPr>
              <a:buNone/>
            </a:pPr>
            <a:r>
              <a:rPr lang="en-US" dirty="0" smtClean="0"/>
              <a:t>a[0][1].plot(</a:t>
            </a:r>
            <a:r>
              <a:rPr lang="en-US" dirty="0" err="1" smtClean="0"/>
              <a:t>x,np.sqrt</a:t>
            </a:r>
            <a:r>
              <a:rPr lang="en-US" dirty="0" smtClean="0"/>
              <a:t>(x)) </a:t>
            </a:r>
          </a:p>
          <a:p>
            <a:pPr>
              <a:buNone/>
            </a:pPr>
            <a:r>
              <a:rPr lang="en-US" dirty="0" smtClean="0"/>
              <a:t>a[0][1].</a:t>
            </a:r>
            <a:r>
              <a:rPr lang="en-US" dirty="0" err="1" smtClean="0"/>
              <a:t>set_title</a:t>
            </a:r>
            <a:r>
              <a:rPr lang="en-US" dirty="0" smtClean="0"/>
              <a:t>('square root')</a:t>
            </a:r>
          </a:p>
          <a:p>
            <a:pPr>
              <a:buNone/>
            </a:pPr>
            <a:r>
              <a:rPr lang="en-US" dirty="0" smtClean="0"/>
              <a:t>a[1][0].plot(</a:t>
            </a:r>
            <a:r>
              <a:rPr lang="en-US" dirty="0" err="1" smtClean="0"/>
              <a:t>x,np.exp</a:t>
            </a:r>
            <a:r>
              <a:rPr lang="en-US" dirty="0" smtClean="0"/>
              <a:t>(x)) </a:t>
            </a:r>
          </a:p>
          <a:p>
            <a:pPr>
              <a:buNone/>
            </a:pPr>
            <a:r>
              <a:rPr lang="en-US" dirty="0" smtClean="0"/>
              <a:t>a[1][0].</a:t>
            </a:r>
            <a:r>
              <a:rPr lang="en-US" dirty="0" err="1" smtClean="0"/>
              <a:t>set_title</a:t>
            </a:r>
            <a:r>
              <a:rPr lang="en-US" dirty="0" smtClean="0"/>
              <a:t>('exp') </a:t>
            </a:r>
          </a:p>
          <a:p>
            <a:pPr>
              <a:buNone/>
            </a:pPr>
            <a:r>
              <a:rPr lang="en-US" dirty="0" smtClean="0"/>
              <a:t>a[1][1].plot(x,np.log10(x)) </a:t>
            </a:r>
          </a:p>
          <a:p>
            <a:pPr>
              <a:buNone/>
            </a:pPr>
            <a:r>
              <a:rPr lang="en-US" dirty="0" smtClean="0"/>
              <a:t>a[1][1].</a:t>
            </a:r>
            <a:r>
              <a:rPr lang="en-US" dirty="0" err="1" smtClean="0"/>
              <a:t>set_title</a:t>
            </a:r>
            <a:r>
              <a:rPr lang="en-US" dirty="0" smtClean="0"/>
              <a:t>('log')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558775077"/>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a:t>
            </a:r>
            <a:r>
              <a:rPr lang="en-IN" dirty="0" err="1" smtClean="0"/>
              <a:t>code,fill</a:t>
            </a:r>
            <a:r>
              <a:rPr lang="en-IN" dirty="0" smtClean="0"/>
              <a:t> the missing code and write the correct code.</a:t>
            </a:r>
          </a:p>
          <a:p>
            <a:r>
              <a:rPr lang="en-IN" dirty="0" smtClean="0"/>
              <a:t>Import matplotlib.plt as ____</a:t>
            </a:r>
          </a:p>
          <a:p>
            <a:r>
              <a:rPr lang="en-IN" dirty="0" err="1" smtClean="0"/>
              <a:t>Fg,a</a:t>
            </a:r>
            <a:r>
              <a:rPr lang="en-IN" dirty="0" smtClean="0"/>
              <a:t> = </a:t>
            </a:r>
            <a:r>
              <a:rPr lang="en-IN" dirty="0" err="1" smtClean="0"/>
              <a:t>plt.subplot</a:t>
            </a:r>
            <a:r>
              <a:rPr lang="en-IN" dirty="0" smtClean="0"/>
              <a:t>(________)</a:t>
            </a:r>
          </a:p>
          <a:p>
            <a:r>
              <a:rPr lang="en-IN" dirty="0" smtClean="0"/>
              <a:t>Import </a:t>
            </a:r>
            <a:r>
              <a:rPr lang="en-IN" dirty="0" err="1" smtClean="0"/>
              <a:t>numpy</a:t>
            </a:r>
            <a:r>
              <a:rPr lang="en-IN" dirty="0" smtClean="0"/>
              <a:t> as </a:t>
            </a:r>
            <a:r>
              <a:rPr lang="en-IN" dirty="0" err="1" smtClean="0"/>
              <a:t>np</a:t>
            </a:r>
            <a:endParaRPr lang="en-IN" dirty="0" smtClean="0"/>
          </a:p>
          <a:p>
            <a:r>
              <a:rPr lang="en-IN" dirty="0" smtClean="0"/>
              <a:t>X = </a:t>
            </a:r>
            <a:r>
              <a:rPr lang="en-IN" dirty="0" err="1" smtClean="0"/>
              <a:t>np.arange</a:t>
            </a:r>
            <a:r>
              <a:rPr lang="en-IN" dirty="0" smtClean="0"/>
              <a:t>(_____)</a:t>
            </a:r>
          </a:p>
          <a:p>
            <a:r>
              <a:rPr lang="en-IN" dirty="0" smtClean="0"/>
              <a:t>A[0][0] = </a:t>
            </a:r>
            <a:r>
              <a:rPr lang="en-IN" dirty="0" err="1" smtClean="0"/>
              <a:t>np</a:t>
            </a:r>
            <a:r>
              <a:rPr lang="en-IN" dirty="0" smtClean="0"/>
              <a:t>._________</a:t>
            </a:r>
          </a:p>
          <a:p>
            <a:r>
              <a:rPr lang="en-IN" dirty="0" smtClean="0"/>
              <a:t>A[0][0] = </a:t>
            </a:r>
            <a:r>
              <a:rPr lang="en-IN" dirty="0" err="1" smtClean="0"/>
              <a:t>np.set_title</a:t>
            </a:r>
            <a:r>
              <a:rPr lang="en-IN" dirty="0" smtClean="0"/>
              <a:t>(_______)</a:t>
            </a:r>
          </a:p>
          <a:p>
            <a:r>
              <a:rPr lang="en-IN" dirty="0" smtClean="0"/>
              <a:t>Fill the remaining code to get the correct output.</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Matplotlib</a:t>
            </a:r>
            <a:r>
              <a:rPr lang="en-US" dirty="0" smtClean="0"/>
              <a:t> – subplot2grid() function:</a:t>
            </a:r>
            <a:endParaRPr lang="en-US" dirty="0"/>
          </a:p>
        </p:txBody>
      </p:sp>
      <p:sp>
        <p:nvSpPr>
          <p:cNvPr id="3" name="Content Placeholder 2"/>
          <p:cNvSpPr>
            <a:spLocks noGrp="1"/>
          </p:cNvSpPr>
          <p:nvPr>
            <p:ph idx="1"/>
          </p:nvPr>
        </p:nvSpPr>
        <p:spPr/>
        <p:txBody>
          <a:bodyPr>
            <a:normAutofit/>
          </a:bodyPr>
          <a:lstStyle/>
          <a:p>
            <a:r>
              <a:rPr lang="en-IN" dirty="0" smtClean="0"/>
              <a:t>It gives more flexibility in creating an axes object at a specific location of the grid.</a:t>
            </a:r>
          </a:p>
          <a:p>
            <a:r>
              <a:rPr lang="en-IN" dirty="0" smtClean="0"/>
              <a:t>Axes object can be spanned across multiple rows and columns.</a:t>
            </a:r>
          </a:p>
          <a:p>
            <a:r>
              <a:rPr lang="en-US" dirty="0" smtClean="0"/>
              <a:t>Plt.subplot2grid(shape, location, </a:t>
            </a:r>
            <a:r>
              <a:rPr lang="en-US" dirty="0" err="1" smtClean="0"/>
              <a:t>rowspan</a:t>
            </a:r>
            <a:r>
              <a:rPr lang="en-US" dirty="0" smtClean="0"/>
              <a:t>, </a:t>
            </a:r>
            <a:r>
              <a:rPr lang="en-US" dirty="0" err="1" smtClean="0"/>
              <a:t>colspan</a:t>
            </a:r>
            <a:r>
              <a:rPr lang="en-US" dirty="0" smtClean="0"/>
              <a:t>)</a:t>
            </a:r>
          </a:p>
          <a:p>
            <a:r>
              <a:rPr lang="en-US" dirty="0" smtClean="0"/>
              <a:t>In the following example, a 3X3 grid of the figure object is filled with axes objects of varying sizes in row and column spans, each showing a different plot.</a:t>
            </a:r>
          </a:p>
          <a:p>
            <a:pPr>
              <a:buNone/>
            </a:pPr>
            <a:r>
              <a:rPr lang="en-US" dirty="0" smtClean="0"/>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0"/>
            <a:ext cx="8458200" cy="6858000"/>
          </a:xfrm>
        </p:spPr>
        <p:txBody>
          <a:bodyPr>
            <a:normAutofit lnSpcReduction="10000"/>
          </a:bodyPr>
          <a:lstStyle/>
          <a:p>
            <a:pPr>
              <a:buNone/>
            </a:pPr>
            <a:r>
              <a:rPr lang="en-US" dirty="0" smtClean="0"/>
              <a:t>import </a:t>
            </a:r>
            <a:r>
              <a:rPr lang="en-US" dirty="0" err="1" smtClean="0"/>
              <a:t>matplotlib.pyplot</a:t>
            </a:r>
            <a:r>
              <a:rPr lang="en-US" dirty="0" smtClean="0"/>
              <a:t> as </a:t>
            </a:r>
            <a:r>
              <a:rPr lang="en-US" dirty="0" err="1" smtClean="0"/>
              <a:t>plt</a:t>
            </a:r>
            <a:endParaRPr lang="en-US" dirty="0" smtClean="0"/>
          </a:p>
          <a:p>
            <a:pPr>
              <a:buNone/>
            </a:pPr>
            <a:r>
              <a:rPr lang="en-US" dirty="0" smtClean="0"/>
              <a:t> a1 = plt.subplot2grid((3,3),(0,0),</a:t>
            </a:r>
            <a:r>
              <a:rPr lang="en-US" dirty="0" err="1" smtClean="0"/>
              <a:t>colspan</a:t>
            </a:r>
            <a:r>
              <a:rPr lang="en-US" dirty="0" smtClean="0"/>
              <a:t> = 2) </a:t>
            </a:r>
          </a:p>
          <a:p>
            <a:pPr>
              <a:buNone/>
            </a:pPr>
            <a:r>
              <a:rPr lang="en-US" dirty="0" smtClean="0"/>
              <a:t>a2 = plt.subplot2grid((3,3),(0,2), </a:t>
            </a:r>
            <a:r>
              <a:rPr lang="en-US" dirty="0" err="1" smtClean="0"/>
              <a:t>rowspan</a:t>
            </a:r>
            <a:r>
              <a:rPr lang="en-US" dirty="0" smtClean="0"/>
              <a:t> = 3) </a:t>
            </a:r>
          </a:p>
          <a:p>
            <a:pPr>
              <a:buNone/>
            </a:pPr>
            <a:r>
              <a:rPr lang="en-US" dirty="0" smtClean="0"/>
              <a:t>a3 = plt.subplot2grid((3,3),(1,0),</a:t>
            </a:r>
            <a:r>
              <a:rPr lang="en-US" dirty="0" err="1" smtClean="0"/>
              <a:t>rowspan</a:t>
            </a:r>
            <a:r>
              <a:rPr lang="en-US" dirty="0" smtClean="0"/>
              <a:t> = 2, </a:t>
            </a:r>
            <a:r>
              <a:rPr lang="en-US" dirty="0" err="1" smtClean="0"/>
              <a:t>colspan</a:t>
            </a:r>
            <a:r>
              <a:rPr lang="en-US" dirty="0" smtClean="0"/>
              <a:t> = 2)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x = </a:t>
            </a:r>
            <a:r>
              <a:rPr lang="en-US" dirty="0" err="1" smtClean="0"/>
              <a:t>np.arange</a:t>
            </a:r>
            <a:r>
              <a:rPr lang="en-US" dirty="0" smtClean="0"/>
              <a:t>(1,10) a2.plot(x, x*x) a2.set_title('square')</a:t>
            </a:r>
          </a:p>
          <a:p>
            <a:pPr>
              <a:buNone/>
            </a:pPr>
            <a:r>
              <a:rPr lang="en-US" dirty="0" smtClean="0"/>
              <a:t> a1.plot(x, np.exp(x)) </a:t>
            </a:r>
          </a:p>
          <a:p>
            <a:pPr>
              <a:buNone/>
            </a:pPr>
            <a:r>
              <a:rPr lang="en-US" dirty="0" smtClean="0"/>
              <a:t>a1.set_title('exp')</a:t>
            </a:r>
          </a:p>
          <a:p>
            <a:pPr>
              <a:buNone/>
            </a:pPr>
            <a:r>
              <a:rPr lang="en-US" dirty="0" smtClean="0"/>
              <a:t> a3.plot(x, np.log(x)) </a:t>
            </a:r>
          </a:p>
          <a:p>
            <a:pPr>
              <a:buNone/>
            </a:pPr>
            <a:r>
              <a:rPr lang="en-US" dirty="0" smtClean="0"/>
              <a:t>a3.set_title('log')</a:t>
            </a:r>
          </a:p>
          <a:p>
            <a:pPr>
              <a:buNone/>
            </a:pPr>
            <a:r>
              <a:rPr lang="en-US" dirty="0" smtClean="0"/>
              <a:t> </a:t>
            </a:r>
            <a:r>
              <a:rPr lang="en-US" dirty="0" err="1" smtClean="0"/>
              <a:t>plt.tight_layout</a:t>
            </a:r>
            <a:r>
              <a:rPr lang="en-US" dirty="0" smtClean="0"/>
              <a:t>()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subplot2Grid() of </a:t>
            </a:r>
            <a:r>
              <a:rPr lang="en-IN" dirty="0" err="1" smtClean="0"/>
              <a:t>matplotlib</a:t>
            </a:r>
            <a:r>
              <a:rPr lang="en-IN" dirty="0" smtClean="0"/>
              <a:t>.</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grids</a:t>
            </a:r>
            <a:endParaRPr lang="en-US" dirty="0"/>
          </a:p>
        </p:txBody>
      </p:sp>
      <p:sp>
        <p:nvSpPr>
          <p:cNvPr id="3" name="Content Placeholder 2"/>
          <p:cNvSpPr>
            <a:spLocks noGrp="1"/>
          </p:cNvSpPr>
          <p:nvPr>
            <p:ph idx="1"/>
          </p:nvPr>
        </p:nvSpPr>
        <p:spPr/>
        <p:txBody>
          <a:bodyPr/>
          <a:lstStyle/>
          <a:p>
            <a:r>
              <a:rPr lang="en-US" dirty="0" smtClean="0"/>
              <a:t>The grid function of axes object sets the visibility of grid inside the figure to be on or off.</a:t>
            </a:r>
          </a:p>
          <a:p>
            <a:r>
              <a:rPr lang="en-US" dirty="0" smtClean="0"/>
              <a:t>We can display the major or minor ticks of the grid.</a:t>
            </a:r>
          </a:p>
          <a:p>
            <a:r>
              <a:rPr lang="en-US" dirty="0" smtClean="0"/>
              <a:t>We can also set the color, </a:t>
            </a:r>
            <a:r>
              <a:rPr lang="en-US" dirty="0" err="1" smtClean="0"/>
              <a:t>linestyle</a:t>
            </a:r>
            <a:r>
              <a:rPr lang="en-US" dirty="0" smtClean="0"/>
              <a:t> and </a:t>
            </a:r>
            <a:r>
              <a:rPr lang="en-US" dirty="0" err="1" smtClean="0"/>
              <a:t>linewidth</a:t>
            </a:r>
            <a:r>
              <a:rPr lang="en-US" dirty="0" smtClean="0"/>
              <a:t> properties of the grid() function.</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TASk</a:t>
            </a:r>
            <a:r>
              <a:rPr lang="en-IN" dirty="0" smtClean="0"/>
              <a:t>:</a:t>
            </a:r>
            <a:endParaRPr lang="en-US" dirty="0"/>
          </a:p>
        </p:txBody>
      </p:sp>
      <p:sp>
        <p:nvSpPr>
          <p:cNvPr id="3" name="Content Placeholder 2"/>
          <p:cNvSpPr>
            <a:spLocks noGrp="1"/>
          </p:cNvSpPr>
          <p:nvPr>
            <p:ph idx="1"/>
          </p:nvPr>
        </p:nvSpPr>
        <p:spPr/>
        <p:txBody>
          <a:bodyPr/>
          <a:lstStyle/>
          <a:p>
            <a:r>
              <a:rPr lang="en-IN" dirty="0" smtClean="0"/>
              <a:t>Find the error in the following code, fill in the missing code and write the correct code.</a:t>
            </a:r>
          </a:p>
          <a:p>
            <a:r>
              <a:rPr lang="en-IN" dirty="0" smtClean="0"/>
              <a:t>Import matplotlib.plt as ____</a:t>
            </a:r>
          </a:p>
          <a:p>
            <a:r>
              <a:rPr lang="en-IN" dirty="0" smtClean="0"/>
              <a:t>Import </a:t>
            </a:r>
            <a:r>
              <a:rPr lang="en-IN" dirty="0" err="1" smtClean="0"/>
              <a:t>numpy</a:t>
            </a:r>
            <a:r>
              <a:rPr lang="en-IN" dirty="0" smtClean="0"/>
              <a:t> as </a:t>
            </a:r>
            <a:r>
              <a:rPr lang="en-IN" dirty="0" err="1" smtClean="0"/>
              <a:t>np</a:t>
            </a:r>
            <a:endParaRPr lang="en-IN" dirty="0" smtClean="0"/>
          </a:p>
          <a:p>
            <a:r>
              <a:rPr lang="en-IN" dirty="0" err="1" smtClean="0"/>
              <a:t>Fg,axes</a:t>
            </a:r>
            <a:r>
              <a:rPr lang="en-IN" dirty="0" smtClean="0"/>
              <a:t> = _____________.</a:t>
            </a:r>
          </a:p>
          <a:p>
            <a:r>
              <a:rPr lang="en-IN" dirty="0" smtClean="0"/>
              <a:t>Fill in the remaining code to get the correct output.</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8839200" cy="6858000"/>
          </a:xfrm>
        </p:spPr>
        <p:txBody>
          <a:bodyPr>
            <a:normAutofit lnSpcReduction="1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fig, axes = </a:t>
            </a:r>
            <a:r>
              <a:rPr lang="en-US" dirty="0" err="1" smtClean="0"/>
              <a:t>plt.subplots</a:t>
            </a:r>
            <a:r>
              <a:rPr lang="en-US" dirty="0" smtClean="0"/>
              <a:t>(1,3, </a:t>
            </a:r>
            <a:r>
              <a:rPr lang="en-US" dirty="0" err="1" smtClean="0"/>
              <a:t>figsize</a:t>
            </a:r>
            <a:r>
              <a:rPr lang="en-US" dirty="0" smtClean="0"/>
              <a:t> = (12,4)) </a:t>
            </a:r>
          </a:p>
          <a:p>
            <a:pPr>
              <a:buNone/>
            </a:pPr>
            <a:r>
              <a:rPr lang="en-US" dirty="0" smtClean="0"/>
              <a:t>x = </a:t>
            </a:r>
            <a:r>
              <a:rPr lang="en-US" dirty="0" err="1" smtClean="0"/>
              <a:t>np.arange</a:t>
            </a:r>
            <a:r>
              <a:rPr lang="en-US" dirty="0" smtClean="0"/>
              <a:t>(1,11) </a:t>
            </a:r>
          </a:p>
          <a:p>
            <a:pPr>
              <a:buNone/>
            </a:pPr>
            <a:r>
              <a:rPr lang="en-US" dirty="0" smtClean="0"/>
              <a:t>axes[0].plot(x, x**3, '</a:t>
            </a:r>
            <a:r>
              <a:rPr lang="en-US" dirty="0" err="1" smtClean="0"/>
              <a:t>g',lw</a:t>
            </a:r>
            <a:r>
              <a:rPr lang="en-US" dirty="0" smtClean="0"/>
              <a:t>=2) </a:t>
            </a:r>
          </a:p>
          <a:p>
            <a:pPr>
              <a:buNone/>
            </a:pPr>
            <a:r>
              <a:rPr lang="en-US" dirty="0" smtClean="0"/>
              <a:t>axes[0].grid(True) </a:t>
            </a:r>
          </a:p>
          <a:p>
            <a:pPr>
              <a:buNone/>
            </a:pPr>
            <a:r>
              <a:rPr lang="en-US" dirty="0" smtClean="0"/>
              <a:t>axes[0].</a:t>
            </a:r>
            <a:r>
              <a:rPr lang="en-US" dirty="0" err="1" smtClean="0"/>
              <a:t>set_title</a:t>
            </a:r>
            <a:r>
              <a:rPr lang="en-US" dirty="0" smtClean="0"/>
              <a:t>('default grid') </a:t>
            </a:r>
          </a:p>
          <a:p>
            <a:pPr>
              <a:buNone/>
            </a:pPr>
            <a:r>
              <a:rPr lang="en-US" dirty="0" smtClean="0"/>
              <a:t>axes[1].plot(x, np.exp(x), 'r') </a:t>
            </a:r>
          </a:p>
          <a:p>
            <a:pPr>
              <a:buNone/>
            </a:pPr>
            <a:r>
              <a:rPr lang="en-US" dirty="0" smtClean="0"/>
              <a:t>axes[1].grid(color='b', </a:t>
            </a:r>
            <a:r>
              <a:rPr lang="en-US" dirty="0" err="1" smtClean="0"/>
              <a:t>ls</a:t>
            </a:r>
            <a:r>
              <a:rPr lang="en-US" dirty="0" smtClean="0"/>
              <a:t> = '-.', </a:t>
            </a:r>
            <a:r>
              <a:rPr lang="en-US" dirty="0" err="1" smtClean="0"/>
              <a:t>lw</a:t>
            </a:r>
            <a:r>
              <a:rPr lang="en-US" dirty="0" smtClean="0"/>
              <a:t> = 0.25)</a:t>
            </a:r>
          </a:p>
          <a:p>
            <a:pPr>
              <a:buNone/>
            </a:pPr>
            <a:r>
              <a:rPr lang="en-US" dirty="0" smtClean="0"/>
              <a:t>axes[1].</a:t>
            </a:r>
            <a:r>
              <a:rPr lang="en-US" dirty="0" err="1" smtClean="0"/>
              <a:t>set_title</a:t>
            </a:r>
            <a:r>
              <a:rPr lang="en-US" dirty="0" smtClean="0"/>
              <a:t>('custom grid') </a:t>
            </a:r>
          </a:p>
          <a:p>
            <a:pPr>
              <a:buNone/>
            </a:pPr>
            <a:r>
              <a:rPr lang="en-US" dirty="0" smtClean="0"/>
              <a:t>axes[2].plot(</a:t>
            </a:r>
            <a:r>
              <a:rPr lang="en-US" dirty="0" err="1" smtClean="0"/>
              <a:t>x,x</a:t>
            </a:r>
            <a:r>
              <a:rPr lang="en-US" dirty="0" smtClean="0"/>
              <a:t>) </a:t>
            </a:r>
          </a:p>
          <a:p>
            <a:pPr>
              <a:buNone/>
            </a:pPr>
            <a:r>
              <a:rPr lang="en-US" dirty="0" smtClean="0"/>
              <a:t>axes[2].</a:t>
            </a:r>
            <a:r>
              <a:rPr lang="en-US" dirty="0" err="1" smtClean="0"/>
              <a:t>set_title</a:t>
            </a:r>
            <a:r>
              <a:rPr lang="en-US" dirty="0" smtClean="0"/>
              <a:t>('no grid') </a:t>
            </a:r>
          </a:p>
          <a:p>
            <a:pPr>
              <a:buNone/>
            </a:pPr>
            <a:r>
              <a:rPr lang="en-US" dirty="0" err="1" smtClean="0"/>
              <a:t>fig.tight_layout</a:t>
            </a:r>
            <a:r>
              <a:rPr lang="en-US" dirty="0" smtClean="0"/>
              <a:t>()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formatting axes</a:t>
            </a:r>
            <a:endParaRPr lang="en-US" dirty="0"/>
          </a:p>
        </p:txBody>
      </p:sp>
      <p:sp>
        <p:nvSpPr>
          <p:cNvPr id="3" name="Content Placeholder 2"/>
          <p:cNvSpPr>
            <a:spLocks noGrp="1"/>
          </p:cNvSpPr>
          <p:nvPr>
            <p:ph idx="1"/>
          </p:nvPr>
        </p:nvSpPr>
        <p:spPr/>
        <p:txBody>
          <a:bodyPr/>
          <a:lstStyle/>
          <a:p>
            <a:r>
              <a:rPr lang="en-US" dirty="0" smtClean="0"/>
              <a:t>One or two points are much better than the bulk data.</a:t>
            </a:r>
          </a:p>
          <a:p>
            <a:r>
              <a:rPr lang="en-US" dirty="0" smtClean="0"/>
              <a:t>The scale of the axes is set to be logarithmic rather than normal scale.</a:t>
            </a:r>
          </a:p>
          <a:p>
            <a:r>
              <a:rPr lang="en-US" dirty="0" smtClean="0"/>
              <a:t>In </a:t>
            </a:r>
            <a:r>
              <a:rPr lang="en-US" dirty="0" err="1" smtClean="0"/>
              <a:t>matplotlib</a:t>
            </a:r>
            <a:r>
              <a:rPr lang="en-US" dirty="0" smtClean="0"/>
              <a:t> , the </a:t>
            </a:r>
            <a:r>
              <a:rPr lang="en-US" dirty="0" err="1" smtClean="0"/>
              <a:t>xscale</a:t>
            </a:r>
            <a:r>
              <a:rPr lang="en-US" dirty="0" smtClean="0"/>
              <a:t> or </a:t>
            </a:r>
            <a:r>
              <a:rPr lang="en-US" dirty="0" err="1" smtClean="0"/>
              <a:t>vscale</a:t>
            </a:r>
            <a:r>
              <a:rPr lang="en-US" dirty="0" smtClean="0"/>
              <a:t> properties of object can be set to log.</a:t>
            </a:r>
          </a:p>
          <a:p>
            <a:r>
              <a:rPr lang="en-US" dirty="0" smtClean="0"/>
              <a:t>There can be additional distance between axis numbers and axis label.</a:t>
            </a:r>
          </a:p>
          <a:p>
            <a:r>
              <a:rPr lang="en-US" dirty="0" smtClean="0"/>
              <a:t>The </a:t>
            </a:r>
            <a:r>
              <a:rPr lang="en-US" dirty="0" err="1" smtClean="0"/>
              <a:t>labelpad</a:t>
            </a:r>
            <a:r>
              <a:rPr lang="en-US" dirty="0" smtClean="0"/>
              <a:t> properties of x and y axis can be set to the desired value.</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EXAMPLE:</a:t>
            </a:r>
            <a:endParaRPr lang="en-US" dirty="0"/>
          </a:p>
        </p:txBody>
      </p:sp>
      <p:sp>
        <p:nvSpPr>
          <p:cNvPr id="3" name="Content Placeholder 2"/>
          <p:cNvSpPr>
            <a:spLocks noGrp="1"/>
          </p:cNvSpPr>
          <p:nvPr>
            <p:ph idx="1"/>
          </p:nvPr>
        </p:nvSpPr>
        <p:spPr/>
        <p:txBody>
          <a:bodyPr/>
          <a:lstStyle/>
          <a:p>
            <a:r>
              <a:rPr lang="en-US" dirty="0" smtClean="0"/>
              <a:t>The two features are shown with the help of example.</a:t>
            </a:r>
          </a:p>
          <a:p>
            <a:r>
              <a:rPr lang="en-US" dirty="0" smtClean="0"/>
              <a:t>The subplot on the right has a logarithmic scale and one on the left has it’s x axis having labels at more distance.</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144000" cy="6858000"/>
          </a:xfrm>
        </p:spPr>
        <p:txBody>
          <a:bodyPr>
            <a:normAutofit fontScale="92500" lnSpcReduction="2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fig, axes = </a:t>
            </a:r>
            <a:r>
              <a:rPr lang="en-US" dirty="0" err="1" smtClean="0"/>
              <a:t>plt.subplots</a:t>
            </a:r>
            <a:r>
              <a:rPr lang="en-US" dirty="0" smtClean="0"/>
              <a:t>(1, 2, </a:t>
            </a:r>
            <a:r>
              <a:rPr lang="en-US" dirty="0" err="1" smtClean="0"/>
              <a:t>figsize</a:t>
            </a:r>
            <a:r>
              <a:rPr lang="en-US" dirty="0" smtClean="0"/>
              <a:t>=(10,4)) </a:t>
            </a:r>
          </a:p>
          <a:p>
            <a:pPr>
              <a:buNone/>
            </a:pPr>
            <a:r>
              <a:rPr lang="en-US" dirty="0" smtClean="0"/>
              <a:t>x = </a:t>
            </a:r>
            <a:r>
              <a:rPr lang="en-US" dirty="0" err="1" smtClean="0"/>
              <a:t>np.arange</a:t>
            </a:r>
            <a:r>
              <a:rPr lang="en-US" dirty="0" smtClean="0"/>
              <a:t>(1,5) </a:t>
            </a:r>
          </a:p>
          <a:p>
            <a:pPr>
              <a:buNone/>
            </a:pPr>
            <a:r>
              <a:rPr lang="en-US" dirty="0" smtClean="0"/>
              <a:t>axes[0].plot( x, np.exp(x)) </a:t>
            </a:r>
          </a:p>
          <a:p>
            <a:pPr>
              <a:buNone/>
            </a:pPr>
            <a:r>
              <a:rPr lang="en-US" dirty="0" smtClean="0"/>
              <a:t>axes[0].plot(</a:t>
            </a:r>
            <a:r>
              <a:rPr lang="en-US" dirty="0" err="1" smtClean="0"/>
              <a:t>x,x</a:t>
            </a:r>
            <a:r>
              <a:rPr lang="en-US" dirty="0" smtClean="0"/>
              <a:t>**2) </a:t>
            </a:r>
          </a:p>
          <a:p>
            <a:pPr>
              <a:buNone/>
            </a:pPr>
            <a:r>
              <a:rPr lang="en-US" dirty="0" smtClean="0"/>
              <a:t>axes[0].</a:t>
            </a:r>
            <a:r>
              <a:rPr lang="en-US" dirty="0" err="1" smtClean="0"/>
              <a:t>set_title</a:t>
            </a:r>
            <a:r>
              <a:rPr lang="en-US" dirty="0" smtClean="0"/>
              <a:t>("Normal scale") </a:t>
            </a:r>
          </a:p>
          <a:p>
            <a:pPr>
              <a:buNone/>
            </a:pPr>
            <a:r>
              <a:rPr lang="en-US" dirty="0" smtClean="0"/>
              <a:t>axes[1].plot (x, np.exp(x)) </a:t>
            </a:r>
          </a:p>
          <a:p>
            <a:pPr>
              <a:buNone/>
            </a:pPr>
            <a:r>
              <a:rPr lang="en-US" dirty="0" smtClean="0"/>
              <a:t>axes[1].plot(x, x**2) </a:t>
            </a:r>
          </a:p>
          <a:p>
            <a:pPr>
              <a:buNone/>
            </a:pPr>
            <a:r>
              <a:rPr lang="en-US" dirty="0" smtClean="0"/>
              <a:t>axes[1].</a:t>
            </a:r>
            <a:r>
              <a:rPr lang="en-US" dirty="0" err="1" smtClean="0"/>
              <a:t>set_yscale</a:t>
            </a:r>
            <a:r>
              <a:rPr lang="en-US" dirty="0" smtClean="0"/>
              <a:t>("log") </a:t>
            </a:r>
          </a:p>
          <a:p>
            <a:pPr>
              <a:buNone/>
            </a:pPr>
            <a:r>
              <a:rPr lang="en-US" dirty="0" smtClean="0"/>
              <a:t>axes[1].</a:t>
            </a:r>
            <a:r>
              <a:rPr lang="en-US" dirty="0" err="1" smtClean="0"/>
              <a:t>set_title</a:t>
            </a:r>
            <a:r>
              <a:rPr lang="en-US" dirty="0" smtClean="0"/>
              <a:t>("Logarithmic scale (y)")</a:t>
            </a:r>
          </a:p>
          <a:p>
            <a:pPr>
              <a:buNone/>
            </a:pPr>
            <a:r>
              <a:rPr lang="en-US" dirty="0" smtClean="0"/>
              <a:t>axes[0].</a:t>
            </a:r>
            <a:r>
              <a:rPr lang="en-US" dirty="0" err="1" smtClean="0"/>
              <a:t>set_xlabel</a:t>
            </a:r>
            <a:r>
              <a:rPr lang="en-US" dirty="0" smtClean="0"/>
              <a:t>("x axis") </a:t>
            </a:r>
          </a:p>
          <a:p>
            <a:pPr>
              <a:buNone/>
            </a:pPr>
            <a:r>
              <a:rPr lang="en-US" dirty="0" smtClean="0"/>
              <a:t>axes[0].</a:t>
            </a:r>
            <a:r>
              <a:rPr lang="en-US" dirty="0" err="1" smtClean="0"/>
              <a:t>set_ylabel</a:t>
            </a:r>
            <a:r>
              <a:rPr lang="en-US" dirty="0" smtClean="0"/>
              <a:t>("y axis") </a:t>
            </a:r>
          </a:p>
          <a:p>
            <a:pPr>
              <a:buNone/>
            </a:pPr>
            <a:r>
              <a:rPr lang="en-US" dirty="0" smtClean="0"/>
              <a:t>axes[0].</a:t>
            </a:r>
            <a:r>
              <a:rPr lang="en-US" dirty="0" err="1" smtClean="0"/>
              <a:t>xaxis.labelpad</a:t>
            </a:r>
            <a:r>
              <a:rPr lang="en-US" dirty="0" smtClean="0"/>
              <a:t> = 10 </a:t>
            </a:r>
          </a:p>
          <a:p>
            <a:pPr>
              <a:buNone/>
            </a:pPr>
            <a:r>
              <a:rPr lang="en-US" dirty="0" smtClean="0"/>
              <a:t>axes[1].</a:t>
            </a:r>
            <a:r>
              <a:rPr lang="en-US" dirty="0" err="1" smtClean="0"/>
              <a:t>set_xlabel</a:t>
            </a:r>
            <a:r>
              <a:rPr lang="en-US" dirty="0" smtClean="0"/>
              <a:t>("x axis") </a:t>
            </a:r>
          </a:p>
          <a:p>
            <a:pPr>
              <a:buNone/>
            </a:pPr>
            <a:r>
              <a:rPr lang="en-US" dirty="0" smtClean="0"/>
              <a:t>axes[1].</a:t>
            </a:r>
            <a:r>
              <a:rPr lang="en-US" dirty="0" err="1" smtClean="0"/>
              <a:t>set_ylabel</a:t>
            </a:r>
            <a:r>
              <a:rPr lang="en-US" dirty="0" smtClean="0"/>
              <a:t>("y axis")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1079</TotalTime>
  <Words>4274</Words>
  <Application>Microsoft Office PowerPoint</Application>
  <PresentationFormat>Widescreen</PresentationFormat>
  <Paragraphs>664</Paragraphs>
  <Slides>103</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103</vt:i4>
      </vt:variant>
    </vt:vector>
  </HeadingPairs>
  <TitlesOfParts>
    <vt:vector size="117" baseType="lpstr">
      <vt:lpstr>Arial</vt:lpstr>
      <vt:lpstr>Bebas Neue</vt:lpstr>
      <vt:lpstr>Calibri</vt:lpstr>
      <vt:lpstr>Fira Sans Extra Condensed SemiBold</vt:lpstr>
      <vt:lpstr>Fjalla One</vt:lpstr>
      <vt:lpstr>Itim</vt:lpstr>
      <vt:lpstr>Muli</vt:lpstr>
      <vt:lpstr>Roboto</vt:lpstr>
      <vt:lpstr>Roboto Condensed Light</vt:lpstr>
      <vt:lpstr>Times New Roman</vt:lpstr>
      <vt:lpstr>Trebuchet MS</vt:lpstr>
      <vt:lpstr>Wingdings</vt:lpstr>
      <vt:lpstr>Wingdings 2</vt:lpstr>
      <vt:lpstr>Opulent</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matplotlib</vt:lpstr>
      <vt:lpstr>Matplotlib</vt:lpstr>
      <vt:lpstr>Matplotlib:</vt:lpstr>
      <vt:lpstr>MATPLOTLIB:</vt:lpstr>
      <vt:lpstr>Matplotlib - dependencies</vt:lpstr>
      <vt:lpstr>Matplotlib</vt:lpstr>
      <vt:lpstr>Matplotlib – anaconda distribution</vt:lpstr>
      <vt:lpstr>Matplotlib – jupyter notebook</vt:lpstr>
      <vt:lpstr>Features provided by ipython:</vt:lpstr>
      <vt:lpstr>Open jupyter notebook:</vt:lpstr>
      <vt:lpstr>MATPLOTLIB - PYPLOTAPI</vt:lpstr>
      <vt:lpstr>Types of plots:</vt:lpstr>
      <vt:lpstr>Image functions:</vt:lpstr>
      <vt:lpstr>Task:</vt:lpstr>
      <vt:lpstr>Axis functions:</vt:lpstr>
      <vt:lpstr>FIGURE FUNCTIONS:</vt:lpstr>
      <vt:lpstr>MATPLOTLIB – SIMPLE PLOT:</vt:lpstr>
      <vt:lpstr>Matplotlib – simple plot:</vt:lpstr>
      <vt:lpstr>MATPLOTLIB – SIMPLE PLOT:</vt:lpstr>
      <vt:lpstr>Matplotlib-simple plot:</vt:lpstr>
      <vt:lpstr>MATPLOTLIB – SAMPLEPLOT:</vt:lpstr>
      <vt:lpstr>Task:</vt:lpstr>
      <vt:lpstr>MATPLOTLIB – SAMPLEPLOT:</vt:lpstr>
      <vt:lpstr>MATPLOTLIB – SIMPLE PLOT</vt:lpstr>
      <vt:lpstr>Matplotlib - simpleplot</vt:lpstr>
      <vt:lpstr>MATPLOTLIB – PYLAB MODULE:</vt:lpstr>
      <vt:lpstr>Basic plotting:</vt:lpstr>
      <vt:lpstr>TASK:</vt:lpstr>
      <vt:lpstr>BASIC PLOTTING:</vt:lpstr>
      <vt:lpstr>Execute the code:</vt:lpstr>
      <vt:lpstr>MATPLOTLIB:</vt:lpstr>
      <vt:lpstr>TASK:</vt:lpstr>
      <vt:lpstr>Object oriented interface:</vt:lpstr>
      <vt:lpstr>Object – oriented interface</vt:lpstr>
      <vt:lpstr>PowerPoint Presentation</vt:lpstr>
      <vt:lpstr>PowerPoint Presentation</vt:lpstr>
      <vt:lpstr>PowerPoint Presentation</vt:lpstr>
      <vt:lpstr>PowerPoint Presentation</vt:lpstr>
      <vt:lpstr>PowerPoint Presentation</vt:lpstr>
      <vt:lpstr>Matplotlib –figure class;</vt:lpstr>
      <vt:lpstr>Additional parameters:</vt:lpstr>
      <vt:lpstr>Matplotlib – axes class:</vt:lpstr>
      <vt:lpstr>PARAMETER:</vt:lpstr>
      <vt:lpstr>Matplotlib – axes class:</vt:lpstr>
      <vt:lpstr>Legend:</vt:lpstr>
      <vt:lpstr>Axes.plot()</vt:lpstr>
      <vt:lpstr>Color codes:</vt:lpstr>
      <vt:lpstr>Marker codes:</vt:lpstr>
      <vt:lpstr>Line styles:</vt:lpstr>
      <vt:lpstr>Example:</vt:lpstr>
      <vt:lpstr>PowerPoint Presentation</vt:lpstr>
      <vt:lpstr>Task:</vt:lpstr>
      <vt:lpstr>Matplotlib - multiplot</vt:lpstr>
      <vt:lpstr>Matplotlib - multiplots</vt:lpstr>
      <vt:lpstr>Example:</vt:lpstr>
      <vt:lpstr>PowerPoint Presentation</vt:lpstr>
      <vt:lpstr>TASK:</vt:lpstr>
      <vt:lpstr>MATPLOTLIB - SUBPLOTS:</vt:lpstr>
      <vt:lpstr>TASK:</vt:lpstr>
      <vt:lpstr>Matplotlib – subplots:</vt:lpstr>
      <vt:lpstr>PowerPoint Presentation</vt:lpstr>
      <vt:lpstr>TASK:</vt:lpstr>
      <vt:lpstr>Matplotlib –subplots() function</vt:lpstr>
      <vt:lpstr>MATPLOTLIB – SUBPLOTS() FUNCTION:</vt:lpstr>
      <vt:lpstr>Matplotlib – subplots() function:</vt:lpstr>
      <vt:lpstr>PowerPoint Presentation</vt:lpstr>
      <vt:lpstr>TASK:</vt:lpstr>
      <vt:lpstr>Matplotlib – subplot2grid() function:</vt:lpstr>
      <vt:lpstr>PowerPoint Presentation</vt:lpstr>
      <vt:lpstr>TASK:</vt:lpstr>
      <vt:lpstr>Matplotlib - grids</vt:lpstr>
      <vt:lpstr>TASk:</vt:lpstr>
      <vt:lpstr>PowerPoint Presentation</vt:lpstr>
      <vt:lpstr>Matplotlib – formatting axes</vt:lpstr>
      <vt:lpstr>MATPLOTLIB – EXAMPLE:</vt:lpstr>
      <vt:lpstr>PowerPoint Presentation</vt:lpstr>
      <vt:lpstr>Matplotlib – formatting axes</vt:lpstr>
      <vt:lpstr>PowerPoint Presentation</vt:lpstr>
      <vt:lpstr>TASK: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matplotlib</dc:title>
  <dc:creator>Murali</dc:creator>
  <cp:lastModifiedBy>Lenovo</cp:lastModifiedBy>
  <cp:revision>113</cp:revision>
  <dcterms:created xsi:type="dcterms:W3CDTF">2006-08-16T00:00:00Z</dcterms:created>
  <dcterms:modified xsi:type="dcterms:W3CDTF">2022-03-08T12:06:38Z</dcterms:modified>
</cp:coreProperties>
</file>