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257" r:id="rId26"/>
    <p:sldId id="258" r:id="rId27"/>
    <p:sldId id="259" r:id="rId28"/>
    <p:sldId id="260" r:id="rId29"/>
    <p:sldId id="261" r:id="rId30"/>
    <p:sldId id="262" r:id="rId31"/>
    <p:sldId id="263" r:id="rId32"/>
    <p:sldId id="264" r:id="rId33"/>
    <p:sldId id="313" r:id="rId34"/>
    <p:sldId id="314" r:id="rId35"/>
    <p:sldId id="315" r:id="rId36"/>
    <p:sldId id="316" r:id="rId37"/>
    <p:sldId id="317" r:id="rId38"/>
    <p:sldId id="318" r:id="rId39"/>
    <p:sldId id="319" r:id="rId40"/>
    <p:sldId id="320"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283" r:id="rId60"/>
    <p:sldId id="284" r:id="rId61"/>
    <p:sldId id="285" r:id="rId62"/>
    <p:sldId id="286" r:id="rId63"/>
    <p:sldId id="287" r:id="rId64"/>
    <p:sldId id="288" r:id="rId65"/>
    <p:sldId id="289" r:id="rId66"/>
    <p:sldId id="290" r:id="rId67"/>
    <p:sldId id="291" r:id="rId68"/>
    <p:sldId id="292" r:id="rId69"/>
    <p:sldId id="293" r:id="rId70"/>
    <p:sldId id="294" r:id="rId71"/>
    <p:sldId id="295" r:id="rId72"/>
    <p:sldId id="296" r:id="rId73"/>
    <p:sldId id="297" r:id="rId74"/>
    <p:sldId id="298" r:id="rId75"/>
    <p:sldId id="299" r:id="rId76"/>
    <p:sldId id="300" r:id="rId77"/>
    <p:sldId id="301" r:id="rId78"/>
    <p:sldId id="302" r:id="rId79"/>
    <p:sldId id="303" r:id="rId80"/>
    <p:sldId id="304" r:id="rId81"/>
    <p:sldId id="305" r:id="rId82"/>
    <p:sldId id="306" r:id="rId83"/>
    <p:sldId id="307" r:id="rId84"/>
    <p:sldId id="308" r:id="rId85"/>
    <p:sldId id="309" r:id="rId86"/>
    <p:sldId id="310" r:id="rId87"/>
    <p:sldId id="311" r:id="rId88"/>
    <p:sldId id="312"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54D3B-CA13-4CEA-9519-FA1A1104D2B4}"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FF966-45EA-455E-8448-2232079972A0}" type="slidenum">
              <a:rPr lang="en-IN" smtClean="0"/>
              <a:t>‹#›</a:t>
            </a:fld>
            <a:endParaRPr lang="en-IN"/>
          </a:p>
        </p:txBody>
      </p:sp>
    </p:spTree>
    <p:extLst>
      <p:ext uri="{BB962C8B-B14F-4D97-AF65-F5344CB8AC3E}">
        <p14:creationId xmlns:p14="http://schemas.microsoft.com/office/powerpoint/2010/main" val="6772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11599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09327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0325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AFF966-45EA-455E-8448-2232079972A0}" type="slidenum">
              <a:rPr lang="en-IN" smtClean="0"/>
              <a:t>31</a:t>
            </a:fld>
            <a:endParaRPr lang="en-IN"/>
          </a:p>
        </p:txBody>
      </p:sp>
    </p:spTree>
    <p:extLst>
      <p:ext uri="{BB962C8B-B14F-4D97-AF65-F5344CB8AC3E}">
        <p14:creationId xmlns:p14="http://schemas.microsoft.com/office/powerpoint/2010/main" val="2523816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3/9/2022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5389007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0003497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1035815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88663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261054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8">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3/9/2022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Seaborne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341881288"/>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54230"/>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232189269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3411508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fontScale="90000"/>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4392292"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65573679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fontScale="90000"/>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762292016"/>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3738491408"/>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26846196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501509099"/>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143672855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SEABORNE LIBRARY</a:t>
            </a:r>
            <a:endParaRPr lang="en-US" dirty="0"/>
          </a:p>
        </p:txBody>
      </p:sp>
    </p:spTree>
    <p:extLst>
      <p:ext uri="{BB962C8B-B14F-4D97-AF65-F5344CB8AC3E}">
        <p14:creationId xmlns:p14="http://schemas.microsoft.com/office/powerpoint/2010/main" val="347749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2"/>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62214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6"/>
            <a:ext cx="530728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1859464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2449129729"/>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1337166365"/>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1582462017"/>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 histogram</a:t>
            </a:r>
            <a:endParaRPr lang="en-US" dirty="0"/>
          </a:p>
        </p:txBody>
      </p:sp>
      <p:sp>
        <p:nvSpPr>
          <p:cNvPr id="3" name="Content Placeholder 2"/>
          <p:cNvSpPr>
            <a:spLocks noGrp="1"/>
          </p:cNvSpPr>
          <p:nvPr>
            <p:ph idx="1"/>
          </p:nvPr>
        </p:nvSpPr>
        <p:spPr/>
        <p:txBody>
          <a:bodyPr/>
          <a:lstStyle/>
          <a:p>
            <a:r>
              <a:rPr lang="en-US" dirty="0" smtClean="0"/>
              <a:t>Histogram denote the data representation by forming bins along the range of data.</a:t>
            </a:r>
          </a:p>
          <a:p>
            <a:r>
              <a:rPr lang="en-US" dirty="0" smtClean="0"/>
              <a:t>Then drawing bars to show the number of observations in each bin.</a:t>
            </a:r>
          </a:p>
          <a:p>
            <a:r>
              <a:rPr lang="en-US" dirty="0" err="1" smtClean="0"/>
              <a:t>Seaborn</a:t>
            </a:r>
            <a:r>
              <a:rPr lang="en-US" dirty="0" smtClean="0"/>
              <a:t> comes with a lot of datasets.</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a:t>
            </a:r>
            <a:r>
              <a:rPr lang="en-US" dirty="0" err="1" smtClean="0"/>
              <a:t>kde</a:t>
            </a:r>
            <a:r>
              <a:rPr lang="en-US" dirty="0" smtClean="0"/>
              <a:t> = False)</a:t>
            </a:r>
          </a:p>
          <a:p>
            <a:pPr>
              <a:buNone/>
            </a:pPr>
            <a:r>
              <a:rPr lang="en-US" dirty="0" err="1" smtClean="0"/>
              <a:t>plt.show</a:t>
            </a:r>
            <a:r>
              <a:rPr lang="en-US" dirty="0" smtClean="0"/>
              <a:t>()</a:t>
            </a:r>
          </a:p>
          <a:p>
            <a:pPr>
              <a:buNone/>
            </a:pPr>
            <a:endParaRPr lang="en-US" dirty="0" smtClean="0"/>
          </a:p>
          <a:p>
            <a:r>
              <a:rPr lang="en-US" dirty="0" smtClean="0"/>
              <a:t>Here , </a:t>
            </a:r>
            <a:r>
              <a:rPr lang="en-US" dirty="0" err="1" smtClean="0"/>
              <a:t>kde</a:t>
            </a:r>
            <a:r>
              <a:rPr lang="en-US" dirty="0" smtClean="0"/>
              <a:t> flag is set to False.</a:t>
            </a:r>
          </a:p>
          <a:p>
            <a:r>
              <a:rPr lang="en-US" dirty="0" smtClean="0"/>
              <a:t>The representation of kernel estimation plot will be removed and only histogram is plotted.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histogram.jpg"/>
          <p:cNvPicPr>
            <a:picLocks noGrp="1" noChangeAspect="1"/>
          </p:cNvPicPr>
          <p:nvPr>
            <p:ph idx="1"/>
          </p:nvPr>
        </p:nvPicPr>
        <p:blipFill>
          <a:blip r:embed="rId2"/>
          <a:stretch>
            <a:fillRect/>
          </a:stretch>
        </p:blipFill>
        <p:spPr>
          <a:xfrm>
            <a:off x="2057402" y="1752600"/>
            <a:ext cx="6324599" cy="39624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Seaborn</a:t>
            </a:r>
            <a:r>
              <a:rPr lang="en-US" dirty="0" smtClean="0"/>
              <a:t> – kernel density estimates:</a:t>
            </a:r>
            <a:endParaRPr lang="en-US" dirty="0"/>
          </a:p>
        </p:txBody>
      </p:sp>
      <p:sp>
        <p:nvSpPr>
          <p:cNvPr id="3" name="Content Placeholder 2"/>
          <p:cNvSpPr>
            <a:spLocks noGrp="1"/>
          </p:cNvSpPr>
          <p:nvPr>
            <p:ph idx="1"/>
          </p:nvPr>
        </p:nvSpPr>
        <p:spPr/>
        <p:txBody>
          <a:bodyPr/>
          <a:lstStyle/>
          <a:p>
            <a:r>
              <a:rPr lang="en-US" dirty="0" smtClean="0"/>
              <a:t>Kernel Density Estimation(KDE) is a way to estimate the probability density function of a continuous random variable.</a:t>
            </a:r>
          </a:p>
          <a:p>
            <a:r>
              <a:rPr lang="en-US" dirty="0" smtClean="0"/>
              <a:t>It is used for non-parametric analysis.</a:t>
            </a:r>
          </a:p>
          <a:p>
            <a:r>
              <a:rPr lang="en-US" dirty="0" smtClean="0"/>
              <a:t>If we set the </a:t>
            </a:r>
            <a:r>
              <a:rPr lang="en-US" dirty="0" err="1" smtClean="0"/>
              <a:t>hist</a:t>
            </a:r>
            <a:r>
              <a:rPr lang="en-US" dirty="0" smtClean="0"/>
              <a:t> flag to false , it will kernel density estimation plot.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a:t>
            </a:r>
            <a:r>
              <a:rPr lang="en-US" dirty="0" err="1" smtClean="0"/>
              <a:t>hist</a:t>
            </a:r>
            <a:r>
              <a:rPr lang="en-US" dirty="0" smtClean="0"/>
              <a:t>=False)</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53694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2800509"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59" y="4899579"/>
            <a:ext cx="2326598"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773020495"/>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urve.jpg"/>
          <p:cNvPicPr>
            <a:picLocks noGrp="1" noChangeAspect="1"/>
          </p:cNvPicPr>
          <p:nvPr>
            <p:ph idx="1"/>
          </p:nvPr>
        </p:nvPicPr>
        <p:blipFill>
          <a:blip r:embed="rId2"/>
          <a:stretch>
            <a:fillRect/>
          </a:stretch>
        </p:blipFill>
        <p:spPr>
          <a:xfrm>
            <a:off x="2133601" y="1524000"/>
            <a:ext cx="6781800" cy="4572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FITTING PARAMETRIC DISTRIBUTION:</a:t>
            </a:r>
            <a:endParaRPr lang="en-US" dirty="0"/>
          </a:p>
        </p:txBody>
      </p:sp>
      <p:sp>
        <p:nvSpPr>
          <p:cNvPr id="3" name="Content Placeholder 2"/>
          <p:cNvSpPr>
            <a:spLocks noGrp="1"/>
          </p:cNvSpPr>
          <p:nvPr>
            <p:ph idx="1"/>
          </p:nvPr>
        </p:nvSpPr>
        <p:spPr/>
        <p:txBody>
          <a:bodyPr/>
          <a:lstStyle/>
          <a:p>
            <a:r>
              <a:rPr lang="en-US" dirty="0" err="1" smtClean="0"/>
              <a:t>Distplot</a:t>
            </a:r>
            <a:r>
              <a:rPr lang="en-US" dirty="0" smtClean="0"/>
              <a:t>() is used to visualize the parametric distribution of the dataset.</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 </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jpg"/>
          <p:cNvPicPr>
            <a:picLocks noGrp="1" noChangeAspect="1"/>
          </p:cNvPicPr>
          <p:nvPr>
            <p:ph idx="1"/>
          </p:nvPr>
        </p:nvPicPr>
        <p:blipFill>
          <a:blip r:embed="rId2"/>
          <a:stretch>
            <a:fillRect/>
          </a:stretch>
        </p:blipFill>
        <p:spPr>
          <a:xfrm>
            <a:off x="1752600" y="1752600"/>
            <a:ext cx="7086600" cy="4572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Axes Spines: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the white and ticks spines , we can remove the top and right axis spines using the despine() function.</a:t>
            </a:r>
          </a:p>
          <a:p>
            <a:r>
              <a:rPr lang="en-US" b="1" dirty="0" smtClean="0"/>
              <a:t>Example:</a:t>
            </a:r>
          </a:p>
          <a:p>
            <a:pPr>
              <a:buNone/>
            </a:pPr>
            <a:r>
              <a:rPr lang="en-US" dirty="0" smtClean="0"/>
              <a:t>import numpy as np </a:t>
            </a:r>
          </a:p>
          <a:p>
            <a:pPr>
              <a:buNone/>
            </a:pPr>
            <a:r>
              <a:rPr lang="en-US" dirty="0" smtClean="0"/>
              <a:t>from matplotlib import pyplot as plt </a:t>
            </a:r>
          </a:p>
          <a:p>
            <a:pPr>
              <a:buNone/>
            </a:pPr>
            <a:r>
              <a:rPr lang="en-US" dirty="0" smtClean="0"/>
              <a:t>def sinplot(flip=1): </a:t>
            </a:r>
          </a:p>
          <a:p>
            <a:pPr>
              <a:buNone/>
            </a:pPr>
            <a:r>
              <a:rPr lang="en-US" dirty="0" smtClean="0"/>
              <a:t>      x = np.linspace(0, 14, 100) </a:t>
            </a:r>
          </a:p>
          <a:p>
            <a:pPr>
              <a:buNone/>
            </a:pPr>
            <a:r>
              <a:rPr lang="en-US" dirty="0" smtClean="0"/>
              <a:t>     for i in range(1, 5): </a:t>
            </a:r>
          </a:p>
          <a:p>
            <a:pPr>
              <a:buNone/>
            </a:pPr>
            <a:r>
              <a:rPr lang="en-US" dirty="0" smtClean="0"/>
              <a:t>         plt.plot(x, np.sin(x + i * .5) * (7 - i) * flip)</a:t>
            </a:r>
          </a:p>
          <a:p>
            <a:pPr>
              <a:buNone/>
            </a:pPr>
            <a:r>
              <a:rPr lang="en-US" dirty="0" smtClean="0"/>
              <a:t> import seaborn as sb </a:t>
            </a:r>
          </a:p>
          <a:p>
            <a:pPr>
              <a:buNone/>
            </a:pPr>
            <a:r>
              <a:rPr lang="en-US" dirty="0" smtClean="0"/>
              <a:t>sb.set_style("white") </a:t>
            </a:r>
          </a:p>
          <a:p>
            <a:pPr>
              <a:buNone/>
            </a:pPr>
            <a:r>
              <a:rPr lang="en-US" dirty="0" smtClean="0"/>
              <a:t>sinplot() </a:t>
            </a:r>
          </a:p>
          <a:p>
            <a:pPr>
              <a:buNone/>
            </a:pPr>
            <a:r>
              <a:rPr lang="en-US" dirty="0" smtClean="0"/>
              <a:t>sb.despine() </a:t>
            </a:r>
          </a:p>
          <a:p>
            <a:pPr>
              <a:buNone/>
            </a:pPr>
            <a:r>
              <a:rPr lang="en-US" dirty="0" smtClean="0"/>
              <a:t>plt.show()</a:t>
            </a:r>
          </a:p>
          <a:p>
            <a:endParaRPr lang="en-US" dirty="0"/>
          </a:p>
        </p:txBody>
      </p:sp>
    </p:spTree>
    <p:extLst>
      <p:ext uri="{BB962C8B-B14F-4D97-AF65-F5344CB8AC3E}">
        <p14:creationId xmlns:p14="http://schemas.microsoft.com/office/powerpoint/2010/main" val="1916522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pines.jpg"/>
          <p:cNvPicPr>
            <a:picLocks noGrp="1" noChangeAspect="1"/>
          </p:cNvPicPr>
          <p:nvPr>
            <p:ph sz="quarter" idx="1"/>
          </p:nvPr>
        </p:nvPicPr>
        <p:blipFill>
          <a:blip r:embed="rId2"/>
          <a:stretch>
            <a:fillRect/>
          </a:stretch>
        </p:blipFill>
        <p:spPr>
          <a:xfrm>
            <a:off x="2438400" y="1524000"/>
            <a:ext cx="7772400" cy="4572000"/>
          </a:xfrm>
        </p:spPr>
      </p:pic>
    </p:spTree>
    <p:extLst>
      <p:ext uri="{BB962C8B-B14F-4D97-AF65-F5344CB8AC3E}">
        <p14:creationId xmlns:p14="http://schemas.microsoft.com/office/powerpoint/2010/main" val="3655136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The Elements:</a:t>
            </a:r>
            <a:endParaRPr lang="en-US" dirty="0"/>
          </a:p>
        </p:txBody>
      </p:sp>
      <p:sp>
        <p:nvSpPr>
          <p:cNvPr id="3" name="Content Placeholder 2"/>
          <p:cNvSpPr>
            <a:spLocks noGrp="1"/>
          </p:cNvSpPr>
          <p:nvPr>
            <p:ph sz="quarter" idx="1"/>
          </p:nvPr>
        </p:nvSpPr>
        <p:spPr/>
        <p:txBody>
          <a:bodyPr/>
          <a:lstStyle/>
          <a:p>
            <a:r>
              <a:rPr lang="en-US" dirty="0" smtClean="0"/>
              <a:t>If we want to customize the seaborn styles , we can pass a dictionary of parameters to the set_style() function.</a:t>
            </a:r>
          </a:p>
          <a:p>
            <a:r>
              <a:rPr lang="en-US" dirty="0" smtClean="0"/>
              <a:t>Parameters available are viewed using axes_style() function.</a:t>
            </a:r>
          </a:p>
          <a:p>
            <a:r>
              <a:rPr lang="en-US" b="1" dirty="0" smtClean="0"/>
              <a:t>Example:</a:t>
            </a:r>
          </a:p>
          <a:p>
            <a:r>
              <a:rPr lang="en-US" dirty="0" smtClean="0"/>
              <a:t>import seaborn as sb </a:t>
            </a:r>
          </a:p>
          <a:p>
            <a:r>
              <a:rPr lang="en-US" dirty="0" smtClean="0"/>
              <a:t>print (sb.axes_style)</a:t>
            </a:r>
            <a:endParaRPr lang="en-US" dirty="0"/>
          </a:p>
        </p:txBody>
      </p:sp>
    </p:spTree>
    <p:extLst>
      <p:ext uri="{BB962C8B-B14F-4D97-AF65-F5344CB8AC3E}">
        <p14:creationId xmlns:p14="http://schemas.microsoft.com/office/powerpoint/2010/main" val="482708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elements.jpg"/>
          <p:cNvPicPr>
            <a:picLocks noGrp="1" noChangeAspect="1"/>
          </p:cNvPicPr>
          <p:nvPr>
            <p:ph sz="quarter" idx="1"/>
          </p:nvPr>
        </p:nvPicPr>
        <p:blipFill>
          <a:blip r:embed="rId2"/>
          <a:stretch>
            <a:fillRect/>
          </a:stretch>
        </p:blipFill>
        <p:spPr>
          <a:xfrm>
            <a:off x="2514600" y="1752600"/>
            <a:ext cx="7315200" cy="4343400"/>
          </a:xfrm>
        </p:spPr>
      </p:pic>
    </p:spTree>
    <p:extLst>
      <p:ext uri="{BB962C8B-B14F-4D97-AF65-F5344CB8AC3E}">
        <p14:creationId xmlns:p14="http://schemas.microsoft.com/office/powerpoint/2010/main" val="1396790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Plot Elements:</a:t>
            </a:r>
            <a:endParaRPr lang="en-US" dirty="0"/>
          </a:p>
        </p:txBody>
      </p:sp>
      <p:sp>
        <p:nvSpPr>
          <p:cNvPr id="3" name="Content Placeholder 2"/>
          <p:cNvSpPr>
            <a:spLocks noGrp="1"/>
          </p:cNvSpPr>
          <p:nvPr>
            <p:ph sz="quarter" idx="1"/>
          </p:nvPr>
        </p:nvSpPr>
        <p:spPr/>
        <p:txBody>
          <a:bodyPr>
            <a:normAutofit/>
          </a:bodyPr>
          <a:lstStyle/>
          <a:p>
            <a:r>
              <a:rPr lang="en-US" dirty="0" smtClean="0"/>
              <a:t>We also have control on plot elements and can control the scale of the plot using set_context() function.</a:t>
            </a:r>
          </a:p>
          <a:p>
            <a:r>
              <a:rPr lang="en-US" dirty="0" smtClean="0"/>
              <a:t>Four preset templates are available for contexts.</a:t>
            </a:r>
          </a:p>
          <a:p>
            <a:r>
              <a:rPr lang="en-US" dirty="0" smtClean="0"/>
              <a:t>Based on relative size , the contexts are named as follows:</a:t>
            </a:r>
          </a:p>
          <a:p>
            <a:r>
              <a:rPr lang="en-US" dirty="0" smtClean="0"/>
              <a:t>Paper </a:t>
            </a:r>
          </a:p>
          <a:p>
            <a:r>
              <a:rPr lang="en-US" dirty="0" smtClean="0"/>
              <a:t>Notebook.</a:t>
            </a:r>
          </a:p>
          <a:p>
            <a:r>
              <a:rPr lang="en-US" dirty="0" smtClean="0"/>
              <a:t>Talk</a:t>
            </a:r>
          </a:p>
          <a:p>
            <a:r>
              <a:rPr lang="en-US" dirty="0" smtClean="0"/>
              <a:t>Poster.</a:t>
            </a:r>
          </a:p>
          <a:p>
            <a:endParaRPr lang="en-US" dirty="0" smtClean="0"/>
          </a:p>
          <a:p>
            <a:r>
              <a:rPr lang="en-US" dirty="0" smtClean="0"/>
              <a:t>By default , context is set to notebook.</a:t>
            </a:r>
          </a:p>
          <a:p>
            <a:endParaRPr lang="en-US" dirty="0"/>
          </a:p>
        </p:txBody>
      </p:sp>
    </p:spTree>
    <p:extLst>
      <p:ext uri="{BB962C8B-B14F-4D97-AF65-F5344CB8AC3E}">
        <p14:creationId xmlns:p14="http://schemas.microsoft.com/office/powerpoint/2010/main" val="2509700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import numpy as np </a:t>
            </a:r>
          </a:p>
          <a:p>
            <a:pPr>
              <a:buNone/>
            </a:pPr>
            <a:r>
              <a:rPr lang="en-US" dirty="0" smtClean="0"/>
              <a:t>from matplotlib import pyplot as plt </a:t>
            </a:r>
          </a:p>
          <a:p>
            <a:pPr>
              <a:buNone/>
            </a:pPr>
            <a:r>
              <a:rPr lang="en-US" dirty="0" smtClean="0"/>
              <a:t>def sinplot(flip = 1): </a:t>
            </a:r>
          </a:p>
          <a:p>
            <a:pPr>
              <a:buNone/>
            </a:pPr>
            <a:r>
              <a:rPr lang="en-US" dirty="0" smtClean="0"/>
              <a:t>     x = np.linspace(0, 14, 100) </a:t>
            </a:r>
          </a:p>
          <a:p>
            <a:pPr>
              <a:buNone/>
            </a:pPr>
            <a:r>
              <a:rPr lang="en-US" dirty="0" smtClean="0"/>
              <a:t>    for i in range(1, 5): </a:t>
            </a:r>
          </a:p>
          <a:p>
            <a:pPr>
              <a:buNone/>
            </a:pPr>
            <a:r>
              <a:rPr lang="en-US" dirty="0" smtClean="0"/>
              <a:t>        plt.plot(x, np.sin(x + i * .5) * (7 - i) * flip) </a:t>
            </a:r>
          </a:p>
          <a:p>
            <a:pPr>
              <a:buNone/>
            </a:pPr>
            <a:r>
              <a:rPr lang="en-US" dirty="0" smtClean="0"/>
              <a:t>import seaborn as sb </a:t>
            </a:r>
          </a:p>
          <a:p>
            <a:pPr>
              <a:buNone/>
            </a:pPr>
            <a:r>
              <a:rPr lang="en-US" dirty="0" smtClean="0"/>
              <a:t>sb.set_style("darkgrid") </a:t>
            </a:r>
          </a:p>
          <a:p>
            <a:pPr>
              <a:buNone/>
            </a:pPr>
            <a:r>
              <a:rPr lang="en-US" dirty="0" smtClean="0"/>
              <a:t>sinplot() </a:t>
            </a:r>
          </a:p>
          <a:p>
            <a:pPr>
              <a:buNone/>
            </a:pPr>
            <a:r>
              <a:rPr lang="en-US" dirty="0" smtClean="0"/>
              <a:t>sb.despine() </a:t>
            </a:r>
          </a:p>
          <a:p>
            <a:pPr>
              <a:buNone/>
            </a:pPr>
            <a:r>
              <a:rPr lang="en-US" dirty="0" smtClean="0"/>
              <a:t>plt.show()</a:t>
            </a:r>
            <a:endParaRPr lang="en-US" dirty="0"/>
          </a:p>
        </p:txBody>
      </p:sp>
    </p:spTree>
    <p:extLst>
      <p:ext uri="{BB962C8B-B14F-4D97-AF65-F5344CB8AC3E}">
        <p14:creationId xmlns:p14="http://schemas.microsoft.com/office/powerpoint/2010/main" val="291374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The output size of the actual plot is bigger in size when compared to the above plots.</a:t>
            </a:r>
          </a:p>
          <a:p>
            <a:r>
              <a:rPr lang="en-US" b="1" dirty="0" smtClean="0"/>
              <a:t>Note: </a:t>
            </a:r>
            <a:r>
              <a:rPr lang="en-US" dirty="0" smtClean="0"/>
              <a:t>Due to the scaling of images on our webpage , we might miss the actual difference in our example plots.</a:t>
            </a:r>
            <a:endParaRPr lang="en-US" b="1" dirty="0"/>
          </a:p>
        </p:txBody>
      </p:sp>
    </p:spTree>
    <p:extLst>
      <p:ext uri="{BB962C8B-B14F-4D97-AF65-F5344CB8AC3E}">
        <p14:creationId xmlns:p14="http://schemas.microsoft.com/office/powerpoint/2010/main" val="121977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282803"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325228286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Seaborn - histogram</a:t>
            </a:r>
            <a:endParaRPr lang="en-US" dirty="0"/>
          </a:p>
        </p:txBody>
      </p:sp>
      <p:sp>
        <p:nvSpPr>
          <p:cNvPr id="3" name="Content Placeholder 2"/>
          <p:cNvSpPr>
            <a:spLocks noGrp="1"/>
          </p:cNvSpPr>
          <p:nvPr>
            <p:ph idx="1"/>
          </p:nvPr>
        </p:nvSpPr>
        <p:spPr/>
        <p:txBody>
          <a:bodyPr/>
          <a:lstStyle/>
          <a:p>
            <a:r>
              <a:rPr lang="en-US" dirty="0" smtClean="0"/>
              <a:t>Histogram denote the data representation by forming bins along the range of data.</a:t>
            </a:r>
          </a:p>
          <a:p>
            <a:r>
              <a:rPr lang="en-US" dirty="0" smtClean="0"/>
              <a:t>Then drawing bars to show the number of observations in each bin.</a:t>
            </a:r>
          </a:p>
          <a:p>
            <a:r>
              <a:rPr lang="en-US" dirty="0" smtClean="0"/>
              <a:t>Seaborn comes with a lot of datasets.</a:t>
            </a:r>
          </a:p>
          <a:p>
            <a:pPr>
              <a:buNone/>
            </a:pPr>
            <a:endParaRPr lang="en-US" dirty="0"/>
          </a:p>
        </p:txBody>
      </p:sp>
    </p:spTree>
    <p:extLst>
      <p:ext uri="{BB962C8B-B14F-4D97-AF65-F5344CB8AC3E}">
        <p14:creationId xmlns:p14="http://schemas.microsoft.com/office/powerpoint/2010/main" val="3529204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PLOTTING BIVARIATE DISTRIBUTION:</a:t>
            </a:r>
            <a:endParaRPr lang="en-US" dirty="0"/>
          </a:p>
        </p:txBody>
      </p:sp>
      <p:sp>
        <p:nvSpPr>
          <p:cNvPr id="3" name="Content Placeholder 2"/>
          <p:cNvSpPr>
            <a:spLocks noGrp="1"/>
          </p:cNvSpPr>
          <p:nvPr>
            <p:ph idx="1"/>
          </p:nvPr>
        </p:nvSpPr>
        <p:spPr/>
        <p:txBody>
          <a:bodyPr>
            <a:normAutofit/>
          </a:bodyPr>
          <a:lstStyle/>
          <a:p>
            <a:r>
              <a:rPr lang="en-US" dirty="0" err="1" smtClean="0"/>
              <a:t>Bivariate</a:t>
            </a:r>
            <a:r>
              <a:rPr lang="en-US" dirty="0" smtClean="0"/>
              <a:t> distribution is used to find the distribution between two variables.</a:t>
            </a:r>
          </a:p>
          <a:p>
            <a:r>
              <a:rPr lang="en-US" dirty="0" smtClean="0"/>
              <a:t>It mainly deals with the relationship between two variables and how one variable is behaving with respect to other.</a:t>
            </a:r>
          </a:p>
          <a:p>
            <a:r>
              <a:rPr lang="en-US" dirty="0" smtClean="0"/>
              <a:t>The best way to analyze </a:t>
            </a:r>
            <a:r>
              <a:rPr lang="en-US" dirty="0" err="1" smtClean="0"/>
              <a:t>bivariate</a:t>
            </a:r>
            <a:r>
              <a:rPr lang="en-US" dirty="0" smtClean="0"/>
              <a:t> distribution in </a:t>
            </a:r>
            <a:r>
              <a:rPr lang="en-US" dirty="0" err="1" smtClean="0"/>
              <a:t>seaborn</a:t>
            </a:r>
            <a:r>
              <a:rPr lang="en-US" dirty="0" smtClean="0"/>
              <a:t> is by using </a:t>
            </a:r>
            <a:r>
              <a:rPr lang="en-US" dirty="0" err="1" smtClean="0"/>
              <a:t>jointplot</a:t>
            </a:r>
            <a:r>
              <a:rPr lang="en-US" dirty="0" smtClean="0"/>
              <a:t>() function.</a:t>
            </a:r>
          </a:p>
          <a:p>
            <a:r>
              <a:rPr lang="en-US" dirty="0" err="1" smtClean="0"/>
              <a:t>Jointplot</a:t>
            </a:r>
            <a:r>
              <a:rPr lang="en-US" dirty="0" smtClean="0"/>
              <a:t> creates a multi-panel figure that projects the </a:t>
            </a:r>
            <a:r>
              <a:rPr lang="en-US" dirty="0" err="1" smtClean="0"/>
              <a:t>bivariate</a:t>
            </a:r>
            <a:r>
              <a:rPr lang="en-US" dirty="0" smtClean="0"/>
              <a:t> relationship between two variables.</a:t>
            </a:r>
          </a:p>
          <a:p>
            <a:r>
              <a:rPr lang="en-US" dirty="0" smtClean="0"/>
              <a:t>It also defines the </a:t>
            </a:r>
            <a:r>
              <a:rPr lang="en-US" dirty="0" err="1" smtClean="0"/>
              <a:t>univariate</a:t>
            </a:r>
            <a:r>
              <a:rPr lang="en-US" dirty="0" smtClean="0"/>
              <a:t> distribution of each variable on separate axes.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idx="1"/>
          </p:nvPr>
        </p:nvSpPr>
        <p:spPr/>
        <p:txBody>
          <a:bodyPr>
            <a:normAutofit lnSpcReduction="10000"/>
          </a:bodyPr>
          <a:lstStyle/>
          <a:p>
            <a:r>
              <a:rPr lang="en-US" dirty="0" smtClean="0"/>
              <a:t>It is the most convenient way to visualize the distribution.</a:t>
            </a:r>
          </a:p>
          <a:p>
            <a:r>
              <a:rPr lang="en-US" dirty="0" smtClean="0"/>
              <a:t>Each observation is represented in two dimensional plot via x and y axes.</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a:t>
            </a:r>
            <a:r>
              <a:rPr lang="en-US" dirty="0" smtClean="0"/>
              <a:t>) </a:t>
            </a:r>
          </a:p>
          <a:p>
            <a:pPr>
              <a:buNone/>
            </a:pPr>
            <a:r>
              <a:rPr lang="en-US" dirty="0" err="1" smtClean="0"/>
              <a:t>plt.show</a:t>
            </a: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lubed.jpg"/>
          <p:cNvPicPr>
            <a:picLocks noGrp="1" noChangeAspect="1"/>
          </p:cNvPicPr>
          <p:nvPr>
            <p:ph idx="1"/>
          </p:nvPr>
        </p:nvPicPr>
        <p:blipFill>
          <a:blip r:embed="rId2"/>
          <a:stretch>
            <a:fillRect/>
          </a:stretch>
        </p:blipFill>
        <p:spPr>
          <a:xfrm>
            <a:off x="3638276" y="2070620"/>
            <a:ext cx="3924848" cy="3924848"/>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It shows the relationship between </a:t>
            </a:r>
            <a:r>
              <a:rPr lang="en-US" dirty="0" err="1" smtClean="0"/>
              <a:t>petal_length</a:t>
            </a:r>
            <a:r>
              <a:rPr lang="en-US" dirty="0" smtClean="0"/>
              <a:t> and </a:t>
            </a:r>
            <a:r>
              <a:rPr lang="en-US" dirty="0" err="1" smtClean="0"/>
              <a:t>petal_width</a:t>
            </a:r>
            <a:r>
              <a:rPr lang="en-US" dirty="0" smtClean="0"/>
              <a:t> in the iris data.</a:t>
            </a:r>
          </a:p>
          <a:p>
            <a:r>
              <a:rPr lang="en-US" dirty="0" smtClean="0"/>
              <a:t>A trend in the plot shows that there exists a positive correlation between variables.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Hexbin</a:t>
            </a:r>
            <a:r>
              <a:rPr lang="en-US" dirty="0" smtClean="0"/>
              <a:t> plot:</a:t>
            </a:r>
            <a:endParaRPr lang="en-US" dirty="0"/>
          </a:p>
        </p:txBody>
      </p:sp>
      <p:sp>
        <p:nvSpPr>
          <p:cNvPr id="3" name="Content Placeholder 2"/>
          <p:cNvSpPr>
            <a:spLocks noGrp="1"/>
          </p:cNvSpPr>
          <p:nvPr>
            <p:ph idx="1"/>
          </p:nvPr>
        </p:nvSpPr>
        <p:spPr/>
        <p:txBody>
          <a:bodyPr/>
          <a:lstStyle/>
          <a:p>
            <a:r>
              <a:rPr lang="en-US" dirty="0" smtClean="0"/>
              <a:t>Hexagonal binning is used in </a:t>
            </a:r>
            <a:r>
              <a:rPr lang="en-US" dirty="0" err="1" smtClean="0"/>
              <a:t>bivariate</a:t>
            </a:r>
            <a:r>
              <a:rPr lang="en-US" dirty="0" smtClean="0"/>
              <a:t> data analysis.</a:t>
            </a:r>
          </a:p>
          <a:p>
            <a:r>
              <a:rPr lang="en-US" dirty="0" smtClean="0"/>
              <a:t>It is used when the data is sparse in density , </a:t>
            </a:r>
            <a:r>
              <a:rPr lang="en-US" dirty="0" err="1" smtClean="0"/>
              <a:t>i.e</a:t>
            </a:r>
            <a:r>
              <a:rPr lang="en-US" dirty="0" smtClean="0"/>
              <a:t> when the data is very scattered and difficult to analyze through scatter plots.</a:t>
            </a:r>
          </a:p>
          <a:p>
            <a:r>
              <a:rPr lang="en-US" dirty="0" smtClean="0"/>
              <a:t>An addition parameter called ‘kind’ and value ‘hex’ plots the </a:t>
            </a:r>
            <a:r>
              <a:rPr lang="en-US" dirty="0" err="1" smtClean="0"/>
              <a:t>hexbin</a:t>
            </a:r>
            <a:r>
              <a:rPr lang="en-US" dirty="0" smtClean="0"/>
              <a:t> plot.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df,kind</a:t>
            </a:r>
            <a:r>
              <a:rPr lang="en-US" dirty="0" smtClean="0"/>
              <a:t> = 'hex')</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hexagon.jpg"/>
          <p:cNvPicPr>
            <a:picLocks noGrp="1" noChangeAspect="1"/>
          </p:cNvPicPr>
          <p:nvPr>
            <p:ph idx="1"/>
          </p:nvPr>
        </p:nvPicPr>
        <p:blipFill>
          <a:blip r:embed="rId2"/>
          <a:stretch>
            <a:fillRect/>
          </a:stretch>
        </p:blipFill>
        <p:spPr>
          <a:xfrm>
            <a:off x="2743200" y="1905000"/>
            <a:ext cx="5410200" cy="4090194"/>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lstStyle/>
          <a:p>
            <a:r>
              <a:rPr lang="en-US" dirty="0" smtClean="0"/>
              <a:t>It is a non-parametric way to estimate the distribution of the variable.</a:t>
            </a:r>
          </a:p>
          <a:p>
            <a:r>
              <a:rPr lang="en-US" dirty="0" smtClean="0"/>
              <a:t>In </a:t>
            </a:r>
            <a:r>
              <a:rPr lang="en-US" dirty="0" err="1" smtClean="0"/>
              <a:t>seaborn</a:t>
            </a:r>
            <a:r>
              <a:rPr lang="en-US" dirty="0" smtClean="0"/>
              <a:t> , we can plot the </a:t>
            </a:r>
            <a:r>
              <a:rPr lang="en-US" dirty="0" err="1" smtClean="0"/>
              <a:t>kde</a:t>
            </a:r>
            <a:r>
              <a:rPr lang="en-US" dirty="0" smtClean="0"/>
              <a:t> using </a:t>
            </a:r>
            <a:r>
              <a:rPr lang="en-US" dirty="0" err="1" smtClean="0"/>
              <a:t>jointplot</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df,kind</a:t>
            </a:r>
            <a:r>
              <a:rPr lang="en-US" dirty="0" smtClean="0"/>
              <a:t> = 'hex')</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41733151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xray.jpg"/>
          <p:cNvPicPr>
            <a:picLocks noGrp="1" noChangeAspect="1"/>
          </p:cNvPicPr>
          <p:nvPr>
            <p:ph idx="1"/>
          </p:nvPr>
        </p:nvPicPr>
        <p:blipFill>
          <a:blip r:embed="rId2"/>
          <a:stretch>
            <a:fillRect/>
          </a:stretch>
        </p:blipFill>
        <p:spPr>
          <a:xfrm>
            <a:off x="3600450" y="1905000"/>
            <a:ext cx="4476750" cy="4090194"/>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lstStyle/>
          <a:p>
            <a:r>
              <a:rPr lang="en-US" dirty="0" smtClean="0"/>
              <a:t>Datasets under study contains many variables.</a:t>
            </a:r>
          </a:p>
          <a:p>
            <a:r>
              <a:rPr lang="en-US" dirty="0" smtClean="0"/>
              <a:t>The relation between each and every variable should be analyzed.</a:t>
            </a:r>
          </a:p>
          <a:p>
            <a:r>
              <a:rPr lang="en-US" dirty="0" smtClean="0"/>
              <a:t>Plotting </a:t>
            </a:r>
            <a:r>
              <a:rPr lang="en-US" dirty="0" err="1" smtClean="0"/>
              <a:t>bivariate</a:t>
            </a:r>
            <a:r>
              <a:rPr lang="en-US" dirty="0" smtClean="0"/>
              <a:t> distribution for (n,2) distribution will be a very complex process.</a:t>
            </a:r>
          </a:p>
          <a:p>
            <a:r>
              <a:rPr lang="en-US" dirty="0" smtClean="0"/>
              <a:t>It is a time taking process.</a:t>
            </a:r>
          </a:p>
          <a:p>
            <a:r>
              <a:rPr lang="en-US" dirty="0" smtClean="0"/>
              <a:t>To plot multiple </a:t>
            </a:r>
            <a:r>
              <a:rPr lang="en-US" dirty="0" err="1" smtClean="0"/>
              <a:t>pairwise</a:t>
            </a:r>
            <a:r>
              <a:rPr lang="en-US" dirty="0" smtClean="0"/>
              <a:t> distribution in a dataset , we can use the </a:t>
            </a:r>
            <a:r>
              <a:rPr lang="en-US" dirty="0" err="1" smtClean="0"/>
              <a:t>pairplot</a:t>
            </a:r>
            <a:r>
              <a:rPr lang="en-US" dirty="0" smtClean="0"/>
              <a:t>() function.</a:t>
            </a:r>
          </a:p>
          <a:p>
            <a:r>
              <a:rPr lang="en-US" dirty="0" smtClean="0"/>
              <a:t>It shows the relationship between (n,2) combinations in a </a:t>
            </a:r>
            <a:r>
              <a:rPr lang="en-US" dirty="0" err="1" smtClean="0"/>
              <a:t>dataframe</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shows the plot as a matrix of plots and diagonal plots are the </a:t>
            </a:r>
            <a:r>
              <a:rPr lang="en-US" dirty="0" err="1" smtClean="0"/>
              <a:t>univariate</a:t>
            </a:r>
            <a:r>
              <a:rPr lang="en-US" dirty="0" smtClean="0"/>
              <a:t> plots.</a:t>
            </a:r>
          </a:p>
          <a:p>
            <a:r>
              <a:rPr lang="en-US" b="1" dirty="0" smtClean="0"/>
              <a:t>Axes: </a:t>
            </a:r>
            <a:endParaRPr lang="en-US" dirty="0" smtClean="0"/>
          </a:p>
          <a:p>
            <a:r>
              <a:rPr lang="en-US" b="1" dirty="0" smtClean="0"/>
              <a:t>Usage:</a:t>
            </a:r>
          </a:p>
          <a:p>
            <a:r>
              <a:rPr lang="en-US" dirty="0" err="1" smtClean="0"/>
              <a:t>seaborn.pairplot</a:t>
            </a:r>
            <a:r>
              <a:rPr lang="en-US" dirty="0" smtClean="0"/>
              <a:t>(data,…)</a:t>
            </a:r>
          </a:p>
          <a:p>
            <a:r>
              <a:rPr lang="en-US" b="1" dirty="0" smtClean="0"/>
              <a:t>Parameters:</a:t>
            </a:r>
          </a:p>
          <a:p>
            <a:r>
              <a:rPr lang="en-US" b="1" dirty="0" smtClean="0"/>
              <a:t>Data – </a:t>
            </a:r>
            <a:r>
              <a:rPr lang="en-US" dirty="0" err="1" smtClean="0"/>
              <a:t>dataframe</a:t>
            </a:r>
            <a:r>
              <a:rPr lang="en-US" dirty="0" smtClean="0"/>
              <a:t>.</a:t>
            </a:r>
          </a:p>
          <a:p>
            <a:r>
              <a:rPr lang="en-US" b="1" dirty="0" smtClean="0"/>
              <a:t>Hue – </a:t>
            </a:r>
            <a:r>
              <a:rPr lang="en-US" dirty="0" smtClean="0"/>
              <a:t>Variable in data to map plot aspects to different </a:t>
            </a:r>
            <a:r>
              <a:rPr lang="en-US" dirty="0" err="1" smtClean="0"/>
              <a:t>colours</a:t>
            </a:r>
            <a:r>
              <a:rPr lang="en-US" dirty="0" smtClean="0"/>
              <a:t>.</a:t>
            </a:r>
          </a:p>
          <a:p>
            <a:r>
              <a:rPr lang="en-US" b="1" dirty="0" smtClean="0"/>
              <a:t>Palette – </a:t>
            </a:r>
            <a:r>
              <a:rPr lang="en-US" dirty="0" smtClean="0"/>
              <a:t>Set of colors for mapping the hue variable.</a:t>
            </a:r>
          </a:p>
          <a:p>
            <a:r>
              <a:rPr lang="en-US" b="1" dirty="0" smtClean="0"/>
              <a:t>Kind – </a:t>
            </a:r>
            <a:r>
              <a:rPr lang="en-US" dirty="0" smtClean="0"/>
              <a:t>Kind of plot for the non-identity relationships(</a:t>
            </a:r>
            <a:r>
              <a:rPr lang="en-US" dirty="0" err="1" smtClean="0"/>
              <a:t>scatter,reg</a:t>
            </a:r>
            <a:r>
              <a:rPr lang="en-US" dirty="0" smtClean="0"/>
              <a:t>)</a:t>
            </a:r>
          </a:p>
          <a:p>
            <a:r>
              <a:rPr lang="en-US" b="1" dirty="0" err="1" smtClean="0"/>
              <a:t>Diag_plot</a:t>
            </a:r>
            <a:r>
              <a:rPr lang="en-US" b="1" dirty="0" smtClean="0"/>
              <a:t> – </a:t>
            </a:r>
            <a:r>
              <a:rPr lang="en-US" dirty="0" smtClean="0"/>
              <a:t>kind of plot for diagonal subplots{‘</a:t>
            </a:r>
            <a:r>
              <a:rPr lang="en-US" dirty="0" err="1" smtClean="0"/>
              <a:t>hist’,’kde</a:t>
            </a:r>
            <a:r>
              <a:rPr lang="en-US" dirty="0" smtClean="0"/>
              <a:t>’}</a:t>
            </a:r>
            <a:br>
              <a:rPr lang="en-US" dirty="0" smtClean="0"/>
            </a:b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lstStyle/>
          <a:p>
            <a:r>
              <a:rPr lang="en-US" dirty="0" smtClean="0"/>
              <a:t>Except data , all other parameters are optional.</a:t>
            </a:r>
          </a:p>
          <a:p>
            <a:r>
              <a:rPr lang="en-US" dirty="0" smtClean="0"/>
              <a:t>There are few other parameters which </a:t>
            </a:r>
            <a:r>
              <a:rPr lang="en-US" dirty="0" err="1" smtClean="0"/>
              <a:t>pairplot</a:t>
            </a:r>
            <a:r>
              <a:rPr lang="en-US" dirty="0" smtClean="0"/>
              <a:t>() can accept.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sb.set_style</a:t>
            </a:r>
            <a:r>
              <a:rPr lang="en-US" dirty="0" smtClean="0"/>
              <a:t>("ticks") </a:t>
            </a:r>
          </a:p>
          <a:p>
            <a:pPr>
              <a:buNone/>
            </a:pPr>
            <a:r>
              <a:rPr lang="en-US" dirty="0" err="1" smtClean="0"/>
              <a:t>sb.pairplot</a:t>
            </a:r>
            <a:r>
              <a:rPr lang="en-US" dirty="0" smtClean="0"/>
              <a:t>(</a:t>
            </a:r>
            <a:r>
              <a:rPr lang="en-US" dirty="0" err="1" smtClean="0"/>
              <a:t>df,hue</a:t>
            </a:r>
            <a:r>
              <a:rPr lang="en-US" dirty="0" smtClean="0"/>
              <a:t> = '</a:t>
            </a:r>
            <a:r>
              <a:rPr lang="en-US" dirty="0" err="1" smtClean="0"/>
              <a:t>species',diag_kind</a:t>
            </a:r>
            <a:r>
              <a:rPr lang="en-US" dirty="0" smtClean="0"/>
              <a:t> = "</a:t>
            </a:r>
            <a:r>
              <a:rPr lang="en-US" dirty="0" err="1" smtClean="0"/>
              <a:t>kde",kind</a:t>
            </a:r>
            <a:r>
              <a:rPr lang="en-US" dirty="0" smtClean="0"/>
              <a:t> = "</a:t>
            </a:r>
            <a:r>
              <a:rPr lang="en-US" dirty="0" err="1" smtClean="0"/>
              <a:t>scatter",palette</a:t>
            </a:r>
            <a:r>
              <a:rPr lang="en-US" dirty="0" smtClean="0"/>
              <a:t> = "</a:t>
            </a:r>
            <a:r>
              <a:rPr lang="en-US" dirty="0" err="1" smtClean="0"/>
              <a:t>husl</a:t>
            </a:r>
            <a:r>
              <a:rPr lang="en-US" dirty="0" smtClean="0"/>
              <a:t>")</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multi.jpg"/>
          <p:cNvPicPr>
            <a:picLocks noGrp="1" noChangeAspect="1"/>
          </p:cNvPicPr>
          <p:nvPr>
            <p:ph idx="1"/>
          </p:nvPr>
        </p:nvPicPr>
        <p:blipFill>
          <a:blip r:embed="rId2"/>
          <a:stretch>
            <a:fillRect/>
          </a:stretch>
        </p:blipFill>
        <p:spPr>
          <a:xfrm>
            <a:off x="2742801" y="1651462"/>
            <a:ext cx="5715798" cy="4763165"/>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PLOTTING CATEGORICAL DATA</a:t>
            </a:r>
            <a:endParaRPr lang="en-US" dirty="0"/>
          </a:p>
        </p:txBody>
      </p:sp>
      <p:sp>
        <p:nvSpPr>
          <p:cNvPr id="3" name="Content Placeholder 2"/>
          <p:cNvSpPr>
            <a:spLocks noGrp="1"/>
          </p:cNvSpPr>
          <p:nvPr>
            <p:ph idx="1"/>
          </p:nvPr>
        </p:nvSpPr>
        <p:spPr/>
        <p:txBody>
          <a:bodyPr/>
          <a:lstStyle/>
          <a:p>
            <a:r>
              <a:rPr lang="en-US" dirty="0" smtClean="0"/>
              <a:t>We have learnt about scatter plots, </a:t>
            </a:r>
            <a:r>
              <a:rPr lang="en-US" dirty="0" err="1" smtClean="0"/>
              <a:t>hexbin</a:t>
            </a:r>
            <a:r>
              <a:rPr lang="en-US" dirty="0" smtClean="0"/>
              <a:t> plots and </a:t>
            </a:r>
            <a:r>
              <a:rPr lang="en-US" dirty="0" err="1" smtClean="0"/>
              <a:t>kde</a:t>
            </a:r>
            <a:r>
              <a:rPr lang="en-US" dirty="0" smtClean="0"/>
              <a:t> plots.</a:t>
            </a:r>
          </a:p>
          <a:p>
            <a:r>
              <a:rPr lang="en-US" dirty="0" smtClean="0"/>
              <a:t>These plots are used to analyze the continuous variables under study.</a:t>
            </a:r>
          </a:p>
          <a:p>
            <a:r>
              <a:rPr lang="en-US" dirty="0" smtClean="0"/>
              <a:t>These plots are not suitable when the variable under study is categorical.</a:t>
            </a:r>
          </a:p>
          <a:p>
            <a:r>
              <a:rPr lang="en-US" dirty="0" smtClean="0"/>
              <a:t>When one or two variables under study are categorical, we use plots like </a:t>
            </a:r>
            <a:r>
              <a:rPr lang="en-US" dirty="0" err="1" smtClean="0"/>
              <a:t>striplot</a:t>
            </a:r>
            <a:r>
              <a:rPr lang="en-US" dirty="0" smtClean="0"/>
              <a:t>(),</a:t>
            </a:r>
            <a:r>
              <a:rPr lang="en-US" dirty="0" err="1" smtClean="0"/>
              <a:t>swarmplot</a:t>
            </a:r>
            <a:r>
              <a:rPr lang="en-US" dirty="0" smtClean="0"/>
              <a:t>()etc.</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SCATTER PLOTS:</a:t>
            </a:r>
            <a:endParaRPr lang="en-US" dirty="0"/>
          </a:p>
        </p:txBody>
      </p:sp>
      <p:sp>
        <p:nvSpPr>
          <p:cNvPr id="3" name="Content Placeholder 2"/>
          <p:cNvSpPr>
            <a:spLocks noGrp="1"/>
          </p:cNvSpPr>
          <p:nvPr>
            <p:ph idx="1"/>
          </p:nvPr>
        </p:nvSpPr>
        <p:spPr>
          <a:xfrm>
            <a:off x="228600" y="1447800"/>
            <a:ext cx="9652000" cy="4846320"/>
          </a:xfrm>
        </p:spPr>
        <p:txBody>
          <a:bodyPr>
            <a:normAutofit fontScale="92500" lnSpcReduction="10000"/>
          </a:bodyPr>
          <a:lstStyle/>
          <a:p>
            <a:r>
              <a:rPr lang="en-US" dirty="0" smtClean="0"/>
              <a:t>There are various categorical scatter plots.</a:t>
            </a:r>
          </a:p>
          <a:p>
            <a:r>
              <a:rPr lang="en-US" b="1" dirty="0" err="1" smtClean="0"/>
              <a:t>Stripplot</a:t>
            </a:r>
            <a:r>
              <a:rPr lang="en-US" b="1" dirty="0" smtClean="0"/>
              <a:t>(): </a:t>
            </a:r>
            <a:endParaRPr lang="en-US" dirty="0" smtClean="0"/>
          </a:p>
          <a:p>
            <a:r>
              <a:rPr lang="en-US" dirty="0" smtClean="0"/>
              <a:t>It is used when one of the variable under study is categorical.</a:t>
            </a:r>
          </a:p>
          <a:p>
            <a:r>
              <a:rPr lang="en-US" dirty="0" smtClean="0"/>
              <a:t>It denotes the data in sorted order in any one of the axes.</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sb.stripplot</a:t>
            </a:r>
            <a:r>
              <a:rPr lang="en-US" dirty="0" smtClean="0"/>
              <a:t>(x = "species", y = "</a:t>
            </a:r>
            <a:r>
              <a:rPr lang="en-US" dirty="0" err="1" smtClean="0"/>
              <a:t>petal_length</a:t>
            </a:r>
            <a:r>
              <a:rPr lang="en-US" dirty="0" smtClean="0"/>
              <a:t>", data = </a:t>
            </a:r>
            <a:r>
              <a:rPr lang="en-US" dirty="0" err="1" smtClean="0"/>
              <a:t>df</a:t>
            </a:r>
            <a:r>
              <a:rPr lang="en-US" dirty="0" smtClean="0"/>
              <a:t>)</a:t>
            </a:r>
          </a:p>
          <a:p>
            <a:pPr>
              <a:buNone/>
            </a:pPr>
            <a:r>
              <a:rPr lang="en-US" dirty="0" err="1" smtClean="0"/>
              <a:t>plt.show</a:t>
            </a:r>
            <a:r>
              <a:rPr lang="en-US" dirty="0"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ox.jpg"/>
          <p:cNvPicPr>
            <a:picLocks noGrp="1" noChangeAspect="1"/>
          </p:cNvPicPr>
          <p:nvPr>
            <p:ph idx="1"/>
          </p:nvPr>
        </p:nvPicPr>
        <p:blipFill>
          <a:blip r:embed="rId2"/>
          <a:stretch>
            <a:fillRect/>
          </a:stretch>
        </p:blipFill>
        <p:spPr>
          <a:xfrm>
            <a:off x="2590801" y="1676400"/>
            <a:ext cx="6324599" cy="4191000"/>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DESCRIPTION</a:t>
            </a:r>
            <a:endParaRPr lang="en-US" dirty="0"/>
          </a:p>
        </p:txBody>
      </p:sp>
      <p:sp>
        <p:nvSpPr>
          <p:cNvPr id="3" name="Content Placeholder 2"/>
          <p:cNvSpPr>
            <a:spLocks noGrp="1"/>
          </p:cNvSpPr>
          <p:nvPr>
            <p:ph idx="1"/>
          </p:nvPr>
        </p:nvSpPr>
        <p:spPr/>
        <p:txBody>
          <a:bodyPr/>
          <a:lstStyle/>
          <a:p>
            <a:r>
              <a:rPr lang="en-US" dirty="0" smtClean="0"/>
              <a:t>In the above plot , we can clearly see the difference of </a:t>
            </a:r>
            <a:r>
              <a:rPr lang="en-US" dirty="0" err="1" smtClean="0"/>
              <a:t>petal_length</a:t>
            </a:r>
            <a:r>
              <a:rPr lang="en-US" dirty="0" smtClean="0"/>
              <a:t> in each species.</a:t>
            </a:r>
          </a:p>
          <a:p>
            <a:r>
              <a:rPr lang="en-US" dirty="0" smtClean="0"/>
              <a:t>The main problem with the scatter plot is that the points on the scatter plot are overlapped.</a:t>
            </a:r>
          </a:p>
          <a:p>
            <a:r>
              <a:rPr lang="en-US" dirty="0" smtClean="0"/>
              <a:t>‘Jitter’ parameter is used to handle this kind of scenario.</a:t>
            </a:r>
          </a:p>
          <a:p>
            <a:r>
              <a:rPr lang="en-US" dirty="0" smtClean="0"/>
              <a:t>Jitter adds some random noise to the data.</a:t>
            </a:r>
          </a:p>
          <a:p>
            <a:r>
              <a:rPr lang="en-US" dirty="0" smtClean="0"/>
              <a:t>The parameter will adjust the positions along the categorical axes.</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323818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sb.stripplot</a:t>
            </a:r>
            <a:r>
              <a:rPr lang="en-US" dirty="0" smtClean="0"/>
              <a:t>(x = "species", y = "</a:t>
            </a:r>
            <a:r>
              <a:rPr lang="en-US" dirty="0" err="1" smtClean="0"/>
              <a:t>petal_length</a:t>
            </a:r>
            <a:r>
              <a:rPr lang="en-US" dirty="0" smtClean="0"/>
              <a:t>", data = </a:t>
            </a:r>
            <a:r>
              <a:rPr lang="en-US" dirty="0" err="1" smtClean="0"/>
              <a:t>df</a:t>
            </a:r>
            <a:r>
              <a:rPr lang="en-US" dirty="0" smtClean="0"/>
              <a:t>, jitter = True) </a:t>
            </a:r>
          </a:p>
          <a:p>
            <a:pPr>
              <a:buNone/>
            </a:pPr>
            <a:r>
              <a:rPr lang="en-US" dirty="0" err="1" smtClean="0"/>
              <a:t>plt.show</a:t>
            </a:r>
            <a:r>
              <a:rPr lang="en-US" dirty="0" smtClean="0"/>
              <a: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dots.jpg"/>
          <p:cNvPicPr>
            <a:picLocks noGrp="1" noChangeAspect="1"/>
          </p:cNvPicPr>
          <p:nvPr>
            <p:ph idx="1"/>
          </p:nvPr>
        </p:nvPicPr>
        <p:blipFill>
          <a:blip r:embed="rId2"/>
          <a:stretch>
            <a:fillRect/>
          </a:stretch>
        </p:blipFill>
        <p:spPr>
          <a:xfrm>
            <a:off x="2438400" y="1524002"/>
            <a:ext cx="6705600" cy="4419599"/>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Swarmplot</a:t>
            </a:r>
            <a:r>
              <a:rPr lang="en-US" dirty="0" smtClean="0"/>
              <a:t>():</a:t>
            </a:r>
            <a:endParaRPr lang="en-US" dirty="0"/>
          </a:p>
        </p:txBody>
      </p:sp>
      <p:sp>
        <p:nvSpPr>
          <p:cNvPr id="3" name="Content Placeholder 2"/>
          <p:cNvSpPr>
            <a:spLocks noGrp="1"/>
          </p:cNvSpPr>
          <p:nvPr>
            <p:ph idx="1"/>
          </p:nvPr>
        </p:nvSpPr>
        <p:spPr/>
        <p:txBody>
          <a:bodyPr/>
          <a:lstStyle/>
          <a:p>
            <a:r>
              <a:rPr lang="en-US" dirty="0" smtClean="0"/>
              <a:t>Another option which can be used as an alternate to ‘jitter’ is function </a:t>
            </a:r>
            <a:r>
              <a:rPr lang="en-US" dirty="0" err="1" smtClean="0"/>
              <a:t>swarmplot</a:t>
            </a:r>
            <a:r>
              <a:rPr lang="en-US" dirty="0" smtClean="0"/>
              <a:t>().</a:t>
            </a:r>
          </a:p>
          <a:p>
            <a:r>
              <a:rPr lang="en-US" dirty="0" smtClean="0"/>
              <a:t>This function positions each point of scatter plot on the horizontal axis and it avoids overlapping points.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sb.swarmplot</a:t>
            </a:r>
            <a:r>
              <a:rPr lang="en-US" dirty="0" smtClean="0"/>
              <a:t>(x = "species", y = "</a:t>
            </a:r>
            <a:r>
              <a:rPr lang="en-US" dirty="0" err="1" smtClean="0"/>
              <a:t>petal_length</a:t>
            </a:r>
            <a:r>
              <a:rPr lang="en-US" dirty="0" smtClean="0"/>
              <a:t>",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hades.jpg"/>
          <p:cNvPicPr>
            <a:picLocks noGrp="1" noChangeAspect="1"/>
          </p:cNvPicPr>
          <p:nvPr>
            <p:ph idx="1"/>
          </p:nvPr>
        </p:nvPicPr>
        <p:blipFill>
          <a:blip r:embed="rId2"/>
          <a:stretch>
            <a:fillRect/>
          </a:stretch>
        </p:blipFill>
        <p:spPr>
          <a:xfrm>
            <a:off x="2590801" y="1752601"/>
            <a:ext cx="7086599" cy="4571999"/>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distribution of observations</a:t>
            </a:r>
            <a:endParaRPr lang="en-US" dirty="0"/>
          </a:p>
        </p:txBody>
      </p:sp>
      <p:sp>
        <p:nvSpPr>
          <p:cNvPr id="3" name="Content Placeholder 2"/>
          <p:cNvSpPr>
            <a:spLocks noGrp="1"/>
          </p:cNvSpPr>
          <p:nvPr>
            <p:ph idx="1"/>
          </p:nvPr>
        </p:nvSpPr>
        <p:spPr/>
        <p:txBody>
          <a:bodyPr>
            <a:normAutofit lnSpcReduction="10000"/>
          </a:bodyPr>
          <a:lstStyle/>
          <a:p>
            <a:r>
              <a:rPr lang="en-US" dirty="0" smtClean="0"/>
              <a:t>Categorical scatter plots provide about the distribution of values within each category.</a:t>
            </a:r>
          </a:p>
          <a:p>
            <a:r>
              <a:rPr lang="en-US" b="1" dirty="0" smtClean="0"/>
              <a:t>Box Plots:</a:t>
            </a:r>
          </a:p>
          <a:p>
            <a:r>
              <a:rPr lang="en-US" dirty="0" smtClean="0"/>
              <a:t>It is a good way to visualize the distribution of data through their quartiles.</a:t>
            </a:r>
          </a:p>
          <a:p>
            <a:r>
              <a:rPr lang="en-US" dirty="0" smtClean="0"/>
              <a:t>Box plots usually have vertical lines extending from the boxes and they are termed as whiskers.</a:t>
            </a:r>
          </a:p>
          <a:p>
            <a:r>
              <a:rPr lang="en-US" dirty="0" smtClean="0"/>
              <a:t>Whiskers indicate variability under upper and lower quartiles.</a:t>
            </a:r>
          </a:p>
          <a:p>
            <a:r>
              <a:rPr lang="en-US" dirty="0" smtClean="0"/>
              <a:t>Box plots are also termed as box and whisker plots and box and whisker diagram.</a:t>
            </a:r>
          </a:p>
          <a:p>
            <a:r>
              <a:rPr lang="en-US" dirty="0" smtClean="0"/>
              <a:t>Any outliers in the data are plotted as individual points.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a:t>
            </a:r>
            <a:r>
              <a:rPr lang="en-US" dirty="0" err="1" smtClean="0"/>
              <a:t>pd</a:t>
            </a:r>
            <a:r>
              <a:rPr lang="en-US" dirty="0" smtClean="0"/>
              <a:t>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sb.boxplot</a:t>
            </a:r>
            <a:r>
              <a:rPr lang="en-US" dirty="0" smtClean="0"/>
              <a:t>(x = "species", y = "</a:t>
            </a:r>
            <a:r>
              <a:rPr lang="en-US" dirty="0" err="1" smtClean="0"/>
              <a:t>petal_length</a:t>
            </a:r>
            <a:r>
              <a:rPr lang="en-US" dirty="0" smtClean="0"/>
              <a:t>",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ompressed.jpg"/>
          <p:cNvPicPr>
            <a:picLocks noGrp="1" noChangeAspect="1"/>
          </p:cNvPicPr>
          <p:nvPr>
            <p:ph idx="1"/>
          </p:nvPr>
        </p:nvPicPr>
        <p:blipFill>
          <a:blip r:embed="rId2"/>
          <a:stretch>
            <a:fillRect/>
          </a:stretch>
        </p:blipFill>
        <p:spPr>
          <a:xfrm>
            <a:off x="2667001" y="1828801"/>
            <a:ext cx="6248399" cy="4114799"/>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The dots on the plot indicates the outlier.</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Violin plots:</a:t>
            </a:r>
            <a:endParaRPr lang="en-US" dirty="0"/>
          </a:p>
        </p:txBody>
      </p:sp>
      <p:sp>
        <p:nvSpPr>
          <p:cNvPr id="3" name="Content Placeholder 2"/>
          <p:cNvSpPr>
            <a:spLocks noGrp="1"/>
          </p:cNvSpPr>
          <p:nvPr>
            <p:ph idx="1"/>
          </p:nvPr>
        </p:nvSpPr>
        <p:spPr/>
        <p:txBody>
          <a:bodyPr/>
          <a:lstStyle/>
          <a:p>
            <a:r>
              <a:rPr lang="en-US" dirty="0" smtClean="0"/>
              <a:t>They are a combination of box plots with kernel density estimates.</a:t>
            </a:r>
          </a:p>
          <a:p>
            <a:r>
              <a:rPr lang="en-US" dirty="0" smtClean="0"/>
              <a:t>These plots are easier to analyze and understand the distribution of data.</a:t>
            </a:r>
          </a:p>
          <a:p>
            <a:r>
              <a:rPr lang="en-US" dirty="0" smtClean="0"/>
              <a:t>Tips dataset is used to learn more into the violin plots.</a:t>
            </a:r>
          </a:p>
          <a:p>
            <a:r>
              <a:rPr lang="en-US" dirty="0" smtClean="0"/>
              <a:t>Dataset contains information related to the tips given by the customers in the restaurant.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90" y="1661828"/>
            <a:ext cx="4818754"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84535" y="2370349"/>
            <a:ext cx="3498072"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1575" y="3887127"/>
            <a:ext cx="6011250" cy="1194303"/>
            <a:chOff x="941721" y="4093456"/>
            <a:chExt cx="6653076" cy="1321750"/>
          </a:xfrm>
        </p:grpSpPr>
        <p:sp>
          <p:nvSpPr>
            <p:cNvPr id="65" name="Rectangle 64"/>
            <p:cNvSpPr/>
            <p:nvPr/>
          </p:nvSpPr>
          <p:spPr>
            <a:xfrm>
              <a:off x="941721" y="4093456"/>
              <a:ext cx="4286789"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3201166912"/>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 = "</a:t>
            </a:r>
            <a:r>
              <a:rPr lang="en-US" dirty="0" err="1" smtClean="0"/>
              <a:t>total_bill</a:t>
            </a:r>
            <a:r>
              <a:rPr lang="en-US" dirty="0" smtClean="0"/>
              <a:t>", data=</a:t>
            </a:r>
            <a:r>
              <a:rPr lang="en-US" dirty="0" err="1" smtClean="0"/>
              <a:t>df</a:t>
            </a:r>
            <a:r>
              <a:rPr lang="en-US" dirty="0" smtClean="0"/>
              <a:t>)</a:t>
            </a:r>
          </a:p>
          <a:p>
            <a:pPr>
              <a:buNone/>
            </a:pPr>
            <a:r>
              <a:rPr lang="en-US" dirty="0" err="1" smtClean="0"/>
              <a:t>plt.show</a:t>
            </a: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tages.jpg"/>
          <p:cNvPicPr>
            <a:picLocks noGrp="1" noChangeAspect="1"/>
          </p:cNvPicPr>
          <p:nvPr>
            <p:ph idx="1"/>
          </p:nvPr>
        </p:nvPicPr>
        <p:blipFill>
          <a:blip r:embed="rId2"/>
          <a:stretch>
            <a:fillRect/>
          </a:stretch>
        </p:blipFill>
        <p:spPr>
          <a:xfrm>
            <a:off x="2438400" y="1981200"/>
            <a:ext cx="5867400" cy="4267200"/>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The quartile and whisker values from the </a:t>
            </a:r>
            <a:r>
              <a:rPr lang="en-US" dirty="0" err="1" smtClean="0"/>
              <a:t>boxplot</a:t>
            </a:r>
            <a:r>
              <a:rPr lang="en-US" dirty="0" smtClean="0"/>
              <a:t> are shown inside the violin.</a:t>
            </a:r>
          </a:p>
          <a:p>
            <a:r>
              <a:rPr lang="en-US" dirty="0" smtClean="0"/>
              <a:t>The violin plot uses KDE(Kernel Density Estimates)</a:t>
            </a:r>
          </a:p>
          <a:p>
            <a:r>
              <a:rPr lang="en-US" dirty="0" smtClean="0"/>
              <a:t>The wider portion of violin provides wider density and narrow portion indicates lower density.</a:t>
            </a:r>
          </a:p>
          <a:p>
            <a:r>
              <a:rPr lang="en-US" dirty="0" smtClean="0"/>
              <a:t>The inter-quartile range in </a:t>
            </a:r>
            <a:r>
              <a:rPr lang="en-US" dirty="0" err="1" smtClean="0"/>
              <a:t>boxplot</a:t>
            </a:r>
            <a:r>
              <a:rPr lang="en-US" dirty="0" smtClean="0"/>
              <a:t> and high density region in </a:t>
            </a:r>
            <a:r>
              <a:rPr lang="en-US" dirty="0" err="1" smtClean="0"/>
              <a:t>kde</a:t>
            </a:r>
            <a:r>
              <a:rPr lang="en-US" dirty="0" smtClean="0"/>
              <a:t> fall in the same region of  each category of violin plot.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dirty="0" smtClean="0"/>
              <a:t>The above plot shows the distribution of </a:t>
            </a:r>
            <a:r>
              <a:rPr lang="en-US" dirty="0" err="1" smtClean="0"/>
              <a:t>total_bill</a:t>
            </a:r>
            <a:r>
              <a:rPr lang="en-US" dirty="0" smtClean="0"/>
              <a:t> on four days of a week.</a:t>
            </a:r>
          </a:p>
          <a:p>
            <a:r>
              <a:rPr lang="en-US" dirty="0" smtClean="0"/>
              <a:t>If we want to know how distribution behaves with respect to sex, we will see in the following 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 = "</a:t>
            </a:r>
            <a:r>
              <a:rPr lang="en-US" dirty="0" err="1" smtClean="0"/>
              <a:t>total_bill",hue</a:t>
            </a:r>
            <a:r>
              <a:rPr lang="en-US" dirty="0" smtClean="0"/>
              <a:t> = 'sex',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differnce.jpg"/>
          <p:cNvPicPr>
            <a:picLocks noGrp="1" noChangeAspect="1"/>
          </p:cNvPicPr>
          <p:nvPr>
            <p:ph idx="1"/>
          </p:nvPr>
        </p:nvPicPr>
        <p:blipFill>
          <a:blip r:embed="rId2"/>
          <a:stretch>
            <a:fillRect/>
          </a:stretch>
        </p:blipFill>
        <p:spPr>
          <a:xfrm>
            <a:off x="2362200" y="1524000"/>
            <a:ext cx="6629400" cy="4419600"/>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description:</a:t>
            </a:r>
            <a:endParaRPr lang="en-US" dirty="0"/>
          </a:p>
        </p:txBody>
      </p:sp>
      <p:sp>
        <p:nvSpPr>
          <p:cNvPr id="3" name="Content Placeholder 2"/>
          <p:cNvSpPr>
            <a:spLocks noGrp="1"/>
          </p:cNvSpPr>
          <p:nvPr>
            <p:ph idx="1"/>
          </p:nvPr>
        </p:nvSpPr>
        <p:spPr/>
        <p:txBody>
          <a:bodyPr/>
          <a:lstStyle/>
          <a:p>
            <a:r>
              <a:rPr lang="en-US" dirty="0" smtClean="0"/>
              <a:t>We can  clearly see the spending behavior between male and female.</a:t>
            </a:r>
          </a:p>
          <a:p>
            <a:r>
              <a:rPr lang="en-US" dirty="0" smtClean="0"/>
              <a:t>We can easily say that men make more bill when compared to women by looking at the plot.</a:t>
            </a:r>
          </a:p>
          <a:p>
            <a:r>
              <a:rPr lang="en-US" dirty="0" smtClean="0"/>
              <a:t>Hue variable has only two classes.</a:t>
            </a:r>
          </a:p>
          <a:p>
            <a:r>
              <a:rPr lang="en-US" dirty="0" smtClean="0"/>
              <a:t>We can beautify the plot by splitting each violin into two instead of two violins on a day.</a:t>
            </a:r>
          </a:p>
          <a:p>
            <a:r>
              <a:rPr lang="en-US" dirty="0" smtClean="0"/>
              <a:t>Either parts of the violin refer to each class in the hue variable.</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a:t>
            </a:r>
            <a:r>
              <a:rPr lang="en-US" dirty="0" err="1" smtClean="0"/>
              <a:t>total_bill",hue</a:t>
            </a:r>
            <a:r>
              <a:rPr lang="en-US" dirty="0" smtClean="0"/>
              <a:t> = 'sex',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multistages.jpg"/>
          <p:cNvPicPr>
            <a:picLocks noGrp="1" noChangeAspect="1"/>
          </p:cNvPicPr>
          <p:nvPr>
            <p:ph idx="1"/>
          </p:nvPr>
        </p:nvPicPr>
        <p:blipFill>
          <a:blip r:embed="rId2"/>
          <a:stretch>
            <a:fillRect/>
          </a:stretch>
        </p:blipFill>
        <p:spPr>
          <a:xfrm>
            <a:off x="2819400" y="1828800"/>
            <a:ext cx="5715000" cy="41148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STATISTICAL ESTIMATION:</a:t>
            </a:r>
            <a:endParaRPr lang="en-US" dirty="0"/>
          </a:p>
        </p:txBody>
      </p:sp>
      <p:sp>
        <p:nvSpPr>
          <p:cNvPr id="3" name="Content Placeholder 2"/>
          <p:cNvSpPr>
            <a:spLocks noGrp="1"/>
          </p:cNvSpPr>
          <p:nvPr>
            <p:ph idx="1"/>
          </p:nvPr>
        </p:nvSpPr>
        <p:spPr/>
        <p:txBody>
          <a:bodyPr/>
          <a:lstStyle/>
          <a:p>
            <a:r>
              <a:rPr lang="en-US" dirty="0" smtClean="0"/>
              <a:t>We deal with the estimations of whole distributions of data.</a:t>
            </a:r>
          </a:p>
          <a:p>
            <a:r>
              <a:rPr lang="en-US" dirty="0" smtClean="0"/>
              <a:t>When it comes to central tendency estimation , we need a specific way to summarize the distribution.</a:t>
            </a:r>
          </a:p>
          <a:p>
            <a:r>
              <a:rPr lang="en-US" dirty="0" smtClean="0"/>
              <a:t>Mean and median are the widely used techniques to estimate the central tendency of the distribution.</a:t>
            </a:r>
          </a:p>
          <a:p>
            <a:r>
              <a:rPr lang="en-US" dirty="0" smtClean="0"/>
              <a:t>The following plots are used to estimate the central tendency of the distribution.</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barplot</a:t>
            </a:r>
            <a:r>
              <a:rPr lang="en-US" dirty="0" smtClean="0"/>
              <a:t>() shows the relation between categorical variable and the continuous variable.</a:t>
            </a:r>
          </a:p>
          <a:p>
            <a:r>
              <a:rPr lang="en-US" dirty="0" smtClean="0"/>
              <a:t>The data is represented in rectangular bars.</a:t>
            </a:r>
          </a:p>
          <a:p>
            <a:r>
              <a:rPr lang="en-US" dirty="0" smtClean="0"/>
              <a:t>The length of the bar represents the proportion of data in that category.</a:t>
            </a:r>
          </a:p>
          <a:p>
            <a:r>
              <a:rPr lang="en-US" dirty="0" smtClean="0"/>
              <a:t>Bar plot denotes the estimate of central tendency.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7451401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sb.barplot</a:t>
            </a:r>
            <a:r>
              <a:rPr lang="en-US" dirty="0" smtClean="0"/>
              <a:t>(x = "sex", y = "survived", hue = "class",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plot.jpg"/>
          <p:cNvPicPr>
            <a:picLocks noGrp="1" noChangeAspect="1"/>
          </p:cNvPicPr>
          <p:nvPr>
            <p:ph idx="1"/>
          </p:nvPr>
        </p:nvPicPr>
        <p:blipFill>
          <a:blip r:embed="rId2"/>
          <a:stretch>
            <a:fillRect/>
          </a:stretch>
        </p:blipFill>
        <p:spPr>
          <a:xfrm>
            <a:off x="2362200" y="2057400"/>
            <a:ext cx="6934201" cy="4343400"/>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description</a:t>
            </a:r>
            <a:endParaRPr lang="en-US" dirty="0"/>
          </a:p>
        </p:txBody>
      </p:sp>
      <p:sp>
        <p:nvSpPr>
          <p:cNvPr id="3" name="Content Placeholder 2"/>
          <p:cNvSpPr>
            <a:spLocks noGrp="1"/>
          </p:cNvSpPr>
          <p:nvPr>
            <p:ph idx="1"/>
          </p:nvPr>
        </p:nvSpPr>
        <p:spPr/>
        <p:txBody>
          <a:bodyPr/>
          <a:lstStyle/>
          <a:p>
            <a:r>
              <a:rPr lang="en-US" dirty="0" smtClean="0"/>
              <a:t>In the above example , we can see that the average number of survivals of male and female in each class.</a:t>
            </a:r>
          </a:p>
          <a:p>
            <a:r>
              <a:rPr lang="en-US" dirty="0" smtClean="0"/>
              <a:t>From the plot , we can understand more number of females survived than males.</a:t>
            </a:r>
          </a:p>
          <a:p>
            <a:r>
              <a:rPr lang="en-US" dirty="0" smtClean="0"/>
              <a:t>A special case in </a:t>
            </a:r>
            <a:r>
              <a:rPr lang="en-US" dirty="0" err="1" smtClean="0"/>
              <a:t>barplot</a:t>
            </a:r>
            <a:r>
              <a:rPr lang="en-US" dirty="0" smtClean="0"/>
              <a:t> is to show the number of observations in each category.</a:t>
            </a:r>
          </a:p>
          <a:p>
            <a:r>
              <a:rPr lang="en-US" dirty="0" smtClean="0"/>
              <a:t>It does not compute a statistic for  a second variable.</a:t>
            </a:r>
          </a:p>
          <a:p>
            <a:r>
              <a:rPr lang="en-US" dirty="0" smtClean="0"/>
              <a:t>For this , we use </a:t>
            </a:r>
            <a:r>
              <a:rPr lang="en-US" dirty="0" err="1" smtClean="0"/>
              <a:t>countplot</a:t>
            </a:r>
            <a:r>
              <a:rPr lang="en-US" dirty="0" smtClean="0"/>
              <a: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sb.countplot</a:t>
            </a:r>
            <a:r>
              <a:rPr lang="en-US" dirty="0" smtClean="0"/>
              <a:t>(x = ‘class ‘, data = </a:t>
            </a:r>
            <a:r>
              <a:rPr lang="en-US" dirty="0" err="1" smtClean="0"/>
              <a:t>df</a:t>
            </a:r>
            <a:r>
              <a:rPr lang="en-US" dirty="0" smtClean="0"/>
              <a:t>, palette = "Blues"); </a:t>
            </a:r>
          </a:p>
          <a:p>
            <a:pPr>
              <a:buNone/>
            </a:pPr>
            <a:r>
              <a:rPr lang="en-US" dirty="0" err="1" smtClean="0"/>
              <a:t>plt.show</a:t>
            </a:r>
            <a:r>
              <a:rPr lang="en-US" dirty="0" smtClean="0"/>
              <a: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graph.jpg"/>
          <p:cNvPicPr>
            <a:picLocks noGrp="1" noChangeAspect="1"/>
          </p:cNvPicPr>
          <p:nvPr>
            <p:ph idx="1"/>
          </p:nvPr>
        </p:nvPicPr>
        <p:blipFill>
          <a:blip r:embed="rId2"/>
          <a:stretch>
            <a:fillRect/>
          </a:stretch>
        </p:blipFill>
        <p:spPr>
          <a:xfrm>
            <a:off x="2286001" y="1828800"/>
            <a:ext cx="7010400" cy="4648200"/>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Number of passengers in the third class are higher than the first and second class.</a:t>
            </a:r>
          </a:p>
          <a:p>
            <a:endParaRPr lang="en-US" dirty="0" smtClean="0"/>
          </a:p>
          <a:p>
            <a:r>
              <a:rPr lang="en-US" b="1" dirty="0" smtClean="0"/>
              <a:t>Point plots: </a:t>
            </a:r>
            <a:r>
              <a:rPr lang="en-US" dirty="0" smtClean="0"/>
              <a:t>It serve same as the bar plot but in a different style.</a:t>
            </a:r>
          </a:p>
          <a:p>
            <a:r>
              <a:rPr lang="en-US" dirty="0" smtClean="0"/>
              <a:t>Rather than the full bar , the value of the estimate is denoted by a point on a certain height on the different axes.</a:t>
            </a:r>
          </a:p>
          <a:p>
            <a:endParaRPr lang="en-US" dirty="0" smtClean="0"/>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sb.pointplot</a:t>
            </a:r>
            <a:r>
              <a:rPr lang="en-US" dirty="0" smtClean="0"/>
              <a:t>(x = "sex", y = "survived", hue = "class",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z.jpg"/>
          <p:cNvPicPr>
            <a:picLocks noGrp="1" noChangeAspect="1"/>
          </p:cNvPicPr>
          <p:nvPr>
            <p:ph idx="1"/>
          </p:nvPr>
        </p:nvPicPr>
        <p:blipFill>
          <a:blip r:embed="rId2"/>
          <a:stretch>
            <a:fillRect/>
          </a:stretch>
        </p:blipFill>
        <p:spPr>
          <a:xfrm>
            <a:off x="2438400" y="1981200"/>
            <a:ext cx="6629400" cy="4267200"/>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PLOTTING WIDE BORN DATA</a:t>
            </a:r>
            <a:endParaRPr lang="en-US" dirty="0"/>
          </a:p>
        </p:txBody>
      </p:sp>
      <p:sp>
        <p:nvSpPr>
          <p:cNvPr id="3" name="Content Placeholder 2"/>
          <p:cNvSpPr>
            <a:spLocks noGrp="1"/>
          </p:cNvSpPr>
          <p:nvPr>
            <p:ph idx="1"/>
          </p:nvPr>
        </p:nvSpPr>
        <p:spPr/>
        <p:txBody>
          <a:bodyPr/>
          <a:lstStyle/>
          <a:p>
            <a:r>
              <a:rPr lang="en-US" dirty="0" smtClean="0"/>
              <a:t>It is preferable to use ‘long-from’ or ‘tidy’ datasets.</a:t>
            </a:r>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049232"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93789323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1768</TotalTime>
  <Words>3074</Words>
  <Application>Microsoft Office PowerPoint</Application>
  <PresentationFormat>Widescreen</PresentationFormat>
  <Paragraphs>484</Paragraphs>
  <Slides>88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88</vt:i4>
      </vt:variant>
    </vt:vector>
  </HeadingPairs>
  <TitlesOfParts>
    <vt:vector size="102" baseType="lpstr">
      <vt:lpstr>Arial</vt:lpstr>
      <vt:lpstr>Bebas Neue</vt:lpstr>
      <vt:lpstr>Calibri</vt:lpstr>
      <vt:lpstr>Fira Sans Extra Condensed SemiBold</vt:lpstr>
      <vt:lpstr>Fjalla One</vt:lpstr>
      <vt:lpstr>Itim</vt:lpstr>
      <vt:lpstr>Muli</vt:lpstr>
      <vt:lpstr>Roboto</vt:lpstr>
      <vt:lpstr>Roboto Condensed Light</vt:lpstr>
      <vt:lpstr>Times New Roman</vt:lpstr>
      <vt:lpstr>Trebuchet MS</vt:lpstr>
      <vt:lpstr>Wingdings</vt:lpstr>
      <vt:lpstr>Wingdings 2</vt:lpstr>
      <vt:lpstr>Opulent</vt:lpstr>
      <vt:lpstr>Seaborne 2</vt:lpstr>
      <vt:lpstr>SEABORNE LIBRARY</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Seaborn - histogram</vt:lpstr>
      <vt:lpstr>EXAMPLE:</vt:lpstr>
      <vt:lpstr>OUTPUT:</vt:lpstr>
      <vt:lpstr>Seaborn – kernel density estimates:</vt:lpstr>
      <vt:lpstr>EXAMPLE:</vt:lpstr>
      <vt:lpstr>Output:</vt:lpstr>
      <vt:lpstr>FITTING PARAMETRIC DISTRIBUTION:</vt:lpstr>
      <vt:lpstr>Output:</vt:lpstr>
      <vt:lpstr>Removing Axes Spines:</vt:lpstr>
      <vt:lpstr>Output:</vt:lpstr>
      <vt:lpstr>Overriding The Elements:</vt:lpstr>
      <vt:lpstr>Output:</vt:lpstr>
      <vt:lpstr>Scaling Plot Elements:</vt:lpstr>
      <vt:lpstr>Example:</vt:lpstr>
      <vt:lpstr>Output:</vt:lpstr>
      <vt:lpstr>Seaborn - histogram</vt:lpstr>
      <vt:lpstr>PLOTTING BIVARIATE DISTRIBUTION:</vt:lpstr>
      <vt:lpstr>SCATTER PLOT:</vt:lpstr>
      <vt:lpstr>Output:</vt:lpstr>
      <vt:lpstr>Output:</vt:lpstr>
      <vt:lpstr>Hexbin plot:</vt:lpstr>
      <vt:lpstr>EXAMPLE:</vt:lpstr>
      <vt:lpstr>Output:</vt:lpstr>
      <vt:lpstr>Kernel density estimation:</vt:lpstr>
      <vt:lpstr>Example:</vt:lpstr>
      <vt:lpstr>Output:</vt:lpstr>
      <vt:lpstr>Seaborn – visualizing pairwise relationship</vt:lpstr>
      <vt:lpstr>Seaborn – visualizing pairwise relationship</vt:lpstr>
      <vt:lpstr>Seaborn – visualizing pairwise relationship</vt:lpstr>
      <vt:lpstr>example:</vt:lpstr>
      <vt:lpstr>Output:</vt:lpstr>
      <vt:lpstr>SEABORN – PLOTTING CATEGORICAL DATA</vt:lpstr>
      <vt:lpstr>CATEGORICAL SCATTER PLOTS:</vt:lpstr>
      <vt:lpstr>Output:</vt:lpstr>
      <vt:lpstr>PLOT DESCRIPTION</vt:lpstr>
      <vt:lpstr>Example:</vt:lpstr>
      <vt:lpstr>Output:</vt:lpstr>
      <vt:lpstr>Swarmplot():</vt:lpstr>
      <vt:lpstr>EXAMPLE:</vt:lpstr>
      <vt:lpstr>Output:</vt:lpstr>
      <vt:lpstr>Seaborn – distribution of observations</vt:lpstr>
      <vt:lpstr>EXAMPLE:</vt:lpstr>
      <vt:lpstr>Output:</vt:lpstr>
      <vt:lpstr>OUTPUT:</vt:lpstr>
      <vt:lpstr>Violin plots:</vt:lpstr>
      <vt:lpstr>example:</vt:lpstr>
      <vt:lpstr>Output:</vt:lpstr>
      <vt:lpstr>Description:</vt:lpstr>
      <vt:lpstr>Description:</vt:lpstr>
      <vt:lpstr>Output:</vt:lpstr>
      <vt:lpstr>Output description:</vt:lpstr>
      <vt:lpstr>Example:</vt:lpstr>
      <vt:lpstr>Output:</vt:lpstr>
      <vt:lpstr>SEABORN – STATISTICAL ESTIMATION:</vt:lpstr>
      <vt:lpstr>Bar plot:</vt:lpstr>
      <vt:lpstr>Example:</vt:lpstr>
      <vt:lpstr>Output:</vt:lpstr>
      <vt:lpstr>Output - description</vt:lpstr>
      <vt:lpstr>Example:</vt:lpstr>
      <vt:lpstr>Output:</vt:lpstr>
      <vt:lpstr>OUTPUT:</vt:lpstr>
      <vt:lpstr>EXAMPLE:</vt:lpstr>
      <vt:lpstr>OUTPUT:</vt:lpstr>
      <vt:lpstr>SEABORN – PLOTTING WIDE BORN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Seaborne 2</dc:title>
  <dc:creator>Murali</dc:creator>
  <cp:lastModifiedBy>Lenovo</cp:lastModifiedBy>
  <cp:revision>139</cp:revision>
  <dcterms:created xsi:type="dcterms:W3CDTF">2006-08-16T00:00:00Z</dcterms:created>
  <dcterms:modified xsi:type="dcterms:W3CDTF">2022-03-09T15:55:48Z</dcterms:modified>
</cp:coreProperties>
</file>