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320"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275" r:id="rId57"/>
    <p:sldId id="276" r:id="rId58"/>
    <p:sldId id="277" r:id="rId59"/>
    <p:sldId id="278" r:id="rId60"/>
    <p:sldId id="279" r:id="rId61"/>
    <p:sldId id="280" r:id="rId62"/>
    <p:sldId id="281" r:id="rId63"/>
    <p:sldId id="282" r:id="rId64"/>
    <p:sldId id="283" r:id="rId65"/>
    <p:sldId id="284" r:id="rId66"/>
    <p:sldId id="285" r:id="rId67"/>
    <p:sldId id="286" r:id="rId68"/>
    <p:sldId id="287" r:id="rId69"/>
    <p:sldId id="288" r:id="rId70"/>
    <p:sldId id="289" r:id="rId71"/>
    <p:sldId id="290" r:id="rId72"/>
    <p:sldId id="291" r:id="rId73"/>
    <p:sldId id="292" r:id="rId74"/>
    <p:sldId id="293" r:id="rId75"/>
    <p:sldId id="294" r:id="rId76"/>
    <p:sldId id="295" r:id="rId77"/>
    <p:sldId id="296" r:id="rId78"/>
    <p:sldId id="297" r:id="rId79"/>
    <p:sldId id="298" r:id="rId80"/>
    <p:sldId id="299" r:id="rId81"/>
    <p:sldId id="300" r:id="rId82"/>
    <p:sldId id="301" r:id="rId83"/>
    <p:sldId id="302" r:id="rId84"/>
    <p:sldId id="303" r:id="rId85"/>
    <p:sldId id="304" r:id="rId86"/>
    <p:sldId id="305" r:id="rId87"/>
    <p:sldId id="30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0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B1998-BD6D-4EEE-8F80-7BC9F84B837B}" type="datetimeFigureOut">
              <a:rPr lang="en-IN" smtClean="0"/>
              <a:t>02-03-2022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F51C5-DC09-4092-879C-B5D6828E94F6}" type="slidenum">
              <a:rPr lang="en-IN" smtClean="0"/>
              <a:t>‹#›</a:t>
            </a:fld>
            <a:endParaRPr lang="en-IN"/>
          </a:p>
        </p:txBody>
      </p:sp>
    </p:spTree>
    <p:extLst>
      <p:ext uri="{BB962C8B-B14F-4D97-AF65-F5344CB8AC3E}">
        <p14:creationId xmlns:p14="http://schemas.microsoft.com/office/powerpoint/2010/main" val="145207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3758886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37995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2" tIns="91422" rIns="91422" bIns="91422" anchor="t" anchorCtr="0">
            <a:noAutofit/>
          </a:bodyPr>
          <a:lstStyle/>
          <a:p>
            <a:endParaRPr dirty="0"/>
          </a:p>
        </p:txBody>
      </p:sp>
    </p:spTree>
    <p:extLst>
      <p:ext uri="{BB962C8B-B14F-4D97-AF65-F5344CB8AC3E}">
        <p14:creationId xmlns:p14="http://schemas.microsoft.com/office/powerpoint/2010/main" val="2293246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1" y="1621004"/>
            <a:ext cx="10272000" cy="4555200"/>
          </a:xfrm>
          <a:prstGeom prst="rect">
            <a:avLst/>
          </a:prstGeom>
        </p:spPr>
        <p:txBody>
          <a:bodyPr spcFirstLastPara="1" wrap="square" lIns="91425" tIns="91425" rIns="91425" bIns="91425" anchor="t" anchorCtr="0">
            <a:noAutofit/>
          </a:bodyPr>
          <a:lstStyle>
            <a:lvl1pPr marL="413055" lvl="0" indent="-275369" rtl="0">
              <a:lnSpc>
                <a:spcPct val="100000"/>
              </a:lnSpc>
              <a:spcBef>
                <a:spcPts val="0"/>
              </a:spcBef>
              <a:spcAft>
                <a:spcPts val="0"/>
              </a:spcAft>
              <a:buClr>
                <a:srgbClr val="434343"/>
              </a:buClr>
              <a:buSzPts val="1200"/>
              <a:buAutoNum type="arabicPeriod"/>
              <a:defRPr sz="1129">
                <a:solidFill>
                  <a:srgbClr val="434343"/>
                </a:solidFill>
              </a:defRPr>
            </a:lvl1pPr>
            <a:lvl2pPr marL="826109" lvl="1"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2pPr>
            <a:lvl3pPr marL="1239164" lvl="2"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3pPr>
            <a:lvl4pPr marL="1652219" lvl="3"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4pPr>
            <a:lvl5pPr marL="2065274" lvl="4"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5pPr>
            <a:lvl6pPr marL="2478327" lvl="5" indent="-275369" rtl="0">
              <a:lnSpc>
                <a:spcPct val="115000"/>
              </a:lnSpc>
              <a:spcBef>
                <a:spcPts val="1445"/>
              </a:spcBef>
              <a:spcAft>
                <a:spcPts val="0"/>
              </a:spcAft>
              <a:buClr>
                <a:srgbClr val="434343"/>
              </a:buClr>
              <a:buSzPts val="1200"/>
              <a:buFont typeface="Roboto Condensed Light"/>
              <a:buAutoNum type="romanLcPeriod"/>
              <a:defRPr>
                <a:solidFill>
                  <a:srgbClr val="434343"/>
                </a:solidFill>
              </a:defRPr>
            </a:lvl6pPr>
            <a:lvl7pPr marL="2891382" lvl="6" indent="-275369" rtl="0">
              <a:lnSpc>
                <a:spcPct val="115000"/>
              </a:lnSpc>
              <a:spcBef>
                <a:spcPts val="1445"/>
              </a:spcBef>
              <a:spcAft>
                <a:spcPts val="0"/>
              </a:spcAft>
              <a:buClr>
                <a:srgbClr val="434343"/>
              </a:buClr>
              <a:buSzPts val="1200"/>
              <a:buFont typeface="Roboto Condensed Light"/>
              <a:buAutoNum type="arabicPeriod"/>
              <a:defRPr>
                <a:solidFill>
                  <a:srgbClr val="434343"/>
                </a:solidFill>
              </a:defRPr>
            </a:lvl7pPr>
            <a:lvl8pPr marL="3304437" lvl="7" indent="-275369" rtl="0">
              <a:lnSpc>
                <a:spcPct val="115000"/>
              </a:lnSpc>
              <a:spcBef>
                <a:spcPts val="1445"/>
              </a:spcBef>
              <a:spcAft>
                <a:spcPts val="0"/>
              </a:spcAft>
              <a:buClr>
                <a:srgbClr val="434343"/>
              </a:buClr>
              <a:buSzPts val="1200"/>
              <a:buFont typeface="Roboto Condensed Light"/>
              <a:buAutoNum type="alphaLcPeriod"/>
              <a:defRPr>
                <a:solidFill>
                  <a:srgbClr val="434343"/>
                </a:solidFill>
              </a:defRPr>
            </a:lvl8pPr>
            <a:lvl9pPr marL="3717491" lvl="8" indent="-275369" rtl="0">
              <a:lnSpc>
                <a:spcPct val="115000"/>
              </a:lnSpc>
              <a:spcBef>
                <a:spcPts val="1445"/>
              </a:spcBef>
              <a:spcAft>
                <a:spcPts val="1445"/>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163">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4555080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867801"/>
            <a:ext cx="6756800" cy="1122400"/>
          </a:xfrm>
          <a:prstGeom prst="rect">
            <a:avLst/>
          </a:prstGeom>
        </p:spPr>
        <p:txBody>
          <a:bodyPr spcFirstLastPara="1" wrap="square" lIns="0" tIns="0" rIns="0" bIns="0"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3200"/>
            </a:lvl2pPr>
            <a:lvl3pPr lvl="2" algn="ctr">
              <a:spcBef>
                <a:spcPts val="0"/>
              </a:spcBef>
              <a:spcAft>
                <a:spcPts val="0"/>
              </a:spcAft>
              <a:buSzPts val="3600"/>
              <a:buNone/>
              <a:defRPr sz="3200"/>
            </a:lvl3pPr>
            <a:lvl4pPr lvl="3" algn="ctr">
              <a:spcBef>
                <a:spcPts val="0"/>
              </a:spcBef>
              <a:spcAft>
                <a:spcPts val="0"/>
              </a:spcAft>
              <a:buSzPts val="3600"/>
              <a:buNone/>
              <a:defRPr sz="3200"/>
            </a:lvl4pPr>
            <a:lvl5pPr lvl="4" algn="ctr">
              <a:spcBef>
                <a:spcPts val="0"/>
              </a:spcBef>
              <a:spcAft>
                <a:spcPts val="0"/>
              </a:spcAft>
              <a:buSzPts val="3600"/>
              <a:buNone/>
              <a:defRPr sz="3200"/>
            </a:lvl5pPr>
            <a:lvl6pPr lvl="5" algn="ctr">
              <a:spcBef>
                <a:spcPts val="0"/>
              </a:spcBef>
              <a:spcAft>
                <a:spcPts val="0"/>
              </a:spcAft>
              <a:buSzPts val="3600"/>
              <a:buNone/>
              <a:defRPr sz="3200"/>
            </a:lvl6pPr>
            <a:lvl7pPr lvl="6" algn="ctr">
              <a:spcBef>
                <a:spcPts val="0"/>
              </a:spcBef>
              <a:spcAft>
                <a:spcPts val="0"/>
              </a:spcAft>
              <a:buSzPts val="3600"/>
              <a:buNone/>
              <a:defRPr sz="3200"/>
            </a:lvl7pPr>
            <a:lvl8pPr lvl="7" algn="ctr">
              <a:spcBef>
                <a:spcPts val="0"/>
              </a:spcBef>
              <a:spcAft>
                <a:spcPts val="0"/>
              </a:spcAft>
              <a:buSzPts val="3600"/>
              <a:buNone/>
              <a:defRPr sz="3200"/>
            </a:lvl8pPr>
            <a:lvl9pPr lvl="8" algn="ctr">
              <a:spcBef>
                <a:spcPts val="0"/>
              </a:spcBef>
              <a:spcAft>
                <a:spcPts val="0"/>
              </a:spcAft>
              <a:buSzPts val="3600"/>
              <a:buNone/>
              <a:defRPr sz="3200"/>
            </a:lvl9pPr>
          </a:lstStyle>
          <a:p>
            <a:endParaRPr/>
          </a:p>
        </p:txBody>
      </p:sp>
      <p:sp>
        <p:nvSpPr>
          <p:cNvPr id="13" name="Google Shape;13;p3"/>
          <p:cNvSpPr txBox="1">
            <a:spLocks noGrp="1"/>
          </p:cNvSpPr>
          <p:nvPr>
            <p:ph type="title" idx="2" hasCustomPrompt="1"/>
          </p:nvPr>
        </p:nvSpPr>
        <p:spPr>
          <a:xfrm>
            <a:off x="960000" y="1783768"/>
            <a:ext cx="6756800" cy="11224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5467"/>
            </a:lvl1pPr>
            <a:lvl2pPr lvl="1" algn="ctr" rtl="0">
              <a:spcBef>
                <a:spcPts val="0"/>
              </a:spcBef>
              <a:spcAft>
                <a:spcPts val="0"/>
              </a:spcAft>
              <a:buSzPts val="6000"/>
              <a:buNone/>
              <a:defRPr sz="5467"/>
            </a:lvl2pPr>
            <a:lvl3pPr lvl="2" algn="ctr" rtl="0">
              <a:spcBef>
                <a:spcPts val="0"/>
              </a:spcBef>
              <a:spcAft>
                <a:spcPts val="0"/>
              </a:spcAft>
              <a:buSzPts val="6000"/>
              <a:buNone/>
              <a:defRPr sz="5467"/>
            </a:lvl3pPr>
            <a:lvl4pPr lvl="3" algn="ctr" rtl="0">
              <a:spcBef>
                <a:spcPts val="0"/>
              </a:spcBef>
              <a:spcAft>
                <a:spcPts val="0"/>
              </a:spcAft>
              <a:buSzPts val="6000"/>
              <a:buNone/>
              <a:defRPr sz="5467"/>
            </a:lvl4pPr>
            <a:lvl5pPr lvl="4" algn="ctr" rtl="0">
              <a:spcBef>
                <a:spcPts val="0"/>
              </a:spcBef>
              <a:spcAft>
                <a:spcPts val="0"/>
              </a:spcAft>
              <a:buSzPts val="6000"/>
              <a:buNone/>
              <a:defRPr sz="5467"/>
            </a:lvl5pPr>
            <a:lvl6pPr lvl="5" algn="ctr" rtl="0">
              <a:spcBef>
                <a:spcPts val="0"/>
              </a:spcBef>
              <a:spcAft>
                <a:spcPts val="0"/>
              </a:spcAft>
              <a:buSzPts val="6000"/>
              <a:buNone/>
              <a:defRPr sz="5467"/>
            </a:lvl6pPr>
            <a:lvl7pPr lvl="6" algn="ctr" rtl="0">
              <a:spcBef>
                <a:spcPts val="0"/>
              </a:spcBef>
              <a:spcAft>
                <a:spcPts val="0"/>
              </a:spcAft>
              <a:buSzPts val="6000"/>
              <a:buNone/>
              <a:defRPr sz="5467"/>
            </a:lvl7pPr>
            <a:lvl8pPr lvl="7" algn="ctr" rtl="0">
              <a:spcBef>
                <a:spcPts val="0"/>
              </a:spcBef>
              <a:spcAft>
                <a:spcPts val="0"/>
              </a:spcAft>
              <a:buSzPts val="6000"/>
              <a:buNone/>
              <a:defRPr sz="5467"/>
            </a:lvl8pPr>
            <a:lvl9pPr lvl="8" algn="ctr" rtl="0">
              <a:spcBef>
                <a:spcPts val="0"/>
              </a:spcBef>
              <a:spcAft>
                <a:spcPts val="0"/>
              </a:spcAft>
              <a:buSzPts val="6000"/>
              <a:buNone/>
              <a:defRPr sz="5467"/>
            </a:lvl9pPr>
          </a:lstStyle>
          <a:p>
            <a:r>
              <a:t>xx%</a:t>
            </a:r>
          </a:p>
        </p:txBody>
      </p:sp>
      <p:sp>
        <p:nvSpPr>
          <p:cNvPr id="14" name="Google Shape;14;p3"/>
          <p:cNvSpPr txBox="1">
            <a:spLocks noGrp="1"/>
          </p:cNvSpPr>
          <p:nvPr>
            <p:ph type="subTitle" idx="1"/>
          </p:nvPr>
        </p:nvSpPr>
        <p:spPr>
          <a:xfrm>
            <a:off x="960000" y="3871435"/>
            <a:ext cx="6756800" cy="951200"/>
          </a:xfrm>
          <a:prstGeom prst="rect">
            <a:avLst/>
          </a:prstGeom>
        </p:spPr>
        <p:txBody>
          <a:bodyPr spcFirstLastPara="1" wrap="square" lIns="61950" tIns="61950" rIns="61950" bIns="61950"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3838567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743201" y="4133719"/>
            <a:ext cx="5813600" cy="7092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2667"/>
            </a:lvl2pPr>
            <a:lvl3pPr lvl="2" algn="ctr" rtl="0">
              <a:spcBef>
                <a:spcPts val="0"/>
              </a:spcBef>
              <a:spcAft>
                <a:spcPts val="0"/>
              </a:spcAft>
              <a:buSzPts val="3000"/>
              <a:buNone/>
              <a:defRPr sz="2667"/>
            </a:lvl3pPr>
            <a:lvl4pPr lvl="3" algn="ctr" rtl="0">
              <a:spcBef>
                <a:spcPts val="0"/>
              </a:spcBef>
              <a:spcAft>
                <a:spcPts val="0"/>
              </a:spcAft>
              <a:buSzPts val="3000"/>
              <a:buNone/>
              <a:defRPr sz="2667"/>
            </a:lvl4pPr>
            <a:lvl5pPr lvl="4" algn="ctr" rtl="0">
              <a:spcBef>
                <a:spcPts val="0"/>
              </a:spcBef>
              <a:spcAft>
                <a:spcPts val="0"/>
              </a:spcAft>
              <a:buSzPts val="3000"/>
              <a:buNone/>
              <a:defRPr sz="2667"/>
            </a:lvl5pPr>
            <a:lvl6pPr lvl="5" algn="ctr" rtl="0">
              <a:spcBef>
                <a:spcPts val="0"/>
              </a:spcBef>
              <a:spcAft>
                <a:spcPts val="0"/>
              </a:spcAft>
              <a:buSzPts val="3000"/>
              <a:buNone/>
              <a:defRPr sz="2667"/>
            </a:lvl6pPr>
            <a:lvl7pPr lvl="6" algn="ctr" rtl="0">
              <a:spcBef>
                <a:spcPts val="0"/>
              </a:spcBef>
              <a:spcAft>
                <a:spcPts val="0"/>
              </a:spcAft>
              <a:buSzPts val="3000"/>
              <a:buNone/>
              <a:defRPr sz="2667"/>
            </a:lvl7pPr>
            <a:lvl8pPr lvl="7" algn="ctr" rtl="0">
              <a:spcBef>
                <a:spcPts val="0"/>
              </a:spcBef>
              <a:spcAft>
                <a:spcPts val="0"/>
              </a:spcAft>
              <a:buSzPts val="3000"/>
              <a:buNone/>
              <a:defRPr sz="2667"/>
            </a:lvl8pPr>
            <a:lvl9pPr lvl="8" algn="ctr" rtl="0">
              <a:spcBef>
                <a:spcPts val="0"/>
              </a:spcBef>
              <a:spcAft>
                <a:spcPts val="0"/>
              </a:spcAft>
              <a:buSzPts val="3000"/>
              <a:buNone/>
              <a:defRPr sz="2667"/>
            </a:lvl9pPr>
          </a:lstStyle>
          <a:p>
            <a:endParaRPr/>
          </a:p>
        </p:txBody>
      </p:sp>
      <p:sp>
        <p:nvSpPr>
          <p:cNvPr id="65" name="Google Shape;65;p15"/>
          <p:cNvSpPr txBox="1">
            <a:spLocks noGrp="1"/>
          </p:cNvSpPr>
          <p:nvPr>
            <p:ph type="subTitle" idx="1"/>
          </p:nvPr>
        </p:nvSpPr>
        <p:spPr>
          <a:xfrm>
            <a:off x="1635201" y="2015085"/>
            <a:ext cx="8921600" cy="1971200"/>
          </a:xfrm>
          <a:prstGeom prst="rect">
            <a:avLst/>
          </a:prstGeom>
        </p:spPr>
        <p:txBody>
          <a:bodyPr spcFirstLastPara="1" wrap="square" lIns="61950" tIns="61950" rIns="61950" bIns="61950" anchor="ctr" anchorCtr="0">
            <a:noAutofit/>
          </a:bodyPr>
          <a:lstStyle>
            <a:lvl1pPr lvl="0" algn="r" rtl="0">
              <a:lnSpc>
                <a:spcPct val="100000"/>
              </a:lnSpc>
              <a:spcBef>
                <a:spcPts val="0"/>
              </a:spcBef>
              <a:spcAft>
                <a:spcPts val="0"/>
              </a:spcAft>
              <a:buSzPts val="3000"/>
              <a:buNone/>
              <a:defRPr sz="2667"/>
            </a:lvl1pPr>
            <a:lvl2pPr lvl="1" algn="ctr" rtl="0">
              <a:lnSpc>
                <a:spcPct val="100000"/>
              </a:lnSpc>
              <a:spcBef>
                <a:spcPts val="0"/>
              </a:spcBef>
              <a:spcAft>
                <a:spcPts val="0"/>
              </a:spcAft>
              <a:buSzPts val="3000"/>
              <a:buNone/>
              <a:defRPr sz="2667"/>
            </a:lvl2pPr>
            <a:lvl3pPr lvl="2" algn="ctr" rtl="0">
              <a:lnSpc>
                <a:spcPct val="100000"/>
              </a:lnSpc>
              <a:spcBef>
                <a:spcPts val="0"/>
              </a:spcBef>
              <a:spcAft>
                <a:spcPts val="0"/>
              </a:spcAft>
              <a:buSzPts val="3000"/>
              <a:buNone/>
              <a:defRPr sz="2667"/>
            </a:lvl3pPr>
            <a:lvl4pPr lvl="3" algn="ctr" rtl="0">
              <a:lnSpc>
                <a:spcPct val="100000"/>
              </a:lnSpc>
              <a:spcBef>
                <a:spcPts val="0"/>
              </a:spcBef>
              <a:spcAft>
                <a:spcPts val="0"/>
              </a:spcAft>
              <a:buSzPts val="3000"/>
              <a:buNone/>
              <a:defRPr sz="2667"/>
            </a:lvl4pPr>
            <a:lvl5pPr lvl="4" algn="ctr" rtl="0">
              <a:lnSpc>
                <a:spcPct val="100000"/>
              </a:lnSpc>
              <a:spcBef>
                <a:spcPts val="0"/>
              </a:spcBef>
              <a:spcAft>
                <a:spcPts val="0"/>
              </a:spcAft>
              <a:buSzPts val="3000"/>
              <a:buNone/>
              <a:defRPr sz="2667"/>
            </a:lvl5pPr>
            <a:lvl6pPr lvl="5" algn="ctr" rtl="0">
              <a:lnSpc>
                <a:spcPct val="100000"/>
              </a:lnSpc>
              <a:spcBef>
                <a:spcPts val="0"/>
              </a:spcBef>
              <a:spcAft>
                <a:spcPts val="0"/>
              </a:spcAft>
              <a:buSzPts val="3000"/>
              <a:buNone/>
              <a:defRPr sz="2667"/>
            </a:lvl6pPr>
            <a:lvl7pPr lvl="6" algn="ctr" rtl="0">
              <a:lnSpc>
                <a:spcPct val="100000"/>
              </a:lnSpc>
              <a:spcBef>
                <a:spcPts val="0"/>
              </a:spcBef>
              <a:spcAft>
                <a:spcPts val="0"/>
              </a:spcAft>
              <a:buSzPts val="3000"/>
              <a:buNone/>
              <a:defRPr sz="2667"/>
            </a:lvl7pPr>
            <a:lvl8pPr lvl="7" algn="ctr" rtl="0">
              <a:lnSpc>
                <a:spcPct val="100000"/>
              </a:lnSpc>
              <a:spcBef>
                <a:spcPts val="0"/>
              </a:spcBef>
              <a:spcAft>
                <a:spcPts val="0"/>
              </a:spcAft>
              <a:buSzPts val="3000"/>
              <a:buNone/>
              <a:defRPr sz="2667"/>
            </a:lvl8pPr>
            <a:lvl9pPr lvl="8" algn="ctr" rtl="0">
              <a:lnSpc>
                <a:spcPct val="100000"/>
              </a:lnSpc>
              <a:spcBef>
                <a:spcPts val="0"/>
              </a:spcBef>
              <a:spcAft>
                <a:spcPts val="0"/>
              </a:spcAft>
              <a:buSzPts val="3000"/>
              <a:buNone/>
              <a:defRPr sz="2667"/>
            </a:lvl9pPr>
          </a:lstStyle>
          <a:p>
            <a:endParaRPr/>
          </a:p>
        </p:txBody>
      </p:sp>
    </p:spTree>
    <p:extLst>
      <p:ext uri="{BB962C8B-B14F-4D97-AF65-F5344CB8AC3E}">
        <p14:creationId xmlns:p14="http://schemas.microsoft.com/office/powerpoint/2010/main" val="1579860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96000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2" name="Google Shape;42;p13"/>
          <p:cNvSpPr txBox="1">
            <a:spLocks noGrp="1"/>
          </p:cNvSpPr>
          <p:nvPr>
            <p:ph type="subTitle" idx="1"/>
          </p:nvPr>
        </p:nvSpPr>
        <p:spPr>
          <a:xfrm>
            <a:off x="96000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4559027"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4" name="Google Shape;44;p13"/>
          <p:cNvSpPr txBox="1">
            <a:spLocks noGrp="1"/>
          </p:cNvSpPr>
          <p:nvPr>
            <p:ph type="subTitle" idx="3"/>
          </p:nvPr>
        </p:nvSpPr>
        <p:spPr>
          <a:xfrm>
            <a:off x="4559027"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96000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6" name="Google Shape;46;p13"/>
          <p:cNvSpPr txBox="1">
            <a:spLocks noGrp="1"/>
          </p:cNvSpPr>
          <p:nvPr>
            <p:ph type="subTitle" idx="5"/>
          </p:nvPr>
        </p:nvSpPr>
        <p:spPr>
          <a:xfrm>
            <a:off x="96000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4559027"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48" name="Google Shape;48;p13"/>
          <p:cNvSpPr txBox="1">
            <a:spLocks noGrp="1"/>
          </p:cNvSpPr>
          <p:nvPr>
            <p:ph type="subTitle" idx="7"/>
          </p:nvPr>
        </p:nvSpPr>
        <p:spPr>
          <a:xfrm>
            <a:off x="4559027"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8158061" y="22438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0" name="Google Shape;50;p13"/>
          <p:cNvSpPr txBox="1">
            <a:spLocks noGrp="1"/>
          </p:cNvSpPr>
          <p:nvPr>
            <p:ph type="subTitle" idx="9"/>
          </p:nvPr>
        </p:nvSpPr>
        <p:spPr>
          <a:xfrm>
            <a:off x="8158061" y="30258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8158061" y="4155001"/>
            <a:ext cx="3074000" cy="7036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267"/>
            </a:lvl1pPr>
            <a:lvl2pPr lvl="1" algn="ctr" rtl="0">
              <a:spcBef>
                <a:spcPts val="0"/>
              </a:spcBef>
              <a:spcAft>
                <a:spcPts val="0"/>
              </a:spcAft>
              <a:buSzPts val="2500"/>
              <a:buNone/>
              <a:defRPr sz="2267"/>
            </a:lvl2pPr>
            <a:lvl3pPr lvl="2" algn="ctr" rtl="0">
              <a:spcBef>
                <a:spcPts val="0"/>
              </a:spcBef>
              <a:spcAft>
                <a:spcPts val="0"/>
              </a:spcAft>
              <a:buSzPts val="2500"/>
              <a:buNone/>
              <a:defRPr sz="2267"/>
            </a:lvl3pPr>
            <a:lvl4pPr lvl="3" algn="ctr" rtl="0">
              <a:spcBef>
                <a:spcPts val="0"/>
              </a:spcBef>
              <a:spcAft>
                <a:spcPts val="0"/>
              </a:spcAft>
              <a:buSzPts val="2500"/>
              <a:buNone/>
              <a:defRPr sz="2267"/>
            </a:lvl4pPr>
            <a:lvl5pPr lvl="4" algn="ctr" rtl="0">
              <a:spcBef>
                <a:spcPts val="0"/>
              </a:spcBef>
              <a:spcAft>
                <a:spcPts val="0"/>
              </a:spcAft>
              <a:buSzPts val="2500"/>
              <a:buNone/>
              <a:defRPr sz="2267"/>
            </a:lvl5pPr>
            <a:lvl6pPr lvl="5" algn="ctr" rtl="0">
              <a:spcBef>
                <a:spcPts val="0"/>
              </a:spcBef>
              <a:spcAft>
                <a:spcPts val="0"/>
              </a:spcAft>
              <a:buSzPts val="2500"/>
              <a:buNone/>
              <a:defRPr sz="2267"/>
            </a:lvl6pPr>
            <a:lvl7pPr lvl="6" algn="ctr" rtl="0">
              <a:spcBef>
                <a:spcPts val="0"/>
              </a:spcBef>
              <a:spcAft>
                <a:spcPts val="0"/>
              </a:spcAft>
              <a:buSzPts val="2500"/>
              <a:buNone/>
              <a:defRPr sz="2267"/>
            </a:lvl7pPr>
            <a:lvl8pPr lvl="7" algn="ctr" rtl="0">
              <a:spcBef>
                <a:spcPts val="0"/>
              </a:spcBef>
              <a:spcAft>
                <a:spcPts val="0"/>
              </a:spcAft>
              <a:buSzPts val="2500"/>
              <a:buNone/>
              <a:defRPr sz="2267"/>
            </a:lvl8pPr>
            <a:lvl9pPr lvl="8" algn="ctr" rtl="0">
              <a:spcBef>
                <a:spcPts val="0"/>
              </a:spcBef>
              <a:spcAft>
                <a:spcPts val="0"/>
              </a:spcAft>
              <a:buSzPts val="2500"/>
              <a:buNone/>
              <a:defRPr sz="2267"/>
            </a:lvl9pPr>
          </a:lstStyle>
          <a:p>
            <a:endParaRPr/>
          </a:p>
        </p:txBody>
      </p:sp>
      <p:sp>
        <p:nvSpPr>
          <p:cNvPr id="52" name="Google Shape;52;p13"/>
          <p:cNvSpPr txBox="1">
            <a:spLocks noGrp="1"/>
          </p:cNvSpPr>
          <p:nvPr>
            <p:ph type="subTitle" idx="14"/>
          </p:nvPr>
        </p:nvSpPr>
        <p:spPr>
          <a:xfrm>
            <a:off x="8158061" y="4937035"/>
            <a:ext cx="3074000" cy="646400"/>
          </a:xfrm>
          <a:prstGeom prst="rect">
            <a:avLst/>
          </a:prstGeom>
        </p:spPr>
        <p:txBody>
          <a:bodyPr spcFirstLastPara="1" wrap="square" lIns="61950" tIns="61950" rIns="61950" bIns="61950" anchor="ctr"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960000"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4" name="Google Shape;54;p13"/>
          <p:cNvSpPr txBox="1">
            <a:spLocks noGrp="1"/>
          </p:cNvSpPr>
          <p:nvPr>
            <p:ph type="title" idx="16" hasCustomPrompt="1"/>
          </p:nvPr>
        </p:nvSpPr>
        <p:spPr>
          <a:xfrm>
            <a:off x="960000"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5" name="Google Shape;55;p13"/>
          <p:cNvSpPr txBox="1">
            <a:spLocks noGrp="1"/>
          </p:cNvSpPr>
          <p:nvPr>
            <p:ph type="title" idx="17" hasCustomPrompt="1"/>
          </p:nvPr>
        </p:nvSpPr>
        <p:spPr>
          <a:xfrm>
            <a:off x="4559033"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6" name="Google Shape;56;p13"/>
          <p:cNvSpPr txBox="1">
            <a:spLocks noGrp="1"/>
          </p:cNvSpPr>
          <p:nvPr>
            <p:ph type="title" idx="18" hasCustomPrompt="1"/>
          </p:nvPr>
        </p:nvSpPr>
        <p:spPr>
          <a:xfrm>
            <a:off x="4559033"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7" name="Google Shape;57;p13"/>
          <p:cNvSpPr txBox="1">
            <a:spLocks noGrp="1"/>
          </p:cNvSpPr>
          <p:nvPr>
            <p:ph type="title" idx="19" hasCustomPrompt="1"/>
          </p:nvPr>
        </p:nvSpPr>
        <p:spPr>
          <a:xfrm>
            <a:off x="8158067" y="1793044"/>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8" name="Google Shape;58;p13"/>
          <p:cNvSpPr txBox="1">
            <a:spLocks noGrp="1"/>
          </p:cNvSpPr>
          <p:nvPr>
            <p:ph type="title" idx="20" hasCustomPrompt="1"/>
          </p:nvPr>
        </p:nvSpPr>
        <p:spPr>
          <a:xfrm>
            <a:off x="8158067" y="3704255"/>
            <a:ext cx="979600" cy="5968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2667">
                <a:solidFill>
                  <a:srgbClr val="101122"/>
                </a:solidFill>
              </a:defRPr>
            </a:lvl1pPr>
            <a:lvl2pPr lvl="1" rtl="0">
              <a:spcBef>
                <a:spcPts val="0"/>
              </a:spcBef>
              <a:spcAft>
                <a:spcPts val="0"/>
              </a:spcAft>
              <a:buSzPts val="3000"/>
              <a:buNone/>
              <a:defRPr sz="2667"/>
            </a:lvl2pPr>
            <a:lvl3pPr lvl="2" rtl="0">
              <a:spcBef>
                <a:spcPts val="0"/>
              </a:spcBef>
              <a:spcAft>
                <a:spcPts val="0"/>
              </a:spcAft>
              <a:buSzPts val="3000"/>
              <a:buNone/>
              <a:defRPr sz="2667"/>
            </a:lvl3pPr>
            <a:lvl4pPr lvl="3" rtl="0">
              <a:spcBef>
                <a:spcPts val="0"/>
              </a:spcBef>
              <a:spcAft>
                <a:spcPts val="0"/>
              </a:spcAft>
              <a:buSzPts val="3000"/>
              <a:buNone/>
              <a:defRPr sz="2667"/>
            </a:lvl4pPr>
            <a:lvl5pPr lvl="4" rtl="0">
              <a:spcBef>
                <a:spcPts val="0"/>
              </a:spcBef>
              <a:spcAft>
                <a:spcPts val="0"/>
              </a:spcAft>
              <a:buSzPts val="3000"/>
              <a:buNone/>
              <a:defRPr sz="2667"/>
            </a:lvl5pPr>
            <a:lvl6pPr lvl="5" rtl="0">
              <a:spcBef>
                <a:spcPts val="0"/>
              </a:spcBef>
              <a:spcAft>
                <a:spcPts val="0"/>
              </a:spcAft>
              <a:buSzPts val="3000"/>
              <a:buNone/>
              <a:defRPr sz="2667"/>
            </a:lvl6pPr>
            <a:lvl7pPr lvl="6" rtl="0">
              <a:spcBef>
                <a:spcPts val="0"/>
              </a:spcBef>
              <a:spcAft>
                <a:spcPts val="0"/>
              </a:spcAft>
              <a:buSzPts val="3000"/>
              <a:buNone/>
              <a:defRPr sz="2667"/>
            </a:lvl7pPr>
            <a:lvl8pPr lvl="7" rtl="0">
              <a:spcBef>
                <a:spcPts val="0"/>
              </a:spcBef>
              <a:spcAft>
                <a:spcPts val="0"/>
              </a:spcAft>
              <a:buSzPts val="3000"/>
              <a:buNone/>
              <a:defRPr sz="2667"/>
            </a:lvl8pPr>
            <a:lvl9pPr lvl="8" rtl="0">
              <a:spcBef>
                <a:spcPts val="0"/>
              </a:spcBef>
              <a:spcAft>
                <a:spcPts val="0"/>
              </a:spcAft>
              <a:buSzPts val="3000"/>
              <a:buNone/>
              <a:defRPr sz="2667"/>
            </a:lvl9pPr>
          </a:lstStyle>
          <a:p>
            <a:r>
              <a:t>xx%</a:t>
            </a:r>
          </a:p>
        </p:txBody>
      </p:sp>
      <p:sp>
        <p:nvSpPr>
          <p:cNvPr id="59" name="Google Shape;59;p13"/>
          <p:cNvSpPr txBox="1">
            <a:spLocks noGrp="1"/>
          </p:cNvSpPr>
          <p:nvPr>
            <p:ph type="title" idx="21"/>
          </p:nvPr>
        </p:nvSpPr>
        <p:spPr>
          <a:xfrm>
            <a:off x="609600" y="548633"/>
            <a:ext cx="10984800" cy="6376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2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069155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3090601" y="1742801"/>
            <a:ext cx="6010800" cy="3372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9066"/>
            </a:lvl1pPr>
            <a:lvl2pPr lvl="1">
              <a:spcBef>
                <a:spcPts val="0"/>
              </a:spcBef>
              <a:spcAft>
                <a:spcPts val="0"/>
              </a:spcAft>
              <a:buSzPts val="4800"/>
              <a:buNone/>
              <a:defRPr sz="4400"/>
            </a:lvl2pPr>
            <a:lvl3pPr lvl="2">
              <a:spcBef>
                <a:spcPts val="0"/>
              </a:spcBef>
              <a:spcAft>
                <a:spcPts val="0"/>
              </a:spcAft>
              <a:buSzPts val="4800"/>
              <a:buNone/>
              <a:defRPr sz="4400"/>
            </a:lvl3pPr>
            <a:lvl4pPr lvl="3">
              <a:spcBef>
                <a:spcPts val="0"/>
              </a:spcBef>
              <a:spcAft>
                <a:spcPts val="0"/>
              </a:spcAft>
              <a:buSzPts val="4800"/>
              <a:buNone/>
              <a:defRPr sz="4400"/>
            </a:lvl4pPr>
            <a:lvl5pPr lvl="4">
              <a:spcBef>
                <a:spcPts val="0"/>
              </a:spcBef>
              <a:spcAft>
                <a:spcPts val="0"/>
              </a:spcAft>
              <a:buSzPts val="4800"/>
              <a:buNone/>
              <a:defRPr sz="4400"/>
            </a:lvl5pPr>
            <a:lvl6pPr lvl="5">
              <a:spcBef>
                <a:spcPts val="0"/>
              </a:spcBef>
              <a:spcAft>
                <a:spcPts val="0"/>
              </a:spcAft>
              <a:buSzPts val="4800"/>
              <a:buNone/>
              <a:defRPr sz="4400"/>
            </a:lvl6pPr>
            <a:lvl7pPr lvl="6">
              <a:spcBef>
                <a:spcPts val="0"/>
              </a:spcBef>
              <a:spcAft>
                <a:spcPts val="0"/>
              </a:spcAft>
              <a:buSzPts val="4800"/>
              <a:buNone/>
              <a:defRPr sz="4400"/>
            </a:lvl7pPr>
            <a:lvl8pPr lvl="7">
              <a:spcBef>
                <a:spcPts val="0"/>
              </a:spcBef>
              <a:spcAft>
                <a:spcPts val="0"/>
              </a:spcAft>
              <a:buSzPts val="4800"/>
              <a:buNone/>
              <a:defRPr sz="4400"/>
            </a:lvl8pPr>
            <a:lvl9pPr lvl="8">
              <a:spcBef>
                <a:spcPts val="0"/>
              </a:spcBef>
              <a:spcAft>
                <a:spcPts val="0"/>
              </a:spcAft>
              <a:buSzPts val="4800"/>
              <a:buNone/>
              <a:defRPr sz="4400"/>
            </a:lvl9pPr>
          </a:lstStyle>
          <a:p>
            <a:endParaRPr/>
          </a:p>
        </p:txBody>
      </p:sp>
    </p:spTree>
    <p:extLst>
      <p:ext uri="{BB962C8B-B14F-4D97-AF65-F5344CB8AC3E}">
        <p14:creationId xmlns:p14="http://schemas.microsoft.com/office/powerpoint/2010/main" val="184357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B6F15528-21DE-4FAA-801E-634DDDAF4B2B}"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3/2/2022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pantechelearning.com/data-science-master-class/"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hannel/UC52iLVrQ4EpeSdAB3911rsg?sub_confirmation=1" TargetMode="Externa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059989" y="1568437"/>
            <a:ext cx="10926729" cy="2044571"/>
          </a:xfrm>
        </p:spPr>
        <p:txBody>
          <a:bodyPr/>
          <a:lstStyle/>
          <a:p>
            <a:pPr algn="ctr"/>
            <a:r>
              <a:rPr lang="en" u="sng" dirty="0">
                <a:solidFill>
                  <a:srgbClr val="FF0000"/>
                </a:solidFill>
              </a:rPr>
              <a:t>What</a:t>
            </a:r>
            <a:r>
              <a:rPr lang="en" dirty="0"/>
              <a:t> U will </a:t>
            </a:r>
            <a:r>
              <a:rPr lang="en" u="sng" dirty="0">
                <a:solidFill>
                  <a:srgbClr val="FF0000"/>
                </a:solidFill>
              </a:rPr>
              <a:t>Learn</a:t>
            </a:r>
            <a:r>
              <a:rPr lang="en" dirty="0">
                <a:solidFill>
                  <a:srgbClr val="FF0000"/>
                </a:solidFill>
              </a:rPr>
              <a:t> </a:t>
            </a:r>
            <a:r>
              <a:rPr lang="en" dirty="0"/>
              <a:t>from 30 Days </a:t>
            </a:r>
            <a:r>
              <a:rPr lang="en" u="sng" dirty="0" smtClean="0">
                <a:solidFill>
                  <a:srgbClr val="FF0000"/>
                </a:solidFill>
              </a:rPr>
              <a:t>Data Science &amp; Analytics</a:t>
            </a:r>
            <a:r>
              <a:rPr lang="en" u="sng" dirty="0" smtClean="0"/>
              <a:t> </a:t>
            </a:r>
            <a:r>
              <a:rPr lang="en" dirty="0"/>
              <a:t>Master Class</a:t>
            </a:r>
            <a:endParaRPr lang="en-US" dirty="0"/>
          </a:p>
        </p:txBody>
      </p:sp>
    </p:spTree>
    <p:extLst>
      <p:ext uri="{BB962C8B-B14F-4D97-AF65-F5344CB8AC3E}">
        <p14:creationId xmlns:p14="http://schemas.microsoft.com/office/powerpoint/2010/main" val="2489560876"/>
      </p:ext>
    </p:extLst>
  </p:cSld>
  <p:clrMapOvr>
    <a:masterClrMapping/>
  </p:clrMapOvr>
  <mc:AlternateContent xmlns:mc="http://schemas.openxmlformats.org/markup-compatibility/2006" xmlns:p14="http://schemas.microsoft.com/office/powerpoint/2010/main">
    <mc:Choice Requires="p14">
      <p:transition spd="slow" p14:dur="2000" advTm="880"/>
    </mc:Choice>
    <mc:Fallback xmlns="">
      <p:transition spd="slow" advTm="88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29"/>
          <p:cNvSpPr txBox="1">
            <a:spLocks noGrp="1"/>
          </p:cNvSpPr>
          <p:nvPr>
            <p:ph type="title"/>
          </p:nvPr>
        </p:nvSpPr>
        <p:spPr>
          <a:xfrm>
            <a:off x="2300205" y="356659"/>
            <a:ext cx="7443817" cy="816133"/>
          </a:xfrm>
          <a:prstGeom prst="rect">
            <a:avLst/>
          </a:prstGeom>
        </p:spPr>
        <p:txBody>
          <a:bodyPr spcFirstLastPara="1" vert="horz" wrap="square" lIns="0" tIns="0" rIns="0" bIns="0" rtlCol="0" anchor="ctr" anchorCtr="0">
            <a:noAutofit/>
          </a:bodyPr>
          <a:lstStyle/>
          <a:p>
            <a:pPr algn="l">
              <a:buSzPts val="1100"/>
            </a:pPr>
            <a:r>
              <a:rPr lang="en" sz="4267" dirty="0" smtClean="0">
                <a:latin typeface="Times New Roman" panose="02020603050405020304" pitchFamily="18" charset="0"/>
                <a:cs typeface="Times New Roman" panose="02020603050405020304" pitchFamily="18" charset="0"/>
              </a:rPr>
              <a:t>Python Learning </a:t>
            </a:r>
            <a:r>
              <a:rPr lang="en" sz="4267" dirty="0">
                <a:latin typeface="Times New Roman" panose="02020603050405020304" pitchFamily="18" charset="0"/>
                <a:cs typeface="Times New Roman" panose="02020603050405020304" pitchFamily="18" charset="0"/>
              </a:rPr>
              <a:t>Plan</a:t>
            </a:r>
            <a:endParaRPr sz="4267" dirty="0">
              <a:latin typeface="Times New Roman" panose="02020603050405020304" pitchFamily="18" charset="0"/>
              <a:cs typeface="Times New Roman" panose="02020603050405020304" pitchFamily="18" charset="0"/>
            </a:endParaRPr>
          </a:p>
        </p:txBody>
      </p:sp>
      <p:grpSp>
        <p:nvGrpSpPr>
          <p:cNvPr id="271" name="Google Shape;271;p29"/>
          <p:cNvGrpSpPr/>
          <p:nvPr/>
        </p:nvGrpSpPr>
        <p:grpSpPr>
          <a:xfrm>
            <a:off x="1213615" y="1406442"/>
            <a:ext cx="1975052" cy="3553692"/>
            <a:chOff x="584967" y="1371744"/>
            <a:chExt cx="1138661" cy="3041530"/>
          </a:xfrm>
        </p:grpSpPr>
        <p:grpSp>
          <p:nvGrpSpPr>
            <p:cNvPr id="272" name="Google Shape;272;p29"/>
            <p:cNvGrpSpPr/>
            <p:nvPr/>
          </p:nvGrpSpPr>
          <p:grpSpPr>
            <a:xfrm>
              <a:off x="584967" y="3190150"/>
              <a:ext cx="1138658" cy="1223124"/>
              <a:chOff x="754446" y="1695575"/>
              <a:chExt cx="1798259" cy="1223124"/>
            </a:xfrm>
          </p:grpSpPr>
          <p:sp>
            <p:nvSpPr>
              <p:cNvPr id="273" name="Google Shape;273;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Python</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74" name="Google Shape;274;p29"/>
              <p:cNvSpPr txBox="1"/>
              <p:nvPr/>
            </p:nvSpPr>
            <p:spPr>
              <a:xfrm>
                <a:off x="754446" y="2127574"/>
                <a:ext cx="1798255" cy="791125"/>
              </a:xfrm>
              <a:prstGeom prst="rect">
                <a:avLst/>
              </a:prstGeom>
              <a:noFill/>
              <a:ln>
                <a:noFill/>
              </a:ln>
            </p:spPr>
            <p:txBody>
              <a:bodyPr spcFirstLastPara="1" wrap="square" lIns="0" tIns="0" rIns="0" bIns="0" anchor="ctr" anchorCtr="0">
                <a:noAutofit/>
              </a:bodyPr>
              <a:lstStyle/>
              <a:p>
                <a:pPr algn="ctr"/>
                <a:r>
                  <a:rPr lang="en" sz="1467" dirty="0">
                    <a:solidFill>
                      <a:schemeClr val="dk1"/>
                    </a:solidFill>
                    <a:latin typeface="Roboto"/>
                    <a:ea typeface="Roboto"/>
                    <a:cs typeface="Roboto"/>
                    <a:sym typeface="Roboto"/>
                  </a:rPr>
                  <a:t>Introduction To Python and Python Data Structures</a:t>
                </a:r>
                <a:endParaRPr sz="1467" dirty="0">
                  <a:solidFill>
                    <a:schemeClr val="dk1"/>
                  </a:solidFill>
                  <a:latin typeface="Roboto"/>
                  <a:ea typeface="Roboto"/>
                  <a:cs typeface="Roboto"/>
                  <a:sym typeface="Roboto"/>
                </a:endParaRPr>
              </a:p>
            </p:txBody>
          </p:sp>
        </p:gr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01</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3188657" y="1406441"/>
            <a:ext cx="2050617" cy="3326880"/>
            <a:chOff x="1771374" y="1371744"/>
            <a:chExt cx="1182226" cy="2847406"/>
          </a:xfrm>
        </p:grpSpPr>
        <p:grpSp>
          <p:nvGrpSpPr>
            <p:cNvPr id="277" name="Google Shape;277;p29"/>
            <p:cNvGrpSpPr/>
            <p:nvPr/>
          </p:nvGrpSpPr>
          <p:grpSpPr>
            <a:xfrm>
              <a:off x="1771374" y="3026195"/>
              <a:ext cx="1182226" cy="1192955"/>
              <a:chOff x="862728" y="1531620"/>
              <a:chExt cx="1867065" cy="1192955"/>
            </a:xfrm>
          </p:grpSpPr>
          <p:sp>
            <p:nvSpPr>
              <p:cNvPr id="278" name="Google Shape;278;p29"/>
              <p:cNvSpPr txBox="1"/>
              <p:nvPr/>
            </p:nvSpPr>
            <p:spPr>
              <a:xfrm>
                <a:off x="862728" y="1531620"/>
                <a:ext cx="1867065"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3200" dirty="0">
                    <a:sym typeface="Fira Sans Extra Condensed SemiBold"/>
                  </a:rPr>
                  <a:t>Library</a:t>
                </a:r>
                <a:endParaRPr sz="3200" dirty="0">
                  <a:sym typeface="Fira Sans Extra Condensed SemiBold"/>
                </a:endParaRPr>
              </a:p>
            </p:txBody>
          </p:sp>
          <p:sp>
            <p:nvSpPr>
              <p:cNvPr id="279" name="Google Shape;279;p29"/>
              <p:cNvSpPr txBox="1"/>
              <p:nvPr/>
            </p:nvSpPr>
            <p:spPr>
              <a:xfrm>
                <a:off x="1008704"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1467" dirty="0">
                    <a:latin typeface="Roboto"/>
                    <a:ea typeface="Roboto"/>
                    <a:cs typeface="Roboto"/>
                    <a:sym typeface="Roboto"/>
                  </a:rPr>
                  <a:t>Pandas</a:t>
                </a:r>
              </a:p>
              <a:p>
                <a:r>
                  <a:rPr lang="en" sz="1467" dirty="0">
                    <a:latin typeface="Roboto"/>
                    <a:ea typeface="Roboto"/>
                    <a:cs typeface="Roboto"/>
                    <a:sym typeface="Roboto"/>
                  </a:rPr>
                  <a:t>Numpy</a:t>
                </a:r>
              </a:p>
              <a:p>
                <a:r>
                  <a:rPr lang="en" sz="1467" dirty="0">
                    <a:latin typeface="Roboto"/>
                    <a:ea typeface="Roboto"/>
                    <a:cs typeface="Roboto"/>
                    <a:sym typeface="Roboto"/>
                  </a:rPr>
                  <a:t>MatplotLib</a:t>
                </a:r>
              </a:p>
              <a:p>
                <a:r>
                  <a:rPr lang="en" sz="1467" dirty="0">
                    <a:latin typeface="Roboto"/>
                    <a:ea typeface="Roboto"/>
                    <a:cs typeface="Roboto"/>
                    <a:sym typeface="Roboto"/>
                  </a:rPr>
                  <a:t>Cborn, SKLearn Lib</a:t>
                </a:r>
              </a:p>
              <a:p>
                <a:r>
                  <a:rPr lang="en" sz="1467" dirty="0">
                    <a:latin typeface="Roboto"/>
                    <a:ea typeface="Roboto"/>
                    <a:cs typeface="Roboto"/>
                    <a:sym typeface="Roboto"/>
                  </a:rPr>
                  <a:t>Collab</a:t>
                </a:r>
                <a:endParaRPr sz="1467" dirty="0">
                  <a:latin typeface="Roboto"/>
                  <a:ea typeface="Roboto"/>
                  <a:cs typeface="Roboto"/>
                  <a:sym typeface="Roboto"/>
                </a:endParaRPr>
              </a:p>
            </p:txBody>
          </p:sp>
        </p:gr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defRPr sz="2400">
                  <a:solidFill>
                    <a:schemeClr val="dk1"/>
                  </a:solidFill>
                  <a:latin typeface="Fira Sans Extra Condensed SemiBold"/>
                  <a:ea typeface="Fira Sans Extra Condensed SemiBold"/>
                  <a:cs typeface="Fira Sans Extra Condensed SemiBold"/>
                </a:defRPr>
              </a:lvl1pPr>
            </a:lstStyle>
            <a:p>
              <a:r>
                <a:rPr lang="en" sz="2933" dirty="0">
                  <a:sym typeface="Fira Sans Extra Condensed SemiBold"/>
                </a:rPr>
                <a:t>02</a:t>
              </a:r>
              <a:endParaRPr sz="2933" dirty="0">
                <a:sym typeface="Fira Sans Extra Condensed SemiBold"/>
              </a:endParaRPr>
            </a:p>
          </p:txBody>
        </p:sp>
      </p:grpSp>
      <p:grpSp>
        <p:nvGrpSpPr>
          <p:cNvPr id="281" name="Google Shape;281;p29"/>
          <p:cNvGrpSpPr/>
          <p:nvPr/>
        </p:nvGrpSpPr>
        <p:grpSpPr>
          <a:xfrm>
            <a:off x="5183991" y="1406441"/>
            <a:ext cx="1807853" cy="3425159"/>
            <a:chOff x="5184600" y="1371744"/>
            <a:chExt cx="1042268" cy="2931521"/>
          </a:xfrm>
        </p:grpSpPr>
        <p:grpSp>
          <p:nvGrpSpPr>
            <p:cNvPr id="282" name="Google Shape;282;p29"/>
            <p:cNvGrpSpPr/>
            <p:nvPr/>
          </p:nvGrpSpPr>
          <p:grpSpPr>
            <a:xfrm>
              <a:off x="5184600" y="3190151"/>
              <a:ext cx="1042268" cy="1113114"/>
              <a:chOff x="957005" y="1695576"/>
              <a:chExt cx="1646032" cy="1113114"/>
            </a:xfrm>
          </p:grpSpPr>
          <p:sp>
            <p:nvSpPr>
              <p:cNvPr id="283" name="Google Shape;283;p29"/>
              <p:cNvSpPr txBox="1"/>
              <p:nvPr/>
            </p:nvSpPr>
            <p:spPr>
              <a:xfrm>
                <a:off x="957005" y="1695576"/>
                <a:ext cx="1595700" cy="2679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pPr>
                  <a:buClr>
                    <a:srgbClr val="000000"/>
                  </a:buClr>
                </a:pPr>
                <a:r>
                  <a:rPr lang="en" sz="2133" dirty="0">
                    <a:latin typeface="Fira Sans Extra Condensed SemiBold"/>
                    <a:ea typeface="Fira Sans Extra Condensed SemiBold"/>
                    <a:cs typeface="Fira Sans Extra Condensed SemiBold"/>
                    <a:sym typeface="Fira Sans Extra Condensed SemiBold"/>
                  </a:rPr>
                  <a:t>Analytics</a:t>
                </a:r>
                <a:endParaRPr sz="2133" dirty="0">
                  <a:latin typeface="Fira Sans Extra Condensed SemiBold"/>
                  <a:ea typeface="Fira Sans Extra Condensed SemiBold"/>
                  <a:cs typeface="Fira Sans Extra Condensed SemiBold"/>
                  <a:sym typeface="Fira Sans Extra Condensed SemiBold"/>
                </a:endParaRPr>
              </a:p>
            </p:txBody>
          </p:sp>
          <p:sp>
            <p:nvSpPr>
              <p:cNvPr id="284" name="Google Shape;284;p29"/>
              <p:cNvSpPr txBox="1"/>
              <p:nvPr/>
            </p:nvSpPr>
            <p:spPr>
              <a:xfrm>
                <a:off x="1007337" y="2156027"/>
                <a:ext cx="1595700" cy="6526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US" sz="2133" dirty="0">
                    <a:sym typeface="Roboto"/>
                  </a:rPr>
                  <a:t>Distribution</a:t>
                </a:r>
              </a:p>
              <a:p>
                <a:r>
                  <a:rPr lang="en-US" sz="2133" dirty="0">
                    <a:sym typeface="Roboto"/>
                  </a:rPr>
                  <a:t>Visualization</a:t>
                </a:r>
              </a:p>
              <a:p>
                <a:r>
                  <a:rPr lang="en-US" sz="2133" dirty="0">
                    <a:sym typeface="Roboto"/>
                  </a:rPr>
                  <a:t>Aggregation</a:t>
                </a:r>
              </a:p>
              <a:p>
                <a:r>
                  <a:rPr lang="en-US" sz="2133" dirty="0">
                    <a:sym typeface="Roboto"/>
                  </a:rPr>
                  <a:t>Statistics</a:t>
                </a:r>
                <a:endParaRPr sz="2133" dirty="0">
                  <a:sym typeface="Roboto"/>
                </a:endParaRPr>
              </a:p>
            </p:txBody>
          </p:sp>
        </p:gr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Clr>
                  <a:schemeClr val="dk1"/>
                </a:buClr>
                <a:buSzPts val="1100"/>
                <a:defRPr sz="1600">
                  <a:solidFill>
                    <a:schemeClr val="dk1"/>
                  </a:solidFill>
                  <a:latin typeface="Roboto"/>
                  <a:ea typeface="Roboto"/>
                  <a:cs typeface="Roboto"/>
                </a:defRPr>
              </a:lvl1pPr>
            </a:lstStyle>
            <a:p>
              <a:r>
                <a:rPr lang="en" sz="2933" dirty="0">
                  <a:latin typeface="Fira Sans Extra Condensed SemiBold"/>
                  <a:ea typeface="Fira Sans Extra Condensed SemiBold"/>
                  <a:cs typeface="Fira Sans Extra Condensed SemiBold"/>
                  <a:sym typeface="Fira Sans Extra Condensed SemiBold"/>
                </a:rPr>
                <a:t>03</a:t>
              </a:r>
              <a:endParaRPr sz="2933" dirty="0">
                <a:latin typeface="Fira Sans Extra Condensed SemiBold"/>
                <a:ea typeface="Fira Sans Extra Condensed SemiBold"/>
                <a:cs typeface="Fira Sans Extra Condensed SemiBold"/>
                <a:sym typeface="Fira Sans Extra Condensed SemiBold"/>
              </a:endParaRPr>
            </a:p>
          </p:txBody>
        </p:sp>
      </p:grpSp>
      <p:grpSp>
        <p:nvGrpSpPr>
          <p:cNvPr id="286" name="Google Shape;286;p29"/>
          <p:cNvGrpSpPr/>
          <p:nvPr/>
        </p:nvGrpSpPr>
        <p:grpSpPr>
          <a:xfrm>
            <a:off x="6943805" y="1406441"/>
            <a:ext cx="1752583" cy="3326880"/>
            <a:chOff x="6302441" y="1371744"/>
            <a:chExt cx="1010403" cy="2847406"/>
          </a:xfrm>
        </p:grpSpPr>
        <p:grpSp>
          <p:nvGrpSpPr>
            <p:cNvPr id="287" name="Google Shape;287;p29"/>
            <p:cNvGrpSpPr/>
            <p:nvPr/>
          </p:nvGrpSpPr>
          <p:grpSpPr>
            <a:xfrm>
              <a:off x="6302441" y="3190150"/>
              <a:ext cx="1010400" cy="1029000"/>
              <a:chOff x="957001" y="1695575"/>
              <a:chExt cx="1595704" cy="1029000"/>
            </a:xfrm>
          </p:grpSpPr>
          <p:sp>
            <p:nvSpPr>
              <p:cNvPr id="288" name="Google Shape;288;p29"/>
              <p:cNvSpPr txBox="1"/>
              <p:nvPr/>
            </p:nvSpPr>
            <p:spPr>
              <a:xfrm>
                <a:off x="957005" y="1695575"/>
                <a:ext cx="1595700" cy="432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defRPr sz="2400">
                    <a:solidFill>
                      <a:schemeClr val="dk1"/>
                    </a:solidFill>
                    <a:latin typeface="Fira Sans Extra Condensed SemiBold"/>
                    <a:ea typeface="Fira Sans Extra Condensed SemiBold"/>
                    <a:cs typeface="Fira Sans Extra Condensed SemiBold"/>
                  </a:defRPr>
                </a:lvl1pPr>
              </a:lstStyle>
              <a:p>
                <a:r>
                  <a:rPr lang="en-US" sz="3200" dirty="0" smtClean="0">
                    <a:sym typeface="Fira Sans Extra Condensed SemiBold"/>
                  </a:rPr>
                  <a:t>Analytics</a:t>
                </a:r>
                <a:endParaRPr sz="3200" dirty="0">
                  <a:sym typeface="Fira Sans Extra Condensed SemiBold"/>
                </a:endParaRPr>
              </a:p>
            </p:txBody>
          </p:sp>
          <p:sp>
            <p:nvSpPr>
              <p:cNvPr id="289" name="Google Shape;289;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algn="ctr">
                  <a:buClr>
                    <a:schemeClr val="dk1"/>
                  </a:buClr>
                  <a:buSzPts val="1100"/>
                  <a:defRPr sz="1600">
                    <a:solidFill>
                      <a:schemeClr val="dk1"/>
                    </a:solidFill>
                    <a:latin typeface="Roboto"/>
                    <a:ea typeface="Roboto"/>
                    <a:cs typeface="Roboto"/>
                  </a:defRPr>
                </a:lvl1pPr>
              </a:lstStyle>
              <a:p>
                <a:r>
                  <a:rPr lang="en" sz="2133" dirty="0" smtClean="0">
                    <a:sym typeface="Roboto"/>
                  </a:rPr>
                  <a:t>Distribution Function</a:t>
                </a:r>
                <a:endParaRPr sz="2133" dirty="0">
                  <a:sym typeface="Roboto"/>
                </a:endParaRPr>
              </a:p>
            </p:txBody>
          </p:sp>
        </p:grpSp>
        <p:sp>
          <p:nvSpPr>
            <p:cNvPr id="290" name="Google Shape;290;p29"/>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04</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91" name="Google Shape;291;p29"/>
          <p:cNvGrpSpPr/>
          <p:nvPr/>
        </p:nvGrpSpPr>
        <p:grpSpPr>
          <a:xfrm>
            <a:off x="8548928" y="1399989"/>
            <a:ext cx="2177257" cy="3326880"/>
            <a:chOff x="7364320" y="1371744"/>
            <a:chExt cx="1255237" cy="2847406"/>
          </a:xfrm>
        </p:grpSpPr>
        <p:grpSp>
          <p:nvGrpSpPr>
            <p:cNvPr id="292" name="Google Shape;292;p29"/>
            <p:cNvGrpSpPr/>
            <p:nvPr/>
          </p:nvGrpSpPr>
          <p:grpSpPr>
            <a:xfrm>
              <a:off x="7364320" y="3190150"/>
              <a:ext cx="1255237" cy="1029000"/>
              <a:chOff x="868618" y="1695575"/>
              <a:chExt cx="1982370" cy="1029000"/>
            </a:xfrm>
          </p:grpSpPr>
          <p:sp>
            <p:nvSpPr>
              <p:cNvPr id="293" name="Google Shape;293;p29"/>
              <p:cNvSpPr txBox="1"/>
              <p:nvPr/>
            </p:nvSpPr>
            <p:spPr>
              <a:xfrm>
                <a:off x="868618" y="1695575"/>
                <a:ext cx="1982370" cy="432000"/>
              </a:xfrm>
              <a:prstGeom prst="rect">
                <a:avLst/>
              </a:prstGeom>
              <a:noFill/>
              <a:ln>
                <a:noFill/>
              </a:ln>
            </p:spPr>
            <p:txBody>
              <a:bodyPr spcFirstLastPara="1" wrap="square" lIns="0" tIns="0" rIns="0" bIns="0" anchor="ctr" anchorCtr="0">
                <a:noAutofit/>
              </a:bodyPr>
              <a:lstStyle/>
              <a:p>
                <a:pPr algn="ctr"/>
                <a:r>
                  <a:rPr lang="en" sz="2133" dirty="0">
                    <a:solidFill>
                      <a:schemeClr val="dk1"/>
                    </a:solidFill>
                    <a:latin typeface="Fira Sans Extra Condensed SemiBold"/>
                    <a:ea typeface="Fira Sans Extra Condensed SemiBold"/>
                    <a:cs typeface="Fira Sans Extra Condensed SemiBold"/>
                    <a:sym typeface="Fira Sans Extra Condensed SemiBold"/>
                  </a:rPr>
                  <a:t>Industry Project</a:t>
                </a:r>
                <a:endParaRPr sz="2133"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94" name="Google Shape;294;p29"/>
              <p:cNvSpPr txBox="1"/>
              <p:nvPr/>
            </p:nvSpPr>
            <p:spPr>
              <a:xfrm>
                <a:off x="957001" y="2127575"/>
                <a:ext cx="1595700" cy="597000"/>
              </a:xfrm>
              <a:prstGeom prst="rect">
                <a:avLst/>
              </a:prstGeom>
              <a:noFill/>
              <a:ln>
                <a:noFill/>
              </a:ln>
            </p:spPr>
            <p:txBody>
              <a:bodyPr spcFirstLastPara="1" wrap="square" lIns="0" tIns="0" rIns="0" bIns="0" anchor="ctr" anchorCtr="0">
                <a:noAutofit/>
              </a:bodyPr>
              <a:lstStyle/>
              <a:p>
                <a:pPr algn="ctr">
                  <a:buClr>
                    <a:schemeClr val="dk1"/>
                  </a:buClr>
                  <a:buSzPts val="1100"/>
                </a:pPr>
                <a:r>
                  <a:rPr lang="en" sz="1467" dirty="0">
                    <a:solidFill>
                      <a:schemeClr val="dk1"/>
                    </a:solidFill>
                    <a:latin typeface="Roboto"/>
                    <a:ea typeface="Roboto"/>
                    <a:cs typeface="Roboto"/>
                    <a:sym typeface="Roboto"/>
                  </a:rPr>
                  <a:t>Project </a:t>
                </a:r>
                <a:r>
                  <a:rPr lang="en" sz="1467" dirty="0" smtClean="0">
                    <a:solidFill>
                      <a:schemeClr val="dk1"/>
                    </a:solidFill>
                    <a:latin typeface="Roboto"/>
                    <a:ea typeface="Roboto"/>
                    <a:cs typeface="Roboto"/>
                    <a:sym typeface="Roboto"/>
                  </a:rPr>
                  <a:t>Building</a:t>
                </a:r>
                <a:endParaRPr lang="en" sz="1467" dirty="0">
                  <a:solidFill>
                    <a:schemeClr val="dk1"/>
                  </a:solidFill>
                  <a:latin typeface="Roboto"/>
                  <a:ea typeface="Roboto"/>
                  <a:cs typeface="Roboto"/>
                  <a:sym typeface="Roboto"/>
                </a:endParaRPr>
              </a:p>
            </p:txBody>
          </p:sp>
        </p:grpSp>
        <p:sp>
          <p:nvSpPr>
            <p:cNvPr id="295" name="Google Shape;295;p29"/>
            <p:cNvSpPr txBox="1"/>
            <p:nvPr/>
          </p:nvSpPr>
          <p:spPr>
            <a:xfrm>
              <a:off x="7420287" y="1371744"/>
              <a:ext cx="1010400" cy="432000"/>
            </a:xfrm>
            <a:prstGeom prst="rect">
              <a:avLst/>
            </a:prstGeom>
            <a:noFill/>
            <a:ln>
              <a:noFill/>
            </a:ln>
          </p:spPr>
          <p:txBody>
            <a:bodyPr spcFirstLastPara="1" wrap="square" lIns="0" tIns="0" rIns="0" bIns="0" anchor="ctr" anchorCtr="0">
              <a:noAutofit/>
            </a:bodyPr>
            <a:lstStyle/>
            <a:p>
              <a:pPr algn="ctr"/>
              <a:r>
                <a:rPr lang="en" sz="2933" dirty="0">
                  <a:solidFill>
                    <a:schemeClr val="dk1"/>
                  </a:solidFill>
                  <a:latin typeface="Fira Sans Extra Condensed SemiBold"/>
                  <a:ea typeface="Fira Sans Extra Condensed SemiBold"/>
                  <a:cs typeface="Fira Sans Extra Condensed SemiBold"/>
                  <a:sym typeface="Fira Sans Extra Condensed SemiBold"/>
                </a:rPr>
                <a:t>05</a:t>
              </a:r>
              <a:endParaRPr sz="2933" dirty="0">
                <a:solidFill>
                  <a:schemeClr val="dk1"/>
                </a:solidFill>
                <a:latin typeface="Fira Sans Extra Condensed SemiBold"/>
                <a:ea typeface="Fira Sans Extra Condensed SemiBold"/>
                <a:cs typeface="Fira Sans Extra Condensed SemiBold"/>
                <a:sym typeface="Fira Sans Extra Condensed SemiBold"/>
              </a:endParaRPr>
            </a:p>
          </p:txBody>
        </p:sp>
      </p:gr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998" y="2159661"/>
            <a:ext cx="1467205" cy="9103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784" y="2205755"/>
            <a:ext cx="1976401" cy="1099148"/>
          </a:xfrm>
          <a:prstGeom prst="rect">
            <a:avLst/>
          </a:prstGeom>
        </p:spPr>
      </p:pic>
      <p:pic>
        <p:nvPicPr>
          <p:cNvPr id="3074" name="Picture 2" descr="Top 13 Python Libraries | Python Libraries For Data scie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53876" y="2205755"/>
            <a:ext cx="1429232" cy="864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Data Analytics? | Introduction to Data Analysis | Edurek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5781" y="2154187"/>
            <a:ext cx="1249095" cy="8839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op 10 Python Tools for IT Administrators ActiveState ActiveStat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3678"/>
          <a:stretch/>
        </p:blipFill>
        <p:spPr bwMode="auto">
          <a:xfrm>
            <a:off x="7201209" y="2225650"/>
            <a:ext cx="1237760" cy="94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70466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0"/>
            <a:ext cx="10972800" cy="772948"/>
          </a:xfrm>
        </p:spPr>
        <p:txBody>
          <a:bodyPr vert="horz" lIns="82613" tIns="41307" rIns="82613" bIns="41307" rtlCol="0" anchor="ctr">
            <a:normAutofit/>
          </a:bodyPr>
          <a:lstStyle/>
          <a:p>
            <a:pPr algn="l"/>
            <a:r>
              <a:rPr lang="en" sz="4267" dirty="0">
                <a:latin typeface="Times New Roman" panose="02020603050405020304" pitchFamily="18" charset="0"/>
                <a:cs typeface="Times New Roman" panose="02020603050405020304" pitchFamily="18" charset="0"/>
              </a:rPr>
              <a:t>Day wise Learning Plan</a:t>
            </a:r>
            <a:endParaRPr lang="en-US" sz="4267"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911424" y="1182226"/>
            <a:ext cx="7776864" cy="462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613" tIns="41307" rIns="82613" bIns="413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826109"/>
            <a:r>
              <a:rPr lang="en-US" sz="1600" b="1" dirty="0">
                <a:solidFill>
                  <a:srgbClr val="606060"/>
                </a:solidFill>
                <a:latin typeface="Times New Roman" panose="02020603050405020304" pitchFamily="18" charset="0"/>
                <a:cs typeface="Times New Roman" panose="02020603050405020304" pitchFamily="18" charset="0"/>
              </a:rPr>
              <a:t>Day -1 :</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Introduction to Python  </a:t>
            </a:r>
            <a:endParaRPr lang="en-IN" dirty="0">
              <a:latin typeface="Times New Roman" panose="02020603050405020304" pitchFamily="18" charset="0"/>
              <a:cs typeface="Times New Roman" panose="02020603050405020304" pitchFamily="18" charset="0"/>
            </a:endParaRPr>
          </a:p>
          <a:p>
            <a:pPr lvl="0"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-2:</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Tools|Syntaxes</a:t>
            </a:r>
            <a:r>
              <a:rPr lang="en-US" dirty="0">
                <a:latin typeface="Times New Roman" panose="02020603050405020304" pitchFamily="18" charset="0"/>
                <a:cs typeface="Times New Roman" panose="02020603050405020304" pitchFamily="18" charset="0"/>
              </a:rPr>
              <a:t> &amp; Data Structures</a:t>
            </a:r>
            <a:endParaRPr lang="en-IN" dirty="0">
              <a:latin typeface="Times New Roman" panose="02020603050405020304" pitchFamily="18" charset="0"/>
              <a:cs typeface="Times New Roman" panose="02020603050405020304" pitchFamily="18" charset="0"/>
            </a:endParaRPr>
          </a:p>
          <a:p>
            <a:pPr lvl="0"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-3:</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Dictionaries,Date</a:t>
            </a:r>
            <a:r>
              <a:rPr lang="en-US" dirty="0">
                <a:latin typeface="Times New Roman" panose="02020603050405020304" pitchFamily="18" charset="0"/>
                <a:cs typeface="Times New Roman" panose="02020603050405020304" pitchFamily="18" charset="0"/>
              </a:rPr>
              <a:t> and Time</a:t>
            </a:r>
            <a:endParaRPr lang="en-IN" dirty="0">
              <a:latin typeface="Times New Roman" panose="02020603050405020304" pitchFamily="18" charset="0"/>
              <a:cs typeface="Times New Roman" panose="02020603050405020304" pitchFamily="18" charset="0"/>
            </a:endParaRPr>
          </a:p>
          <a:p>
            <a:pPr lvl="0"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Python – </a:t>
            </a:r>
            <a:r>
              <a:rPr lang="en-US" dirty="0" err="1">
                <a:latin typeface="Times New Roman" panose="02020603050405020304" pitchFamily="18" charset="0"/>
                <a:cs typeface="Times New Roman" panose="02020603050405020304" pitchFamily="18" charset="0"/>
              </a:rPr>
              <a:t>MySql</a:t>
            </a:r>
            <a:endParaRPr lang="en-IN" dirty="0">
              <a:latin typeface="Times New Roman" panose="02020603050405020304" pitchFamily="18" charset="0"/>
              <a:cs typeface="Times New Roman" panose="02020603050405020304" pitchFamily="18" charset="0"/>
            </a:endParaRPr>
          </a:p>
          <a:p>
            <a:pPr lvl="0"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-5:</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Introduction</a:t>
            </a:r>
            <a:endParaRPr lang="en-IN" dirty="0">
              <a:latin typeface="Times New Roman" panose="02020603050405020304" pitchFamily="18" charset="0"/>
              <a:cs typeface="Times New Roman" panose="02020603050405020304" pitchFamily="18" charset="0"/>
            </a:endParaRPr>
          </a:p>
          <a:p>
            <a:pPr lvl="0"/>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-6:</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Pandas library – Data Structures</a:t>
            </a:r>
            <a:endParaRPr lang="en-IN" dirty="0">
              <a:latin typeface="Times New Roman" panose="02020603050405020304" pitchFamily="18" charset="0"/>
              <a:cs typeface="Times New Roman" panose="02020603050405020304" pitchFamily="18" charset="0"/>
            </a:endParaRPr>
          </a:p>
          <a:p>
            <a:pPr lvl="0"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-7:</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Introduction</a:t>
            </a:r>
            <a:endParaRPr lang="en-IN" dirty="0">
              <a:latin typeface="Times New Roman" panose="02020603050405020304" pitchFamily="18" charset="0"/>
              <a:cs typeface="Times New Roman" panose="02020603050405020304" pitchFamily="18" charset="0"/>
            </a:endParaRPr>
          </a:p>
          <a:p>
            <a:pPr lvl="0"/>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-8:</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library – Array Manipulations, Mathematical  Functions</a:t>
            </a:r>
            <a:endParaRPr lang="en-IN" dirty="0">
              <a:latin typeface="Times New Roman" panose="02020603050405020304" pitchFamily="18" charset="0"/>
              <a:cs typeface="Times New Roman" panose="02020603050405020304" pitchFamily="18" charset="0"/>
            </a:endParaRPr>
          </a:p>
          <a:p>
            <a:pPr lvl="0"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-9:</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Histogram Using </a:t>
            </a:r>
            <a:r>
              <a:rPr lang="en-IN" dirty="0" err="1">
                <a:latin typeface="Times New Roman" panose="02020603050405020304" pitchFamily="18" charset="0"/>
                <a:cs typeface="Times New Roman" panose="02020603050405020304" pitchFamily="18" charset="0"/>
              </a:rPr>
              <a:t>Matplotlib</a:t>
            </a:r>
            <a:r>
              <a:rPr lang="en-IN" dirty="0">
                <a:latin typeface="Times New Roman" panose="02020603050405020304" pitchFamily="18" charset="0"/>
                <a:cs typeface="Times New Roman" panose="02020603050405020304" pitchFamily="18" charset="0"/>
              </a:rPr>
              <a:t> | I/O With </a:t>
            </a:r>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pPr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-10:</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Library - Introduction , </a:t>
            </a:r>
            <a:r>
              <a:rPr lang="en-US" dirty="0" err="1">
                <a:latin typeface="Times New Roman" panose="02020603050405020304" pitchFamily="18" charset="0"/>
                <a:cs typeface="Times New Roman" panose="02020603050405020304" pitchFamily="18" charset="0"/>
              </a:rPr>
              <a:t>Pyplot</a:t>
            </a:r>
            <a:r>
              <a:rPr lang="en-US" dirty="0">
                <a:latin typeface="Times New Roman" panose="02020603050405020304" pitchFamily="18" charset="0"/>
                <a:cs typeface="Times New Roman" panose="02020603050405020304" pitchFamily="18" charset="0"/>
              </a:rPr>
              <a:t> API | Types Of Plots</a:t>
            </a:r>
            <a:endParaRPr lang="en-IN" dirty="0">
              <a:latin typeface="Times New Roman" panose="02020603050405020304" pitchFamily="18" charset="0"/>
              <a:cs typeface="Times New Roman" panose="02020603050405020304" pitchFamily="18" charset="0"/>
            </a:endParaRPr>
          </a:p>
          <a:p>
            <a:pPr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-11:</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Seaborn</a:t>
            </a:r>
            <a:r>
              <a:rPr lang="en-IN" dirty="0">
                <a:latin typeface="Times New Roman" panose="02020603050405020304" pitchFamily="18" charset="0"/>
                <a:cs typeface="Times New Roman" panose="02020603050405020304" pitchFamily="18" charset="0"/>
              </a:rPr>
              <a:t>  Library </a:t>
            </a:r>
            <a:endParaRPr lang="en-IN" dirty="0" smtClean="0">
              <a:latin typeface="Times New Roman" panose="02020603050405020304" pitchFamily="18" charset="0"/>
              <a:cs typeface="Times New Roman" panose="02020603050405020304" pitchFamily="18" charset="0"/>
            </a:endParaRPr>
          </a:p>
          <a:p>
            <a:pPr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-12:</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Library</a:t>
            </a:r>
            <a:endParaRPr lang="en-IN" dirty="0" smtClean="0">
              <a:latin typeface="Times New Roman" panose="02020603050405020304" pitchFamily="18" charset="0"/>
              <a:cs typeface="Times New Roman" panose="02020603050405020304" pitchFamily="18" charset="0"/>
            </a:endParaRPr>
          </a:p>
          <a:p>
            <a:pPr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-13:</a:t>
            </a:r>
            <a:r>
              <a:rPr lang="en-US" sz="1600" dirty="0">
                <a:solidFill>
                  <a:srgbClr val="606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Python – Date and Time , Data Wrangling. </a:t>
            </a:r>
            <a:endParaRPr lang="en-IN" dirty="0" smtClean="0">
              <a:latin typeface="Times New Roman" panose="02020603050405020304" pitchFamily="18" charset="0"/>
              <a:cs typeface="Times New Roman" panose="02020603050405020304" pitchFamily="18" charset="0"/>
            </a:endParaRPr>
          </a:p>
          <a:p>
            <a:pPr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-14:</a:t>
            </a:r>
            <a:r>
              <a:rPr lang="en-US" sz="1600" dirty="0">
                <a:solidFill>
                  <a:srgbClr val="606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 Data </a:t>
            </a:r>
            <a:r>
              <a:rPr lang="en-IN" dirty="0" smtClean="0">
                <a:latin typeface="Times New Roman" panose="02020603050405020304" pitchFamily="18" charset="0"/>
                <a:cs typeface="Times New Roman" panose="02020603050405020304" pitchFamily="18" charset="0"/>
              </a:rPr>
              <a:t>Cleansing</a:t>
            </a:r>
          </a:p>
          <a:p>
            <a:pPr defTabSz="826109"/>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-15: </a:t>
            </a:r>
            <a:r>
              <a:rPr lang="en-US" dirty="0">
                <a:latin typeface="Times New Roman" panose="02020603050405020304" pitchFamily="18" charset="0"/>
                <a:cs typeface="Times New Roman" panose="02020603050405020304" pitchFamily="18" charset="0"/>
              </a:rPr>
              <a:t> Python – Word Tokenization , Stemming and </a:t>
            </a:r>
            <a:r>
              <a:rPr lang="en-US" dirty="0" err="1">
                <a:latin typeface="Times New Roman" panose="02020603050405020304" pitchFamily="18" charset="0"/>
                <a:cs typeface="Times New Roman" panose="02020603050405020304" pitchFamily="18" charset="0"/>
              </a:rPr>
              <a:t>Lammetization</a:t>
            </a:r>
            <a:r>
              <a:rPr lang="en-US" dirty="0"/>
              <a:t>.</a:t>
            </a:r>
            <a:endParaRPr lang="en-IN" dirty="0"/>
          </a:p>
          <a:p>
            <a:pPr defTabSz="826109"/>
            <a:endParaRPr lang="en-US" sz="2533" dirty="0"/>
          </a:p>
        </p:txBody>
      </p:sp>
    </p:spTree>
    <p:extLst>
      <p:ext uri="{BB962C8B-B14F-4D97-AF65-F5344CB8AC3E}">
        <p14:creationId xmlns:p14="http://schemas.microsoft.com/office/powerpoint/2010/main" val="1939205345"/>
      </p:ext>
    </p:extLst>
  </p:cSld>
  <p:clrMapOvr>
    <a:masterClrMapping/>
  </p:clrMapOvr>
  <mc:AlternateContent xmlns:mc="http://schemas.openxmlformats.org/markup-compatibility/2006" xmlns:p14="http://schemas.microsoft.com/office/powerpoint/2010/main">
    <mc:Choice Requires="p14">
      <p:transition spd="slow" p14:dur="2000" advTm="2665"/>
    </mc:Choice>
    <mc:Fallback xmlns="">
      <p:transition spd="slow" advTm="266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10972800" cy="1143000"/>
          </a:xfrm>
        </p:spPr>
        <p:txBody>
          <a:bodyPr vert="horz" lIns="82613" tIns="41307" rIns="82613" bIns="41307" rtlCol="0" anchor="ctr">
            <a:normAutofit/>
          </a:bodyPr>
          <a:lstStyle/>
          <a:p>
            <a:pPr algn="l"/>
            <a:r>
              <a:rPr lang="en" sz="3600" dirty="0"/>
              <a:t>Day wise Learning Plan</a:t>
            </a:r>
            <a:endParaRPr lang="en-US" sz="3200" dirty="0"/>
          </a:p>
        </p:txBody>
      </p:sp>
      <p:sp>
        <p:nvSpPr>
          <p:cNvPr id="3" name="Rectangle 2"/>
          <p:cNvSpPr/>
          <p:nvPr/>
        </p:nvSpPr>
        <p:spPr>
          <a:xfrm>
            <a:off x="812801" y="1397001"/>
            <a:ext cx="7864009" cy="4022961"/>
          </a:xfrm>
          <a:prstGeom prst="rect">
            <a:avLst/>
          </a:prstGeom>
        </p:spPr>
        <p:txBody>
          <a:bodyPr wrap="square" lIns="82613" tIns="41307" rIns="82613" bIns="41307">
            <a:spAutoFit/>
          </a:bodyPr>
          <a:lstStyle/>
          <a:p>
            <a:r>
              <a:rPr lang="en-US" sz="1600" b="1" dirty="0">
                <a:solidFill>
                  <a:srgbClr val="606060"/>
                </a:solidFill>
                <a:latin typeface="Times New Roman" panose="02020603050405020304" pitchFamily="18" charset="0"/>
                <a:cs typeface="Times New Roman" panose="02020603050405020304" pitchFamily="18" charset="0"/>
              </a:rPr>
              <a:t>Day -16:</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Data Visualization</a:t>
            </a:r>
            <a:endParaRPr lang="en-IN" sz="1600" dirty="0">
              <a:latin typeface="Times New Roman" panose="02020603050405020304" pitchFamily="18" charset="0"/>
              <a:cs typeface="Times New Roman" panose="02020603050405020304" pitchFamily="18" charset="0"/>
            </a:endParaRP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-17:</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Statistical Analysis</a:t>
            </a:r>
            <a:endParaRPr lang="en-IN" sz="1600" dirty="0">
              <a:latin typeface="Times New Roman" panose="02020603050405020304" pitchFamily="18" charset="0"/>
              <a:cs typeface="Times New Roman" panose="02020603050405020304" pitchFamily="18" charset="0"/>
            </a:endParaRP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-18:</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Types Of Distribution </a:t>
            </a:r>
            <a:endParaRPr lang="en-US" sz="1600" dirty="0" smtClean="0">
              <a:latin typeface="Times New Roman" panose="02020603050405020304" pitchFamily="18" charset="0"/>
              <a:cs typeface="Times New Roman" panose="02020603050405020304" pitchFamily="18" charset="0"/>
            </a:endParaRP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-19:</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Python – Correlation ,Chi-Square Test , Linear Regression</a:t>
            </a:r>
            <a:endParaRPr lang="en-US" sz="1600" dirty="0" smtClean="0">
              <a:solidFill>
                <a:srgbClr val="606060"/>
              </a:solidFill>
              <a:latin typeface="Times New Roman" panose="02020603050405020304" pitchFamily="18" charset="0"/>
              <a:cs typeface="Times New Roman" panose="02020603050405020304" pitchFamily="18" charset="0"/>
            </a:endParaRP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-20:</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library – Introduction.</a:t>
            </a:r>
            <a:endParaRPr lang="en-IN" sz="1600" dirty="0">
              <a:latin typeface="Times New Roman" panose="02020603050405020304" pitchFamily="18" charset="0"/>
              <a:cs typeface="Times New Roman" panose="02020603050405020304" pitchFamily="18" charset="0"/>
            </a:endParaRP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-21:</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Stock Price Prediction With Machine Learning           LSTM RNN  </a:t>
            </a:r>
            <a:endParaRPr lang="en-IN" sz="1600" dirty="0">
              <a:latin typeface="Times New Roman" panose="02020603050405020304" pitchFamily="18" charset="0"/>
              <a:cs typeface="Times New Roman" panose="02020603050405020304" pitchFamily="18" charset="0"/>
            </a:endParaRP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-22:</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People’s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in chat message using NLP          </a:t>
            </a:r>
            <a:r>
              <a:rPr lang="en-US" sz="1600" dirty="0" err="1">
                <a:latin typeface="Times New Roman" panose="02020603050405020304" pitchFamily="18" charset="0"/>
                <a:cs typeface="Times New Roman" panose="02020603050405020304" pitchFamily="18" charset="0"/>
              </a:rPr>
              <a:t>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-23:</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Gaming In Python        </a:t>
            </a:r>
            <a:endParaRPr lang="en-IN" sz="1600" dirty="0">
              <a:latin typeface="Times New Roman" panose="02020603050405020304" pitchFamily="18" charset="0"/>
              <a:cs typeface="Times New Roman" panose="02020603050405020304" pitchFamily="18" charset="0"/>
            </a:endParaRP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-24:</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Chatbot</a:t>
            </a:r>
            <a:r>
              <a:rPr lang="en-US" sz="1600" dirty="0">
                <a:latin typeface="Times New Roman" panose="02020603050405020304" pitchFamily="18" charset="0"/>
                <a:cs typeface="Times New Roman" panose="02020603050405020304" pitchFamily="18" charset="0"/>
              </a:rPr>
              <a:t> creation in Python                                           NLP</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-25:</a:t>
            </a:r>
            <a:r>
              <a:rPr lang="en-US" sz="1600" dirty="0">
                <a:solidFill>
                  <a:srgbClr val="60606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Electricity Price Prediction Using ML                                                                                                                                                              </a:t>
            </a:r>
            <a:r>
              <a:rPr lang="en-US" sz="1600" dirty="0" smtClean="0">
                <a:latin typeface="Times New Roman" panose="02020603050405020304" pitchFamily="18" charset="0"/>
                <a:cs typeface="Times New Roman" panose="02020603050405020304" pitchFamily="18" charset="0"/>
              </a:rPr>
              <a:t> Random </a:t>
            </a:r>
            <a:r>
              <a:rPr lang="en-US" sz="1600" dirty="0">
                <a:latin typeface="Times New Roman" panose="02020603050405020304" pitchFamily="18" charset="0"/>
                <a:cs typeface="Times New Roman" panose="02020603050405020304" pitchFamily="18" charset="0"/>
              </a:rPr>
              <a:t>Forest </a:t>
            </a:r>
            <a:r>
              <a:rPr lang="en-US" sz="1600" dirty="0" err="1">
                <a:latin typeface="Times New Roman" panose="02020603050405020304" pitchFamily="18" charset="0"/>
                <a:cs typeface="Times New Roman" panose="02020603050405020304" pitchFamily="18" charset="0"/>
              </a:rPr>
              <a:t>Regressor</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-26:</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Diamond Price Prediction Using Python                       Linear Regression</a:t>
            </a: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-27:</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Book Recommendation System                                       KNN</a:t>
            </a:r>
            <a:endParaRPr lang="en-US" sz="1600" dirty="0">
              <a:solidFill>
                <a:srgbClr val="606060"/>
              </a:solidFill>
              <a:latin typeface="Times New Roman" panose="02020603050405020304" pitchFamily="18" charset="0"/>
              <a:cs typeface="Times New Roman" panose="02020603050405020304" pitchFamily="18" charset="0"/>
            </a:endParaRPr>
          </a:p>
          <a:p>
            <a:r>
              <a:rPr lang="en-US" sz="1600" b="1" dirty="0">
                <a:solidFill>
                  <a:srgbClr val="606060"/>
                </a:solidFill>
                <a:latin typeface="Times New Roman" panose="02020603050405020304" pitchFamily="18" charset="0"/>
                <a:cs typeface="Times New Roman" panose="02020603050405020304" pitchFamily="18" charset="0"/>
              </a:rPr>
              <a:t>Day -28:</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Image Classification Using CNN                                     </a:t>
            </a:r>
            <a:r>
              <a:rPr lang="en-IN" sz="1600" dirty="0" err="1">
                <a:latin typeface="Times New Roman" panose="02020603050405020304" pitchFamily="18" charset="0"/>
                <a:cs typeface="Times New Roman" panose="02020603050405020304" pitchFamily="18" charset="0"/>
              </a:rPr>
              <a:t>CNN</a:t>
            </a:r>
            <a:r>
              <a:rPr lang="en-IN" sz="1600" dirty="0">
                <a:latin typeface="Times New Roman" panose="02020603050405020304" pitchFamily="18" charset="0"/>
                <a:cs typeface="Times New Roman" panose="02020603050405020304" pitchFamily="18" charset="0"/>
              </a:rPr>
              <a:t> </a:t>
            </a:r>
            <a:endParaRPr lang="en-IN" sz="1600" dirty="0" smtClean="0">
              <a:latin typeface="Times New Roman" panose="02020603050405020304" pitchFamily="18" charset="0"/>
              <a:cs typeface="Times New Roman" panose="02020603050405020304" pitchFamily="18" charset="0"/>
            </a:endParaRP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-29:</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Titanic Survival Analysis Using ML                               Logistic Regression</a:t>
            </a:r>
          </a:p>
          <a:p>
            <a:r>
              <a:rPr lang="en-US" sz="1600" b="1" dirty="0" smtClean="0">
                <a:solidFill>
                  <a:srgbClr val="606060"/>
                </a:solidFill>
                <a:latin typeface="Times New Roman" panose="02020603050405020304" pitchFamily="18" charset="0"/>
                <a:cs typeface="Times New Roman" panose="02020603050405020304" pitchFamily="18" charset="0"/>
              </a:rPr>
              <a:t>Day </a:t>
            </a:r>
            <a:r>
              <a:rPr lang="en-US" sz="1600" b="1" dirty="0">
                <a:solidFill>
                  <a:srgbClr val="606060"/>
                </a:solidFill>
                <a:latin typeface="Times New Roman" panose="02020603050405020304" pitchFamily="18" charset="0"/>
                <a:cs typeface="Times New Roman" panose="02020603050405020304" pitchFamily="18" charset="0"/>
              </a:rPr>
              <a:t>-30:</a:t>
            </a:r>
            <a:r>
              <a:rPr lang="en-US" sz="1600" dirty="0">
                <a:solidFill>
                  <a:srgbClr val="60606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Blockchain</a:t>
            </a:r>
            <a:r>
              <a:rPr lang="en-IN" sz="1600" dirty="0">
                <a:latin typeface="Times New Roman" panose="02020603050405020304" pitchFamily="18" charset="0"/>
                <a:cs typeface="Times New Roman" panose="02020603050405020304" pitchFamily="18" charset="0"/>
              </a:rPr>
              <a:t> in Python</a:t>
            </a:r>
          </a:p>
        </p:txBody>
      </p:sp>
    </p:spTree>
    <p:extLst>
      <p:ext uri="{BB962C8B-B14F-4D97-AF65-F5344CB8AC3E}">
        <p14:creationId xmlns:p14="http://schemas.microsoft.com/office/powerpoint/2010/main" val="671408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209" y="452669"/>
            <a:ext cx="10972800" cy="1143000"/>
          </a:xfrm>
        </p:spPr>
        <p:txBody>
          <a:bodyPr vert="horz" lIns="82613" tIns="41307" rIns="82613" bIns="41307" rtlCol="0" anchor="ctr">
            <a:normAutofit/>
          </a:bodyPr>
          <a:lstStyle/>
          <a:p>
            <a:pPr algn="l"/>
            <a:r>
              <a:rPr lang="en-US" sz="4267" dirty="0">
                <a:latin typeface="Times New Roman" panose="02020603050405020304" pitchFamily="18" charset="0"/>
                <a:cs typeface="Times New Roman" panose="02020603050405020304" pitchFamily="18" charset="0"/>
              </a:rPr>
              <a:t>List of Projects for Demo in YouTube Live</a:t>
            </a:r>
          </a:p>
        </p:txBody>
      </p:sp>
      <p:sp>
        <p:nvSpPr>
          <p:cNvPr id="5" name="TextBox 4"/>
          <p:cNvSpPr txBox="1"/>
          <p:nvPr/>
        </p:nvSpPr>
        <p:spPr>
          <a:xfrm>
            <a:off x="1059987" y="5675513"/>
            <a:ext cx="4443138" cy="473207"/>
          </a:xfrm>
          <a:prstGeom prst="rect">
            <a:avLst/>
          </a:prstGeom>
          <a:noFill/>
        </p:spPr>
        <p:txBody>
          <a:bodyPr wrap="none" lIns="82613" tIns="41307" rIns="82613" bIns="41307" rtlCol="0">
            <a:spAutoFit/>
          </a:bodyPr>
          <a:lstStyle/>
          <a:p>
            <a:r>
              <a:rPr lang="en-US" sz="2533" dirty="0"/>
              <a:t>All Projects in </a:t>
            </a:r>
            <a:r>
              <a:rPr lang="en-US" sz="2533" b="1" dirty="0"/>
              <a:t>Jupyter Notebook</a:t>
            </a:r>
            <a:endParaRPr lang="en-US" sz="2533" b="1" u="sng" dirty="0"/>
          </a:p>
        </p:txBody>
      </p:sp>
      <p:sp>
        <p:nvSpPr>
          <p:cNvPr id="6" name="Rectangle 5"/>
          <p:cNvSpPr/>
          <p:nvPr/>
        </p:nvSpPr>
        <p:spPr>
          <a:xfrm>
            <a:off x="1059989" y="1720560"/>
            <a:ext cx="8756239" cy="2853410"/>
          </a:xfrm>
          <a:prstGeom prst="rect">
            <a:avLst/>
          </a:prstGeom>
        </p:spPr>
        <p:txBody>
          <a:bodyPr wrap="square" lIns="82613" tIns="41307" rIns="82613" bIns="41307">
            <a:spAutoFit/>
          </a:bodyPr>
          <a:lstStyle/>
          <a:p>
            <a:pPr marL="309791" indent="-309791">
              <a:buFont typeface="+mj-lt"/>
              <a:buAutoNum type="arabicPeriod"/>
            </a:pPr>
            <a:r>
              <a:rPr lang="en-US" dirty="0"/>
              <a:t>Stock Price Prediction With Machine Learning </a:t>
            </a:r>
            <a:endParaRPr lang="en-US" dirty="0" smtClean="0"/>
          </a:p>
          <a:p>
            <a:pPr marL="309791" indent="-309791">
              <a:buFont typeface="+mj-lt"/>
              <a:buAutoNum type="arabicPeriod"/>
            </a:pPr>
            <a:r>
              <a:rPr lang="en-US" dirty="0"/>
              <a:t>People’s  </a:t>
            </a:r>
            <a:r>
              <a:rPr lang="en-US" dirty="0" err="1"/>
              <a:t>behaviour</a:t>
            </a:r>
            <a:r>
              <a:rPr lang="en-US" dirty="0"/>
              <a:t> in chat message using NLP </a:t>
            </a:r>
            <a:endParaRPr lang="en-US" dirty="0" smtClean="0"/>
          </a:p>
          <a:p>
            <a:pPr marL="309791" indent="-309791">
              <a:buFont typeface="+mj-lt"/>
              <a:buAutoNum type="arabicPeriod"/>
            </a:pPr>
            <a:r>
              <a:rPr lang="en-US" dirty="0"/>
              <a:t>Gaming In Python </a:t>
            </a:r>
            <a:endParaRPr lang="en-US" dirty="0" smtClean="0"/>
          </a:p>
          <a:p>
            <a:pPr marL="309791" indent="-309791">
              <a:buFont typeface="+mj-lt"/>
              <a:buAutoNum type="arabicPeriod"/>
            </a:pPr>
            <a:r>
              <a:rPr lang="en-US" dirty="0" err="1"/>
              <a:t>Chatbot</a:t>
            </a:r>
            <a:r>
              <a:rPr lang="en-US" dirty="0"/>
              <a:t> creation in Python </a:t>
            </a:r>
            <a:endParaRPr lang="en-US" dirty="0" smtClean="0"/>
          </a:p>
          <a:p>
            <a:pPr marL="309791" indent="-309791">
              <a:buFont typeface="+mj-lt"/>
              <a:buAutoNum type="arabicPeriod"/>
            </a:pPr>
            <a:r>
              <a:rPr lang="en-US" dirty="0"/>
              <a:t>Electricity Price Prediction Using ML </a:t>
            </a:r>
            <a:endParaRPr lang="en-US" dirty="0" smtClean="0"/>
          </a:p>
          <a:p>
            <a:pPr marL="309791" indent="-309791">
              <a:buFont typeface="+mj-lt"/>
              <a:buAutoNum type="arabicPeriod"/>
            </a:pPr>
            <a:r>
              <a:rPr lang="en-IN" dirty="0"/>
              <a:t>Diamond Price Prediction Using Python </a:t>
            </a:r>
            <a:endParaRPr lang="en-IN" dirty="0" smtClean="0"/>
          </a:p>
          <a:p>
            <a:pPr marL="309791" indent="-309791">
              <a:buFont typeface="+mj-lt"/>
              <a:buAutoNum type="arabicPeriod"/>
            </a:pPr>
            <a:r>
              <a:rPr lang="en-IN" dirty="0"/>
              <a:t>Book Recommendation System </a:t>
            </a:r>
            <a:endParaRPr lang="en-IN" dirty="0" smtClean="0"/>
          </a:p>
          <a:p>
            <a:pPr marL="309791" indent="-309791">
              <a:buFont typeface="+mj-lt"/>
              <a:buAutoNum type="arabicPeriod"/>
            </a:pPr>
            <a:r>
              <a:rPr lang="en-IN" dirty="0"/>
              <a:t>Image Classification Using CNN </a:t>
            </a:r>
            <a:endParaRPr lang="en-IN" dirty="0" smtClean="0"/>
          </a:p>
          <a:p>
            <a:pPr marL="309791" indent="-309791">
              <a:buFont typeface="+mj-lt"/>
              <a:buAutoNum type="arabicPeriod"/>
            </a:pPr>
            <a:r>
              <a:rPr lang="en-IN" dirty="0"/>
              <a:t>Titanic Survival Analysis Using ML </a:t>
            </a:r>
            <a:endParaRPr lang="en-IN" dirty="0" smtClean="0"/>
          </a:p>
          <a:p>
            <a:pPr marL="309791" indent="-309791">
              <a:buFont typeface="+mj-lt"/>
              <a:buAutoNum type="arabicPeriod"/>
            </a:pPr>
            <a:r>
              <a:rPr lang="en-IN" dirty="0" err="1"/>
              <a:t>Blockchain</a:t>
            </a:r>
            <a:r>
              <a:rPr lang="en-IN" dirty="0"/>
              <a:t> in Python</a:t>
            </a:r>
            <a:endParaRPr lang="en-US" sz="2133" dirty="0"/>
          </a:p>
        </p:txBody>
      </p:sp>
    </p:spTree>
    <p:extLst>
      <p:ext uri="{BB962C8B-B14F-4D97-AF65-F5344CB8AC3E}">
        <p14:creationId xmlns:p14="http://schemas.microsoft.com/office/powerpoint/2010/main" val="895335716"/>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593" y="1290840"/>
            <a:ext cx="10984800" cy="637600"/>
          </a:xfrm>
        </p:spPr>
        <p:txBody>
          <a:bodyPr vert="horz" lIns="82613" tIns="41307" rIns="82613" bIns="41307" rtlCol="0" anchor="ctr">
            <a:normAutofit/>
          </a:bodyPr>
          <a:lstStyle/>
          <a:p>
            <a:pPr algn="l"/>
            <a:r>
              <a:rPr lang="en-US" sz="3200" u="sng" dirty="0"/>
              <a:t>What</a:t>
            </a:r>
            <a:r>
              <a:rPr lang="en-US" sz="3200" dirty="0"/>
              <a:t> you will </a:t>
            </a:r>
            <a:r>
              <a:rPr lang="en-US" sz="3200" u="sng" dirty="0"/>
              <a:t>get</a:t>
            </a:r>
            <a:r>
              <a:rPr lang="en-US" sz="3200" dirty="0"/>
              <a:t> from this Free 30 Days Master Class?</a:t>
            </a:r>
          </a:p>
        </p:txBody>
      </p:sp>
      <p:sp>
        <p:nvSpPr>
          <p:cNvPr id="3" name="Rectangle 2"/>
          <p:cNvSpPr/>
          <p:nvPr/>
        </p:nvSpPr>
        <p:spPr>
          <a:xfrm>
            <a:off x="2103480" y="2597817"/>
            <a:ext cx="7603384" cy="1560748"/>
          </a:xfrm>
          <a:prstGeom prst="rect">
            <a:avLst/>
          </a:prstGeom>
        </p:spPr>
        <p:txBody>
          <a:bodyPr wrap="square" lIns="82613" tIns="41307" rIns="82613" bIns="41307">
            <a:spAutoFit/>
          </a:bodyPr>
          <a:lstStyle/>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You can attend YouTube Live Class</a:t>
            </a:r>
          </a:p>
          <a:p>
            <a:pPr marL="413055" indent="-413055">
              <a:buFont typeface="+mj-lt"/>
              <a:buAutoNum type="arabicPeriod"/>
            </a:pPr>
            <a:r>
              <a:rPr lang="en-US" sz="3200" dirty="0">
                <a:latin typeface="Times New Roman" panose="02020603050405020304" pitchFamily="18" charset="0"/>
                <a:cs typeface="Times New Roman" panose="02020603050405020304" pitchFamily="18" charset="0"/>
              </a:rPr>
              <a:t>Free E-Certificate ( WEBINAR PARTICIPATION CERTIFICATE)</a:t>
            </a:r>
          </a:p>
        </p:txBody>
      </p:sp>
    </p:spTree>
    <p:extLst>
      <p:ext uri="{BB962C8B-B14F-4D97-AF65-F5344CB8AC3E}">
        <p14:creationId xmlns:p14="http://schemas.microsoft.com/office/powerpoint/2010/main" val="197772999"/>
      </p:ext>
    </p:extLst>
  </p:cSld>
  <p:clrMapOvr>
    <a:masterClrMapping/>
  </p:clrMapOvr>
  <mc:AlternateContent xmlns:mc="http://schemas.openxmlformats.org/markup-compatibility/2006" xmlns:p14="http://schemas.microsoft.com/office/powerpoint/2010/main">
    <mc:Choice Requires="p14">
      <p:transition spd="slow" p14:dur="2000" advTm="2648"/>
    </mc:Choice>
    <mc:Fallback xmlns="">
      <p:transition spd="slow" advTm="264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664" y="2978614"/>
            <a:ext cx="7848779" cy="1044421"/>
          </a:xfrm>
        </p:spPr>
        <p:txBody>
          <a:bodyPr/>
          <a:lstStyle/>
          <a:p>
            <a:r>
              <a:rPr lang="en-US" sz="2533" dirty="0">
                <a:solidFill>
                  <a:schemeClr val="bg2">
                    <a:lumMod val="50000"/>
                  </a:schemeClr>
                </a:solidFill>
              </a:rPr>
              <a:t>Ans :</a:t>
            </a:r>
            <a:r>
              <a:rPr lang="en-US" sz="2533" dirty="0"/>
              <a:t> </a:t>
            </a:r>
            <a:r>
              <a:rPr lang="en-US" sz="1600" dirty="0"/>
              <a:t>During the Live Class, organizer will post </a:t>
            </a:r>
            <a:r>
              <a:rPr lang="en-US" sz="1600" u="sng" dirty="0">
                <a:solidFill>
                  <a:srgbClr val="FF0000"/>
                </a:solidFill>
              </a:rPr>
              <a:t>Google Form link </a:t>
            </a:r>
            <a:r>
              <a:rPr lang="en-US" sz="1600" dirty="0"/>
              <a:t>in </a:t>
            </a:r>
            <a:r>
              <a:rPr lang="en-US" sz="1600" u="sng" dirty="0">
                <a:solidFill>
                  <a:srgbClr val="FF0000"/>
                </a:solidFill>
              </a:rPr>
              <a:t>Live Chat. </a:t>
            </a:r>
            <a:r>
              <a:rPr lang="en-US" sz="1600" dirty="0"/>
              <a:t>The Participants should submit the from on daily basis. </a:t>
            </a:r>
            <a:br>
              <a:rPr lang="en-US" sz="1600" dirty="0"/>
            </a:br>
            <a:r>
              <a:rPr lang="en-US" sz="1600" dirty="0">
                <a:solidFill>
                  <a:srgbClr val="C00000"/>
                </a:solidFill>
              </a:rPr>
              <a:t>Minimum 25 Days </a:t>
            </a:r>
            <a:r>
              <a:rPr lang="en-US" sz="1600" dirty="0"/>
              <a:t>Attendance is Required to get Free Master Class Participation Certificate.</a:t>
            </a:r>
          </a:p>
        </p:txBody>
      </p:sp>
      <p:sp>
        <p:nvSpPr>
          <p:cNvPr id="3" name="Title 2"/>
          <p:cNvSpPr>
            <a:spLocks noGrp="1"/>
          </p:cNvSpPr>
          <p:nvPr>
            <p:ph type="title" idx="2"/>
          </p:nvPr>
        </p:nvSpPr>
        <p:spPr>
          <a:xfrm>
            <a:off x="2118776" y="1028734"/>
            <a:ext cx="7800745" cy="1949877"/>
          </a:xfrm>
        </p:spPr>
        <p:txBody>
          <a:bodyPr/>
          <a:lstStyle/>
          <a:p>
            <a:r>
              <a:rPr lang="en-US" sz="4400" dirty="0">
                <a:solidFill>
                  <a:schemeClr val="bg2">
                    <a:lumMod val="50000"/>
                  </a:schemeClr>
                </a:solidFill>
              </a:rPr>
              <a:t>How to mark </a:t>
            </a:r>
            <a:r>
              <a:rPr lang="en-US" sz="4400" dirty="0"/>
              <a:t>your </a:t>
            </a:r>
            <a:r>
              <a:rPr lang="en-US" sz="4400" dirty="0">
                <a:solidFill>
                  <a:schemeClr val="bg2">
                    <a:lumMod val="50000"/>
                  </a:schemeClr>
                </a:solidFill>
              </a:rPr>
              <a:t>Attendance</a:t>
            </a:r>
            <a:r>
              <a:rPr lang="en-US" sz="4400" dirty="0"/>
              <a:t> in </a:t>
            </a:r>
            <a:r>
              <a:rPr lang="en-US" sz="4400" dirty="0">
                <a:solidFill>
                  <a:schemeClr val="bg2">
                    <a:lumMod val="50000"/>
                  </a:schemeClr>
                </a:solidFill>
              </a:rPr>
              <a:t>YouTube Live Class</a:t>
            </a:r>
            <a:r>
              <a:rPr lang="en-US" sz="4400" dirty="0"/>
              <a:t>?</a:t>
            </a:r>
          </a:p>
        </p:txBody>
      </p:sp>
      <p:sp>
        <p:nvSpPr>
          <p:cNvPr id="6" name="Rectangle 5"/>
          <p:cNvSpPr/>
          <p:nvPr/>
        </p:nvSpPr>
        <p:spPr>
          <a:xfrm>
            <a:off x="2243664" y="4668711"/>
            <a:ext cx="7675856" cy="1191416"/>
          </a:xfrm>
          <a:prstGeom prst="rect">
            <a:avLst/>
          </a:prstGeom>
          <a:ln>
            <a:solidFill>
              <a:srgbClr val="FF0000"/>
            </a:solidFill>
          </a:ln>
        </p:spPr>
        <p:txBody>
          <a:bodyPr wrap="square" lIns="82613" tIns="41307" rIns="82613" bIns="41307">
            <a:spAutoFit/>
          </a:bodyPr>
          <a:lstStyle/>
          <a:p>
            <a:r>
              <a:rPr lang="en-US" sz="1867" dirty="0">
                <a:solidFill>
                  <a:schemeClr val="bg2">
                    <a:lumMod val="50000"/>
                  </a:schemeClr>
                </a:solidFill>
              </a:rPr>
              <a:t>Note :</a:t>
            </a:r>
            <a:r>
              <a:rPr lang="en-US" sz="1867" dirty="0"/>
              <a:t> </a:t>
            </a:r>
            <a:r>
              <a:rPr lang="en-US" sz="2400" dirty="0"/>
              <a:t>The Link will be available during the Live. From the LIVE Class date, the live video will get removed from the YouTube in 3 days. </a:t>
            </a:r>
            <a:endParaRPr lang="en-US" sz="2400" u="sng" dirty="0">
              <a:solidFill>
                <a:srgbClr val="FF0000"/>
              </a:solidFill>
            </a:endParaRPr>
          </a:p>
        </p:txBody>
      </p:sp>
    </p:spTree>
    <p:extLst>
      <p:ext uri="{BB962C8B-B14F-4D97-AF65-F5344CB8AC3E}">
        <p14:creationId xmlns:p14="http://schemas.microsoft.com/office/powerpoint/2010/main" val="3084814776"/>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2613" tIns="41307" rIns="82613" bIns="41307" rtlCol="0" anchor="ctr">
            <a:normAutofit fontScale="90000"/>
          </a:bodyPr>
          <a:lstStyle/>
          <a:p>
            <a:pPr algn="l"/>
            <a:r>
              <a:rPr lang="en-US" sz="3600" dirty="0"/>
              <a:t/>
            </a:r>
            <a:br>
              <a:rPr lang="en-US" sz="3600" dirty="0"/>
            </a:br>
            <a:r>
              <a:rPr lang="en-US" sz="4800" dirty="0">
                <a:solidFill>
                  <a:schemeClr val="bg1"/>
                </a:solidFill>
                <a:latin typeface="Times New Roman" panose="02020603050405020304" pitchFamily="18" charset="0"/>
                <a:cs typeface="Times New Roman" panose="02020603050405020304" pitchFamily="18" charset="0"/>
              </a:rPr>
              <a:t>Sample Webinar Participation Certificate?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233" y="1508787"/>
            <a:ext cx="6501820" cy="45955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8569" y="2820872"/>
            <a:ext cx="2812971" cy="2160072"/>
          </a:xfrm>
          <a:prstGeom prst="rect">
            <a:avLst/>
          </a:prstGeom>
        </p:spPr>
      </p:pic>
    </p:spTree>
    <p:extLst>
      <p:ext uri="{BB962C8B-B14F-4D97-AF65-F5344CB8AC3E}">
        <p14:creationId xmlns:p14="http://schemas.microsoft.com/office/powerpoint/2010/main" val="3133527466"/>
      </p:ext>
    </p:extLst>
  </p:cSld>
  <p:clrMapOvr>
    <a:masterClrMapping/>
  </p:clrMapOvr>
  <mc:AlternateContent xmlns:mc="http://schemas.openxmlformats.org/markup-compatibility/2006" xmlns:p14="http://schemas.microsoft.com/office/powerpoint/2010/main">
    <mc:Choice Requires="p14">
      <p:transition spd="slow" p14:dur="2000" advTm="1788"/>
    </mc:Choice>
    <mc:Fallback xmlns="">
      <p:transition spd="slow" advTm="178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61133" y="3806663"/>
            <a:ext cx="7954455" cy="580525"/>
          </a:xfrm>
        </p:spPr>
        <p:txBody>
          <a:bodyPr/>
          <a:lstStyle/>
          <a:p>
            <a:pPr algn="l"/>
            <a:r>
              <a:rPr lang="en-US" dirty="0">
                <a:hlinkClick r:id="rId2"/>
              </a:rPr>
              <a:t>https://www.pantechelearning.com/data-science-master-class/</a:t>
            </a:r>
            <a:endParaRPr lang="en-US" dirty="0"/>
          </a:p>
        </p:txBody>
      </p:sp>
      <p:sp>
        <p:nvSpPr>
          <p:cNvPr id="4" name="Subtitle 3"/>
          <p:cNvSpPr>
            <a:spLocks noGrp="1"/>
          </p:cNvSpPr>
          <p:nvPr>
            <p:ph type="subTitle" idx="1"/>
          </p:nvPr>
        </p:nvSpPr>
        <p:spPr>
          <a:xfrm>
            <a:off x="1871531" y="1604797"/>
            <a:ext cx="9861876" cy="1274528"/>
          </a:xfrm>
        </p:spPr>
        <p:txBody>
          <a:bodyPr/>
          <a:lstStyle/>
          <a:p>
            <a:pPr algn="l"/>
            <a:r>
              <a:rPr lang="en-US" sz="3600" dirty="0"/>
              <a:t>You can get chance to apply 1 Month Internship on Data Science &amp; Analytics Master Class</a:t>
            </a:r>
          </a:p>
        </p:txBody>
      </p:sp>
      <p:sp>
        <p:nvSpPr>
          <p:cNvPr id="5" name="Subtitle 3"/>
          <p:cNvSpPr txBox="1">
            <a:spLocks/>
          </p:cNvSpPr>
          <p:nvPr/>
        </p:nvSpPr>
        <p:spPr>
          <a:xfrm>
            <a:off x="1461928" y="482260"/>
            <a:ext cx="6788725" cy="1335848"/>
          </a:xfrm>
          <a:prstGeom prst="rect">
            <a:avLst/>
          </a:prstGeom>
          <a:noFill/>
          <a:ln>
            <a:noFill/>
          </a:ln>
        </p:spPr>
        <p:txBody>
          <a:bodyPr spcFirstLastPara="1" wrap="square" lIns="82600" tIns="82600" rIns="82600" bIns="82600"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l"/>
            <a:r>
              <a:rPr lang="en-US" sz="4933" b="1" dirty="0"/>
              <a:t>On Demand</a:t>
            </a:r>
          </a:p>
        </p:txBody>
      </p:sp>
    </p:spTree>
    <p:extLst>
      <p:ext uri="{BB962C8B-B14F-4D97-AF65-F5344CB8AC3E}">
        <p14:creationId xmlns:p14="http://schemas.microsoft.com/office/powerpoint/2010/main" val="2642334835"/>
      </p:ext>
    </p:extLst>
  </p:cSld>
  <p:clrMapOvr>
    <a:masterClrMapping/>
  </p:clrMapOvr>
  <mc:AlternateContent xmlns:mc="http://schemas.openxmlformats.org/markup-compatibility/2006" xmlns:p14="http://schemas.microsoft.com/office/powerpoint/2010/main">
    <mc:Choice Requires="p14">
      <p:transition spd="slow" p14:dur="2000" advTm="2668"/>
    </mc:Choice>
    <mc:Fallback xmlns="">
      <p:transition spd="slow" advTm="266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072" y="356661"/>
            <a:ext cx="5630397" cy="1344148"/>
          </a:xfrm>
        </p:spPr>
        <p:txBody>
          <a:bodyPr/>
          <a:lstStyle/>
          <a:p>
            <a:r>
              <a:rPr lang="en-US" sz="5467" dirty="0"/>
              <a:t>What is Internship????</a:t>
            </a:r>
          </a:p>
        </p:txBody>
      </p:sp>
      <p:grpSp>
        <p:nvGrpSpPr>
          <p:cNvPr id="9" name="Group 8"/>
          <p:cNvGrpSpPr/>
          <p:nvPr/>
        </p:nvGrpSpPr>
        <p:grpSpPr>
          <a:xfrm>
            <a:off x="2063552" y="1892830"/>
            <a:ext cx="8452832" cy="4660997"/>
            <a:chOff x="616688" y="1057497"/>
            <a:chExt cx="7634176" cy="4253023"/>
          </a:xfrm>
        </p:grpSpPr>
        <p:sp>
          <p:nvSpPr>
            <p:cNvPr id="4" name="Right Arrow 3"/>
            <p:cNvSpPr/>
            <p:nvPr/>
          </p:nvSpPr>
          <p:spPr>
            <a:xfrm>
              <a:off x="616688" y="1057497"/>
              <a:ext cx="1913860"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Learn</a:t>
              </a:r>
            </a:p>
          </p:txBody>
        </p:sp>
        <p:sp>
          <p:nvSpPr>
            <p:cNvPr id="5" name="Right Arrow 4"/>
            <p:cNvSpPr/>
            <p:nvPr/>
          </p:nvSpPr>
          <p:spPr>
            <a:xfrm>
              <a:off x="1818165" y="1764562"/>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Practice</a:t>
              </a:r>
            </a:p>
          </p:txBody>
        </p:sp>
        <p:sp>
          <p:nvSpPr>
            <p:cNvPr id="6" name="Right Arrow 5"/>
            <p:cNvSpPr/>
            <p:nvPr/>
          </p:nvSpPr>
          <p:spPr>
            <a:xfrm>
              <a:off x="3253561" y="2471627"/>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933" dirty="0">
                  <a:solidFill>
                    <a:schemeClr val="bg1"/>
                  </a:solidFill>
                </a:rPr>
                <a:t>Verify</a:t>
              </a:r>
            </a:p>
          </p:txBody>
        </p:sp>
        <p:sp>
          <p:nvSpPr>
            <p:cNvPr id="7" name="Right Arrow 6"/>
            <p:cNvSpPr/>
            <p:nvPr/>
          </p:nvSpPr>
          <p:spPr>
            <a:xfrm>
              <a:off x="4688957" y="3181329"/>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dirty="0">
                  <a:solidFill>
                    <a:schemeClr val="bg1"/>
                  </a:solidFill>
                </a:rPr>
                <a:t>Get Certified</a:t>
              </a:r>
            </a:p>
          </p:txBody>
        </p:sp>
        <p:sp>
          <p:nvSpPr>
            <p:cNvPr id="8" name="Right Arrow 7"/>
            <p:cNvSpPr/>
            <p:nvPr/>
          </p:nvSpPr>
          <p:spPr>
            <a:xfrm>
              <a:off x="6113719" y="3896390"/>
              <a:ext cx="2137145" cy="141413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33" b="1" dirty="0">
                  <a:solidFill>
                    <a:schemeClr val="bg1"/>
                  </a:solidFill>
                </a:rPr>
                <a:t>Grow</a:t>
              </a:r>
            </a:p>
          </p:txBody>
        </p:sp>
      </p:grpSp>
    </p:spTree>
    <p:extLst>
      <p:ext uri="{BB962C8B-B14F-4D97-AF65-F5344CB8AC3E}">
        <p14:creationId xmlns:p14="http://schemas.microsoft.com/office/powerpoint/2010/main" val="605782250"/>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1.pn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23952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nvPr>
        </p:nvGraphicFramePr>
        <p:xfrm>
          <a:off x="1" y="100139"/>
          <a:ext cx="11920703" cy="6515882"/>
        </p:xfrm>
        <a:graphic>
          <a:graphicData uri="http://schemas.openxmlformats.org/drawingml/2006/table">
            <a:tbl>
              <a:tblPr firstRow="1" bandRow="1">
                <a:tableStyleId>{08FB837D-C827-4EFA-A057-4D05807E0F7C}</a:tableStyleId>
              </a:tblPr>
              <a:tblGrid>
                <a:gridCol w="4727179">
                  <a:extLst>
                    <a:ext uri="{9D8B030D-6E8A-4147-A177-3AD203B41FA5}">
                      <a16:colId xmlns:a16="http://schemas.microsoft.com/office/drawing/2014/main" val="20000"/>
                    </a:ext>
                  </a:extLst>
                </a:gridCol>
                <a:gridCol w="7193524">
                  <a:extLst>
                    <a:ext uri="{9D8B030D-6E8A-4147-A177-3AD203B41FA5}">
                      <a16:colId xmlns:a16="http://schemas.microsoft.com/office/drawing/2014/main" val="20001"/>
                    </a:ext>
                  </a:extLst>
                </a:gridCol>
              </a:tblGrid>
              <a:tr h="466307">
                <a:tc>
                  <a:txBody>
                    <a:bodyPr/>
                    <a:lstStyle/>
                    <a:p>
                      <a:pPr algn="ctr"/>
                      <a:r>
                        <a:rPr lang="en-US" sz="2100" dirty="0" smtClean="0"/>
                        <a:t>Free Master Class DSA</a:t>
                      </a:r>
                      <a:endParaRPr lang="en-US" sz="2100" dirty="0"/>
                    </a:p>
                  </a:txBody>
                  <a:tcPr marL="82619" marR="82619" marT="41312" marB="41312"/>
                </a:tc>
                <a:tc>
                  <a:txBody>
                    <a:bodyPr/>
                    <a:lstStyle/>
                    <a:p>
                      <a:pPr algn="ctr"/>
                      <a:r>
                        <a:rPr lang="en-US" sz="2100" dirty="0" smtClean="0"/>
                        <a:t>1</a:t>
                      </a:r>
                      <a:r>
                        <a:rPr lang="en-US" sz="2100" baseline="0" dirty="0" smtClean="0"/>
                        <a:t> Month Internship on DSA</a:t>
                      </a:r>
                      <a:endParaRPr lang="en-US" sz="2100" dirty="0"/>
                    </a:p>
                  </a:txBody>
                  <a:tcPr marL="82619" marR="82619" marT="41312" marB="41312"/>
                </a:tc>
                <a:extLst>
                  <a:ext uri="{0D108BD9-81ED-4DB2-BD59-A6C34878D82A}">
                    <a16:rowId xmlns:a16="http://schemas.microsoft.com/office/drawing/2014/main" val="10000"/>
                  </a:ext>
                </a:extLst>
              </a:tr>
              <a:tr h="743608">
                <a:tc>
                  <a:txBody>
                    <a:bodyPr/>
                    <a:lstStyle/>
                    <a:p>
                      <a:r>
                        <a:rPr lang="en-US" sz="2100" dirty="0" smtClean="0"/>
                        <a:t>Master Class Participation Certificate</a:t>
                      </a:r>
                      <a:endParaRPr lang="en-US" sz="2100" dirty="0"/>
                    </a:p>
                  </a:txBody>
                  <a:tcPr marL="82619" marR="82619" marT="41312" marB="41312"/>
                </a:tc>
                <a:tc>
                  <a:txBody>
                    <a:bodyPr/>
                    <a:lstStyle/>
                    <a:p>
                      <a:r>
                        <a:rPr lang="en-US" sz="2100" dirty="0" smtClean="0"/>
                        <a:t>Internship Completion</a:t>
                      </a:r>
                      <a:r>
                        <a:rPr lang="en-US" sz="2100" baseline="0" dirty="0" smtClean="0"/>
                        <a:t> Certificate</a:t>
                      </a:r>
                      <a:endParaRPr lang="en-US" sz="2100" dirty="0"/>
                    </a:p>
                  </a:txBody>
                  <a:tcPr marL="82619" marR="82619" marT="41312" marB="41312"/>
                </a:tc>
                <a:extLst>
                  <a:ext uri="{0D108BD9-81ED-4DB2-BD59-A6C34878D82A}">
                    <a16:rowId xmlns:a16="http://schemas.microsoft.com/office/drawing/2014/main" val="10001"/>
                  </a:ext>
                </a:extLst>
              </a:tr>
              <a:tr h="743608">
                <a:tc>
                  <a:txBody>
                    <a:bodyPr/>
                    <a:lstStyle/>
                    <a:p>
                      <a:r>
                        <a:rPr lang="en-US" sz="2100" dirty="0" smtClean="0"/>
                        <a:t>Minimum 25 Class should attend YouTube</a:t>
                      </a:r>
                      <a:r>
                        <a:rPr lang="en-US" sz="2100" baseline="0" dirty="0" smtClean="0"/>
                        <a:t> Live</a:t>
                      </a:r>
                      <a:endParaRPr lang="en-US" sz="2100" dirty="0"/>
                    </a:p>
                  </a:txBody>
                  <a:tcPr marL="82619" marR="82619" marT="41312" marB="41312"/>
                </a:tc>
                <a:tc>
                  <a:txBody>
                    <a:bodyPr/>
                    <a:lstStyle/>
                    <a:p>
                      <a:r>
                        <a:rPr lang="en-US" sz="2100" dirty="0" smtClean="0"/>
                        <a:t>Recorded Class</a:t>
                      </a:r>
                      <a:r>
                        <a:rPr lang="en-US" sz="2100" baseline="0" dirty="0" smtClean="0"/>
                        <a:t> Link will be provided. – LMS Portal Access</a:t>
                      </a:r>
                      <a:endParaRPr lang="en-US" sz="2100" dirty="0"/>
                    </a:p>
                  </a:txBody>
                  <a:tcPr marL="82619" marR="82619" marT="41312" marB="41312"/>
                </a:tc>
                <a:extLst>
                  <a:ext uri="{0D108BD9-81ED-4DB2-BD59-A6C34878D82A}">
                    <a16:rowId xmlns:a16="http://schemas.microsoft.com/office/drawing/2014/main" val="10002"/>
                  </a:ext>
                </a:extLst>
              </a:tr>
              <a:tr h="743608">
                <a:tc>
                  <a:txBody>
                    <a:bodyPr/>
                    <a:lstStyle/>
                    <a:p>
                      <a:r>
                        <a:rPr lang="en-US" sz="2100" dirty="0" smtClean="0"/>
                        <a:t>YouTube</a:t>
                      </a:r>
                      <a:r>
                        <a:rPr lang="en-US" sz="2100" baseline="0" dirty="0" smtClean="0"/>
                        <a:t> Live Mandatory</a:t>
                      </a:r>
                      <a:endParaRPr lang="en-US" sz="2100" dirty="0"/>
                    </a:p>
                  </a:txBody>
                  <a:tcPr marL="82619" marR="82619" marT="41312" marB="41312"/>
                </a:tc>
                <a:tc>
                  <a:txBody>
                    <a:bodyPr/>
                    <a:lstStyle/>
                    <a:p>
                      <a:r>
                        <a:rPr lang="en-US" sz="2100" dirty="0" smtClean="0"/>
                        <a:t>Your Choice. You can attend Live</a:t>
                      </a:r>
                      <a:r>
                        <a:rPr lang="en-US" sz="2100" baseline="0" dirty="0" smtClean="0"/>
                        <a:t> or else You can watch Recorded Class in LMS Portal</a:t>
                      </a:r>
                      <a:endParaRPr lang="en-US" sz="2100" dirty="0"/>
                    </a:p>
                  </a:txBody>
                  <a:tcPr marL="82619" marR="82619" marT="41312" marB="41312"/>
                </a:tc>
                <a:extLst>
                  <a:ext uri="{0D108BD9-81ED-4DB2-BD59-A6C34878D82A}">
                    <a16:rowId xmlns:a16="http://schemas.microsoft.com/office/drawing/2014/main" val="10003"/>
                  </a:ext>
                </a:extLst>
              </a:tr>
              <a:tr h="743608">
                <a:tc>
                  <a:txBody>
                    <a:bodyPr/>
                    <a:lstStyle/>
                    <a:p>
                      <a:r>
                        <a:rPr lang="en-US" sz="2100" dirty="0" smtClean="0"/>
                        <a:t>All Projects Demo class</a:t>
                      </a:r>
                      <a:r>
                        <a:rPr lang="en-US" sz="2100" baseline="0" dirty="0" smtClean="0"/>
                        <a:t> in YouTube Live</a:t>
                      </a:r>
                      <a:endParaRPr lang="en-US" sz="2100" dirty="0"/>
                    </a:p>
                  </a:txBody>
                  <a:tcPr marL="82619" marR="82619" marT="41312" marB="41312"/>
                </a:tc>
                <a:tc>
                  <a:txBody>
                    <a:bodyPr/>
                    <a:lstStyle/>
                    <a:p>
                      <a:r>
                        <a:rPr lang="en-US" sz="2100" dirty="0" smtClean="0"/>
                        <a:t>Step by Step Video</a:t>
                      </a:r>
                      <a:r>
                        <a:rPr lang="en-US" sz="2100" baseline="0" dirty="0" smtClean="0"/>
                        <a:t> Explanation Content in LMS Portal</a:t>
                      </a:r>
                      <a:endParaRPr lang="en-US" sz="2100" dirty="0"/>
                    </a:p>
                  </a:txBody>
                  <a:tcPr marL="82619" marR="82619" marT="41312" marB="41312"/>
                </a:tc>
                <a:extLst>
                  <a:ext uri="{0D108BD9-81ED-4DB2-BD59-A6C34878D82A}">
                    <a16:rowId xmlns:a16="http://schemas.microsoft.com/office/drawing/2014/main" val="10004"/>
                  </a:ext>
                </a:extLst>
              </a:tr>
              <a:tr h="466307">
                <a:tc>
                  <a:txBody>
                    <a:bodyPr/>
                    <a:lstStyle/>
                    <a:p>
                      <a:r>
                        <a:rPr lang="en-US" sz="2100" dirty="0" smtClean="0"/>
                        <a:t>Access : 3 Days</a:t>
                      </a:r>
                      <a:endParaRPr lang="en-US" sz="2100" dirty="0"/>
                    </a:p>
                  </a:txBody>
                  <a:tcPr marL="82619" marR="82619" marT="41312" marB="41312"/>
                </a:tc>
                <a:tc>
                  <a:txBody>
                    <a:bodyPr/>
                    <a:lstStyle/>
                    <a:p>
                      <a:r>
                        <a:rPr lang="en-US" sz="2100" dirty="0" smtClean="0"/>
                        <a:t>VIP WhatsApp Group Support</a:t>
                      </a:r>
                      <a:endParaRPr lang="en-US" sz="2100" dirty="0"/>
                    </a:p>
                  </a:txBody>
                  <a:tcPr marL="82619" marR="82619" marT="41312" marB="41312"/>
                </a:tc>
                <a:extLst>
                  <a:ext uri="{0D108BD9-81ED-4DB2-BD59-A6C34878D82A}">
                    <a16:rowId xmlns:a16="http://schemas.microsoft.com/office/drawing/2014/main" val="10005"/>
                  </a:ext>
                </a:extLst>
              </a:tr>
              <a:tr h="466307">
                <a:tc>
                  <a:txBody>
                    <a:bodyPr/>
                    <a:lstStyle/>
                    <a:p>
                      <a:endParaRPr lang="en-US" sz="2100" dirty="0"/>
                    </a:p>
                  </a:txBody>
                  <a:tcPr marL="82619" marR="82619" marT="41312" marB="41312"/>
                </a:tc>
                <a:tc>
                  <a:txBody>
                    <a:bodyPr/>
                    <a:lstStyle/>
                    <a:p>
                      <a:r>
                        <a:rPr lang="en-US" sz="2100" dirty="0" smtClean="0"/>
                        <a:t>You Can Download All PPTs </a:t>
                      </a:r>
                      <a:endParaRPr lang="en-US" sz="2100" dirty="0"/>
                    </a:p>
                  </a:txBody>
                  <a:tcPr marL="82619" marR="82619" marT="41312" marB="41312"/>
                </a:tc>
                <a:extLst>
                  <a:ext uri="{0D108BD9-81ED-4DB2-BD59-A6C34878D82A}">
                    <a16:rowId xmlns:a16="http://schemas.microsoft.com/office/drawing/2014/main" val="10006"/>
                  </a:ext>
                </a:extLst>
              </a:tr>
              <a:tr h="743608">
                <a:tc>
                  <a:txBody>
                    <a:bodyPr/>
                    <a:lstStyle/>
                    <a:p>
                      <a:endParaRPr lang="en-US" sz="2100" dirty="0"/>
                    </a:p>
                  </a:txBody>
                  <a:tcPr marL="82619" marR="82619" marT="41312" marB="41312"/>
                </a:tc>
                <a:tc>
                  <a:txBody>
                    <a:bodyPr/>
                    <a:lstStyle/>
                    <a:p>
                      <a:r>
                        <a:rPr lang="en-US" sz="2100" dirty="0" smtClean="0"/>
                        <a:t>4 </a:t>
                      </a:r>
                      <a:r>
                        <a:rPr lang="en-US" sz="2100" dirty="0" err="1" smtClean="0"/>
                        <a:t>Nos</a:t>
                      </a:r>
                      <a:r>
                        <a:rPr lang="en-US" sz="2100" dirty="0" smtClean="0"/>
                        <a:t> of Hackathon Class in Zoom Live. The</a:t>
                      </a:r>
                      <a:r>
                        <a:rPr lang="en-US" sz="2100" baseline="0" dirty="0" smtClean="0"/>
                        <a:t> Recording also will be provided </a:t>
                      </a:r>
                      <a:endParaRPr lang="en-US" sz="2100" dirty="0"/>
                    </a:p>
                  </a:txBody>
                  <a:tcPr marL="82619" marR="82619" marT="41312" marB="41312"/>
                </a:tc>
                <a:extLst>
                  <a:ext uri="{0D108BD9-81ED-4DB2-BD59-A6C34878D82A}">
                    <a16:rowId xmlns:a16="http://schemas.microsoft.com/office/drawing/2014/main" val="10007"/>
                  </a:ext>
                </a:extLst>
              </a:tr>
              <a:tr h="466307">
                <a:tc>
                  <a:txBody>
                    <a:bodyPr/>
                    <a:lstStyle/>
                    <a:p>
                      <a:endParaRPr lang="en-US" sz="2100" dirty="0"/>
                    </a:p>
                  </a:txBody>
                  <a:tcPr marL="82619" marR="82619" marT="41312" marB="41312"/>
                </a:tc>
                <a:tc>
                  <a:txBody>
                    <a:bodyPr/>
                    <a:lstStyle/>
                    <a:p>
                      <a:r>
                        <a:rPr lang="en-US" sz="2100" dirty="0" smtClean="0"/>
                        <a:t>You Can Download All Project Files </a:t>
                      </a:r>
                      <a:endParaRPr lang="en-US" sz="2100" dirty="0"/>
                    </a:p>
                  </a:txBody>
                  <a:tcPr marL="82619" marR="82619" marT="41312" marB="41312"/>
                </a:tc>
                <a:extLst>
                  <a:ext uri="{0D108BD9-81ED-4DB2-BD59-A6C34878D82A}">
                    <a16:rowId xmlns:a16="http://schemas.microsoft.com/office/drawing/2014/main" val="10008"/>
                  </a:ext>
                </a:extLst>
              </a:tr>
              <a:tr h="466307">
                <a:tc>
                  <a:txBody>
                    <a:bodyPr/>
                    <a:lstStyle/>
                    <a:p>
                      <a:endParaRPr lang="en-US" sz="2100" dirty="0"/>
                    </a:p>
                  </a:txBody>
                  <a:tcPr marL="82619" marR="82619" marT="41312" marB="41312"/>
                </a:tc>
                <a:tc>
                  <a:txBody>
                    <a:bodyPr/>
                    <a:lstStyle/>
                    <a:p>
                      <a:r>
                        <a:rPr lang="en-US" sz="2100" dirty="0" smtClean="0"/>
                        <a:t>Mentor</a:t>
                      </a:r>
                      <a:r>
                        <a:rPr lang="en-US" sz="2100" baseline="0" dirty="0" smtClean="0"/>
                        <a:t> will guide you to finish 10 Projects </a:t>
                      </a:r>
                      <a:endParaRPr lang="en-US" sz="2100" dirty="0"/>
                    </a:p>
                  </a:txBody>
                  <a:tcPr marL="82619" marR="82619" marT="41312" marB="41312"/>
                </a:tc>
                <a:extLst>
                  <a:ext uri="{0D108BD9-81ED-4DB2-BD59-A6C34878D82A}">
                    <a16:rowId xmlns:a16="http://schemas.microsoft.com/office/drawing/2014/main" val="10009"/>
                  </a:ext>
                </a:extLst>
              </a:tr>
              <a:tr h="466307">
                <a:tc>
                  <a:txBody>
                    <a:bodyPr/>
                    <a:lstStyle/>
                    <a:p>
                      <a:endParaRPr lang="en-US" sz="2100" dirty="0"/>
                    </a:p>
                  </a:txBody>
                  <a:tcPr marL="82619" marR="82619" marT="41312" marB="41312"/>
                </a:tc>
                <a:tc>
                  <a:txBody>
                    <a:bodyPr/>
                    <a:lstStyle/>
                    <a:p>
                      <a:r>
                        <a:rPr lang="en-US" sz="2100" dirty="0" smtClean="0"/>
                        <a:t>Access : 60 Days</a:t>
                      </a:r>
                      <a:endParaRPr lang="en-US" sz="2100" dirty="0"/>
                    </a:p>
                  </a:txBody>
                  <a:tcPr marL="82619" marR="82619" marT="41312" marB="41312"/>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71292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2137" y="1742801"/>
            <a:ext cx="11286559" cy="3372400"/>
          </a:xfrm>
        </p:spPr>
        <p:txBody>
          <a:bodyPr/>
          <a:lstStyle/>
          <a:p>
            <a:r>
              <a:rPr lang="en-US" sz="6000" u="sng" dirty="0"/>
              <a:t>Pantech</a:t>
            </a:r>
            <a:r>
              <a:rPr lang="en-US" sz="6000" dirty="0"/>
              <a:t> will make you to </a:t>
            </a:r>
            <a:r>
              <a:rPr lang="en-US" sz="6000" u="sng" dirty="0">
                <a:solidFill>
                  <a:srgbClr val="FF0000"/>
                </a:solidFill>
              </a:rPr>
              <a:t>Create 10 Projects</a:t>
            </a:r>
            <a:r>
              <a:rPr lang="en-US" sz="6000" dirty="0"/>
              <a:t> in Data Science &amp; Analytics in </a:t>
            </a:r>
            <a:r>
              <a:rPr lang="en-US" sz="6000" u="sng" dirty="0">
                <a:solidFill>
                  <a:srgbClr val="FF0000"/>
                </a:solidFill>
              </a:rPr>
              <a:t>30 Days</a:t>
            </a:r>
          </a:p>
        </p:txBody>
      </p:sp>
      <p:sp>
        <p:nvSpPr>
          <p:cNvPr id="5" name="TextBox 4"/>
          <p:cNvSpPr txBox="1"/>
          <p:nvPr/>
        </p:nvSpPr>
        <p:spPr>
          <a:xfrm>
            <a:off x="602138" y="1274356"/>
            <a:ext cx="5268236" cy="473207"/>
          </a:xfrm>
          <a:prstGeom prst="rect">
            <a:avLst/>
          </a:prstGeom>
          <a:noFill/>
        </p:spPr>
        <p:txBody>
          <a:bodyPr wrap="none" lIns="82613" tIns="41307" rIns="82613" bIns="41307" rtlCol="0">
            <a:spAutoFit/>
          </a:bodyPr>
          <a:lstStyle/>
          <a:p>
            <a:r>
              <a:rPr lang="en-US" sz="2533" b="1" dirty="0"/>
              <a:t>Objective of this 30 Days Master Class</a:t>
            </a:r>
          </a:p>
        </p:txBody>
      </p:sp>
    </p:spTree>
    <p:extLst>
      <p:ext uri="{BB962C8B-B14F-4D97-AF65-F5344CB8AC3E}">
        <p14:creationId xmlns:p14="http://schemas.microsoft.com/office/powerpoint/2010/main" val="1449764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40701"/>
            <a:ext cx="9010272" cy="960107"/>
          </a:xfrm>
        </p:spPr>
        <p:txBody>
          <a:bodyPr/>
          <a:lstStyle/>
          <a:p>
            <a:r>
              <a:rPr lang="en-US" dirty="0" smtClean="0"/>
              <a:t>1 Month Internship in Data Science</a:t>
            </a:r>
            <a:endParaRPr lang="en-US" dirty="0"/>
          </a:p>
        </p:txBody>
      </p:sp>
      <p:sp>
        <p:nvSpPr>
          <p:cNvPr id="3" name="Text Placeholder 2"/>
          <p:cNvSpPr>
            <a:spLocks noGrp="1"/>
          </p:cNvSpPr>
          <p:nvPr>
            <p:ph type="body" idx="1"/>
          </p:nvPr>
        </p:nvSpPr>
        <p:spPr>
          <a:xfrm>
            <a:off x="143340" y="1796819"/>
            <a:ext cx="11023161" cy="4616704"/>
          </a:xfrm>
        </p:spPr>
        <p:txBody>
          <a:bodyPr/>
          <a:lstStyle/>
          <a:p>
            <a:r>
              <a:rPr lang="en-US" sz="2933" dirty="0">
                <a:solidFill>
                  <a:schemeClr val="tx1"/>
                </a:solidFill>
              </a:rPr>
              <a:t>INTERNSHIP E-Certificate(30Days Internship on Data Science Engineering)</a:t>
            </a:r>
          </a:p>
          <a:p>
            <a:r>
              <a:rPr lang="en-US" sz="2933" dirty="0">
                <a:solidFill>
                  <a:schemeClr val="tx1"/>
                </a:solidFill>
              </a:rPr>
              <a:t>Highly organized Video content</a:t>
            </a:r>
          </a:p>
          <a:p>
            <a:r>
              <a:rPr lang="en-US" sz="2933" dirty="0">
                <a:solidFill>
                  <a:schemeClr val="tx1"/>
                </a:solidFill>
              </a:rPr>
              <a:t>Download All Files</a:t>
            </a:r>
          </a:p>
          <a:p>
            <a:r>
              <a:rPr lang="en-US" sz="2933" dirty="0">
                <a:solidFill>
                  <a:schemeClr val="tx1"/>
                </a:solidFill>
              </a:rPr>
              <a:t>Download PPTs</a:t>
            </a:r>
          </a:p>
          <a:p>
            <a:r>
              <a:rPr lang="en-US" sz="2933" dirty="0">
                <a:solidFill>
                  <a:schemeClr val="tx1"/>
                </a:solidFill>
              </a:rPr>
              <a:t>Assignments</a:t>
            </a:r>
          </a:p>
          <a:p>
            <a:r>
              <a:rPr lang="en-US" sz="2933" dirty="0">
                <a:solidFill>
                  <a:schemeClr val="tx1"/>
                </a:solidFill>
              </a:rPr>
              <a:t>Flexible Time. </a:t>
            </a:r>
          </a:p>
          <a:p>
            <a:r>
              <a:rPr lang="en-US" sz="2933" dirty="0">
                <a:solidFill>
                  <a:schemeClr val="tx1"/>
                </a:solidFill>
              </a:rPr>
              <a:t>Access Period: 60Days from the date of payment</a:t>
            </a:r>
          </a:p>
        </p:txBody>
      </p:sp>
    </p:spTree>
    <p:extLst>
      <p:ext uri="{BB962C8B-B14F-4D97-AF65-F5344CB8AC3E}">
        <p14:creationId xmlns:p14="http://schemas.microsoft.com/office/powerpoint/2010/main" val="1926184960"/>
      </p:ext>
    </p:extLst>
  </p:cSld>
  <p:clrMapOvr>
    <a:masterClrMapping/>
  </p:clrMapOvr>
  <mc:AlternateContent xmlns:mc="http://schemas.openxmlformats.org/markup-compatibility/2006" xmlns:p14="http://schemas.microsoft.com/office/powerpoint/2010/main">
    <mc:Choice Requires="p14">
      <p:transition spd="slow" p14:dur="2000" advTm="1793"/>
    </mc:Choice>
    <mc:Fallback xmlns="">
      <p:transition spd="slow" advTm="17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67" y="922199"/>
            <a:ext cx="7579583" cy="758796"/>
          </a:xfrm>
        </p:spPr>
        <p:txBody>
          <a:bodyPr/>
          <a:lstStyle/>
          <a:p>
            <a:r>
              <a:rPr lang="en-US" sz="4933" dirty="0"/>
              <a:t>What You Will Get???</a:t>
            </a:r>
          </a:p>
        </p:txBody>
      </p:sp>
      <p:sp>
        <p:nvSpPr>
          <p:cNvPr id="3" name="Text Placeholder 2"/>
          <p:cNvSpPr>
            <a:spLocks noGrp="1"/>
          </p:cNvSpPr>
          <p:nvPr>
            <p:ph type="body" idx="1"/>
          </p:nvPr>
        </p:nvSpPr>
        <p:spPr>
          <a:xfrm>
            <a:off x="42190" y="1436610"/>
            <a:ext cx="6960791" cy="686716"/>
          </a:xfrm>
        </p:spPr>
        <p:txBody>
          <a:bodyPr/>
          <a:lstStyle/>
          <a:p>
            <a:pPr>
              <a:buFont typeface="Arial" panose="020B0604020202020204" pitchFamily="34" charset="0"/>
              <a:buChar char="•"/>
            </a:pPr>
            <a:r>
              <a:rPr lang="en-US" sz="2133" b="1" dirty="0">
                <a:solidFill>
                  <a:srgbClr val="C00000"/>
                </a:solidFill>
                <a:latin typeface="+mj-lt"/>
              </a:rPr>
              <a:t>30 Days Learning Activity</a:t>
            </a:r>
          </a:p>
          <a:p>
            <a:pPr>
              <a:buFont typeface="Arial" panose="020B0604020202020204" pitchFamily="34" charset="0"/>
              <a:buChar char="•"/>
            </a:pPr>
            <a:r>
              <a:rPr lang="en-US" sz="2133" b="1" dirty="0">
                <a:solidFill>
                  <a:srgbClr val="C00000"/>
                </a:solidFill>
                <a:latin typeface="+mj-lt"/>
              </a:rPr>
              <a:t>Data Science Core Concepts</a:t>
            </a:r>
          </a:p>
          <a:p>
            <a:pPr>
              <a:buFont typeface="Arial" panose="020B0604020202020204" pitchFamily="34" charset="0"/>
              <a:buChar char="•"/>
            </a:pPr>
            <a:r>
              <a:rPr lang="en-US" sz="2133" b="1" dirty="0">
                <a:solidFill>
                  <a:srgbClr val="C00000"/>
                </a:solidFill>
                <a:latin typeface="+mj-lt"/>
              </a:rPr>
              <a:t>10 + Projects</a:t>
            </a:r>
          </a:p>
          <a:p>
            <a:pPr marL="395843" indent="-258159">
              <a:buFont typeface="Arial" panose="020B0604020202020204" pitchFamily="34" charset="0"/>
              <a:buChar char="•"/>
            </a:pPr>
            <a:endParaRPr lang="en-US" sz="2133" b="1" dirty="0">
              <a:solidFill>
                <a:srgbClr val="C00000"/>
              </a:solidFill>
              <a:latin typeface="+mj-lt"/>
            </a:endParaRPr>
          </a:p>
        </p:txBody>
      </p:sp>
      <p:grpSp>
        <p:nvGrpSpPr>
          <p:cNvPr id="8" name="Group 7"/>
          <p:cNvGrpSpPr/>
          <p:nvPr/>
        </p:nvGrpSpPr>
        <p:grpSpPr>
          <a:xfrm>
            <a:off x="6532982" y="766569"/>
            <a:ext cx="2431244" cy="1305452"/>
            <a:chOff x="5241107" y="-2381"/>
            <a:chExt cx="2690830" cy="1444761"/>
          </a:xfrm>
        </p:grpSpPr>
        <p:grpSp>
          <p:nvGrpSpPr>
            <p:cNvPr id="4" name="Google Shape;859;p31"/>
            <p:cNvGrpSpPr/>
            <p:nvPr/>
          </p:nvGrpSpPr>
          <p:grpSpPr>
            <a:xfrm rot="474658">
              <a:off x="5241107" y="-2381"/>
              <a:ext cx="2683665" cy="1444761"/>
              <a:chOff x="4345425" y="2175475"/>
              <a:chExt cx="800750" cy="176025"/>
            </a:xfrm>
          </p:grpSpPr>
          <p:sp>
            <p:nvSpPr>
              <p:cNvPr id="5"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6"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7" name="Google Shape;871;p31"/>
            <p:cNvSpPr txBox="1">
              <a:spLocks/>
            </p:cNvSpPr>
            <p:nvPr/>
          </p:nvSpPr>
          <p:spPr>
            <a:xfrm>
              <a:off x="5425737" y="386344"/>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Complete Project Files</a:t>
              </a:r>
            </a:p>
          </p:txBody>
        </p:sp>
      </p:grpSp>
      <p:grpSp>
        <p:nvGrpSpPr>
          <p:cNvPr id="9" name="Group 8"/>
          <p:cNvGrpSpPr/>
          <p:nvPr/>
        </p:nvGrpSpPr>
        <p:grpSpPr>
          <a:xfrm>
            <a:off x="7296039" y="1944553"/>
            <a:ext cx="2424771" cy="1305452"/>
            <a:chOff x="5241107" y="-2381"/>
            <a:chExt cx="2683665" cy="1444761"/>
          </a:xfrm>
        </p:grpSpPr>
        <p:grpSp>
          <p:nvGrpSpPr>
            <p:cNvPr id="10" name="Google Shape;859;p31"/>
            <p:cNvGrpSpPr/>
            <p:nvPr/>
          </p:nvGrpSpPr>
          <p:grpSpPr>
            <a:xfrm rot="474658">
              <a:off x="5241107" y="-2381"/>
              <a:ext cx="2683665" cy="1444761"/>
              <a:chOff x="4345425" y="2175475"/>
              <a:chExt cx="800750" cy="176025"/>
            </a:xfrm>
          </p:grpSpPr>
          <p:sp>
            <p:nvSpPr>
              <p:cNvPr id="12" name="Google Shape;860;p31"/>
              <p:cNvSpPr/>
              <p:nvPr/>
            </p:nvSpPr>
            <p:spPr>
              <a:xfrm>
                <a:off x="4351850" y="2175475"/>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3" name="Google Shape;861;p31"/>
              <p:cNvSpPr/>
              <p:nvPr/>
            </p:nvSpPr>
            <p:spPr>
              <a:xfrm>
                <a:off x="4345425" y="2195925"/>
                <a:ext cx="800750"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1" name="Google Shape;871;p31"/>
            <p:cNvSpPr txBox="1">
              <a:spLocks/>
            </p:cNvSpPr>
            <p:nvPr/>
          </p:nvSpPr>
          <p:spPr>
            <a:xfrm>
              <a:off x="5299666" y="408089"/>
              <a:ext cx="2506200"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Project PPT</a:t>
              </a:r>
            </a:p>
          </p:txBody>
        </p:sp>
      </p:grpSp>
      <p:grpSp>
        <p:nvGrpSpPr>
          <p:cNvPr id="14" name="Group 13"/>
          <p:cNvGrpSpPr/>
          <p:nvPr/>
        </p:nvGrpSpPr>
        <p:grpSpPr>
          <a:xfrm>
            <a:off x="7527066" y="3078318"/>
            <a:ext cx="3573789" cy="1427361"/>
            <a:chOff x="5004003" y="-41614"/>
            <a:chExt cx="3955366" cy="1579680"/>
          </a:xfrm>
        </p:grpSpPr>
        <p:grpSp>
          <p:nvGrpSpPr>
            <p:cNvPr id="15" name="Google Shape;859;p31"/>
            <p:cNvGrpSpPr/>
            <p:nvPr/>
          </p:nvGrpSpPr>
          <p:grpSpPr>
            <a:xfrm rot="474658">
              <a:off x="5004003" y="-41614"/>
              <a:ext cx="3592984" cy="1579680"/>
              <a:chOff x="4275220" y="2167013"/>
              <a:chExt cx="1072072" cy="192463"/>
            </a:xfrm>
          </p:grpSpPr>
          <p:sp>
            <p:nvSpPr>
              <p:cNvPr id="17" name="Google Shape;860;p31"/>
              <p:cNvSpPr/>
              <p:nvPr/>
            </p:nvSpPr>
            <p:spPr>
              <a:xfrm>
                <a:off x="4361285" y="2203201"/>
                <a:ext cx="763000" cy="156275"/>
              </a:xfrm>
              <a:custGeom>
                <a:avLst/>
                <a:gdLst/>
                <a:ahLst/>
                <a:cxnLst/>
                <a:rect l="l" t="t" r="r" b="b"/>
                <a:pathLst>
                  <a:path w="30520" h="6251" extrusionOk="0">
                    <a:moveTo>
                      <a:pt x="28815" y="0"/>
                    </a:moveTo>
                    <a:cubicBezTo>
                      <a:pt x="19166" y="50"/>
                      <a:pt x="9617" y="1178"/>
                      <a:pt x="243" y="3359"/>
                    </a:cubicBezTo>
                    <a:cubicBezTo>
                      <a:pt x="1" y="3431"/>
                      <a:pt x="1096" y="6250"/>
                      <a:pt x="1871" y="6250"/>
                    </a:cubicBezTo>
                    <a:cubicBezTo>
                      <a:pt x="1897" y="6250"/>
                      <a:pt x="1923" y="6247"/>
                      <a:pt x="1948" y="6241"/>
                    </a:cubicBezTo>
                    <a:cubicBezTo>
                      <a:pt x="11321" y="4060"/>
                      <a:pt x="20870" y="2933"/>
                      <a:pt x="30494" y="2882"/>
                    </a:cubicBezTo>
                    <a:cubicBezTo>
                      <a:pt x="30519" y="2882"/>
                      <a:pt x="29742" y="0"/>
                      <a:pt x="2881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sp>
            <p:nvSpPr>
              <p:cNvPr id="18" name="Google Shape;861;p31"/>
              <p:cNvSpPr/>
              <p:nvPr/>
            </p:nvSpPr>
            <p:spPr>
              <a:xfrm>
                <a:off x="4275220" y="2167013"/>
                <a:ext cx="1072072" cy="155575"/>
              </a:xfrm>
              <a:custGeom>
                <a:avLst/>
                <a:gdLst/>
                <a:ahLst/>
                <a:cxnLst/>
                <a:rect l="l" t="t" r="r" b="b"/>
                <a:pathLst>
                  <a:path w="32030" h="6223" extrusionOk="0">
                    <a:moveTo>
                      <a:pt x="28845" y="0"/>
                    </a:moveTo>
                    <a:cubicBezTo>
                      <a:pt x="27445" y="0"/>
                      <a:pt x="25887" y="355"/>
                      <a:pt x="24736" y="435"/>
                    </a:cubicBezTo>
                    <a:cubicBezTo>
                      <a:pt x="22004" y="611"/>
                      <a:pt x="19247" y="811"/>
                      <a:pt x="16490" y="987"/>
                    </a:cubicBezTo>
                    <a:cubicBezTo>
                      <a:pt x="11578" y="1338"/>
                      <a:pt x="6240" y="1112"/>
                      <a:pt x="1603" y="3042"/>
                    </a:cubicBezTo>
                    <a:cubicBezTo>
                      <a:pt x="0" y="3697"/>
                      <a:pt x="919" y="6222"/>
                      <a:pt x="2308" y="6222"/>
                    </a:cubicBezTo>
                    <a:cubicBezTo>
                      <a:pt x="2461" y="6222"/>
                      <a:pt x="2620" y="6192"/>
                      <a:pt x="2781" y="6125"/>
                    </a:cubicBezTo>
                    <a:cubicBezTo>
                      <a:pt x="6967" y="4370"/>
                      <a:pt x="11653" y="4546"/>
                      <a:pt x="16115" y="4220"/>
                    </a:cubicBezTo>
                    <a:cubicBezTo>
                      <a:pt x="18596" y="4069"/>
                      <a:pt x="21052" y="3894"/>
                      <a:pt x="23533" y="3719"/>
                    </a:cubicBezTo>
                    <a:cubicBezTo>
                      <a:pt x="24636" y="3643"/>
                      <a:pt x="25739" y="3568"/>
                      <a:pt x="26841" y="3493"/>
                    </a:cubicBezTo>
                    <a:cubicBezTo>
                      <a:pt x="27393" y="3468"/>
                      <a:pt x="27944" y="3418"/>
                      <a:pt x="28496" y="3393"/>
                    </a:cubicBezTo>
                    <a:cubicBezTo>
                      <a:pt x="28558" y="3393"/>
                      <a:pt x="29066" y="3437"/>
                      <a:pt x="29482" y="3437"/>
                    </a:cubicBezTo>
                    <a:cubicBezTo>
                      <a:pt x="29580" y="3437"/>
                      <a:pt x="29673" y="3434"/>
                      <a:pt x="29754" y="3428"/>
                    </a:cubicBezTo>
                    <a:lnTo>
                      <a:pt x="29754" y="3428"/>
                    </a:lnTo>
                    <a:cubicBezTo>
                      <a:pt x="30007" y="3587"/>
                      <a:pt x="30293" y="3683"/>
                      <a:pt x="30597" y="3683"/>
                    </a:cubicBezTo>
                    <a:cubicBezTo>
                      <a:pt x="30664" y="3683"/>
                      <a:pt x="30732" y="3678"/>
                      <a:pt x="30801" y="3668"/>
                    </a:cubicBezTo>
                    <a:cubicBezTo>
                      <a:pt x="30877" y="3668"/>
                      <a:pt x="30952" y="3643"/>
                      <a:pt x="31002" y="3643"/>
                    </a:cubicBezTo>
                    <a:cubicBezTo>
                      <a:pt x="31528" y="3568"/>
                      <a:pt x="31829" y="2992"/>
                      <a:pt x="31904" y="2516"/>
                    </a:cubicBezTo>
                    <a:lnTo>
                      <a:pt x="31929" y="2265"/>
                    </a:lnTo>
                    <a:cubicBezTo>
                      <a:pt x="32029" y="1563"/>
                      <a:pt x="31578" y="811"/>
                      <a:pt x="30977" y="460"/>
                    </a:cubicBezTo>
                    <a:cubicBezTo>
                      <a:pt x="30386" y="115"/>
                      <a:pt x="29641" y="0"/>
                      <a:pt x="28845" y="0"/>
                    </a:cubicBezTo>
                    <a:close/>
                  </a:path>
                </a:pathLst>
              </a:custGeom>
              <a:solidFill>
                <a:srgbClr val="FFD400">
                  <a:alpha val="17260"/>
                </a:srgbClr>
              </a:solidFill>
              <a:ln>
                <a:noFill/>
              </a:ln>
            </p:spPr>
            <p:txBody>
              <a:bodyPr spcFirstLastPara="1" wrap="square" lIns="121900" tIns="121900" rIns="121900" bIns="121900" anchor="ctr" anchorCtr="0">
                <a:noAutofit/>
              </a:bodyPr>
              <a:lstStyle/>
              <a:p>
                <a:endParaRPr sz="2400" dirty="0"/>
              </a:p>
            </p:txBody>
          </p:sp>
        </p:grpSp>
        <p:sp>
          <p:nvSpPr>
            <p:cNvPr id="16" name="Google Shape;871;p31"/>
            <p:cNvSpPr txBox="1">
              <a:spLocks/>
            </p:cNvSpPr>
            <p:nvPr/>
          </p:nvSpPr>
          <p:spPr>
            <a:xfrm>
              <a:off x="5198090" y="277520"/>
              <a:ext cx="3761279" cy="4068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2"/>
                </a:buClr>
                <a:buSzPts val="1600"/>
              </a:pPr>
              <a:r>
                <a:rPr lang="en-US" sz="1867" b="1" dirty="0">
                  <a:solidFill>
                    <a:schemeClr val="dk1"/>
                  </a:solidFill>
                  <a:latin typeface="Itim"/>
                  <a:ea typeface="Itim"/>
                  <a:cs typeface="Itim"/>
                  <a:sym typeface="Itim"/>
                </a:rPr>
                <a:t>Video Class Access for 2 Months</a:t>
              </a:r>
            </a:p>
          </p:txBody>
        </p:sp>
      </p:grpSp>
      <p:grpSp>
        <p:nvGrpSpPr>
          <p:cNvPr id="19" name="Google Shape;1488;p43"/>
          <p:cNvGrpSpPr/>
          <p:nvPr/>
        </p:nvGrpSpPr>
        <p:grpSpPr>
          <a:xfrm>
            <a:off x="7341153" y="4987896"/>
            <a:ext cx="3461947" cy="982424"/>
            <a:chOff x="6554696" y="509501"/>
            <a:chExt cx="711709" cy="802366"/>
          </a:xfrm>
        </p:grpSpPr>
        <p:sp>
          <p:nvSpPr>
            <p:cNvPr id="20" name="Google Shape;1489;p43"/>
            <p:cNvSpPr/>
            <p:nvPr/>
          </p:nvSpPr>
          <p:spPr>
            <a:xfrm>
              <a:off x="6554696" y="532636"/>
              <a:ext cx="696978" cy="779231"/>
            </a:xfrm>
            <a:custGeom>
              <a:avLst/>
              <a:gdLst/>
              <a:ahLst/>
              <a:cxnLst/>
              <a:rect l="l" t="t" r="r" b="b"/>
              <a:pathLst>
                <a:path w="20913" h="23381" extrusionOk="0">
                  <a:moveTo>
                    <a:pt x="4201" y="1"/>
                  </a:moveTo>
                  <a:cubicBezTo>
                    <a:pt x="1903" y="1"/>
                    <a:pt x="28" y="1866"/>
                    <a:pt x="28" y="4165"/>
                  </a:cubicBezTo>
                  <a:lnTo>
                    <a:pt x="1" y="17073"/>
                  </a:lnTo>
                  <a:cubicBezTo>
                    <a:pt x="1" y="18903"/>
                    <a:pt x="1190" y="20516"/>
                    <a:pt x="2930" y="21057"/>
                  </a:cubicBezTo>
                  <a:lnTo>
                    <a:pt x="9736" y="23193"/>
                  </a:lnTo>
                  <a:cubicBezTo>
                    <a:pt x="10143" y="23318"/>
                    <a:pt x="10563" y="23381"/>
                    <a:pt x="10982" y="23381"/>
                  </a:cubicBezTo>
                  <a:cubicBezTo>
                    <a:pt x="11444" y="23381"/>
                    <a:pt x="11906" y="23304"/>
                    <a:pt x="12350" y="23148"/>
                  </a:cubicBezTo>
                  <a:lnTo>
                    <a:pt x="18092" y="21147"/>
                  </a:lnTo>
                  <a:cubicBezTo>
                    <a:pt x="19759" y="20570"/>
                    <a:pt x="20886" y="18993"/>
                    <a:pt x="20886" y="17217"/>
                  </a:cubicBezTo>
                  <a:lnTo>
                    <a:pt x="20913" y="4201"/>
                  </a:lnTo>
                  <a:cubicBezTo>
                    <a:pt x="20913" y="1903"/>
                    <a:pt x="19047" y="28"/>
                    <a:pt x="16748" y="28"/>
                  </a:cubicBezTo>
                  <a:lnTo>
                    <a:pt x="4201" y="1"/>
                  </a:lnTo>
                  <a:close/>
                </a:path>
              </a:pathLst>
            </a:custGeom>
            <a:solidFill>
              <a:schemeClr val="accent3"/>
            </a:solidFill>
            <a:ln>
              <a:noFill/>
            </a:ln>
          </p:spPr>
          <p:txBody>
            <a:bodyPr spcFirstLastPara="1" wrap="square" lIns="121900" tIns="121900" rIns="121900" bIns="121900" anchor="ctr" anchorCtr="0">
              <a:noAutofit/>
            </a:bodyPr>
            <a:lstStyle/>
            <a:p>
              <a:pPr algn="ctr"/>
              <a:r>
                <a:rPr lang="en-US" sz="1867" dirty="0"/>
                <a:t>Get chance to Enroll 1-Month Internship on demand</a:t>
              </a:r>
              <a:endParaRPr sz="1867" dirty="0"/>
            </a:p>
          </p:txBody>
        </p:sp>
        <p:sp>
          <p:nvSpPr>
            <p:cNvPr id="21" name="Google Shape;1490;p43"/>
            <p:cNvSpPr/>
            <p:nvPr/>
          </p:nvSpPr>
          <p:spPr>
            <a:xfrm>
              <a:off x="6554696" y="509501"/>
              <a:ext cx="711709" cy="793261"/>
            </a:xfrm>
            <a:custGeom>
              <a:avLst/>
              <a:gdLst/>
              <a:ahLst/>
              <a:cxnLst/>
              <a:rect l="l" t="t" r="r" b="b"/>
              <a:pathLst>
                <a:path w="21355" h="23802" extrusionOk="0">
                  <a:moveTo>
                    <a:pt x="5138" y="442"/>
                  </a:moveTo>
                  <a:lnTo>
                    <a:pt x="7572" y="451"/>
                  </a:lnTo>
                  <a:lnTo>
                    <a:pt x="12440" y="469"/>
                  </a:lnTo>
                  <a:lnTo>
                    <a:pt x="14873" y="469"/>
                  </a:lnTo>
                  <a:lnTo>
                    <a:pt x="16090" y="478"/>
                  </a:lnTo>
                  <a:cubicBezTo>
                    <a:pt x="16249" y="478"/>
                    <a:pt x="16412" y="477"/>
                    <a:pt x="16574" y="477"/>
                  </a:cubicBezTo>
                  <a:cubicBezTo>
                    <a:pt x="16817" y="477"/>
                    <a:pt x="17058" y="480"/>
                    <a:pt x="17280" y="496"/>
                  </a:cubicBezTo>
                  <a:cubicBezTo>
                    <a:pt x="17659" y="541"/>
                    <a:pt x="18037" y="622"/>
                    <a:pt x="18389" y="766"/>
                  </a:cubicBezTo>
                  <a:cubicBezTo>
                    <a:pt x="18740" y="920"/>
                    <a:pt x="19083" y="1109"/>
                    <a:pt x="19380" y="1352"/>
                  </a:cubicBezTo>
                  <a:cubicBezTo>
                    <a:pt x="19669" y="1596"/>
                    <a:pt x="19939" y="1866"/>
                    <a:pt x="20155" y="2191"/>
                  </a:cubicBezTo>
                  <a:cubicBezTo>
                    <a:pt x="20363" y="2506"/>
                    <a:pt x="20534" y="2849"/>
                    <a:pt x="20651" y="3209"/>
                  </a:cubicBezTo>
                  <a:cubicBezTo>
                    <a:pt x="20759" y="3579"/>
                    <a:pt x="20832" y="3948"/>
                    <a:pt x="20832" y="4336"/>
                  </a:cubicBezTo>
                  <a:cubicBezTo>
                    <a:pt x="20841" y="4733"/>
                    <a:pt x="20832" y="5147"/>
                    <a:pt x="20832" y="5544"/>
                  </a:cubicBezTo>
                  <a:lnTo>
                    <a:pt x="20841" y="7978"/>
                  </a:lnTo>
                  <a:lnTo>
                    <a:pt x="20850" y="12845"/>
                  </a:lnTo>
                  <a:lnTo>
                    <a:pt x="20850" y="15279"/>
                  </a:lnTo>
                  <a:lnTo>
                    <a:pt x="20850" y="16496"/>
                  </a:lnTo>
                  <a:lnTo>
                    <a:pt x="20850" y="17109"/>
                  </a:lnTo>
                  <a:lnTo>
                    <a:pt x="20859" y="17406"/>
                  </a:lnTo>
                  <a:lnTo>
                    <a:pt x="20841" y="17704"/>
                  </a:lnTo>
                  <a:cubicBezTo>
                    <a:pt x="20795" y="18470"/>
                    <a:pt x="20516" y="19218"/>
                    <a:pt x="20047" y="19831"/>
                  </a:cubicBezTo>
                  <a:cubicBezTo>
                    <a:pt x="19579" y="20453"/>
                    <a:pt x="18930" y="20921"/>
                    <a:pt x="18208" y="21183"/>
                  </a:cubicBezTo>
                  <a:lnTo>
                    <a:pt x="13602" y="22769"/>
                  </a:lnTo>
                  <a:lnTo>
                    <a:pt x="12458" y="23175"/>
                  </a:lnTo>
                  <a:cubicBezTo>
                    <a:pt x="12088" y="23292"/>
                    <a:pt x="11709" y="23364"/>
                    <a:pt x="11322" y="23382"/>
                  </a:cubicBezTo>
                  <a:cubicBezTo>
                    <a:pt x="11267" y="23385"/>
                    <a:pt x="11211" y="23386"/>
                    <a:pt x="11156" y="23386"/>
                  </a:cubicBezTo>
                  <a:cubicBezTo>
                    <a:pt x="10830" y="23386"/>
                    <a:pt x="10500" y="23342"/>
                    <a:pt x="10177" y="23265"/>
                  </a:cubicBezTo>
                  <a:cubicBezTo>
                    <a:pt x="9997" y="23211"/>
                    <a:pt x="9798" y="23148"/>
                    <a:pt x="9609" y="23085"/>
                  </a:cubicBezTo>
                  <a:lnTo>
                    <a:pt x="9023" y="22905"/>
                  </a:lnTo>
                  <a:lnTo>
                    <a:pt x="4381" y="21453"/>
                  </a:lnTo>
                  <a:lnTo>
                    <a:pt x="3218" y="21093"/>
                  </a:lnTo>
                  <a:cubicBezTo>
                    <a:pt x="2849" y="20976"/>
                    <a:pt x="2497" y="20813"/>
                    <a:pt x="2173" y="20597"/>
                  </a:cubicBezTo>
                  <a:cubicBezTo>
                    <a:pt x="1542" y="20173"/>
                    <a:pt x="1001" y="19578"/>
                    <a:pt x="676" y="18866"/>
                  </a:cubicBezTo>
                  <a:cubicBezTo>
                    <a:pt x="505" y="18515"/>
                    <a:pt x="397" y="18136"/>
                    <a:pt x="343" y="17749"/>
                  </a:cubicBezTo>
                  <a:cubicBezTo>
                    <a:pt x="298" y="17361"/>
                    <a:pt x="316" y="16955"/>
                    <a:pt x="316" y="16550"/>
                  </a:cubicBezTo>
                  <a:lnTo>
                    <a:pt x="334" y="14116"/>
                  </a:lnTo>
                  <a:lnTo>
                    <a:pt x="388" y="9248"/>
                  </a:lnTo>
                  <a:cubicBezTo>
                    <a:pt x="397" y="7626"/>
                    <a:pt x="406" y="6003"/>
                    <a:pt x="415" y="4381"/>
                  </a:cubicBezTo>
                  <a:cubicBezTo>
                    <a:pt x="424" y="3993"/>
                    <a:pt x="478" y="3606"/>
                    <a:pt x="586" y="3245"/>
                  </a:cubicBezTo>
                  <a:cubicBezTo>
                    <a:pt x="703" y="2876"/>
                    <a:pt x="866" y="2524"/>
                    <a:pt x="1082" y="2200"/>
                  </a:cubicBezTo>
                  <a:cubicBezTo>
                    <a:pt x="1298" y="1884"/>
                    <a:pt x="1551" y="1596"/>
                    <a:pt x="1848" y="1343"/>
                  </a:cubicBezTo>
                  <a:cubicBezTo>
                    <a:pt x="2155" y="1109"/>
                    <a:pt x="2479" y="902"/>
                    <a:pt x="2831" y="748"/>
                  </a:cubicBezTo>
                  <a:cubicBezTo>
                    <a:pt x="3191" y="604"/>
                    <a:pt x="3561" y="505"/>
                    <a:pt x="3948" y="460"/>
                  </a:cubicBezTo>
                  <a:cubicBezTo>
                    <a:pt x="4039" y="451"/>
                    <a:pt x="4138" y="451"/>
                    <a:pt x="4237" y="442"/>
                  </a:cubicBezTo>
                  <a:close/>
                  <a:moveTo>
                    <a:pt x="4381" y="0"/>
                  </a:moveTo>
                  <a:lnTo>
                    <a:pt x="4219" y="9"/>
                  </a:lnTo>
                  <a:cubicBezTo>
                    <a:pt x="4111" y="18"/>
                    <a:pt x="4003" y="18"/>
                    <a:pt x="3894" y="27"/>
                  </a:cubicBezTo>
                  <a:cubicBezTo>
                    <a:pt x="3471" y="81"/>
                    <a:pt x="3056" y="190"/>
                    <a:pt x="2668" y="352"/>
                  </a:cubicBezTo>
                  <a:cubicBezTo>
                    <a:pt x="2272" y="523"/>
                    <a:pt x="1911" y="748"/>
                    <a:pt x="1578" y="1019"/>
                  </a:cubicBezTo>
                  <a:cubicBezTo>
                    <a:pt x="1253" y="1289"/>
                    <a:pt x="965" y="1614"/>
                    <a:pt x="731" y="1965"/>
                  </a:cubicBezTo>
                  <a:cubicBezTo>
                    <a:pt x="496" y="2326"/>
                    <a:pt x="316" y="2713"/>
                    <a:pt x="190" y="3119"/>
                  </a:cubicBezTo>
                  <a:cubicBezTo>
                    <a:pt x="63" y="3534"/>
                    <a:pt x="9" y="3957"/>
                    <a:pt x="0" y="4381"/>
                  </a:cubicBezTo>
                  <a:cubicBezTo>
                    <a:pt x="0" y="6003"/>
                    <a:pt x="0" y="7626"/>
                    <a:pt x="9" y="9248"/>
                  </a:cubicBezTo>
                  <a:lnTo>
                    <a:pt x="54" y="14116"/>
                  </a:lnTo>
                  <a:lnTo>
                    <a:pt x="54" y="16550"/>
                  </a:lnTo>
                  <a:lnTo>
                    <a:pt x="54" y="17154"/>
                  </a:lnTo>
                  <a:cubicBezTo>
                    <a:pt x="54" y="17253"/>
                    <a:pt x="54" y="17361"/>
                    <a:pt x="63" y="17469"/>
                  </a:cubicBezTo>
                  <a:cubicBezTo>
                    <a:pt x="63" y="17568"/>
                    <a:pt x="72" y="17676"/>
                    <a:pt x="81" y="17776"/>
                  </a:cubicBezTo>
                  <a:cubicBezTo>
                    <a:pt x="127" y="18190"/>
                    <a:pt x="217" y="18605"/>
                    <a:pt x="370" y="19002"/>
                  </a:cubicBezTo>
                  <a:cubicBezTo>
                    <a:pt x="676" y="19786"/>
                    <a:pt x="1226" y="20489"/>
                    <a:pt x="1947" y="20949"/>
                  </a:cubicBezTo>
                  <a:cubicBezTo>
                    <a:pt x="2299" y="21183"/>
                    <a:pt x="2696" y="21363"/>
                    <a:pt x="3092" y="21489"/>
                  </a:cubicBezTo>
                  <a:lnTo>
                    <a:pt x="4255" y="21859"/>
                  </a:lnTo>
                  <a:lnTo>
                    <a:pt x="8897" y="23310"/>
                  </a:lnTo>
                  <a:lnTo>
                    <a:pt x="9483" y="23490"/>
                  </a:lnTo>
                  <a:cubicBezTo>
                    <a:pt x="9672" y="23554"/>
                    <a:pt x="9862" y="23617"/>
                    <a:pt x="10078" y="23671"/>
                  </a:cubicBezTo>
                  <a:cubicBezTo>
                    <a:pt x="10418" y="23761"/>
                    <a:pt x="10777" y="23801"/>
                    <a:pt x="11133" y="23801"/>
                  </a:cubicBezTo>
                  <a:cubicBezTo>
                    <a:pt x="11202" y="23801"/>
                    <a:pt x="11271" y="23800"/>
                    <a:pt x="11340" y="23797"/>
                  </a:cubicBezTo>
                  <a:cubicBezTo>
                    <a:pt x="11764" y="23779"/>
                    <a:pt x="12187" y="23698"/>
                    <a:pt x="12593" y="23563"/>
                  </a:cubicBezTo>
                  <a:lnTo>
                    <a:pt x="13738" y="23157"/>
                  </a:lnTo>
                  <a:lnTo>
                    <a:pt x="18335" y="21552"/>
                  </a:lnTo>
                  <a:cubicBezTo>
                    <a:pt x="19137" y="21273"/>
                    <a:pt x="19858" y="20759"/>
                    <a:pt x="20372" y="20083"/>
                  </a:cubicBezTo>
                  <a:cubicBezTo>
                    <a:pt x="20895" y="19407"/>
                    <a:pt x="21210" y="18578"/>
                    <a:pt x="21273" y="17731"/>
                  </a:cubicBezTo>
                  <a:lnTo>
                    <a:pt x="21282" y="17406"/>
                  </a:lnTo>
                  <a:lnTo>
                    <a:pt x="21282" y="17109"/>
                  </a:lnTo>
                  <a:lnTo>
                    <a:pt x="21291" y="16496"/>
                  </a:lnTo>
                  <a:lnTo>
                    <a:pt x="21291" y="15279"/>
                  </a:lnTo>
                  <a:lnTo>
                    <a:pt x="21309" y="12845"/>
                  </a:lnTo>
                  <a:lnTo>
                    <a:pt x="21327" y="7978"/>
                  </a:lnTo>
                  <a:lnTo>
                    <a:pt x="21345" y="5544"/>
                  </a:lnTo>
                  <a:cubicBezTo>
                    <a:pt x="21345" y="5138"/>
                    <a:pt x="21354" y="4742"/>
                    <a:pt x="21345" y="4327"/>
                  </a:cubicBezTo>
                  <a:cubicBezTo>
                    <a:pt x="21336" y="3894"/>
                    <a:pt x="21255" y="3471"/>
                    <a:pt x="21129" y="3056"/>
                  </a:cubicBezTo>
                  <a:cubicBezTo>
                    <a:pt x="20994" y="2650"/>
                    <a:pt x="20795" y="2263"/>
                    <a:pt x="20561" y="1911"/>
                  </a:cubicBezTo>
                  <a:cubicBezTo>
                    <a:pt x="20309" y="1551"/>
                    <a:pt x="20011" y="1244"/>
                    <a:pt x="19678" y="974"/>
                  </a:cubicBezTo>
                  <a:cubicBezTo>
                    <a:pt x="19344" y="694"/>
                    <a:pt x="18966" y="487"/>
                    <a:pt x="18569" y="325"/>
                  </a:cubicBezTo>
                  <a:cubicBezTo>
                    <a:pt x="18172" y="153"/>
                    <a:pt x="17749" y="72"/>
                    <a:pt x="17325" y="18"/>
                  </a:cubicBezTo>
                  <a:cubicBezTo>
                    <a:pt x="17109" y="5"/>
                    <a:pt x="16901" y="2"/>
                    <a:pt x="16698" y="2"/>
                  </a:cubicBezTo>
                  <a:cubicBezTo>
                    <a:pt x="16596" y="2"/>
                    <a:pt x="16494" y="3"/>
                    <a:pt x="16393" y="3"/>
                  </a:cubicBezTo>
                  <a:cubicBezTo>
                    <a:pt x="16292" y="3"/>
                    <a:pt x="16192" y="2"/>
                    <a:pt x="16090" y="0"/>
                  </a:cubicBezTo>
                  <a:close/>
                </a:path>
              </a:pathLst>
            </a:custGeom>
            <a:solidFill>
              <a:schemeClr val="dk2"/>
            </a:solidFill>
            <a:ln>
              <a:noFill/>
            </a:ln>
          </p:spPr>
          <p:txBody>
            <a:bodyPr spcFirstLastPara="1" wrap="square" lIns="121900" tIns="121900" rIns="121900" bIns="121900" anchor="ctr" anchorCtr="0">
              <a:noAutofit/>
            </a:bodyPr>
            <a:lstStyle/>
            <a:p>
              <a:endParaRPr sz="2400" dirty="0"/>
            </a:p>
          </p:txBody>
        </p:sp>
      </p:grpSp>
      <p:sp>
        <p:nvSpPr>
          <p:cNvPr id="22" name="Rectangle 21"/>
          <p:cNvSpPr/>
          <p:nvPr/>
        </p:nvSpPr>
        <p:spPr>
          <a:xfrm>
            <a:off x="896205" y="2598803"/>
            <a:ext cx="6786511" cy="3284297"/>
          </a:xfrm>
          <a:prstGeom prst="rect">
            <a:avLst/>
          </a:prstGeom>
        </p:spPr>
        <p:txBody>
          <a:bodyPr wrap="square" lIns="82613" tIns="41307" rIns="82613" bIns="41307">
            <a:spAutoFit/>
          </a:bodyPr>
          <a:lstStyle/>
          <a:p>
            <a:pPr marL="309791" indent="-309791">
              <a:buFont typeface="+mj-lt"/>
              <a:buAutoNum type="arabicPeriod"/>
            </a:pPr>
            <a:r>
              <a:rPr lang="en-US" sz="1600" dirty="0"/>
              <a:t>Spatial Data Science For  Covid-19 Disease Prediction     </a:t>
            </a:r>
          </a:p>
          <a:p>
            <a:pPr marL="309791" indent="-309791">
              <a:buFont typeface="+mj-lt"/>
              <a:buAutoNum type="arabicPeriod"/>
            </a:pPr>
            <a:r>
              <a:rPr lang="en-US" sz="1600" dirty="0"/>
              <a:t>Parkinson’s Disease Prediction-</a:t>
            </a:r>
            <a:r>
              <a:rPr lang="en-US" sz="1600" dirty="0" err="1"/>
              <a:t>XGBoost</a:t>
            </a:r>
            <a:r>
              <a:rPr lang="en-US" sz="1600" dirty="0"/>
              <a:t> Classifier</a:t>
            </a:r>
          </a:p>
          <a:p>
            <a:pPr marL="309791" indent="-309791">
              <a:buFont typeface="+mj-lt"/>
              <a:buAutoNum type="arabicPeriod"/>
            </a:pPr>
            <a:r>
              <a:rPr lang="en-US" sz="1600" dirty="0"/>
              <a:t>House Price Prediction-Random Forest Regression</a:t>
            </a:r>
          </a:p>
          <a:p>
            <a:pPr marL="309791" indent="-309791">
              <a:buFont typeface="+mj-lt"/>
              <a:buAutoNum type="arabicPeriod"/>
            </a:pPr>
            <a:r>
              <a:rPr lang="en-US" sz="1600" dirty="0"/>
              <a:t>Customer Segmentation Using ML-K-Means Clustering</a:t>
            </a:r>
          </a:p>
          <a:p>
            <a:pPr marL="309791" indent="-309791">
              <a:buFont typeface="+mj-lt"/>
              <a:buAutoNum type="arabicPeriod"/>
            </a:pPr>
            <a:r>
              <a:rPr lang="en-US" sz="1600" dirty="0"/>
              <a:t>Home Loan Prediction-Decision Tree Classifier</a:t>
            </a:r>
          </a:p>
          <a:p>
            <a:pPr marL="309791" indent="-309791">
              <a:buFont typeface="+mj-lt"/>
              <a:buAutoNum type="arabicPeriod"/>
            </a:pPr>
            <a:r>
              <a:rPr lang="en-US" sz="1600" dirty="0"/>
              <a:t>Spam Classification-NLP</a:t>
            </a:r>
          </a:p>
          <a:p>
            <a:pPr marL="309791" indent="-309791">
              <a:buFont typeface="+mj-lt"/>
              <a:buAutoNum type="arabicPeriod"/>
            </a:pPr>
            <a:r>
              <a:rPr lang="en-US" sz="1600" dirty="0"/>
              <a:t>Hand Written Digit Recognition Using Python-CNN</a:t>
            </a:r>
          </a:p>
          <a:p>
            <a:pPr marL="309791" indent="-309791">
              <a:buFont typeface="+mj-lt"/>
              <a:buAutoNum type="arabicPeriod"/>
            </a:pPr>
            <a:r>
              <a:rPr lang="en-US" sz="1600" dirty="0"/>
              <a:t>Churn Prediction-Deep Learning</a:t>
            </a:r>
          </a:p>
          <a:p>
            <a:pPr marL="309791" indent="-309791">
              <a:buFont typeface="+mj-lt"/>
              <a:buAutoNum type="arabicPeriod"/>
            </a:pPr>
            <a:r>
              <a:rPr lang="en-US" sz="1600" dirty="0"/>
              <a:t>Crop Yield Prediction</a:t>
            </a:r>
          </a:p>
          <a:p>
            <a:pPr marL="309791" indent="-309791">
              <a:buFont typeface="+mj-lt"/>
              <a:buAutoNum type="arabicPeriod"/>
            </a:pPr>
            <a:r>
              <a:rPr lang="en-US" sz="1600" dirty="0"/>
              <a:t>Ground water level prediction</a:t>
            </a:r>
          </a:p>
          <a:p>
            <a:pPr marL="309791" indent="-309791">
              <a:buFont typeface="Arial" panose="020B0604020202020204" pitchFamily="34" charset="0"/>
              <a:buChar char="•"/>
            </a:pPr>
            <a:endParaRPr lang="en-US" sz="2400" b="1" dirty="0"/>
          </a:p>
          <a:p>
            <a:pPr marL="309791" indent="-309791">
              <a:buFont typeface="Arial" panose="020B0604020202020204" pitchFamily="34" charset="0"/>
              <a:buChar char="•"/>
            </a:pPr>
            <a:endParaRPr lang="en-US" sz="2400" dirty="0"/>
          </a:p>
        </p:txBody>
      </p:sp>
    </p:spTree>
    <p:extLst>
      <p:ext uri="{BB962C8B-B14F-4D97-AF65-F5344CB8AC3E}">
        <p14:creationId xmlns:p14="http://schemas.microsoft.com/office/powerpoint/2010/main" val="4059620024"/>
      </p:ext>
    </p:extLst>
  </p:cSld>
  <p:clrMapOvr>
    <a:masterClrMapping/>
  </p:clrMapOvr>
  <mc:AlternateContent xmlns:mc="http://schemas.openxmlformats.org/markup-compatibility/2006" xmlns:p14="http://schemas.microsoft.com/office/powerpoint/2010/main">
    <mc:Choice Requires="p14">
      <p:transition spd="slow" p14:dur="2000" advTm="3565"/>
    </mc:Choice>
    <mc:Fallback xmlns="">
      <p:transition spd="slow" advTm="3565"/>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How to join in 1 month Internship</a:t>
            </a:r>
          </a:p>
        </p:txBody>
      </p:sp>
      <p:sp>
        <p:nvSpPr>
          <p:cNvPr id="3" name="Text Placeholder 2"/>
          <p:cNvSpPr>
            <a:spLocks noGrp="1"/>
          </p:cNvSpPr>
          <p:nvPr>
            <p:ph type="body" idx="1"/>
          </p:nvPr>
        </p:nvSpPr>
        <p:spPr>
          <a:xfrm>
            <a:off x="1746255" y="1312917"/>
            <a:ext cx="9274244" cy="4555200"/>
          </a:xfrm>
        </p:spPr>
        <p:txBody>
          <a:bodyPr/>
          <a:lstStyle/>
          <a:p>
            <a:pPr marL="137685" indent="0">
              <a:buNone/>
            </a:pPr>
            <a:r>
              <a:rPr lang="en-US" sz="1867" dirty="0"/>
              <a:t>https://www.pantechelearning.com/pymc-internship/</a:t>
            </a:r>
          </a:p>
        </p:txBody>
      </p:sp>
      <p:sp>
        <p:nvSpPr>
          <p:cNvPr id="8" name="Rounded Rectangle 7"/>
          <p:cNvSpPr/>
          <p:nvPr/>
        </p:nvSpPr>
        <p:spPr>
          <a:xfrm>
            <a:off x="3850874" y="5821170"/>
            <a:ext cx="4082679" cy="773185"/>
          </a:xfrm>
          <a:prstGeom prst="roundRect">
            <a:avLst/>
          </a:prstGeom>
        </p:spPr>
        <p:style>
          <a:lnRef idx="2">
            <a:schemeClr val="accent6"/>
          </a:lnRef>
          <a:fillRef idx="1">
            <a:schemeClr val="lt1"/>
          </a:fillRef>
          <a:effectRef idx="0">
            <a:schemeClr val="accent6"/>
          </a:effectRef>
          <a:fontRef idx="minor">
            <a:schemeClr val="dk1"/>
          </a:fontRef>
        </p:style>
        <p:txBody>
          <a:bodyPr lIns="82613" tIns="41307" rIns="82613" bIns="41307" rtlCol="0" anchor="ctr"/>
          <a:lstStyle/>
          <a:p>
            <a:pPr algn="ctr"/>
            <a:r>
              <a:rPr lang="en-US" sz="2133" dirty="0"/>
              <a:t>Coupon Code: </a:t>
            </a:r>
            <a:r>
              <a:rPr lang="en-US" sz="2133" b="1" dirty="0" smtClean="0">
                <a:solidFill>
                  <a:srgbClr val="FF0000"/>
                </a:solidFill>
              </a:rPr>
              <a:t>PYMC</a:t>
            </a:r>
            <a:endParaRPr lang="en-IN" sz="2133"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5" y="1952252"/>
            <a:ext cx="7998373" cy="3229584"/>
          </a:xfrm>
          <a:prstGeom prst="rect">
            <a:avLst/>
          </a:prstGeom>
        </p:spPr>
      </p:pic>
    </p:spTree>
    <p:extLst>
      <p:ext uri="{BB962C8B-B14F-4D97-AF65-F5344CB8AC3E}">
        <p14:creationId xmlns:p14="http://schemas.microsoft.com/office/powerpoint/2010/main" val="2913404610"/>
      </p:ext>
    </p:extLst>
  </p:cSld>
  <p:clrMapOvr>
    <a:masterClrMapping/>
  </p:clrMapOvr>
  <mc:AlternateContent xmlns:mc="http://schemas.openxmlformats.org/markup-compatibility/2006" xmlns:p14="http://schemas.microsoft.com/office/powerpoint/2010/main">
    <mc:Choice Requires="p14">
      <p:transition spd="slow" p14:dur="2000" advTm="1765"/>
    </mc:Choice>
    <mc:Fallback xmlns="">
      <p:transition spd="slow" advTm="176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What Is Python?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400" dirty="0">
                <a:latin typeface="Times New Roman" pitchFamily="18" charset="0"/>
                <a:cs typeface="Times New Roman" pitchFamily="18" charset="0"/>
              </a:rPr>
              <a:t>Python is a high-level and object-oriented programming language.</a:t>
            </a:r>
          </a:p>
          <a:p>
            <a:pPr algn="just">
              <a:lnSpc>
                <a:spcPct val="150000"/>
              </a:lnSpc>
              <a:spcBef>
                <a:spcPts val="0"/>
              </a:spcBef>
            </a:pPr>
            <a:r>
              <a:rPr lang="en-IN" sz="2400" dirty="0">
                <a:latin typeface="Times New Roman" pitchFamily="18" charset="0"/>
                <a:cs typeface="Times New Roman" pitchFamily="18" charset="0"/>
              </a:rPr>
              <a:t>It was developed by Guido Van </a:t>
            </a:r>
            <a:r>
              <a:rPr lang="en-IN" sz="2400" dirty="0" err="1">
                <a:latin typeface="Times New Roman" pitchFamily="18" charset="0"/>
                <a:cs typeface="Times New Roman" pitchFamily="18" charset="0"/>
              </a:rPr>
              <a:t>Rossum</a:t>
            </a:r>
            <a:r>
              <a:rPr lang="en-IN" sz="2400" dirty="0">
                <a:latin typeface="Times New Roman" pitchFamily="18" charset="0"/>
                <a:cs typeface="Times New Roman" pitchFamily="18" charset="0"/>
              </a:rPr>
              <a:t> during 1990’s.</a:t>
            </a:r>
          </a:p>
          <a:p>
            <a:pPr algn="just">
              <a:lnSpc>
                <a:spcPct val="150000"/>
              </a:lnSpc>
              <a:spcBef>
                <a:spcPts val="0"/>
              </a:spcBef>
            </a:pPr>
            <a:r>
              <a:rPr lang="en-IN" sz="2400" dirty="0">
                <a:latin typeface="Times New Roman" pitchFamily="18" charset="0"/>
                <a:cs typeface="Times New Roman" pitchFamily="18" charset="0"/>
              </a:rPr>
              <a:t>It is available under the General Public Licence(GPL).</a:t>
            </a:r>
            <a:endParaRPr lang="en-US" sz="2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Why Python?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itchFamily="18" charset="0"/>
                <a:cs typeface="Times New Roman" pitchFamily="18" charset="0"/>
              </a:rPr>
              <a:t>Python is an interpreted and object-oriented scripting language.</a:t>
            </a:r>
          </a:p>
          <a:p>
            <a:pPr algn="just">
              <a:lnSpc>
                <a:spcPct val="150000"/>
              </a:lnSpc>
              <a:spcBef>
                <a:spcPts val="0"/>
              </a:spcBef>
            </a:pPr>
            <a:r>
              <a:rPr lang="en-IN" sz="2000" dirty="0">
                <a:latin typeface="Times New Roman" pitchFamily="18" charset="0"/>
                <a:cs typeface="Times New Roman" pitchFamily="18" charset="0"/>
              </a:rPr>
              <a:t>Improves code readability and it uses many English Keywords.</a:t>
            </a:r>
          </a:p>
          <a:p>
            <a:pPr algn="just">
              <a:lnSpc>
                <a:spcPct val="150000"/>
              </a:lnSpc>
              <a:spcBef>
                <a:spcPts val="0"/>
              </a:spcBef>
            </a:pPr>
            <a:r>
              <a:rPr lang="en-IN" sz="2000" dirty="0">
                <a:latin typeface="Times New Roman" pitchFamily="18" charset="0"/>
                <a:cs typeface="Times New Roman" pitchFamily="18" charset="0"/>
              </a:rPr>
              <a:t>Other languages use many punctuations and it has a simple syntax when compared to other languages.</a:t>
            </a:r>
          </a:p>
          <a:p>
            <a:pPr algn="just">
              <a:lnSpc>
                <a:spcPct val="150000"/>
              </a:lnSpc>
              <a:spcBef>
                <a:spcPts val="0"/>
              </a:spcBef>
            </a:pPr>
            <a:r>
              <a:rPr lang="en-IN" sz="2000" dirty="0">
                <a:latin typeface="Times New Roman" pitchFamily="18" charset="0"/>
                <a:cs typeface="Times New Roman" pitchFamily="18" charset="0"/>
              </a:rPr>
              <a:t>It is mainly used in the web development domain.</a:t>
            </a: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Advantages: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itchFamily="18" charset="0"/>
                <a:cs typeface="Times New Roman" pitchFamily="18" charset="0"/>
              </a:rPr>
              <a:t>It is processed at runtime by the interpreter.</a:t>
            </a:r>
          </a:p>
          <a:p>
            <a:pPr algn="just">
              <a:lnSpc>
                <a:spcPct val="150000"/>
              </a:lnSpc>
              <a:spcBef>
                <a:spcPts val="0"/>
              </a:spcBef>
            </a:pPr>
            <a:r>
              <a:rPr lang="en-IN" sz="2000" dirty="0">
                <a:latin typeface="Times New Roman" pitchFamily="18" charset="0"/>
                <a:cs typeface="Times New Roman" pitchFamily="18" charset="0"/>
              </a:rPr>
              <a:t>Python is interactive. </a:t>
            </a:r>
          </a:p>
          <a:p>
            <a:pPr algn="just">
              <a:lnSpc>
                <a:spcPct val="150000"/>
              </a:lnSpc>
              <a:spcBef>
                <a:spcPts val="0"/>
              </a:spcBef>
            </a:pPr>
            <a:r>
              <a:rPr lang="en-IN" sz="2000" dirty="0">
                <a:latin typeface="Times New Roman" pitchFamily="18" charset="0"/>
                <a:cs typeface="Times New Roman" pitchFamily="18" charset="0"/>
              </a:rPr>
              <a:t>One can interact with the interpreter to directly write our programs.</a:t>
            </a:r>
          </a:p>
          <a:p>
            <a:pPr algn="just">
              <a:lnSpc>
                <a:spcPct val="150000"/>
              </a:lnSpc>
              <a:spcBef>
                <a:spcPts val="0"/>
              </a:spcBef>
            </a:pPr>
            <a:r>
              <a:rPr lang="en-IN" sz="2000" dirty="0">
                <a:latin typeface="Times New Roman" pitchFamily="18" charset="0"/>
                <a:cs typeface="Times New Roman" pitchFamily="18" charset="0"/>
              </a:rPr>
              <a:t>Python supports object-oriented style of programming.</a:t>
            </a:r>
          </a:p>
          <a:p>
            <a:pPr algn="just">
              <a:lnSpc>
                <a:spcPct val="150000"/>
              </a:lnSpc>
              <a:spcBef>
                <a:spcPts val="0"/>
              </a:spcBef>
            </a:pPr>
            <a:r>
              <a:rPr lang="en-IN" sz="2000" dirty="0">
                <a:latin typeface="Times New Roman" pitchFamily="18" charset="0"/>
                <a:cs typeface="Times New Roman" pitchFamily="18" charset="0"/>
              </a:rPr>
              <a:t>It is a good language for beginner-level programmers.</a:t>
            </a:r>
            <a:endParaRPr lang="en-US"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Reasons To Learn Python: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itchFamily="18" charset="0"/>
                <a:cs typeface="Times New Roman" pitchFamily="18" charset="0"/>
              </a:rPr>
              <a:t>It supports both structured as well as functional programming methods.</a:t>
            </a:r>
          </a:p>
          <a:p>
            <a:pPr algn="just">
              <a:lnSpc>
                <a:spcPct val="150000"/>
              </a:lnSpc>
              <a:spcBef>
                <a:spcPts val="0"/>
              </a:spcBef>
            </a:pPr>
            <a:r>
              <a:rPr lang="en-IN" sz="2000" dirty="0">
                <a:latin typeface="Times New Roman" pitchFamily="18" charset="0"/>
                <a:cs typeface="Times New Roman" pitchFamily="18" charset="0"/>
              </a:rPr>
              <a:t>It can be used as a scripting language or it can be compiled to byte code for building large applications.</a:t>
            </a:r>
          </a:p>
          <a:p>
            <a:pPr algn="just">
              <a:lnSpc>
                <a:spcPct val="150000"/>
              </a:lnSpc>
              <a:spcBef>
                <a:spcPts val="0"/>
              </a:spcBef>
            </a:pPr>
            <a:r>
              <a:rPr lang="en-IN" sz="2000" dirty="0">
                <a:latin typeface="Times New Roman" pitchFamily="18" charset="0"/>
                <a:cs typeface="Times New Roman" pitchFamily="18" charset="0"/>
              </a:rPr>
              <a:t>It provides high-level dynamic data types and supports automatic garbage collection.</a:t>
            </a:r>
          </a:p>
          <a:p>
            <a:pPr algn="just">
              <a:lnSpc>
                <a:spcPct val="150000"/>
              </a:lnSpc>
              <a:spcBef>
                <a:spcPts val="0"/>
              </a:spcBef>
            </a:pPr>
            <a:r>
              <a:rPr lang="en-IN" sz="2000" dirty="0">
                <a:latin typeface="Times New Roman" pitchFamily="18" charset="0"/>
                <a:cs typeface="Times New Roman" pitchFamily="18" charset="0"/>
              </a:rPr>
              <a:t>It can be integrated with other languages like C,C++,CORBA and JAVA.</a:t>
            </a:r>
            <a:endParaRPr lang="en-US"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Applications Of Python: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b="1" dirty="0">
                <a:latin typeface="Times New Roman" pitchFamily="18" charset="0"/>
                <a:cs typeface="Times New Roman" pitchFamily="18" charset="0"/>
              </a:rPr>
              <a:t>Easy To Learn: </a:t>
            </a:r>
            <a:r>
              <a:rPr lang="en-IN" sz="2000" dirty="0">
                <a:latin typeface="Times New Roman" pitchFamily="18" charset="0"/>
                <a:cs typeface="Times New Roman" pitchFamily="18" charset="0"/>
              </a:rPr>
              <a:t>It has few keywords and a clearly defined syntax.</a:t>
            </a:r>
          </a:p>
          <a:p>
            <a:pPr algn="just">
              <a:lnSpc>
                <a:spcPct val="150000"/>
              </a:lnSpc>
              <a:spcBef>
                <a:spcPts val="0"/>
              </a:spcBef>
            </a:pPr>
            <a:r>
              <a:rPr lang="en-IN" sz="2000" b="1" dirty="0">
                <a:latin typeface="Times New Roman" pitchFamily="18" charset="0"/>
                <a:cs typeface="Times New Roman" pitchFamily="18" charset="0"/>
              </a:rPr>
              <a:t>Easy To Read and Maintain:</a:t>
            </a:r>
            <a:r>
              <a:rPr lang="en-IN" sz="2000" dirty="0">
                <a:latin typeface="Times New Roman" pitchFamily="18" charset="0"/>
                <a:cs typeface="Times New Roman" pitchFamily="18" charset="0"/>
              </a:rPr>
              <a:t> It is clearly defined and easy to maintain.</a:t>
            </a:r>
          </a:p>
          <a:p>
            <a:pPr algn="just">
              <a:lnSpc>
                <a:spcPct val="150000"/>
              </a:lnSpc>
              <a:spcBef>
                <a:spcPts val="0"/>
              </a:spcBef>
            </a:pPr>
            <a:r>
              <a:rPr lang="en-IN" sz="2000" b="1" dirty="0">
                <a:latin typeface="Times New Roman" pitchFamily="18" charset="0"/>
                <a:cs typeface="Times New Roman" pitchFamily="18" charset="0"/>
              </a:rPr>
              <a:t>Interactive and Portable: </a:t>
            </a:r>
            <a:r>
              <a:rPr lang="en-IN" sz="2000" dirty="0">
                <a:latin typeface="Times New Roman" pitchFamily="18" charset="0"/>
                <a:cs typeface="Times New Roman" pitchFamily="18" charset="0"/>
              </a:rPr>
              <a:t>It supports interactive mode and  it can run on a variety of platforms.</a:t>
            </a:r>
          </a:p>
          <a:p>
            <a:pPr algn="just">
              <a:lnSpc>
                <a:spcPct val="150000"/>
              </a:lnSpc>
              <a:spcBef>
                <a:spcPts val="0"/>
              </a:spcBef>
            </a:pPr>
            <a:r>
              <a:rPr lang="en-IN" sz="2000" b="1" dirty="0">
                <a:latin typeface="Times New Roman" pitchFamily="18" charset="0"/>
                <a:cs typeface="Times New Roman" pitchFamily="18" charset="0"/>
              </a:rPr>
              <a:t>GUI Programming: </a:t>
            </a:r>
            <a:r>
              <a:rPr lang="en-IN" sz="2000" dirty="0">
                <a:latin typeface="Times New Roman" pitchFamily="18" charset="0"/>
                <a:cs typeface="Times New Roman" pitchFamily="18" charset="0"/>
              </a:rPr>
              <a:t>It supports many GUI applications.</a:t>
            </a:r>
          </a:p>
          <a:p>
            <a:pPr algn="just">
              <a:lnSpc>
                <a:spcPct val="150000"/>
              </a:lnSpc>
              <a:spcBef>
                <a:spcPts val="0"/>
              </a:spcBef>
            </a:pPr>
            <a:r>
              <a:rPr lang="en-IN" sz="2000" b="1" dirty="0">
                <a:latin typeface="Times New Roman" pitchFamily="18" charset="0"/>
                <a:cs typeface="Times New Roman" pitchFamily="18" charset="0"/>
              </a:rPr>
              <a:t>Scalable: </a:t>
            </a:r>
            <a:r>
              <a:rPr lang="en-IN" sz="2000" dirty="0">
                <a:latin typeface="Times New Roman" pitchFamily="18" charset="0"/>
                <a:cs typeface="Times New Roman" pitchFamily="18" charset="0"/>
              </a:rPr>
              <a:t>Provides better structure and it can run large programs.</a:t>
            </a:r>
            <a:endParaRPr lang="en-US" sz="20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33418"/>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4087444" y="932724"/>
            <a:ext cx="7522353" cy="2304217"/>
          </a:xfrm>
          <a:prstGeom prst="rect">
            <a:avLst/>
          </a:prstGeom>
        </p:spPr>
        <p:txBody>
          <a:bodyPr spcFirstLastPara="1" vert="horz" wrap="square" lIns="0" tIns="0" rIns="0" bIns="0" rtlCol="0" anchor="ctr" anchorCtr="0">
            <a:noAutofit/>
          </a:bodyPr>
          <a:lstStyle/>
          <a:p>
            <a:r>
              <a:rPr lang="en" sz="5467" dirty="0"/>
              <a:t>30 Days </a:t>
            </a:r>
            <a:br>
              <a:rPr lang="en" sz="5467" dirty="0"/>
            </a:br>
            <a:r>
              <a:rPr lang="en" sz="5467" dirty="0" smtClean="0">
                <a:solidFill>
                  <a:srgbClr val="C00000"/>
                </a:solidFill>
              </a:rPr>
              <a:t>Python</a:t>
            </a:r>
            <a:br>
              <a:rPr lang="en" sz="5467" dirty="0" smtClean="0">
                <a:solidFill>
                  <a:srgbClr val="C00000"/>
                </a:solidFill>
              </a:rPr>
            </a:br>
            <a:r>
              <a:rPr lang="en" sz="5467" dirty="0" smtClean="0"/>
              <a:t>Master </a:t>
            </a:r>
            <a:r>
              <a:rPr lang="en" sz="5467" dirty="0"/>
              <a:t>Class</a:t>
            </a:r>
            <a:endParaRPr sz="5467" dirty="0"/>
          </a:p>
        </p:txBody>
      </p:sp>
      <p:sp>
        <p:nvSpPr>
          <p:cNvPr id="2" name="TextBox 1"/>
          <p:cNvSpPr txBox="1"/>
          <p:nvPr/>
        </p:nvSpPr>
        <p:spPr>
          <a:xfrm>
            <a:off x="3869903" y="5685586"/>
            <a:ext cx="4980080" cy="924741"/>
          </a:xfrm>
          <a:prstGeom prst="rect">
            <a:avLst/>
          </a:prstGeom>
          <a:noFill/>
        </p:spPr>
        <p:txBody>
          <a:bodyPr wrap="none" lIns="82613" tIns="41307" rIns="82613" bIns="41307" rtlCol="0">
            <a:spAutoFit/>
          </a:bodyPr>
          <a:lstStyle/>
          <a:p>
            <a:r>
              <a:rPr lang="en-US" sz="5467" dirty="0">
                <a:solidFill>
                  <a:schemeClr val="bg2">
                    <a:lumMod val="75000"/>
                  </a:schemeClr>
                </a:solidFill>
              </a:rPr>
              <a:t>Free Registration</a:t>
            </a:r>
          </a:p>
        </p:txBody>
      </p:sp>
      <p:sp>
        <p:nvSpPr>
          <p:cNvPr id="3" name="TextBox 2"/>
          <p:cNvSpPr txBox="1"/>
          <p:nvPr/>
        </p:nvSpPr>
        <p:spPr>
          <a:xfrm>
            <a:off x="3869903" y="3822422"/>
            <a:ext cx="3062697" cy="698974"/>
          </a:xfrm>
          <a:prstGeom prst="rect">
            <a:avLst/>
          </a:prstGeom>
          <a:noFill/>
        </p:spPr>
        <p:txBody>
          <a:bodyPr wrap="none" lIns="82613" tIns="41307" rIns="82613" bIns="41307" rtlCol="0">
            <a:spAutoFit/>
          </a:bodyPr>
          <a:lstStyle/>
          <a:p>
            <a:r>
              <a:rPr lang="en-US" sz="4000" dirty="0">
                <a:solidFill>
                  <a:schemeClr val="bg2">
                    <a:lumMod val="75000"/>
                  </a:schemeClr>
                </a:solidFill>
              </a:rPr>
              <a:t>Day1 : </a:t>
            </a:r>
            <a:r>
              <a:rPr lang="en-US" sz="4000" dirty="0" smtClean="0">
                <a:solidFill>
                  <a:schemeClr val="bg2">
                    <a:lumMod val="75000"/>
                  </a:schemeClr>
                </a:solidFill>
              </a:rPr>
              <a:t>Python</a:t>
            </a:r>
            <a:endParaRPr lang="en-US" sz="4000" dirty="0">
              <a:solidFill>
                <a:schemeClr val="bg2">
                  <a:lumMod val="75000"/>
                </a:schemeClr>
              </a:solidFill>
            </a:endParaRPr>
          </a:p>
        </p:txBody>
      </p:sp>
      <p:sp>
        <p:nvSpPr>
          <p:cNvPr id="4" name="TextBox 3"/>
          <p:cNvSpPr txBox="1"/>
          <p:nvPr/>
        </p:nvSpPr>
        <p:spPr>
          <a:xfrm>
            <a:off x="5681658" y="4899578"/>
            <a:ext cx="2407325" cy="452753"/>
          </a:xfrm>
          <a:prstGeom prst="rect">
            <a:avLst/>
          </a:prstGeom>
          <a:noFill/>
        </p:spPr>
        <p:txBody>
          <a:bodyPr wrap="none" lIns="82613" tIns="41307" rIns="82613" bIns="41307" rtlCol="0">
            <a:spAutoFit/>
          </a:bodyPr>
          <a:lstStyle/>
          <a:p>
            <a:r>
              <a:rPr lang="en-US" sz="2400" dirty="0">
                <a:solidFill>
                  <a:schemeClr val="bg2">
                    <a:lumMod val="75000"/>
                  </a:schemeClr>
                </a:solidFill>
              </a:rPr>
              <a:t>Time: 6.00 PM IST</a:t>
            </a:r>
          </a:p>
        </p:txBody>
      </p:sp>
    </p:spTree>
    <p:extLst>
      <p:ext uri="{BB962C8B-B14F-4D97-AF65-F5344CB8AC3E}">
        <p14:creationId xmlns:p14="http://schemas.microsoft.com/office/powerpoint/2010/main" val="2101213621"/>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Python – Dictionary:</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Each key is separated from the value by a colon.(</a:t>
            </a:r>
            <a:r>
              <a:rPr lang="en-US" sz="2000" dirty="0">
                <a:latin typeface="Times New Roman" pitchFamily="18" charset="0"/>
                <a:cs typeface="Times New Roman" pitchFamily="18" charset="0"/>
                <a:sym typeface="Wingdings" pitchFamily="2" charset="2"/>
              </a:rPr>
              <a:t>:)</a:t>
            </a:r>
          </a:p>
          <a:p>
            <a:pPr algn="just">
              <a:lnSpc>
                <a:spcPct val="150000"/>
              </a:lnSpc>
              <a:spcBef>
                <a:spcPts val="0"/>
              </a:spcBef>
            </a:pPr>
            <a:r>
              <a:rPr lang="en-US" sz="2000" dirty="0">
                <a:latin typeface="Times New Roman" pitchFamily="18" charset="0"/>
                <a:cs typeface="Times New Roman" pitchFamily="18" charset="0"/>
                <a:sym typeface="Wingdings" pitchFamily="2" charset="2"/>
              </a:rPr>
              <a:t>The items are separated by commas and the whole thing is enclosed by curly braces{}.</a:t>
            </a:r>
          </a:p>
          <a:p>
            <a:pPr algn="just">
              <a:lnSpc>
                <a:spcPct val="150000"/>
              </a:lnSpc>
              <a:spcBef>
                <a:spcPts val="0"/>
              </a:spcBef>
            </a:pPr>
            <a:r>
              <a:rPr lang="en-US" sz="2000" dirty="0">
                <a:latin typeface="Times New Roman" pitchFamily="18" charset="0"/>
                <a:cs typeface="Times New Roman" pitchFamily="18" charset="0"/>
                <a:sym typeface="Wingdings" pitchFamily="2" charset="2"/>
              </a:rPr>
              <a:t>An empty dictionary without any items is written with just two curly braces:{}.</a:t>
            </a:r>
          </a:p>
          <a:p>
            <a:pPr algn="just">
              <a:lnSpc>
                <a:spcPct val="150000"/>
              </a:lnSpc>
              <a:spcBef>
                <a:spcPts val="0"/>
              </a:spcBef>
            </a:pPr>
            <a:r>
              <a:rPr lang="en-US" sz="2000" dirty="0">
                <a:latin typeface="Times New Roman" pitchFamily="18" charset="0"/>
                <a:cs typeface="Times New Roman" pitchFamily="18" charset="0"/>
                <a:sym typeface="Wingdings" pitchFamily="2" charset="2"/>
              </a:rPr>
              <a:t>Keys are unique within a dictionary and the values are not unique.</a:t>
            </a:r>
          </a:p>
          <a:p>
            <a:pPr algn="just">
              <a:lnSpc>
                <a:spcPct val="150000"/>
              </a:lnSpc>
              <a:spcBef>
                <a:spcPts val="0"/>
              </a:spcBef>
            </a:pPr>
            <a:r>
              <a:rPr lang="en-US" sz="2000" dirty="0">
                <a:latin typeface="Times New Roman" pitchFamily="18" charset="0"/>
                <a:cs typeface="Times New Roman" pitchFamily="18" charset="0"/>
                <a:sym typeface="Wingdings" pitchFamily="2" charset="2"/>
              </a:rPr>
              <a:t>The values of a dictionary can be of  any type.</a:t>
            </a:r>
          </a:p>
          <a:p>
            <a:pPr algn="just">
              <a:lnSpc>
                <a:spcPct val="150000"/>
              </a:lnSpc>
              <a:spcBef>
                <a:spcPts val="0"/>
              </a:spcBef>
            </a:pPr>
            <a:r>
              <a:rPr lang="en-US" sz="2000" dirty="0">
                <a:latin typeface="Times New Roman" pitchFamily="18" charset="0"/>
                <a:cs typeface="Times New Roman" pitchFamily="18" charset="0"/>
                <a:sym typeface="Wingdings" pitchFamily="2" charset="2"/>
              </a:rPr>
              <a:t>The keys must be an immutable data type like strings , numbers or </a:t>
            </a:r>
            <a:r>
              <a:rPr lang="en-US" sz="2000" dirty="0" err="1">
                <a:latin typeface="Times New Roman" pitchFamily="18" charset="0"/>
                <a:cs typeface="Times New Roman" pitchFamily="18" charset="0"/>
                <a:sym typeface="Wingdings" pitchFamily="2" charset="2"/>
              </a:rPr>
              <a:t>tuples</a:t>
            </a:r>
            <a:r>
              <a:rPr lang="en-US" sz="2000" dirty="0">
                <a:latin typeface="Times New Roman" pitchFamily="18" charset="0"/>
                <a:cs typeface="Times New Roman" pitchFamily="18" charset="0"/>
                <a:sym typeface="Wingdings" pitchFamily="2" charset="2"/>
              </a:rPr>
              <a:t>.</a:t>
            </a:r>
          </a:p>
          <a:p>
            <a:endParaRPr lang="en-US" sz="2000" dirty="0">
              <a:latin typeface="Times New Roman" pitchFamily="18" charset="0"/>
              <a:cs typeface="Times New Roman" pitchFamily="18" charset="0"/>
              <a:sym typeface="Wingdings" pitchFamily="2" charset="2"/>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Times New Roman" pitchFamily="18" charset="0"/>
                <a:cs typeface="Times New Roman" pitchFamily="18" charset="0"/>
              </a:rPr>
              <a:t>Accessing Values inside a Dictionary:</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To access the dictionary elements , we use the square brackets along with the key to obtain the value.</a:t>
            </a:r>
          </a:p>
          <a:p>
            <a:pPr algn="just">
              <a:lnSpc>
                <a:spcPct val="150000"/>
              </a:lnSpc>
              <a:spcBef>
                <a:spcPts val="0"/>
              </a:spcBef>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 = {'Name': 'Zara', 'Age': 7, 'Class': 'First'}</a:t>
            </a:r>
          </a:p>
          <a:p>
            <a:pPr algn="just">
              <a:lnSpc>
                <a:spcPct val="150000"/>
              </a:lnSpc>
              <a:spcBef>
                <a:spcPts val="0"/>
              </a:spcBef>
            </a:pPr>
            <a:r>
              <a:rPr lang="en-US" sz="2000" dirty="0">
                <a:latin typeface="Times New Roman" pitchFamily="18" charset="0"/>
                <a:cs typeface="Times New Roman" pitchFamily="18" charset="0"/>
              </a:rPr>
              <a:t> print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['Name']: ",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['Name'])</a:t>
            </a:r>
          </a:p>
          <a:p>
            <a:pPr algn="just">
              <a:lnSpc>
                <a:spcPct val="150000"/>
              </a:lnSpc>
              <a:spcBef>
                <a:spcPts val="0"/>
              </a:spcBef>
            </a:pPr>
            <a:r>
              <a:rPr lang="en-US" sz="2000" dirty="0">
                <a:latin typeface="Times New Roman" pitchFamily="18" charset="0"/>
                <a:cs typeface="Times New Roman" pitchFamily="18" charset="0"/>
              </a:rPr>
              <a:t> print(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 ",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Output:</a:t>
            </a:r>
          </a:p>
          <a:p>
            <a:pPr algn="just">
              <a:lnSpc>
                <a:spcPct val="150000"/>
              </a:lnSpc>
              <a:spcBef>
                <a:spcPts val="0"/>
              </a:spcBef>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['Name']: Zara </a:t>
            </a:r>
          </a:p>
          <a:p>
            <a:pPr algn="just">
              <a:lnSpc>
                <a:spcPct val="150000"/>
              </a:lnSpc>
              <a:spcBef>
                <a:spcPts val="0"/>
              </a:spcBef>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 7</a:t>
            </a:r>
            <a:endParaRPr lang="en-US" sz="20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Updating Dictionary</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lnSpc>
                <a:spcPct val="150000"/>
              </a:lnSpc>
              <a:spcBef>
                <a:spcPts val="0"/>
              </a:spcBef>
            </a:pPr>
            <a:r>
              <a:rPr lang="en-US" sz="2000" dirty="0">
                <a:latin typeface="Times New Roman" pitchFamily="18" charset="0"/>
                <a:cs typeface="Times New Roman" pitchFamily="18" charset="0"/>
              </a:rPr>
              <a:t>Dictionaries can be updated by adding a new entry or a key value pair.</a:t>
            </a:r>
          </a:p>
          <a:p>
            <a:pPr algn="just">
              <a:lnSpc>
                <a:spcPct val="150000"/>
              </a:lnSpc>
              <a:spcBef>
                <a:spcPts val="0"/>
              </a:spcBef>
            </a:pPr>
            <a:r>
              <a:rPr lang="en-US" sz="2000" dirty="0">
                <a:latin typeface="Times New Roman" pitchFamily="18" charset="0"/>
                <a:cs typeface="Times New Roman" pitchFamily="18" charset="0"/>
              </a:rPr>
              <a:t>Existing entries can be modified or it can be deleted.</a:t>
            </a:r>
          </a:p>
          <a:p>
            <a:pPr algn="just">
              <a:lnSpc>
                <a:spcPct val="150000"/>
              </a:lnSpc>
              <a:spcBef>
                <a:spcPts val="0"/>
              </a:spcBef>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 = {'Name': 'Zara', 'Age': 7, 'Class': 'First'} </a:t>
            </a:r>
          </a:p>
          <a:p>
            <a:pPr algn="just">
              <a:lnSpc>
                <a:spcPct val="150000"/>
              </a:lnSpc>
              <a:spcBef>
                <a:spcPts val="0"/>
              </a:spcBef>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 = 8; # update existing entry </a:t>
            </a:r>
          </a:p>
          <a:p>
            <a:pPr algn="just">
              <a:lnSpc>
                <a:spcPct val="150000"/>
              </a:lnSpc>
              <a:spcBef>
                <a:spcPts val="0"/>
              </a:spcBef>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['School'] = “PPS School"; # Add new entry</a:t>
            </a:r>
          </a:p>
          <a:p>
            <a:pPr algn="just">
              <a:lnSpc>
                <a:spcPct val="150000"/>
              </a:lnSpc>
              <a:spcBef>
                <a:spcPts val="0"/>
              </a:spcBef>
            </a:pPr>
            <a:r>
              <a:rPr lang="en-US" sz="2000" dirty="0">
                <a:latin typeface="Times New Roman" pitchFamily="18" charset="0"/>
                <a:cs typeface="Times New Roman" pitchFamily="18" charset="0"/>
              </a:rPr>
              <a:t> print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 ",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a:t>
            </a:r>
          </a:p>
          <a:p>
            <a:pPr algn="just">
              <a:lnSpc>
                <a:spcPct val="150000"/>
              </a:lnSpc>
              <a:spcBef>
                <a:spcPts val="0"/>
              </a:spcBef>
            </a:pPr>
            <a:r>
              <a:rPr lang="en-US" sz="2000" dirty="0">
                <a:latin typeface="Times New Roman" pitchFamily="18" charset="0"/>
                <a:cs typeface="Times New Roman" pitchFamily="18" charset="0"/>
              </a:rPr>
              <a:t> print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['School']: ",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['School']</a:t>
            </a:r>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 8 </a:t>
            </a:r>
          </a:p>
          <a:p>
            <a:pPr algn="just">
              <a:lnSpc>
                <a:spcPct val="150000"/>
              </a:lnSpc>
              <a:spcBef>
                <a:spcPts val="0"/>
              </a:spcBef>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['School']: DPS School</a:t>
            </a:r>
            <a:endParaRPr lang="en-US"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Delete the Dictionary elements: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7500" lnSpcReduction="20000"/>
          </a:bodyPr>
          <a:lstStyle/>
          <a:p>
            <a:pPr algn="just">
              <a:lnSpc>
                <a:spcPct val="160000"/>
              </a:lnSpc>
              <a:spcBef>
                <a:spcPts val="0"/>
              </a:spcBef>
            </a:pPr>
            <a:r>
              <a:rPr lang="en-US" dirty="0" smtClean="0">
                <a:latin typeface="Times New Roman" pitchFamily="18" charset="0"/>
                <a:cs typeface="Times New Roman" pitchFamily="18" charset="0"/>
              </a:rPr>
              <a:t>We can remove the individual dictionary elements or clear the entire contents of a dictionary.</a:t>
            </a:r>
          </a:p>
          <a:p>
            <a:pPr algn="just">
              <a:lnSpc>
                <a:spcPct val="160000"/>
              </a:lnSpc>
              <a:spcBef>
                <a:spcPts val="0"/>
              </a:spcBef>
            </a:pPr>
            <a:r>
              <a:rPr lang="en-US" dirty="0" smtClean="0">
                <a:latin typeface="Times New Roman" pitchFamily="18" charset="0"/>
                <a:cs typeface="Times New Roman" pitchFamily="18" charset="0"/>
              </a:rPr>
              <a:t>The entire dictionary can also be deleted in a single operation.</a:t>
            </a:r>
          </a:p>
          <a:p>
            <a:pPr algn="just">
              <a:lnSpc>
                <a:spcPct val="160000"/>
              </a:lnSpc>
              <a:spcBef>
                <a:spcPts val="0"/>
              </a:spcBef>
            </a:pPr>
            <a:r>
              <a:rPr lang="en-US" dirty="0" smtClean="0">
                <a:latin typeface="Times New Roman" pitchFamily="18" charset="0"/>
                <a:cs typeface="Times New Roman" pitchFamily="18" charset="0"/>
              </a:rPr>
              <a:t>To remove an entire dictionary , use the del statement.</a:t>
            </a:r>
          </a:p>
          <a:p>
            <a:pPr algn="just">
              <a:lnSpc>
                <a:spcPct val="160000"/>
              </a:lnSpc>
              <a:spcBef>
                <a:spcPts val="0"/>
              </a:spcBef>
              <a:buNone/>
            </a:pPr>
            <a:r>
              <a:rPr lang="en-US" dirty="0" err="1" smtClean="0">
                <a:latin typeface="Times New Roman" pitchFamily="18" charset="0"/>
                <a:cs typeface="Times New Roman" pitchFamily="18" charset="0"/>
              </a:rPr>
              <a:t>dict</a:t>
            </a:r>
            <a:r>
              <a:rPr lang="en-US" dirty="0" smtClean="0">
                <a:latin typeface="Times New Roman" pitchFamily="18" charset="0"/>
                <a:cs typeface="Times New Roman" pitchFamily="18" charset="0"/>
              </a:rPr>
              <a:t> = {'Name': 'Zara', 'Age': 7, 'Class': 'First'} </a:t>
            </a:r>
          </a:p>
          <a:p>
            <a:pPr algn="just">
              <a:lnSpc>
                <a:spcPct val="160000"/>
              </a:lnSpc>
              <a:spcBef>
                <a:spcPts val="0"/>
              </a:spcBef>
              <a:buNone/>
            </a:pPr>
            <a:r>
              <a:rPr lang="en-US" dirty="0" smtClean="0">
                <a:latin typeface="Times New Roman" pitchFamily="18" charset="0"/>
                <a:cs typeface="Times New Roman" pitchFamily="18" charset="0"/>
              </a:rPr>
              <a:t>del </a:t>
            </a:r>
            <a:r>
              <a:rPr lang="en-US" dirty="0" err="1" smtClean="0">
                <a:latin typeface="Times New Roman" pitchFamily="18" charset="0"/>
                <a:cs typeface="Times New Roman" pitchFamily="18" charset="0"/>
              </a:rPr>
              <a:t>dict</a:t>
            </a:r>
            <a:r>
              <a:rPr lang="en-US" dirty="0" smtClean="0">
                <a:latin typeface="Times New Roman" pitchFamily="18" charset="0"/>
                <a:cs typeface="Times New Roman" pitchFamily="18" charset="0"/>
              </a:rPr>
              <a:t>['Name']; # remove entry with key 'Name' </a:t>
            </a:r>
          </a:p>
          <a:p>
            <a:pPr algn="just">
              <a:lnSpc>
                <a:spcPct val="160000"/>
              </a:lnSpc>
              <a:spcBef>
                <a:spcPts val="0"/>
              </a:spcBef>
              <a:buNone/>
            </a:pPr>
            <a:r>
              <a:rPr lang="en-US" dirty="0" err="1" smtClean="0">
                <a:latin typeface="Times New Roman" pitchFamily="18" charset="0"/>
                <a:cs typeface="Times New Roman" pitchFamily="18" charset="0"/>
              </a:rPr>
              <a:t>dict.clear</a:t>
            </a:r>
            <a:r>
              <a:rPr lang="en-US" dirty="0" smtClean="0">
                <a:latin typeface="Times New Roman" pitchFamily="18" charset="0"/>
                <a:cs typeface="Times New Roman" pitchFamily="18" charset="0"/>
              </a:rPr>
              <a:t>(); # remove all entries in </a:t>
            </a:r>
            <a:r>
              <a:rPr lang="en-US" dirty="0" err="1" smtClean="0">
                <a:latin typeface="Times New Roman" pitchFamily="18" charset="0"/>
                <a:cs typeface="Times New Roman" pitchFamily="18" charset="0"/>
              </a:rPr>
              <a:t>dict</a:t>
            </a:r>
            <a:r>
              <a:rPr lang="en-US" dirty="0" smtClean="0">
                <a:latin typeface="Times New Roman" pitchFamily="18" charset="0"/>
                <a:cs typeface="Times New Roman" pitchFamily="18" charset="0"/>
              </a:rPr>
              <a:t> </a:t>
            </a:r>
          </a:p>
          <a:p>
            <a:pPr algn="just">
              <a:lnSpc>
                <a:spcPct val="160000"/>
              </a:lnSpc>
              <a:spcBef>
                <a:spcPts val="0"/>
              </a:spcBef>
              <a:buNone/>
            </a:pPr>
            <a:r>
              <a:rPr lang="en-US" dirty="0" smtClean="0">
                <a:latin typeface="Times New Roman" pitchFamily="18" charset="0"/>
                <a:cs typeface="Times New Roman" pitchFamily="18" charset="0"/>
              </a:rPr>
              <a:t>del </a:t>
            </a:r>
            <a:r>
              <a:rPr lang="en-US" dirty="0" err="1" smtClean="0">
                <a:latin typeface="Times New Roman" pitchFamily="18" charset="0"/>
                <a:cs typeface="Times New Roman" pitchFamily="18" charset="0"/>
              </a:rPr>
              <a:t>dict</a:t>
            </a:r>
            <a:r>
              <a:rPr lang="en-US" dirty="0" smtClean="0">
                <a:latin typeface="Times New Roman" pitchFamily="18" charset="0"/>
                <a:cs typeface="Times New Roman" pitchFamily="18" charset="0"/>
              </a:rPr>
              <a:t> ; # delete entire dictionary </a:t>
            </a:r>
          </a:p>
          <a:p>
            <a:pPr algn="just">
              <a:lnSpc>
                <a:spcPct val="160000"/>
              </a:lnSpc>
              <a:spcBef>
                <a:spcPts val="0"/>
              </a:spcBef>
              <a:buNone/>
            </a:pPr>
            <a:r>
              <a:rPr lang="en-US" dirty="0" smtClean="0">
                <a:latin typeface="Times New Roman" pitchFamily="18" charset="0"/>
                <a:cs typeface="Times New Roman" pitchFamily="18" charset="0"/>
              </a:rPr>
              <a:t>print ("</a:t>
            </a:r>
            <a:r>
              <a:rPr lang="en-US" dirty="0" err="1" smtClean="0">
                <a:latin typeface="Times New Roman" pitchFamily="18" charset="0"/>
                <a:cs typeface="Times New Roman" pitchFamily="18" charset="0"/>
              </a:rPr>
              <a:t>dict</a:t>
            </a:r>
            <a:r>
              <a:rPr lang="en-US" dirty="0" smtClean="0">
                <a:latin typeface="Times New Roman" pitchFamily="18" charset="0"/>
                <a:cs typeface="Times New Roman" pitchFamily="18" charset="0"/>
              </a:rPr>
              <a:t>['Age']: ", </a:t>
            </a:r>
            <a:r>
              <a:rPr lang="en-US" dirty="0" err="1" smtClean="0">
                <a:latin typeface="Times New Roman" pitchFamily="18" charset="0"/>
                <a:cs typeface="Times New Roman" pitchFamily="18" charset="0"/>
              </a:rPr>
              <a:t>dict</a:t>
            </a:r>
            <a:r>
              <a:rPr lang="en-US" dirty="0" smtClean="0">
                <a:latin typeface="Times New Roman" pitchFamily="18" charset="0"/>
                <a:cs typeface="Times New Roman" pitchFamily="18" charset="0"/>
              </a:rPr>
              <a:t>['Age'] )</a:t>
            </a:r>
          </a:p>
          <a:p>
            <a:pPr algn="just">
              <a:lnSpc>
                <a:spcPct val="160000"/>
              </a:lnSpc>
              <a:spcBef>
                <a:spcPts val="0"/>
              </a:spcBef>
              <a:buNone/>
            </a:pPr>
            <a:r>
              <a:rPr lang="en-US" dirty="0" smtClean="0">
                <a:latin typeface="Times New Roman" pitchFamily="18" charset="0"/>
                <a:cs typeface="Times New Roman" pitchFamily="18" charset="0"/>
              </a:rPr>
              <a:t>print ("</a:t>
            </a:r>
            <a:r>
              <a:rPr lang="en-US" dirty="0" err="1" smtClean="0">
                <a:latin typeface="Times New Roman" pitchFamily="18" charset="0"/>
                <a:cs typeface="Times New Roman" pitchFamily="18" charset="0"/>
              </a:rPr>
              <a:t>dict</a:t>
            </a:r>
            <a:r>
              <a:rPr lang="en-US" dirty="0" smtClean="0">
                <a:latin typeface="Times New Roman" pitchFamily="18" charset="0"/>
                <a:cs typeface="Times New Roman" pitchFamily="18" charset="0"/>
              </a:rPr>
              <a:t>['School']: ", </a:t>
            </a:r>
            <a:r>
              <a:rPr lang="en-US" dirty="0" err="1" smtClean="0">
                <a:latin typeface="Times New Roman" pitchFamily="18" charset="0"/>
                <a:cs typeface="Times New Roman" pitchFamily="18" charset="0"/>
              </a:rPr>
              <a:t>dict</a:t>
            </a:r>
            <a:r>
              <a:rPr lang="en-US" dirty="0" smtClean="0">
                <a:latin typeface="Times New Roman" pitchFamily="18" charset="0"/>
                <a:cs typeface="Times New Roman" pitchFamily="18" charset="0"/>
              </a:rPr>
              <a:t>['School'])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None/>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 </a:t>
            </a:r>
          </a:p>
          <a:p>
            <a:pPr algn="just">
              <a:buNone/>
            </a:pPr>
            <a:r>
              <a:rPr lang="en-US" sz="2000" dirty="0" err="1">
                <a:latin typeface="Times New Roman" pitchFamily="18" charset="0"/>
                <a:cs typeface="Times New Roman" pitchFamily="18" charset="0"/>
              </a:rPr>
              <a:t>Traceback</a:t>
            </a:r>
            <a:r>
              <a:rPr lang="en-US" sz="2000" dirty="0">
                <a:latin typeface="Times New Roman" pitchFamily="18" charset="0"/>
                <a:cs typeface="Times New Roman" pitchFamily="18" charset="0"/>
              </a:rPr>
              <a:t> (most recent call last):</a:t>
            </a:r>
          </a:p>
          <a:p>
            <a:pPr algn="just">
              <a:lnSpc>
                <a:spcPct val="150000"/>
              </a:lnSpc>
              <a:spcBef>
                <a:spcPts val="0"/>
              </a:spcBef>
              <a:buNone/>
            </a:pPr>
            <a:r>
              <a:rPr lang="en-US" sz="2000" dirty="0">
                <a:latin typeface="Times New Roman" pitchFamily="18" charset="0"/>
                <a:cs typeface="Times New Roman" pitchFamily="18" charset="0"/>
              </a:rPr>
              <a:t> File "test.py", line 8, in &lt;module&gt; </a:t>
            </a:r>
          </a:p>
          <a:p>
            <a:pPr algn="just">
              <a:buNone/>
            </a:pPr>
            <a:r>
              <a:rPr lang="en-US" sz="2000" dirty="0">
                <a:latin typeface="Times New Roman" pitchFamily="18" charset="0"/>
                <a:cs typeface="Times New Roman" pitchFamily="18" charset="0"/>
              </a:rPr>
              <a:t>print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 ",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['Age']; </a:t>
            </a:r>
          </a:p>
          <a:p>
            <a:pPr algn="just">
              <a:buNone/>
            </a:pPr>
            <a:r>
              <a:rPr lang="en-US" sz="2000" dirty="0" err="1">
                <a:latin typeface="Times New Roman" pitchFamily="18" charset="0"/>
                <a:cs typeface="Times New Roman" pitchFamily="18" charset="0"/>
              </a:rPr>
              <a:t>TypeError</a:t>
            </a:r>
            <a:r>
              <a:rPr lang="en-US" sz="2000" dirty="0">
                <a:latin typeface="Times New Roman" pitchFamily="18" charset="0"/>
                <a:cs typeface="Times New Roman" pitchFamily="18" charset="0"/>
              </a:rPr>
              <a:t>: 'type' object is </a:t>
            </a:r>
            <a:r>
              <a:rPr lang="en-US" sz="2000" dirty="0" err="1">
                <a:latin typeface="Times New Roman" pitchFamily="18" charset="0"/>
                <a:cs typeface="Times New Roman" pitchFamily="18" charset="0"/>
              </a:rPr>
              <a:t>unsubscriptable</a:t>
            </a:r>
            <a:endParaRPr lang="en-US"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Properties Of Dictionary Keys: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lnSpc>
                <a:spcPct val="150000"/>
              </a:lnSpc>
              <a:spcBef>
                <a:spcPts val="0"/>
              </a:spcBef>
            </a:pPr>
            <a:r>
              <a:rPr lang="en-US" sz="2000" dirty="0">
                <a:latin typeface="Times New Roman" pitchFamily="18" charset="0"/>
                <a:cs typeface="Times New Roman" pitchFamily="18" charset="0"/>
              </a:rPr>
              <a:t>Dictionary values have no restrictions.</a:t>
            </a:r>
          </a:p>
          <a:p>
            <a:pPr algn="just">
              <a:lnSpc>
                <a:spcPct val="150000"/>
              </a:lnSpc>
              <a:spcBef>
                <a:spcPts val="0"/>
              </a:spcBef>
            </a:pPr>
            <a:r>
              <a:rPr lang="en-US" sz="2000" dirty="0">
                <a:latin typeface="Times New Roman" pitchFamily="18" charset="0"/>
                <a:cs typeface="Times New Roman" pitchFamily="18" charset="0"/>
              </a:rPr>
              <a:t>They can be any arbitrary python object , either standard object or user – defined object.</a:t>
            </a:r>
          </a:p>
          <a:p>
            <a:pPr algn="just">
              <a:lnSpc>
                <a:spcPct val="150000"/>
              </a:lnSpc>
              <a:spcBef>
                <a:spcPts val="0"/>
              </a:spcBef>
            </a:pPr>
            <a:r>
              <a:rPr lang="en-US" sz="2000" dirty="0">
                <a:latin typeface="Times New Roman" pitchFamily="18" charset="0"/>
                <a:cs typeface="Times New Roman" pitchFamily="18" charset="0"/>
              </a:rPr>
              <a:t>Same is not true for keys.</a:t>
            </a:r>
          </a:p>
          <a:p>
            <a:r>
              <a:rPr lang="en-US" sz="2000" dirty="0">
                <a:latin typeface="Times New Roman" pitchFamily="18" charset="0"/>
                <a:cs typeface="Times New Roman" pitchFamily="18" charset="0"/>
              </a:rPr>
              <a:t>There are two points to know about dictionary keys:</a:t>
            </a:r>
          </a:p>
          <a:p>
            <a:pPr>
              <a:buNone/>
            </a:pPr>
            <a:r>
              <a:rPr lang="en-US" sz="2000" dirty="0">
                <a:latin typeface="Times New Roman" pitchFamily="18" charset="0"/>
                <a:cs typeface="Times New Roman" pitchFamily="18" charset="0"/>
              </a:rPr>
              <a:t>(a) More than one entry per key is not allowed.</a:t>
            </a:r>
          </a:p>
          <a:p>
            <a:r>
              <a:rPr lang="en-US" sz="2000" dirty="0">
                <a:latin typeface="Times New Roman" pitchFamily="18" charset="0"/>
                <a:cs typeface="Times New Roman" pitchFamily="18" charset="0"/>
              </a:rPr>
              <a:t>No duplicate keys are allowed.</a:t>
            </a:r>
          </a:p>
          <a:p>
            <a:r>
              <a:rPr lang="en-US" sz="2000" dirty="0">
                <a:latin typeface="Times New Roman" pitchFamily="18" charset="0"/>
                <a:cs typeface="Times New Roman" pitchFamily="18" charset="0"/>
              </a:rPr>
              <a:t>When duplicate keys are encountered during assignment , the last assignment wins.</a:t>
            </a:r>
          </a:p>
          <a:p>
            <a:pPr>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None/>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 = {'Name': ‘Sam', 'Age': 7, 'Name': ‘John'} </a:t>
            </a:r>
          </a:p>
          <a:p>
            <a:pPr algn="just">
              <a:lnSpc>
                <a:spcPct val="150000"/>
              </a:lnSpc>
              <a:spcBef>
                <a:spcPts val="0"/>
              </a:spcBef>
              <a:buNone/>
            </a:pPr>
            <a:r>
              <a:rPr lang="en-US" sz="2000" dirty="0">
                <a:latin typeface="Times New Roman" pitchFamily="18" charset="0"/>
                <a:cs typeface="Times New Roman" pitchFamily="18" charset="0"/>
              </a:rPr>
              <a:t>print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['Name']: ",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['Name'])</a:t>
            </a:r>
          </a:p>
          <a:p>
            <a:pPr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buNone/>
            </a:pPr>
            <a:r>
              <a:rPr lang="en-US" sz="2000" b="1" dirty="0">
                <a:latin typeface="Times New Roman" pitchFamily="18" charset="0"/>
                <a:cs typeface="Times New Roman" pitchFamily="18" charset="0"/>
              </a:rPr>
              <a:t>Output:</a:t>
            </a:r>
          </a:p>
          <a:p>
            <a:pPr>
              <a:lnSpc>
                <a:spcPct val="150000"/>
              </a:lnSpc>
              <a:spcBef>
                <a:spcPts val="0"/>
              </a:spcBef>
              <a:buNone/>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['Name']: John </a:t>
            </a:r>
            <a:r>
              <a:rPr lang="en-US" sz="2000" dirty="0"/>
              <a:t/>
            </a:r>
            <a:br>
              <a:rPr lang="en-US" sz="2000" dirty="0"/>
            </a:br>
            <a:endParaRPr lang="en-US" sz="2000"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Properties Of Dictionary Keys:</a:t>
            </a:r>
            <a:endParaRPr lang="en-US" dirty="0"/>
          </a:p>
        </p:txBody>
      </p:sp>
      <p:sp>
        <p:nvSpPr>
          <p:cNvPr id="3" name="Content Placeholder 2"/>
          <p:cNvSpPr>
            <a:spLocks noGrp="1"/>
          </p:cNvSpPr>
          <p:nvPr>
            <p:ph sz="quarter" idx="1"/>
          </p:nvPr>
        </p:nvSpPr>
        <p:spPr/>
        <p:txBody>
          <a:bodyPr>
            <a:normAutofit fontScale="77500" lnSpcReduction="20000"/>
          </a:bodyPr>
          <a:lstStyle/>
          <a:p>
            <a:pPr algn="just">
              <a:lnSpc>
                <a:spcPct val="160000"/>
              </a:lnSpc>
              <a:spcBef>
                <a:spcPts val="0"/>
              </a:spcBef>
              <a:buNone/>
            </a:pPr>
            <a:r>
              <a:rPr lang="en-US" sz="2000" dirty="0">
                <a:latin typeface="Times New Roman" pitchFamily="18" charset="0"/>
                <a:cs typeface="Times New Roman" pitchFamily="18" charset="0"/>
              </a:rPr>
              <a:t>(b) Keys must be immutable.</a:t>
            </a:r>
          </a:p>
          <a:p>
            <a:pPr algn="just">
              <a:lnSpc>
                <a:spcPct val="160000"/>
              </a:lnSpc>
              <a:spcBef>
                <a:spcPts val="0"/>
              </a:spcBef>
            </a:pPr>
            <a:r>
              <a:rPr lang="en-US" sz="2000" dirty="0">
                <a:latin typeface="Times New Roman" pitchFamily="18" charset="0"/>
                <a:cs typeface="Times New Roman" pitchFamily="18" charset="0"/>
              </a:rPr>
              <a:t>It means that anything like Strings , lists and </a:t>
            </a:r>
            <a:r>
              <a:rPr lang="en-US" sz="2000" dirty="0" err="1">
                <a:latin typeface="Times New Roman" pitchFamily="18" charset="0"/>
                <a:cs typeface="Times New Roman" pitchFamily="18" charset="0"/>
              </a:rPr>
              <a:t>Tuples</a:t>
            </a:r>
            <a:r>
              <a:rPr lang="en-US" sz="2000" dirty="0">
                <a:latin typeface="Times New Roman" pitchFamily="18" charset="0"/>
                <a:cs typeface="Times New Roman" pitchFamily="18" charset="0"/>
              </a:rPr>
              <a:t> can be used  as dictionary key but something like [‘key’] is not allowed.</a:t>
            </a:r>
          </a:p>
          <a:p>
            <a:pPr algn="just">
              <a:lnSpc>
                <a:spcPct val="160000"/>
              </a:lnSpc>
              <a:spcBef>
                <a:spcPts val="0"/>
              </a:spcBef>
            </a:pPr>
            <a:r>
              <a:rPr lang="en-US" sz="2000" dirty="0">
                <a:latin typeface="Times New Roman" pitchFamily="18" charset="0"/>
                <a:cs typeface="Times New Roman" pitchFamily="18" charset="0"/>
              </a:rPr>
              <a:t>Consider the following example:</a:t>
            </a:r>
          </a:p>
          <a:p>
            <a:pPr algn="just">
              <a:lnSpc>
                <a:spcPct val="160000"/>
              </a:lnSpc>
              <a:spcBef>
                <a:spcPts val="0"/>
              </a:spcBef>
            </a:pPr>
            <a:endParaRPr lang="en-US" sz="2000" dirty="0">
              <a:latin typeface="Times New Roman" pitchFamily="18" charset="0"/>
              <a:cs typeface="Times New Roman" pitchFamily="18" charset="0"/>
            </a:endParaRPr>
          </a:p>
          <a:p>
            <a:pPr algn="just">
              <a:lnSpc>
                <a:spcPct val="160000"/>
              </a:lnSpc>
              <a:spcBef>
                <a:spcPts val="0"/>
              </a:spcBef>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 = {['Name']: ‘Ricky', 'Age': 7} </a:t>
            </a:r>
          </a:p>
          <a:p>
            <a:pPr algn="just">
              <a:lnSpc>
                <a:spcPct val="160000"/>
              </a:lnSpc>
              <a:spcBef>
                <a:spcPts val="0"/>
              </a:spcBef>
            </a:pPr>
            <a:r>
              <a:rPr lang="en-US" sz="2000" dirty="0">
                <a:latin typeface="Times New Roman" pitchFamily="18" charset="0"/>
                <a:cs typeface="Times New Roman" pitchFamily="18" charset="0"/>
              </a:rPr>
              <a:t>print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['Name']: ", </a:t>
            </a: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['Name'])</a:t>
            </a:r>
          </a:p>
          <a:p>
            <a:pPr algn="just">
              <a:lnSpc>
                <a:spcPct val="160000"/>
              </a:lnSpc>
              <a:spcBef>
                <a:spcPts val="0"/>
              </a:spcBef>
            </a:pPr>
            <a:endParaRPr lang="en-US" sz="2000" dirty="0">
              <a:latin typeface="Times New Roman" pitchFamily="18" charset="0"/>
              <a:cs typeface="Times New Roman" pitchFamily="18" charset="0"/>
            </a:endParaRPr>
          </a:p>
          <a:p>
            <a:pPr algn="just">
              <a:lnSpc>
                <a:spcPct val="160000"/>
              </a:lnSpc>
              <a:spcBef>
                <a:spcPts val="0"/>
              </a:spcBef>
            </a:pPr>
            <a:r>
              <a:rPr lang="en-US" sz="2000" b="1" dirty="0">
                <a:latin typeface="Times New Roman" pitchFamily="18" charset="0"/>
                <a:cs typeface="Times New Roman" pitchFamily="18" charset="0"/>
              </a:rPr>
              <a:t>Output:</a:t>
            </a:r>
          </a:p>
          <a:p>
            <a:pPr algn="just">
              <a:lnSpc>
                <a:spcPct val="160000"/>
              </a:lnSpc>
              <a:spcBef>
                <a:spcPts val="0"/>
              </a:spcBef>
              <a:buNone/>
            </a:pPr>
            <a:r>
              <a:rPr lang="en-US" sz="2000" dirty="0" err="1">
                <a:latin typeface="Times New Roman" pitchFamily="18" charset="0"/>
                <a:cs typeface="Times New Roman" pitchFamily="18" charset="0"/>
              </a:rPr>
              <a:t>Traceback</a:t>
            </a:r>
            <a:r>
              <a:rPr lang="en-US" sz="2000" dirty="0">
                <a:latin typeface="Times New Roman" pitchFamily="18" charset="0"/>
                <a:cs typeface="Times New Roman" pitchFamily="18" charset="0"/>
              </a:rPr>
              <a:t> (most recent call last): </a:t>
            </a:r>
          </a:p>
          <a:p>
            <a:pPr algn="just">
              <a:lnSpc>
                <a:spcPct val="160000"/>
              </a:lnSpc>
              <a:spcBef>
                <a:spcPts val="0"/>
              </a:spcBef>
              <a:buNone/>
            </a:pPr>
            <a:r>
              <a:rPr lang="en-US" sz="2000" dirty="0">
                <a:latin typeface="Times New Roman" pitchFamily="18" charset="0"/>
                <a:cs typeface="Times New Roman" pitchFamily="18" charset="0"/>
              </a:rPr>
              <a:t>File "test.py", line 3, in &lt;module&gt; </a:t>
            </a:r>
          </a:p>
          <a:p>
            <a:pPr algn="just">
              <a:lnSpc>
                <a:spcPct val="160000"/>
              </a:lnSpc>
              <a:spcBef>
                <a:spcPts val="0"/>
              </a:spcBef>
              <a:buNone/>
            </a:pPr>
            <a:r>
              <a:rPr lang="en-US" sz="2000" dirty="0" err="1">
                <a:latin typeface="Times New Roman" pitchFamily="18" charset="0"/>
                <a:cs typeface="Times New Roman" pitchFamily="18" charset="0"/>
              </a:rPr>
              <a:t>dict</a:t>
            </a:r>
            <a:r>
              <a:rPr lang="en-US" sz="2000" dirty="0">
                <a:latin typeface="Times New Roman" pitchFamily="18" charset="0"/>
                <a:cs typeface="Times New Roman" pitchFamily="18" charset="0"/>
              </a:rPr>
              <a:t> = {['Name']: ‘Ricky', 'Age': 7}; </a:t>
            </a:r>
          </a:p>
          <a:p>
            <a:pPr algn="just">
              <a:lnSpc>
                <a:spcPct val="160000"/>
              </a:lnSpc>
              <a:spcBef>
                <a:spcPts val="0"/>
              </a:spcBef>
              <a:buNone/>
            </a:pPr>
            <a:r>
              <a:rPr lang="en-US" sz="2000" dirty="0" err="1">
                <a:latin typeface="Times New Roman" pitchFamily="18" charset="0"/>
                <a:cs typeface="Times New Roman" pitchFamily="18" charset="0"/>
              </a:rPr>
              <a:t>TypeError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unhashable</a:t>
            </a:r>
            <a:r>
              <a:rPr lang="en-US" sz="2000" dirty="0">
                <a:latin typeface="Times New Roman" pitchFamily="18" charset="0"/>
                <a:cs typeface="Times New Roman" pitchFamily="18" charset="0"/>
              </a:rPr>
              <a:t> type: 'list'</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Built-In Dictionary Functions and Methods: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US" sz="2000" dirty="0">
                <a:latin typeface="Times New Roman" pitchFamily="18" charset="0"/>
                <a:cs typeface="Times New Roman" pitchFamily="18" charset="0"/>
              </a:rPr>
              <a:t>Python contains the following dictionary functions:</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err="1">
                <a:latin typeface="Times New Roman" pitchFamily="18" charset="0"/>
                <a:cs typeface="Times New Roman" pitchFamily="18" charset="0"/>
              </a:rPr>
              <a:t>Cmp</a:t>
            </a:r>
            <a:r>
              <a:rPr lang="en-US" sz="2000" b="1" dirty="0">
                <a:latin typeface="Times New Roman" pitchFamily="18" charset="0"/>
                <a:cs typeface="Times New Roman" pitchFamily="18" charset="0"/>
              </a:rPr>
              <a:t>(dict1,dict2):</a:t>
            </a:r>
          </a:p>
          <a:p>
            <a:pPr algn="just">
              <a:lnSpc>
                <a:spcPct val="150000"/>
              </a:lnSpc>
              <a:spcBef>
                <a:spcPts val="0"/>
              </a:spcBef>
            </a:pPr>
            <a:r>
              <a:rPr lang="en-US" sz="2000" dirty="0">
                <a:latin typeface="Times New Roman" pitchFamily="18" charset="0"/>
                <a:cs typeface="Times New Roman" pitchFamily="18" charset="0"/>
              </a:rPr>
              <a:t>Compares the elements of the two dictionary.</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Len(</a:t>
            </a:r>
            <a:r>
              <a:rPr lang="en-US" sz="2000" b="1" dirty="0" err="1">
                <a:latin typeface="Times New Roman" pitchFamily="18" charset="0"/>
                <a:cs typeface="Times New Roman" pitchFamily="18" charset="0"/>
              </a:rPr>
              <a:t>dict</a:t>
            </a:r>
            <a:r>
              <a:rPr lang="en-US" sz="2000" b="1"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It gives the total length of the dictionary.</a:t>
            </a:r>
          </a:p>
          <a:p>
            <a:pPr algn="just">
              <a:lnSpc>
                <a:spcPct val="150000"/>
              </a:lnSpc>
              <a:spcBef>
                <a:spcPts val="0"/>
              </a:spcBef>
            </a:pPr>
            <a:r>
              <a:rPr lang="en-US" sz="2000" dirty="0">
                <a:latin typeface="Times New Roman" pitchFamily="18" charset="0"/>
                <a:cs typeface="Times New Roman" pitchFamily="18" charset="0"/>
              </a:rPr>
              <a:t>This would be equal to the number of items in the dictionary.</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err="1">
                <a:latin typeface="Times New Roman" pitchFamily="18" charset="0"/>
                <a:cs typeface="Times New Roman" pitchFamily="18" charset="0"/>
              </a:rPr>
              <a:t>Str</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dict</a:t>
            </a:r>
            <a:r>
              <a:rPr lang="en-US" sz="2000" b="1"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Produces a string representation of the dictionary.</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026" name="Picture 2" descr="People analyzing growth charts Fre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4" y="3393462"/>
            <a:ext cx="3869903" cy="2578009"/>
          </a:xfrm>
          <a:prstGeom prst="rect">
            <a:avLst/>
          </a:prstGeom>
          <a:noFill/>
          <a:extLst>
            <a:ext uri="{909E8E84-426E-40DD-AFC4-6F175D3DCCD1}">
              <a14:hiddenFill xmlns:a14="http://schemas.microsoft.com/office/drawing/2010/main">
                <a:solidFill>
                  <a:srgbClr val="FFFFFF"/>
                </a:solidFill>
              </a14:hiddenFill>
            </a:ext>
          </a:extLst>
        </p:spPr>
      </p:pic>
      <p:sp>
        <p:nvSpPr>
          <p:cNvPr id="132" name="Google Shape;132;p28"/>
          <p:cNvSpPr txBox="1">
            <a:spLocks noGrp="1"/>
          </p:cNvSpPr>
          <p:nvPr>
            <p:ph type="ctrTitle"/>
          </p:nvPr>
        </p:nvSpPr>
        <p:spPr>
          <a:xfrm>
            <a:off x="3407702" y="1028734"/>
            <a:ext cx="7522353" cy="2112196"/>
          </a:xfrm>
          <a:prstGeom prst="rect">
            <a:avLst/>
          </a:prstGeom>
        </p:spPr>
        <p:txBody>
          <a:bodyPr spcFirstLastPara="1" vert="horz" wrap="square" lIns="0" tIns="0" rIns="0" bIns="0" rtlCol="0" anchor="ctr" anchorCtr="0">
            <a:noAutofit/>
          </a:bodyPr>
          <a:lstStyle/>
          <a:p>
            <a:r>
              <a:rPr lang="en" sz="5467" dirty="0">
                <a:solidFill>
                  <a:srgbClr val="C00000"/>
                </a:solidFill>
              </a:rPr>
              <a:t>Python</a:t>
            </a:r>
            <a:br>
              <a:rPr lang="en" sz="5467" dirty="0">
                <a:solidFill>
                  <a:srgbClr val="C00000"/>
                </a:solidFill>
              </a:rPr>
            </a:br>
            <a:r>
              <a:rPr lang="en" sz="5467" dirty="0"/>
              <a:t>Master Class</a:t>
            </a:r>
            <a:endParaRPr sz="5467" dirty="0"/>
          </a:p>
        </p:txBody>
      </p:sp>
      <p:sp>
        <p:nvSpPr>
          <p:cNvPr id="5" name="TextBox 4"/>
          <p:cNvSpPr txBox="1"/>
          <p:nvPr/>
        </p:nvSpPr>
        <p:spPr>
          <a:xfrm>
            <a:off x="5615947" y="4461051"/>
            <a:ext cx="2531269" cy="760529"/>
          </a:xfrm>
          <a:prstGeom prst="rect">
            <a:avLst/>
          </a:prstGeom>
          <a:noFill/>
        </p:spPr>
        <p:txBody>
          <a:bodyPr wrap="none" lIns="82613" tIns="41307" rIns="82613" bIns="41307" rtlCol="0">
            <a:spAutoFit/>
          </a:bodyPr>
          <a:lstStyle/>
          <a:p>
            <a:r>
              <a:rPr lang="en-US" sz="4400" dirty="0">
                <a:solidFill>
                  <a:schemeClr val="bg2">
                    <a:lumMod val="75000"/>
                  </a:schemeClr>
                </a:solidFill>
              </a:rPr>
              <a:t>Handbook</a:t>
            </a:r>
          </a:p>
        </p:txBody>
      </p:sp>
    </p:spTree>
    <p:extLst>
      <p:ext uri="{BB962C8B-B14F-4D97-AF65-F5344CB8AC3E}">
        <p14:creationId xmlns:p14="http://schemas.microsoft.com/office/powerpoint/2010/main" val="1320701368"/>
      </p:ext>
    </p:extLst>
  </p:cSld>
  <p:clrMapOvr>
    <a:masterClrMapping/>
  </p:clrMapOvr>
  <mc:AlternateContent xmlns:mc="http://schemas.openxmlformats.org/markup-compatibility/2006" xmlns:p14="http://schemas.microsoft.com/office/powerpoint/2010/main">
    <mc:Choice Requires="p14">
      <p:transition spd="slow" p14:dur="2000" advTm="10015"/>
    </mc:Choice>
    <mc:Fallback xmlns="">
      <p:transition spd="slow" advTm="1001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Times New Roman" pitchFamily="18" charset="0"/>
                <a:cs typeface="Times New Roman" pitchFamily="18" charset="0"/>
              </a:rPr>
              <a:t>Built-In Dictionary Functions and Methods:</a:t>
            </a:r>
            <a:endParaRPr lang="en-US"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Type(variable):</a:t>
            </a:r>
          </a:p>
          <a:p>
            <a:pPr algn="just">
              <a:lnSpc>
                <a:spcPct val="150000"/>
              </a:lnSpc>
              <a:spcBef>
                <a:spcPts val="0"/>
              </a:spcBef>
            </a:pPr>
            <a:r>
              <a:rPr lang="en-US" sz="2000" dirty="0">
                <a:latin typeface="Times New Roman" pitchFamily="18" charset="0"/>
                <a:cs typeface="Times New Roman" pitchFamily="18" charset="0"/>
              </a:rPr>
              <a:t>Returns the type of the passed variable.</a:t>
            </a:r>
          </a:p>
          <a:p>
            <a:pPr algn="just">
              <a:lnSpc>
                <a:spcPct val="150000"/>
              </a:lnSpc>
              <a:spcBef>
                <a:spcPts val="0"/>
              </a:spcBef>
            </a:pPr>
            <a:r>
              <a:rPr lang="en-US" sz="2000" dirty="0">
                <a:latin typeface="Times New Roman" pitchFamily="18" charset="0"/>
                <a:cs typeface="Times New Roman" pitchFamily="18" charset="0"/>
              </a:rPr>
              <a:t>If the passed variable is a dictionary , then it would return a dictionary type.</a:t>
            </a:r>
            <a:endParaRPr lang="en-US" sz="2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Dictionary Methods: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gn="just">
              <a:lnSpc>
                <a:spcPct val="150000"/>
              </a:lnSpc>
              <a:spcBef>
                <a:spcPts val="0"/>
              </a:spcBef>
            </a:pPr>
            <a:r>
              <a:rPr lang="en-US" sz="2000" dirty="0">
                <a:latin typeface="Times New Roman" pitchFamily="18" charset="0"/>
                <a:cs typeface="Times New Roman" pitchFamily="18" charset="0"/>
              </a:rPr>
              <a:t>Python includes the following dictionary methods:</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err="1">
                <a:latin typeface="Times New Roman" pitchFamily="18" charset="0"/>
                <a:cs typeface="Times New Roman" pitchFamily="18" charset="0"/>
              </a:rPr>
              <a:t>dict.clear</a:t>
            </a:r>
            <a:r>
              <a:rPr lang="en-US" sz="2000" b="1"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Removes all the elements of the dictionary.</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err="1">
                <a:latin typeface="Times New Roman" pitchFamily="18" charset="0"/>
                <a:cs typeface="Times New Roman" pitchFamily="18" charset="0"/>
              </a:rPr>
              <a:t>dict.copy</a:t>
            </a:r>
            <a:r>
              <a:rPr lang="en-US" sz="2000" b="1"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Returns a shallow copy of the dictionary dict.</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err="1">
                <a:latin typeface="Times New Roman" pitchFamily="18" charset="0"/>
                <a:cs typeface="Times New Roman" pitchFamily="18" charset="0"/>
              </a:rPr>
              <a:t>dict.fromkeys</a:t>
            </a:r>
            <a:r>
              <a:rPr lang="en-US" sz="2000" b="1"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Creates a new dictionary with keys from sequence and values set to value.</a:t>
            </a:r>
            <a:endParaRPr lang="en-US" sz="20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Dictionary Methods: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sz="2000" b="1" dirty="0" err="1">
                <a:latin typeface="Times New Roman" pitchFamily="18" charset="0"/>
                <a:cs typeface="Times New Roman" pitchFamily="18" charset="0"/>
              </a:rPr>
              <a:t>Dict.has_key</a:t>
            </a:r>
            <a:r>
              <a:rPr lang="en-US" sz="2000" b="1" dirty="0">
                <a:latin typeface="Times New Roman" pitchFamily="18" charset="0"/>
                <a:cs typeface="Times New Roman" pitchFamily="18" charset="0"/>
              </a:rPr>
              <a:t>(key):</a:t>
            </a:r>
          </a:p>
          <a:p>
            <a:pPr algn="just"/>
            <a:r>
              <a:rPr lang="en-US" sz="2000" dirty="0">
                <a:latin typeface="Times New Roman" pitchFamily="18" charset="0"/>
                <a:cs typeface="Times New Roman" pitchFamily="18" charset="0"/>
              </a:rPr>
              <a:t>Returns true if the key is in the dictionary or it returns false.</a:t>
            </a:r>
          </a:p>
          <a:p>
            <a:pPr algn="just"/>
            <a:endParaRPr lang="en-US" sz="2000"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Dict.items</a:t>
            </a:r>
            <a:r>
              <a:rPr lang="en-US" sz="20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Returns a list of </a:t>
            </a:r>
            <a:r>
              <a:rPr lang="en-US" sz="2000" dirty="0" err="1">
                <a:latin typeface="Times New Roman" pitchFamily="18" charset="0"/>
                <a:cs typeface="Times New Roman" pitchFamily="18" charset="0"/>
              </a:rPr>
              <a:t>dict’s</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key,value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tuple</a:t>
            </a:r>
            <a:r>
              <a:rPr lang="en-US" sz="2000" dirty="0">
                <a:latin typeface="Times New Roman" pitchFamily="18" charset="0"/>
                <a:cs typeface="Times New Roman" pitchFamily="18" charset="0"/>
              </a:rPr>
              <a:t> pairs.</a:t>
            </a:r>
          </a:p>
          <a:p>
            <a:pPr algn="just"/>
            <a:endParaRPr lang="en-US" sz="2000"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Dict.keys</a:t>
            </a:r>
            <a:r>
              <a:rPr lang="en-US" sz="2000" b="1" dirty="0">
                <a:latin typeface="Times New Roman" pitchFamily="18" charset="0"/>
                <a:cs typeface="Times New Roman" pitchFamily="18" charset="0"/>
              </a:rPr>
              <a:t>():</a:t>
            </a:r>
          </a:p>
          <a:p>
            <a:pPr algn="just">
              <a:lnSpc>
                <a:spcPct val="170000"/>
              </a:lnSpc>
              <a:spcBef>
                <a:spcPts val="0"/>
              </a:spcBef>
            </a:pPr>
            <a:r>
              <a:rPr lang="en-US" sz="2000" dirty="0">
                <a:latin typeface="Times New Roman" pitchFamily="18" charset="0"/>
                <a:cs typeface="Times New Roman" pitchFamily="18" charset="0"/>
              </a:rPr>
              <a:t>Returns a list of dictionary keys.</a:t>
            </a:r>
          </a:p>
          <a:p>
            <a:pPr algn="just"/>
            <a:endParaRPr lang="en-US" sz="2000"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Dict.update</a:t>
            </a:r>
            <a:r>
              <a:rPr lang="en-US" sz="2000" b="1" dirty="0">
                <a:latin typeface="Times New Roman" pitchFamily="18" charset="0"/>
                <a:cs typeface="Times New Roman" pitchFamily="18" charset="0"/>
              </a:rPr>
              <a:t>(dict2):</a:t>
            </a:r>
          </a:p>
          <a:p>
            <a:pPr algn="just"/>
            <a:r>
              <a:rPr lang="en-US" sz="2000" dirty="0">
                <a:latin typeface="Times New Roman" pitchFamily="18" charset="0"/>
                <a:cs typeface="Times New Roman" pitchFamily="18" charset="0"/>
              </a:rPr>
              <a:t>Adds dictionary dict2’s key-value pairs to dictionary.</a:t>
            </a:r>
          </a:p>
          <a:p>
            <a:pPr algn="just"/>
            <a:endParaRPr lang="en-US" sz="2000"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Dict.values</a:t>
            </a:r>
            <a:r>
              <a:rPr lang="en-US" sz="20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Returns a list of dictionary </a:t>
            </a:r>
            <a:r>
              <a:rPr lang="en-US" sz="2000" dirty="0" err="1">
                <a:latin typeface="Times New Roman" pitchFamily="18" charset="0"/>
                <a:cs typeface="Times New Roman" pitchFamily="18" charset="0"/>
              </a:rPr>
              <a:t>dict’s</a:t>
            </a:r>
            <a:r>
              <a:rPr lang="en-US" sz="2000" dirty="0">
                <a:latin typeface="Times New Roman" pitchFamily="18" charset="0"/>
                <a:cs typeface="Times New Roman" pitchFamily="18" charset="0"/>
              </a:rPr>
              <a:t> values.</a:t>
            </a:r>
            <a:endParaRPr lang="en-US" sz="20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Python – Date and Time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825752" y="1828800"/>
            <a:ext cx="8503920" cy="3602736"/>
          </a:xfrm>
        </p:spPr>
        <p:txBody>
          <a:bodyPr>
            <a:normAutofit/>
          </a:bodyPr>
          <a:lstStyle/>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In data science , we need analysis which is based on temporal values.</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Python can handle various formats of date and time.</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The datetime library provides the essential methods and functions.</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Date Time Representation</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Date Time Arithmetic</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Date Time Comparison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017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Python – Date Time Representation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825752" y="1752600"/>
            <a:ext cx="8503920" cy="3678936"/>
          </a:xfrm>
        </p:spPr>
        <p:txBody>
          <a:bodyPr>
            <a:normAutofit/>
          </a:bodyPr>
          <a:lstStyle/>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A date and its various parts are represented by different datetime functions.</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Format specifiers are used to display the alphabetical parts of a date like name of the month or week day.</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088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Python – Date Time Representation</a:t>
            </a:r>
            <a:endParaRPr lang="en-IN" dirty="0"/>
          </a:p>
        </p:txBody>
      </p:sp>
      <p:sp>
        <p:nvSpPr>
          <p:cNvPr id="3" name="Content Placeholder 2"/>
          <p:cNvSpPr>
            <a:spLocks noGrp="1"/>
          </p:cNvSpPr>
          <p:nvPr>
            <p:ph sz="quarter" idx="1"/>
          </p:nvPr>
        </p:nvSpPr>
        <p:spPr>
          <a:xfrm>
            <a:off x="1825752" y="1828800"/>
            <a:ext cx="8503920" cy="3602736"/>
          </a:xfrm>
        </p:spPr>
        <p:txBody>
          <a:bodyPr>
            <a:normAutofit fontScale="92500" lnSpcReduction="20000"/>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datetime</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('The </a:t>
            </a:r>
            <a:r>
              <a:rPr lang="en-IN" sz="2000" dirty="0">
                <a:latin typeface="Times New Roman" panose="02020603050405020304" pitchFamily="18" charset="0"/>
                <a:cs typeface="Times New Roman" panose="02020603050405020304" pitchFamily="18" charset="0"/>
              </a:rPr>
              <a:t>Date Today is :', datetime.datetime.today</a:t>
            </a:r>
            <a:r>
              <a:rPr lang="en-IN" sz="20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(date_today)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Year :', </a:t>
            </a:r>
            <a:r>
              <a:rPr lang="en-IN" sz="2000" dirty="0">
                <a:latin typeface="Times New Roman" panose="02020603050405020304" pitchFamily="18" charset="0"/>
                <a:cs typeface="Times New Roman" panose="02020603050405020304" pitchFamily="18" charset="0"/>
              </a:rPr>
              <a:t>date_today.year)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Month :', </a:t>
            </a:r>
            <a:r>
              <a:rPr lang="en-IN" sz="2000" dirty="0">
                <a:latin typeface="Times New Roman" panose="02020603050405020304" pitchFamily="18" charset="0"/>
                <a:cs typeface="Times New Roman" panose="02020603050405020304" pitchFamily="18" charset="0"/>
              </a:rPr>
              <a:t>date_today.month)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('Month </a:t>
            </a:r>
            <a:r>
              <a:rPr lang="en-IN" sz="2000" dirty="0">
                <a:latin typeface="Times New Roman" panose="02020603050405020304" pitchFamily="18" charset="0"/>
                <a:cs typeface="Times New Roman" panose="02020603050405020304" pitchFamily="18" charset="0"/>
              </a:rPr>
              <a:t>Name:',date_today.strftime('%B</a:t>
            </a:r>
            <a:r>
              <a:rPr lang="en-IN" sz="20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('This </a:t>
            </a:r>
            <a:r>
              <a:rPr lang="en-IN" sz="2000" dirty="0">
                <a:latin typeface="Times New Roman" panose="02020603050405020304" pitchFamily="18" charset="0"/>
                <a:cs typeface="Times New Roman" panose="02020603050405020304" pitchFamily="18" charset="0"/>
              </a:rPr>
              <a:t>Week Day :', </a:t>
            </a:r>
            <a:r>
              <a:rPr lang="en-IN" sz="2000" dirty="0">
                <a:latin typeface="Times New Roman" panose="02020603050405020304" pitchFamily="18" charset="0"/>
                <a:cs typeface="Times New Roman" panose="02020603050405020304" pitchFamily="18" charset="0"/>
              </a:rPr>
              <a:t>date_today.day)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('Week </a:t>
            </a:r>
            <a:r>
              <a:rPr lang="en-IN" sz="2000" dirty="0">
                <a:latin typeface="Times New Roman" panose="02020603050405020304" pitchFamily="18" charset="0"/>
                <a:cs typeface="Times New Roman" panose="02020603050405020304" pitchFamily="18" charset="0"/>
              </a:rPr>
              <a:t>Day Name:',date_today.strftime('%A</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286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Date Time </a:t>
            </a:r>
            <a:r>
              <a:rPr lang="en-US" dirty="0">
                <a:latin typeface="Times New Roman" panose="02020603050405020304" pitchFamily="18" charset="0"/>
                <a:cs typeface="Times New Roman" panose="02020603050405020304" pitchFamily="18" charset="0"/>
              </a:rPr>
              <a:t>Representation - Output</a:t>
            </a:r>
            <a:endParaRPr lang="en-IN" dirty="0"/>
          </a:p>
        </p:txBody>
      </p:sp>
      <p:sp>
        <p:nvSpPr>
          <p:cNvPr id="3" name="Content Placeholder 2"/>
          <p:cNvSpPr>
            <a:spLocks noGrp="1"/>
          </p:cNvSpPr>
          <p:nvPr>
            <p:ph sz="quarter" idx="1"/>
          </p:nvPr>
        </p:nvSpPr>
        <p:spPr>
          <a:xfrm>
            <a:off x="1825752" y="1752600"/>
            <a:ext cx="8503920" cy="36789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The Date Today is : 2018-04-22 15:38:35.835000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2018-04-22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Year : 2018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Month : 4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Month </a:t>
            </a:r>
            <a:r>
              <a:rPr lang="en-IN" sz="2000" dirty="0">
                <a:latin typeface="Times New Roman" panose="02020603050405020304" pitchFamily="18" charset="0"/>
                <a:cs typeface="Times New Roman" panose="02020603050405020304" pitchFamily="18" charset="0"/>
              </a:rPr>
              <a:t>Name: April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Week Day : 22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Week </a:t>
            </a:r>
            <a:r>
              <a:rPr lang="en-IN" sz="2000" dirty="0">
                <a:latin typeface="Times New Roman" panose="02020603050405020304" pitchFamily="18" charset="0"/>
                <a:cs typeface="Times New Roman" panose="02020603050405020304" pitchFamily="18" charset="0"/>
              </a:rPr>
              <a:t>Day Name: Sunday</a:t>
            </a:r>
          </a:p>
        </p:txBody>
      </p:sp>
    </p:spTree>
    <p:extLst>
      <p:ext uri="{BB962C8B-B14F-4D97-AF65-F5344CB8AC3E}">
        <p14:creationId xmlns:p14="http://schemas.microsoft.com/office/powerpoint/2010/main" val="2737433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Python – Date Time Arithmetic</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825752" y="1828800"/>
            <a:ext cx="8503920" cy="3602736"/>
          </a:xfrm>
        </p:spPr>
        <p:txBody>
          <a:bodyPr>
            <a:normAutofit/>
          </a:bodyPr>
          <a:lstStyle/>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In order to do various operations related to dates , the dates are stored in different variables.</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Then , the relevant mathematical operator are applied to those variables.</a:t>
            </a:r>
          </a:p>
          <a:p>
            <a:pPr algn="just">
              <a:lnSpc>
                <a:spcPct val="150000"/>
              </a:lnSpc>
              <a:spcBef>
                <a:spcPts val="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820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Python – Date Time Arithmetic</a:t>
            </a:r>
            <a:endParaRPr lang="en-IN" dirty="0"/>
          </a:p>
        </p:txBody>
      </p:sp>
      <p:sp>
        <p:nvSpPr>
          <p:cNvPr id="3" name="Content Placeholder 2"/>
          <p:cNvSpPr>
            <a:spLocks noGrp="1"/>
          </p:cNvSpPr>
          <p:nvPr>
            <p:ph sz="quarter" idx="1"/>
          </p:nvPr>
        </p:nvSpPr>
        <p:spPr>
          <a:xfrm>
            <a:off x="1825752" y="1905000"/>
            <a:ext cx="8503920" cy="3526536"/>
          </a:xfrm>
        </p:spPr>
        <p:txBody>
          <a:bodyPr>
            <a:normAutofit fontScale="92500" lnSpcReduction="20000"/>
          </a:bodyPr>
          <a:lstStyle/>
          <a:p>
            <a:pPr algn="just">
              <a:lnSpc>
                <a:spcPct val="150000"/>
              </a:lnSpc>
              <a:spcBef>
                <a:spcPts val="0"/>
              </a:spcBef>
            </a:pPr>
            <a:r>
              <a:rPr lang="en-IN" sz="2000" dirty="0"/>
              <a:t> </a:t>
            </a:r>
            <a:r>
              <a:rPr lang="en-IN" sz="2000" dirty="0">
                <a:latin typeface="Times New Roman" panose="02020603050405020304" pitchFamily="18" charset="0"/>
                <a:cs typeface="Times New Roman" panose="02020603050405020304" pitchFamily="18" charset="0"/>
              </a:rPr>
              <a:t>import </a:t>
            </a:r>
            <a:r>
              <a:rPr lang="en-IN" sz="2000" dirty="0">
                <a:latin typeface="Times New Roman" panose="02020603050405020304" pitchFamily="18" charset="0"/>
                <a:cs typeface="Times New Roman" panose="02020603050405020304" pitchFamily="18" charset="0"/>
              </a:rPr>
              <a:t>datetime </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Capture the First Date </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day1 </a:t>
            </a:r>
            <a:r>
              <a:rPr lang="en-IN" sz="2000" dirty="0">
                <a:latin typeface="Times New Roman" panose="02020603050405020304" pitchFamily="18" charset="0"/>
                <a:cs typeface="Times New Roman" panose="02020603050405020304" pitchFamily="18" charset="0"/>
              </a:rPr>
              <a:t>= datetime.date(2018, 2, 12) </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print ('day1</a:t>
            </a:r>
            <a:r>
              <a:rPr lang="en-IN" sz="2000" dirty="0">
                <a:latin typeface="Times New Roman" panose="02020603050405020304" pitchFamily="18" charset="0"/>
                <a:cs typeface="Times New Roman" panose="02020603050405020304" pitchFamily="18" charset="0"/>
              </a:rPr>
              <a:t>:', day1.ctime</a:t>
            </a:r>
            <a:r>
              <a:rPr lang="en-IN" sz="2000" dirty="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Capture the Second </a:t>
            </a:r>
            <a:r>
              <a:rPr lang="en-IN" sz="2000" dirty="0">
                <a:latin typeface="Times New Roman" panose="02020603050405020304" pitchFamily="18" charset="0"/>
                <a:cs typeface="Times New Roman" panose="02020603050405020304" pitchFamily="18" charset="0"/>
              </a:rPr>
              <a:t>Date</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day2 </a:t>
            </a:r>
            <a:r>
              <a:rPr lang="en-IN" sz="2000" dirty="0">
                <a:latin typeface="Times New Roman" panose="02020603050405020304" pitchFamily="18" charset="0"/>
                <a:cs typeface="Times New Roman" panose="02020603050405020304" pitchFamily="18" charset="0"/>
              </a:rPr>
              <a:t>= datetime.date(2017, 8, 18) </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print ('day2</a:t>
            </a:r>
            <a:r>
              <a:rPr lang="en-IN" sz="2000" dirty="0">
                <a:latin typeface="Times New Roman" panose="02020603050405020304" pitchFamily="18" charset="0"/>
                <a:cs typeface="Times New Roman" panose="02020603050405020304" pitchFamily="18" charset="0"/>
              </a:rPr>
              <a:t>:', day2.ctime</a:t>
            </a:r>
            <a:r>
              <a:rPr lang="en-IN" sz="2000" dirty="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Find the difference between the </a:t>
            </a:r>
            <a:r>
              <a:rPr lang="en-IN" sz="2000" dirty="0">
                <a:latin typeface="Times New Roman" panose="02020603050405020304" pitchFamily="18" charset="0"/>
                <a:cs typeface="Times New Roman" panose="02020603050405020304" pitchFamily="18" charset="0"/>
              </a:rPr>
              <a:t>dates</a:t>
            </a: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a:t>
            </a:r>
            <a:r>
              <a:rPr lang="en-IN" sz="2000" dirty="0">
                <a:latin typeface="Times New Roman" panose="02020603050405020304" pitchFamily="18" charset="0"/>
                <a:cs typeface="Times New Roman" panose="02020603050405020304" pitchFamily="18" charset="0"/>
              </a:rPr>
              <a:t>day1-day2)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29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Python – Date Time Arithmetic</a:t>
            </a:r>
            <a:endParaRPr lang="en-IN" dirty="0"/>
          </a:p>
        </p:txBody>
      </p:sp>
      <p:sp>
        <p:nvSpPr>
          <p:cNvPr id="3" name="Content Placeholder 2"/>
          <p:cNvSpPr>
            <a:spLocks noGrp="1"/>
          </p:cNvSpPr>
          <p:nvPr>
            <p:ph sz="quarter" idx="1"/>
          </p:nvPr>
        </p:nvSpPr>
        <p:spPr>
          <a:xfrm>
            <a:off x="1825752" y="1905000"/>
            <a:ext cx="8503920" cy="3526536"/>
          </a:xfrm>
        </p:spPr>
        <p:txBody>
          <a:bodyPr>
            <a:normAutofit fontScale="77500" lnSpcReduction="20000"/>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date_today = datetime.date.today() </a:t>
            </a:r>
            <a:endParaRPr lang="en-IN" sz="20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a:t>
            </a:r>
            <a:r>
              <a:rPr lang="en-IN" sz="2000" dirty="0">
                <a:latin typeface="Times New Roman" panose="02020603050405020304" pitchFamily="18" charset="0"/>
                <a:cs typeface="Times New Roman" panose="02020603050405020304" pitchFamily="18" charset="0"/>
              </a:rPr>
              <a:t>Date</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before_four_days = date_today - no_of_days </a:t>
            </a:r>
            <a:endParaRPr lang="en-IN" sz="20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before_four_days </a:t>
            </a:r>
            <a:r>
              <a:rPr lang="en-IN" sz="2000" dirty="0">
                <a:latin typeface="Times New Roman" panose="02020603050405020304" pitchFamily="18" charset="0"/>
                <a:cs typeface="Times New Roman" panose="02020603050405020304" pitchFamily="18" charset="0"/>
              </a:rPr>
              <a:t>)</a:t>
            </a: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future Date </a:t>
            </a:r>
            <a:endParaRPr lang="en-IN" sz="20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print ('After </a:t>
            </a:r>
            <a:r>
              <a:rPr lang="en-IN" sz="2000" dirty="0">
                <a:latin typeface="Times New Roman" panose="02020603050405020304" pitchFamily="18" charset="0"/>
                <a:cs typeface="Times New Roman" panose="02020603050405020304" pitchFamily="18" charset="0"/>
              </a:rPr>
              <a:t>Four Days:', after_four_days </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60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23392" y="1796819"/>
            <a:ext cx="10272000" cy="4555200"/>
          </a:xfrm>
        </p:spPr>
        <p:txBody>
          <a:bodyPr/>
          <a:lstStyle/>
          <a:p>
            <a:pPr marL="0" indent="0">
              <a:buNone/>
            </a:pPr>
            <a:r>
              <a:rPr lang="en-US" sz="2933" b="1" u="sng" dirty="0" err="1"/>
              <a:t>Exp</a:t>
            </a:r>
            <a:r>
              <a:rPr lang="en-US" sz="2933" b="1" u="sng" dirty="0"/>
              <a:t>: </a:t>
            </a:r>
            <a:r>
              <a:rPr lang="en-US" sz="2933" dirty="0"/>
              <a:t>5 </a:t>
            </a:r>
            <a:r>
              <a:rPr lang="en-US" sz="2933" dirty="0" err="1"/>
              <a:t>Yrs</a:t>
            </a:r>
            <a:endParaRPr lang="en-US" sz="2933" dirty="0"/>
          </a:p>
          <a:p>
            <a:pPr marL="0" indent="0">
              <a:buNone/>
            </a:pPr>
            <a:r>
              <a:rPr lang="en-US" sz="2933" b="1" u="sng" dirty="0"/>
              <a:t>Expert in</a:t>
            </a:r>
          </a:p>
          <a:p>
            <a:pPr marL="154896" indent="-154896">
              <a:buFont typeface="Arial" panose="020B0604020202020204" pitchFamily="34" charset="0"/>
              <a:buChar char="•"/>
            </a:pPr>
            <a:r>
              <a:rPr lang="en-US" sz="2933" dirty="0">
                <a:solidFill>
                  <a:schemeClr val="tx1"/>
                </a:solidFill>
              </a:rPr>
              <a:t>Python Developer on Machine Learning </a:t>
            </a:r>
          </a:p>
          <a:p>
            <a:pPr marL="154896" indent="-154896">
              <a:buFont typeface="Arial" panose="020B0604020202020204" pitchFamily="34" charset="0"/>
              <a:buChar char="•"/>
            </a:pPr>
            <a:r>
              <a:rPr lang="en-US" sz="2933" dirty="0">
                <a:solidFill>
                  <a:schemeClr val="tx1"/>
                </a:solidFill>
              </a:rPr>
              <a:t>Deep learning with computer vision </a:t>
            </a:r>
          </a:p>
          <a:p>
            <a:pPr marL="154896" indent="-154896">
              <a:buFont typeface="Arial" panose="020B0604020202020204" pitchFamily="34" charset="0"/>
              <a:buChar char="•"/>
            </a:pPr>
            <a:r>
              <a:rPr lang="en-US" sz="2933" dirty="0">
                <a:solidFill>
                  <a:schemeClr val="tx1"/>
                </a:solidFill>
              </a:rPr>
              <a:t>Matlab – Image Processing   </a:t>
            </a:r>
          </a:p>
          <a:p>
            <a:pPr marL="154896" indent="-154896">
              <a:buFont typeface="Arial" panose="020B0604020202020204" pitchFamily="34" charset="0"/>
              <a:buChar char="•"/>
            </a:pPr>
            <a:r>
              <a:rPr lang="en-US" sz="2933" dirty="0">
                <a:solidFill>
                  <a:schemeClr val="tx1"/>
                </a:solidFill>
              </a:rPr>
              <a:t>Autonomous Car design using ROS with LIDAR</a:t>
            </a:r>
          </a:p>
          <a:p>
            <a:pPr marL="0" indent="0">
              <a:buNone/>
            </a:pPr>
            <a:r>
              <a:rPr lang="en-US" sz="2933" b="1" u="sng" dirty="0">
                <a:solidFill>
                  <a:schemeClr val="tx1"/>
                </a:solidFill>
              </a:rPr>
              <a:t>Language</a:t>
            </a:r>
            <a:r>
              <a:rPr lang="en-US" sz="2933" dirty="0">
                <a:solidFill>
                  <a:schemeClr val="tx1"/>
                </a:solidFill>
              </a:rPr>
              <a:t> – Python , Java , HTML ,CSS.</a:t>
            </a:r>
          </a:p>
          <a:p>
            <a:pPr marL="0" indent="0">
              <a:buNone/>
            </a:pPr>
            <a:r>
              <a:rPr lang="en-US" sz="2933" b="1" u="sng" dirty="0">
                <a:solidFill>
                  <a:schemeClr val="tx1"/>
                </a:solidFill>
              </a:rPr>
              <a:t>Tools</a:t>
            </a:r>
            <a:r>
              <a:rPr lang="en-US" sz="2933" u="sng" dirty="0">
                <a:solidFill>
                  <a:schemeClr val="tx1"/>
                </a:solidFill>
              </a:rPr>
              <a:t> </a:t>
            </a:r>
            <a:r>
              <a:rPr lang="en-US" sz="2933" dirty="0">
                <a:solidFill>
                  <a:schemeClr val="tx1"/>
                </a:solidFill>
              </a:rPr>
              <a:t>– ANACONDA NAVIGATOR, JUPYTER NOTEBOOK, </a:t>
            </a:r>
          </a:p>
          <a:p>
            <a:pPr marL="154896" indent="-154896">
              <a:buFont typeface="Arial" panose="020B0604020202020204" pitchFamily="34" charset="0"/>
              <a:buChar char="•"/>
            </a:pPr>
            <a:r>
              <a:rPr lang="en-US" sz="2933" dirty="0">
                <a:solidFill>
                  <a:schemeClr val="tx1"/>
                </a:solidFill>
              </a:rPr>
              <a:t>GOOGLE COLAB.</a:t>
            </a:r>
          </a:p>
          <a:p>
            <a:pPr marL="0" indent="0">
              <a:buNone/>
            </a:pPr>
            <a:r>
              <a:rPr lang="en-US" sz="2933" b="1" dirty="0">
                <a:solidFill>
                  <a:schemeClr val="tx1"/>
                </a:solidFill>
              </a:rPr>
              <a:t>Graduation : </a:t>
            </a:r>
            <a:r>
              <a:rPr lang="en-US" sz="2933" dirty="0">
                <a:solidFill>
                  <a:schemeClr val="tx1"/>
                </a:solidFill>
              </a:rPr>
              <a:t>BE – ECE  | 2011</a:t>
            </a:r>
          </a:p>
          <a:p>
            <a:pPr marL="154896" indent="-154896">
              <a:buFont typeface="Arial" panose="020B0604020202020204" pitchFamily="34" charset="0"/>
              <a:buChar char="•"/>
            </a:pPr>
            <a:endParaRPr lang="en-US" sz="2933" dirty="0">
              <a:solidFill>
                <a:schemeClr val="tx1"/>
              </a:solidFill>
            </a:endParaRPr>
          </a:p>
        </p:txBody>
      </p:sp>
      <p:sp>
        <p:nvSpPr>
          <p:cNvPr id="7" name="Title 6"/>
          <p:cNvSpPr>
            <a:spLocks noGrp="1"/>
          </p:cNvSpPr>
          <p:nvPr>
            <p:ph type="title"/>
          </p:nvPr>
        </p:nvSpPr>
        <p:spPr>
          <a:xfrm>
            <a:off x="719403" y="836712"/>
            <a:ext cx="10984800" cy="637600"/>
          </a:xfrm>
        </p:spPr>
        <p:txBody>
          <a:bodyPr/>
          <a:lstStyle/>
          <a:p>
            <a:r>
              <a:rPr lang="en-US" sz="6000" dirty="0"/>
              <a:t>NANDHINI.S</a:t>
            </a:r>
          </a:p>
        </p:txBody>
      </p:sp>
    </p:spTree>
    <p:extLst>
      <p:ext uri="{BB962C8B-B14F-4D97-AF65-F5344CB8AC3E}">
        <p14:creationId xmlns:p14="http://schemas.microsoft.com/office/powerpoint/2010/main" val="24229533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Date Time </a:t>
            </a:r>
            <a:r>
              <a:rPr lang="en-US" dirty="0">
                <a:latin typeface="Times New Roman" panose="02020603050405020304" pitchFamily="18" charset="0"/>
                <a:cs typeface="Times New Roman" panose="02020603050405020304" pitchFamily="18" charset="0"/>
              </a:rPr>
              <a:t>Arithmetic - Output</a:t>
            </a:r>
            <a:endParaRPr lang="en-IN" dirty="0"/>
          </a:p>
        </p:txBody>
      </p:sp>
      <p:sp>
        <p:nvSpPr>
          <p:cNvPr id="3" name="Content Placeholder 2"/>
          <p:cNvSpPr>
            <a:spLocks noGrp="1"/>
          </p:cNvSpPr>
          <p:nvPr>
            <p:ph sz="quarter" idx="1"/>
          </p:nvPr>
        </p:nvSpPr>
        <p:spPr>
          <a:xfrm>
            <a:off x="1825752" y="1828800"/>
            <a:ext cx="8503920" cy="3602736"/>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day1: Mon Feb 12 00:00:00 2018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a:t>
            </a:r>
            <a:r>
              <a:rPr lang="en-IN" sz="2000" dirty="0">
                <a:latin typeface="Times New Roman" panose="02020603050405020304" pitchFamily="18" charset="0"/>
                <a:cs typeface="Times New Roman" panose="02020603050405020304" pitchFamily="18" charset="0"/>
              </a:rPr>
              <a:t>2017</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2018-04-26</a:t>
            </a:r>
          </a:p>
        </p:txBody>
      </p:sp>
    </p:spTree>
    <p:extLst>
      <p:ext uri="{BB962C8B-B14F-4D97-AF65-F5344CB8AC3E}">
        <p14:creationId xmlns:p14="http://schemas.microsoft.com/office/powerpoint/2010/main" val="1713457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day1: Mon Feb 12 00:00:00 2018 </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day2</a:t>
            </a:r>
            <a:r>
              <a:rPr lang="en-IN" sz="2000" dirty="0">
                <a:latin typeface="Times New Roman" panose="02020603050405020304" pitchFamily="18" charset="0"/>
                <a:cs typeface="Times New Roman" panose="02020603050405020304" pitchFamily="18" charset="0"/>
              </a:rPr>
              <a:t>: Fri Aug 18 00:00:00 2017 </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Number </a:t>
            </a:r>
            <a:r>
              <a:rPr lang="en-IN" sz="2000" dirty="0">
                <a:latin typeface="Times New Roman" panose="02020603050405020304" pitchFamily="18" charset="0"/>
                <a:cs typeface="Times New Roman" panose="02020603050405020304" pitchFamily="18" charset="0"/>
              </a:rPr>
              <a:t>of Days: 178 days, 0:00:00 </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2021-12-12 </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cs typeface="Times New Roman" panose="02020603050405020304" pitchFamily="18" charset="0"/>
              </a:rPr>
              <a:t>Four Days: 2021-12-20</a:t>
            </a:r>
          </a:p>
        </p:txBody>
      </p:sp>
    </p:spTree>
    <p:extLst>
      <p:ext uri="{BB962C8B-B14F-4D97-AF65-F5344CB8AC3E}">
        <p14:creationId xmlns:p14="http://schemas.microsoft.com/office/powerpoint/2010/main" val="1576534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Python – Date Time Comparison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825752" y="1828800"/>
            <a:ext cx="8503920" cy="3602736"/>
          </a:xfrm>
        </p:spPr>
        <p:txBody>
          <a:bodyPr>
            <a:normAutofit/>
          </a:bodyPr>
          <a:lstStyle/>
          <a:p>
            <a:r>
              <a:rPr lang="en-US" sz="2000" dirty="0">
                <a:latin typeface="Times New Roman" panose="02020603050405020304" pitchFamily="18" charset="0"/>
                <a:cs typeface="Times New Roman" panose="02020603050405020304" pitchFamily="18" charset="0"/>
              </a:rPr>
              <a:t>Date and time are compared using logical operators.</a:t>
            </a:r>
          </a:p>
          <a:p>
            <a:r>
              <a:rPr lang="en-US" sz="2000" dirty="0">
                <a:latin typeface="Times New Roman" panose="02020603050405020304" pitchFamily="18" charset="0"/>
                <a:cs typeface="Times New Roman" panose="02020603050405020304" pitchFamily="18" charset="0"/>
              </a:rPr>
              <a:t>One must be careful in comparing right parts of  the dates with each other.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540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Date Time Comparison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825752" y="1828800"/>
            <a:ext cx="8503920" cy="3602736"/>
          </a:xfrm>
        </p:spPr>
        <p:txBody>
          <a:bodyPr>
            <a:normAutofit fontScale="77500" lnSpcReduction="20000"/>
          </a:bodyPr>
          <a:lstStyle/>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import datetime </a:t>
            </a:r>
            <a:endParaRPr lang="en-IN" sz="2000" dirty="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date_today </a:t>
            </a:r>
            <a:r>
              <a:rPr lang="en-IN" sz="2000" dirty="0">
                <a:latin typeface="Times New Roman" panose="02020603050405020304" pitchFamily="18" charset="0"/>
                <a:cs typeface="Times New Roman" panose="02020603050405020304" pitchFamily="18" charset="0"/>
              </a:rPr>
              <a:t>= datetime.date.today() </a:t>
            </a:r>
            <a:endParaRPr lang="en-IN" sz="2000" dirty="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print ('Today </a:t>
            </a:r>
            <a:r>
              <a:rPr lang="en-IN" sz="2000" dirty="0">
                <a:latin typeface="Times New Roman" panose="02020603050405020304" pitchFamily="18" charset="0"/>
                <a:cs typeface="Times New Roman" panose="02020603050405020304" pitchFamily="18" charset="0"/>
              </a:rPr>
              <a:t>is: ', </a:t>
            </a:r>
            <a:r>
              <a:rPr lang="en-IN" sz="2000" dirty="0">
                <a:latin typeface="Times New Roman" panose="02020603050405020304" pitchFamily="18" charset="0"/>
                <a:cs typeface="Times New Roman" panose="02020603050405020304" pitchFamily="18" charset="0"/>
              </a:rPr>
              <a:t>date_today) </a:t>
            </a: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 a delta of Four Days </a:t>
            </a:r>
            <a:endParaRPr lang="en-IN" sz="2000" dirty="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no_of_days </a:t>
            </a:r>
            <a:r>
              <a:rPr lang="en-IN" sz="2000" dirty="0">
                <a:latin typeface="Times New Roman" panose="02020603050405020304" pitchFamily="18" charset="0"/>
                <a:cs typeface="Times New Roman" panose="02020603050405020304" pitchFamily="18" charset="0"/>
              </a:rPr>
              <a:t>= datetime.timedelta(days=4) </a:t>
            </a:r>
            <a:endParaRPr lang="en-IN" sz="2000" dirty="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Delta for Past Date </a:t>
            </a:r>
            <a:endParaRPr lang="en-IN" sz="2000" dirty="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before_four_days </a:t>
            </a:r>
            <a:r>
              <a:rPr lang="en-IN" sz="2000" dirty="0">
                <a:latin typeface="Times New Roman" panose="02020603050405020304" pitchFamily="18" charset="0"/>
                <a:cs typeface="Times New Roman" panose="02020603050405020304" pitchFamily="18" charset="0"/>
              </a:rPr>
              <a:t>= date_today - no_of_days </a:t>
            </a:r>
            <a:endParaRPr lang="en-IN" sz="2000" dirty="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print ('Before </a:t>
            </a:r>
            <a:r>
              <a:rPr lang="en-IN" sz="2000" dirty="0">
                <a:latin typeface="Times New Roman" panose="02020603050405020304" pitchFamily="18" charset="0"/>
                <a:cs typeface="Times New Roman" panose="02020603050405020304" pitchFamily="18" charset="0"/>
              </a:rPr>
              <a:t>Four Days:', </a:t>
            </a:r>
            <a:r>
              <a:rPr lang="en-IN" sz="2000" dirty="0">
                <a:latin typeface="Times New Roman" panose="02020603050405020304" pitchFamily="18" charset="0"/>
                <a:cs typeface="Times New Roman" panose="02020603050405020304" pitchFamily="18" charset="0"/>
              </a:rPr>
              <a:t>before_four_days) </a:t>
            </a: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after_four_days </a:t>
            </a:r>
            <a:r>
              <a:rPr lang="en-IN" sz="2000" dirty="0">
                <a:latin typeface="Times New Roman" panose="02020603050405020304" pitchFamily="18" charset="0"/>
                <a:cs typeface="Times New Roman" panose="02020603050405020304" pitchFamily="18" charset="0"/>
              </a:rPr>
              <a:t>= date_today + no_of_days </a:t>
            </a:r>
            <a:endParaRPr lang="en-IN" sz="2000" dirty="0">
              <a:latin typeface="Times New Roman" panose="02020603050405020304" pitchFamily="18" charset="0"/>
              <a:cs typeface="Times New Roman" panose="02020603050405020304" pitchFamily="18" charset="0"/>
            </a:endParaRPr>
          </a:p>
          <a:p>
            <a:pPr marL="0" indent="0" algn="just">
              <a:lnSpc>
                <a:spcPct val="160000"/>
              </a:lnSpc>
              <a:spcBef>
                <a:spcPts val="0"/>
              </a:spcBef>
              <a:buNone/>
            </a:pPr>
            <a:r>
              <a:rPr lang="en-IN" sz="2000" dirty="0">
                <a:latin typeface="Times New Roman" panose="02020603050405020304" pitchFamily="18" charset="0"/>
                <a:cs typeface="Times New Roman" panose="02020603050405020304" pitchFamily="18" charset="0"/>
              </a:rPr>
              <a:t>date1 </a:t>
            </a:r>
            <a:r>
              <a:rPr lang="en-IN" sz="2000" dirty="0">
                <a:latin typeface="Times New Roman" panose="02020603050405020304" pitchFamily="18" charset="0"/>
                <a:cs typeface="Times New Roman" panose="02020603050405020304" pitchFamily="18" charset="0"/>
              </a:rPr>
              <a:t>= datetime.date(2018,4,4)</a:t>
            </a:r>
          </a:p>
        </p:txBody>
      </p:sp>
    </p:spTree>
    <p:extLst>
      <p:ext uri="{BB962C8B-B14F-4D97-AF65-F5344CB8AC3E}">
        <p14:creationId xmlns:p14="http://schemas.microsoft.com/office/powerpoint/2010/main" val="2862072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Date Time Comparison</a:t>
            </a:r>
            <a:endParaRPr lang="en-IN" dirty="0"/>
          </a:p>
        </p:txBody>
      </p:sp>
      <p:sp>
        <p:nvSpPr>
          <p:cNvPr id="3" name="Content Placeholder 2"/>
          <p:cNvSpPr>
            <a:spLocks noGrp="1"/>
          </p:cNvSpPr>
          <p:nvPr>
            <p:ph sz="quarter" idx="1"/>
          </p:nvPr>
        </p:nvSpPr>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print </a:t>
            </a:r>
            <a:r>
              <a:rPr lang="en-IN" sz="2000" dirty="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before_four_days):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print ('Same Dates’)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if (date_today </a:t>
            </a:r>
            <a:r>
              <a:rPr lang="en-IN" sz="2000" dirty="0">
                <a:latin typeface="Times New Roman" panose="02020603050405020304" pitchFamily="18" charset="0"/>
                <a:cs typeface="Times New Roman" panose="02020603050405020304" pitchFamily="18" charset="0"/>
              </a:rPr>
              <a:t>&gt; </a:t>
            </a:r>
            <a:r>
              <a:rPr lang="en-IN" sz="2000" dirty="0">
                <a:latin typeface="Times New Roman" panose="02020603050405020304" pitchFamily="18" charset="0"/>
                <a:cs typeface="Times New Roman" panose="02020603050405020304" pitchFamily="18" charset="0"/>
              </a:rPr>
              <a:t>date1):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print ('Past Date’)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if (date1 </a:t>
            </a:r>
            <a:r>
              <a:rPr lang="en-IN" sz="2000" dirty="0">
                <a:latin typeface="Times New Roman" panose="02020603050405020304" pitchFamily="18" charset="0"/>
                <a:cs typeface="Times New Roman" panose="02020603050405020304" pitchFamily="18" charset="0"/>
              </a:rPr>
              <a:t>&lt; </a:t>
            </a:r>
            <a:r>
              <a:rPr lang="en-IN" sz="2000" dirty="0">
                <a:latin typeface="Times New Roman" panose="02020603050405020304" pitchFamily="18" charset="0"/>
                <a:cs typeface="Times New Roman" panose="02020603050405020304" pitchFamily="18" charset="0"/>
              </a:rPr>
              <a:t>after_four_days): </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     print ('Future Date‘)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959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Date Time </a:t>
            </a:r>
            <a:r>
              <a:rPr lang="en-US" dirty="0">
                <a:latin typeface="Times New Roman" panose="02020603050405020304" pitchFamily="18" charset="0"/>
                <a:cs typeface="Times New Roman" panose="02020603050405020304" pitchFamily="18" charset="0"/>
              </a:rPr>
              <a:t>Comparison - Output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1828800" y="1905000"/>
            <a:ext cx="8503920" cy="3429000"/>
          </a:xfrm>
        </p:spPr>
        <p:txBody>
          <a:bodyPr>
            <a:norm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Today is: 2018-04-22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Before </a:t>
            </a:r>
            <a:r>
              <a:rPr lang="en-IN" sz="2000" dirty="0">
                <a:latin typeface="Times New Roman" panose="02020603050405020304" pitchFamily="18" charset="0"/>
                <a:cs typeface="Times New Roman" panose="02020603050405020304" pitchFamily="18" charset="0"/>
              </a:rPr>
              <a:t>Four Days: 2018-04-18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date1</a:t>
            </a:r>
            <a:r>
              <a:rPr lang="en-IN" sz="2000" dirty="0">
                <a:latin typeface="Times New Roman" panose="02020603050405020304" pitchFamily="18" charset="0"/>
                <a:cs typeface="Times New Roman" panose="02020603050405020304" pitchFamily="18" charset="0"/>
              </a:rPr>
              <a:t>: 2018-04-04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Past </a:t>
            </a:r>
            <a:r>
              <a:rPr lang="en-IN" sz="2000" dirty="0">
                <a:latin typeface="Times New Roman" panose="02020603050405020304" pitchFamily="18" charset="0"/>
                <a:cs typeface="Times New Roman" panose="02020603050405020304" pitchFamily="18" charset="0"/>
              </a:rPr>
              <a:t>Date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Future </a:t>
            </a:r>
            <a:r>
              <a:rPr lang="en-IN" sz="2000"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2262247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Python – Date and Time: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A python program can handle date and time in several ways.</a:t>
            </a:r>
          </a:p>
          <a:p>
            <a:pPr algn="just">
              <a:lnSpc>
                <a:spcPct val="150000"/>
              </a:lnSpc>
              <a:spcBef>
                <a:spcPts val="0"/>
              </a:spcBef>
            </a:pPr>
            <a:r>
              <a:rPr lang="en-US" sz="2000" dirty="0">
                <a:latin typeface="Times New Roman" pitchFamily="18" charset="0"/>
                <a:cs typeface="Times New Roman" pitchFamily="18" charset="0"/>
              </a:rPr>
              <a:t>Converting between date formats is the main job of computers.</a:t>
            </a:r>
          </a:p>
          <a:p>
            <a:pPr algn="just">
              <a:lnSpc>
                <a:spcPct val="150000"/>
              </a:lnSpc>
              <a:spcBef>
                <a:spcPts val="0"/>
              </a:spcBef>
            </a:pPr>
            <a:r>
              <a:rPr lang="en-US" sz="2000" dirty="0">
                <a:latin typeface="Times New Roman" pitchFamily="18" charset="0"/>
                <a:cs typeface="Times New Roman" pitchFamily="18" charset="0"/>
              </a:rPr>
              <a:t>Time and </a:t>
            </a:r>
            <a:r>
              <a:rPr lang="en-US" sz="2000" dirty="0" err="1">
                <a:latin typeface="Times New Roman" pitchFamily="18" charset="0"/>
                <a:cs typeface="Times New Roman" pitchFamily="18" charset="0"/>
              </a:rPr>
              <a:t>calender</a:t>
            </a:r>
            <a:r>
              <a:rPr lang="en-US" sz="2000" dirty="0">
                <a:latin typeface="Times New Roman" pitchFamily="18" charset="0"/>
                <a:cs typeface="Times New Roman" pitchFamily="18" charset="0"/>
              </a:rPr>
              <a:t> modules of python helps track dates and times.</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What is a tick?</a:t>
            </a:r>
          </a:p>
          <a:p>
            <a:pPr algn="just">
              <a:lnSpc>
                <a:spcPct val="150000"/>
              </a:lnSpc>
              <a:spcBef>
                <a:spcPts val="0"/>
              </a:spcBef>
            </a:pPr>
            <a:r>
              <a:rPr lang="en-US" sz="2000" dirty="0">
                <a:latin typeface="Times New Roman" pitchFamily="18" charset="0"/>
                <a:cs typeface="Times New Roman" pitchFamily="18" charset="0"/>
              </a:rPr>
              <a:t>Time intervals are floating point numbers in units of seconds.</a:t>
            </a:r>
          </a:p>
          <a:p>
            <a:pPr algn="just">
              <a:lnSpc>
                <a:spcPct val="150000"/>
              </a:lnSpc>
              <a:spcBef>
                <a:spcPts val="0"/>
              </a:spcBef>
            </a:pPr>
            <a:r>
              <a:rPr lang="en-US" sz="2000" dirty="0">
                <a:latin typeface="Times New Roman" pitchFamily="18" charset="0"/>
                <a:cs typeface="Times New Roman" pitchFamily="18" charset="0"/>
              </a:rPr>
              <a:t>Particular instants in time are expressed in seconds.</a:t>
            </a:r>
          </a:p>
          <a:p>
            <a:pPr algn="just">
              <a:lnSpc>
                <a:spcPct val="150000"/>
              </a:lnSpc>
              <a:spcBef>
                <a:spcPts val="0"/>
              </a:spcBef>
            </a:pPr>
            <a:r>
              <a:rPr lang="en-US" sz="2000" dirty="0">
                <a:latin typeface="Times New Roman" pitchFamily="18" charset="0"/>
                <a:cs typeface="Times New Roman" pitchFamily="18" charset="0"/>
              </a:rPr>
              <a:t>Time module in python provides functions for working with times.</a:t>
            </a:r>
          </a:p>
          <a:p>
            <a:pPr algn="just">
              <a:lnSpc>
                <a:spcPct val="150000"/>
              </a:lnSpc>
              <a:spcBef>
                <a:spcPts val="0"/>
              </a:spcBef>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time.time</a:t>
            </a:r>
            <a:r>
              <a:rPr lang="en-US" sz="2000" dirty="0">
                <a:latin typeface="Times New Roman" pitchFamily="18" charset="0"/>
                <a:cs typeface="Times New Roman" pitchFamily="18" charset="0"/>
              </a:rPr>
              <a:t>() function returns the current time in ticks.</a:t>
            </a:r>
            <a:endParaRPr lang="en-US" sz="20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buNone/>
            </a:pPr>
            <a:r>
              <a:rPr lang="en-US" sz="2000" dirty="0">
                <a:latin typeface="Times New Roman" pitchFamily="18" charset="0"/>
                <a:cs typeface="Times New Roman" pitchFamily="18" charset="0"/>
              </a:rPr>
              <a:t>import time; # This is required to include time module. </a:t>
            </a:r>
          </a:p>
          <a:p>
            <a:pPr algn="just">
              <a:lnSpc>
                <a:spcPct val="150000"/>
              </a:lnSpc>
              <a:spcBef>
                <a:spcPts val="0"/>
              </a:spcBef>
              <a:buNone/>
            </a:pPr>
            <a:r>
              <a:rPr lang="en-US" sz="2000" dirty="0">
                <a:latin typeface="Times New Roman" pitchFamily="18" charset="0"/>
                <a:cs typeface="Times New Roman" pitchFamily="18" charset="0"/>
              </a:rPr>
              <a:t>ticks = </a:t>
            </a:r>
            <a:r>
              <a:rPr lang="en-US" sz="2000" dirty="0" err="1">
                <a:latin typeface="Times New Roman" pitchFamily="18" charset="0"/>
                <a:cs typeface="Times New Roman" pitchFamily="18" charset="0"/>
              </a:rPr>
              <a:t>time.time</a:t>
            </a:r>
            <a:r>
              <a:rPr lang="en-US" sz="2000" dirty="0">
                <a:latin typeface="Times New Roman" pitchFamily="18" charset="0"/>
                <a:cs typeface="Times New Roman" pitchFamily="18" charset="0"/>
              </a:rPr>
              <a:t>() </a:t>
            </a:r>
          </a:p>
          <a:p>
            <a:pPr algn="just">
              <a:lnSpc>
                <a:spcPct val="150000"/>
              </a:lnSpc>
              <a:spcBef>
                <a:spcPts val="0"/>
              </a:spcBef>
              <a:buNone/>
            </a:pPr>
            <a:r>
              <a:rPr lang="en-US" sz="2000" dirty="0">
                <a:latin typeface="Times New Roman" pitchFamily="18" charset="0"/>
                <a:cs typeface="Times New Roman" pitchFamily="18" charset="0"/>
              </a:rPr>
              <a:t>print ("Number of ticks since 12:00am, January 1, 1970:", ticks)</a:t>
            </a:r>
          </a:p>
          <a:p>
            <a:pPr algn="just">
              <a:lnSpc>
                <a:spcPct val="150000"/>
              </a:lnSpc>
              <a:spcBef>
                <a:spcPts val="0"/>
              </a:spcBef>
              <a:buNone/>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Output:</a:t>
            </a:r>
          </a:p>
          <a:p>
            <a:pPr algn="just">
              <a:lnSpc>
                <a:spcPct val="150000"/>
              </a:lnSpc>
              <a:spcBef>
                <a:spcPts val="0"/>
              </a:spcBef>
            </a:pPr>
            <a:r>
              <a:rPr lang="en-US" sz="2000" dirty="0">
                <a:latin typeface="Times New Roman" pitchFamily="18" charset="0"/>
                <a:cs typeface="Times New Roman" pitchFamily="18" charset="0"/>
              </a:rPr>
              <a:t>Number of ticks since 12:00am, January 1, 1970: 7186862.73399 </a:t>
            </a:r>
            <a:br>
              <a:rPr lang="en-US" sz="2000"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p>
        </p:txBody>
      </p:sp>
      <p:sp>
        <p:nvSpPr>
          <p:cNvPr id="3" name="Content Placeholder 2"/>
          <p:cNvSpPr>
            <a:spLocks noGrp="1"/>
          </p:cNvSpPr>
          <p:nvPr>
            <p:ph sz="quarter" idx="1"/>
          </p:nvPr>
        </p:nvSpPr>
        <p:spPr/>
        <p:txBody>
          <a:bodyPr>
            <a:normAutofit fontScale="92500" lnSpcReduction="20000"/>
          </a:bodyPr>
          <a:lstStyle/>
          <a:p>
            <a:pPr algn="just">
              <a:lnSpc>
                <a:spcPct val="160000"/>
              </a:lnSpc>
              <a:spcBef>
                <a:spcPts val="0"/>
              </a:spcBef>
            </a:pPr>
            <a:r>
              <a:rPr lang="en-US" sz="2000" dirty="0">
                <a:latin typeface="Times New Roman" pitchFamily="18" charset="0"/>
                <a:cs typeface="Times New Roman" pitchFamily="18" charset="0"/>
              </a:rPr>
              <a:t>Date arithmetic is easy to do with ticks.</a:t>
            </a:r>
          </a:p>
          <a:p>
            <a:pPr algn="just">
              <a:lnSpc>
                <a:spcPct val="160000"/>
              </a:lnSpc>
              <a:spcBef>
                <a:spcPts val="0"/>
              </a:spcBef>
            </a:pPr>
            <a:r>
              <a:rPr lang="en-US" sz="2000" dirty="0">
                <a:latin typeface="Times New Roman" pitchFamily="18" charset="0"/>
                <a:cs typeface="Times New Roman" pitchFamily="18" charset="0"/>
              </a:rPr>
              <a:t>Dates before the epoch cannot be represented in this form.</a:t>
            </a:r>
          </a:p>
          <a:p>
            <a:pPr algn="just">
              <a:lnSpc>
                <a:spcPct val="160000"/>
              </a:lnSpc>
              <a:spcBef>
                <a:spcPts val="0"/>
              </a:spcBef>
            </a:pPr>
            <a:r>
              <a:rPr lang="en-US" sz="2000" dirty="0">
                <a:latin typeface="Times New Roman" pitchFamily="18" charset="0"/>
                <a:cs typeface="Times New Roman" pitchFamily="18" charset="0"/>
              </a:rPr>
              <a:t>Dates in the far future cannot be represented this way.</a:t>
            </a:r>
          </a:p>
          <a:p>
            <a:pPr algn="just">
              <a:lnSpc>
                <a:spcPct val="160000"/>
              </a:lnSpc>
              <a:spcBef>
                <a:spcPts val="0"/>
              </a:spcBef>
            </a:pPr>
            <a:r>
              <a:rPr lang="en-US" sz="2000" dirty="0">
                <a:latin typeface="Times New Roman" pitchFamily="18" charset="0"/>
                <a:cs typeface="Times New Roman" pitchFamily="18" charset="0"/>
              </a:rPr>
              <a:t>The cutoff point is somewhere in 2038 for UNIX and Windows.</a:t>
            </a:r>
          </a:p>
          <a:p>
            <a:pPr algn="just">
              <a:lnSpc>
                <a:spcPct val="160000"/>
              </a:lnSpc>
              <a:spcBef>
                <a:spcPts val="0"/>
              </a:spcBef>
            </a:pPr>
            <a:endParaRPr lang="en-US" sz="2000" dirty="0">
              <a:latin typeface="Times New Roman" pitchFamily="18" charset="0"/>
              <a:cs typeface="Times New Roman" pitchFamily="18" charset="0"/>
            </a:endParaRPr>
          </a:p>
          <a:p>
            <a:pPr algn="just">
              <a:lnSpc>
                <a:spcPct val="160000"/>
              </a:lnSpc>
              <a:spcBef>
                <a:spcPts val="0"/>
              </a:spcBef>
            </a:pPr>
            <a:r>
              <a:rPr lang="en-US" sz="2000" b="1" dirty="0">
                <a:latin typeface="Times New Roman" pitchFamily="18" charset="0"/>
                <a:cs typeface="Times New Roman" pitchFamily="18" charset="0"/>
              </a:rPr>
              <a:t>What is a Time </a:t>
            </a:r>
            <a:r>
              <a:rPr lang="en-US" sz="2000" b="1" dirty="0" err="1">
                <a:latin typeface="Times New Roman" pitchFamily="18" charset="0"/>
                <a:cs typeface="Times New Roman" pitchFamily="18" charset="0"/>
              </a:rPr>
              <a:t>Tuple</a:t>
            </a:r>
            <a:r>
              <a:rPr lang="en-US" sz="2000" b="1" dirty="0">
                <a:latin typeface="Times New Roman" pitchFamily="18" charset="0"/>
                <a:cs typeface="Times New Roman" pitchFamily="18" charset="0"/>
              </a:rPr>
              <a:t>?</a:t>
            </a:r>
          </a:p>
          <a:p>
            <a:pPr algn="just">
              <a:lnSpc>
                <a:spcPct val="160000"/>
              </a:lnSpc>
              <a:spcBef>
                <a:spcPts val="0"/>
              </a:spcBef>
            </a:pPr>
            <a:r>
              <a:rPr lang="en-US" sz="2000" dirty="0">
                <a:latin typeface="Times New Roman" pitchFamily="18" charset="0"/>
                <a:cs typeface="Times New Roman" pitchFamily="18" charset="0"/>
              </a:rPr>
              <a:t>Python’s time functions handle time as a </a:t>
            </a:r>
            <a:r>
              <a:rPr lang="en-US" sz="2000" dirty="0" err="1">
                <a:latin typeface="Times New Roman" pitchFamily="18" charset="0"/>
                <a:cs typeface="Times New Roman" pitchFamily="18" charset="0"/>
              </a:rPr>
              <a:t>tuple</a:t>
            </a:r>
            <a:r>
              <a:rPr lang="en-US" sz="2000" dirty="0">
                <a:latin typeface="Times New Roman" pitchFamily="18" charset="0"/>
                <a:cs typeface="Times New Roman" pitchFamily="18" charset="0"/>
              </a:rPr>
              <a:t> of 9 numbers;</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Field                                              Values</a:t>
            </a:r>
          </a:p>
          <a:p>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4-digit year                                              2008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Month                                                      1 to 12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Day                                                          1 to 31</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Hour                                                        0 to 23</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Time </a:t>
            </a:r>
            <a:r>
              <a:rPr lang="en-US" dirty="0" err="1" smtClean="0">
                <a:latin typeface="Times New Roman" pitchFamily="18" charset="0"/>
                <a:cs typeface="Times New Roman" pitchFamily="18" charset="0"/>
              </a:rPr>
              <a:t>Tuple</a:t>
            </a:r>
            <a:r>
              <a:rPr lang="en-US" dirty="0" smtClean="0">
                <a:latin typeface="Times New Roman" pitchFamily="18" charset="0"/>
                <a:cs typeface="Times New Roman" pitchFamily="18" charset="0"/>
              </a:rPr>
              <a:t>:</a:t>
            </a:r>
            <a:endParaRPr lang="en-US" dirty="0"/>
          </a:p>
        </p:txBody>
      </p:sp>
      <p:sp>
        <p:nvSpPr>
          <p:cNvPr id="3" name="Content Placeholder 2"/>
          <p:cNvSpPr>
            <a:spLocks noGrp="1"/>
          </p:cNvSpPr>
          <p:nvPr>
            <p:ph sz="quarter" idx="1"/>
          </p:nvPr>
        </p:nvSpPr>
        <p:spPr/>
        <p:txBody>
          <a:bodyPr>
            <a:normAutofit fontScale="85000" lnSpcReduction="20000"/>
          </a:bodyPr>
          <a:lstStyle/>
          <a:p>
            <a:pPr>
              <a:lnSpc>
                <a:spcPct val="150000"/>
              </a:lnSpc>
              <a:spcBef>
                <a:spcPts val="0"/>
              </a:spcBef>
            </a:pPr>
            <a:r>
              <a:rPr lang="en-US" sz="2000" b="1" dirty="0">
                <a:latin typeface="Times New Roman" pitchFamily="18" charset="0"/>
                <a:cs typeface="Times New Roman" pitchFamily="18" charset="0"/>
              </a:rPr>
              <a:t>Field                                                    Values         </a:t>
            </a:r>
          </a:p>
          <a:p>
            <a:pPr>
              <a:lnSpc>
                <a:spcPct val="150000"/>
              </a:lnSpc>
              <a:spcBef>
                <a:spcPts val="0"/>
              </a:spcBef>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Minute                                                          0 to 59</a:t>
            </a:r>
          </a:p>
          <a:p>
            <a:pPr>
              <a:lnSpc>
                <a:spcPct val="150000"/>
              </a:lnSpc>
              <a:spcBef>
                <a:spcPts val="0"/>
              </a:spcBef>
            </a:pPr>
            <a:r>
              <a:rPr lang="en-US" sz="2000" dirty="0">
                <a:latin typeface="Times New Roman" pitchFamily="18" charset="0"/>
                <a:cs typeface="Times New Roman" pitchFamily="18" charset="0"/>
              </a:rPr>
              <a:t>Second                                                      0 to 61 (60 or 61 are leap-seconds) </a:t>
            </a:r>
          </a:p>
          <a:p>
            <a:pPr>
              <a:lnSpc>
                <a:spcPct val="150000"/>
              </a:lnSpc>
              <a:spcBef>
                <a:spcPts val="0"/>
              </a:spcBef>
            </a:pPr>
            <a:r>
              <a:rPr lang="en-US" sz="2000" dirty="0">
                <a:latin typeface="Times New Roman" pitchFamily="18" charset="0"/>
                <a:cs typeface="Times New Roman" pitchFamily="18" charset="0"/>
              </a:rPr>
              <a:t>Day of Week                                             0 to 6 (0 is Monday) </a:t>
            </a:r>
          </a:p>
          <a:p>
            <a:pPr>
              <a:lnSpc>
                <a:spcPct val="150000"/>
              </a:lnSpc>
              <a:spcBef>
                <a:spcPts val="0"/>
              </a:spcBef>
            </a:pPr>
            <a:r>
              <a:rPr lang="en-US" sz="2000" dirty="0">
                <a:latin typeface="Times New Roman" pitchFamily="18" charset="0"/>
                <a:cs typeface="Times New Roman" pitchFamily="18" charset="0"/>
              </a:rPr>
              <a:t>Day of year                                               1 to 366 (Julian day)</a:t>
            </a:r>
          </a:p>
          <a:p>
            <a:pPr>
              <a:lnSpc>
                <a:spcPct val="150000"/>
              </a:lnSpc>
              <a:spcBef>
                <a:spcPts val="0"/>
              </a:spcBef>
            </a:pPr>
            <a:r>
              <a:rPr lang="en-US" sz="2000" dirty="0">
                <a:latin typeface="Times New Roman" pitchFamily="18" charset="0"/>
                <a:cs typeface="Times New Roman" pitchFamily="18" charset="0"/>
              </a:rPr>
              <a:t>Daylight savings                                    -1, 0, 1, -1 means library determines DST </a:t>
            </a:r>
          </a:p>
          <a:p>
            <a:pPr>
              <a:lnSpc>
                <a:spcPct val="15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dirty="0">
                <a:latin typeface="Times New Roman" pitchFamily="18" charset="0"/>
                <a:cs typeface="Times New Roman" pitchFamily="18" charset="0"/>
              </a:rPr>
              <a:t>The above </a:t>
            </a:r>
            <a:r>
              <a:rPr lang="en-US" sz="2000" dirty="0" err="1">
                <a:latin typeface="Times New Roman" pitchFamily="18" charset="0"/>
                <a:cs typeface="Times New Roman" pitchFamily="18" charset="0"/>
              </a:rPr>
              <a:t>tuple</a:t>
            </a:r>
            <a:r>
              <a:rPr lang="en-US" sz="2000" dirty="0">
                <a:latin typeface="Times New Roman" pitchFamily="18" charset="0"/>
                <a:cs typeface="Times New Roman" pitchFamily="18" charset="0"/>
              </a:rPr>
              <a:t> is equivalent to </a:t>
            </a:r>
            <a:r>
              <a:rPr lang="en-US" sz="2000" dirty="0" err="1">
                <a:latin typeface="Times New Roman" pitchFamily="18" charset="0"/>
                <a:cs typeface="Times New Roman" pitchFamily="18" charset="0"/>
              </a:rPr>
              <a:t>struct_time</a:t>
            </a:r>
            <a:r>
              <a:rPr lang="en-US" sz="2000" dirty="0">
                <a:latin typeface="Times New Roman" pitchFamily="18" charset="0"/>
                <a:cs typeface="Times New Roman" pitchFamily="18" charset="0"/>
              </a:rPr>
              <a:t> structure.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a:t/>
            </a:r>
            <a:br>
              <a:rPr lang="en-US" sz="2000" dirty="0"/>
            </a:br>
            <a:r>
              <a:rPr lang="en-US" sz="2000" dirty="0"/>
              <a:t>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059987" y="1508787"/>
            <a:ext cx="10272000" cy="5045043"/>
          </a:xfrm>
        </p:spPr>
        <p:txBody>
          <a:bodyPr/>
          <a:lstStyle/>
          <a:p>
            <a:r>
              <a:rPr lang="en-US" sz="2933" dirty="0">
                <a:solidFill>
                  <a:srgbClr val="FF0000"/>
                </a:solidFill>
              </a:rPr>
              <a:t>Educational Equipment Manufacturer</a:t>
            </a:r>
          </a:p>
          <a:p>
            <a:pPr marL="963795" lvl="1" indent="-413055">
              <a:buFont typeface="Arial" panose="020B0604020202020204" pitchFamily="34" charset="0"/>
              <a:buChar char="•"/>
            </a:pPr>
            <a:r>
              <a:rPr lang="en-US" sz="2933" dirty="0" err="1">
                <a:solidFill>
                  <a:schemeClr val="tx1"/>
                </a:solidFill>
              </a:rPr>
              <a:t>IoT</a:t>
            </a:r>
            <a:r>
              <a:rPr lang="en-US" sz="2933" dirty="0">
                <a:solidFill>
                  <a:schemeClr val="tx1"/>
                </a:solidFill>
              </a:rPr>
              <a:t>, AI, </a:t>
            </a:r>
            <a:r>
              <a:rPr lang="en-US" sz="2933" dirty="0" err="1">
                <a:solidFill>
                  <a:schemeClr val="tx1"/>
                </a:solidFill>
              </a:rPr>
              <a:t>Robotics,Autonomous</a:t>
            </a:r>
            <a:r>
              <a:rPr lang="en-US" sz="2933" dirty="0">
                <a:solidFill>
                  <a:schemeClr val="tx1"/>
                </a:solidFill>
              </a:rPr>
              <a:t> Robot</a:t>
            </a:r>
          </a:p>
          <a:p>
            <a:pPr marL="963795" lvl="1" indent="-413055">
              <a:buFont typeface="Arial" panose="020B0604020202020204" pitchFamily="34" charset="0"/>
              <a:buChar char="•"/>
            </a:pPr>
            <a:r>
              <a:rPr lang="en-US" sz="2933" dirty="0">
                <a:solidFill>
                  <a:schemeClr val="tx1"/>
                </a:solidFill>
              </a:rPr>
              <a:t>Microprocessor/Microcontroller</a:t>
            </a:r>
          </a:p>
          <a:p>
            <a:pPr marL="963795" lvl="1" indent="-413055">
              <a:buFont typeface="Arial" panose="020B0604020202020204" pitchFamily="34" charset="0"/>
              <a:buChar char="•"/>
            </a:pPr>
            <a:r>
              <a:rPr lang="en-US" sz="2933" dirty="0">
                <a:solidFill>
                  <a:schemeClr val="tx1"/>
                </a:solidFill>
              </a:rPr>
              <a:t>DSP,VLSI, Embedded System </a:t>
            </a:r>
          </a:p>
          <a:p>
            <a:pPr marL="963795" lvl="1" indent="-413055">
              <a:buFont typeface="Arial" panose="020B0604020202020204" pitchFamily="34" charset="0"/>
              <a:buChar char="•"/>
            </a:pPr>
            <a:r>
              <a:rPr lang="en-US" sz="2933" dirty="0">
                <a:solidFill>
                  <a:schemeClr val="tx1"/>
                </a:solidFill>
              </a:rPr>
              <a:t>Power Electronics &amp; Drives, Fuel Cell Trainer Kit</a:t>
            </a:r>
          </a:p>
          <a:p>
            <a:pPr marL="963795" lvl="1" indent="-413055">
              <a:buFont typeface="Arial" panose="020B0604020202020204" pitchFamily="34" charset="0"/>
              <a:buChar char="•"/>
            </a:pPr>
            <a:r>
              <a:rPr lang="en-US" sz="2933" dirty="0">
                <a:solidFill>
                  <a:schemeClr val="tx1"/>
                </a:solidFill>
              </a:rPr>
              <a:t>Renewable Energy Lab, Electric Vehicle Lab</a:t>
            </a:r>
          </a:p>
          <a:p>
            <a:r>
              <a:rPr lang="en-US" sz="2933" dirty="0">
                <a:solidFill>
                  <a:srgbClr val="FF0000"/>
                </a:solidFill>
              </a:rPr>
              <a:t>Technical Training</a:t>
            </a:r>
          </a:p>
          <a:p>
            <a:r>
              <a:rPr lang="en-US" sz="2933" dirty="0">
                <a:solidFill>
                  <a:srgbClr val="FF0000"/>
                </a:solidFill>
              </a:rPr>
              <a:t>DIY Project</a:t>
            </a:r>
          </a:p>
        </p:txBody>
      </p:sp>
      <p:sp>
        <p:nvSpPr>
          <p:cNvPr id="5" name="Title 4"/>
          <p:cNvSpPr>
            <a:spLocks noGrp="1"/>
          </p:cNvSpPr>
          <p:nvPr>
            <p:ph type="title"/>
          </p:nvPr>
        </p:nvSpPr>
        <p:spPr>
          <a:xfrm>
            <a:off x="815413" y="740701"/>
            <a:ext cx="10984800" cy="637600"/>
          </a:xfrm>
        </p:spPr>
        <p:txBody>
          <a:bodyPr/>
          <a:lstStyle/>
          <a:p>
            <a:r>
              <a:rPr lang="en-US" sz="6000" dirty="0"/>
              <a:t>Pantech?</a:t>
            </a:r>
          </a:p>
        </p:txBody>
      </p:sp>
    </p:spTree>
    <p:extLst>
      <p:ext uri="{BB962C8B-B14F-4D97-AF65-F5344CB8AC3E}">
        <p14:creationId xmlns:p14="http://schemas.microsoft.com/office/powerpoint/2010/main" val="33478281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Time </a:t>
            </a:r>
            <a:r>
              <a:rPr lang="en-US" dirty="0" err="1" smtClean="0">
                <a:latin typeface="Times New Roman" pitchFamily="18" charset="0"/>
                <a:cs typeface="Times New Roman" pitchFamily="18" charset="0"/>
              </a:rPr>
              <a:t>Tuple</a:t>
            </a:r>
            <a:r>
              <a:rPr lang="en-US" dirty="0" smtClean="0">
                <a:latin typeface="Times New Roman" pitchFamily="18" charset="0"/>
                <a:cs typeface="Times New Roman" pitchFamily="18" charset="0"/>
              </a:rPr>
              <a:t>:</a:t>
            </a:r>
            <a:endParaRPr lang="en-US" dirty="0"/>
          </a:p>
        </p:txBody>
      </p:sp>
      <p:sp>
        <p:nvSpPr>
          <p:cNvPr id="3" name="Content Placeholder 2"/>
          <p:cNvSpPr>
            <a:spLocks noGrp="1"/>
          </p:cNvSpPr>
          <p:nvPr>
            <p:ph sz="quarter" idx="1"/>
          </p:nvPr>
        </p:nvSpPr>
        <p:spPr/>
        <p:txBody>
          <a:bodyPr>
            <a:normAutofit lnSpcReduction="10000"/>
          </a:bodyPr>
          <a:lstStyle/>
          <a:p>
            <a:pPr algn="just">
              <a:lnSpc>
                <a:spcPct val="150000"/>
              </a:lnSpc>
              <a:spcBef>
                <a:spcPts val="0"/>
              </a:spcBef>
            </a:pPr>
            <a:r>
              <a:rPr lang="en-US" sz="2000" b="1" dirty="0">
                <a:latin typeface="Times New Roman" pitchFamily="18" charset="0"/>
                <a:cs typeface="Times New Roman" pitchFamily="18" charset="0"/>
              </a:rPr>
              <a:t>Attributes                                   Values</a:t>
            </a:r>
          </a:p>
          <a:p>
            <a:pPr algn="just">
              <a:lnSpc>
                <a:spcPct val="150000"/>
              </a:lnSpc>
              <a:spcBef>
                <a:spcPts val="0"/>
              </a:spcBef>
            </a:pPr>
            <a:r>
              <a:rPr lang="en-US" sz="2000" dirty="0" err="1">
                <a:latin typeface="Times New Roman" pitchFamily="18" charset="0"/>
                <a:cs typeface="Times New Roman" pitchFamily="18" charset="0"/>
              </a:rPr>
              <a:t>tm_year</a:t>
            </a:r>
            <a:r>
              <a:rPr lang="en-US" sz="2000" dirty="0">
                <a:latin typeface="Times New Roman" pitchFamily="18" charset="0"/>
                <a:cs typeface="Times New Roman" pitchFamily="18" charset="0"/>
              </a:rPr>
              <a:t>                                              2008</a:t>
            </a:r>
          </a:p>
          <a:p>
            <a:pPr algn="just">
              <a:lnSpc>
                <a:spcPct val="150000"/>
              </a:lnSpc>
              <a:spcBef>
                <a:spcPts val="0"/>
              </a:spcBef>
            </a:pPr>
            <a:r>
              <a:rPr lang="en-US" sz="2000" dirty="0" err="1">
                <a:latin typeface="Times New Roman" pitchFamily="18" charset="0"/>
                <a:cs typeface="Times New Roman" pitchFamily="18" charset="0"/>
              </a:rPr>
              <a:t>tm_mon</a:t>
            </a:r>
            <a:r>
              <a:rPr lang="en-US" sz="2000" dirty="0">
                <a:latin typeface="Times New Roman" pitchFamily="18" charset="0"/>
                <a:cs typeface="Times New Roman" pitchFamily="18" charset="0"/>
              </a:rPr>
              <a:t>                                             1 to 12</a:t>
            </a:r>
          </a:p>
          <a:p>
            <a:pPr algn="just">
              <a:lnSpc>
                <a:spcPct val="150000"/>
              </a:lnSpc>
              <a:spcBef>
                <a:spcPts val="0"/>
              </a:spcBef>
            </a:pPr>
            <a:r>
              <a:rPr lang="en-US" sz="2000" dirty="0" err="1">
                <a:latin typeface="Times New Roman" pitchFamily="18" charset="0"/>
                <a:cs typeface="Times New Roman" pitchFamily="18" charset="0"/>
              </a:rPr>
              <a:t>tm_mday</a:t>
            </a:r>
            <a:r>
              <a:rPr lang="en-US" sz="2000" dirty="0">
                <a:latin typeface="Times New Roman" pitchFamily="18" charset="0"/>
                <a:cs typeface="Times New Roman" pitchFamily="18" charset="0"/>
              </a:rPr>
              <a:t>                                            1 to 31</a:t>
            </a:r>
          </a:p>
          <a:p>
            <a:pPr algn="just">
              <a:lnSpc>
                <a:spcPct val="150000"/>
              </a:lnSpc>
              <a:spcBef>
                <a:spcPts val="0"/>
              </a:spcBef>
            </a:pPr>
            <a:r>
              <a:rPr lang="en-US" sz="2000" dirty="0" err="1">
                <a:latin typeface="Times New Roman" pitchFamily="18" charset="0"/>
                <a:cs typeface="Times New Roman" pitchFamily="18" charset="0"/>
              </a:rPr>
              <a:t>tm_hour</a:t>
            </a:r>
            <a:r>
              <a:rPr lang="en-US" sz="2000" dirty="0">
                <a:latin typeface="Times New Roman" pitchFamily="18" charset="0"/>
                <a:cs typeface="Times New Roman" pitchFamily="18" charset="0"/>
              </a:rPr>
              <a:t>                                              0 to 23</a:t>
            </a:r>
          </a:p>
          <a:p>
            <a:pPr algn="just">
              <a:lnSpc>
                <a:spcPct val="150000"/>
              </a:lnSpc>
              <a:spcBef>
                <a:spcPts val="0"/>
              </a:spcBef>
            </a:pPr>
            <a:r>
              <a:rPr lang="en-US" sz="2000" dirty="0" err="1">
                <a:latin typeface="Times New Roman" pitchFamily="18" charset="0"/>
                <a:cs typeface="Times New Roman" pitchFamily="18" charset="0"/>
              </a:rPr>
              <a:t>tm_min</a:t>
            </a:r>
            <a:r>
              <a:rPr lang="en-US" sz="2000" dirty="0">
                <a:latin typeface="Times New Roman" pitchFamily="18" charset="0"/>
                <a:cs typeface="Times New Roman" pitchFamily="18" charset="0"/>
              </a:rPr>
              <a:t>                                                0 to 59</a:t>
            </a:r>
          </a:p>
          <a:p>
            <a:pPr algn="just">
              <a:lnSpc>
                <a:spcPct val="150000"/>
              </a:lnSpc>
              <a:spcBef>
                <a:spcPts val="0"/>
              </a:spcBef>
            </a:pPr>
            <a:r>
              <a:rPr lang="en-US" sz="2000" dirty="0" err="1">
                <a:latin typeface="Times New Roman" pitchFamily="18" charset="0"/>
                <a:cs typeface="Times New Roman" pitchFamily="18" charset="0"/>
              </a:rPr>
              <a:t>tm_sec</a:t>
            </a:r>
            <a:r>
              <a:rPr lang="en-US" sz="2000" dirty="0">
                <a:latin typeface="Times New Roman" pitchFamily="18" charset="0"/>
                <a:cs typeface="Times New Roman" pitchFamily="18" charset="0"/>
              </a:rPr>
              <a:t>                                                 0 to 61 (60 or 61 are leap-seconds)</a:t>
            </a:r>
          </a:p>
          <a:p>
            <a:pPr algn="just">
              <a:lnSpc>
                <a:spcPct val="150000"/>
              </a:lnSpc>
              <a:spcBef>
                <a:spcPts val="0"/>
              </a:spcBef>
            </a:pPr>
            <a:r>
              <a:rPr lang="en-US" sz="2000" dirty="0" err="1">
                <a:latin typeface="Times New Roman" pitchFamily="18" charset="0"/>
                <a:cs typeface="Times New Roman" pitchFamily="18" charset="0"/>
              </a:rPr>
              <a:t>tm_wday</a:t>
            </a:r>
            <a:r>
              <a:rPr lang="en-US" sz="2000" dirty="0">
                <a:latin typeface="Times New Roman" pitchFamily="18" charset="0"/>
                <a:cs typeface="Times New Roman" pitchFamily="18" charset="0"/>
              </a:rPr>
              <a:t>                                              0 to 6 (0 is Monday)</a:t>
            </a:r>
          </a:p>
          <a:p>
            <a:pPr algn="just">
              <a:lnSpc>
                <a:spcPct val="150000"/>
              </a:lnSpc>
              <a:spcBef>
                <a:spcPts val="0"/>
              </a:spcBef>
            </a:pPr>
            <a:r>
              <a:rPr lang="en-US" sz="2000" dirty="0" err="1">
                <a:latin typeface="Times New Roman" pitchFamily="18" charset="0"/>
                <a:cs typeface="Times New Roman" pitchFamily="18" charset="0"/>
              </a:rPr>
              <a:t>tm_yday</a:t>
            </a:r>
            <a:r>
              <a:rPr lang="en-US" sz="2000" dirty="0">
                <a:latin typeface="Times New Roman" pitchFamily="18" charset="0"/>
                <a:cs typeface="Times New Roman" pitchFamily="18" charset="0"/>
              </a:rPr>
              <a:t>                                               1 to 366 (Julian day)</a:t>
            </a:r>
          </a:p>
          <a:p>
            <a:pPr algn="just">
              <a:lnSpc>
                <a:spcPct val="150000"/>
              </a:lnSpc>
              <a:spcBef>
                <a:spcPts val="0"/>
              </a:spcBef>
            </a:pPr>
            <a:r>
              <a:rPr lang="en-US" sz="2000" dirty="0" err="1">
                <a:latin typeface="Times New Roman" pitchFamily="18" charset="0"/>
                <a:cs typeface="Times New Roman" pitchFamily="18" charset="0"/>
              </a:rPr>
              <a:t>tm_isdst</a:t>
            </a:r>
            <a:r>
              <a:rPr lang="en-US" sz="2000" dirty="0">
                <a:latin typeface="Times New Roman" pitchFamily="18" charset="0"/>
                <a:cs typeface="Times New Roman" pitchFamily="18" charset="0"/>
              </a:rPr>
              <a:t>                                              -1, 0, 1, -1 means library determines DST</a:t>
            </a:r>
            <a:endParaRPr lang="en-US" sz="20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Getting Current Time: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gn="just">
              <a:lnSpc>
                <a:spcPct val="160000"/>
              </a:lnSpc>
              <a:spcBef>
                <a:spcPts val="0"/>
              </a:spcBef>
            </a:pPr>
            <a:r>
              <a:rPr lang="en-US" sz="2000" dirty="0">
                <a:latin typeface="Times New Roman" pitchFamily="18" charset="0"/>
                <a:cs typeface="Times New Roman" pitchFamily="18" charset="0"/>
              </a:rPr>
              <a:t>The time instant(from seconds since the epoch-floating point value) can be converted to time-</a:t>
            </a:r>
            <a:r>
              <a:rPr lang="en-US" sz="2000" dirty="0" err="1">
                <a:latin typeface="Times New Roman" pitchFamily="18" charset="0"/>
                <a:cs typeface="Times New Roman" pitchFamily="18" charset="0"/>
              </a:rPr>
              <a:t>tuple</a:t>
            </a:r>
            <a:r>
              <a:rPr lang="en-US" sz="2000" dirty="0">
                <a:latin typeface="Times New Roman" pitchFamily="18" charset="0"/>
                <a:cs typeface="Times New Roman" pitchFamily="18" charset="0"/>
              </a:rPr>
              <a:t> using a translation function.</a:t>
            </a:r>
          </a:p>
          <a:p>
            <a:pPr algn="just">
              <a:lnSpc>
                <a:spcPct val="160000"/>
              </a:lnSpc>
              <a:spcBef>
                <a:spcPts val="0"/>
              </a:spcBef>
            </a:pPr>
            <a:r>
              <a:rPr lang="en-US" sz="2000" dirty="0">
                <a:latin typeface="Times New Roman" pitchFamily="18" charset="0"/>
                <a:cs typeface="Times New Roman" pitchFamily="18" charset="0"/>
              </a:rPr>
              <a:t>The floating-point value is passed to a function(</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localtime</a:t>
            </a:r>
            <a:r>
              <a:rPr lang="en-US" sz="2000" dirty="0">
                <a:latin typeface="Times New Roman" pitchFamily="18" charset="0"/>
                <a:cs typeface="Times New Roman" pitchFamily="18" charset="0"/>
              </a:rPr>
              <a:t>) that returns a time-</a:t>
            </a:r>
            <a:r>
              <a:rPr lang="en-US" sz="2000" dirty="0" err="1">
                <a:latin typeface="Times New Roman" pitchFamily="18" charset="0"/>
                <a:cs typeface="Times New Roman" pitchFamily="18" charset="0"/>
              </a:rPr>
              <a:t>tuple</a:t>
            </a:r>
            <a:r>
              <a:rPr lang="en-US" sz="2000" dirty="0">
                <a:latin typeface="Times New Roman" pitchFamily="18" charset="0"/>
                <a:cs typeface="Times New Roman" pitchFamily="18" charset="0"/>
              </a:rPr>
              <a:t> with all nine items valid.</a:t>
            </a:r>
          </a:p>
          <a:p>
            <a:pPr algn="just">
              <a:lnSpc>
                <a:spcPct val="160000"/>
              </a:lnSpc>
              <a:spcBef>
                <a:spcPts val="0"/>
              </a:spcBef>
            </a:pPr>
            <a:endParaRPr lang="en-US" sz="2000" dirty="0">
              <a:latin typeface="Times New Roman" pitchFamily="18" charset="0"/>
              <a:cs typeface="Times New Roman" pitchFamily="18" charset="0"/>
            </a:endParaRPr>
          </a:p>
          <a:p>
            <a:pPr algn="just">
              <a:lnSpc>
                <a:spcPct val="160000"/>
              </a:lnSpc>
              <a:spcBef>
                <a:spcPts val="0"/>
              </a:spcBef>
            </a:pPr>
            <a:r>
              <a:rPr lang="en-US" sz="2000" b="1" dirty="0">
                <a:latin typeface="Times New Roman" pitchFamily="18" charset="0"/>
                <a:cs typeface="Times New Roman" pitchFamily="18" charset="0"/>
              </a:rPr>
              <a:t>Example:</a:t>
            </a:r>
          </a:p>
          <a:p>
            <a:pPr algn="just">
              <a:lnSpc>
                <a:spcPct val="160000"/>
              </a:lnSpc>
              <a:spcBef>
                <a:spcPts val="0"/>
              </a:spcBef>
            </a:pPr>
            <a:r>
              <a:rPr lang="en-US" sz="2000" dirty="0">
                <a:latin typeface="Times New Roman" pitchFamily="18" charset="0"/>
                <a:cs typeface="Times New Roman" pitchFamily="18" charset="0"/>
              </a:rPr>
              <a:t>import time; </a:t>
            </a:r>
          </a:p>
          <a:p>
            <a:pPr algn="just">
              <a:lnSpc>
                <a:spcPct val="160000"/>
              </a:lnSpc>
              <a:spcBef>
                <a:spcPts val="0"/>
              </a:spcBef>
            </a:pPr>
            <a:r>
              <a:rPr lang="en-US" sz="2000" dirty="0" err="1">
                <a:latin typeface="Times New Roman" pitchFamily="18" charset="0"/>
                <a:cs typeface="Times New Roman" pitchFamily="18" charset="0"/>
              </a:rPr>
              <a:t>localtime</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time.localtime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time.time</a:t>
            </a:r>
            <a:r>
              <a:rPr lang="en-US" sz="2000" dirty="0">
                <a:latin typeface="Times New Roman" pitchFamily="18" charset="0"/>
                <a:cs typeface="Times New Roman" pitchFamily="18" charset="0"/>
              </a:rPr>
              <a:t>()) </a:t>
            </a:r>
          </a:p>
          <a:p>
            <a:pPr algn="just">
              <a:lnSpc>
                <a:spcPct val="160000"/>
              </a:lnSpc>
              <a:spcBef>
                <a:spcPts val="0"/>
              </a:spcBef>
            </a:pPr>
            <a:r>
              <a:rPr lang="en-US" sz="2000" dirty="0">
                <a:latin typeface="Times New Roman" pitchFamily="18" charset="0"/>
                <a:cs typeface="Times New Roman" pitchFamily="18" charset="0"/>
              </a:rPr>
              <a:t>print ("Local current time :", </a:t>
            </a:r>
            <a:r>
              <a:rPr lang="en-US" sz="2000" dirty="0" err="1">
                <a:latin typeface="Times New Roman" pitchFamily="18" charset="0"/>
                <a:cs typeface="Times New Roman" pitchFamily="18" charset="0"/>
              </a:rPr>
              <a:t>localtime</a:t>
            </a:r>
            <a:r>
              <a:rPr lang="en-US" sz="2000" dirty="0">
                <a:latin typeface="Times New Roman" pitchFamily="18" charset="0"/>
                <a:cs typeface="Times New Roman" pitchFamily="18" charset="0"/>
              </a:rPr>
              <a:t>)</a:t>
            </a:r>
          </a:p>
          <a:p>
            <a:pPr algn="just">
              <a:lnSpc>
                <a:spcPct val="160000"/>
              </a:lnSpc>
              <a:spcBef>
                <a:spcPts val="0"/>
              </a:spcBef>
            </a:pPr>
            <a:endParaRPr lang="en-US" sz="2000" b="1" dirty="0">
              <a:latin typeface="Times New Roman" pitchFamily="18" charset="0"/>
              <a:cs typeface="Times New Roman" pitchFamily="18" charset="0"/>
            </a:endParaRPr>
          </a:p>
          <a:p>
            <a:pPr algn="just">
              <a:lnSpc>
                <a:spcPct val="160000"/>
              </a:lnSpc>
              <a:spcBef>
                <a:spcPts val="0"/>
              </a:spcBef>
            </a:pPr>
            <a:r>
              <a:rPr lang="en-US" sz="2000" b="1" dirty="0">
                <a:latin typeface="Times New Roman" pitchFamily="18" charset="0"/>
                <a:cs typeface="Times New Roman" pitchFamily="18" charset="0"/>
              </a:rPr>
              <a:t>Output:</a:t>
            </a:r>
          </a:p>
          <a:p>
            <a:pPr algn="just">
              <a:lnSpc>
                <a:spcPct val="160000"/>
              </a:lnSpc>
              <a:spcBef>
                <a:spcPts val="0"/>
              </a:spcBef>
            </a:pPr>
            <a:r>
              <a:rPr lang="en-US" sz="2000" dirty="0">
                <a:latin typeface="Times New Roman" pitchFamily="18" charset="0"/>
                <a:cs typeface="Times New Roman" pitchFamily="18" charset="0"/>
              </a:rPr>
              <a:t>Local current time : </a:t>
            </a:r>
            <a:r>
              <a:rPr lang="en-US" sz="2000" dirty="0" err="1">
                <a:latin typeface="Times New Roman" pitchFamily="18" charset="0"/>
                <a:cs typeface="Times New Roman" pitchFamily="18" charset="0"/>
              </a:rPr>
              <a:t>time.struct_time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tm_year</a:t>
            </a:r>
            <a:r>
              <a:rPr lang="en-US" sz="2000" dirty="0">
                <a:latin typeface="Times New Roman" pitchFamily="18" charset="0"/>
                <a:cs typeface="Times New Roman" pitchFamily="18" charset="0"/>
              </a:rPr>
              <a:t>=2013, </a:t>
            </a:r>
            <a:r>
              <a:rPr lang="en-US" sz="2000" dirty="0" err="1">
                <a:latin typeface="Times New Roman" pitchFamily="18" charset="0"/>
                <a:cs typeface="Times New Roman" pitchFamily="18" charset="0"/>
              </a:rPr>
              <a:t>tm_mon</a:t>
            </a:r>
            <a:r>
              <a:rPr lang="en-US" sz="2000" dirty="0">
                <a:latin typeface="Times New Roman" pitchFamily="18" charset="0"/>
                <a:cs typeface="Times New Roman" pitchFamily="18" charset="0"/>
              </a:rPr>
              <a:t>=7, </a:t>
            </a:r>
          </a:p>
          <a:p>
            <a:pPr algn="just">
              <a:lnSpc>
                <a:spcPct val="160000"/>
              </a:lnSpc>
              <a:spcBef>
                <a:spcPts val="0"/>
              </a:spcBef>
            </a:pPr>
            <a:r>
              <a:rPr lang="en-US" sz="2000" dirty="0" err="1">
                <a:latin typeface="Times New Roman" pitchFamily="18" charset="0"/>
                <a:cs typeface="Times New Roman" pitchFamily="18" charset="0"/>
              </a:rPr>
              <a:t>tm_mday</a:t>
            </a:r>
            <a:r>
              <a:rPr lang="en-US" sz="2000" dirty="0">
                <a:latin typeface="Times New Roman" pitchFamily="18" charset="0"/>
                <a:cs typeface="Times New Roman" pitchFamily="18" charset="0"/>
              </a:rPr>
              <a:t>=17, </a:t>
            </a:r>
            <a:r>
              <a:rPr lang="en-US" sz="2000" dirty="0" err="1">
                <a:latin typeface="Times New Roman" pitchFamily="18" charset="0"/>
                <a:cs typeface="Times New Roman" pitchFamily="18" charset="0"/>
              </a:rPr>
              <a:t>tm_hour</a:t>
            </a:r>
            <a:r>
              <a:rPr lang="en-US" sz="2000" dirty="0">
                <a:latin typeface="Times New Roman" pitchFamily="18" charset="0"/>
                <a:cs typeface="Times New Roman" pitchFamily="18" charset="0"/>
              </a:rPr>
              <a:t>=21, </a:t>
            </a:r>
            <a:r>
              <a:rPr lang="en-US" sz="2000" dirty="0" err="1">
                <a:latin typeface="Times New Roman" pitchFamily="18" charset="0"/>
                <a:cs typeface="Times New Roman" pitchFamily="18" charset="0"/>
              </a:rPr>
              <a:t>tm_min</a:t>
            </a:r>
            <a:r>
              <a:rPr lang="en-US" sz="2000" dirty="0">
                <a:latin typeface="Times New Roman" pitchFamily="18" charset="0"/>
                <a:cs typeface="Times New Roman" pitchFamily="18" charset="0"/>
              </a:rPr>
              <a:t>=26, </a:t>
            </a:r>
            <a:r>
              <a:rPr lang="en-US" sz="2000" dirty="0" err="1">
                <a:latin typeface="Times New Roman" pitchFamily="18" charset="0"/>
                <a:cs typeface="Times New Roman" pitchFamily="18" charset="0"/>
              </a:rPr>
              <a:t>tm_sec</a:t>
            </a: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tm_wday</a:t>
            </a: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tm_yday</a:t>
            </a:r>
            <a:r>
              <a:rPr lang="en-US" sz="2000" dirty="0">
                <a:latin typeface="Times New Roman" pitchFamily="18" charset="0"/>
                <a:cs typeface="Times New Roman" pitchFamily="18" charset="0"/>
              </a:rPr>
              <a:t>=198, </a:t>
            </a:r>
            <a:r>
              <a:rPr lang="en-US" sz="2000" dirty="0" err="1">
                <a:latin typeface="Times New Roman" pitchFamily="18" charset="0"/>
                <a:cs typeface="Times New Roman" pitchFamily="18" charset="0"/>
              </a:rPr>
              <a:t>tm_isdst</a:t>
            </a:r>
            <a:r>
              <a:rPr lang="en-US" sz="2000" dirty="0">
                <a:latin typeface="Times New Roman" pitchFamily="18" charset="0"/>
                <a:cs typeface="Times New Roman" pitchFamily="18" charset="0"/>
              </a:rPr>
              <a:t>=0)</a:t>
            </a:r>
            <a:endParaRPr lang="en-US" sz="20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Getting Formatted Time: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lnSpc>
                <a:spcPct val="150000"/>
              </a:lnSpc>
              <a:spcBef>
                <a:spcPts val="0"/>
              </a:spcBef>
            </a:pPr>
            <a:r>
              <a:rPr lang="en-US" sz="2000" dirty="0">
                <a:latin typeface="Times New Roman" pitchFamily="18" charset="0"/>
                <a:cs typeface="Times New Roman" pitchFamily="18" charset="0"/>
              </a:rPr>
              <a:t>Time can be formatted in any form as per the requirement.</a:t>
            </a:r>
          </a:p>
          <a:p>
            <a:pPr algn="just">
              <a:lnSpc>
                <a:spcPct val="150000"/>
              </a:lnSpc>
              <a:spcBef>
                <a:spcPts val="0"/>
              </a:spcBef>
            </a:pPr>
            <a:r>
              <a:rPr lang="en-US" sz="2000" dirty="0">
                <a:latin typeface="Times New Roman" pitchFamily="18" charset="0"/>
                <a:cs typeface="Times New Roman" pitchFamily="18" charset="0"/>
              </a:rPr>
              <a:t>The simple method to get time in readable format is </a:t>
            </a:r>
            <a:r>
              <a:rPr lang="en-US" sz="2000" dirty="0" err="1">
                <a:latin typeface="Times New Roman" pitchFamily="18" charset="0"/>
                <a:cs typeface="Times New Roman" pitchFamily="18" charset="0"/>
              </a:rPr>
              <a:t>asctime</a:t>
            </a:r>
            <a:r>
              <a:rPr lang="en-US" sz="2000" dirty="0">
                <a:latin typeface="Times New Roman" pitchFamily="18" charset="0"/>
                <a:cs typeface="Times New Roman" pitchFamily="18" charset="0"/>
              </a:rPr>
              <a:t>().</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Example:</a:t>
            </a:r>
          </a:p>
          <a:p>
            <a:pPr algn="just">
              <a:lnSpc>
                <a:spcPct val="150000"/>
              </a:lnSpc>
              <a:spcBef>
                <a:spcPts val="0"/>
              </a:spcBef>
            </a:pPr>
            <a:r>
              <a:rPr lang="en-US" sz="2000" dirty="0">
                <a:latin typeface="Times New Roman" pitchFamily="18" charset="0"/>
                <a:cs typeface="Times New Roman" pitchFamily="18" charset="0"/>
              </a:rPr>
              <a:t>import time; </a:t>
            </a:r>
          </a:p>
          <a:p>
            <a:pPr algn="just">
              <a:lnSpc>
                <a:spcPct val="150000"/>
              </a:lnSpc>
              <a:spcBef>
                <a:spcPts val="0"/>
              </a:spcBef>
            </a:pPr>
            <a:r>
              <a:rPr lang="en-US" sz="2000" dirty="0" err="1">
                <a:latin typeface="Times New Roman" pitchFamily="18" charset="0"/>
                <a:cs typeface="Times New Roman" pitchFamily="18" charset="0"/>
              </a:rPr>
              <a:t>localtime</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time.asctime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time.localtime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time.time</a:t>
            </a:r>
            <a:r>
              <a:rPr lang="en-US" sz="2000" dirty="0">
                <a:latin typeface="Times New Roman" pitchFamily="18" charset="0"/>
                <a:cs typeface="Times New Roman" pitchFamily="18" charset="0"/>
              </a:rPr>
              <a:t>()) )</a:t>
            </a:r>
          </a:p>
          <a:p>
            <a:pPr algn="just">
              <a:lnSpc>
                <a:spcPct val="150000"/>
              </a:lnSpc>
              <a:spcBef>
                <a:spcPts val="0"/>
              </a:spcBef>
            </a:pPr>
            <a:r>
              <a:rPr lang="en-US" sz="2000" dirty="0">
                <a:latin typeface="Times New Roman" pitchFamily="18" charset="0"/>
                <a:cs typeface="Times New Roman" pitchFamily="18" charset="0"/>
              </a:rPr>
              <a:t> print ("Local current time :", </a:t>
            </a:r>
            <a:r>
              <a:rPr lang="en-US" sz="2000" dirty="0" err="1">
                <a:latin typeface="Times New Roman" pitchFamily="18" charset="0"/>
                <a:cs typeface="Times New Roman" pitchFamily="18" charset="0"/>
              </a:rPr>
              <a:t>localtime</a:t>
            </a:r>
            <a:r>
              <a:rPr lang="en-US" sz="2000" dirty="0">
                <a:latin typeface="Times New Roman" pitchFamily="18" charset="0"/>
                <a:cs typeface="Times New Roman" pitchFamily="18" charset="0"/>
              </a:rPr>
              <a:t>)</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Output:</a:t>
            </a:r>
          </a:p>
          <a:p>
            <a:pPr algn="just">
              <a:lnSpc>
                <a:spcPct val="150000"/>
              </a:lnSpc>
              <a:spcBef>
                <a:spcPts val="0"/>
              </a:spcBef>
            </a:pPr>
            <a:r>
              <a:rPr lang="en-US" sz="2000" dirty="0">
                <a:latin typeface="Times New Roman" pitchFamily="18" charset="0"/>
                <a:cs typeface="Times New Roman" pitchFamily="18" charset="0"/>
              </a:rPr>
              <a:t>Local current time : Tue Jan 13 10:17:09 2009</a:t>
            </a:r>
            <a:endParaRPr lang="en-US" sz="2000"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Getting Calendar For a Month:</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Calendar module contains a range of methods to play with yearly and monthly calendars.</a:t>
            </a:r>
          </a:p>
          <a:p>
            <a:pPr algn="just">
              <a:lnSpc>
                <a:spcPct val="150000"/>
              </a:lnSpc>
              <a:spcBef>
                <a:spcPts val="0"/>
              </a:spcBef>
            </a:pPr>
            <a:r>
              <a:rPr lang="en-US" sz="2000" dirty="0">
                <a:latin typeface="Times New Roman" pitchFamily="18" charset="0"/>
                <a:cs typeface="Times New Roman" pitchFamily="18" charset="0"/>
              </a:rPr>
              <a:t>Here is an example to print a calendar for a given month(2008):</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Example:</a:t>
            </a:r>
          </a:p>
          <a:p>
            <a:pPr algn="just">
              <a:lnSpc>
                <a:spcPct val="150000"/>
              </a:lnSpc>
              <a:spcBef>
                <a:spcPts val="0"/>
              </a:spcBef>
            </a:pPr>
            <a:r>
              <a:rPr lang="en-US" sz="2000" dirty="0">
                <a:latin typeface="Times New Roman" pitchFamily="18" charset="0"/>
                <a:cs typeface="Times New Roman" pitchFamily="18" charset="0"/>
              </a:rPr>
              <a:t>import calendar </a:t>
            </a:r>
          </a:p>
          <a:p>
            <a:pPr algn="just">
              <a:lnSpc>
                <a:spcPct val="150000"/>
              </a:lnSpc>
              <a:spcBef>
                <a:spcPts val="0"/>
              </a:spcBef>
            </a:pPr>
            <a:r>
              <a:rPr lang="en-US" sz="2000" dirty="0">
                <a:latin typeface="Times New Roman" pitchFamily="18" charset="0"/>
                <a:cs typeface="Times New Roman" pitchFamily="18" charset="0"/>
              </a:rPr>
              <a:t>cal = </a:t>
            </a:r>
            <a:r>
              <a:rPr lang="en-US" sz="2000" dirty="0" err="1">
                <a:latin typeface="Times New Roman" pitchFamily="18" charset="0"/>
                <a:cs typeface="Times New Roman" pitchFamily="18" charset="0"/>
              </a:rPr>
              <a:t>calendar.month</a:t>
            </a:r>
            <a:r>
              <a:rPr lang="en-US" sz="2000" dirty="0">
                <a:latin typeface="Times New Roman" pitchFamily="18" charset="0"/>
                <a:cs typeface="Times New Roman" pitchFamily="18" charset="0"/>
              </a:rPr>
              <a:t>(2008, 1) </a:t>
            </a:r>
          </a:p>
          <a:p>
            <a:pPr algn="just">
              <a:lnSpc>
                <a:spcPct val="150000"/>
              </a:lnSpc>
              <a:spcBef>
                <a:spcPts val="0"/>
              </a:spcBef>
            </a:pPr>
            <a:r>
              <a:rPr lang="en-US" sz="2000" dirty="0">
                <a:latin typeface="Times New Roman" pitchFamily="18" charset="0"/>
                <a:cs typeface="Times New Roman" pitchFamily="18" charset="0"/>
              </a:rPr>
              <a:t>print ("Here is the calendar:" )</a:t>
            </a:r>
          </a:p>
          <a:p>
            <a:pPr algn="just">
              <a:lnSpc>
                <a:spcPct val="150000"/>
              </a:lnSpc>
              <a:spcBef>
                <a:spcPts val="0"/>
              </a:spcBef>
            </a:pPr>
            <a:r>
              <a:rPr lang="en-US" sz="2000" dirty="0">
                <a:latin typeface="Times New Roman" pitchFamily="18" charset="0"/>
                <a:cs typeface="Times New Roman" pitchFamily="18" charset="0"/>
              </a:rPr>
              <a:t>print (cal)</a:t>
            </a:r>
            <a:endParaRPr lang="en-US" sz="20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Here is the calendar: </a:t>
            </a:r>
          </a:p>
          <a:p>
            <a:pPr algn="just">
              <a:lnSpc>
                <a:spcPct val="150000"/>
              </a:lnSpc>
              <a:spcBef>
                <a:spcPts val="0"/>
              </a:spcBef>
            </a:pPr>
            <a:r>
              <a:rPr lang="en-US" sz="2000" dirty="0">
                <a:latin typeface="Times New Roman" pitchFamily="18" charset="0"/>
                <a:cs typeface="Times New Roman" pitchFamily="18" charset="0"/>
              </a:rPr>
              <a:t>January 2008 </a:t>
            </a:r>
          </a:p>
          <a:p>
            <a:pPr algn="just">
              <a:lnSpc>
                <a:spcPct val="150000"/>
              </a:lnSpc>
              <a:spcBef>
                <a:spcPts val="0"/>
              </a:spcBef>
            </a:pPr>
            <a:r>
              <a:rPr lang="en-US" sz="2000" dirty="0">
                <a:latin typeface="Times New Roman" pitchFamily="18" charset="0"/>
                <a:cs typeface="Times New Roman" pitchFamily="18" charset="0"/>
              </a:rPr>
              <a:t>Mo   </a:t>
            </a:r>
            <a:r>
              <a:rPr lang="en-US" sz="2000" dirty="0" err="1">
                <a:latin typeface="Times New Roman" pitchFamily="18" charset="0"/>
                <a:cs typeface="Times New Roman" pitchFamily="18" charset="0"/>
              </a:rPr>
              <a:t>Tu</a:t>
            </a:r>
            <a:r>
              <a:rPr lang="en-US" sz="2000" dirty="0">
                <a:latin typeface="Times New Roman" pitchFamily="18" charset="0"/>
                <a:cs typeface="Times New Roman" pitchFamily="18" charset="0"/>
              </a:rPr>
              <a:t>   We  </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Fr  Sa  Su </a:t>
            </a:r>
          </a:p>
          <a:p>
            <a:pPr algn="just">
              <a:lnSpc>
                <a:spcPct val="150000"/>
              </a:lnSpc>
              <a:spcBef>
                <a:spcPts val="0"/>
              </a:spcBef>
            </a:pPr>
            <a:r>
              <a:rPr lang="en-US" sz="2000" dirty="0">
                <a:latin typeface="Times New Roman" pitchFamily="18" charset="0"/>
                <a:cs typeface="Times New Roman" pitchFamily="18" charset="0"/>
              </a:rPr>
              <a:t>          1     2    3     4   5    6 </a:t>
            </a:r>
          </a:p>
          <a:p>
            <a:pPr algn="just">
              <a:lnSpc>
                <a:spcPct val="150000"/>
              </a:lnSpc>
              <a:spcBef>
                <a:spcPts val="0"/>
              </a:spcBef>
            </a:pPr>
            <a:r>
              <a:rPr lang="en-US" sz="2000" dirty="0">
                <a:latin typeface="Times New Roman" pitchFamily="18" charset="0"/>
                <a:cs typeface="Times New Roman" pitchFamily="18" charset="0"/>
              </a:rPr>
              <a:t>    7     8    9   10   11   12 13 </a:t>
            </a:r>
          </a:p>
          <a:p>
            <a:pPr algn="just">
              <a:lnSpc>
                <a:spcPct val="150000"/>
              </a:lnSpc>
              <a:spcBef>
                <a:spcPts val="0"/>
              </a:spcBef>
            </a:pPr>
            <a:r>
              <a:rPr lang="en-US" sz="2000" dirty="0">
                <a:latin typeface="Times New Roman" pitchFamily="18" charset="0"/>
                <a:cs typeface="Times New Roman" pitchFamily="18" charset="0"/>
              </a:rPr>
              <a:t>   14   15   16  17  18   19  20  </a:t>
            </a:r>
          </a:p>
          <a:p>
            <a:pPr algn="just">
              <a:lnSpc>
                <a:spcPct val="150000"/>
              </a:lnSpc>
              <a:spcBef>
                <a:spcPts val="0"/>
              </a:spcBef>
            </a:pPr>
            <a:r>
              <a:rPr lang="en-US" sz="2000" dirty="0">
                <a:latin typeface="Times New Roman" pitchFamily="18" charset="0"/>
                <a:cs typeface="Times New Roman" pitchFamily="18" charset="0"/>
              </a:rPr>
              <a:t>    21   22   23   24  25  26  27  </a:t>
            </a:r>
          </a:p>
          <a:p>
            <a:pPr algn="just">
              <a:lnSpc>
                <a:spcPct val="150000"/>
              </a:lnSpc>
              <a:spcBef>
                <a:spcPts val="0"/>
              </a:spcBef>
            </a:pPr>
            <a:r>
              <a:rPr lang="en-US" sz="2000" dirty="0">
                <a:latin typeface="Times New Roman" pitchFamily="18" charset="0"/>
                <a:cs typeface="Times New Roman" pitchFamily="18" charset="0"/>
              </a:rPr>
              <a:t>     28  29   30   31</a:t>
            </a:r>
            <a:endParaRPr lang="en-US" sz="20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Time Module: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There is a time module available in python and it provides functions for working with times.</a:t>
            </a:r>
          </a:p>
          <a:p>
            <a:pPr algn="just">
              <a:lnSpc>
                <a:spcPct val="150000"/>
              </a:lnSpc>
              <a:spcBef>
                <a:spcPts val="0"/>
              </a:spcBef>
            </a:pPr>
            <a:r>
              <a:rPr lang="en-US" sz="2000" dirty="0">
                <a:latin typeface="Times New Roman" pitchFamily="18" charset="0"/>
                <a:cs typeface="Times New Roman" pitchFamily="18" charset="0"/>
              </a:rPr>
              <a:t>The module is used for converting between representations.</a:t>
            </a:r>
          </a:p>
          <a:p>
            <a:pPr algn="just">
              <a:lnSpc>
                <a:spcPct val="150000"/>
              </a:lnSpc>
              <a:spcBef>
                <a:spcPts val="0"/>
              </a:spcBef>
            </a:pPr>
            <a:r>
              <a:rPr lang="en-US" sz="2000" dirty="0">
                <a:latin typeface="Times New Roman" pitchFamily="18" charset="0"/>
                <a:cs typeface="Times New Roman" pitchFamily="18" charset="0"/>
              </a:rPr>
              <a:t>Following is a list of  all available methods:</a:t>
            </a:r>
          </a:p>
          <a:p>
            <a:pPr algn="just">
              <a:lnSpc>
                <a:spcPct val="150000"/>
              </a:lnSpc>
              <a:spcBef>
                <a:spcPts val="0"/>
              </a:spcBef>
            </a:pPr>
            <a:r>
              <a:rPr lang="en-US" sz="2000" b="1" dirty="0">
                <a:latin typeface="Times New Roman" pitchFamily="18" charset="0"/>
                <a:cs typeface="Times New Roman" pitchFamily="18" charset="0"/>
              </a:rPr>
              <a:t>Functions With Description:</a:t>
            </a:r>
          </a:p>
          <a:p>
            <a:pPr algn="just">
              <a:lnSpc>
                <a:spcPct val="150000"/>
              </a:lnSpc>
              <a:spcBef>
                <a:spcPts val="0"/>
              </a:spcBef>
            </a:pPr>
            <a:r>
              <a:rPr lang="en-US" sz="2000" b="1" dirty="0" err="1">
                <a:latin typeface="Times New Roman" pitchFamily="18" charset="0"/>
                <a:cs typeface="Times New Roman" pitchFamily="18" charset="0"/>
              </a:rPr>
              <a:t>time.altzone</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The offset of local DST </a:t>
            </a:r>
            <a:r>
              <a:rPr lang="en-US" sz="2000" dirty="0" err="1">
                <a:latin typeface="Times New Roman" pitchFamily="18" charset="0"/>
                <a:cs typeface="Times New Roman" pitchFamily="18" charset="0"/>
              </a:rPr>
              <a:t>timezone</a:t>
            </a:r>
            <a:r>
              <a:rPr lang="en-US" sz="2000" dirty="0">
                <a:latin typeface="Times New Roman" pitchFamily="18" charset="0"/>
                <a:cs typeface="Times New Roman" pitchFamily="18" charset="0"/>
              </a:rPr>
              <a:t> , in seconds west of UTC , if one is defined.</a:t>
            </a:r>
          </a:p>
          <a:p>
            <a:pPr algn="just">
              <a:lnSpc>
                <a:spcPct val="150000"/>
              </a:lnSpc>
              <a:spcBef>
                <a:spcPts val="0"/>
              </a:spcBef>
            </a:pPr>
            <a:r>
              <a:rPr lang="en-US" sz="2000" b="1" dirty="0" err="1">
                <a:latin typeface="Times New Roman" pitchFamily="18" charset="0"/>
                <a:cs typeface="Times New Roman" pitchFamily="18" charset="0"/>
              </a:rPr>
              <a:t>time.asctime</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tupletime</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Accepts a time-</a:t>
            </a:r>
            <a:r>
              <a:rPr lang="en-US" sz="2000" dirty="0" err="1">
                <a:latin typeface="Times New Roman" pitchFamily="18" charset="0"/>
                <a:cs typeface="Times New Roman" pitchFamily="18" charset="0"/>
              </a:rPr>
              <a:t>tuple</a:t>
            </a:r>
            <a:r>
              <a:rPr lang="en-US" sz="2000" dirty="0">
                <a:latin typeface="Times New Roman" pitchFamily="18" charset="0"/>
                <a:cs typeface="Times New Roman" pitchFamily="18" charset="0"/>
              </a:rPr>
              <a:t> and returns a readable 24 character string(</a:t>
            </a:r>
            <a:r>
              <a:rPr lang="fr-FR" sz="2000" dirty="0">
                <a:latin typeface="Times New Roman" pitchFamily="18" charset="0"/>
                <a:cs typeface="Times New Roman" pitchFamily="18" charset="0"/>
              </a:rPr>
              <a:t>‘Mon </a:t>
            </a:r>
            <a:r>
              <a:rPr lang="fr-FR" sz="2000" dirty="0" err="1">
                <a:latin typeface="Times New Roman" pitchFamily="18" charset="0"/>
                <a:cs typeface="Times New Roman" pitchFamily="18" charset="0"/>
              </a:rPr>
              <a:t>Dec</a:t>
            </a:r>
            <a:r>
              <a:rPr lang="fr-FR" sz="2000" dirty="0">
                <a:latin typeface="Times New Roman" pitchFamily="18" charset="0"/>
                <a:cs typeface="Times New Roman" pitchFamily="18" charset="0"/>
              </a:rPr>
              <a:t> 11 18:07:14 2008'.)</a:t>
            </a:r>
          </a:p>
          <a:p>
            <a:pPr algn="just">
              <a:lnSpc>
                <a:spcPct val="150000"/>
              </a:lnSpc>
              <a:spcBef>
                <a:spcPts val="0"/>
              </a:spcBef>
            </a:pPr>
            <a:r>
              <a:rPr lang="fr-FR" sz="2000" b="1" dirty="0" err="1">
                <a:latin typeface="Times New Roman" pitchFamily="18" charset="0"/>
                <a:cs typeface="Times New Roman" pitchFamily="18" charset="0"/>
              </a:rPr>
              <a:t>Time.clock</a:t>
            </a:r>
            <a:r>
              <a:rPr lang="fr-FR" sz="2000" b="1" dirty="0">
                <a:latin typeface="Times New Roman" pitchFamily="18" charset="0"/>
                <a:cs typeface="Times New Roman" pitchFamily="18" charset="0"/>
              </a:rPr>
              <a:t>():</a:t>
            </a:r>
          </a:p>
          <a:p>
            <a:pPr algn="just">
              <a:lnSpc>
                <a:spcPct val="150000"/>
              </a:lnSpc>
              <a:spcBef>
                <a:spcPts val="0"/>
              </a:spcBef>
            </a:pPr>
            <a:r>
              <a:rPr lang="fr-FR" sz="2000" dirty="0" err="1">
                <a:latin typeface="Times New Roman" pitchFamily="18" charset="0"/>
                <a:cs typeface="Times New Roman" pitchFamily="18" charset="0"/>
              </a:rPr>
              <a:t>Returns</a:t>
            </a:r>
            <a:r>
              <a:rPr lang="fr-FR" sz="2000" dirty="0">
                <a:latin typeface="Times New Roman" pitchFamily="18" charset="0"/>
                <a:cs typeface="Times New Roman" pitchFamily="18" charset="0"/>
              </a:rPr>
              <a:t> the </a:t>
            </a:r>
            <a:r>
              <a:rPr lang="fr-FR" sz="2000" dirty="0" err="1">
                <a:latin typeface="Times New Roman" pitchFamily="18" charset="0"/>
                <a:cs typeface="Times New Roman" pitchFamily="18" charset="0"/>
              </a:rPr>
              <a:t>current</a:t>
            </a:r>
            <a:r>
              <a:rPr lang="fr-FR" sz="2000" dirty="0">
                <a:latin typeface="Times New Roman" pitchFamily="18" charset="0"/>
                <a:cs typeface="Times New Roman" pitchFamily="18" charset="0"/>
              </a:rPr>
              <a:t> CPU time as the </a:t>
            </a:r>
            <a:r>
              <a:rPr lang="fr-FR" sz="2000" dirty="0" err="1">
                <a:latin typeface="Times New Roman" pitchFamily="18" charset="0"/>
                <a:cs typeface="Times New Roman" pitchFamily="18" charset="0"/>
              </a:rPr>
              <a:t>floating</a:t>
            </a:r>
            <a:r>
              <a:rPr lang="fr-FR" sz="2000" dirty="0">
                <a:latin typeface="Times New Roman" pitchFamily="18" charset="0"/>
                <a:cs typeface="Times New Roman" pitchFamily="18" charset="0"/>
              </a:rPr>
              <a:t>-point </a:t>
            </a:r>
            <a:r>
              <a:rPr lang="fr-FR" sz="2000" dirty="0" err="1">
                <a:latin typeface="Times New Roman" pitchFamily="18" charset="0"/>
                <a:cs typeface="Times New Roman" pitchFamily="18" charset="0"/>
              </a:rPr>
              <a:t>number</a:t>
            </a:r>
            <a:r>
              <a:rPr lang="fr-FR" sz="2000" dirty="0">
                <a:latin typeface="Times New Roman" pitchFamily="18" charset="0"/>
                <a:cs typeface="Times New Roman" pitchFamily="18" charset="0"/>
              </a:rPr>
              <a:t> of seconds.</a:t>
            </a:r>
          </a:p>
          <a:p>
            <a:pPr algn="just"/>
            <a:endParaRPr lang="en-US" sz="2000"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Time Module:</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2000" b="1" dirty="0" err="1">
                <a:latin typeface="Times New Roman" pitchFamily="18" charset="0"/>
                <a:cs typeface="Times New Roman" pitchFamily="18" charset="0"/>
              </a:rPr>
              <a:t>time.ctime</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secs</a:t>
            </a:r>
            <a:r>
              <a:rPr lang="en-US" sz="20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Like </a:t>
            </a:r>
            <a:r>
              <a:rPr lang="en-US" sz="2000" dirty="0" err="1">
                <a:latin typeface="Times New Roman" pitchFamily="18" charset="0"/>
                <a:cs typeface="Times New Roman" pitchFamily="18" charset="0"/>
              </a:rPr>
              <a:t>asctime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localtime</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secs</a:t>
            </a:r>
            <a:r>
              <a:rPr lang="en-US" sz="2000" dirty="0">
                <a:latin typeface="Times New Roman" pitchFamily="18" charset="0"/>
                <a:cs typeface="Times New Roman" pitchFamily="18" charset="0"/>
              </a:rPr>
              <a:t>)) and without arguments is like </a:t>
            </a:r>
            <a:r>
              <a:rPr lang="en-US" sz="2000" dirty="0" err="1">
                <a:latin typeface="Times New Roman" pitchFamily="18" charset="0"/>
                <a:cs typeface="Times New Roman" pitchFamily="18" charset="0"/>
              </a:rPr>
              <a:t>asctime</a:t>
            </a:r>
            <a:r>
              <a:rPr lang="en-US" sz="2000" dirty="0">
                <a:latin typeface="Times New Roman" pitchFamily="18" charset="0"/>
                <a:cs typeface="Times New Roman" pitchFamily="18" charset="0"/>
              </a:rPr>
              <a:t>( ).</a:t>
            </a:r>
          </a:p>
          <a:p>
            <a:pPr algn="just"/>
            <a:endParaRPr lang="en-US" sz="2000" dirty="0">
              <a:latin typeface="Times New Roman" pitchFamily="18" charset="0"/>
              <a:cs typeface="Times New Roman" pitchFamily="18" charset="0"/>
            </a:endParaRPr>
          </a:p>
          <a:p>
            <a:pPr algn="just">
              <a:lnSpc>
                <a:spcPct val="160000"/>
              </a:lnSpc>
              <a:spcBef>
                <a:spcPts val="0"/>
              </a:spcBef>
            </a:pPr>
            <a:r>
              <a:rPr lang="en-US" sz="2000" b="1" dirty="0" err="1">
                <a:latin typeface="Times New Roman" pitchFamily="18" charset="0"/>
                <a:cs typeface="Times New Roman" pitchFamily="18" charset="0"/>
              </a:rPr>
              <a:t>time.localtime</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secs</a:t>
            </a:r>
            <a:r>
              <a:rPr lang="en-US" sz="20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Accepts an instant expressed in seconds since the epoch and returns a time-</a:t>
            </a:r>
            <a:r>
              <a:rPr lang="en-US" sz="2000" dirty="0" err="1">
                <a:latin typeface="Times New Roman" pitchFamily="18" charset="0"/>
                <a:cs typeface="Times New Roman" pitchFamily="18" charset="0"/>
              </a:rPr>
              <a:t>tuple</a:t>
            </a:r>
            <a:r>
              <a:rPr lang="en-US" sz="2000" dirty="0">
                <a:latin typeface="Times New Roman" pitchFamily="18" charset="0"/>
                <a:cs typeface="Times New Roman" pitchFamily="18" charset="0"/>
              </a:rPr>
              <a:t> t with the local time.</a:t>
            </a:r>
          </a:p>
          <a:p>
            <a:pPr algn="just"/>
            <a:endParaRPr lang="en-US" sz="2000" b="1"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time.sleep</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secs</a:t>
            </a:r>
            <a:r>
              <a:rPr lang="en-US" sz="20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Suspends the calling thread for </a:t>
            </a:r>
            <a:r>
              <a:rPr lang="en-US" sz="2000" dirty="0" err="1">
                <a:latin typeface="Times New Roman" pitchFamily="18" charset="0"/>
                <a:cs typeface="Times New Roman" pitchFamily="18" charset="0"/>
              </a:rPr>
              <a:t>secs</a:t>
            </a:r>
            <a:r>
              <a:rPr lang="en-US" sz="2000" dirty="0">
                <a:latin typeface="Times New Roman" pitchFamily="18" charset="0"/>
                <a:cs typeface="Times New Roman" pitchFamily="18" charset="0"/>
              </a:rPr>
              <a:t> seconds.</a:t>
            </a:r>
          </a:p>
          <a:p>
            <a:pPr algn="just"/>
            <a:endParaRPr lang="en-US" sz="2000" b="1"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time.time</a:t>
            </a:r>
            <a:r>
              <a:rPr lang="en-US" sz="20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Returns the current time instant, a floating-point number of seconds since the epoch.</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Time Module: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a:latin typeface="Times New Roman" pitchFamily="18" charset="0"/>
                <a:cs typeface="Times New Roman" pitchFamily="18" charset="0"/>
              </a:rPr>
              <a:t>Following are the two important attributes available in time module.</a:t>
            </a:r>
          </a:p>
          <a:p>
            <a:pPr algn="just"/>
            <a:endParaRPr lang="en-US" sz="2000"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time.timezone</a:t>
            </a:r>
            <a:r>
              <a:rPr lang="en-US" sz="20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It is nothing but the offset in seconds of the local </a:t>
            </a:r>
            <a:r>
              <a:rPr lang="en-US" sz="2000" dirty="0" err="1">
                <a:latin typeface="Times New Roman" pitchFamily="18" charset="0"/>
                <a:cs typeface="Times New Roman" pitchFamily="18" charset="0"/>
              </a:rPr>
              <a:t>timezone</a:t>
            </a:r>
            <a:r>
              <a:rPr lang="en-US" sz="2000" dirty="0">
                <a:latin typeface="Times New Roman" pitchFamily="18" charset="0"/>
                <a:cs typeface="Times New Roman" pitchFamily="18" charset="0"/>
              </a:rPr>
              <a:t>.</a:t>
            </a:r>
          </a:p>
          <a:p>
            <a:pPr algn="just">
              <a:lnSpc>
                <a:spcPct val="150000"/>
              </a:lnSpc>
              <a:spcBef>
                <a:spcPts val="0"/>
              </a:spcBef>
            </a:pPr>
            <a:endParaRPr lang="en-US" sz="2000"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time.tzname</a:t>
            </a:r>
            <a:r>
              <a:rPr lang="en-US" sz="20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It is a pair of locale-independent strings , which are the names of the local time zone without and with DST.</a:t>
            </a:r>
            <a:endParaRPr lang="en-US" sz="2000"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Calendar Module: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The Calendar module provides calendar – related functions.</a:t>
            </a:r>
          </a:p>
          <a:p>
            <a:pPr algn="just">
              <a:lnSpc>
                <a:spcPct val="150000"/>
              </a:lnSpc>
              <a:spcBef>
                <a:spcPts val="0"/>
              </a:spcBef>
            </a:pPr>
            <a:r>
              <a:rPr lang="en-US" sz="2000" dirty="0">
                <a:latin typeface="Times New Roman" pitchFamily="18" charset="0"/>
                <a:cs typeface="Times New Roman" pitchFamily="18" charset="0"/>
              </a:rPr>
              <a:t>It contains functions to print a text calendar for a given month or year.</a:t>
            </a:r>
          </a:p>
          <a:p>
            <a:pPr algn="just">
              <a:lnSpc>
                <a:spcPct val="150000"/>
              </a:lnSpc>
              <a:spcBef>
                <a:spcPts val="0"/>
              </a:spcBef>
            </a:pPr>
            <a:r>
              <a:rPr lang="en-US" sz="2000" dirty="0">
                <a:latin typeface="Times New Roman" pitchFamily="18" charset="0"/>
                <a:cs typeface="Times New Roman" pitchFamily="18" charset="0"/>
              </a:rPr>
              <a:t>By default , calendar takes Monday as the first day of the week and Sunday as the last day.</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Function With Description:</a:t>
            </a:r>
          </a:p>
          <a:p>
            <a:pPr algn="just">
              <a:lnSpc>
                <a:spcPct val="150000"/>
              </a:lnSpc>
              <a:spcBef>
                <a:spcPts val="0"/>
              </a:spcBef>
            </a:pPr>
            <a:r>
              <a:rPr lang="en-US" sz="2000" b="1" dirty="0" err="1">
                <a:latin typeface="Times New Roman" pitchFamily="18" charset="0"/>
                <a:cs typeface="Times New Roman" pitchFamily="18" charset="0"/>
              </a:rPr>
              <a:t>calendar.calendar</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year,w</a:t>
            </a:r>
            <a:r>
              <a:rPr lang="en-US" sz="2000" b="1" dirty="0">
                <a:latin typeface="Times New Roman" pitchFamily="18" charset="0"/>
                <a:cs typeface="Times New Roman" pitchFamily="18" charset="0"/>
              </a:rPr>
              <a:t>=2,l=1,c=6):</a:t>
            </a:r>
          </a:p>
          <a:p>
            <a:pPr algn="just">
              <a:lnSpc>
                <a:spcPct val="150000"/>
              </a:lnSpc>
              <a:spcBef>
                <a:spcPts val="0"/>
              </a:spcBef>
            </a:pPr>
            <a:r>
              <a:rPr lang="en-US" sz="2000" dirty="0">
                <a:latin typeface="Times New Roman" pitchFamily="18" charset="0"/>
                <a:cs typeface="Times New Roman" pitchFamily="18" charset="0"/>
              </a:rPr>
              <a:t>Returns a multiline string with a calendar for year </a:t>
            </a:r>
            <a:r>
              <a:rPr lang="en-US" sz="2000" dirty="0" err="1">
                <a:latin typeface="Times New Roman" pitchFamily="18" charset="0"/>
                <a:cs typeface="Times New Roman" pitchFamily="18" charset="0"/>
              </a:rPr>
              <a:t>year</a:t>
            </a:r>
            <a:r>
              <a:rPr lang="en-US" sz="2000" dirty="0">
                <a:latin typeface="Times New Roman" pitchFamily="18" charset="0"/>
                <a:cs typeface="Times New Roman" pitchFamily="18" charset="0"/>
              </a:rPr>
              <a:t> formatted into three columns separated by c spaces. </a:t>
            </a:r>
          </a:p>
          <a:p>
            <a:pPr algn="just">
              <a:lnSpc>
                <a:spcPct val="150000"/>
              </a:lnSpc>
              <a:spcBef>
                <a:spcPts val="0"/>
              </a:spcBef>
            </a:pPr>
            <a:r>
              <a:rPr lang="en-US" sz="2000" dirty="0">
                <a:latin typeface="Times New Roman" pitchFamily="18" charset="0"/>
                <a:cs typeface="Times New Roman" pitchFamily="18" charset="0"/>
              </a:rPr>
              <a:t>w is the width of the characters of each week and l is the number of lines for each week.</a:t>
            </a:r>
          </a:p>
          <a:p>
            <a:endParaRPr lang="en-US" sz="2000"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Calendar Module:</a:t>
            </a:r>
            <a:endParaRPr lang="en-US" dirty="0"/>
          </a:p>
        </p:txBody>
      </p:sp>
      <p:sp>
        <p:nvSpPr>
          <p:cNvPr id="3" name="Content Placeholder 2"/>
          <p:cNvSpPr>
            <a:spLocks noGrp="1"/>
          </p:cNvSpPr>
          <p:nvPr>
            <p:ph sz="quarter" idx="1"/>
          </p:nvPr>
        </p:nvSpPr>
        <p:spPr/>
        <p:txBody>
          <a:bodyPr>
            <a:normAutofit/>
          </a:bodyPr>
          <a:lstStyle/>
          <a:p>
            <a:pPr algn="just"/>
            <a:r>
              <a:rPr lang="en-US" sz="2000" b="1" dirty="0" err="1">
                <a:latin typeface="Times New Roman" pitchFamily="18" charset="0"/>
                <a:cs typeface="Times New Roman" pitchFamily="18" charset="0"/>
              </a:rPr>
              <a:t>calendar.firstweekday</a:t>
            </a:r>
            <a:r>
              <a:rPr lang="en-US" sz="2000" b="1"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Returns the current setting for the weekday that starts each day.</a:t>
            </a:r>
          </a:p>
          <a:p>
            <a:pPr algn="just"/>
            <a:endParaRPr lang="en-US" sz="2000" dirty="0">
              <a:latin typeface="Times New Roman" pitchFamily="18" charset="0"/>
              <a:cs typeface="Times New Roman" pitchFamily="18" charset="0"/>
            </a:endParaRPr>
          </a:p>
          <a:p>
            <a:pPr algn="just"/>
            <a:r>
              <a:rPr lang="en-US" sz="2000" b="1" dirty="0" err="1">
                <a:latin typeface="Times New Roman" pitchFamily="18" charset="0"/>
                <a:cs typeface="Times New Roman" pitchFamily="18" charset="0"/>
              </a:rPr>
              <a:t>calendar.isleap</a:t>
            </a:r>
            <a:r>
              <a:rPr lang="en-US" sz="2000" b="1" dirty="0">
                <a:latin typeface="Times New Roman" pitchFamily="18" charset="0"/>
                <a:cs typeface="Times New Roman" pitchFamily="18" charset="0"/>
              </a:rPr>
              <a:t>(year):</a:t>
            </a:r>
          </a:p>
          <a:p>
            <a:pPr algn="just"/>
            <a:r>
              <a:rPr lang="en-US" sz="2000" dirty="0">
                <a:latin typeface="Times New Roman" pitchFamily="18" charset="0"/>
                <a:cs typeface="Times New Roman" pitchFamily="18" charset="0"/>
              </a:rPr>
              <a:t>Returns true if the year is the leap year or it returns false.</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Other Modules and Functions:</a:t>
            </a:r>
          </a:p>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datetime</a:t>
            </a:r>
            <a:r>
              <a:rPr lang="en-US" sz="2000" dirty="0">
                <a:latin typeface="Times New Roman" pitchFamily="18" charset="0"/>
                <a:cs typeface="Times New Roman" pitchFamily="18" charset="0"/>
              </a:rPr>
              <a:t> Module.</a:t>
            </a:r>
          </a:p>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pytz</a:t>
            </a:r>
            <a:r>
              <a:rPr lang="en-US" sz="2000" dirty="0">
                <a:latin typeface="Times New Roman" pitchFamily="18" charset="0"/>
                <a:cs typeface="Times New Roman" pitchFamily="18" charset="0"/>
              </a:rPr>
              <a:t> Module.</a:t>
            </a:r>
          </a:p>
          <a:p>
            <a:pPr algn="just">
              <a:lnSpc>
                <a:spcPct val="150000"/>
              </a:lnSpc>
              <a:spcBef>
                <a:spcPts val="0"/>
              </a:spcBef>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dateutil</a:t>
            </a:r>
            <a:r>
              <a:rPr lang="en-US" sz="2000" dirty="0">
                <a:latin typeface="Times New Roman" pitchFamily="18" charset="0"/>
                <a:cs typeface="Times New Roman" pitchFamily="18" charset="0"/>
              </a:rPr>
              <a:t> Module.</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688345" y="1001433"/>
            <a:ext cx="6391264" cy="760631"/>
          </a:xfrm>
        </p:spPr>
        <p:txBody>
          <a:bodyPr/>
          <a:lstStyle/>
          <a:p>
            <a:r>
              <a:rPr lang="en-US" sz="4267" dirty="0"/>
              <a:t>What is Master Class ?</a:t>
            </a:r>
          </a:p>
        </p:txBody>
      </p:sp>
      <p:grpSp>
        <p:nvGrpSpPr>
          <p:cNvPr id="22" name="Google Shape;2872;p54"/>
          <p:cNvGrpSpPr/>
          <p:nvPr/>
        </p:nvGrpSpPr>
        <p:grpSpPr>
          <a:xfrm>
            <a:off x="8583928" y="1831561"/>
            <a:ext cx="1907113" cy="3447912"/>
            <a:chOff x="6529419" y="1724307"/>
            <a:chExt cx="1480463" cy="2931917"/>
          </a:xfrm>
        </p:grpSpPr>
        <p:grpSp>
          <p:nvGrpSpPr>
            <p:cNvPr id="23" name="Google Shape;2873;p54"/>
            <p:cNvGrpSpPr/>
            <p:nvPr/>
          </p:nvGrpSpPr>
          <p:grpSpPr>
            <a:xfrm>
              <a:off x="6556827" y="1724307"/>
              <a:ext cx="956596" cy="944294"/>
              <a:chOff x="3800349" y="1238762"/>
              <a:chExt cx="1098904" cy="1084772"/>
            </a:xfrm>
          </p:grpSpPr>
          <p:grpSp>
            <p:nvGrpSpPr>
              <p:cNvPr id="59" name="Google Shape;2874;p54"/>
              <p:cNvGrpSpPr/>
              <p:nvPr/>
            </p:nvGrpSpPr>
            <p:grpSpPr>
              <a:xfrm>
                <a:off x="3800349" y="1238762"/>
                <a:ext cx="1098904" cy="1084772"/>
                <a:chOff x="3800349" y="1238762"/>
                <a:chExt cx="1098904" cy="1084772"/>
              </a:xfrm>
            </p:grpSpPr>
            <p:sp>
              <p:nvSpPr>
                <p:cNvPr id="61" name="Google Shape;2875;p54"/>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sp>
              <p:nvSpPr>
                <p:cNvPr id="62" name="Google Shape;2876;p54"/>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121900" tIns="121900" rIns="121900" bIns="121900" anchor="ctr" anchorCtr="0">
                  <a:noAutofit/>
                </a:bodyPr>
                <a:lstStyle/>
                <a:p>
                  <a:endParaRPr sz="2400" dirty="0"/>
                </a:p>
              </p:txBody>
            </p:sp>
          </p:grpSp>
          <p:sp>
            <p:nvSpPr>
              <p:cNvPr id="60" name="Google Shape;2877;p54"/>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nvGrpSpPr>
            <p:cNvPr id="24" name="Google Shape;2878;p54"/>
            <p:cNvGrpSpPr/>
            <p:nvPr/>
          </p:nvGrpSpPr>
          <p:grpSpPr>
            <a:xfrm>
              <a:off x="7053286" y="2227254"/>
              <a:ext cx="956596" cy="944252"/>
              <a:chOff x="4370663" y="1816530"/>
              <a:chExt cx="1098904" cy="1084724"/>
            </a:xfrm>
          </p:grpSpPr>
          <p:grpSp>
            <p:nvGrpSpPr>
              <p:cNvPr id="51" name="Google Shape;2879;p54"/>
              <p:cNvGrpSpPr/>
              <p:nvPr/>
            </p:nvGrpSpPr>
            <p:grpSpPr>
              <a:xfrm>
                <a:off x="4370663" y="1816530"/>
                <a:ext cx="1098904" cy="1084724"/>
                <a:chOff x="4370663" y="1816530"/>
                <a:chExt cx="1098904" cy="1084724"/>
              </a:xfrm>
            </p:grpSpPr>
            <p:sp>
              <p:nvSpPr>
                <p:cNvPr id="57" name="Google Shape;2880;p54"/>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sp>
              <p:nvSpPr>
                <p:cNvPr id="58" name="Google Shape;2881;p54"/>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121900" tIns="121900" rIns="121900" bIns="121900" anchor="ctr" anchorCtr="0">
                  <a:noAutofit/>
                </a:bodyPr>
                <a:lstStyle/>
                <a:p>
                  <a:endParaRPr sz="2400" dirty="0"/>
                </a:p>
              </p:txBody>
            </p:sp>
          </p:grpSp>
          <p:grpSp>
            <p:nvGrpSpPr>
              <p:cNvPr id="52" name="Google Shape;2882;p54"/>
              <p:cNvGrpSpPr/>
              <p:nvPr/>
            </p:nvGrpSpPr>
            <p:grpSpPr>
              <a:xfrm>
                <a:off x="4732628" y="2171596"/>
                <a:ext cx="374986" cy="374572"/>
                <a:chOff x="3303268" y="3817349"/>
                <a:chExt cx="346056" cy="345674"/>
              </a:xfrm>
            </p:grpSpPr>
            <p:sp>
              <p:nvSpPr>
                <p:cNvPr id="53" name="Google Shape;2883;p5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4" name="Google Shape;2884;p5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5" name="Google Shape;2885;p5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56" name="Google Shape;2886;p5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5" name="Google Shape;2887;p54"/>
            <p:cNvGrpSpPr/>
            <p:nvPr/>
          </p:nvGrpSpPr>
          <p:grpSpPr>
            <a:xfrm>
              <a:off x="6547098" y="2715744"/>
              <a:ext cx="956596" cy="944315"/>
              <a:chOff x="3789173" y="2377690"/>
              <a:chExt cx="1098904" cy="1084796"/>
            </a:xfrm>
          </p:grpSpPr>
          <p:grpSp>
            <p:nvGrpSpPr>
              <p:cNvPr id="43" name="Google Shape;2888;p54"/>
              <p:cNvGrpSpPr/>
              <p:nvPr/>
            </p:nvGrpSpPr>
            <p:grpSpPr>
              <a:xfrm>
                <a:off x="3789173" y="2377690"/>
                <a:ext cx="1098904" cy="1084796"/>
                <a:chOff x="3789173" y="2377690"/>
                <a:chExt cx="1098904" cy="1084796"/>
              </a:xfrm>
            </p:grpSpPr>
            <p:sp>
              <p:nvSpPr>
                <p:cNvPr id="49" name="Google Shape;2889;p54"/>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sp>
              <p:nvSpPr>
                <p:cNvPr id="50" name="Google Shape;2890;p54"/>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121900" tIns="121900" rIns="121900" bIns="121900" anchor="ctr" anchorCtr="0">
                  <a:noAutofit/>
                </a:bodyPr>
                <a:lstStyle/>
                <a:p>
                  <a:endParaRPr sz="2400" dirty="0"/>
                </a:p>
              </p:txBody>
            </p:sp>
          </p:grpSp>
          <p:grpSp>
            <p:nvGrpSpPr>
              <p:cNvPr id="44" name="Google Shape;2891;p54"/>
              <p:cNvGrpSpPr/>
              <p:nvPr/>
            </p:nvGrpSpPr>
            <p:grpSpPr>
              <a:xfrm>
                <a:off x="4151137" y="2732796"/>
                <a:ext cx="374986" cy="374572"/>
                <a:chOff x="3752358" y="3817349"/>
                <a:chExt cx="346056" cy="345674"/>
              </a:xfrm>
            </p:grpSpPr>
            <p:sp>
              <p:nvSpPr>
                <p:cNvPr id="45" name="Google Shape;2892;p5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6" name="Google Shape;2893;p5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7" name="Google Shape;2894;p5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8" name="Google Shape;2895;p5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6" name="Google Shape;2896;p54"/>
            <p:cNvGrpSpPr/>
            <p:nvPr/>
          </p:nvGrpSpPr>
          <p:grpSpPr>
            <a:xfrm>
              <a:off x="7034853" y="3222917"/>
              <a:ext cx="956596" cy="944252"/>
              <a:chOff x="4349489" y="2960313"/>
              <a:chExt cx="1098904" cy="1084724"/>
            </a:xfrm>
          </p:grpSpPr>
          <p:grpSp>
            <p:nvGrpSpPr>
              <p:cNvPr id="37" name="Google Shape;2897;p54"/>
              <p:cNvGrpSpPr/>
              <p:nvPr/>
            </p:nvGrpSpPr>
            <p:grpSpPr>
              <a:xfrm>
                <a:off x="4349489" y="2960313"/>
                <a:ext cx="1098904" cy="1084724"/>
                <a:chOff x="4349489" y="2960313"/>
                <a:chExt cx="1098904" cy="1084724"/>
              </a:xfrm>
            </p:grpSpPr>
            <p:sp>
              <p:nvSpPr>
                <p:cNvPr id="41" name="Google Shape;2898;p54"/>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sp>
              <p:nvSpPr>
                <p:cNvPr id="42" name="Google Shape;2899;p54"/>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121900" tIns="121900" rIns="121900" bIns="121900" anchor="ctr" anchorCtr="0">
                  <a:noAutofit/>
                </a:bodyPr>
                <a:lstStyle/>
                <a:p>
                  <a:endParaRPr sz="2400" dirty="0"/>
                </a:p>
              </p:txBody>
            </p:sp>
          </p:grpSp>
          <p:grpSp>
            <p:nvGrpSpPr>
              <p:cNvPr id="38" name="Google Shape;2900;p54"/>
              <p:cNvGrpSpPr/>
              <p:nvPr/>
            </p:nvGrpSpPr>
            <p:grpSpPr>
              <a:xfrm>
                <a:off x="4732657" y="3315384"/>
                <a:ext cx="374952" cy="374572"/>
                <a:chOff x="4201447" y="3817349"/>
                <a:chExt cx="346024" cy="345674"/>
              </a:xfrm>
            </p:grpSpPr>
            <p:sp>
              <p:nvSpPr>
                <p:cNvPr id="39" name="Google Shape;2901;p5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40" name="Google Shape;2902;p5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nvGrpSpPr>
            <p:cNvPr id="27" name="Google Shape;2903;p54"/>
            <p:cNvGrpSpPr/>
            <p:nvPr/>
          </p:nvGrpSpPr>
          <p:grpSpPr>
            <a:xfrm>
              <a:off x="6529419" y="3711909"/>
              <a:ext cx="956596" cy="944315"/>
              <a:chOff x="3768864" y="3522050"/>
              <a:chExt cx="1098904" cy="1084796"/>
            </a:xfrm>
          </p:grpSpPr>
          <p:grpSp>
            <p:nvGrpSpPr>
              <p:cNvPr id="28" name="Google Shape;2904;p54"/>
              <p:cNvGrpSpPr/>
              <p:nvPr/>
            </p:nvGrpSpPr>
            <p:grpSpPr>
              <a:xfrm>
                <a:off x="3768864" y="3522050"/>
                <a:ext cx="1098904" cy="1084796"/>
                <a:chOff x="3768864" y="3522050"/>
                <a:chExt cx="1098904" cy="1084796"/>
              </a:xfrm>
            </p:grpSpPr>
            <p:sp>
              <p:nvSpPr>
                <p:cNvPr id="35" name="Google Shape;2905;p54"/>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sp>
              <p:nvSpPr>
                <p:cNvPr id="36" name="Google Shape;2906;p54"/>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121900" tIns="121900" rIns="121900" bIns="121900" anchor="ctr" anchorCtr="0">
                  <a:noAutofit/>
                </a:bodyPr>
                <a:lstStyle/>
                <a:p>
                  <a:endParaRPr sz="2400" dirty="0"/>
                </a:p>
              </p:txBody>
            </p:sp>
          </p:grpSp>
          <p:grpSp>
            <p:nvGrpSpPr>
              <p:cNvPr id="29" name="Google Shape;2907;p54"/>
              <p:cNvGrpSpPr/>
              <p:nvPr/>
            </p:nvGrpSpPr>
            <p:grpSpPr>
              <a:xfrm>
                <a:off x="4139616" y="3871555"/>
                <a:ext cx="357419" cy="357005"/>
                <a:chOff x="7482229" y="3351230"/>
                <a:chExt cx="357419" cy="357005"/>
              </a:xfrm>
            </p:grpSpPr>
            <p:sp>
              <p:nvSpPr>
                <p:cNvPr id="30" name="Google Shape;2908;p54"/>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1" name="Google Shape;2909;p54"/>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2" name="Google Shape;2910;p54"/>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3" name="Google Shape;2911;p54"/>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34" name="Google Shape;2912;p54"/>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grpSp>
        </p:grpSp>
      </p:grpSp>
      <p:sp>
        <p:nvSpPr>
          <p:cNvPr id="21" name="TextBox 20"/>
          <p:cNvSpPr txBox="1"/>
          <p:nvPr/>
        </p:nvSpPr>
        <p:spPr>
          <a:xfrm>
            <a:off x="1512889" y="1661827"/>
            <a:ext cx="5195973" cy="924741"/>
          </a:xfrm>
          <a:prstGeom prst="rect">
            <a:avLst/>
          </a:prstGeom>
          <a:noFill/>
        </p:spPr>
        <p:txBody>
          <a:bodyPr wrap="none" lIns="82613" tIns="41307" rIns="82613" bIns="41307" rtlCol="0">
            <a:spAutoFit/>
          </a:bodyPr>
          <a:lstStyle/>
          <a:p>
            <a:r>
              <a:rPr lang="en-US" sz="3600" dirty="0"/>
              <a:t>👍 </a:t>
            </a:r>
            <a:r>
              <a:rPr lang="en-US" sz="1867" dirty="0"/>
              <a:t>This is the 30 Days Industrial Learning Activity.</a:t>
            </a:r>
          </a:p>
          <a:p>
            <a:endParaRPr lang="en-US" sz="1867" dirty="0"/>
          </a:p>
        </p:txBody>
      </p:sp>
      <p:sp>
        <p:nvSpPr>
          <p:cNvPr id="63" name="Rectangle 62"/>
          <p:cNvSpPr/>
          <p:nvPr/>
        </p:nvSpPr>
        <p:spPr>
          <a:xfrm>
            <a:off x="1662251" y="2370347"/>
            <a:ext cx="3542635" cy="637419"/>
          </a:xfrm>
          <a:prstGeom prst="rect">
            <a:avLst/>
          </a:prstGeom>
        </p:spPr>
        <p:txBody>
          <a:bodyPr wrap="none" lIns="82613" tIns="41307" rIns="82613" bIns="41307">
            <a:spAutoFit/>
          </a:bodyPr>
          <a:lstStyle/>
          <a:p>
            <a:pPr algn="ctr"/>
            <a:r>
              <a:rPr lang="en-US" sz="3600" dirty="0"/>
              <a:t>👍 </a:t>
            </a:r>
            <a:r>
              <a:rPr lang="en-US" sz="1867" dirty="0"/>
              <a:t>Its Online </a:t>
            </a:r>
            <a:r>
              <a:rPr lang="en-US" sz="1867" b="1" dirty="0">
                <a:solidFill>
                  <a:srgbClr val="C00000"/>
                </a:solidFill>
              </a:rPr>
              <a:t>YouTube Live </a:t>
            </a:r>
            <a:r>
              <a:rPr lang="en-US" sz="1867" dirty="0"/>
              <a:t>Class</a:t>
            </a:r>
          </a:p>
        </p:txBody>
      </p:sp>
      <p:sp>
        <p:nvSpPr>
          <p:cNvPr id="64" name="Rectangle 63"/>
          <p:cNvSpPr/>
          <p:nvPr/>
        </p:nvSpPr>
        <p:spPr>
          <a:xfrm>
            <a:off x="1162928" y="2923931"/>
            <a:ext cx="5166429" cy="924741"/>
          </a:xfrm>
          <a:prstGeom prst="rect">
            <a:avLst/>
          </a:prstGeom>
        </p:spPr>
        <p:txBody>
          <a:bodyPr wrap="square" lIns="82613" tIns="41307" rIns="82613" bIns="41307">
            <a:spAutoFit/>
          </a:bodyPr>
          <a:lstStyle/>
          <a:p>
            <a:pPr algn="ctr"/>
            <a:r>
              <a:rPr lang="en-US" sz="3600" dirty="0"/>
              <a:t>👍 </a:t>
            </a:r>
            <a:r>
              <a:rPr lang="en-US" sz="1867" dirty="0"/>
              <a:t>If you Invest </a:t>
            </a:r>
            <a:r>
              <a:rPr lang="en-US" sz="1867" b="1" dirty="0">
                <a:solidFill>
                  <a:srgbClr val="C00000"/>
                </a:solidFill>
              </a:rPr>
              <a:t>45 minutes </a:t>
            </a:r>
            <a:r>
              <a:rPr lang="en-US" sz="1867" dirty="0"/>
              <a:t>daily, U will become Master in </a:t>
            </a:r>
            <a:r>
              <a:rPr lang="en-US" sz="1867" b="1" dirty="0"/>
              <a:t>Data Science</a:t>
            </a:r>
          </a:p>
        </p:txBody>
      </p:sp>
      <p:grpSp>
        <p:nvGrpSpPr>
          <p:cNvPr id="67" name="Group 66"/>
          <p:cNvGrpSpPr/>
          <p:nvPr/>
        </p:nvGrpSpPr>
        <p:grpSpPr>
          <a:xfrm>
            <a:off x="1730260" y="3887126"/>
            <a:ext cx="6012565" cy="1194303"/>
            <a:chOff x="940266" y="4093456"/>
            <a:chExt cx="6654531" cy="1321750"/>
          </a:xfrm>
        </p:grpSpPr>
        <p:sp>
          <p:nvSpPr>
            <p:cNvPr id="65" name="Rectangle 64"/>
            <p:cNvSpPr/>
            <p:nvPr/>
          </p:nvSpPr>
          <p:spPr>
            <a:xfrm>
              <a:off x="940266" y="4093456"/>
              <a:ext cx="4289698" cy="715303"/>
            </a:xfrm>
            <a:prstGeom prst="rect">
              <a:avLst/>
            </a:prstGeom>
          </p:spPr>
          <p:txBody>
            <a:bodyPr wrap="none">
              <a:spAutoFit/>
            </a:bodyPr>
            <a:lstStyle/>
            <a:p>
              <a:pPr algn="ctr"/>
              <a:r>
                <a:rPr lang="en-US" sz="3600" dirty="0"/>
                <a:t>👍 </a:t>
              </a:r>
              <a:r>
                <a:rPr lang="en-US" sz="1867" dirty="0"/>
                <a:t>   You will get </a:t>
              </a:r>
              <a:r>
                <a:rPr lang="en-US" sz="1867" b="1" dirty="0">
                  <a:solidFill>
                    <a:srgbClr val="C00000"/>
                  </a:solidFill>
                </a:rPr>
                <a:t>FREE E-Certificate </a:t>
              </a:r>
            </a:p>
          </p:txBody>
        </p:sp>
        <p:sp>
          <p:nvSpPr>
            <p:cNvPr id="66" name="Google Shape;953;p33"/>
            <p:cNvSpPr txBox="1">
              <a:spLocks/>
            </p:cNvSpPr>
            <p:nvPr/>
          </p:nvSpPr>
          <p:spPr>
            <a:xfrm>
              <a:off x="3525031" y="4909720"/>
              <a:ext cx="4069766" cy="505486"/>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2800"/>
                <a:buFont typeface="Muli"/>
                <a:buNone/>
                <a:defRPr sz="1600" b="0" i="0" u="none" strike="noStrike" cap="none">
                  <a:solidFill>
                    <a:schemeClr val="dk2"/>
                  </a:solidFill>
                  <a:latin typeface="Muli"/>
                  <a:ea typeface="Muli"/>
                  <a:cs typeface="Muli"/>
                  <a:sym typeface="Muli"/>
                </a:defRPr>
              </a:lvl1pPr>
              <a:lvl2pPr marL="914400" marR="0" lvl="1"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302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r>
                <a:rPr lang="en-US" sz="2133" dirty="0">
                  <a:solidFill>
                    <a:srgbClr val="7030A0"/>
                  </a:solidFill>
                </a:rPr>
                <a:t>Webinar Participation Certificate</a:t>
              </a:r>
              <a:endParaRPr lang="en-US" sz="2133" i="1" dirty="0"/>
            </a:p>
          </p:txBody>
        </p:sp>
      </p:grpSp>
      <p:sp>
        <p:nvSpPr>
          <p:cNvPr id="68" name="Rectangle 67"/>
          <p:cNvSpPr/>
          <p:nvPr/>
        </p:nvSpPr>
        <p:spPr>
          <a:xfrm>
            <a:off x="1558188" y="5545548"/>
            <a:ext cx="5908169" cy="1191416"/>
          </a:xfrm>
          <a:prstGeom prst="rect">
            <a:avLst/>
          </a:prstGeom>
          <a:ln>
            <a:solidFill>
              <a:schemeClr val="accent4">
                <a:lumMod val="50000"/>
              </a:schemeClr>
            </a:solidFill>
          </a:ln>
        </p:spPr>
        <p:txBody>
          <a:bodyPr wrap="square" lIns="82613" tIns="41307" rIns="82613" bIns="41307">
            <a:spAutoFit/>
          </a:bodyPr>
          <a:lstStyle/>
          <a:p>
            <a:pPr algn="just"/>
            <a:r>
              <a:rPr lang="en-US" sz="2400" i="1" dirty="0">
                <a:solidFill>
                  <a:schemeClr val="bg2">
                    <a:lumMod val="50000"/>
                  </a:schemeClr>
                </a:solidFill>
                <a:latin typeface="Fjalla One"/>
              </a:rPr>
              <a:t>“Learning is the beginning of wealth.</a:t>
            </a:r>
          </a:p>
          <a:p>
            <a:pPr algn="r"/>
            <a:r>
              <a:rPr lang="en-US" sz="2400" i="1" dirty="0">
                <a:solidFill>
                  <a:schemeClr val="bg2">
                    <a:lumMod val="50000"/>
                  </a:schemeClr>
                </a:solidFill>
                <a:latin typeface="Fjalla One"/>
              </a:rPr>
              <a:t>Searching &amp; Learning is where the miracle process all begins.” …………….Jim Rohn</a:t>
            </a:r>
          </a:p>
        </p:txBody>
      </p:sp>
      <p:pic>
        <p:nvPicPr>
          <p:cNvPr id="69" name="Picture 68">
            <a:hlinkClick r:id="rId2"/>
          </p:cNvPr>
          <p:cNvPicPr>
            <a:picLocks noChangeAspect="1"/>
          </p:cNvPicPr>
          <p:nvPr/>
        </p:nvPicPr>
        <p:blipFill rotWithShape="1">
          <a:blip r:embed="rId3" cstate="print">
            <a:extLst>
              <a:ext uri="{28A0092B-C50C-407E-A947-70E740481C1C}">
                <a14:useLocalDpi xmlns:a14="http://schemas.microsoft.com/office/drawing/2010/main" val="0"/>
              </a:ext>
            </a:extLst>
          </a:blip>
          <a:srcRect b="16276"/>
          <a:stretch/>
        </p:blipFill>
        <p:spPr>
          <a:xfrm>
            <a:off x="6721248" y="2236237"/>
            <a:ext cx="1780673" cy="804347"/>
          </a:xfrm>
          <a:prstGeom prst="rect">
            <a:avLst/>
          </a:prstGeom>
        </p:spPr>
      </p:pic>
    </p:spTree>
    <p:extLst>
      <p:ext uri="{BB962C8B-B14F-4D97-AF65-F5344CB8AC3E}">
        <p14:creationId xmlns:p14="http://schemas.microsoft.com/office/powerpoint/2010/main" val="422097830"/>
      </p:ext>
    </p:extLst>
  </p:cSld>
  <p:clrMapOvr>
    <a:masterClrMapping/>
  </p:clrMapOvr>
  <mc:AlternateContent xmlns:mc="http://schemas.openxmlformats.org/markup-compatibility/2006" xmlns:p14="http://schemas.microsoft.com/office/powerpoint/2010/main">
    <mc:Choice Requires="p14">
      <p:transition spd="slow" p14:dur="2000" advTm="1799"/>
    </mc:Choice>
    <mc:Fallback xmlns="">
      <p:transition spd="slow" advTm="1799"/>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Python – Modules: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A module allows you to logically organize your python code.</a:t>
            </a:r>
          </a:p>
          <a:p>
            <a:pPr algn="just">
              <a:lnSpc>
                <a:spcPct val="150000"/>
              </a:lnSpc>
              <a:spcBef>
                <a:spcPts val="0"/>
              </a:spcBef>
            </a:pPr>
            <a:r>
              <a:rPr lang="en-US" sz="2000" dirty="0">
                <a:latin typeface="Times New Roman" pitchFamily="18" charset="0"/>
                <a:cs typeface="Times New Roman" pitchFamily="18" charset="0"/>
              </a:rPr>
              <a:t>Grouping related code into module makes the code easier to understand.</a:t>
            </a:r>
          </a:p>
          <a:p>
            <a:pPr algn="just">
              <a:lnSpc>
                <a:spcPct val="150000"/>
              </a:lnSpc>
              <a:spcBef>
                <a:spcPts val="0"/>
              </a:spcBef>
            </a:pPr>
            <a:r>
              <a:rPr lang="en-US" sz="2000" dirty="0">
                <a:latin typeface="Times New Roman" pitchFamily="18" charset="0"/>
                <a:cs typeface="Times New Roman" pitchFamily="18" charset="0"/>
              </a:rPr>
              <a:t>A module is a python object with arbitrarily named attributes that you can bind and reference.</a:t>
            </a:r>
          </a:p>
          <a:p>
            <a:pPr algn="just">
              <a:lnSpc>
                <a:spcPct val="150000"/>
              </a:lnSpc>
              <a:spcBef>
                <a:spcPts val="0"/>
              </a:spcBef>
            </a:pPr>
            <a:r>
              <a:rPr lang="en-US" sz="2000" dirty="0">
                <a:latin typeface="Times New Roman" pitchFamily="18" charset="0"/>
                <a:cs typeface="Times New Roman" pitchFamily="18" charset="0"/>
              </a:rPr>
              <a:t>A module is a file that consists of python code.</a:t>
            </a:r>
          </a:p>
          <a:p>
            <a:pPr algn="just">
              <a:lnSpc>
                <a:spcPct val="150000"/>
              </a:lnSpc>
              <a:spcBef>
                <a:spcPts val="0"/>
              </a:spcBef>
            </a:pPr>
            <a:r>
              <a:rPr lang="en-US" sz="2000" dirty="0">
                <a:latin typeface="Times New Roman" pitchFamily="18" charset="0"/>
                <a:cs typeface="Times New Roman" pitchFamily="18" charset="0"/>
              </a:rPr>
              <a:t>A module can define function . Classes and variables.</a:t>
            </a:r>
          </a:p>
          <a:p>
            <a:pPr algn="just">
              <a:lnSpc>
                <a:spcPct val="150000"/>
              </a:lnSpc>
              <a:spcBef>
                <a:spcPts val="0"/>
              </a:spcBef>
            </a:pPr>
            <a:r>
              <a:rPr lang="en-US" sz="2000" dirty="0">
                <a:latin typeface="Times New Roman" pitchFamily="18" charset="0"/>
                <a:cs typeface="Times New Roman" pitchFamily="18" charset="0"/>
              </a:rPr>
              <a:t>A module can also include </a:t>
            </a:r>
            <a:r>
              <a:rPr lang="en-US" sz="2000" dirty="0" err="1">
                <a:latin typeface="Times New Roman" pitchFamily="18" charset="0"/>
                <a:cs typeface="Times New Roman" pitchFamily="18" charset="0"/>
              </a:rPr>
              <a:t>runnable</a:t>
            </a:r>
            <a:r>
              <a:rPr lang="en-US" sz="2000" dirty="0">
                <a:latin typeface="Times New Roman" pitchFamily="18" charset="0"/>
                <a:cs typeface="Times New Roman" pitchFamily="18" charset="0"/>
              </a:rPr>
              <a:t> code.</a:t>
            </a:r>
            <a:endParaRPr lang="en-US" sz="2000"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lnSpc>
                <a:spcPct val="150000"/>
              </a:lnSpc>
              <a:spcBef>
                <a:spcPts val="0"/>
              </a:spcBef>
            </a:pPr>
            <a:r>
              <a:rPr lang="en-US" sz="2000" dirty="0">
                <a:latin typeface="Times New Roman" pitchFamily="18" charset="0"/>
                <a:cs typeface="Times New Roman" pitchFamily="18" charset="0"/>
              </a:rPr>
              <a:t>The python code for a module named </a:t>
            </a:r>
            <a:r>
              <a:rPr lang="en-US" sz="2000" dirty="0" err="1">
                <a:latin typeface="Times New Roman" pitchFamily="18" charset="0"/>
                <a:cs typeface="Times New Roman" pitchFamily="18" charset="0"/>
              </a:rPr>
              <a:t>aname</a:t>
            </a:r>
            <a:r>
              <a:rPr lang="en-US" sz="2000" dirty="0">
                <a:latin typeface="Times New Roman" pitchFamily="18" charset="0"/>
                <a:cs typeface="Times New Roman" pitchFamily="18" charset="0"/>
              </a:rPr>
              <a:t> resides in a file named aname.py.</a:t>
            </a:r>
          </a:p>
          <a:p>
            <a:pPr algn="just">
              <a:lnSpc>
                <a:spcPct val="150000"/>
              </a:lnSpc>
              <a:spcBef>
                <a:spcPts val="0"/>
              </a:spcBef>
            </a:pPr>
            <a:r>
              <a:rPr lang="en-US" sz="2000" dirty="0">
                <a:latin typeface="Times New Roman" pitchFamily="18" charset="0"/>
                <a:cs typeface="Times New Roman" pitchFamily="18" charset="0"/>
              </a:rPr>
              <a:t>Here’s an example of simple module support.py.</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def </a:t>
            </a:r>
            <a:r>
              <a:rPr lang="en-US" sz="2000" dirty="0" err="1">
                <a:latin typeface="Times New Roman" pitchFamily="18" charset="0"/>
                <a:cs typeface="Times New Roman" pitchFamily="18" charset="0"/>
              </a:rPr>
              <a:t>print_func</a:t>
            </a:r>
            <a:r>
              <a:rPr lang="en-US" sz="2000" dirty="0">
                <a:latin typeface="Times New Roman" pitchFamily="18" charset="0"/>
                <a:cs typeface="Times New Roman" pitchFamily="18" charset="0"/>
              </a:rPr>
              <a:t>( par ): </a:t>
            </a:r>
          </a:p>
          <a:p>
            <a:pPr algn="just">
              <a:lnSpc>
                <a:spcPct val="150000"/>
              </a:lnSpc>
              <a:spcBef>
                <a:spcPts val="0"/>
              </a:spcBef>
            </a:pPr>
            <a:r>
              <a:rPr lang="en-US" sz="2000" dirty="0">
                <a:latin typeface="Times New Roman" pitchFamily="18" charset="0"/>
                <a:cs typeface="Times New Roman" pitchFamily="18" charset="0"/>
              </a:rPr>
              <a:t>    print "Hello : ", par </a:t>
            </a:r>
          </a:p>
          <a:p>
            <a:pPr algn="just">
              <a:lnSpc>
                <a:spcPct val="150000"/>
              </a:lnSpc>
              <a:spcBef>
                <a:spcPts val="0"/>
              </a:spcBef>
            </a:pPr>
            <a:r>
              <a:rPr lang="en-US" sz="2000" dirty="0">
                <a:latin typeface="Times New Roman" pitchFamily="18" charset="0"/>
                <a:cs typeface="Times New Roman" pitchFamily="18" charset="0"/>
              </a:rPr>
              <a:t>    return</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b="1" dirty="0">
                <a:latin typeface="Times New Roman" pitchFamily="18" charset="0"/>
                <a:cs typeface="Times New Roman" pitchFamily="18" charset="0"/>
              </a:rPr>
              <a:t>The import Statement:</a:t>
            </a:r>
          </a:p>
          <a:p>
            <a:pPr algn="just">
              <a:lnSpc>
                <a:spcPct val="150000"/>
              </a:lnSpc>
              <a:spcBef>
                <a:spcPts val="0"/>
              </a:spcBef>
            </a:pPr>
            <a:r>
              <a:rPr lang="en-US" sz="2000" dirty="0">
                <a:latin typeface="Times New Roman" pitchFamily="18" charset="0"/>
                <a:cs typeface="Times New Roman" pitchFamily="18" charset="0"/>
              </a:rPr>
              <a:t>We can use python source file as a module by executing an import statement in some other python source file.</a:t>
            </a:r>
            <a:endParaRPr lang="en-US" sz="20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b="1" dirty="0">
                <a:latin typeface="Times New Roman" pitchFamily="18" charset="0"/>
                <a:cs typeface="Times New Roman" pitchFamily="18" charset="0"/>
              </a:rPr>
              <a:t>Syntax of Import Statement:</a:t>
            </a:r>
          </a:p>
          <a:p>
            <a:pPr algn="just">
              <a:lnSpc>
                <a:spcPct val="150000"/>
              </a:lnSpc>
              <a:spcBef>
                <a:spcPts val="0"/>
              </a:spcBef>
            </a:pPr>
            <a:r>
              <a:rPr lang="en-US" sz="2000" dirty="0">
                <a:latin typeface="Times New Roman" pitchFamily="18" charset="0"/>
                <a:cs typeface="Times New Roman" pitchFamily="18" charset="0"/>
              </a:rPr>
              <a:t>import module1[, module2[,... </a:t>
            </a:r>
            <a:r>
              <a:rPr lang="en-US" sz="2000" dirty="0" err="1">
                <a:latin typeface="Times New Roman" pitchFamily="18" charset="0"/>
                <a:cs typeface="Times New Roman" pitchFamily="18" charset="0"/>
              </a:rPr>
              <a:t>moduleN</a:t>
            </a:r>
            <a:r>
              <a:rPr lang="en-US" sz="2000"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When the interpreter encounters an import statement , it imports the module present in the search path.</a:t>
            </a:r>
          </a:p>
          <a:p>
            <a:pPr algn="just">
              <a:lnSpc>
                <a:spcPct val="150000"/>
              </a:lnSpc>
              <a:spcBef>
                <a:spcPts val="0"/>
              </a:spcBef>
            </a:pPr>
            <a:r>
              <a:rPr lang="en-US" sz="2000" dirty="0">
                <a:latin typeface="Times New Roman" pitchFamily="18" charset="0"/>
                <a:cs typeface="Times New Roman" pitchFamily="18" charset="0"/>
              </a:rPr>
              <a:t>A search path is a list of dictionaries that the interpreter searches before importing a module.</a:t>
            </a:r>
          </a:p>
          <a:p>
            <a:pPr algn="just">
              <a:lnSpc>
                <a:spcPct val="150000"/>
              </a:lnSpc>
              <a:spcBef>
                <a:spcPts val="0"/>
              </a:spcBef>
            </a:pPr>
            <a:r>
              <a:rPr lang="en-US" sz="2000" dirty="0">
                <a:latin typeface="Times New Roman" pitchFamily="18" charset="0"/>
                <a:cs typeface="Times New Roman" pitchFamily="18" charset="0"/>
              </a:rPr>
              <a:t>To import the module , support .</a:t>
            </a:r>
            <a:r>
              <a:rPr lang="en-US" sz="2000" dirty="0" err="1">
                <a:latin typeface="Times New Roman" pitchFamily="18" charset="0"/>
                <a:cs typeface="Times New Roman" pitchFamily="18" charset="0"/>
              </a:rPr>
              <a:t>py</a:t>
            </a:r>
            <a:r>
              <a:rPr lang="en-US" sz="2000" dirty="0">
                <a:latin typeface="Times New Roman" pitchFamily="18" charset="0"/>
                <a:cs typeface="Times New Roman" pitchFamily="18" charset="0"/>
              </a:rPr>
              <a:t> , put the following command at the top of script.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514600" y="1524000"/>
            <a:ext cx="7772400" cy="4572000"/>
          </a:xfrm>
        </p:spPr>
        <p:txBody>
          <a:bodyPr>
            <a:normAutofit fontScale="85000" lnSpcReduction="20000"/>
          </a:bodyPr>
          <a:lstStyle/>
          <a:p>
            <a:pPr algn="just">
              <a:lnSpc>
                <a:spcPct val="160000"/>
              </a:lnSpc>
              <a:spcBef>
                <a:spcPts val="0"/>
              </a:spcBef>
              <a:buNone/>
            </a:pPr>
            <a:r>
              <a:rPr lang="en-US" sz="2000" dirty="0">
                <a:latin typeface="Times New Roman" pitchFamily="18" charset="0"/>
                <a:cs typeface="Times New Roman" pitchFamily="18" charset="0"/>
              </a:rPr>
              <a:t>#!/usr/bin/python </a:t>
            </a:r>
          </a:p>
          <a:p>
            <a:pPr algn="just">
              <a:lnSpc>
                <a:spcPct val="160000"/>
              </a:lnSpc>
              <a:spcBef>
                <a:spcPts val="0"/>
              </a:spcBef>
              <a:buNone/>
            </a:pPr>
            <a:r>
              <a:rPr lang="en-US" sz="2000" dirty="0">
                <a:latin typeface="Times New Roman" pitchFamily="18" charset="0"/>
                <a:cs typeface="Times New Roman" pitchFamily="18" charset="0"/>
              </a:rPr>
              <a:t># import module support </a:t>
            </a:r>
          </a:p>
          <a:p>
            <a:pPr algn="just">
              <a:lnSpc>
                <a:spcPct val="160000"/>
              </a:lnSpc>
              <a:spcBef>
                <a:spcPts val="0"/>
              </a:spcBef>
              <a:buNone/>
            </a:pPr>
            <a:r>
              <a:rPr lang="en-US" sz="2000" dirty="0">
                <a:latin typeface="Times New Roman" pitchFamily="18" charset="0"/>
                <a:cs typeface="Times New Roman" pitchFamily="18" charset="0"/>
              </a:rPr>
              <a:t>import support _</a:t>
            </a:r>
            <a:r>
              <a:rPr lang="en-US" sz="2000" dirty="0" err="1">
                <a:latin typeface="Times New Roman" pitchFamily="18" charset="0"/>
                <a:cs typeface="Times New Roman" pitchFamily="18" charset="0"/>
              </a:rPr>
              <a:t>th</a:t>
            </a:r>
            <a:endParaRPr lang="en-US" sz="2000" dirty="0">
              <a:latin typeface="Times New Roman" pitchFamily="18" charset="0"/>
              <a:cs typeface="Times New Roman" pitchFamily="18" charset="0"/>
            </a:endParaRPr>
          </a:p>
          <a:p>
            <a:pPr algn="just">
              <a:lnSpc>
                <a:spcPct val="160000"/>
              </a:lnSpc>
              <a:spcBef>
                <a:spcPts val="0"/>
              </a:spcBef>
              <a:buNone/>
            </a:pPr>
            <a:endParaRPr lang="en-US" sz="2000" dirty="0">
              <a:latin typeface="Times New Roman" pitchFamily="18" charset="0"/>
              <a:cs typeface="Times New Roman" pitchFamily="18" charset="0"/>
            </a:endParaRPr>
          </a:p>
          <a:p>
            <a:pPr algn="just">
              <a:lnSpc>
                <a:spcPct val="160000"/>
              </a:lnSpc>
              <a:spcBef>
                <a:spcPts val="0"/>
              </a:spcBef>
              <a:buNone/>
            </a:pPr>
            <a:r>
              <a:rPr lang="en-US" sz="2000" dirty="0">
                <a:latin typeface="Times New Roman" pitchFamily="18" charset="0"/>
                <a:cs typeface="Times New Roman" pitchFamily="18" charset="0"/>
              </a:rPr>
              <a:t># Now you can call defined function that module as follows</a:t>
            </a:r>
          </a:p>
          <a:p>
            <a:pPr algn="just">
              <a:lnSpc>
                <a:spcPct val="160000"/>
              </a:lnSpc>
              <a:spcBef>
                <a:spcPts val="0"/>
              </a:spcBef>
              <a:buNone/>
            </a:pPr>
            <a:r>
              <a:rPr lang="en-US" sz="2000" dirty="0" err="1">
                <a:latin typeface="Times New Roman" pitchFamily="18" charset="0"/>
                <a:cs typeface="Times New Roman" pitchFamily="18" charset="0"/>
              </a:rPr>
              <a:t>Support_th.print_func</a:t>
            </a:r>
            <a:r>
              <a:rPr lang="en-US" sz="2000" dirty="0">
                <a:latin typeface="Times New Roman" pitchFamily="18" charset="0"/>
                <a:cs typeface="Times New Roman" pitchFamily="18" charset="0"/>
              </a:rPr>
              <a:t>(“Tom").</a:t>
            </a:r>
          </a:p>
          <a:p>
            <a:pPr algn="just">
              <a:lnSpc>
                <a:spcPct val="160000"/>
              </a:lnSpc>
              <a:spcBef>
                <a:spcPts val="0"/>
              </a:spcBef>
              <a:buNone/>
            </a:pPr>
            <a:endParaRPr lang="en-US" sz="2000" dirty="0">
              <a:latin typeface="Times New Roman" pitchFamily="18" charset="0"/>
              <a:cs typeface="Times New Roman" pitchFamily="18" charset="0"/>
            </a:endParaRPr>
          </a:p>
          <a:p>
            <a:pPr algn="just">
              <a:lnSpc>
                <a:spcPct val="160000"/>
              </a:lnSpc>
              <a:spcBef>
                <a:spcPts val="0"/>
              </a:spcBef>
            </a:pPr>
            <a:r>
              <a:rPr lang="en-US" sz="2000" b="1" dirty="0">
                <a:latin typeface="Times New Roman" pitchFamily="18" charset="0"/>
                <a:cs typeface="Times New Roman" pitchFamily="18" charset="0"/>
              </a:rPr>
              <a:t>Output:</a:t>
            </a:r>
          </a:p>
          <a:p>
            <a:pPr algn="just">
              <a:lnSpc>
                <a:spcPct val="160000"/>
              </a:lnSpc>
              <a:spcBef>
                <a:spcPts val="0"/>
              </a:spcBef>
            </a:pPr>
            <a:r>
              <a:rPr lang="en-US" sz="2000" dirty="0">
                <a:latin typeface="Times New Roman" pitchFamily="18" charset="0"/>
                <a:cs typeface="Times New Roman" pitchFamily="18" charset="0"/>
              </a:rPr>
              <a:t>Hello : Tom </a:t>
            </a:r>
          </a:p>
          <a:p>
            <a:pPr algn="just">
              <a:lnSpc>
                <a:spcPct val="160000"/>
              </a:lnSpc>
              <a:spcBef>
                <a:spcPts val="0"/>
              </a:spcBef>
            </a:pPr>
            <a:r>
              <a:rPr lang="en-US" sz="2000" dirty="0">
                <a:latin typeface="Times New Roman" pitchFamily="18" charset="0"/>
                <a:cs typeface="Times New Roman" pitchFamily="18" charset="0"/>
              </a:rPr>
              <a:t>A module is loaded only once regardless of the number of times it is imported.</a:t>
            </a:r>
          </a:p>
          <a:p>
            <a:pPr algn="just">
              <a:lnSpc>
                <a:spcPct val="160000"/>
              </a:lnSpc>
              <a:spcBef>
                <a:spcPts val="0"/>
              </a:spcBef>
            </a:pPr>
            <a:r>
              <a:rPr lang="en-US" sz="2000" dirty="0">
                <a:latin typeface="Times New Roman" pitchFamily="18" charset="0"/>
                <a:cs typeface="Times New Roman" pitchFamily="18" charset="0"/>
              </a:rPr>
              <a:t>This prevents the module execution from happening over and over again.</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t>
            </a:r>
            <a:r>
              <a:rPr lang="en-US" sz="4400" dirty="0">
                <a:latin typeface="Times New Roman" pitchFamily="18" charset="0"/>
                <a:cs typeface="Times New Roman" pitchFamily="18" charset="0"/>
              </a:rPr>
              <a:t>The </a:t>
            </a:r>
            <a:r>
              <a:rPr lang="en-US" sz="4400" i="1" dirty="0">
                <a:latin typeface="Times New Roman" pitchFamily="18" charset="0"/>
                <a:cs typeface="Times New Roman" pitchFamily="18" charset="0"/>
              </a:rPr>
              <a:t>from...import</a:t>
            </a:r>
            <a:r>
              <a:rPr lang="en-US" sz="4400" dirty="0">
                <a:latin typeface="Times New Roman" pitchFamily="18" charset="0"/>
                <a:cs typeface="Times New Roman" pitchFamily="18" charset="0"/>
              </a:rPr>
              <a:t> Statement</a:t>
            </a:r>
            <a:endParaRPr lang="en-US" sz="44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nSpc>
                <a:spcPct val="170000"/>
              </a:lnSpc>
              <a:spcBef>
                <a:spcPts val="0"/>
              </a:spcBef>
            </a:pPr>
            <a:r>
              <a:rPr lang="en-US" sz="2000" dirty="0">
                <a:latin typeface="Times New Roman" pitchFamily="18" charset="0"/>
                <a:cs typeface="Times New Roman" pitchFamily="18" charset="0"/>
              </a:rPr>
              <a:t>Python’s from statement lets you import specific attributes from a module into the current namespace.</a:t>
            </a:r>
          </a:p>
          <a:p>
            <a:pPr>
              <a:lnSpc>
                <a:spcPct val="170000"/>
              </a:lnSpc>
              <a:spcBef>
                <a:spcPts val="0"/>
              </a:spcBef>
            </a:pPr>
            <a:r>
              <a:rPr lang="en-US" sz="2000" dirty="0">
                <a:latin typeface="Times New Roman" pitchFamily="18" charset="0"/>
                <a:cs typeface="Times New Roman" pitchFamily="18" charset="0"/>
              </a:rPr>
              <a:t>The from import has the following syntax:</a:t>
            </a:r>
          </a:p>
          <a:p>
            <a:pPr>
              <a:lnSpc>
                <a:spcPct val="170000"/>
              </a:lnSpc>
              <a:spcBef>
                <a:spcPts val="0"/>
              </a:spcBef>
            </a:pPr>
            <a:r>
              <a:rPr lang="en-US" sz="2000" dirty="0">
                <a:latin typeface="Times New Roman" pitchFamily="18" charset="0"/>
                <a:cs typeface="Times New Roman" pitchFamily="18" charset="0"/>
              </a:rPr>
              <a:t>from </a:t>
            </a:r>
            <a:r>
              <a:rPr lang="en-US" sz="2000" dirty="0" err="1">
                <a:latin typeface="Times New Roman" pitchFamily="18" charset="0"/>
                <a:cs typeface="Times New Roman" pitchFamily="18" charset="0"/>
              </a:rPr>
              <a:t>modname</a:t>
            </a:r>
            <a:r>
              <a:rPr lang="en-US" sz="2000" dirty="0">
                <a:latin typeface="Times New Roman" pitchFamily="18" charset="0"/>
                <a:cs typeface="Times New Roman" pitchFamily="18" charset="0"/>
              </a:rPr>
              <a:t> import name1[, name2[, ... </a:t>
            </a:r>
            <a:r>
              <a:rPr lang="en-US" sz="2000" dirty="0" err="1">
                <a:latin typeface="Times New Roman" pitchFamily="18" charset="0"/>
                <a:cs typeface="Times New Roman" pitchFamily="18" charset="0"/>
              </a:rPr>
              <a:t>nameN</a:t>
            </a:r>
            <a:r>
              <a:rPr lang="en-US" sz="2000" dirty="0">
                <a:latin typeface="Times New Roman" pitchFamily="18" charset="0"/>
                <a:cs typeface="Times New Roman" pitchFamily="18" charset="0"/>
              </a:rPr>
              <a:t>]] .</a:t>
            </a:r>
          </a:p>
          <a:p>
            <a:pPr>
              <a:lnSpc>
                <a:spcPct val="170000"/>
              </a:lnSpc>
              <a:spcBef>
                <a:spcPts val="0"/>
              </a:spcBef>
            </a:pPr>
            <a:endParaRPr lang="en-US" sz="2000" dirty="0">
              <a:latin typeface="Times New Roman" pitchFamily="18" charset="0"/>
              <a:cs typeface="Times New Roman" pitchFamily="18" charset="0"/>
            </a:endParaRPr>
          </a:p>
          <a:p>
            <a:pPr>
              <a:lnSpc>
                <a:spcPct val="170000"/>
              </a:lnSpc>
              <a:spcBef>
                <a:spcPts val="0"/>
              </a:spcBef>
            </a:pPr>
            <a:r>
              <a:rPr lang="en-US" sz="2000" dirty="0">
                <a:latin typeface="Times New Roman" pitchFamily="18" charset="0"/>
                <a:cs typeface="Times New Roman" pitchFamily="18" charset="0"/>
              </a:rPr>
              <a:t>To import the function </a:t>
            </a:r>
            <a:r>
              <a:rPr lang="en-US" sz="2000" dirty="0" err="1">
                <a:latin typeface="Times New Roman" pitchFamily="18" charset="0"/>
                <a:cs typeface="Times New Roman" pitchFamily="18" charset="0"/>
              </a:rPr>
              <a:t>fibonacci</a:t>
            </a:r>
            <a:r>
              <a:rPr lang="en-US" sz="2000" dirty="0">
                <a:latin typeface="Times New Roman" pitchFamily="18" charset="0"/>
                <a:cs typeface="Times New Roman" pitchFamily="18" charset="0"/>
              </a:rPr>
              <a:t> from module fib , use the following statement:</a:t>
            </a:r>
          </a:p>
          <a:p>
            <a:pPr>
              <a:lnSpc>
                <a:spcPct val="170000"/>
              </a:lnSpc>
              <a:spcBef>
                <a:spcPts val="0"/>
              </a:spcBef>
            </a:pPr>
            <a:r>
              <a:rPr lang="en-US" sz="2000" dirty="0">
                <a:latin typeface="Times New Roman" pitchFamily="18" charset="0"/>
                <a:cs typeface="Times New Roman" pitchFamily="18" charset="0"/>
              </a:rPr>
              <a:t>from fib import </a:t>
            </a:r>
            <a:r>
              <a:rPr lang="en-US" sz="2000" dirty="0" err="1">
                <a:latin typeface="Times New Roman" pitchFamily="18" charset="0"/>
                <a:cs typeface="Times New Roman" pitchFamily="18" charset="0"/>
              </a:rPr>
              <a:t>fibonacci</a:t>
            </a:r>
            <a:r>
              <a:rPr lang="en-US" sz="2000" dirty="0">
                <a:latin typeface="Times New Roman" pitchFamily="18" charset="0"/>
                <a:cs typeface="Times New Roman" pitchFamily="18" charset="0"/>
              </a:rPr>
              <a:t> .</a:t>
            </a:r>
          </a:p>
          <a:p>
            <a:pPr>
              <a:lnSpc>
                <a:spcPct val="170000"/>
              </a:lnSpc>
              <a:spcBef>
                <a:spcPts val="0"/>
              </a:spcBef>
            </a:pPr>
            <a:endParaRPr lang="en-US" sz="2000" dirty="0">
              <a:latin typeface="Times New Roman" pitchFamily="18" charset="0"/>
              <a:cs typeface="Times New Roman" pitchFamily="18" charset="0"/>
            </a:endParaRPr>
          </a:p>
          <a:p>
            <a:pPr>
              <a:lnSpc>
                <a:spcPct val="170000"/>
              </a:lnSpc>
              <a:spcBef>
                <a:spcPts val="0"/>
              </a:spcBef>
            </a:pPr>
            <a:r>
              <a:rPr lang="en-US" sz="2000" dirty="0">
                <a:latin typeface="Times New Roman" pitchFamily="18" charset="0"/>
                <a:cs typeface="Times New Roman" pitchFamily="18" charset="0"/>
              </a:rPr>
              <a:t>This module does not import the entire module fib into the current namespace.</a:t>
            </a:r>
          </a:p>
          <a:p>
            <a:pPr>
              <a:lnSpc>
                <a:spcPct val="170000"/>
              </a:lnSpc>
              <a:spcBef>
                <a:spcPts val="0"/>
              </a:spcBef>
            </a:pPr>
            <a:r>
              <a:rPr lang="en-US" sz="2000" dirty="0">
                <a:latin typeface="Times New Roman" pitchFamily="18" charset="0"/>
                <a:cs typeface="Times New Roman" pitchFamily="18" charset="0"/>
              </a:rPr>
              <a:t>It introduces the item </a:t>
            </a:r>
            <a:r>
              <a:rPr lang="en-US" sz="2000" dirty="0" err="1">
                <a:latin typeface="Times New Roman" pitchFamily="18" charset="0"/>
                <a:cs typeface="Times New Roman" pitchFamily="18" charset="0"/>
              </a:rPr>
              <a:t>fibonacci</a:t>
            </a:r>
            <a:r>
              <a:rPr lang="en-US" sz="2000" dirty="0">
                <a:latin typeface="Times New Roman" pitchFamily="18" charset="0"/>
                <a:cs typeface="Times New Roman" pitchFamily="18" charset="0"/>
              </a:rPr>
              <a:t> from the module fib into the global symbol table of the importing module.</a:t>
            </a:r>
            <a:r>
              <a:rPr lang="en-US" sz="2000" dirty="0"/>
              <a:t/>
            </a:r>
            <a:br>
              <a:rPr lang="en-US" sz="2000" dirty="0"/>
            </a:br>
            <a:r>
              <a:rPr lang="en-US" sz="2000" dirty="0"/>
              <a:t> </a:t>
            </a:r>
            <a:br>
              <a:rPr lang="en-US" sz="2000" dirty="0"/>
            </a:b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The </a:t>
            </a:r>
            <a:r>
              <a:rPr lang="en-US" sz="4400" i="1" dirty="0">
                <a:latin typeface="Times New Roman" pitchFamily="18" charset="0"/>
                <a:cs typeface="Times New Roman" pitchFamily="18" charset="0"/>
              </a:rPr>
              <a:t>from...import *</a:t>
            </a:r>
            <a:r>
              <a:rPr lang="en-US" sz="4400" dirty="0">
                <a:latin typeface="Times New Roman" pitchFamily="18" charset="0"/>
                <a:cs typeface="Times New Roman" pitchFamily="18" charset="0"/>
              </a:rPr>
              <a:t> Statement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It is possible to import all names from a module into the current namespace.</a:t>
            </a:r>
          </a:p>
          <a:p>
            <a:pPr>
              <a:lnSpc>
                <a:spcPct val="150000"/>
              </a:lnSpc>
              <a:spcBef>
                <a:spcPts val="0"/>
              </a:spcBef>
            </a:pPr>
            <a:r>
              <a:rPr lang="en-US" sz="2000" dirty="0">
                <a:latin typeface="Times New Roman" pitchFamily="18" charset="0"/>
                <a:cs typeface="Times New Roman" pitchFamily="18" charset="0"/>
              </a:rPr>
              <a:t>from </a:t>
            </a:r>
            <a:r>
              <a:rPr lang="en-US" sz="2000" dirty="0" err="1">
                <a:latin typeface="Times New Roman" pitchFamily="18" charset="0"/>
                <a:cs typeface="Times New Roman" pitchFamily="18" charset="0"/>
              </a:rPr>
              <a:t>modname</a:t>
            </a:r>
            <a:r>
              <a:rPr lang="en-US" sz="2000" dirty="0">
                <a:latin typeface="Times New Roman" pitchFamily="18" charset="0"/>
                <a:cs typeface="Times New Roman" pitchFamily="18" charset="0"/>
              </a:rPr>
              <a:t> import * </a:t>
            </a:r>
          </a:p>
          <a:p>
            <a:pPr>
              <a:lnSpc>
                <a:spcPct val="150000"/>
              </a:lnSpc>
              <a:spcBef>
                <a:spcPts val="0"/>
              </a:spcBef>
            </a:pPr>
            <a:r>
              <a:rPr lang="en-US" sz="2000" dirty="0">
                <a:latin typeface="Times New Roman" pitchFamily="18" charset="0"/>
                <a:cs typeface="Times New Roman" pitchFamily="18" charset="0"/>
              </a:rPr>
              <a:t>This provides an easy way to import all items from a module into the current namespace.</a:t>
            </a:r>
          </a:p>
          <a:p>
            <a:pPr>
              <a:lnSpc>
                <a:spcPct val="150000"/>
              </a:lnSpc>
              <a:spcBef>
                <a:spcPts val="0"/>
              </a:spcBef>
              <a:buNone/>
            </a:pPr>
            <a:endParaRPr lang="en-US" sz="2000" dirty="0">
              <a:latin typeface="Times New Roman" pitchFamily="18" charset="0"/>
              <a:cs typeface="Times New Roman" pitchFamily="18" charset="0"/>
            </a:endParaRPr>
          </a:p>
          <a:p>
            <a:pPr>
              <a:lnSpc>
                <a:spcPct val="150000"/>
              </a:lnSpc>
              <a:spcBef>
                <a:spcPts val="0"/>
              </a:spcBef>
            </a:pPr>
            <a:r>
              <a:rPr lang="en-US" sz="2000" b="1" dirty="0">
                <a:latin typeface="Times New Roman" pitchFamily="18" charset="0"/>
                <a:cs typeface="Times New Roman" pitchFamily="18" charset="0"/>
              </a:rPr>
              <a:t>Locating Modules:</a:t>
            </a:r>
          </a:p>
          <a:p>
            <a:pPr>
              <a:lnSpc>
                <a:spcPct val="150000"/>
              </a:lnSpc>
              <a:spcBef>
                <a:spcPts val="0"/>
              </a:spcBef>
            </a:pPr>
            <a:r>
              <a:rPr lang="en-US" sz="2000" dirty="0">
                <a:latin typeface="Times New Roman" pitchFamily="18" charset="0"/>
                <a:cs typeface="Times New Roman" pitchFamily="18" charset="0"/>
              </a:rPr>
              <a:t>When you import a module , the python interpreter searches for a module in the following sequences:</a:t>
            </a:r>
          </a:p>
          <a:p>
            <a:pPr>
              <a:lnSpc>
                <a:spcPct val="150000"/>
              </a:lnSpc>
              <a:spcBef>
                <a:spcPts val="0"/>
              </a:spcBef>
            </a:pPr>
            <a:r>
              <a:rPr lang="en-US" sz="2000" dirty="0">
                <a:latin typeface="Times New Roman" pitchFamily="18" charset="0"/>
                <a:cs typeface="Times New Roman" pitchFamily="18" charset="0"/>
              </a:rPr>
              <a:t>The current directory.</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Locating Modules: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If the module is not found , Python then searches each directory in the shell variable PYTHONPATH.</a:t>
            </a:r>
          </a:p>
          <a:p>
            <a:pPr algn="just">
              <a:lnSpc>
                <a:spcPct val="150000"/>
              </a:lnSpc>
              <a:spcBef>
                <a:spcPts val="0"/>
              </a:spcBef>
            </a:pPr>
            <a:r>
              <a:rPr lang="en-US" sz="2000" dirty="0">
                <a:latin typeface="Times New Roman" pitchFamily="18" charset="0"/>
                <a:cs typeface="Times New Roman" pitchFamily="18" charset="0"/>
              </a:rPr>
              <a:t>If all else fails , Python checks the default path.</a:t>
            </a:r>
          </a:p>
          <a:p>
            <a:pPr algn="just">
              <a:lnSpc>
                <a:spcPct val="150000"/>
              </a:lnSpc>
              <a:spcBef>
                <a:spcPts val="0"/>
              </a:spcBef>
            </a:pPr>
            <a:r>
              <a:rPr lang="en-US" sz="2000" dirty="0">
                <a:latin typeface="Times New Roman" pitchFamily="18" charset="0"/>
                <a:cs typeface="Times New Roman" pitchFamily="18" charset="0"/>
              </a:rPr>
              <a:t>In UNIX , the default path is normally /usr/local/lib/python/.</a:t>
            </a:r>
          </a:p>
          <a:p>
            <a:pPr algn="just">
              <a:lnSpc>
                <a:spcPct val="150000"/>
              </a:lnSpc>
              <a:spcBef>
                <a:spcPts val="0"/>
              </a:spcBef>
            </a:pPr>
            <a:r>
              <a:rPr lang="en-US" sz="2000" dirty="0">
                <a:latin typeface="Times New Roman" pitchFamily="18" charset="0"/>
                <a:cs typeface="Times New Roman" pitchFamily="18" charset="0"/>
              </a:rPr>
              <a:t>The module search path is stored in the system module sys as </a:t>
            </a:r>
            <a:r>
              <a:rPr lang="en-US" sz="2000" dirty="0" err="1">
                <a:latin typeface="Times New Roman" pitchFamily="18" charset="0"/>
                <a:cs typeface="Times New Roman" pitchFamily="18" charset="0"/>
              </a:rPr>
              <a:t>sys.path</a:t>
            </a:r>
            <a:r>
              <a:rPr lang="en-US" sz="2000" dirty="0">
                <a:latin typeface="Times New Roman" pitchFamily="18" charset="0"/>
                <a:cs typeface="Times New Roman" pitchFamily="18" charset="0"/>
              </a:rPr>
              <a:t> variable.</a:t>
            </a:r>
          </a:p>
          <a:p>
            <a:pPr algn="just">
              <a:lnSpc>
                <a:spcPct val="150000"/>
              </a:lnSpc>
              <a:spcBef>
                <a:spcPts val="0"/>
              </a:spcBef>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sys.path</a:t>
            </a:r>
            <a:r>
              <a:rPr lang="en-US" sz="2000" dirty="0">
                <a:latin typeface="Times New Roman" pitchFamily="18" charset="0"/>
                <a:cs typeface="Times New Roman" pitchFamily="18" charset="0"/>
              </a:rPr>
              <a:t> variable contains the current directory and the PYTHONPATH.</a:t>
            </a:r>
          </a:p>
          <a:p>
            <a:pPr lvl="1"/>
            <a:endParaRPr lang="en-US" sz="1800"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7772400" cy="1417638"/>
          </a:xfrm>
        </p:spPr>
        <p:txBody>
          <a:bodyPr>
            <a:normAutofit fontScale="90000"/>
          </a:bodyPr>
          <a:lstStyle/>
          <a:p>
            <a:r>
              <a:rPr lang="en-US" dirty="0" smtClean="0"/>
              <a:t/>
            </a:r>
            <a:br>
              <a:rPr lang="en-US" dirty="0" smtClean="0"/>
            </a:br>
            <a:r>
              <a:rPr lang="en-US" sz="4400" dirty="0">
                <a:latin typeface="Times New Roman" pitchFamily="18" charset="0"/>
                <a:cs typeface="Times New Roman" pitchFamily="18" charset="0"/>
              </a:rPr>
              <a:t>The </a:t>
            </a:r>
            <a:r>
              <a:rPr lang="en-US" sz="4400" i="1" dirty="0">
                <a:latin typeface="Times New Roman" pitchFamily="18" charset="0"/>
                <a:cs typeface="Times New Roman" pitchFamily="18" charset="0"/>
              </a:rPr>
              <a:t>PYTHONPATH</a:t>
            </a:r>
            <a:r>
              <a:rPr lang="en-US" sz="4400" dirty="0">
                <a:latin typeface="Times New Roman" pitchFamily="18" charset="0"/>
                <a:cs typeface="Times New Roman" pitchFamily="18" charset="0"/>
              </a:rPr>
              <a:t> Variable</a:t>
            </a:r>
            <a:br>
              <a:rPr lang="en-US" sz="4400" dirty="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438400" y="1066800"/>
            <a:ext cx="7772400" cy="4953000"/>
          </a:xfrm>
        </p:spPr>
        <p:txBody>
          <a:bodyPr>
            <a:normAutofit fontScale="92500"/>
          </a:bodyPr>
          <a:lstStyle/>
          <a:p>
            <a:pPr>
              <a:lnSpc>
                <a:spcPct val="150000"/>
              </a:lnSpc>
              <a:spcBef>
                <a:spcPts val="0"/>
              </a:spcBef>
            </a:pPr>
            <a:r>
              <a:rPr lang="en-US" sz="2000" dirty="0">
                <a:latin typeface="Times New Roman" pitchFamily="18" charset="0"/>
                <a:cs typeface="Times New Roman" pitchFamily="18" charset="0"/>
              </a:rPr>
              <a:t>The  PYTHONPATH is an environment variable and it consists of a list of directories.</a:t>
            </a:r>
          </a:p>
          <a:p>
            <a:pPr>
              <a:lnSpc>
                <a:spcPct val="150000"/>
              </a:lnSpc>
              <a:spcBef>
                <a:spcPts val="0"/>
              </a:spcBef>
            </a:pPr>
            <a:r>
              <a:rPr lang="en-US" sz="2000" dirty="0">
                <a:latin typeface="Times New Roman" pitchFamily="18" charset="0"/>
                <a:cs typeface="Times New Roman" pitchFamily="18" charset="0"/>
              </a:rPr>
              <a:t>The syntax of  PYTHONPATH is same as that of  the shell variable PATH.</a:t>
            </a:r>
          </a:p>
          <a:p>
            <a:pPr>
              <a:lnSpc>
                <a:spcPct val="150000"/>
              </a:lnSpc>
              <a:spcBef>
                <a:spcPts val="0"/>
              </a:spcBef>
            </a:pPr>
            <a:r>
              <a:rPr lang="en-US" sz="2000" dirty="0">
                <a:latin typeface="Times New Roman" pitchFamily="18" charset="0"/>
                <a:cs typeface="Times New Roman" pitchFamily="18" charset="0"/>
              </a:rPr>
              <a:t>Here is a typical PYTHONPATH from a Windows system −</a:t>
            </a:r>
          </a:p>
          <a:p>
            <a:pPr>
              <a:lnSpc>
                <a:spcPct val="150000"/>
              </a:lnSpc>
              <a:spcBef>
                <a:spcPts val="0"/>
              </a:spcBef>
            </a:pPr>
            <a:r>
              <a:rPr lang="en-US" sz="2000" dirty="0">
                <a:latin typeface="Times New Roman" pitchFamily="18" charset="0"/>
                <a:cs typeface="Times New Roman" pitchFamily="18" charset="0"/>
              </a:rPr>
              <a:t>set PYTHONPATH = c:\python20\lib; </a:t>
            </a:r>
          </a:p>
          <a:p>
            <a:pPr>
              <a:lnSpc>
                <a:spcPct val="150000"/>
              </a:lnSpc>
              <a:spcBef>
                <a:spcPts val="0"/>
              </a:spcBef>
            </a:pPr>
            <a:r>
              <a:rPr lang="en-US" sz="2000" dirty="0">
                <a:latin typeface="Times New Roman" pitchFamily="18" charset="0"/>
                <a:cs typeface="Times New Roman" pitchFamily="18" charset="0"/>
              </a:rPr>
              <a:t>And here is a typical PYTHONPATH from a UNIX system −</a:t>
            </a:r>
          </a:p>
          <a:p>
            <a:pPr>
              <a:lnSpc>
                <a:spcPct val="150000"/>
              </a:lnSpc>
              <a:spcBef>
                <a:spcPts val="0"/>
              </a:spcBef>
            </a:pPr>
            <a:r>
              <a:rPr lang="en-US" sz="2000" dirty="0">
                <a:latin typeface="Times New Roman" pitchFamily="18" charset="0"/>
                <a:cs typeface="Times New Roman" pitchFamily="18" charset="0"/>
              </a:rPr>
              <a:t>set PYTHONPATH = /usr/local/lib/python.</a:t>
            </a:r>
            <a:r>
              <a:rPr lang="en-US" sz="2000" dirty="0"/>
              <a:t/>
            </a:r>
            <a:br>
              <a:rPr lang="en-US" sz="2000" dirty="0"/>
            </a:br>
            <a:r>
              <a:rPr lang="en-US" sz="2000" dirty="0"/>
              <a:t/>
            </a:r>
            <a:br>
              <a:rPr lang="en-US" sz="2000" dirty="0"/>
            </a:br>
            <a:endParaRPr lang="en-US" sz="2000" dirty="0">
              <a:latin typeface="Times New Roman" pitchFamily="18" charset="0"/>
              <a:cs typeface="Times New Roman" pitchFamily="18" charset="0"/>
            </a:endParaRPr>
          </a:p>
          <a:p>
            <a:r>
              <a:rPr lang="en-US" sz="2000" dirty="0"/>
              <a:t/>
            </a:r>
            <a:br>
              <a:rPr lang="en-US" sz="2000" dirty="0"/>
            </a:br>
            <a:r>
              <a:rPr lang="en-US" sz="2000" dirty="0"/>
              <a:t/>
            </a:r>
            <a:br>
              <a:rPr lang="en-US" sz="2000" dirty="0"/>
            </a:br>
            <a:endParaRPr lang="en-US" sz="2000" dirty="0">
              <a:latin typeface="Times New Roman" pitchFamily="18" charset="0"/>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t>
            </a:r>
            <a:r>
              <a:rPr lang="en-US" sz="4400" dirty="0">
                <a:latin typeface="Times New Roman" pitchFamily="18" charset="0"/>
                <a:cs typeface="Times New Roman" pitchFamily="18" charset="0"/>
              </a:rPr>
              <a:t>Namespaces and Scoping</a:t>
            </a:r>
            <a:endParaRPr lang="en-US" sz="44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Variables are names(identifiers) that map to objects.</a:t>
            </a:r>
          </a:p>
          <a:p>
            <a:pPr algn="just">
              <a:lnSpc>
                <a:spcPct val="150000"/>
              </a:lnSpc>
              <a:spcBef>
                <a:spcPts val="0"/>
              </a:spcBef>
            </a:pPr>
            <a:r>
              <a:rPr lang="en-US" sz="2000" dirty="0">
                <a:latin typeface="Times New Roman" pitchFamily="18" charset="0"/>
                <a:cs typeface="Times New Roman" pitchFamily="18" charset="0"/>
              </a:rPr>
              <a:t>A namespace is a dictionary of variable names(keys) and their corresponding objects(values).</a:t>
            </a:r>
          </a:p>
          <a:p>
            <a:pPr algn="just">
              <a:lnSpc>
                <a:spcPct val="150000"/>
              </a:lnSpc>
              <a:spcBef>
                <a:spcPts val="0"/>
              </a:spcBef>
            </a:pPr>
            <a:r>
              <a:rPr lang="en-US" sz="2000" dirty="0">
                <a:latin typeface="Times New Roman" pitchFamily="18" charset="0"/>
                <a:cs typeface="Times New Roman" pitchFamily="18" charset="0"/>
              </a:rPr>
              <a:t>A python statement can access variables in the local namespace and in the global namespace.</a:t>
            </a:r>
          </a:p>
          <a:p>
            <a:pPr algn="just">
              <a:lnSpc>
                <a:spcPct val="150000"/>
              </a:lnSpc>
              <a:spcBef>
                <a:spcPts val="0"/>
              </a:spcBef>
            </a:pPr>
            <a:r>
              <a:rPr lang="en-US" sz="2000" dirty="0">
                <a:latin typeface="Times New Roman" pitchFamily="18" charset="0"/>
                <a:cs typeface="Times New Roman" pitchFamily="18" charset="0"/>
              </a:rPr>
              <a:t>If a local and global variable have the same name , the local variable shadows the global variable.</a:t>
            </a:r>
          </a:p>
          <a:p>
            <a:pPr algn="just">
              <a:lnSpc>
                <a:spcPct val="150000"/>
              </a:lnSpc>
              <a:spcBef>
                <a:spcPts val="0"/>
              </a:spcBef>
            </a:pPr>
            <a:r>
              <a:rPr lang="en-US" sz="2000" dirty="0">
                <a:latin typeface="Times New Roman" pitchFamily="18" charset="0"/>
                <a:cs typeface="Times New Roman" pitchFamily="18" charset="0"/>
              </a:rPr>
              <a:t>Each function has its own local namespace.</a:t>
            </a:r>
          </a:p>
          <a:p>
            <a:pPr algn="just">
              <a:lnSpc>
                <a:spcPct val="150000"/>
              </a:lnSpc>
              <a:spcBef>
                <a:spcPts val="0"/>
              </a:spcBef>
            </a:pPr>
            <a:r>
              <a:rPr lang="en-US" sz="2000" dirty="0">
                <a:latin typeface="Times New Roman" pitchFamily="18" charset="0"/>
                <a:cs typeface="Times New Roman" pitchFamily="18" charset="0"/>
              </a:rPr>
              <a:t>Class methods follow the same scoping rule as the ordinary functions.</a:t>
            </a:r>
          </a:p>
          <a:p>
            <a:pPr algn="just">
              <a:lnSpc>
                <a:spcPct val="150000"/>
              </a:lnSpc>
              <a:spcBef>
                <a:spcPts val="0"/>
              </a:spcBef>
            </a:pPr>
            <a:r>
              <a:rPr lang="en-US" sz="2000" dirty="0">
                <a:latin typeface="Times New Roman" pitchFamily="18" charset="0"/>
                <a:cs typeface="Times New Roman" pitchFamily="18" charset="0"/>
              </a:rPr>
              <a:t>Python makes guesses whether the variables are local or global.</a:t>
            </a:r>
          </a:p>
          <a:p>
            <a:pPr algn="just">
              <a:lnSpc>
                <a:spcPct val="150000"/>
              </a:lnSpc>
              <a:spcBef>
                <a:spcPts val="0"/>
              </a:spcBef>
            </a:pPr>
            <a:r>
              <a:rPr lang="en-US" sz="2000" dirty="0">
                <a:latin typeface="Times New Roman" pitchFamily="18" charset="0"/>
                <a:cs typeface="Times New Roman" pitchFamily="18" charset="0"/>
              </a:rPr>
              <a:t>It assumes that any variable assigned value in a function is local.</a:t>
            </a:r>
            <a:endParaRPr lang="en-US" sz="2000"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Namespaces and Scoping</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In order to assign value to a global variable within a function , use the global statement.</a:t>
            </a:r>
          </a:p>
          <a:p>
            <a:pPr algn="just">
              <a:lnSpc>
                <a:spcPct val="150000"/>
              </a:lnSpc>
              <a:spcBef>
                <a:spcPts val="0"/>
              </a:spcBef>
            </a:pPr>
            <a:r>
              <a:rPr lang="en-US" sz="2000" dirty="0">
                <a:latin typeface="Times New Roman" pitchFamily="18" charset="0"/>
                <a:cs typeface="Times New Roman" pitchFamily="18" charset="0"/>
              </a:rPr>
              <a:t>The statement global </a:t>
            </a:r>
            <a:r>
              <a:rPr lang="en-US" sz="2000" dirty="0" err="1">
                <a:latin typeface="Times New Roman" pitchFamily="18" charset="0"/>
                <a:cs typeface="Times New Roman" pitchFamily="18" charset="0"/>
              </a:rPr>
              <a:t>VarName</a:t>
            </a:r>
            <a:r>
              <a:rPr lang="en-US" sz="2000" dirty="0">
                <a:latin typeface="Times New Roman" pitchFamily="18" charset="0"/>
                <a:cs typeface="Times New Roman" pitchFamily="18" charset="0"/>
              </a:rPr>
              <a:t> tells Python that </a:t>
            </a:r>
            <a:r>
              <a:rPr lang="en-US" sz="2000" dirty="0" err="1">
                <a:latin typeface="Times New Roman" pitchFamily="18" charset="0"/>
                <a:cs typeface="Times New Roman" pitchFamily="18" charset="0"/>
              </a:rPr>
              <a:t>VarName</a:t>
            </a:r>
            <a:r>
              <a:rPr lang="en-US" sz="2000" dirty="0">
                <a:latin typeface="Times New Roman" pitchFamily="18" charset="0"/>
                <a:cs typeface="Times New Roman" pitchFamily="18" charset="0"/>
              </a:rPr>
              <a:t> is a global variable.</a:t>
            </a:r>
          </a:p>
          <a:p>
            <a:pPr algn="just">
              <a:lnSpc>
                <a:spcPct val="150000"/>
              </a:lnSpc>
              <a:spcBef>
                <a:spcPts val="0"/>
              </a:spcBef>
            </a:pPr>
            <a:r>
              <a:rPr lang="en-US" sz="2000" dirty="0">
                <a:latin typeface="Times New Roman" pitchFamily="18" charset="0"/>
                <a:cs typeface="Times New Roman" pitchFamily="18" charset="0"/>
              </a:rPr>
              <a:t>Python stops searching the local namespace for the variable.</a:t>
            </a:r>
          </a:p>
          <a:p>
            <a:pPr algn="just">
              <a:lnSpc>
                <a:spcPct val="150000"/>
              </a:lnSpc>
              <a:spcBef>
                <a:spcPts val="0"/>
              </a:spcBef>
            </a:pPr>
            <a:r>
              <a:rPr lang="en-US" sz="2000" dirty="0">
                <a:latin typeface="Times New Roman" pitchFamily="18" charset="0"/>
                <a:cs typeface="Times New Roman" pitchFamily="18" charset="0"/>
              </a:rPr>
              <a:t>For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 define a variable amount in the global namespace.</a:t>
            </a:r>
          </a:p>
          <a:p>
            <a:pPr algn="just">
              <a:lnSpc>
                <a:spcPct val="150000"/>
              </a:lnSpc>
              <a:spcBef>
                <a:spcPts val="0"/>
              </a:spcBef>
            </a:pPr>
            <a:r>
              <a:rPr lang="en-US" sz="2000" dirty="0">
                <a:latin typeface="Times New Roman" pitchFamily="18" charset="0"/>
                <a:cs typeface="Times New Roman" pitchFamily="18" charset="0"/>
              </a:rPr>
              <a:t>Within the function amount, </a:t>
            </a:r>
            <a:r>
              <a:rPr lang="en-US" sz="2000" dirty="0" err="1">
                <a:latin typeface="Times New Roman" pitchFamily="18" charset="0"/>
                <a:cs typeface="Times New Roman" pitchFamily="18" charset="0"/>
              </a:rPr>
              <a:t>amountis</a:t>
            </a:r>
            <a:r>
              <a:rPr lang="en-US" sz="2000" dirty="0">
                <a:latin typeface="Times New Roman" pitchFamily="18" charset="0"/>
                <a:cs typeface="Times New Roman" pitchFamily="18" charset="0"/>
              </a:rPr>
              <a:t> assigned with some value.</a:t>
            </a:r>
          </a:p>
          <a:p>
            <a:pPr algn="just">
              <a:lnSpc>
                <a:spcPct val="150000"/>
              </a:lnSpc>
              <a:spcBef>
                <a:spcPts val="0"/>
              </a:spcBef>
            </a:pPr>
            <a:r>
              <a:rPr lang="en-US" sz="2000" dirty="0">
                <a:latin typeface="Times New Roman" pitchFamily="18" charset="0"/>
                <a:cs typeface="Times New Roman" pitchFamily="18" charset="0"/>
              </a:rPr>
              <a:t>Python assumes money as the local variable.</a:t>
            </a:r>
          </a:p>
          <a:p>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989" y="3638017"/>
            <a:ext cx="8994292" cy="1122400"/>
          </a:xfrm>
        </p:spPr>
        <p:txBody>
          <a:bodyPr/>
          <a:lstStyle/>
          <a:p>
            <a:r>
              <a:rPr lang="en-US" u="sng" dirty="0" smtClean="0">
                <a:solidFill>
                  <a:srgbClr val="FF0000"/>
                </a:solidFill>
              </a:rPr>
              <a:t>Help 10 Million Students</a:t>
            </a:r>
            <a:r>
              <a:rPr lang="en-US" dirty="0" smtClean="0"/>
              <a:t> to </a:t>
            </a:r>
            <a:r>
              <a:rPr lang="en-US" u="sng" dirty="0" smtClean="0">
                <a:solidFill>
                  <a:srgbClr val="FF0000"/>
                </a:solidFill>
              </a:rPr>
              <a:t>Learn the Technology</a:t>
            </a:r>
            <a:r>
              <a:rPr lang="en-US" dirty="0" smtClean="0"/>
              <a:t> in </a:t>
            </a:r>
            <a:r>
              <a:rPr lang="en-US" u="sng" dirty="0" smtClean="0">
                <a:solidFill>
                  <a:srgbClr val="FF0000"/>
                </a:solidFill>
              </a:rPr>
              <a:t>Easy Way</a:t>
            </a:r>
            <a:endParaRPr lang="en-US" u="sng" dirty="0">
              <a:solidFill>
                <a:srgbClr val="FF0000"/>
              </a:solidFill>
            </a:endParaRPr>
          </a:p>
        </p:txBody>
      </p:sp>
      <p:sp>
        <p:nvSpPr>
          <p:cNvPr id="3" name="Title 2"/>
          <p:cNvSpPr>
            <a:spLocks noGrp="1"/>
          </p:cNvSpPr>
          <p:nvPr>
            <p:ph type="title" idx="2"/>
          </p:nvPr>
        </p:nvSpPr>
        <p:spPr>
          <a:xfrm>
            <a:off x="960001" y="1783768"/>
            <a:ext cx="3479007" cy="1122400"/>
          </a:xfrm>
        </p:spPr>
        <p:txBody>
          <a:bodyPr/>
          <a:lstStyle/>
          <a:p>
            <a:r>
              <a:rPr lang="en-US" dirty="0" smtClean="0"/>
              <a:t>Our Vision</a:t>
            </a:r>
            <a:endParaRPr lang="en-US" dirty="0"/>
          </a:p>
        </p:txBody>
      </p:sp>
    </p:spTree>
    <p:extLst>
      <p:ext uri="{BB962C8B-B14F-4D97-AF65-F5344CB8AC3E}">
        <p14:creationId xmlns:p14="http://schemas.microsoft.com/office/powerpoint/2010/main" val="24461905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buNone/>
            </a:pPr>
            <a:r>
              <a:rPr lang="en-US" sz="2000" dirty="0">
                <a:latin typeface="Times New Roman" pitchFamily="18" charset="0"/>
                <a:cs typeface="Times New Roman" pitchFamily="18" charset="0"/>
              </a:rPr>
              <a:t>#!/usr/bin/python </a:t>
            </a:r>
          </a:p>
          <a:p>
            <a:pPr algn="just">
              <a:lnSpc>
                <a:spcPct val="150000"/>
              </a:lnSpc>
              <a:spcBef>
                <a:spcPts val="0"/>
              </a:spcBef>
              <a:buNone/>
            </a:pPr>
            <a:r>
              <a:rPr lang="en-US" sz="2000" dirty="0">
                <a:latin typeface="Times New Roman" pitchFamily="18" charset="0"/>
                <a:cs typeface="Times New Roman" pitchFamily="18" charset="0"/>
              </a:rPr>
              <a:t>Amount = 2000 </a:t>
            </a:r>
          </a:p>
          <a:p>
            <a:pPr algn="just">
              <a:lnSpc>
                <a:spcPct val="150000"/>
              </a:lnSpc>
              <a:spcBef>
                <a:spcPts val="0"/>
              </a:spcBef>
              <a:buNone/>
            </a:pPr>
            <a:r>
              <a:rPr lang="en-US" sz="2000" dirty="0">
                <a:latin typeface="Times New Roman" pitchFamily="18" charset="0"/>
                <a:cs typeface="Times New Roman" pitchFamily="18" charset="0"/>
              </a:rPr>
              <a:t>def  Add Amount (): </a:t>
            </a:r>
          </a:p>
          <a:p>
            <a:pPr algn="just">
              <a:lnSpc>
                <a:spcPct val="150000"/>
              </a:lnSpc>
              <a:spcBef>
                <a:spcPts val="0"/>
              </a:spcBef>
              <a:buNone/>
            </a:pPr>
            <a:r>
              <a:rPr lang="en-US" sz="2000" dirty="0">
                <a:latin typeface="Times New Roman" pitchFamily="18" charset="0"/>
                <a:cs typeface="Times New Roman" pitchFamily="18" charset="0"/>
              </a:rPr>
              <a:t># Uncomment the following line to fix the code:</a:t>
            </a:r>
          </a:p>
          <a:p>
            <a:pPr algn="just">
              <a:lnSpc>
                <a:spcPct val="150000"/>
              </a:lnSpc>
              <a:spcBef>
                <a:spcPts val="0"/>
              </a:spcBef>
              <a:buNone/>
            </a:pPr>
            <a:r>
              <a:rPr lang="en-US" sz="2000" dirty="0">
                <a:latin typeface="Times New Roman" pitchFamily="18" charset="0"/>
                <a:cs typeface="Times New Roman" pitchFamily="18" charset="0"/>
              </a:rPr>
              <a:t> # global Money </a:t>
            </a:r>
          </a:p>
          <a:p>
            <a:pPr algn="just">
              <a:lnSpc>
                <a:spcPct val="150000"/>
              </a:lnSpc>
              <a:spcBef>
                <a:spcPts val="0"/>
              </a:spcBef>
              <a:buNone/>
            </a:pPr>
            <a:r>
              <a:rPr lang="en-US" sz="2000" dirty="0">
                <a:latin typeface="Times New Roman" pitchFamily="18" charset="0"/>
                <a:cs typeface="Times New Roman" pitchFamily="18" charset="0"/>
              </a:rPr>
              <a:t>Amount = Amount + 1</a:t>
            </a:r>
          </a:p>
          <a:p>
            <a:pPr algn="just">
              <a:lnSpc>
                <a:spcPct val="150000"/>
              </a:lnSpc>
              <a:spcBef>
                <a:spcPts val="0"/>
              </a:spcBef>
              <a:buNone/>
            </a:pPr>
            <a:r>
              <a:rPr lang="en-US" sz="2000" dirty="0">
                <a:latin typeface="Times New Roman" pitchFamily="18" charset="0"/>
                <a:cs typeface="Times New Roman" pitchFamily="18" charset="0"/>
              </a:rPr>
              <a:t> print  Amount </a:t>
            </a:r>
          </a:p>
          <a:p>
            <a:pPr algn="just">
              <a:lnSpc>
                <a:spcPct val="150000"/>
              </a:lnSpc>
              <a:spcBef>
                <a:spcPts val="0"/>
              </a:spcBef>
              <a:buNone/>
            </a:pPr>
            <a:r>
              <a:rPr lang="en-US" sz="2000" dirty="0">
                <a:latin typeface="Times New Roman" pitchFamily="18" charset="0"/>
                <a:cs typeface="Times New Roman" pitchFamily="18" charset="0"/>
              </a:rPr>
              <a:t>Add Amount () </a:t>
            </a:r>
          </a:p>
          <a:p>
            <a:pPr algn="just">
              <a:lnSpc>
                <a:spcPct val="150000"/>
              </a:lnSpc>
              <a:spcBef>
                <a:spcPts val="0"/>
              </a:spcBef>
              <a:buNone/>
            </a:pPr>
            <a:r>
              <a:rPr lang="en-US" sz="2000" dirty="0">
                <a:latin typeface="Times New Roman" pitchFamily="18" charset="0"/>
                <a:cs typeface="Times New Roman" pitchFamily="18" charset="0"/>
              </a:rPr>
              <a:t>print  Amount </a:t>
            </a:r>
            <a:endParaRPr lang="en-US" sz="2000"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dir Function: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lgn="just">
              <a:lnSpc>
                <a:spcPct val="150000"/>
              </a:lnSpc>
              <a:spcBef>
                <a:spcPts val="0"/>
              </a:spcBef>
            </a:pPr>
            <a:r>
              <a:rPr lang="en-US" sz="2000" dirty="0">
                <a:latin typeface="Times New Roman" pitchFamily="18" charset="0"/>
                <a:cs typeface="Times New Roman" pitchFamily="18" charset="0"/>
              </a:rPr>
              <a:t>The dir() built in function returns a sorted list of strings.</a:t>
            </a:r>
          </a:p>
          <a:p>
            <a:pPr algn="just">
              <a:lnSpc>
                <a:spcPct val="150000"/>
              </a:lnSpc>
              <a:spcBef>
                <a:spcPts val="0"/>
              </a:spcBef>
            </a:pPr>
            <a:r>
              <a:rPr lang="en-US" sz="2000" dirty="0">
                <a:latin typeface="Times New Roman" pitchFamily="18" charset="0"/>
                <a:cs typeface="Times New Roman" pitchFamily="18" charset="0"/>
              </a:rPr>
              <a:t>It contains the names defined by the module.</a:t>
            </a:r>
          </a:p>
          <a:p>
            <a:pPr algn="just">
              <a:lnSpc>
                <a:spcPct val="150000"/>
              </a:lnSpc>
              <a:spcBef>
                <a:spcPts val="0"/>
              </a:spcBef>
            </a:pPr>
            <a:r>
              <a:rPr lang="en-US" sz="2000" dirty="0">
                <a:latin typeface="Times New Roman" pitchFamily="18" charset="0"/>
                <a:cs typeface="Times New Roman" pitchFamily="18" charset="0"/>
              </a:rPr>
              <a:t>The list contains the names of all modules. Variables and functions that are defined in the module.</a:t>
            </a:r>
          </a:p>
          <a:p>
            <a:pPr algn="just">
              <a:lnSpc>
                <a:spcPct val="150000"/>
              </a:lnSpc>
              <a:spcBef>
                <a:spcPts val="0"/>
              </a:spcBef>
            </a:pPr>
            <a:r>
              <a:rPr lang="en-US" sz="2000" dirty="0">
                <a:latin typeface="Times New Roman" pitchFamily="18" charset="0"/>
                <a:cs typeface="Times New Roman" pitchFamily="18" charset="0"/>
              </a:rPr>
              <a:t>Following is the simple example:</a:t>
            </a:r>
          </a:p>
          <a:p>
            <a:pPr algn="just">
              <a:lnSpc>
                <a:spcPct val="150000"/>
              </a:lnSpc>
              <a:spcBef>
                <a:spcPts val="0"/>
              </a:spcBef>
            </a:pPr>
            <a:r>
              <a:rPr lang="en-US" sz="2000" dirty="0">
                <a:latin typeface="Times New Roman" pitchFamily="18" charset="0"/>
                <a:cs typeface="Times New Roman" pitchFamily="18" charset="0"/>
              </a:rPr>
              <a:t>#!/usr/bin/python </a:t>
            </a:r>
          </a:p>
          <a:p>
            <a:pPr algn="just">
              <a:lnSpc>
                <a:spcPct val="150000"/>
              </a:lnSpc>
              <a:spcBef>
                <a:spcPts val="0"/>
              </a:spcBef>
            </a:pPr>
            <a:r>
              <a:rPr lang="en-US" sz="2000" dirty="0">
                <a:latin typeface="Times New Roman" pitchFamily="18" charset="0"/>
                <a:cs typeface="Times New Roman" pitchFamily="18" charset="0"/>
              </a:rPr>
              <a:t># Import built-in module math</a:t>
            </a:r>
          </a:p>
          <a:p>
            <a:pPr algn="just">
              <a:lnSpc>
                <a:spcPct val="150000"/>
              </a:lnSpc>
              <a:spcBef>
                <a:spcPts val="0"/>
              </a:spcBef>
            </a:pPr>
            <a:r>
              <a:rPr lang="en-US" sz="2000" dirty="0">
                <a:latin typeface="Times New Roman" pitchFamily="18" charset="0"/>
                <a:cs typeface="Times New Roman" pitchFamily="18" charset="0"/>
              </a:rPr>
              <a:t> import math</a:t>
            </a:r>
          </a:p>
          <a:p>
            <a:pPr algn="just">
              <a:lnSpc>
                <a:spcPct val="150000"/>
              </a:lnSpc>
              <a:spcBef>
                <a:spcPts val="0"/>
              </a:spcBef>
            </a:pPr>
            <a:r>
              <a:rPr lang="en-US" sz="2000" dirty="0">
                <a:latin typeface="Times New Roman" pitchFamily="18" charset="0"/>
                <a:cs typeface="Times New Roman" pitchFamily="18" charset="0"/>
              </a:rPr>
              <a:t> content = dir(math)</a:t>
            </a:r>
          </a:p>
          <a:p>
            <a:pPr algn="just">
              <a:lnSpc>
                <a:spcPct val="150000"/>
              </a:lnSpc>
              <a:spcBef>
                <a:spcPts val="0"/>
              </a:spcBef>
            </a:pPr>
            <a:r>
              <a:rPr lang="en-US" sz="2000" dirty="0">
                <a:latin typeface="Times New Roman" pitchFamily="18" charset="0"/>
                <a:cs typeface="Times New Roman" pitchFamily="18" charset="0"/>
              </a:rPr>
              <a:t> print content</a:t>
            </a:r>
            <a:endParaRPr lang="en-US" sz="2000" dirty="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buNone/>
            </a:pPr>
            <a:r>
              <a:rPr lang="en-US" sz="2000" dirty="0">
                <a:latin typeface="Times New Roman" pitchFamily="18" charset="0"/>
                <a:cs typeface="Times New Roman" pitchFamily="18" charset="0"/>
              </a:rPr>
              <a:t>['__doc__', '__loader__', '__name__', '__package__', '__spec__', '</a:t>
            </a:r>
            <a:r>
              <a:rPr lang="en-US" sz="2000" dirty="0" err="1">
                <a:latin typeface="Times New Roman" pitchFamily="18" charset="0"/>
                <a:cs typeface="Times New Roman" pitchFamily="18" charset="0"/>
              </a:rPr>
              <a:t>acos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acosh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asin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asinh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atan</a:t>
            </a:r>
            <a:r>
              <a:rPr lang="en-US" sz="2000" dirty="0">
                <a:latin typeface="Times New Roman" pitchFamily="18" charset="0"/>
                <a:cs typeface="Times New Roman" pitchFamily="18" charset="0"/>
              </a:rPr>
              <a:t>', 'atan2', '</a:t>
            </a:r>
            <a:r>
              <a:rPr lang="en-US" sz="2000" dirty="0" err="1">
                <a:latin typeface="Times New Roman" pitchFamily="18" charset="0"/>
                <a:cs typeface="Times New Roman" pitchFamily="18" charset="0"/>
              </a:rPr>
              <a:t>atanh</a:t>
            </a:r>
            <a:r>
              <a:rPr lang="en-US" sz="2000" dirty="0">
                <a:latin typeface="Times New Roman" pitchFamily="18" charset="0"/>
                <a:cs typeface="Times New Roman" pitchFamily="18" charset="0"/>
              </a:rPr>
              <a:t>', 'ceil', '</a:t>
            </a:r>
            <a:r>
              <a:rPr lang="en-US" sz="2000" dirty="0" err="1">
                <a:latin typeface="Times New Roman" pitchFamily="18" charset="0"/>
                <a:cs typeface="Times New Roman" pitchFamily="18" charset="0"/>
              </a:rPr>
              <a:t>copysign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cosh</a:t>
            </a:r>
            <a:r>
              <a:rPr lang="en-US" sz="2000" dirty="0">
                <a:latin typeface="Times New Roman" pitchFamily="18" charset="0"/>
                <a:cs typeface="Times New Roman" pitchFamily="18" charset="0"/>
              </a:rPr>
              <a:t>', 'degrees', 'e', '</a:t>
            </a:r>
            <a:r>
              <a:rPr lang="en-US" sz="2000" dirty="0" err="1">
                <a:latin typeface="Times New Roman" pitchFamily="18" charset="0"/>
                <a:cs typeface="Times New Roman" pitchFamily="18" charset="0"/>
              </a:rPr>
              <a:t>erf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erfc</a:t>
            </a:r>
            <a:r>
              <a:rPr lang="en-US" sz="2000" dirty="0">
                <a:latin typeface="Times New Roman" pitchFamily="18" charset="0"/>
                <a:cs typeface="Times New Roman" pitchFamily="18" charset="0"/>
              </a:rPr>
              <a:t>', 'exp', 'expm1', '</a:t>
            </a:r>
            <a:r>
              <a:rPr lang="en-US" sz="2000" dirty="0" err="1">
                <a:latin typeface="Times New Roman" pitchFamily="18" charset="0"/>
                <a:cs typeface="Times New Roman" pitchFamily="18" charset="0"/>
              </a:rPr>
              <a:t>fabs</a:t>
            </a:r>
            <a:r>
              <a:rPr lang="en-US" sz="2000" dirty="0">
                <a:latin typeface="Times New Roman" pitchFamily="18" charset="0"/>
                <a:cs typeface="Times New Roman" pitchFamily="18" charset="0"/>
              </a:rPr>
              <a:t>', 'factorial', 'floor', '</a:t>
            </a:r>
            <a:r>
              <a:rPr lang="en-US" sz="2000" dirty="0" err="1">
                <a:latin typeface="Times New Roman" pitchFamily="18" charset="0"/>
                <a:cs typeface="Times New Roman" pitchFamily="18" charset="0"/>
              </a:rPr>
              <a:t>fmod</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frexp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fsum</a:t>
            </a:r>
            <a:r>
              <a:rPr lang="en-US" sz="2000" dirty="0">
                <a:latin typeface="Times New Roman" pitchFamily="18" charset="0"/>
                <a:cs typeface="Times New Roman" pitchFamily="18" charset="0"/>
              </a:rPr>
              <a:t>', 'gamma', '</a:t>
            </a:r>
            <a:r>
              <a:rPr lang="en-US" sz="2000" dirty="0" err="1">
                <a:latin typeface="Times New Roman" pitchFamily="18" charset="0"/>
                <a:cs typeface="Times New Roman" pitchFamily="18" charset="0"/>
              </a:rPr>
              <a:t>gcd</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hypot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isclose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isfinite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isinf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isnan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ldexp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lgamma</a:t>
            </a:r>
            <a:r>
              <a:rPr lang="en-US" sz="2000" dirty="0">
                <a:latin typeface="Times New Roman" pitchFamily="18" charset="0"/>
                <a:cs typeface="Times New Roman" pitchFamily="18" charset="0"/>
              </a:rPr>
              <a:t>', 'log', 'log10', 'log1p', 'log2', '</a:t>
            </a:r>
            <a:r>
              <a:rPr lang="en-US" sz="2000" dirty="0" err="1">
                <a:latin typeface="Times New Roman" pitchFamily="18" charset="0"/>
                <a:cs typeface="Times New Roman" pitchFamily="18" charset="0"/>
              </a:rPr>
              <a:t>modf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nan</a:t>
            </a:r>
            <a:r>
              <a:rPr lang="en-US" sz="2000" dirty="0">
                <a:latin typeface="Times New Roman" pitchFamily="18" charset="0"/>
                <a:cs typeface="Times New Roman" pitchFamily="18" charset="0"/>
              </a:rPr>
              <a:t>', 'pi', '</a:t>
            </a:r>
            <a:r>
              <a:rPr lang="en-US" sz="2000" dirty="0" err="1">
                <a:latin typeface="Times New Roman" pitchFamily="18" charset="0"/>
                <a:cs typeface="Times New Roman" pitchFamily="18" charset="0"/>
              </a:rPr>
              <a:t>pow</a:t>
            </a:r>
            <a:r>
              <a:rPr lang="en-US" sz="2000" dirty="0">
                <a:latin typeface="Times New Roman" pitchFamily="18" charset="0"/>
                <a:cs typeface="Times New Roman" pitchFamily="18" charset="0"/>
              </a:rPr>
              <a:t>', 'radians', 'remainder', 'sin', '</a:t>
            </a:r>
            <a:r>
              <a:rPr lang="en-US" sz="2000" dirty="0" err="1">
                <a:latin typeface="Times New Roman" pitchFamily="18" charset="0"/>
                <a:cs typeface="Times New Roman" pitchFamily="18" charset="0"/>
              </a:rPr>
              <a:t>sinh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sqrt</a:t>
            </a:r>
            <a:r>
              <a:rPr lang="en-US" sz="2000" dirty="0">
                <a:latin typeface="Times New Roman" pitchFamily="18" charset="0"/>
                <a:cs typeface="Times New Roman" pitchFamily="18" charset="0"/>
              </a:rPr>
              <a:t>', 'tan', '</a:t>
            </a:r>
            <a:r>
              <a:rPr lang="en-US" sz="2000" dirty="0" err="1">
                <a:latin typeface="Times New Roman" pitchFamily="18" charset="0"/>
                <a:cs typeface="Times New Roman" pitchFamily="18" charset="0"/>
              </a:rPr>
              <a:t>tanh</a:t>
            </a:r>
            <a:r>
              <a:rPr lang="en-US" sz="2000" dirty="0">
                <a:latin typeface="Times New Roman" pitchFamily="18" charset="0"/>
                <a:cs typeface="Times New Roman" pitchFamily="18" charset="0"/>
              </a:rPr>
              <a:t>', 'tau', '</a:t>
            </a:r>
            <a:r>
              <a:rPr lang="en-US" sz="2000" dirty="0" err="1">
                <a:latin typeface="Times New Roman" pitchFamily="18" charset="0"/>
                <a:cs typeface="Times New Roman" pitchFamily="18" charset="0"/>
              </a:rPr>
              <a:t>trunc</a:t>
            </a:r>
            <a:r>
              <a:rPr lang="en-US" sz="2000"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The special string variable _name_ is the module’s name and _file_ is the filename from which the module was loaded.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The </a:t>
            </a:r>
            <a:r>
              <a:rPr lang="en-US" i="1" dirty="0" err="1" smtClean="0">
                <a:latin typeface="Times New Roman" pitchFamily="18" charset="0"/>
                <a:cs typeface="Times New Roman" pitchFamily="18" charset="0"/>
              </a:rPr>
              <a:t>globals</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locals()</a:t>
            </a:r>
            <a:r>
              <a:rPr lang="en-US" dirty="0" smtClean="0">
                <a:latin typeface="Times New Roman" pitchFamily="18" charset="0"/>
                <a:cs typeface="Times New Roman" pitchFamily="18" charset="0"/>
              </a:rPr>
              <a:t> Functions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and Locals() function can be used to return the names in the global and local namespaces.</a:t>
            </a:r>
          </a:p>
          <a:p>
            <a:pPr algn="just">
              <a:lnSpc>
                <a:spcPct val="150000"/>
              </a:lnSpc>
              <a:spcBef>
                <a:spcPts val="0"/>
              </a:spcBef>
            </a:pPr>
            <a:r>
              <a:rPr lang="en-US" sz="2000" dirty="0">
                <a:latin typeface="Times New Roman" pitchFamily="18" charset="0"/>
                <a:cs typeface="Times New Roman" pitchFamily="18" charset="0"/>
              </a:rPr>
              <a:t>They return the names depending on the location from where they were called.</a:t>
            </a:r>
          </a:p>
          <a:p>
            <a:pPr algn="just">
              <a:lnSpc>
                <a:spcPct val="150000"/>
              </a:lnSpc>
              <a:spcBef>
                <a:spcPts val="0"/>
              </a:spcBef>
            </a:pPr>
            <a:r>
              <a:rPr lang="en-US" sz="2000" dirty="0">
                <a:latin typeface="Times New Roman" pitchFamily="18" charset="0"/>
                <a:cs typeface="Times New Roman" pitchFamily="18" charset="0"/>
              </a:rPr>
              <a:t>If locals() is called within a function , it will return all  the names that can be accessed locally from that function.</a:t>
            </a:r>
          </a:p>
          <a:p>
            <a:pPr algn="just">
              <a:lnSpc>
                <a:spcPct val="150000"/>
              </a:lnSpc>
              <a:spcBef>
                <a:spcPts val="0"/>
              </a:spcBef>
            </a:pPr>
            <a:r>
              <a:rPr lang="en-US" sz="2000" dirty="0">
                <a:latin typeface="Times New Roman" pitchFamily="18" charset="0"/>
                <a:cs typeface="Times New Roman" pitchFamily="18" charset="0"/>
              </a:rPr>
              <a:t>If </a:t>
            </a:r>
            <a:r>
              <a:rPr lang="en-US" sz="2000" dirty="0" err="1">
                <a:latin typeface="Times New Roman" pitchFamily="18" charset="0"/>
                <a:cs typeface="Times New Roman" pitchFamily="18" charset="0"/>
              </a:rPr>
              <a:t>globals</a:t>
            </a:r>
            <a:r>
              <a:rPr lang="en-US" sz="2000" dirty="0">
                <a:latin typeface="Times New Roman" pitchFamily="18" charset="0"/>
                <a:cs typeface="Times New Roman" pitchFamily="18" charset="0"/>
              </a:rPr>
              <a:t>() is called within a function , it will return all the names that can be accessed globally from that function.</a:t>
            </a:r>
          </a:p>
          <a:p>
            <a:pPr algn="just">
              <a:lnSpc>
                <a:spcPct val="150000"/>
              </a:lnSpc>
              <a:spcBef>
                <a:spcPts val="0"/>
              </a:spcBef>
            </a:pPr>
            <a:r>
              <a:rPr lang="en-US" sz="2000" dirty="0">
                <a:latin typeface="Times New Roman" pitchFamily="18" charset="0"/>
                <a:cs typeface="Times New Roman" pitchFamily="18" charset="0"/>
              </a:rPr>
              <a:t>The return type of  both theses functions is dictionary.</a:t>
            </a:r>
          </a:p>
          <a:p>
            <a:pPr algn="just">
              <a:lnSpc>
                <a:spcPct val="150000"/>
              </a:lnSpc>
              <a:spcBef>
                <a:spcPts val="0"/>
              </a:spcBef>
            </a:pPr>
            <a:r>
              <a:rPr lang="en-US" sz="2000" dirty="0">
                <a:latin typeface="Times New Roman" pitchFamily="18" charset="0"/>
                <a:cs typeface="Times New Roman" pitchFamily="18" charset="0"/>
              </a:rPr>
              <a:t>So , names can be extracted using the keys() function.</a:t>
            </a:r>
            <a:endParaRPr lang="en-US" sz="2000" dirty="0">
              <a:latin typeface="Times New Roman" pitchFamily="18" charset="0"/>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Reload() Function: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nSpc>
                <a:spcPct val="160000"/>
              </a:lnSpc>
              <a:spcBef>
                <a:spcPts val="0"/>
              </a:spcBef>
            </a:pPr>
            <a:r>
              <a:rPr lang="en-US" sz="2000" dirty="0">
                <a:latin typeface="Times New Roman" pitchFamily="18" charset="0"/>
                <a:cs typeface="Times New Roman" pitchFamily="18" charset="0"/>
              </a:rPr>
              <a:t>When the module is imported into the script , the code in the top-level portion of the module is executed only once.</a:t>
            </a:r>
          </a:p>
          <a:p>
            <a:pPr>
              <a:lnSpc>
                <a:spcPct val="160000"/>
              </a:lnSpc>
              <a:spcBef>
                <a:spcPts val="0"/>
              </a:spcBef>
            </a:pPr>
            <a:r>
              <a:rPr lang="en-US" sz="2000" dirty="0">
                <a:latin typeface="Times New Roman" pitchFamily="18" charset="0"/>
                <a:cs typeface="Times New Roman" pitchFamily="18" charset="0"/>
              </a:rPr>
              <a:t>If we want to re-execute the top level code in the function , we can use the reload() function.</a:t>
            </a:r>
          </a:p>
          <a:p>
            <a:pPr>
              <a:lnSpc>
                <a:spcPct val="160000"/>
              </a:lnSpc>
              <a:spcBef>
                <a:spcPts val="0"/>
              </a:spcBef>
            </a:pPr>
            <a:r>
              <a:rPr lang="en-US" sz="2000" dirty="0">
                <a:latin typeface="Times New Roman" pitchFamily="18" charset="0"/>
                <a:cs typeface="Times New Roman" pitchFamily="18" charset="0"/>
              </a:rPr>
              <a:t>The reload() function imports a previously imported module again.</a:t>
            </a:r>
          </a:p>
          <a:p>
            <a:pPr>
              <a:lnSpc>
                <a:spcPct val="160000"/>
              </a:lnSpc>
              <a:spcBef>
                <a:spcPts val="0"/>
              </a:spcBef>
            </a:pPr>
            <a:r>
              <a:rPr lang="en-US" sz="2000" dirty="0">
                <a:latin typeface="Times New Roman" pitchFamily="18" charset="0"/>
                <a:cs typeface="Times New Roman" pitchFamily="18" charset="0"/>
              </a:rPr>
              <a:t>Following is the syntax of reload() function:</a:t>
            </a:r>
          </a:p>
          <a:p>
            <a:pPr>
              <a:lnSpc>
                <a:spcPct val="160000"/>
              </a:lnSpc>
              <a:spcBef>
                <a:spcPts val="0"/>
              </a:spcBef>
            </a:pPr>
            <a:r>
              <a:rPr lang="en-US" sz="2000" dirty="0">
                <a:latin typeface="Times New Roman" pitchFamily="18" charset="0"/>
                <a:cs typeface="Times New Roman" pitchFamily="18" charset="0"/>
              </a:rPr>
              <a:t>reload(</a:t>
            </a:r>
            <a:r>
              <a:rPr lang="en-US" sz="2000" dirty="0" err="1">
                <a:latin typeface="Times New Roman" pitchFamily="18" charset="0"/>
                <a:cs typeface="Times New Roman" pitchFamily="18" charset="0"/>
              </a:rPr>
              <a:t>module_name</a:t>
            </a:r>
            <a:r>
              <a:rPr lang="en-US" sz="2000" dirty="0">
                <a:latin typeface="Times New Roman" pitchFamily="18" charset="0"/>
                <a:cs typeface="Times New Roman" pitchFamily="18" charset="0"/>
              </a:rPr>
              <a:t>) </a:t>
            </a:r>
          </a:p>
          <a:p>
            <a:pPr>
              <a:lnSpc>
                <a:spcPct val="160000"/>
              </a:lnSpc>
              <a:spcBef>
                <a:spcPts val="0"/>
              </a:spcBef>
            </a:pPr>
            <a:endParaRPr lang="en-US" sz="2000" dirty="0">
              <a:latin typeface="Times New Roman" pitchFamily="18" charset="0"/>
              <a:cs typeface="Times New Roman" pitchFamily="18" charset="0"/>
            </a:endParaRPr>
          </a:p>
          <a:p>
            <a:pPr>
              <a:lnSpc>
                <a:spcPct val="160000"/>
              </a:lnSpc>
              <a:spcBef>
                <a:spcPts val="0"/>
              </a:spcBef>
            </a:pPr>
            <a:r>
              <a:rPr lang="en-US" sz="2000" dirty="0" err="1">
                <a:latin typeface="Times New Roman" pitchFamily="18" charset="0"/>
                <a:cs typeface="Times New Roman" pitchFamily="18" charset="0"/>
              </a:rPr>
              <a:t>Module_name</a:t>
            </a:r>
            <a:r>
              <a:rPr lang="en-US" sz="2000" dirty="0">
                <a:latin typeface="Times New Roman" pitchFamily="18" charset="0"/>
                <a:cs typeface="Times New Roman" pitchFamily="18" charset="0"/>
              </a:rPr>
              <a:t> is the name of the module we want to reload.</a:t>
            </a:r>
          </a:p>
          <a:p>
            <a:pPr>
              <a:lnSpc>
                <a:spcPct val="160000"/>
              </a:lnSpc>
              <a:spcBef>
                <a:spcPts val="0"/>
              </a:spcBef>
            </a:pPr>
            <a:r>
              <a:rPr lang="en-US" sz="2000" dirty="0">
                <a:latin typeface="Times New Roman" pitchFamily="18" charset="0"/>
                <a:cs typeface="Times New Roman" pitchFamily="18" charset="0"/>
              </a:rPr>
              <a:t>For example , to reload the hello module , type the following:</a:t>
            </a:r>
          </a:p>
          <a:p>
            <a:pPr>
              <a:lnSpc>
                <a:spcPct val="160000"/>
              </a:lnSpc>
              <a:spcBef>
                <a:spcPts val="0"/>
              </a:spcBef>
            </a:pPr>
            <a:r>
              <a:rPr lang="en-US" sz="2000" dirty="0">
                <a:latin typeface="Times New Roman" pitchFamily="18" charset="0"/>
                <a:cs typeface="Times New Roman" pitchFamily="18" charset="0"/>
              </a:rPr>
              <a:t>reload(hello)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Packages In Python:</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spcBef>
                <a:spcPts val="0"/>
              </a:spcBef>
            </a:pPr>
            <a:r>
              <a:rPr lang="en-US" sz="2000" dirty="0">
                <a:latin typeface="Times New Roman" pitchFamily="18" charset="0"/>
                <a:cs typeface="Times New Roman" pitchFamily="18" charset="0"/>
              </a:rPr>
              <a:t>A package is a hierarchical file directory structure.</a:t>
            </a:r>
          </a:p>
          <a:p>
            <a:pPr algn="just">
              <a:lnSpc>
                <a:spcPct val="150000"/>
              </a:lnSpc>
              <a:spcBef>
                <a:spcPts val="0"/>
              </a:spcBef>
            </a:pPr>
            <a:r>
              <a:rPr lang="en-US" sz="2000" dirty="0">
                <a:latin typeface="Times New Roman" pitchFamily="18" charset="0"/>
                <a:cs typeface="Times New Roman" pitchFamily="18" charset="0"/>
              </a:rPr>
              <a:t>It defines a single python application environment and it consists of modules , sub-packages and sub-sub-packages.</a:t>
            </a:r>
          </a:p>
          <a:p>
            <a:pPr algn="just">
              <a:lnSpc>
                <a:spcPct val="150000"/>
              </a:lnSpc>
              <a:spcBef>
                <a:spcPts val="0"/>
              </a:spcBef>
            </a:pPr>
            <a:r>
              <a:rPr lang="en-US" sz="2000" dirty="0">
                <a:latin typeface="Times New Roman" pitchFamily="18" charset="0"/>
                <a:cs typeface="Times New Roman" pitchFamily="18" charset="0"/>
              </a:rPr>
              <a:t>Consider a file pots.py available in phone directory.</a:t>
            </a:r>
          </a:p>
          <a:p>
            <a:pPr algn="just">
              <a:lnSpc>
                <a:spcPct val="150000"/>
              </a:lnSpc>
              <a:spcBef>
                <a:spcPts val="0"/>
              </a:spcBef>
            </a:pPr>
            <a:r>
              <a:rPr lang="en-US" sz="2000" dirty="0">
                <a:latin typeface="Times New Roman" pitchFamily="18" charset="0"/>
                <a:cs typeface="Times New Roman" pitchFamily="18" charset="0"/>
              </a:rPr>
              <a:t>#!/usr/bin/python </a:t>
            </a:r>
          </a:p>
          <a:p>
            <a:pPr algn="just">
              <a:lnSpc>
                <a:spcPct val="150000"/>
              </a:lnSpc>
              <a:spcBef>
                <a:spcPts val="0"/>
              </a:spcBef>
            </a:pPr>
            <a:r>
              <a:rPr lang="en-US" sz="2000" dirty="0">
                <a:latin typeface="Times New Roman" pitchFamily="18" charset="0"/>
                <a:cs typeface="Times New Roman" pitchFamily="18" charset="0"/>
              </a:rPr>
              <a:t>def Pots():</a:t>
            </a:r>
          </a:p>
          <a:p>
            <a:pPr algn="just">
              <a:lnSpc>
                <a:spcPct val="150000"/>
              </a:lnSpc>
              <a:spcBef>
                <a:spcPts val="0"/>
              </a:spcBef>
            </a:pPr>
            <a:r>
              <a:rPr lang="en-US" sz="2000" dirty="0">
                <a:latin typeface="Times New Roman" pitchFamily="18" charset="0"/>
                <a:cs typeface="Times New Roman" pitchFamily="18" charset="0"/>
              </a:rPr>
              <a:t>     print ("I'm Pots Phone“)</a:t>
            </a:r>
            <a:endParaRPr lang="en-US" sz="2000" dirty="0">
              <a:latin typeface="Times New Roman" pitchFamily="18" charset="0"/>
              <a:cs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Packages In Python:</a:t>
            </a:r>
            <a:endParaRPr lang="en-US" dirty="0"/>
          </a:p>
        </p:txBody>
      </p:sp>
      <p:sp>
        <p:nvSpPr>
          <p:cNvPr id="3" name="Content Placeholder 2"/>
          <p:cNvSpPr>
            <a:spLocks noGrp="1"/>
          </p:cNvSpPr>
          <p:nvPr>
            <p:ph sz="quarter" idx="1"/>
          </p:nvPr>
        </p:nvSpPr>
        <p:spPr/>
        <p:txBody>
          <a:bodyPr>
            <a:normAutofit fontScale="85000" lnSpcReduction="10000"/>
          </a:bodyPr>
          <a:lstStyle/>
          <a:p>
            <a:pPr algn="just">
              <a:lnSpc>
                <a:spcPct val="150000"/>
              </a:lnSpc>
              <a:spcBef>
                <a:spcPts val="0"/>
              </a:spcBef>
            </a:pPr>
            <a:r>
              <a:rPr lang="en-US" sz="2000" dirty="0">
                <a:latin typeface="Times New Roman" pitchFamily="18" charset="0"/>
                <a:cs typeface="Times New Roman" pitchFamily="18" charset="0"/>
              </a:rPr>
              <a:t>We have two files having different functions with the same name:</a:t>
            </a:r>
          </a:p>
          <a:p>
            <a:pPr algn="just">
              <a:lnSpc>
                <a:spcPct val="150000"/>
              </a:lnSpc>
              <a:spcBef>
                <a:spcPts val="0"/>
              </a:spcBef>
            </a:pPr>
            <a:r>
              <a:rPr lang="en-US" sz="2000" i="1" dirty="0">
                <a:latin typeface="Times New Roman" pitchFamily="18" charset="0"/>
                <a:cs typeface="Times New Roman" pitchFamily="18" charset="0"/>
              </a:rPr>
              <a:t>Phone/Isdn.py</a:t>
            </a:r>
            <a:r>
              <a:rPr lang="en-US" sz="2000" dirty="0">
                <a:latin typeface="Times New Roman" pitchFamily="18" charset="0"/>
                <a:cs typeface="Times New Roman" pitchFamily="18" charset="0"/>
              </a:rPr>
              <a:t> file having function Isdn()</a:t>
            </a:r>
          </a:p>
          <a:p>
            <a:pPr algn="just">
              <a:lnSpc>
                <a:spcPct val="150000"/>
              </a:lnSpc>
              <a:spcBef>
                <a:spcPts val="0"/>
              </a:spcBef>
            </a:pPr>
            <a:r>
              <a:rPr lang="en-US" sz="2000" i="1" dirty="0">
                <a:latin typeface="Times New Roman" pitchFamily="18" charset="0"/>
                <a:cs typeface="Times New Roman" pitchFamily="18" charset="0"/>
              </a:rPr>
              <a:t>Phone/G3.py</a:t>
            </a:r>
            <a:r>
              <a:rPr lang="en-US" sz="2000" dirty="0">
                <a:latin typeface="Times New Roman" pitchFamily="18" charset="0"/>
                <a:cs typeface="Times New Roman" pitchFamily="18" charset="0"/>
              </a:rPr>
              <a:t> file having function G3().</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create one more file __</a:t>
            </a:r>
            <a:r>
              <a:rPr lang="en-US" sz="2000" dirty="0" err="1">
                <a:latin typeface="Times New Roman" pitchFamily="18" charset="0"/>
                <a:cs typeface="Times New Roman" pitchFamily="18" charset="0"/>
              </a:rPr>
              <a:t>init__.py</a:t>
            </a:r>
            <a:r>
              <a:rPr lang="en-US" sz="2000" dirty="0">
                <a:latin typeface="Times New Roman" pitchFamily="18" charset="0"/>
                <a:cs typeface="Times New Roman" pitchFamily="18" charset="0"/>
              </a:rPr>
              <a:t> in </a:t>
            </a:r>
            <a:r>
              <a:rPr lang="en-US" sz="2000" i="1" dirty="0">
                <a:latin typeface="Times New Roman" pitchFamily="18" charset="0"/>
                <a:cs typeface="Times New Roman" pitchFamily="18" charset="0"/>
              </a:rPr>
              <a:t>Phone</a:t>
            </a:r>
            <a:r>
              <a:rPr lang="en-US" sz="2000" dirty="0">
                <a:latin typeface="Times New Roman" pitchFamily="18" charset="0"/>
                <a:cs typeface="Times New Roman" pitchFamily="18" charset="0"/>
              </a:rPr>
              <a:t> directory.</a:t>
            </a:r>
          </a:p>
          <a:p>
            <a:pPr algn="just">
              <a:lnSpc>
                <a:spcPct val="150000"/>
              </a:lnSpc>
              <a:spcBef>
                <a:spcPts val="0"/>
              </a:spcBef>
            </a:pP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Phone/__</a:t>
            </a:r>
            <a:r>
              <a:rPr lang="en-US" sz="2000" dirty="0" err="1">
                <a:latin typeface="Times New Roman" pitchFamily="18" charset="0"/>
                <a:cs typeface="Times New Roman" pitchFamily="18" charset="0"/>
              </a:rPr>
              <a:t>init__.py</a:t>
            </a:r>
            <a:endParaRPr lang="en-US" sz="2000" dirty="0">
              <a:latin typeface="Times New Roman" pitchFamily="18" charset="0"/>
              <a:cs typeface="Times New Roman" pitchFamily="18" charset="0"/>
            </a:endParaRPr>
          </a:p>
          <a:p>
            <a:pPr algn="just">
              <a:lnSpc>
                <a:spcPct val="150000"/>
              </a:lnSpc>
              <a:spcBef>
                <a:spcPts val="0"/>
              </a:spcBef>
            </a:pPr>
            <a:r>
              <a:rPr lang="en-US" sz="2000" dirty="0">
                <a:latin typeface="Times New Roman" pitchFamily="18" charset="0"/>
                <a:cs typeface="Times New Roman" pitchFamily="18" charset="0"/>
              </a:rPr>
              <a:t>To make all of your functions available when you've imported Phone, you need to put explicit import statements in __</a:t>
            </a:r>
            <a:r>
              <a:rPr lang="en-US" sz="2000" dirty="0" err="1">
                <a:latin typeface="Times New Roman" pitchFamily="18" charset="0"/>
                <a:cs typeface="Times New Roman" pitchFamily="18" charset="0"/>
              </a:rPr>
              <a:t>init__.py</a:t>
            </a:r>
            <a:r>
              <a:rPr lang="en-US" sz="2000" dirty="0">
                <a:latin typeface="Times New Roman" pitchFamily="18" charset="0"/>
                <a:cs typeface="Times New Roman" pitchFamily="18" charset="0"/>
              </a:rPr>
              <a:t>.</a:t>
            </a:r>
          </a:p>
          <a:p>
            <a:pPr algn="just">
              <a:lnSpc>
                <a:spcPct val="150000"/>
              </a:lnSpc>
              <a:spcBef>
                <a:spcPts val="0"/>
              </a:spcBef>
            </a:pPr>
            <a:r>
              <a:rPr lang="en-US" sz="2000" dirty="0">
                <a:latin typeface="Times New Roman" pitchFamily="18" charset="0"/>
                <a:cs typeface="Times New Roman" pitchFamily="18" charset="0"/>
              </a:rPr>
              <a:t>from Pots import Pots </a:t>
            </a:r>
          </a:p>
          <a:p>
            <a:pPr algn="just">
              <a:lnSpc>
                <a:spcPct val="150000"/>
              </a:lnSpc>
              <a:spcBef>
                <a:spcPts val="0"/>
              </a:spcBef>
            </a:pPr>
            <a:r>
              <a:rPr lang="en-US" sz="2000" dirty="0">
                <a:latin typeface="Times New Roman" pitchFamily="18" charset="0"/>
                <a:cs typeface="Times New Roman" pitchFamily="18" charset="0"/>
              </a:rPr>
              <a:t>from Isdn import Isdn</a:t>
            </a:r>
          </a:p>
          <a:p>
            <a:pPr algn="just">
              <a:lnSpc>
                <a:spcPct val="150000"/>
              </a:lnSpc>
              <a:spcBef>
                <a:spcPts val="0"/>
              </a:spcBef>
            </a:pPr>
            <a:r>
              <a:rPr lang="en-US" sz="2000" dirty="0">
                <a:latin typeface="Times New Roman" pitchFamily="18" charset="0"/>
                <a:cs typeface="Times New Roman" pitchFamily="18" charset="0"/>
              </a:rPr>
              <a:t> from G3 import G3</a:t>
            </a:r>
          </a:p>
          <a:p>
            <a:endParaRPr lang="en-US" sz="2000" dirty="0">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Packages In Python:</a:t>
            </a:r>
            <a:endParaRPr lang="en-US" dirty="0"/>
          </a:p>
        </p:txBody>
      </p:sp>
      <p:sp>
        <p:nvSpPr>
          <p:cNvPr id="3" name="Content Placeholder 2"/>
          <p:cNvSpPr>
            <a:spLocks noGrp="1"/>
          </p:cNvSpPr>
          <p:nvPr>
            <p:ph sz="quarter" idx="1"/>
          </p:nvPr>
        </p:nvSpPr>
        <p:spPr/>
        <p:txBody>
          <a:bodyPr>
            <a:normAutofit/>
          </a:bodyPr>
          <a:lstStyle/>
          <a:p>
            <a:pPr>
              <a:lnSpc>
                <a:spcPct val="150000"/>
              </a:lnSpc>
              <a:spcBef>
                <a:spcPts val="0"/>
              </a:spcBef>
            </a:pPr>
            <a:r>
              <a:rPr lang="en-US" sz="2000" dirty="0">
                <a:latin typeface="Times New Roman" pitchFamily="18" charset="0"/>
                <a:cs typeface="Times New Roman" pitchFamily="18" charset="0"/>
              </a:rPr>
              <a:t>We can access all theses classes when we import the phone package.</a:t>
            </a:r>
          </a:p>
          <a:p>
            <a:pPr>
              <a:lnSpc>
                <a:spcPct val="150000"/>
              </a:lnSpc>
              <a:spcBef>
                <a:spcPts val="0"/>
              </a:spcBef>
            </a:pPr>
            <a:r>
              <a:rPr lang="en-US" sz="2000" dirty="0">
                <a:latin typeface="Times New Roman" pitchFamily="18" charset="0"/>
                <a:cs typeface="Times New Roman" pitchFamily="18" charset="0"/>
              </a:rPr>
              <a:t>#!/usr/bin/python </a:t>
            </a:r>
          </a:p>
          <a:p>
            <a:pPr>
              <a:lnSpc>
                <a:spcPct val="150000"/>
              </a:lnSpc>
              <a:spcBef>
                <a:spcPts val="0"/>
              </a:spcBef>
            </a:pPr>
            <a:r>
              <a:rPr lang="en-US" sz="2000" dirty="0">
                <a:latin typeface="Times New Roman" pitchFamily="18" charset="0"/>
                <a:cs typeface="Times New Roman" pitchFamily="18" charset="0"/>
              </a:rPr>
              <a:t># Now import your Phone Package.</a:t>
            </a:r>
          </a:p>
          <a:p>
            <a:pPr>
              <a:lnSpc>
                <a:spcPct val="150000"/>
              </a:lnSpc>
              <a:spcBef>
                <a:spcPts val="0"/>
              </a:spcBef>
            </a:pPr>
            <a:r>
              <a:rPr lang="en-US" sz="2000" dirty="0">
                <a:latin typeface="Times New Roman" pitchFamily="18" charset="0"/>
                <a:cs typeface="Times New Roman" pitchFamily="18" charset="0"/>
              </a:rPr>
              <a:t> import Phone </a:t>
            </a:r>
          </a:p>
          <a:p>
            <a:pPr>
              <a:lnSpc>
                <a:spcPct val="150000"/>
              </a:lnSpc>
              <a:spcBef>
                <a:spcPts val="0"/>
              </a:spcBef>
            </a:pPr>
            <a:r>
              <a:rPr lang="en-US" sz="2000" dirty="0" err="1">
                <a:latin typeface="Times New Roman" pitchFamily="18" charset="0"/>
                <a:cs typeface="Times New Roman" pitchFamily="18" charset="0"/>
              </a:rPr>
              <a:t>Phone.Pots</a:t>
            </a:r>
            <a:r>
              <a:rPr lang="en-US" sz="2000" dirty="0">
                <a:latin typeface="Times New Roman" pitchFamily="18" charset="0"/>
                <a:cs typeface="Times New Roman" pitchFamily="18" charset="0"/>
              </a:rPr>
              <a:t>() </a:t>
            </a:r>
          </a:p>
          <a:p>
            <a:pPr>
              <a:lnSpc>
                <a:spcPct val="150000"/>
              </a:lnSpc>
              <a:spcBef>
                <a:spcPts val="0"/>
              </a:spcBef>
            </a:pPr>
            <a:r>
              <a:rPr lang="en-US" sz="2000" dirty="0" err="1">
                <a:latin typeface="Times New Roman" pitchFamily="18" charset="0"/>
                <a:cs typeface="Times New Roman" pitchFamily="18" charset="0"/>
              </a:rPr>
              <a:t>Phone.Isdn</a:t>
            </a:r>
            <a:r>
              <a:rPr lang="en-US" sz="2000" dirty="0">
                <a:latin typeface="Times New Roman" pitchFamily="18" charset="0"/>
                <a:cs typeface="Times New Roman" pitchFamily="18" charset="0"/>
              </a:rPr>
              <a:t>() </a:t>
            </a:r>
          </a:p>
          <a:p>
            <a:pPr>
              <a:lnSpc>
                <a:spcPct val="150000"/>
              </a:lnSpc>
              <a:spcBef>
                <a:spcPts val="0"/>
              </a:spcBef>
            </a:pPr>
            <a:r>
              <a:rPr lang="en-US" sz="2000" dirty="0">
                <a:latin typeface="Times New Roman" pitchFamily="18" charset="0"/>
                <a:cs typeface="Times New Roman" pitchFamily="18" charset="0"/>
              </a:rPr>
              <a:t>Phone.G3()</a:t>
            </a: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295467" y="4293097"/>
            <a:ext cx="10544391" cy="760631"/>
          </a:xfrm>
        </p:spPr>
        <p:txBody>
          <a:bodyPr/>
          <a:lstStyle/>
          <a:p>
            <a:r>
              <a:rPr lang="en-US" dirty="0" smtClean="0"/>
              <a:t>Associate Partner for this Master Class</a:t>
            </a:r>
            <a:endParaRPr lang="en-US" dirty="0"/>
          </a:p>
        </p:txBody>
      </p:sp>
      <p:pic>
        <p:nvPicPr>
          <p:cNvPr id="5" name="Picture 8" descr="loa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2312" y="1508787"/>
            <a:ext cx="9480131" cy="14401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372312" y="5421007"/>
            <a:ext cx="3230435" cy="452753"/>
          </a:xfrm>
          <a:prstGeom prst="rect">
            <a:avLst/>
          </a:prstGeom>
        </p:spPr>
        <p:txBody>
          <a:bodyPr wrap="none" lIns="82613" tIns="41307" rIns="82613" bIns="41307">
            <a:spAutoFit/>
          </a:bodyPr>
          <a:lstStyle/>
          <a:p>
            <a:r>
              <a:rPr lang="en-US" sz="2400" dirty="0"/>
              <a:t>https://apssdc.in/home/</a:t>
            </a:r>
          </a:p>
        </p:txBody>
      </p:sp>
    </p:spTree>
    <p:extLst>
      <p:ext uri="{BB962C8B-B14F-4D97-AF65-F5344CB8AC3E}">
        <p14:creationId xmlns:p14="http://schemas.microsoft.com/office/powerpoint/2010/main" val="62364029"/>
      </p:ext>
    </p:extLst>
  </p:cSld>
  <p:clrMapOvr>
    <a:masterClrMapping/>
  </p:clrMapOvr>
  <mc:AlternateContent xmlns:mc="http://schemas.openxmlformats.org/markup-compatibility/2006" xmlns:p14="http://schemas.microsoft.com/office/powerpoint/2010/main">
    <mc:Choice Requires="p14">
      <p:transition spd="slow" p14:dur="2000" advTm="903"/>
    </mc:Choice>
    <mc:Fallback xmlns="">
      <p:transition spd="slow" advTm="903"/>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869</TotalTime>
  <Words>4577</Words>
  <Application>Microsoft Office PowerPoint</Application>
  <PresentationFormat>Widescreen</PresentationFormat>
  <Paragraphs>693</Paragraphs>
  <Slides>87</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87</vt:i4>
      </vt:variant>
    </vt:vector>
  </HeadingPairs>
  <TitlesOfParts>
    <vt:vector size="102" baseType="lpstr">
      <vt:lpstr>Arial</vt:lpstr>
      <vt:lpstr>Bebas Neue</vt:lpstr>
      <vt:lpstr>Calibri</vt:lpstr>
      <vt:lpstr>Fira Sans Extra Condensed SemiBold</vt:lpstr>
      <vt:lpstr>Fjalla One</vt:lpstr>
      <vt:lpstr>Franklin Gothic Book</vt:lpstr>
      <vt:lpstr>Itim</vt:lpstr>
      <vt:lpstr>Muli</vt:lpstr>
      <vt:lpstr>Perpetua</vt:lpstr>
      <vt:lpstr>Roboto</vt:lpstr>
      <vt:lpstr>Roboto Condensed Light</vt:lpstr>
      <vt:lpstr>Times New Roman</vt:lpstr>
      <vt:lpstr>Wingdings</vt:lpstr>
      <vt:lpstr>Wingdings 2</vt:lpstr>
      <vt:lpstr>Equity</vt:lpstr>
      <vt:lpstr>Python</vt:lpstr>
      <vt:lpstr>PowerPoint Presentation</vt:lpstr>
      <vt:lpstr>30 Days  Python Master Class</vt:lpstr>
      <vt:lpstr>Python Master Class</vt:lpstr>
      <vt:lpstr>NANDHINI.S</vt:lpstr>
      <vt:lpstr>Pantech?</vt:lpstr>
      <vt:lpstr>What is Master Class ?</vt:lpstr>
      <vt:lpstr>Help 10 Million Students to Learn the Technology in Easy Way</vt:lpstr>
      <vt:lpstr>Associate Partner for this Master Class</vt:lpstr>
      <vt:lpstr>What U will Learn from 30 Days Data Science &amp; Analytics Master Class</vt:lpstr>
      <vt:lpstr>Python Learning Plan</vt:lpstr>
      <vt:lpstr>Day wise Learning Plan</vt:lpstr>
      <vt:lpstr>Day wise Learning Plan</vt:lpstr>
      <vt:lpstr>List of Projects for Demo in YouTube Live</vt:lpstr>
      <vt:lpstr>What you will get from this Free 30 Days Master Class?</vt:lpstr>
      <vt:lpstr>Ans : During the Live Class, organizer will post Google Form link in Live Chat. The Participants should submit the from on daily basis.  Minimum 25 Days Attendance is Required to get Free Master Class Participation Certificate.</vt:lpstr>
      <vt:lpstr> Sample Webinar Participation Certificate?</vt:lpstr>
      <vt:lpstr>https://www.pantechelearning.com/data-science-master-class/</vt:lpstr>
      <vt:lpstr>What is Internship????</vt:lpstr>
      <vt:lpstr>PowerPoint Presentation</vt:lpstr>
      <vt:lpstr>Pantech will make you to Create 10 Projects in Data Science &amp; Analytics in 30 Days</vt:lpstr>
      <vt:lpstr>1 Month Internship in Data Science</vt:lpstr>
      <vt:lpstr>What You Will Get???</vt:lpstr>
      <vt:lpstr>How to join in 1 month Internship</vt:lpstr>
      <vt:lpstr>What Is Python?</vt:lpstr>
      <vt:lpstr>Why Python?</vt:lpstr>
      <vt:lpstr>Advantages:</vt:lpstr>
      <vt:lpstr>Reasons To Learn Python:</vt:lpstr>
      <vt:lpstr>Applications Of Python:</vt:lpstr>
      <vt:lpstr>Python – Dictionary:</vt:lpstr>
      <vt:lpstr>Accessing Values inside a Dictionary:</vt:lpstr>
      <vt:lpstr>Updating Dictionary</vt:lpstr>
      <vt:lpstr>Output:</vt:lpstr>
      <vt:lpstr>Delete the Dictionary elements:</vt:lpstr>
      <vt:lpstr>Output:</vt:lpstr>
      <vt:lpstr>Properties Of Dictionary Keys:</vt:lpstr>
      <vt:lpstr>Example:</vt:lpstr>
      <vt:lpstr>Properties Of Dictionary Keys:</vt:lpstr>
      <vt:lpstr>Built-In Dictionary Functions and Methods:</vt:lpstr>
      <vt:lpstr>Built-In Dictionary Functions and Methods:</vt:lpstr>
      <vt:lpstr>Dictionary Methods:</vt:lpstr>
      <vt:lpstr>Dictionary Methods:</vt:lpstr>
      <vt:lpstr>Python – Date and Time</vt:lpstr>
      <vt:lpstr>Python – Date Time Representation</vt:lpstr>
      <vt:lpstr>Python – Date Time Representation</vt:lpstr>
      <vt:lpstr>Date Time Representation - Output</vt:lpstr>
      <vt:lpstr>Python – Date Time Arithmetic</vt:lpstr>
      <vt:lpstr>Python – Date Time Arithmetic</vt:lpstr>
      <vt:lpstr>Python – Date Time Arithmetic</vt:lpstr>
      <vt:lpstr>Date Time Arithmetic - Output</vt:lpstr>
      <vt:lpstr>Output</vt:lpstr>
      <vt:lpstr>Python – Date Time Comparison</vt:lpstr>
      <vt:lpstr>Date Time Comparison</vt:lpstr>
      <vt:lpstr>Date Time Comparison</vt:lpstr>
      <vt:lpstr>Date Time Comparison - Output</vt:lpstr>
      <vt:lpstr>Python – Date and Time:</vt:lpstr>
      <vt:lpstr>Example:</vt:lpstr>
      <vt:lpstr>Example:</vt:lpstr>
      <vt:lpstr>Time Tuple:</vt:lpstr>
      <vt:lpstr>Time Tuple:</vt:lpstr>
      <vt:lpstr>Getting Current Time:</vt:lpstr>
      <vt:lpstr>Getting Formatted Time:</vt:lpstr>
      <vt:lpstr>Getting Calendar For a Month:</vt:lpstr>
      <vt:lpstr>Output:</vt:lpstr>
      <vt:lpstr>The Time Module:</vt:lpstr>
      <vt:lpstr>The Time Module:</vt:lpstr>
      <vt:lpstr>The Time Module:</vt:lpstr>
      <vt:lpstr>The Calendar Module:</vt:lpstr>
      <vt:lpstr>The Calendar Module:</vt:lpstr>
      <vt:lpstr>Python – Modules:</vt:lpstr>
      <vt:lpstr>Example:</vt:lpstr>
      <vt:lpstr>Example:</vt:lpstr>
      <vt:lpstr>Example:</vt:lpstr>
      <vt:lpstr>   The from...import Statement</vt:lpstr>
      <vt:lpstr>The from...import * Statement </vt:lpstr>
      <vt:lpstr>Locating Modules:</vt:lpstr>
      <vt:lpstr> The PYTHONPATH Variable </vt:lpstr>
      <vt:lpstr>   Namespaces and Scoping</vt:lpstr>
      <vt:lpstr>   Namespaces and Scoping</vt:lpstr>
      <vt:lpstr>Example:</vt:lpstr>
      <vt:lpstr>The dir Function:</vt:lpstr>
      <vt:lpstr>Output:</vt:lpstr>
      <vt:lpstr>   The globals() and locals() Functions</vt:lpstr>
      <vt:lpstr>The Reload() Function:</vt:lpstr>
      <vt:lpstr>Packages In Python:</vt:lpstr>
      <vt:lpstr>Packages In Python:</vt:lpstr>
      <vt:lpstr>Packages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user</dc:creator>
  <cp:lastModifiedBy>Lenovo</cp:lastModifiedBy>
  <cp:revision>64</cp:revision>
  <dcterms:created xsi:type="dcterms:W3CDTF">2006-08-16T00:00:00Z</dcterms:created>
  <dcterms:modified xsi:type="dcterms:W3CDTF">2022-03-02T16:32:03Z</dcterms:modified>
</cp:coreProperties>
</file>