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9" r:id="rId70"/>
    <p:sldId id="325" r:id="rId71"/>
    <p:sldId id="326" r:id="rId72"/>
    <p:sldId id="327" r:id="rId73"/>
    <p:sldId id="328"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4BFD3-8AF6-433B-891C-26904575DD3C}" type="datetimeFigureOut">
              <a:rPr lang="en-IN" smtClean="0"/>
              <a:t>09-03-2022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FF9DA5-BE8D-4F65-B5C5-7920854D619A}" type="slidenum">
              <a:rPr lang="en-IN" smtClean="0"/>
              <a:t>‹#›</a:t>
            </a:fld>
            <a:endParaRPr lang="en-IN"/>
          </a:p>
        </p:txBody>
      </p:sp>
    </p:spTree>
    <p:extLst>
      <p:ext uri="{BB962C8B-B14F-4D97-AF65-F5344CB8AC3E}">
        <p14:creationId xmlns:p14="http://schemas.microsoft.com/office/powerpoint/2010/main" val="178700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01773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3467319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84345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6C494B-430F-4156-8A95-4F955CEEFCD2}"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96D5A-639C-4E2B-91A8-123DF065FBF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723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6C494B-430F-4156-8A95-4F955CEEFCD2}"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96D5A-639C-4E2B-91A8-123DF065FBF6}" type="slidenum">
              <a:rPr lang="en-IN" smtClean="0"/>
              <a:t>‹#›</a:t>
            </a:fld>
            <a:endParaRPr lang="en-IN"/>
          </a:p>
        </p:txBody>
      </p:sp>
    </p:spTree>
    <p:extLst>
      <p:ext uri="{BB962C8B-B14F-4D97-AF65-F5344CB8AC3E}">
        <p14:creationId xmlns:p14="http://schemas.microsoft.com/office/powerpoint/2010/main" val="298611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6C494B-430F-4156-8A95-4F955CEEFCD2}"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96D5A-639C-4E2B-91A8-123DF065FBF6}" type="slidenum">
              <a:rPr lang="en-IN" smtClean="0"/>
              <a:t>‹#›</a:t>
            </a:fld>
            <a:endParaRPr lang="en-IN"/>
          </a:p>
        </p:txBody>
      </p:sp>
    </p:spTree>
    <p:extLst>
      <p:ext uri="{BB962C8B-B14F-4D97-AF65-F5344CB8AC3E}">
        <p14:creationId xmlns:p14="http://schemas.microsoft.com/office/powerpoint/2010/main" val="2067858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1" y="1621004"/>
            <a:ext cx="10272000" cy="4555200"/>
          </a:xfrm>
          <a:prstGeom prst="rect">
            <a:avLst/>
          </a:prstGeom>
        </p:spPr>
        <p:txBody>
          <a:bodyPr spcFirstLastPara="1" wrap="square" lIns="91425" tIns="91425" rIns="91425" bIns="91425" anchor="t" anchorCtr="0">
            <a:noAutofit/>
          </a:bodyPr>
          <a:lstStyle>
            <a:lvl1pPr marL="413055" lvl="0" indent="-275369" rtl="0">
              <a:lnSpc>
                <a:spcPct val="100000"/>
              </a:lnSpc>
              <a:spcBef>
                <a:spcPts val="0"/>
              </a:spcBef>
              <a:spcAft>
                <a:spcPts val="0"/>
              </a:spcAft>
              <a:buClr>
                <a:srgbClr val="434343"/>
              </a:buClr>
              <a:buSzPts val="1200"/>
              <a:buAutoNum type="arabicPeriod"/>
              <a:defRPr sz="1129">
                <a:solidFill>
                  <a:srgbClr val="434343"/>
                </a:solidFill>
              </a:defRPr>
            </a:lvl1pPr>
            <a:lvl2pPr marL="826109" lvl="1"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2pPr>
            <a:lvl3pPr marL="1239164" lvl="2"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3pPr>
            <a:lvl4pPr marL="1652219" lvl="3"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4pPr>
            <a:lvl5pPr marL="2065274" lvl="4"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5pPr>
            <a:lvl6pPr marL="2478327" lvl="5"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6pPr>
            <a:lvl7pPr marL="2891382" lvl="6"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7pPr>
            <a:lvl8pPr marL="3304437" lvl="7"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8pPr>
            <a:lvl9pPr marL="3717491" lvl="8" indent="-275369" rtl="0">
              <a:lnSpc>
                <a:spcPct val="115000"/>
              </a:lnSpc>
              <a:spcBef>
                <a:spcPts val="1445"/>
              </a:spcBef>
              <a:spcAft>
                <a:spcPts val="1445"/>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00457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0000" y="2867801"/>
            <a:ext cx="6756800" cy="1122400"/>
          </a:xfrm>
          <a:prstGeom prst="rect">
            <a:avLst/>
          </a:prstGeom>
        </p:spPr>
        <p:txBody>
          <a:bodyPr spcFirstLastPara="1" wrap="square" lIns="0" tIns="0" rIns="0" bIns="0" anchor="ctr" anchorCtr="0">
            <a:noAutofit/>
          </a:bodyPr>
          <a:lstStyle>
            <a:lvl1pPr lvl="0">
              <a:spcBef>
                <a:spcPts val="0"/>
              </a:spcBef>
              <a:spcAft>
                <a:spcPts val="0"/>
              </a:spcAft>
              <a:buSzPts val="3600"/>
              <a:buNone/>
              <a:defRPr sz="4533"/>
            </a:lvl1pPr>
            <a:lvl2pPr lvl="1" algn="ctr">
              <a:spcBef>
                <a:spcPts val="0"/>
              </a:spcBef>
              <a:spcAft>
                <a:spcPts val="0"/>
              </a:spcAft>
              <a:buSzPts val="3600"/>
              <a:buNone/>
              <a:defRPr sz="3200"/>
            </a:lvl2pPr>
            <a:lvl3pPr lvl="2" algn="ctr">
              <a:spcBef>
                <a:spcPts val="0"/>
              </a:spcBef>
              <a:spcAft>
                <a:spcPts val="0"/>
              </a:spcAft>
              <a:buSzPts val="3600"/>
              <a:buNone/>
              <a:defRPr sz="3200"/>
            </a:lvl3pPr>
            <a:lvl4pPr lvl="3" algn="ctr">
              <a:spcBef>
                <a:spcPts val="0"/>
              </a:spcBef>
              <a:spcAft>
                <a:spcPts val="0"/>
              </a:spcAft>
              <a:buSzPts val="3600"/>
              <a:buNone/>
              <a:defRPr sz="3200"/>
            </a:lvl4pPr>
            <a:lvl5pPr lvl="4" algn="ctr">
              <a:spcBef>
                <a:spcPts val="0"/>
              </a:spcBef>
              <a:spcAft>
                <a:spcPts val="0"/>
              </a:spcAft>
              <a:buSzPts val="3600"/>
              <a:buNone/>
              <a:defRPr sz="3200"/>
            </a:lvl5pPr>
            <a:lvl6pPr lvl="5" algn="ctr">
              <a:spcBef>
                <a:spcPts val="0"/>
              </a:spcBef>
              <a:spcAft>
                <a:spcPts val="0"/>
              </a:spcAft>
              <a:buSzPts val="3600"/>
              <a:buNone/>
              <a:defRPr sz="3200"/>
            </a:lvl6pPr>
            <a:lvl7pPr lvl="6" algn="ctr">
              <a:spcBef>
                <a:spcPts val="0"/>
              </a:spcBef>
              <a:spcAft>
                <a:spcPts val="0"/>
              </a:spcAft>
              <a:buSzPts val="3600"/>
              <a:buNone/>
              <a:defRPr sz="3200"/>
            </a:lvl7pPr>
            <a:lvl8pPr lvl="7" algn="ctr">
              <a:spcBef>
                <a:spcPts val="0"/>
              </a:spcBef>
              <a:spcAft>
                <a:spcPts val="0"/>
              </a:spcAft>
              <a:buSzPts val="3600"/>
              <a:buNone/>
              <a:defRPr sz="3200"/>
            </a:lvl8pPr>
            <a:lvl9pPr lvl="8" algn="ctr">
              <a:spcBef>
                <a:spcPts val="0"/>
              </a:spcBef>
              <a:spcAft>
                <a:spcPts val="0"/>
              </a:spcAft>
              <a:buSzPts val="3600"/>
              <a:buNone/>
              <a:defRPr sz="3200"/>
            </a:lvl9pPr>
          </a:lstStyle>
          <a:p>
            <a:endParaRPr/>
          </a:p>
        </p:txBody>
      </p:sp>
      <p:sp>
        <p:nvSpPr>
          <p:cNvPr id="13" name="Google Shape;13;p3"/>
          <p:cNvSpPr txBox="1">
            <a:spLocks noGrp="1"/>
          </p:cNvSpPr>
          <p:nvPr>
            <p:ph type="title" idx="2" hasCustomPrompt="1"/>
          </p:nvPr>
        </p:nvSpPr>
        <p:spPr>
          <a:xfrm>
            <a:off x="960000" y="1783768"/>
            <a:ext cx="6756800" cy="11224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5467"/>
            </a:lvl1pPr>
            <a:lvl2pPr lvl="1" algn="ctr" rtl="0">
              <a:spcBef>
                <a:spcPts val="0"/>
              </a:spcBef>
              <a:spcAft>
                <a:spcPts val="0"/>
              </a:spcAft>
              <a:buSzPts val="6000"/>
              <a:buNone/>
              <a:defRPr sz="5467"/>
            </a:lvl2pPr>
            <a:lvl3pPr lvl="2" algn="ctr" rtl="0">
              <a:spcBef>
                <a:spcPts val="0"/>
              </a:spcBef>
              <a:spcAft>
                <a:spcPts val="0"/>
              </a:spcAft>
              <a:buSzPts val="6000"/>
              <a:buNone/>
              <a:defRPr sz="5467"/>
            </a:lvl3pPr>
            <a:lvl4pPr lvl="3" algn="ctr" rtl="0">
              <a:spcBef>
                <a:spcPts val="0"/>
              </a:spcBef>
              <a:spcAft>
                <a:spcPts val="0"/>
              </a:spcAft>
              <a:buSzPts val="6000"/>
              <a:buNone/>
              <a:defRPr sz="5467"/>
            </a:lvl4pPr>
            <a:lvl5pPr lvl="4" algn="ctr" rtl="0">
              <a:spcBef>
                <a:spcPts val="0"/>
              </a:spcBef>
              <a:spcAft>
                <a:spcPts val="0"/>
              </a:spcAft>
              <a:buSzPts val="6000"/>
              <a:buNone/>
              <a:defRPr sz="5467"/>
            </a:lvl5pPr>
            <a:lvl6pPr lvl="5" algn="ctr" rtl="0">
              <a:spcBef>
                <a:spcPts val="0"/>
              </a:spcBef>
              <a:spcAft>
                <a:spcPts val="0"/>
              </a:spcAft>
              <a:buSzPts val="6000"/>
              <a:buNone/>
              <a:defRPr sz="5467"/>
            </a:lvl6pPr>
            <a:lvl7pPr lvl="6" algn="ctr" rtl="0">
              <a:spcBef>
                <a:spcPts val="0"/>
              </a:spcBef>
              <a:spcAft>
                <a:spcPts val="0"/>
              </a:spcAft>
              <a:buSzPts val="6000"/>
              <a:buNone/>
              <a:defRPr sz="5467"/>
            </a:lvl7pPr>
            <a:lvl8pPr lvl="7" algn="ctr" rtl="0">
              <a:spcBef>
                <a:spcPts val="0"/>
              </a:spcBef>
              <a:spcAft>
                <a:spcPts val="0"/>
              </a:spcAft>
              <a:buSzPts val="6000"/>
              <a:buNone/>
              <a:defRPr sz="5467"/>
            </a:lvl8pPr>
            <a:lvl9pPr lvl="8" algn="ctr" rtl="0">
              <a:spcBef>
                <a:spcPts val="0"/>
              </a:spcBef>
              <a:spcAft>
                <a:spcPts val="0"/>
              </a:spcAft>
              <a:buSzPts val="6000"/>
              <a:buNone/>
              <a:defRPr sz="5467"/>
            </a:lvl9pPr>
          </a:lstStyle>
          <a:p>
            <a:r>
              <a:t>xx%</a:t>
            </a:r>
          </a:p>
        </p:txBody>
      </p:sp>
      <p:sp>
        <p:nvSpPr>
          <p:cNvPr id="14" name="Google Shape;14;p3"/>
          <p:cNvSpPr txBox="1">
            <a:spLocks noGrp="1"/>
          </p:cNvSpPr>
          <p:nvPr>
            <p:ph type="subTitle" idx="1"/>
          </p:nvPr>
        </p:nvSpPr>
        <p:spPr>
          <a:xfrm>
            <a:off x="960000" y="3871435"/>
            <a:ext cx="6756800" cy="9512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35215198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743201" y="4133719"/>
            <a:ext cx="5813600" cy="7092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667"/>
            </a:lvl2pPr>
            <a:lvl3pPr lvl="2" algn="ctr" rtl="0">
              <a:spcBef>
                <a:spcPts val="0"/>
              </a:spcBef>
              <a:spcAft>
                <a:spcPts val="0"/>
              </a:spcAft>
              <a:buSzPts val="3000"/>
              <a:buNone/>
              <a:defRPr sz="2667"/>
            </a:lvl3pPr>
            <a:lvl4pPr lvl="3" algn="ctr" rtl="0">
              <a:spcBef>
                <a:spcPts val="0"/>
              </a:spcBef>
              <a:spcAft>
                <a:spcPts val="0"/>
              </a:spcAft>
              <a:buSzPts val="3000"/>
              <a:buNone/>
              <a:defRPr sz="2667"/>
            </a:lvl4pPr>
            <a:lvl5pPr lvl="4" algn="ctr" rtl="0">
              <a:spcBef>
                <a:spcPts val="0"/>
              </a:spcBef>
              <a:spcAft>
                <a:spcPts val="0"/>
              </a:spcAft>
              <a:buSzPts val="3000"/>
              <a:buNone/>
              <a:defRPr sz="2667"/>
            </a:lvl5pPr>
            <a:lvl6pPr lvl="5" algn="ctr" rtl="0">
              <a:spcBef>
                <a:spcPts val="0"/>
              </a:spcBef>
              <a:spcAft>
                <a:spcPts val="0"/>
              </a:spcAft>
              <a:buSzPts val="3000"/>
              <a:buNone/>
              <a:defRPr sz="2667"/>
            </a:lvl6pPr>
            <a:lvl7pPr lvl="6" algn="ctr" rtl="0">
              <a:spcBef>
                <a:spcPts val="0"/>
              </a:spcBef>
              <a:spcAft>
                <a:spcPts val="0"/>
              </a:spcAft>
              <a:buSzPts val="3000"/>
              <a:buNone/>
              <a:defRPr sz="2667"/>
            </a:lvl7pPr>
            <a:lvl8pPr lvl="7" algn="ctr" rtl="0">
              <a:spcBef>
                <a:spcPts val="0"/>
              </a:spcBef>
              <a:spcAft>
                <a:spcPts val="0"/>
              </a:spcAft>
              <a:buSzPts val="3000"/>
              <a:buNone/>
              <a:defRPr sz="2667"/>
            </a:lvl8pPr>
            <a:lvl9pPr lvl="8" algn="ctr" rtl="0">
              <a:spcBef>
                <a:spcPts val="0"/>
              </a:spcBef>
              <a:spcAft>
                <a:spcPts val="0"/>
              </a:spcAft>
              <a:buSzPts val="3000"/>
              <a:buNone/>
              <a:defRPr sz="2667"/>
            </a:lvl9pPr>
          </a:lstStyle>
          <a:p>
            <a:endParaRPr/>
          </a:p>
        </p:txBody>
      </p:sp>
      <p:sp>
        <p:nvSpPr>
          <p:cNvPr id="65" name="Google Shape;65;p15"/>
          <p:cNvSpPr txBox="1">
            <a:spLocks noGrp="1"/>
          </p:cNvSpPr>
          <p:nvPr>
            <p:ph type="subTitle" idx="1"/>
          </p:nvPr>
        </p:nvSpPr>
        <p:spPr>
          <a:xfrm>
            <a:off x="1635201" y="2015085"/>
            <a:ext cx="8921600" cy="19712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667"/>
            </a:lvl1pPr>
            <a:lvl2pPr lvl="1" algn="ctr" rtl="0">
              <a:lnSpc>
                <a:spcPct val="100000"/>
              </a:lnSpc>
              <a:spcBef>
                <a:spcPts val="0"/>
              </a:spcBef>
              <a:spcAft>
                <a:spcPts val="0"/>
              </a:spcAft>
              <a:buSzPts val="3000"/>
              <a:buNone/>
              <a:defRPr sz="2667"/>
            </a:lvl2pPr>
            <a:lvl3pPr lvl="2" algn="ctr" rtl="0">
              <a:lnSpc>
                <a:spcPct val="100000"/>
              </a:lnSpc>
              <a:spcBef>
                <a:spcPts val="0"/>
              </a:spcBef>
              <a:spcAft>
                <a:spcPts val="0"/>
              </a:spcAft>
              <a:buSzPts val="3000"/>
              <a:buNone/>
              <a:defRPr sz="2667"/>
            </a:lvl3pPr>
            <a:lvl4pPr lvl="3" algn="ctr" rtl="0">
              <a:lnSpc>
                <a:spcPct val="100000"/>
              </a:lnSpc>
              <a:spcBef>
                <a:spcPts val="0"/>
              </a:spcBef>
              <a:spcAft>
                <a:spcPts val="0"/>
              </a:spcAft>
              <a:buSzPts val="3000"/>
              <a:buNone/>
              <a:defRPr sz="2667"/>
            </a:lvl4pPr>
            <a:lvl5pPr lvl="4" algn="ctr" rtl="0">
              <a:lnSpc>
                <a:spcPct val="100000"/>
              </a:lnSpc>
              <a:spcBef>
                <a:spcPts val="0"/>
              </a:spcBef>
              <a:spcAft>
                <a:spcPts val="0"/>
              </a:spcAft>
              <a:buSzPts val="3000"/>
              <a:buNone/>
              <a:defRPr sz="2667"/>
            </a:lvl5pPr>
            <a:lvl6pPr lvl="5" algn="ctr" rtl="0">
              <a:lnSpc>
                <a:spcPct val="100000"/>
              </a:lnSpc>
              <a:spcBef>
                <a:spcPts val="0"/>
              </a:spcBef>
              <a:spcAft>
                <a:spcPts val="0"/>
              </a:spcAft>
              <a:buSzPts val="3000"/>
              <a:buNone/>
              <a:defRPr sz="2667"/>
            </a:lvl6pPr>
            <a:lvl7pPr lvl="6" algn="ctr" rtl="0">
              <a:lnSpc>
                <a:spcPct val="100000"/>
              </a:lnSpc>
              <a:spcBef>
                <a:spcPts val="0"/>
              </a:spcBef>
              <a:spcAft>
                <a:spcPts val="0"/>
              </a:spcAft>
              <a:buSzPts val="3000"/>
              <a:buNone/>
              <a:defRPr sz="2667"/>
            </a:lvl7pPr>
            <a:lvl8pPr lvl="7" algn="ctr" rtl="0">
              <a:lnSpc>
                <a:spcPct val="100000"/>
              </a:lnSpc>
              <a:spcBef>
                <a:spcPts val="0"/>
              </a:spcBef>
              <a:spcAft>
                <a:spcPts val="0"/>
              </a:spcAft>
              <a:buSzPts val="3000"/>
              <a:buNone/>
              <a:defRPr sz="2667"/>
            </a:lvl8pPr>
            <a:lvl9pPr lvl="8" algn="ctr" rtl="0">
              <a:lnSpc>
                <a:spcPct val="100000"/>
              </a:lnSpc>
              <a:spcBef>
                <a:spcPts val="0"/>
              </a:spcBef>
              <a:spcAft>
                <a:spcPts val="0"/>
              </a:spcAft>
              <a:buSzPts val="3000"/>
              <a:buNone/>
              <a:defRPr sz="2667"/>
            </a:lvl9pPr>
          </a:lstStyle>
          <a:p>
            <a:endParaRPr/>
          </a:p>
        </p:txBody>
      </p:sp>
    </p:spTree>
    <p:extLst>
      <p:ext uri="{BB962C8B-B14F-4D97-AF65-F5344CB8AC3E}">
        <p14:creationId xmlns:p14="http://schemas.microsoft.com/office/powerpoint/2010/main" val="639481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6000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2" name="Google Shape;42;p13"/>
          <p:cNvSpPr txBox="1">
            <a:spLocks noGrp="1"/>
          </p:cNvSpPr>
          <p:nvPr>
            <p:ph type="subTitle" idx="1"/>
          </p:nvPr>
        </p:nvSpPr>
        <p:spPr>
          <a:xfrm>
            <a:off x="96000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4559027"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4" name="Google Shape;44;p13"/>
          <p:cNvSpPr txBox="1">
            <a:spLocks noGrp="1"/>
          </p:cNvSpPr>
          <p:nvPr>
            <p:ph type="subTitle" idx="3"/>
          </p:nvPr>
        </p:nvSpPr>
        <p:spPr>
          <a:xfrm>
            <a:off x="4559027"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96000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6" name="Google Shape;46;p13"/>
          <p:cNvSpPr txBox="1">
            <a:spLocks noGrp="1"/>
          </p:cNvSpPr>
          <p:nvPr>
            <p:ph type="subTitle" idx="5"/>
          </p:nvPr>
        </p:nvSpPr>
        <p:spPr>
          <a:xfrm>
            <a:off x="96000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4559027"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8" name="Google Shape;48;p13"/>
          <p:cNvSpPr txBox="1">
            <a:spLocks noGrp="1"/>
          </p:cNvSpPr>
          <p:nvPr>
            <p:ph type="subTitle" idx="7"/>
          </p:nvPr>
        </p:nvSpPr>
        <p:spPr>
          <a:xfrm>
            <a:off x="4559027"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815806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0" name="Google Shape;50;p13"/>
          <p:cNvSpPr txBox="1">
            <a:spLocks noGrp="1"/>
          </p:cNvSpPr>
          <p:nvPr>
            <p:ph type="subTitle" idx="9"/>
          </p:nvPr>
        </p:nvSpPr>
        <p:spPr>
          <a:xfrm>
            <a:off x="815806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815806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2" name="Google Shape;52;p13"/>
          <p:cNvSpPr txBox="1">
            <a:spLocks noGrp="1"/>
          </p:cNvSpPr>
          <p:nvPr>
            <p:ph type="subTitle" idx="14"/>
          </p:nvPr>
        </p:nvSpPr>
        <p:spPr>
          <a:xfrm>
            <a:off x="815806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960000"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4" name="Google Shape;54;p13"/>
          <p:cNvSpPr txBox="1">
            <a:spLocks noGrp="1"/>
          </p:cNvSpPr>
          <p:nvPr>
            <p:ph type="title" idx="16" hasCustomPrompt="1"/>
          </p:nvPr>
        </p:nvSpPr>
        <p:spPr>
          <a:xfrm>
            <a:off x="960000"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5" name="Google Shape;55;p13"/>
          <p:cNvSpPr txBox="1">
            <a:spLocks noGrp="1"/>
          </p:cNvSpPr>
          <p:nvPr>
            <p:ph type="title" idx="17" hasCustomPrompt="1"/>
          </p:nvPr>
        </p:nvSpPr>
        <p:spPr>
          <a:xfrm>
            <a:off x="4559033"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6" name="Google Shape;56;p13"/>
          <p:cNvSpPr txBox="1">
            <a:spLocks noGrp="1"/>
          </p:cNvSpPr>
          <p:nvPr>
            <p:ph type="title" idx="18" hasCustomPrompt="1"/>
          </p:nvPr>
        </p:nvSpPr>
        <p:spPr>
          <a:xfrm>
            <a:off x="4559033"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7" name="Google Shape;57;p13"/>
          <p:cNvSpPr txBox="1">
            <a:spLocks noGrp="1"/>
          </p:cNvSpPr>
          <p:nvPr>
            <p:ph type="title" idx="19" hasCustomPrompt="1"/>
          </p:nvPr>
        </p:nvSpPr>
        <p:spPr>
          <a:xfrm>
            <a:off x="8158067"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8" name="Google Shape;58;p13"/>
          <p:cNvSpPr txBox="1">
            <a:spLocks noGrp="1"/>
          </p:cNvSpPr>
          <p:nvPr>
            <p:ph type="title" idx="20" hasCustomPrompt="1"/>
          </p:nvPr>
        </p:nvSpPr>
        <p:spPr>
          <a:xfrm>
            <a:off x="8158067"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9" name="Google Shape;59;p13"/>
          <p:cNvSpPr txBox="1">
            <a:spLocks noGrp="1"/>
          </p:cNvSpPr>
          <p:nvPr>
            <p:ph type="title" idx="21"/>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249524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090601" y="1742801"/>
            <a:ext cx="6010800" cy="3372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9066"/>
            </a:lvl1pPr>
            <a:lvl2pPr lvl="1">
              <a:spcBef>
                <a:spcPts val="0"/>
              </a:spcBef>
              <a:spcAft>
                <a:spcPts val="0"/>
              </a:spcAft>
              <a:buSzPts val="4800"/>
              <a:buNone/>
              <a:defRPr sz="4400"/>
            </a:lvl2pPr>
            <a:lvl3pPr lvl="2">
              <a:spcBef>
                <a:spcPts val="0"/>
              </a:spcBef>
              <a:spcAft>
                <a:spcPts val="0"/>
              </a:spcAft>
              <a:buSzPts val="4800"/>
              <a:buNone/>
              <a:defRPr sz="4400"/>
            </a:lvl3pPr>
            <a:lvl4pPr lvl="3">
              <a:spcBef>
                <a:spcPts val="0"/>
              </a:spcBef>
              <a:spcAft>
                <a:spcPts val="0"/>
              </a:spcAft>
              <a:buSzPts val="4800"/>
              <a:buNone/>
              <a:defRPr sz="4400"/>
            </a:lvl4pPr>
            <a:lvl5pPr lvl="4">
              <a:spcBef>
                <a:spcPts val="0"/>
              </a:spcBef>
              <a:spcAft>
                <a:spcPts val="0"/>
              </a:spcAft>
              <a:buSzPts val="4800"/>
              <a:buNone/>
              <a:defRPr sz="4400"/>
            </a:lvl5pPr>
            <a:lvl6pPr lvl="5">
              <a:spcBef>
                <a:spcPts val="0"/>
              </a:spcBef>
              <a:spcAft>
                <a:spcPts val="0"/>
              </a:spcAft>
              <a:buSzPts val="4800"/>
              <a:buNone/>
              <a:defRPr sz="4400"/>
            </a:lvl6pPr>
            <a:lvl7pPr lvl="6">
              <a:spcBef>
                <a:spcPts val="0"/>
              </a:spcBef>
              <a:spcAft>
                <a:spcPts val="0"/>
              </a:spcAft>
              <a:buSzPts val="4800"/>
              <a:buNone/>
              <a:defRPr sz="4400"/>
            </a:lvl7pPr>
            <a:lvl8pPr lvl="7">
              <a:spcBef>
                <a:spcPts val="0"/>
              </a:spcBef>
              <a:spcAft>
                <a:spcPts val="0"/>
              </a:spcAft>
              <a:buSzPts val="4800"/>
              <a:buNone/>
              <a:defRPr sz="4400"/>
            </a:lvl8pPr>
            <a:lvl9pPr lvl="8">
              <a:spcBef>
                <a:spcPts val="0"/>
              </a:spcBef>
              <a:spcAft>
                <a:spcPts val="0"/>
              </a:spcAft>
              <a:buSzPts val="4800"/>
              <a:buNone/>
              <a:defRPr sz="4400"/>
            </a:lvl9pPr>
          </a:lstStyle>
          <a:p>
            <a:endParaRPr/>
          </a:p>
        </p:txBody>
      </p:sp>
    </p:spTree>
    <p:extLst>
      <p:ext uri="{BB962C8B-B14F-4D97-AF65-F5344CB8AC3E}">
        <p14:creationId xmlns:p14="http://schemas.microsoft.com/office/powerpoint/2010/main" val="13851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6C494B-430F-4156-8A95-4F955CEEFCD2}"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96D5A-639C-4E2B-91A8-123DF065FBF6}" type="slidenum">
              <a:rPr lang="en-IN" smtClean="0"/>
              <a:t>‹#›</a:t>
            </a:fld>
            <a:endParaRPr lang="en-IN"/>
          </a:p>
        </p:txBody>
      </p:sp>
    </p:spTree>
    <p:extLst>
      <p:ext uri="{BB962C8B-B14F-4D97-AF65-F5344CB8AC3E}">
        <p14:creationId xmlns:p14="http://schemas.microsoft.com/office/powerpoint/2010/main" val="235297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6C494B-430F-4156-8A95-4F955CEEFCD2}"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96D5A-639C-4E2B-91A8-123DF065FBF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3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6C494B-430F-4156-8A95-4F955CEEFCD2}"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96D5A-639C-4E2B-91A8-123DF065FBF6}" type="slidenum">
              <a:rPr lang="en-IN" smtClean="0"/>
              <a:t>‹#›</a:t>
            </a:fld>
            <a:endParaRPr lang="en-IN"/>
          </a:p>
        </p:txBody>
      </p:sp>
    </p:spTree>
    <p:extLst>
      <p:ext uri="{BB962C8B-B14F-4D97-AF65-F5344CB8AC3E}">
        <p14:creationId xmlns:p14="http://schemas.microsoft.com/office/powerpoint/2010/main" val="105927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6C494B-430F-4156-8A95-4F955CEEFCD2}" type="datetimeFigureOut">
              <a:rPr lang="en-IN" smtClean="0"/>
              <a:t>09-03-2022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D96D5A-639C-4E2B-91A8-123DF065FBF6}" type="slidenum">
              <a:rPr lang="en-IN" smtClean="0"/>
              <a:t>‹#›</a:t>
            </a:fld>
            <a:endParaRPr lang="en-IN"/>
          </a:p>
        </p:txBody>
      </p:sp>
    </p:spTree>
    <p:extLst>
      <p:ext uri="{BB962C8B-B14F-4D97-AF65-F5344CB8AC3E}">
        <p14:creationId xmlns:p14="http://schemas.microsoft.com/office/powerpoint/2010/main" val="45866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6C494B-430F-4156-8A95-4F955CEEFCD2}" type="datetimeFigureOut">
              <a:rPr lang="en-IN" smtClean="0"/>
              <a:t>09-03-2022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D96D5A-639C-4E2B-91A8-123DF065FBF6}" type="slidenum">
              <a:rPr lang="en-IN" smtClean="0"/>
              <a:t>‹#›</a:t>
            </a:fld>
            <a:endParaRPr lang="en-IN"/>
          </a:p>
        </p:txBody>
      </p:sp>
    </p:spTree>
    <p:extLst>
      <p:ext uri="{BB962C8B-B14F-4D97-AF65-F5344CB8AC3E}">
        <p14:creationId xmlns:p14="http://schemas.microsoft.com/office/powerpoint/2010/main" val="777213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46C494B-430F-4156-8A95-4F955CEEFCD2}" type="datetimeFigureOut">
              <a:rPr lang="en-IN" smtClean="0"/>
              <a:t>09-03-2022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6D96D5A-639C-4E2B-91A8-123DF065FBF6}" type="slidenum">
              <a:rPr lang="en-IN" smtClean="0"/>
              <a:t>‹#›</a:t>
            </a:fld>
            <a:endParaRPr lang="en-IN"/>
          </a:p>
        </p:txBody>
      </p:sp>
    </p:spTree>
    <p:extLst>
      <p:ext uri="{BB962C8B-B14F-4D97-AF65-F5344CB8AC3E}">
        <p14:creationId xmlns:p14="http://schemas.microsoft.com/office/powerpoint/2010/main" val="159362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46C494B-430F-4156-8A95-4F955CEEFCD2}" type="datetimeFigureOut">
              <a:rPr lang="en-IN" smtClean="0"/>
              <a:t>09-03-2022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6D96D5A-639C-4E2B-91A8-123DF065FBF6}" type="slidenum">
              <a:rPr lang="en-IN" smtClean="0"/>
              <a:t>‹#›</a:t>
            </a:fld>
            <a:endParaRPr lang="en-IN"/>
          </a:p>
        </p:txBody>
      </p:sp>
    </p:spTree>
    <p:extLst>
      <p:ext uri="{BB962C8B-B14F-4D97-AF65-F5344CB8AC3E}">
        <p14:creationId xmlns:p14="http://schemas.microsoft.com/office/powerpoint/2010/main" val="271210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6C494B-430F-4156-8A95-4F955CEEFCD2}"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96D5A-639C-4E2B-91A8-123DF065FBF6}" type="slidenum">
              <a:rPr lang="en-IN" smtClean="0"/>
              <a:t>‹#›</a:t>
            </a:fld>
            <a:endParaRPr lang="en-IN"/>
          </a:p>
        </p:txBody>
      </p:sp>
    </p:spTree>
    <p:extLst>
      <p:ext uri="{BB962C8B-B14F-4D97-AF65-F5344CB8AC3E}">
        <p14:creationId xmlns:p14="http://schemas.microsoft.com/office/powerpoint/2010/main" val="489715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46C494B-430F-4156-8A95-4F955CEEFCD2}" type="datetimeFigureOut">
              <a:rPr lang="en-IN" smtClean="0"/>
              <a:t>09-03-2022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6D96D5A-639C-4E2B-91A8-123DF065FBF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851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45855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2300206" y="356660"/>
            <a:ext cx="7443817" cy="816133"/>
          </a:xfrm>
          <a:prstGeom prst="rect">
            <a:avLst/>
          </a:prstGeom>
        </p:spPr>
        <p:txBody>
          <a:bodyPr spcFirstLastPara="1" vert="horz" wrap="square" lIns="0" tIns="0" rIns="0" bIns="0" rtlCol="0" anchor="ctr" anchorCtr="0">
            <a:noAutofit/>
          </a:bodyPr>
          <a:lstStyle/>
          <a:p>
            <a:pPr algn="l">
              <a:buSzPts val="1100"/>
            </a:pPr>
            <a:r>
              <a:rPr lang="en" sz="4267" dirty="0">
                <a:latin typeface="Times New Roman" panose="02020603050405020304" pitchFamily="18" charset="0"/>
                <a:cs typeface="Times New Roman" panose="02020603050405020304" pitchFamily="18" charset="0"/>
              </a:rPr>
              <a:t>Python Learning Plan</a:t>
            </a:r>
            <a:endParaRPr sz="4267" dirty="0">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1213615" y="1406443"/>
            <a:ext cx="1975052" cy="3553692"/>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Python</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467" dirty="0">
                    <a:solidFill>
                      <a:schemeClr val="dk1"/>
                    </a:solidFill>
                    <a:latin typeface="Roboto"/>
                    <a:ea typeface="Roboto"/>
                    <a:cs typeface="Roboto"/>
                    <a:sym typeface="Roboto"/>
                  </a:rPr>
                  <a:t>Introduction To Python and Python Data Structures</a:t>
                </a:r>
                <a:endParaRPr sz="1467"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01</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3188658" y="1406441"/>
            <a:ext cx="2050617" cy="332688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3200" dirty="0">
                    <a:sym typeface="Fira Sans Extra Condensed SemiBold"/>
                  </a:rPr>
                  <a:t>Library</a:t>
                </a:r>
                <a:endParaRPr sz="3200"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467" dirty="0">
                    <a:latin typeface="Roboto"/>
                    <a:ea typeface="Roboto"/>
                    <a:cs typeface="Roboto"/>
                    <a:sym typeface="Roboto"/>
                  </a:rPr>
                  <a:t>Pandas</a:t>
                </a:r>
              </a:p>
              <a:p>
                <a:r>
                  <a:rPr lang="en" sz="1467" dirty="0">
                    <a:latin typeface="Roboto"/>
                    <a:ea typeface="Roboto"/>
                    <a:cs typeface="Roboto"/>
                    <a:sym typeface="Roboto"/>
                  </a:rPr>
                  <a:t>Numpy</a:t>
                </a:r>
              </a:p>
              <a:p>
                <a:r>
                  <a:rPr lang="en" sz="1467" dirty="0">
                    <a:latin typeface="Roboto"/>
                    <a:ea typeface="Roboto"/>
                    <a:cs typeface="Roboto"/>
                    <a:sym typeface="Roboto"/>
                  </a:rPr>
                  <a:t>MatplotLib</a:t>
                </a:r>
              </a:p>
              <a:p>
                <a:r>
                  <a:rPr lang="en" sz="1467" dirty="0">
                    <a:latin typeface="Roboto"/>
                    <a:ea typeface="Roboto"/>
                    <a:cs typeface="Roboto"/>
                    <a:sym typeface="Roboto"/>
                  </a:rPr>
                  <a:t>Cborn, SKLearn Lib</a:t>
                </a:r>
              </a:p>
              <a:p>
                <a:r>
                  <a:rPr lang="en" sz="1467" dirty="0">
                    <a:latin typeface="Roboto"/>
                    <a:ea typeface="Roboto"/>
                    <a:cs typeface="Roboto"/>
                    <a:sym typeface="Roboto"/>
                  </a:rPr>
                  <a:t>Collab</a:t>
                </a:r>
                <a:endParaRPr sz="1467"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933" dirty="0">
                  <a:sym typeface="Fira Sans Extra Condensed SemiBold"/>
                </a:rPr>
                <a:t>02</a:t>
              </a:r>
              <a:endParaRPr sz="2933" dirty="0">
                <a:sym typeface="Fira Sans Extra Condensed SemiBold"/>
              </a:endParaRPr>
            </a:p>
          </p:txBody>
        </p:sp>
      </p:grpSp>
      <p:grpSp>
        <p:nvGrpSpPr>
          <p:cNvPr id="281" name="Google Shape;281;p29"/>
          <p:cNvGrpSpPr/>
          <p:nvPr/>
        </p:nvGrpSpPr>
        <p:grpSpPr>
          <a:xfrm>
            <a:off x="5183992" y="1406442"/>
            <a:ext cx="1807853" cy="342515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sz="2133" dirty="0">
                    <a:latin typeface="Fira Sans Extra Condensed SemiBold"/>
                    <a:ea typeface="Fira Sans Extra Condensed SemiBold"/>
                    <a:cs typeface="Fira Sans Extra Condensed SemiBold"/>
                    <a:sym typeface="Fira Sans Extra Condensed SemiBold"/>
                  </a:rPr>
                  <a:t>Analytics</a:t>
                </a:r>
                <a:endParaRPr sz="2133"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sz="2133" dirty="0">
                    <a:sym typeface="Roboto"/>
                  </a:rPr>
                  <a:t>Distribution</a:t>
                </a:r>
              </a:p>
              <a:p>
                <a:r>
                  <a:rPr lang="en-US" sz="2133" dirty="0">
                    <a:sym typeface="Roboto"/>
                  </a:rPr>
                  <a:t>Visualization</a:t>
                </a:r>
              </a:p>
              <a:p>
                <a:r>
                  <a:rPr lang="en-US" sz="2133" dirty="0">
                    <a:sym typeface="Roboto"/>
                  </a:rPr>
                  <a:t>Aggregation</a:t>
                </a:r>
              </a:p>
              <a:p>
                <a:r>
                  <a:rPr lang="en-US" sz="2133" dirty="0">
                    <a:sym typeface="Roboto"/>
                  </a:rPr>
                  <a:t>Statistics</a:t>
                </a:r>
                <a:endParaRPr sz="2133"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933" dirty="0">
                  <a:latin typeface="Fira Sans Extra Condensed SemiBold"/>
                  <a:ea typeface="Fira Sans Extra Condensed SemiBold"/>
                  <a:cs typeface="Fira Sans Extra Condensed SemiBold"/>
                  <a:sym typeface="Fira Sans Extra Condensed SemiBold"/>
                </a:rPr>
                <a:t>03</a:t>
              </a:r>
              <a:endParaRPr sz="2933"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6943806" y="1406441"/>
            <a:ext cx="1752583" cy="332688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US" sz="3200" dirty="0">
                    <a:sym typeface="Fira Sans Extra Condensed SemiBold"/>
                  </a:rPr>
                  <a:t>Analytics</a:t>
                </a:r>
                <a:endParaRPr sz="3200"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sz="2133" dirty="0">
                    <a:sym typeface="Roboto"/>
                  </a:rPr>
                  <a:t>Distribution Function</a:t>
                </a:r>
                <a:endParaRPr sz="2133"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04</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8548929" y="1399989"/>
            <a:ext cx="2177257" cy="332688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467" dirty="0">
                    <a:solidFill>
                      <a:schemeClr val="dk1"/>
                    </a:solidFill>
                    <a:latin typeface="Roboto"/>
                    <a:ea typeface="Roboto"/>
                    <a:cs typeface="Roboto"/>
                    <a:sym typeface="Roboto"/>
                  </a:rPr>
                  <a:t>Project Building</a:t>
                </a: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05</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999" y="2159662"/>
            <a:ext cx="1467205" cy="910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785" y="2205755"/>
            <a:ext cx="1976401" cy="1099148"/>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53876" y="2205756"/>
            <a:ext cx="1429232" cy="864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5782" y="2154187"/>
            <a:ext cx="1249095" cy="8839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7201209" y="2225651"/>
            <a:ext cx="1237760" cy="94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222717"/>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1"/>
            <a:ext cx="10972800" cy="772948"/>
          </a:xfrm>
        </p:spPr>
        <p:txBody>
          <a:bodyPr vert="horz" lIns="82613" tIns="41307" rIns="82613" bIns="41307" rtlCol="0" anchor="ctr" anchorCtr="0">
            <a:normAutofit/>
          </a:bodyPr>
          <a:lstStyle/>
          <a:p>
            <a:pPr algn="l"/>
            <a:r>
              <a:rPr lang="en" sz="4267" dirty="0">
                <a:latin typeface="Times New Roman" panose="02020603050405020304" pitchFamily="18" charset="0"/>
                <a:cs typeface="Times New Roman" panose="02020603050405020304" pitchFamily="18" charset="0"/>
              </a:rPr>
              <a:t>Day wise Learning Plan</a:t>
            </a:r>
            <a:endParaRPr lang="en-US" sz="4267"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911424" y="1182226"/>
            <a:ext cx="7776864" cy="4628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613" tIns="41307" rIns="82613" bIns="4130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26089"/>
            <a:r>
              <a:rPr lang="en-US" sz="1600" b="1" dirty="0">
                <a:solidFill>
                  <a:srgbClr val="606060"/>
                </a:solidFill>
                <a:latin typeface="Times New Roman" panose="02020603050405020304" pitchFamily="18" charset="0"/>
                <a:cs typeface="Times New Roman" panose="02020603050405020304" pitchFamily="18" charset="0"/>
              </a:rPr>
              <a:t>Day -1 :</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Introduction to Python  </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-2:</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Tools|Syntaxes</a:t>
            </a:r>
            <a:r>
              <a:rPr lang="en-US" dirty="0">
                <a:latin typeface="Times New Roman" panose="02020603050405020304" pitchFamily="18" charset="0"/>
                <a:cs typeface="Times New Roman" panose="02020603050405020304" pitchFamily="18" charset="0"/>
              </a:rPr>
              <a:t> &amp;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-3:</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Dictionaries,Date</a:t>
            </a:r>
            <a:r>
              <a:rPr lang="en-US" dirty="0">
                <a:latin typeface="Times New Roman" panose="02020603050405020304" pitchFamily="18" charset="0"/>
                <a:cs typeface="Times New Roman" panose="02020603050405020304" pitchFamily="18" charset="0"/>
              </a:rPr>
              <a:t> and Time</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MySql</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-5:</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-6:</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-7:</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-8:</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Array Manipulations, Mathematical  Functions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-9:</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Histogram Using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I/O With </a:t>
            </a:r>
            <a:r>
              <a:rPr lang="en-IN" dirty="0" err="1">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-10:</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Library - Introduction , </a:t>
            </a:r>
            <a:r>
              <a:rPr lang="en-US" dirty="0" err="1">
                <a:latin typeface="Times New Roman" panose="02020603050405020304" pitchFamily="18" charset="0"/>
                <a:cs typeface="Times New Roman" panose="02020603050405020304" pitchFamily="18" charset="0"/>
              </a:rPr>
              <a:t>Pyplot</a:t>
            </a:r>
            <a:r>
              <a:rPr lang="en-US" dirty="0">
                <a:latin typeface="Times New Roman" panose="02020603050405020304" pitchFamily="18" charset="0"/>
                <a:cs typeface="Times New Roman" panose="02020603050405020304" pitchFamily="18" charset="0"/>
              </a:rPr>
              <a:t> API | Types Of Plots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-11:</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Seaborn</a:t>
            </a:r>
            <a:r>
              <a:rPr lang="en-IN" dirty="0">
                <a:latin typeface="Times New Roman" panose="02020603050405020304" pitchFamily="18" charset="0"/>
                <a:cs typeface="Times New Roman" panose="02020603050405020304" pitchFamily="18" charset="0"/>
              </a:rPr>
              <a:t>  Library </a:t>
            </a:r>
          </a:p>
          <a:p>
            <a:pPr defTabSz="826089"/>
            <a:r>
              <a:rPr lang="en-US" sz="1600" b="1" dirty="0">
                <a:solidFill>
                  <a:srgbClr val="606060"/>
                </a:solidFill>
                <a:latin typeface="Times New Roman" panose="02020603050405020304" pitchFamily="18" charset="0"/>
                <a:cs typeface="Times New Roman" panose="02020603050405020304" pitchFamily="18" charset="0"/>
              </a:rPr>
              <a:t>Day -12:</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SKLearn</a:t>
            </a:r>
            <a:r>
              <a:rPr lang="en-IN" dirty="0">
                <a:latin typeface="Times New Roman" panose="02020603050405020304" pitchFamily="18" charset="0"/>
                <a:cs typeface="Times New Roman" panose="02020603050405020304" pitchFamily="18" charset="0"/>
              </a:rPr>
              <a:t> Library</a:t>
            </a:r>
          </a:p>
          <a:p>
            <a:pPr defTabSz="826089"/>
            <a:r>
              <a:rPr lang="en-US" sz="1600" b="1" dirty="0">
                <a:solidFill>
                  <a:srgbClr val="606060"/>
                </a:solidFill>
                <a:latin typeface="Times New Roman" panose="02020603050405020304" pitchFamily="18" charset="0"/>
                <a:cs typeface="Times New Roman" panose="02020603050405020304" pitchFamily="18" charset="0"/>
              </a:rPr>
              <a:t>Day -13:</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Python – Date and Time , Data Wrangling. </a:t>
            </a:r>
          </a:p>
          <a:p>
            <a:pPr defTabSz="826089"/>
            <a:r>
              <a:rPr lang="en-US" sz="1600" b="1" dirty="0">
                <a:solidFill>
                  <a:srgbClr val="606060"/>
                </a:solidFill>
                <a:latin typeface="Times New Roman" panose="02020603050405020304" pitchFamily="18" charset="0"/>
                <a:cs typeface="Times New Roman" panose="02020603050405020304" pitchFamily="18" charset="0"/>
              </a:rPr>
              <a:t>Day -14: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Python – Data Cleansing</a:t>
            </a:r>
          </a:p>
          <a:p>
            <a:pPr defTabSz="826089"/>
            <a:r>
              <a:rPr lang="en-US" sz="1600" b="1" dirty="0">
                <a:solidFill>
                  <a:srgbClr val="606060"/>
                </a:solidFill>
                <a:latin typeface="Times New Roman" panose="02020603050405020304" pitchFamily="18" charset="0"/>
                <a:cs typeface="Times New Roman" panose="02020603050405020304" pitchFamily="18" charset="0"/>
              </a:rPr>
              <a:t>Day -15: </a:t>
            </a:r>
            <a:r>
              <a:rPr lang="en-US" dirty="0">
                <a:latin typeface="Times New Roman" panose="02020603050405020304" pitchFamily="18" charset="0"/>
                <a:cs typeface="Times New Roman" panose="02020603050405020304" pitchFamily="18" charset="0"/>
              </a:rPr>
              <a:t> Python – Word Tokenization , Stemming and </a:t>
            </a:r>
            <a:r>
              <a:rPr lang="en-US" dirty="0" err="1">
                <a:latin typeface="Times New Roman" panose="02020603050405020304" pitchFamily="18" charset="0"/>
                <a:cs typeface="Times New Roman" panose="02020603050405020304" pitchFamily="18" charset="0"/>
              </a:rPr>
              <a:t>Lammetization</a:t>
            </a:r>
            <a:r>
              <a:rPr lang="en-US" dirty="0"/>
              <a:t>.</a:t>
            </a:r>
            <a:endParaRPr lang="en-IN" dirty="0"/>
          </a:p>
          <a:p>
            <a:pPr defTabSz="826089"/>
            <a:endParaRPr lang="en-US" sz="2533" dirty="0"/>
          </a:p>
        </p:txBody>
      </p:sp>
    </p:spTree>
    <p:extLst>
      <p:ext uri="{BB962C8B-B14F-4D97-AF65-F5344CB8AC3E}">
        <p14:creationId xmlns:p14="http://schemas.microsoft.com/office/powerpoint/2010/main" val="671268048"/>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9400"/>
            <a:ext cx="10972800" cy="1143000"/>
          </a:xfrm>
        </p:spPr>
        <p:txBody>
          <a:bodyPr vert="horz" lIns="82613" tIns="41307" rIns="82613" bIns="41307" rtlCol="0" anchor="ctr" anchorCtr="0">
            <a:normAutofit/>
          </a:bodyPr>
          <a:lstStyle/>
          <a:p>
            <a:pPr algn="l"/>
            <a:r>
              <a:rPr lang="en" sz="3600" dirty="0"/>
              <a:t>Day wise Learning Plan</a:t>
            </a:r>
            <a:endParaRPr lang="en-US" sz="3200" dirty="0"/>
          </a:p>
        </p:txBody>
      </p:sp>
      <p:sp>
        <p:nvSpPr>
          <p:cNvPr id="3" name="Rectangle 2"/>
          <p:cNvSpPr/>
          <p:nvPr/>
        </p:nvSpPr>
        <p:spPr>
          <a:xfrm>
            <a:off x="812802" y="1397002"/>
            <a:ext cx="7864009" cy="4022961"/>
          </a:xfrm>
          <a:prstGeom prst="rect">
            <a:avLst/>
          </a:prstGeom>
        </p:spPr>
        <p:txBody>
          <a:bodyPr wrap="square" lIns="82613" tIns="41307" rIns="82613" bIns="41307">
            <a:spAutoFit/>
          </a:bodyPr>
          <a:lstStyle/>
          <a:p>
            <a:r>
              <a:rPr lang="en-US" sz="1600" b="1" dirty="0">
                <a:solidFill>
                  <a:srgbClr val="606060"/>
                </a:solidFill>
                <a:latin typeface="Times New Roman" panose="02020603050405020304" pitchFamily="18" charset="0"/>
                <a:cs typeface="Times New Roman" panose="02020603050405020304" pitchFamily="18" charset="0"/>
              </a:rPr>
              <a:t>Day -16:</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Data Visualization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-17:</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Statistical Analysis</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-18:</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Types Of Distribution </a:t>
            </a:r>
          </a:p>
          <a:p>
            <a:r>
              <a:rPr lang="en-US" sz="1600" b="1" dirty="0">
                <a:solidFill>
                  <a:srgbClr val="606060"/>
                </a:solidFill>
                <a:latin typeface="Times New Roman" panose="02020603050405020304" pitchFamily="18" charset="0"/>
                <a:cs typeface="Times New Roman" panose="02020603050405020304" pitchFamily="18" charset="0"/>
              </a:rPr>
              <a:t>Day -19:</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Correlation ,Chi-Square Test , Linear Regression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-20:</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library – Introduction.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-21:</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Stock Price Prediction With Machine Learning           LSTM RNN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-22:</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People’s  </a:t>
            </a:r>
            <a:r>
              <a:rPr lang="en-US" sz="1600" dirty="0" err="1">
                <a:latin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cs typeface="Times New Roman" panose="02020603050405020304" pitchFamily="18" charset="0"/>
              </a:rPr>
              <a:t> in chat message using NLP          </a:t>
            </a:r>
            <a:r>
              <a:rPr lang="en-US" sz="1600" dirty="0" err="1">
                <a:latin typeface="Times New Roman" panose="02020603050405020304" pitchFamily="18" charset="0"/>
                <a:cs typeface="Times New Roman" panose="02020603050405020304" pitchFamily="18" charset="0"/>
              </a:rPr>
              <a:t>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-23:</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Gaming In Python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-24:</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Chatbot</a:t>
            </a:r>
            <a:r>
              <a:rPr lang="en-US" sz="1600" dirty="0">
                <a:latin typeface="Times New Roman" panose="02020603050405020304" pitchFamily="18" charset="0"/>
                <a:cs typeface="Times New Roman" panose="02020603050405020304" pitchFamily="18" charset="0"/>
              </a:rPr>
              <a:t> creation in Python                                           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-25:</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Electricity Price Prediction Using ML                                                                                                                                                               Random Forest </a:t>
            </a:r>
            <a:r>
              <a:rPr lang="en-US" sz="1600" dirty="0" err="1">
                <a:latin typeface="Times New Roman" panose="02020603050405020304" pitchFamily="18" charset="0"/>
                <a:cs typeface="Times New Roman" panose="02020603050405020304" pitchFamily="18" charset="0"/>
              </a:rPr>
              <a:t>Regressor</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-26:</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Diamond Price Prediction Using Python                       Linear Regression</a:t>
            </a:r>
          </a:p>
          <a:p>
            <a:r>
              <a:rPr lang="en-US" sz="1600" b="1" dirty="0">
                <a:solidFill>
                  <a:srgbClr val="606060"/>
                </a:solidFill>
                <a:latin typeface="Times New Roman" panose="02020603050405020304" pitchFamily="18" charset="0"/>
                <a:cs typeface="Times New Roman" panose="02020603050405020304" pitchFamily="18" charset="0"/>
              </a:rPr>
              <a:t>Day -27:</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Book Recommendation System                                       KNN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-28:</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Image Classification Using CNN                                     </a:t>
            </a:r>
            <a:r>
              <a:rPr lang="en-IN" sz="1600" dirty="0" err="1">
                <a:latin typeface="Times New Roman" panose="02020603050405020304" pitchFamily="18" charset="0"/>
                <a:cs typeface="Times New Roman" panose="02020603050405020304" pitchFamily="18" charset="0"/>
              </a:rPr>
              <a:t>CNN</a:t>
            </a:r>
            <a:r>
              <a:rPr lang="en-IN" sz="1600" dirty="0">
                <a:latin typeface="Times New Roman" panose="02020603050405020304" pitchFamily="18" charset="0"/>
                <a:cs typeface="Times New Roman" panose="02020603050405020304" pitchFamily="18" charset="0"/>
              </a:rPr>
              <a:t> </a:t>
            </a:r>
          </a:p>
          <a:p>
            <a:r>
              <a:rPr lang="en-US" sz="1600" b="1" dirty="0">
                <a:solidFill>
                  <a:srgbClr val="606060"/>
                </a:solidFill>
                <a:latin typeface="Times New Roman" panose="02020603050405020304" pitchFamily="18" charset="0"/>
                <a:cs typeface="Times New Roman" panose="02020603050405020304" pitchFamily="18" charset="0"/>
              </a:rPr>
              <a:t>Day -29:</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Titanic Survival Analysis Using ML                               Logistic Regression</a:t>
            </a:r>
          </a:p>
          <a:p>
            <a:r>
              <a:rPr lang="en-US" sz="1600" b="1" dirty="0">
                <a:solidFill>
                  <a:srgbClr val="606060"/>
                </a:solidFill>
                <a:latin typeface="Times New Roman" panose="02020603050405020304" pitchFamily="18" charset="0"/>
                <a:cs typeface="Times New Roman" panose="02020603050405020304" pitchFamily="18" charset="0"/>
              </a:rPr>
              <a:t>Day -30:</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in Python</a:t>
            </a:r>
          </a:p>
        </p:txBody>
      </p:sp>
    </p:spTree>
    <p:extLst>
      <p:ext uri="{BB962C8B-B14F-4D97-AF65-F5344CB8AC3E}">
        <p14:creationId xmlns:p14="http://schemas.microsoft.com/office/powerpoint/2010/main" val="828774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09" y="452669"/>
            <a:ext cx="10972800" cy="1143000"/>
          </a:xfrm>
        </p:spPr>
        <p:txBody>
          <a:bodyPr vert="horz" lIns="82613" tIns="41307" rIns="82613" bIns="41307" rtlCol="0" anchor="ctr" anchorCtr="0">
            <a:normAutofit/>
          </a:bodyPr>
          <a:lstStyle/>
          <a:p>
            <a:pPr algn="l"/>
            <a:r>
              <a:rPr lang="en-US" sz="4267" dirty="0">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1059988" y="5675513"/>
            <a:ext cx="5029581" cy="473207"/>
          </a:xfrm>
          <a:prstGeom prst="rect">
            <a:avLst/>
          </a:prstGeom>
          <a:noFill/>
        </p:spPr>
        <p:txBody>
          <a:bodyPr wrap="none" lIns="82613" tIns="41307" rIns="82613" bIns="41307" rtlCol="0">
            <a:spAutoFit/>
          </a:bodyPr>
          <a:lstStyle/>
          <a:p>
            <a:r>
              <a:rPr lang="en-US" sz="2533" dirty="0"/>
              <a:t>All Projects in </a:t>
            </a:r>
            <a:r>
              <a:rPr lang="en-US" sz="2533" b="1" dirty="0"/>
              <a:t>Jupyter Notebook</a:t>
            </a:r>
            <a:endParaRPr lang="en-US" sz="2533" b="1" u="sng" dirty="0"/>
          </a:p>
        </p:txBody>
      </p:sp>
      <p:sp>
        <p:nvSpPr>
          <p:cNvPr id="6" name="Rectangle 5"/>
          <p:cNvSpPr/>
          <p:nvPr/>
        </p:nvSpPr>
        <p:spPr>
          <a:xfrm>
            <a:off x="1059990" y="1720560"/>
            <a:ext cx="8756239" cy="2853410"/>
          </a:xfrm>
          <a:prstGeom prst="rect">
            <a:avLst/>
          </a:prstGeom>
        </p:spPr>
        <p:txBody>
          <a:bodyPr wrap="square" lIns="82613" tIns="41307" rIns="82613" bIns="41307">
            <a:spAutoFit/>
          </a:bodyPr>
          <a:lstStyle/>
          <a:p>
            <a:pPr marL="309783" indent="-309783">
              <a:buFont typeface="+mj-lt"/>
              <a:buAutoNum type="arabicPeriod"/>
            </a:pPr>
            <a:r>
              <a:rPr lang="en-US" dirty="0"/>
              <a:t>Stock Price Prediction With Machine Learning </a:t>
            </a:r>
          </a:p>
          <a:p>
            <a:pPr marL="309783" indent="-309783">
              <a:buFont typeface="+mj-lt"/>
              <a:buAutoNum type="arabicPeriod"/>
            </a:pPr>
            <a:r>
              <a:rPr lang="en-US" dirty="0"/>
              <a:t>People’s  </a:t>
            </a:r>
            <a:r>
              <a:rPr lang="en-US" dirty="0" err="1"/>
              <a:t>behaviour</a:t>
            </a:r>
            <a:r>
              <a:rPr lang="en-US" dirty="0"/>
              <a:t> in chat message using NLP </a:t>
            </a:r>
          </a:p>
          <a:p>
            <a:pPr marL="309783" indent="-309783">
              <a:buFont typeface="+mj-lt"/>
              <a:buAutoNum type="arabicPeriod"/>
            </a:pPr>
            <a:r>
              <a:rPr lang="en-US" dirty="0"/>
              <a:t>Gaming In Python </a:t>
            </a:r>
          </a:p>
          <a:p>
            <a:pPr marL="309783" indent="-309783">
              <a:buFont typeface="+mj-lt"/>
              <a:buAutoNum type="arabicPeriod"/>
            </a:pPr>
            <a:r>
              <a:rPr lang="en-US" dirty="0" err="1"/>
              <a:t>Chatbot</a:t>
            </a:r>
            <a:r>
              <a:rPr lang="en-US" dirty="0"/>
              <a:t> creation in Python </a:t>
            </a:r>
          </a:p>
          <a:p>
            <a:pPr marL="309783" indent="-309783">
              <a:buFont typeface="+mj-lt"/>
              <a:buAutoNum type="arabicPeriod"/>
            </a:pPr>
            <a:r>
              <a:rPr lang="en-US" dirty="0"/>
              <a:t>Electricity Price Prediction Using ML </a:t>
            </a:r>
          </a:p>
          <a:p>
            <a:pPr marL="309783" indent="-309783">
              <a:buFont typeface="+mj-lt"/>
              <a:buAutoNum type="arabicPeriod"/>
            </a:pPr>
            <a:r>
              <a:rPr lang="en-IN" dirty="0"/>
              <a:t>Diamond Price Prediction Using Python </a:t>
            </a:r>
          </a:p>
          <a:p>
            <a:pPr marL="309783" indent="-309783">
              <a:buFont typeface="+mj-lt"/>
              <a:buAutoNum type="arabicPeriod"/>
            </a:pPr>
            <a:r>
              <a:rPr lang="en-IN" dirty="0"/>
              <a:t>Book Recommendation System </a:t>
            </a:r>
          </a:p>
          <a:p>
            <a:pPr marL="309783" indent="-309783">
              <a:buFont typeface="+mj-lt"/>
              <a:buAutoNum type="arabicPeriod"/>
            </a:pPr>
            <a:r>
              <a:rPr lang="en-IN" dirty="0"/>
              <a:t>Image Classification Using CNN </a:t>
            </a:r>
          </a:p>
          <a:p>
            <a:pPr marL="309783" indent="-309783">
              <a:buFont typeface="+mj-lt"/>
              <a:buAutoNum type="arabicPeriod"/>
            </a:pPr>
            <a:r>
              <a:rPr lang="en-IN" dirty="0"/>
              <a:t>Titanic Survival Analysis Using ML </a:t>
            </a:r>
          </a:p>
          <a:p>
            <a:pPr marL="309783" indent="-309783">
              <a:buFont typeface="+mj-lt"/>
              <a:buAutoNum type="arabicPeriod"/>
            </a:pPr>
            <a:r>
              <a:rPr lang="en-IN" dirty="0" err="1"/>
              <a:t>Blockchain</a:t>
            </a:r>
            <a:r>
              <a:rPr lang="en-IN" dirty="0"/>
              <a:t> in Python</a:t>
            </a:r>
            <a:endParaRPr lang="en-US" sz="2133" dirty="0"/>
          </a:p>
        </p:txBody>
      </p:sp>
    </p:spTree>
    <p:extLst>
      <p:ext uri="{BB962C8B-B14F-4D97-AF65-F5344CB8AC3E}">
        <p14:creationId xmlns:p14="http://schemas.microsoft.com/office/powerpoint/2010/main" val="2543133812"/>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93" y="1290840"/>
            <a:ext cx="10984800" cy="637600"/>
          </a:xfrm>
        </p:spPr>
        <p:txBody>
          <a:bodyPr vert="horz" lIns="82613" tIns="41307" rIns="82613" bIns="41307" rtlCol="0" anchor="ctr" anchorCtr="0">
            <a:normAutofit/>
          </a:bodyPr>
          <a:lstStyle/>
          <a:p>
            <a:pPr algn="l"/>
            <a:r>
              <a:rPr lang="en-US" sz="3200" u="sng" dirty="0"/>
              <a:t>What</a:t>
            </a:r>
            <a:r>
              <a:rPr lang="en-US" sz="3200" dirty="0"/>
              <a:t> you will </a:t>
            </a:r>
            <a:r>
              <a:rPr lang="en-US" sz="3200" u="sng" dirty="0"/>
              <a:t>get</a:t>
            </a:r>
            <a:r>
              <a:rPr lang="en-US" sz="3200" dirty="0"/>
              <a:t> from this Free 30 Days Master Class?</a:t>
            </a:r>
          </a:p>
        </p:txBody>
      </p:sp>
      <p:sp>
        <p:nvSpPr>
          <p:cNvPr id="3" name="Rectangle 2"/>
          <p:cNvSpPr/>
          <p:nvPr/>
        </p:nvSpPr>
        <p:spPr>
          <a:xfrm>
            <a:off x="2103480" y="2597817"/>
            <a:ext cx="7603384" cy="1560748"/>
          </a:xfrm>
          <a:prstGeom prst="rect">
            <a:avLst/>
          </a:prstGeom>
        </p:spPr>
        <p:txBody>
          <a:bodyPr wrap="square" lIns="82613" tIns="41307" rIns="82613" bIns="41307">
            <a:spAutoFit/>
          </a:bodyPr>
          <a:lstStyle/>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You can attend YouTube Live Class</a:t>
            </a:r>
          </a:p>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1011121878"/>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665" y="2978615"/>
            <a:ext cx="7848779" cy="1044421"/>
          </a:xfrm>
        </p:spPr>
        <p:txBody>
          <a:bodyPr/>
          <a:lstStyle/>
          <a:p>
            <a:r>
              <a:rPr lang="en-US" sz="2533" dirty="0">
                <a:solidFill>
                  <a:schemeClr val="bg2">
                    <a:lumMod val="50000"/>
                  </a:schemeClr>
                </a:solidFill>
              </a:rPr>
              <a:t>Ans :</a:t>
            </a:r>
            <a:r>
              <a:rPr lang="en-US" sz="2533" dirty="0"/>
              <a:t> </a:t>
            </a:r>
            <a:r>
              <a:rPr lang="en-US" sz="1600" dirty="0"/>
              <a:t>During the Live Class, organizer will post </a:t>
            </a:r>
            <a:r>
              <a:rPr lang="en-US" sz="1600" u="sng" dirty="0">
                <a:solidFill>
                  <a:srgbClr val="FF0000"/>
                </a:solidFill>
              </a:rPr>
              <a:t>Google Form link </a:t>
            </a:r>
            <a:r>
              <a:rPr lang="en-US" sz="1600" dirty="0"/>
              <a:t>in </a:t>
            </a:r>
            <a:r>
              <a:rPr lang="en-US" sz="1600" u="sng" dirty="0">
                <a:solidFill>
                  <a:srgbClr val="FF0000"/>
                </a:solidFill>
              </a:rPr>
              <a:t>Live Chat. </a:t>
            </a:r>
            <a:r>
              <a:rPr lang="en-US" sz="1600" dirty="0"/>
              <a:t>The Participants should submit the from on daily basis. </a:t>
            </a:r>
            <a:br>
              <a:rPr lang="en-US" sz="1600" dirty="0"/>
            </a:br>
            <a:r>
              <a:rPr lang="en-US" sz="1600" dirty="0">
                <a:solidFill>
                  <a:srgbClr val="C00000"/>
                </a:solidFill>
              </a:rPr>
              <a:t>Minimum 25 Days </a:t>
            </a:r>
            <a:r>
              <a:rPr lang="en-US" sz="1600" dirty="0"/>
              <a:t>Attendance is Required to get Free Master Class Participation Certificate.</a:t>
            </a:r>
          </a:p>
        </p:txBody>
      </p:sp>
      <p:sp>
        <p:nvSpPr>
          <p:cNvPr id="3" name="Title 2"/>
          <p:cNvSpPr>
            <a:spLocks noGrp="1"/>
          </p:cNvSpPr>
          <p:nvPr>
            <p:ph type="title" idx="2"/>
          </p:nvPr>
        </p:nvSpPr>
        <p:spPr>
          <a:xfrm>
            <a:off x="2118777" y="1028735"/>
            <a:ext cx="7800745" cy="1949877"/>
          </a:xfrm>
        </p:spPr>
        <p:txBody>
          <a:bodyPr/>
          <a:lstStyle/>
          <a:p>
            <a:r>
              <a:rPr lang="en-US" sz="4400" dirty="0">
                <a:solidFill>
                  <a:schemeClr val="bg2">
                    <a:lumMod val="50000"/>
                  </a:schemeClr>
                </a:solidFill>
              </a:rPr>
              <a:t>How to mark </a:t>
            </a:r>
            <a:r>
              <a:rPr lang="en-US" sz="4400" dirty="0"/>
              <a:t>your </a:t>
            </a:r>
            <a:r>
              <a:rPr lang="en-US" sz="4400" dirty="0">
                <a:solidFill>
                  <a:schemeClr val="bg2">
                    <a:lumMod val="50000"/>
                  </a:schemeClr>
                </a:solidFill>
              </a:rPr>
              <a:t>Attendance</a:t>
            </a:r>
            <a:r>
              <a:rPr lang="en-US" sz="4400" dirty="0"/>
              <a:t> in </a:t>
            </a:r>
            <a:r>
              <a:rPr lang="en-US" sz="4400" dirty="0">
                <a:solidFill>
                  <a:schemeClr val="bg2">
                    <a:lumMod val="50000"/>
                  </a:schemeClr>
                </a:solidFill>
              </a:rPr>
              <a:t>YouTube Live Class</a:t>
            </a:r>
            <a:r>
              <a:rPr lang="en-US" sz="4400" dirty="0"/>
              <a:t>?</a:t>
            </a:r>
          </a:p>
        </p:txBody>
      </p:sp>
      <p:sp>
        <p:nvSpPr>
          <p:cNvPr id="6" name="Rectangle 5"/>
          <p:cNvSpPr/>
          <p:nvPr/>
        </p:nvSpPr>
        <p:spPr>
          <a:xfrm>
            <a:off x="2243664" y="4668713"/>
            <a:ext cx="7675856" cy="1191416"/>
          </a:xfrm>
          <a:prstGeom prst="rect">
            <a:avLst/>
          </a:prstGeom>
          <a:ln>
            <a:solidFill>
              <a:srgbClr val="FF0000"/>
            </a:solidFill>
          </a:ln>
        </p:spPr>
        <p:txBody>
          <a:bodyPr wrap="square" lIns="82613" tIns="41307" rIns="82613" bIns="41307">
            <a:spAutoFit/>
          </a:bodyPr>
          <a:lstStyle/>
          <a:p>
            <a:r>
              <a:rPr lang="en-US" sz="1867" dirty="0">
                <a:solidFill>
                  <a:schemeClr val="bg2">
                    <a:lumMod val="50000"/>
                  </a:schemeClr>
                </a:solidFill>
              </a:rPr>
              <a:t>Note :</a:t>
            </a:r>
            <a:r>
              <a:rPr lang="en-US" sz="1867" dirty="0"/>
              <a:t> </a:t>
            </a:r>
            <a:r>
              <a:rPr lang="en-US" sz="2400" dirty="0"/>
              <a:t>The Link will be available during the Live. From the LIVE Class date, the live video will get removed from the YouTube in 3 days. </a:t>
            </a:r>
            <a:endParaRPr lang="en-US" sz="2400" u="sng" dirty="0">
              <a:solidFill>
                <a:srgbClr val="FF0000"/>
              </a:solidFill>
            </a:endParaRPr>
          </a:p>
        </p:txBody>
      </p:sp>
    </p:spTree>
    <p:extLst>
      <p:ext uri="{BB962C8B-B14F-4D97-AF65-F5344CB8AC3E}">
        <p14:creationId xmlns:p14="http://schemas.microsoft.com/office/powerpoint/2010/main" val="2352730252"/>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82613" tIns="41307" rIns="82613" bIns="41307" rtlCol="0" anchor="ctr" anchorCtr="0">
            <a:normAutofit fontScale="90000"/>
          </a:bodyPr>
          <a:lstStyle/>
          <a:p>
            <a:pPr algn="l"/>
            <a:r>
              <a:rPr lang="en-US" sz="3600" dirty="0"/>
              <a:t/>
            </a:r>
            <a:br>
              <a:rPr lang="en-US" sz="3600" dirty="0"/>
            </a:br>
            <a:r>
              <a:rPr lang="en-US" sz="4800" dirty="0">
                <a:solidFill>
                  <a:schemeClr val="bg1"/>
                </a:solidFill>
                <a:latin typeface="Times New Roman" panose="02020603050405020304" pitchFamily="18" charset="0"/>
                <a:cs typeface="Times New Roman" panose="02020603050405020304" pitchFamily="18" charset="0"/>
              </a:rPr>
              <a:t>Sample 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234" y="1508787"/>
            <a:ext cx="6501820" cy="45955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569" y="2820872"/>
            <a:ext cx="2812971" cy="2160072"/>
          </a:xfrm>
          <a:prstGeom prst="rect">
            <a:avLst/>
          </a:prstGeom>
        </p:spPr>
      </p:pic>
    </p:spTree>
    <p:extLst>
      <p:ext uri="{BB962C8B-B14F-4D97-AF65-F5344CB8AC3E}">
        <p14:creationId xmlns:p14="http://schemas.microsoft.com/office/powerpoint/2010/main" val="979489557"/>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1134" y="3806664"/>
            <a:ext cx="7954455" cy="580525"/>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871531" y="1604797"/>
            <a:ext cx="9861876" cy="1274528"/>
          </a:xfrm>
        </p:spPr>
        <p:txBody>
          <a:bodyPr/>
          <a:lstStyle/>
          <a:p>
            <a:pPr algn="l"/>
            <a:r>
              <a:rPr lang="en-US" sz="3600" dirty="0"/>
              <a:t>You can get chance to apply 1 Month Internship on Data Science &amp; Analytics Master Class</a:t>
            </a:r>
          </a:p>
        </p:txBody>
      </p:sp>
      <p:sp>
        <p:nvSpPr>
          <p:cNvPr id="5" name="Subtitle 3"/>
          <p:cNvSpPr txBox="1">
            <a:spLocks/>
          </p:cNvSpPr>
          <p:nvPr/>
        </p:nvSpPr>
        <p:spPr>
          <a:xfrm>
            <a:off x="1461928" y="482260"/>
            <a:ext cx="6788725" cy="1335848"/>
          </a:xfrm>
          <a:prstGeom prst="rect">
            <a:avLst/>
          </a:prstGeom>
          <a:noFill/>
          <a:ln>
            <a:noFill/>
          </a:ln>
        </p:spPr>
        <p:txBody>
          <a:bodyPr spcFirstLastPara="1" wrap="square" lIns="82600" tIns="82600" rIns="82600" bIns="8260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4933" b="1" dirty="0"/>
              <a:t>On Demand</a:t>
            </a:r>
          </a:p>
        </p:txBody>
      </p:sp>
    </p:spTree>
    <p:extLst>
      <p:ext uri="{BB962C8B-B14F-4D97-AF65-F5344CB8AC3E}">
        <p14:creationId xmlns:p14="http://schemas.microsoft.com/office/powerpoint/2010/main" val="2373875272"/>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072" y="356662"/>
            <a:ext cx="5630397" cy="1344148"/>
          </a:xfrm>
        </p:spPr>
        <p:txBody>
          <a:bodyPr/>
          <a:lstStyle/>
          <a:p>
            <a:r>
              <a:rPr lang="en-US" sz="5467" dirty="0"/>
              <a:t>What is Internship????</a:t>
            </a:r>
          </a:p>
        </p:txBody>
      </p:sp>
      <p:grpSp>
        <p:nvGrpSpPr>
          <p:cNvPr id="9" name="Group 8"/>
          <p:cNvGrpSpPr/>
          <p:nvPr/>
        </p:nvGrpSpPr>
        <p:grpSpPr>
          <a:xfrm>
            <a:off x="2063552" y="1892831"/>
            <a:ext cx="8452832" cy="4660997"/>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b="1" dirty="0">
                  <a:solidFill>
                    <a:schemeClr val="bg1"/>
                  </a:solidFill>
                </a:rPr>
                <a:t>Grow</a:t>
              </a:r>
            </a:p>
          </p:txBody>
        </p:sp>
      </p:grpSp>
    </p:spTree>
    <p:extLst>
      <p:ext uri="{BB962C8B-B14F-4D97-AF65-F5344CB8AC3E}">
        <p14:creationId xmlns:p14="http://schemas.microsoft.com/office/powerpoint/2010/main" val="4078547418"/>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nvPr>
        </p:nvGraphicFramePr>
        <p:xfrm>
          <a:off x="2" y="100139"/>
          <a:ext cx="11920703" cy="6515882"/>
        </p:xfrm>
        <a:graphic>
          <a:graphicData uri="http://schemas.openxmlformats.org/drawingml/2006/table">
            <a:tbl>
              <a:tblPr firstRow="1" bandRow="1">
                <a:tableStyleId>{08FB837D-C827-4EFA-A057-4D05807E0F7C}</a:tableStyleId>
              </a:tblPr>
              <a:tblGrid>
                <a:gridCol w="4727179">
                  <a:extLst>
                    <a:ext uri="{9D8B030D-6E8A-4147-A177-3AD203B41FA5}">
                      <a16:colId xmlns:a16="http://schemas.microsoft.com/office/drawing/2014/main" val="20000"/>
                    </a:ext>
                  </a:extLst>
                </a:gridCol>
                <a:gridCol w="7193524">
                  <a:extLst>
                    <a:ext uri="{9D8B030D-6E8A-4147-A177-3AD203B41FA5}">
                      <a16:colId xmlns:a16="http://schemas.microsoft.com/office/drawing/2014/main" val="20001"/>
                    </a:ext>
                  </a:extLst>
                </a:gridCol>
              </a:tblGrid>
              <a:tr h="466307">
                <a:tc>
                  <a:txBody>
                    <a:bodyPr/>
                    <a:lstStyle/>
                    <a:p>
                      <a:pPr algn="ctr"/>
                      <a:r>
                        <a:rPr lang="en-US" sz="2100" dirty="0" smtClean="0"/>
                        <a:t>Free Master Class DSA</a:t>
                      </a:r>
                      <a:endParaRPr lang="en-US" sz="2100" dirty="0"/>
                    </a:p>
                  </a:txBody>
                  <a:tcPr marL="82619" marR="82619" marT="41312" marB="41312"/>
                </a:tc>
                <a:tc>
                  <a:txBody>
                    <a:bodyPr/>
                    <a:lstStyle/>
                    <a:p>
                      <a:pPr algn="ctr"/>
                      <a:r>
                        <a:rPr lang="en-US" sz="2100" dirty="0" smtClean="0"/>
                        <a:t>1</a:t>
                      </a:r>
                      <a:r>
                        <a:rPr lang="en-US" sz="2100" baseline="0" dirty="0" smtClean="0"/>
                        <a:t> Month Internship on DSA</a:t>
                      </a:r>
                      <a:endParaRPr lang="en-US" sz="2100" dirty="0"/>
                    </a:p>
                  </a:txBody>
                  <a:tcPr marL="82619" marR="82619" marT="41312" marB="41312"/>
                </a:tc>
                <a:extLst>
                  <a:ext uri="{0D108BD9-81ED-4DB2-BD59-A6C34878D82A}">
                    <a16:rowId xmlns:a16="http://schemas.microsoft.com/office/drawing/2014/main" val="10000"/>
                  </a:ext>
                </a:extLst>
              </a:tr>
              <a:tr h="743608">
                <a:tc>
                  <a:txBody>
                    <a:bodyPr/>
                    <a:lstStyle/>
                    <a:p>
                      <a:r>
                        <a:rPr lang="en-US" sz="2100" dirty="0" smtClean="0"/>
                        <a:t>Master Class Participation Certificate</a:t>
                      </a:r>
                      <a:endParaRPr lang="en-US" sz="2100" dirty="0"/>
                    </a:p>
                  </a:txBody>
                  <a:tcPr marL="82619" marR="82619" marT="41312" marB="41312"/>
                </a:tc>
                <a:tc>
                  <a:txBody>
                    <a:bodyPr/>
                    <a:lstStyle/>
                    <a:p>
                      <a:r>
                        <a:rPr lang="en-US" sz="2100" dirty="0" smtClean="0"/>
                        <a:t>Internship Completion</a:t>
                      </a:r>
                      <a:r>
                        <a:rPr lang="en-US" sz="2100" baseline="0" dirty="0" smtClean="0"/>
                        <a:t> Certificate</a:t>
                      </a:r>
                      <a:endParaRPr lang="en-US" sz="2100" dirty="0"/>
                    </a:p>
                  </a:txBody>
                  <a:tcPr marL="82619" marR="82619" marT="41312" marB="41312"/>
                </a:tc>
                <a:extLst>
                  <a:ext uri="{0D108BD9-81ED-4DB2-BD59-A6C34878D82A}">
                    <a16:rowId xmlns:a16="http://schemas.microsoft.com/office/drawing/2014/main" val="10001"/>
                  </a:ext>
                </a:extLst>
              </a:tr>
              <a:tr h="743608">
                <a:tc>
                  <a:txBody>
                    <a:bodyPr/>
                    <a:lstStyle/>
                    <a:p>
                      <a:r>
                        <a:rPr lang="en-US" sz="2100" dirty="0" smtClean="0"/>
                        <a:t>Minimum 25 Class should attend YouTube</a:t>
                      </a:r>
                      <a:r>
                        <a:rPr lang="en-US" sz="2100" baseline="0" dirty="0" smtClean="0"/>
                        <a:t> Live</a:t>
                      </a:r>
                      <a:endParaRPr lang="en-US" sz="2100" dirty="0"/>
                    </a:p>
                  </a:txBody>
                  <a:tcPr marL="82619" marR="82619" marT="41312" marB="41312"/>
                </a:tc>
                <a:tc>
                  <a:txBody>
                    <a:bodyPr/>
                    <a:lstStyle/>
                    <a:p>
                      <a:r>
                        <a:rPr lang="en-US" sz="2100" dirty="0" smtClean="0"/>
                        <a:t>Recorded Class</a:t>
                      </a:r>
                      <a:r>
                        <a:rPr lang="en-US" sz="2100" baseline="0" dirty="0" smtClean="0"/>
                        <a:t> Link will be provided. – LMS Portal Access</a:t>
                      </a:r>
                      <a:endParaRPr lang="en-US" sz="2100" dirty="0"/>
                    </a:p>
                  </a:txBody>
                  <a:tcPr marL="82619" marR="82619" marT="41312" marB="41312"/>
                </a:tc>
                <a:extLst>
                  <a:ext uri="{0D108BD9-81ED-4DB2-BD59-A6C34878D82A}">
                    <a16:rowId xmlns:a16="http://schemas.microsoft.com/office/drawing/2014/main" val="10002"/>
                  </a:ext>
                </a:extLst>
              </a:tr>
              <a:tr h="743608">
                <a:tc>
                  <a:txBody>
                    <a:bodyPr/>
                    <a:lstStyle/>
                    <a:p>
                      <a:r>
                        <a:rPr lang="en-US" sz="2100" dirty="0" smtClean="0"/>
                        <a:t>YouTube</a:t>
                      </a:r>
                      <a:r>
                        <a:rPr lang="en-US" sz="2100" baseline="0" dirty="0" smtClean="0"/>
                        <a:t> Live Mandatory</a:t>
                      </a:r>
                      <a:endParaRPr lang="en-US" sz="2100" dirty="0"/>
                    </a:p>
                  </a:txBody>
                  <a:tcPr marL="82619" marR="82619" marT="41312" marB="41312"/>
                </a:tc>
                <a:tc>
                  <a:txBody>
                    <a:bodyPr/>
                    <a:lstStyle/>
                    <a:p>
                      <a:r>
                        <a:rPr lang="en-US" sz="2100" dirty="0" smtClean="0"/>
                        <a:t>Your Choice. You can attend Live</a:t>
                      </a:r>
                      <a:r>
                        <a:rPr lang="en-US" sz="2100" baseline="0" dirty="0" smtClean="0"/>
                        <a:t> or else You can watch Recorded Class in LMS Portal</a:t>
                      </a:r>
                      <a:endParaRPr lang="en-US" sz="2100" dirty="0"/>
                    </a:p>
                  </a:txBody>
                  <a:tcPr marL="82619" marR="82619" marT="41312" marB="41312"/>
                </a:tc>
                <a:extLst>
                  <a:ext uri="{0D108BD9-81ED-4DB2-BD59-A6C34878D82A}">
                    <a16:rowId xmlns:a16="http://schemas.microsoft.com/office/drawing/2014/main" val="10003"/>
                  </a:ext>
                </a:extLst>
              </a:tr>
              <a:tr h="743608">
                <a:tc>
                  <a:txBody>
                    <a:bodyPr/>
                    <a:lstStyle/>
                    <a:p>
                      <a:r>
                        <a:rPr lang="en-US" sz="2100" dirty="0" smtClean="0"/>
                        <a:t>All Projects Demo class</a:t>
                      </a:r>
                      <a:r>
                        <a:rPr lang="en-US" sz="2100" baseline="0" dirty="0" smtClean="0"/>
                        <a:t> in YouTube Live</a:t>
                      </a:r>
                      <a:endParaRPr lang="en-US" sz="2100" dirty="0"/>
                    </a:p>
                  </a:txBody>
                  <a:tcPr marL="82619" marR="82619" marT="41312" marB="41312"/>
                </a:tc>
                <a:tc>
                  <a:txBody>
                    <a:bodyPr/>
                    <a:lstStyle/>
                    <a:p>
                      <a:r>
                        <a:rPr lang="en-US" sz="2100" dirty="0" smtClean="0"/>
                        <a:t>Step by Step Video</a:t>
                      </a:r>
                      <a:r>
                        <a:rPr lang="en-US" sz="2100" baseline="0" dirty="0" smtClean="0"/>
                        <a:t> Explanation Content in LMS Portal</a:t>
                      </a:r>
                      <a:endParaRPr lang="en-US" sz="2100" dirty="0"/>
                    </a:p>
                  </a:txBody>
                  <a:tcPr marL="82619" marR="82619" marT="41312" marB="41312"/>
                </a:tc>
                <a:extLst>
                  <a:ext uri="{0D108BD9-81ED-4DB2-BD59-A6C34878D82A}">
                    <a16:rowId xmlns:a16="http://schemas.microsoft.com/office/drawing/2014/main" val="10004"/>
                  </a:ext>
                </a:extLst>
              </a:tr>
              <a:tr h="466307">
                <a:tc>
                  <a:txBody>
                    <a:bodyPr/>
                    <a:lstStyle/>
                    <a:p>
                      <a:r>
                        <a:rPr lang="en-US" sz="2100" dirty="0" smtClean="0"/>
                        <a:t>Access : 3 Days</a:t>
                      </a:r>
                      <a:endParaRPr lang="en-US" sz="2100" dirty="0"/>
                    </a:p>
                  </a:txBody>
                  <a:tcPr marL="82619" marR="82619" marT="41312" marB="41312"/>
                </a:tc>
                <a:tc>
                  <a:txBody>
                    <a:bodyPr/>
                    <a:lstStyle/>
                    <a:p>
                      <a:r>
                        <a:rPr lang="en-US" sz="2100" dirty="0" smtClean="0"/>
                        <a:t>VIP WhatsApp Group Support</a:t>
                      </a:r>
                      <a:endParaRPr lang="en-US" sz="2100" dirty="0"/>
                    </a:p>
                  </a:txBody>
                  <a:tcPr marL="82619" marR="82619" marT="41312" marB="41312"/>
                </a:tc>
                <a:extLst>
                  <a:ext uri="{0D108BD9-81ED-4DB2-BD59-A6C34878D82A}">
                    <a16:rowId xmlns:a16="http://schemas.microsoft.com/office/drawing/2014/main" val="10005"/>
                  </a:ext>
                </a:extLst>
              </a:tr>
              <a:tr h="466307">
                <a:tc>
                  <a:txBody>
                    <a:bodyPr/>
                    <a:lstStyle/>
                    <a:p>
                      <a:endParaRPr lang="en-US" sz="2100" dirty="0"/>
                    </a:p>
                  </a:txBody>
                  <a:tcPr marL="82619" marR="82619" marT="41312" marB="41312"/>
                </a:tc>
                <a:tc>
                  <a:txBody>
                    <a:bodyPr/>
                    <a:lstStyle/>
                    <a:p>
                      <a:r>
                        <a:rPr lang="en-US" sz="2100" dirty="0" smtClean="0"/>
                        <a:t>You Can Download All PPTs </a:t>
                      </a:r>
                      <a:endParaRPr lang="en-US" sz="2100" dirty="0"/>
                    </a:p>
                  </a:txBody>
                  <a:tcPr marL="82619" marR="82619" marT="41312" marB="41312"/>
                </a:tc>
                <a:extLst>
                  <a:ext uri="{0D108BD9-81ED-4DB2-BD59-A6C34878D82A}">
                    <a16:rowId xmlns:a16="http://schemas.microsoft.com/office/drawing/2014/main" val="10006"/>
                  </a:ext>
                </a:extLst>
              </a:tr>
              <a:tr h="743608">
                <a:tc>
                  <a:txBody>
                    <a:bodyPr/>
                    <a:lstStyle/>
                    <a:p>
                      <a:endParaRPr lang="en-US" sz="2100" dirty="0"/>
                    </a:p>
                  </a:txBody>
                  <a:tcPr marL="82619" marR="82619" marT="41312" marB="41312"/>
                </a:tc>
                <a:tc>
                  <a:txBody>
                    <a:bodyPr/>
                    <a:lstStyle/>
                    <a:p>
                      <a:r>
                        <a:rPr lang="en-US" sz="2100" dirty="0" smtClean="0"/>
                        <a:t>4 </a:t>
                      </a:r>
                      <a:r>
                        <a:rPr lang="en-US" sz="2100" dirty="0" err="1" smtClean="0"/>
                        <a:t>Nos</a:t>
                      </a:r>
                      <a:r>
                        <a:rPr lang="en-US" sz="2100" dirty="0" smtClean="0"/>
                        <a:t> of Hackathon Class in Zoom Live. The</a:t>
                      </a:r>
                      <a:r>
                        <a:rPr lang="en-US" sz="2100" baseline="0" dirty="0" smtClean="0"/>
                        <a:t> Recording also will be provided </a:t>
                      </a:r>
                      <a:endParaRPr lang="en-US" sz="2100" dirty="0"/>
                    </a:p>
                  </a:txBody>
                  <a:tcPr marL="82619" marR="82619" marT="41312" marB="41312"/>
                </a:tc>
                <a:extLst>
                  <a:ext uri="{0D108BD9-81ED-4DB2-BD59-A6C34878D82A}">
                    <a16:rowId xmlns:a16="http://schemas.microsoft.com/office/drawing/2014/main" val="10007"/>
                  </a:ext>
                </a:extLst>
              </a:tr>
              <a:tr h="466307">
                <a:tc>
                  <a:txBody>
                    <a:bodyPr/>
                    <a:lstStyle/>
                    <a:p>
                      <a:endParaRPr lang="en-US" sz="2100" dirty="0"/>
                    </a:p>
                  </a:txBody>
                  <a:tcPr marL="82619" marR="82619" marT="41312" marB="41312"/>
                </a:tc>
                <a:tc>
                  <a:txBody>
                    <a:bodyPr/>
                    <a:lstStyle/>
                    <a:p>
                      <a:r>
                        <a:rPr lang="en-US" sz="2100" dirty="0" smtClean="0"/>
                        <a:t>You Can Download All Project Files </a:t>
                      </a:r>
                      <a:endParaRPr lang="en-US" sz="2100" dirty="0"/>
                    </a:p>
                  </a:txBody>
                  <a:tcPr marL="82619" marR="82619" marT="41312" marB="41312"/>
                </a:tc>
                <a:extLst>
                  <a:ext uri="{0D108BD9-81ED-4DB2-BD59-A6C34878D82A}">
                    <a16:rowId xmlns:a16="http://schemas.microsoft.com/office/drawing/2014/main" val="10008"/>
                  </a:ext>
                </a:extLst>
              </a:tr>
              <a:tr h="466307">
                <a:tc>
                  <a:txBody>
                    <a:bodyPr/>
                    <a:lstStyle/>
                    <a:p>
                      <a:endParaRPr lang="en-US" sz="2100" dirty="0"/>
                    </a:p>
                  </a:txBody>
                  <a:tcPr marL="82619" marR="82619" marT="41312" marB="41312"/>
                </a:tc>
                <a:tc>
                  <a:txBody>
                    <a:bodyPr/>
                    <a:lstStyle/>
                    <a:p>
                      <a:r>
                        <a:rPr lang="en-US" sz="2100" dirty="0" smtClean="0"/>
                        <a:t>Mentor</a:t>
                      </a:r>
                      <a:r>
                        <a:rPr lang="en-US" sz="2100" baseline="0" dirty="0" smtClean="0"/>
                        <a:t> will guide you to finish 10 Projects </a:t>
                      </a:r>
                      <a:endParaRPr lang="en-US" sz="2100" dirty="0"/>
                    </a:p>
                  </a:txBody>
                  <a:tcPr marL="82619" marR="82619" marT="41312" marB="41312"/>
                </a:tc>
                <a:extLst>
                  <a:ext uri="{0D108BD9-81ED-4DB2-BD59-A6C34878D82A}">
                    <a16:rowId xmlns:a16="http://schemas.microsoft.com/office/drawing/2014/main" val="10009"/>
                  </a:ext>
                </a:extLst>
              </a:tr>
              <a:tr h="466307">
                <a:tc>
                  <a:txBody>
                    <a:bodyPr/>
                    <a:lstStyle/>
                    <a:p>
                      <a:endParaRPr lang="en-US" sz="2100" dirty="0"/>
                    </a:p>
                  </a:txBody>
                  <a:tcPr marL="82619" marR="82619" marT="41312" marB="41312"/>
                </a:tc>
                <a:tc>
                  <a:txBody>
                    <a:bodyPr/>
                    <a:lstStyle/>
                    <a:p>
                      <a:r>
                        <a:rPr lang="en-US" sz="2100" dirty="0" smtClean="0"/>
                        <a:t>Access : 60 Days</a:t>
                      </a:r>
                      <a:endParaRPr lang="en-US" sz="2100" dirty="0"/>
                    </a:p>
                  </a:txBody>
                  <a:tcPr marL="82619" marR="82619" marT="41312" marB="41312"/>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06290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533420"/>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4087445" y="932725"/>
            <a:ext cx="7522353" cy="2304217"/>
          </a:xfrm>
          <a:prstGeom prst="rect">
            <a:avLst/>
          </a:prstGeom>
        </p:spPr>
        <p:txBody>
          <a:bodyPr spcFirstLastPara="1" vert="horz" wrap="square" lIns="0" tIns="0" rIns="0" bIns="0" rtlCol="0" anchor="ctr" anchorCtr="0">
            <a:noAutofit/>
          </a:bodyPr>
          <a:lstStyle/>
          <a:p>
            <a:r>
              <a:rPr lang="en" sz="5467" dirty="0"/>
              <a:t>30 Days </a:t>
            </a:r>
            <a:br>
              <a:rPr lang="en" sz="5467" dirty="0"/>
            </a:br>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2" name="TextBox 1"/>
          <p:cNvSpPr txBox="1"/>
          <p:nvPr/>
        </p:nvSpPr>
        <p:spPr>
          <a:xfrm>
            <a:off x="3869904" y="5685587"/>
            <a:ext cx="5542157" cy="924741"/>
          </a:xfrm>
          <a:prstGeom prst="rect">
            <a:avLst/>
          </a:prstGeom>
          <a:noFill/>
        </p:spPr>
        <p:txBody>
          <a:bodyPr wrap="none" lIns="82613" tIns="41307" rIns="82613" bIns="41307" rtlCol="0">
            <a:spAutoFit/>
          </a:bodyPr>
          <a:lstStyle/>
          <a:p>
            <a:r>
              <a:rPr lang="en-US" sz="5467" dirty="0">
                <a:solidFill>
                  <a:schemeClr val="bg2">
                    <a:lumMod val="75000"/>
                  </a:schemeClr>
                </a:solidFill>
              </a:rPr>
              <a:t>Free Registration</a:t>
            </a:r>
          </a:p>
        </p:txBody>
      </p:sp>
      <p:sp>
        <p:nvSpPr>
          <p:cNvPr id="3" name="TextBox 2"/>
          <p:cNvSpPr txBox="1"/>
          <p:nvPr/>
        </p:nvSpPr>
        <p:spPr>
          <a:xfrm>
            <a:off x="3869905" y="3822422"/>
            <a:ext cx="3348801" cy="698974"/>
          </a:xfrm>
          <a:prstGeom prst="rect">
            <a:avLst/>
          </a:prstGeom>
          <a:noFill/>
        </p:spPr>
        <p:txBody>
          <a:bodyPr wrap="none" lIns="82613" tIns="41307" rIns="82613" bIns="41307" rtlCol="0">
            <a:spAutoFit/>
          </a:bodyPr>
          <a:lstStyle/>
          <a:p>
            <a:r>
              <a:rPr lang="en-US" sz="4000" dirty="0">
                <a:solidFill>
                  <a:schemeClr val="bg2">
                    <a:lumMod val="75000"/>
                  </a:schemeClr>
                </a:solidFill>
              </a:rPr>
              <a:t>Day1 : Python</a:t>
            </a:r>
          </a:p>
        </p:txBody>
      </p:sp>
      <p:sp>
        <p:nvSpPr>
          <p:cNvPr id="4" name="TextBox 3"/>
          <p:cNvSpPr txBox="1"/>
          <p:nvPr/>
        </p:nvSpPr>
        <p:spPr>
          <a:xfrm>
            <a:off x="5681660" y="4899579"/>
            <a:ext cx="2635529" cy="452753"/>
          </a:xfrm>
          <a:prstGeom prst="rect">
            <a:avLst/>
          </a:prstGeom>
          <a:noFill/>
        </p:spPr>
        <p:txBody>
          <a:bodyPr wrap="none" lIns="82613" tIns="41307" rIns="82613" bIns="41307" rtlCol="0">
            <a:spAutoFit/>
          </a:bodyPr>
          <a:lstStyle/>
          <a:p>
            <a:r>
              <a:rPr lang="en-US" sz="2400" dirty="0">
                <a:solidFill>
                  <a:schemeClr val="bg2">
                    <a:lumMod val="75000"/>
                  </a:schemeClr>
                </a:solidFill>
              </a:rPr>
              <a:t>Time: 6.00 PM IST</a:t>
            </a:r>
          </a:p>
        </p:txBody>
      </p:sp>
    </p:spTree>
    <p:extLst>
      <p:ext uri="{BB962C8B-B14F-4D97-AF65-F5344CB8AC3E}">
        <p14:creationId xmlns:p14="http://schemas.microsoft.com/office/powerpoint/2010/main" val="3037472441"/>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2138" y="1742801"/>
            <a:ext cx="11286559" cy="3372400"/>
          </a:xfrm>
        </p:spPr>
        <p:txBody>
          <a:bodyPr/>
          <a:lstStyle/>
          <a:p>
            <a:r>
              <a:rPr lang="en-US" sz="6000" u="sng" dirty="0"/>
              <a:t>Pantech</a:t>
            </a:r>
            <a:r>
              <a:rPr lang="en-US" sz="6000" dirty="0"/>
              <a:t> will make you to </a:t>
            </a:r>
            <a:r>
              <a:rPr lang="en-US" sz="6000" u="sng" dirty="0">
                <a:solidFill>
                  <a:srgbClr val="FF0000"/>
                </a:solidFill>
              </a:rPr>
              <a:t>Create 10 Projects</a:t>
            </a:r>
            <a:r>
              <a:rPr lang="en-US" sz="6000" dirty="0"/>
              <a:t> in Data Science &amp; Analytics in </a:t>
            </a:r>
            <a:r>
              <a:rPr lang="en-US" sz="6000" u="sng" dirty="0">
                <a:solidFill>
                  <a:srgbClr val="FF0000"/>
                </a:solidFill>
              </a:rPr>
              <a:t>30 Days</a:t>
            </a:r>
          </a:p>
        </p:txBody>
      </p:sp>
      <p:sp>
        <p:nvSpPr>
          <p:cNvPr id="5" name="TextBox 4"/>
          <p:cNvSpPr txBox="1"/>
          <p:nvPr/>
        </p:nvSpPr>
        <p:spPr>
          <a:xfrm>
            <a:off x="602138" y="1274356"/>
            <a:ext cx="5915208" cy="473207"/>
          </a:xfrm>
          <a:prstGeom prst="rect">
            <a:avLst/>
          </a:prstGeom>
          <a:noFill/>
        </p:spPr>
        <p:txBody>
          <a:bodyPr wrap="none" lIns="82613" tIns="41307" rIns="82613" bIns="41307" rtlCol="0">
            <a:spAutoFit/>
          </a:bodyPr>
          <a:lstStyle/>
          <a:p>
            <a:r>
              <a:rPr lang="en-US" sz="2533" b="1" dirty="0"/>
              <a:t>Objective of this 30 Days Master Class</a:t>
            </a:r>
          </a:p>
        </p:txBody>
      </p:sp>
    </p:spTree>
    <p:extLst>
      <p:ext uri="{BB962C8B-B14F-4D97-AF65-F5344CB8AC3E}">
        <p14:creationId xmlns:p14="http://schemas.microsoft.com/office/powerpoint/2010/main" val="32024965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740701"/>
            <a:ext cx="9010272" cy="960107"/>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43341" y="1796819"/>
            <a:ext cx="11023161" cy="4616704"/>
          </a:xfrm>
        </p:spPr>
        <p:txBody>
          <a:bodyPr/>
          <a:lstStyle/>
          <a:p>
            <a:r>
              <a:rPr lang="en-US" sz="2933" dirty="0">
                <a:solidFill>
                  <a:schemeClr val="tx1"/>
                </a:solidFill>
              </a:rPr>
              <a:t>INTERNSHIP E-Certificate(30Days Internship on Data Science Engineering)</a:t>
            </a:r>
          </a:p>
          <a:p>
            <a:r>
              <a:rPr lang="en-US" sz="2933" dirty="0">
                <a:solidFill>
                  <a:schemeClr val="tx1"/>
                </a:solidFill>
              </a:rPr>
              <a:t>Highly organized Video content</a:t>
            </a:r>
          </a:p>
          <a:p>
            <a:r>
              <a:rPr lang="en-US" sz="2933" dirty="0">
                <a:solidFill>
                  <a:schemeClr val="tx1"/>
                </a:solidFill>
              </a:rPr>
              <a:t>Download All Files</a:t>
            </a:r>
          </a:p>
          <a:p>
            <a:r>
              <a:rPr lang="en-US" sz="2933" dirty="0">
                <a:solidFill>
                  <a:schemeClr val="tx1"/>
                </a:solidFill>
              </a:rPr>
              <a:t>Download PPTs</a:t>
            </a:r>
          </a:p>
          <a:p>
            <a:r>
              <a:rPr lang="en-US" sz="2933" dirty="0">
                <a:solidFill>
                  <a:schemeClr val="tx1"/>
                </a:solidFill>
              </a:rPr>
              <a:t>Assignments</a:t>
            </a:r>
          </a:p>
          <a:p>
            <a:r>
              <a:rPr lang="en-US" sz="2933" dirty="0">
                <a:solidFill>
                  <a:schemeClr val="tx1"/>
                </a:solidFill>
              </a:rPr>
              <a:t>Flexible Time. </a:t>
            </a:r>
          </a:p>
          <a:p>
            <a:r>
              <a:rPr lang="en-US" sz="2933" dirty="0">
                <a:solidFill>
                  <a:schemeClr val="tx1"/>
                </a:solidFill>
              </a:rPr>
              <a:t>Access Period: 60Days from the date of payment</a:t>
            </a:r>
          </a:p>
        </p:txBody>
      </p:sp>
    </p:spTree>
    <p:extLst>
      <p:ext uri="{BB962C8B-B14F-4D97-AF65-F5344CB8AC3E}">
        <p14:creationId xmlns:p14="http://schemas.microsoft.com/office/powerpoint/2010/main" val="877757547"/>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69" y="922199"/>
            <a:ext cx="7579583" cy="758796"/>
          </a:xfrm>
        </p:spPr>
        <p:txBody>
          <a:bodyPr/>
          <a:lstStyle/>
          <a:p>
            <a:r>
              <a:rPr lang="en-US" sz="4933" dirty="0"/>
              <a:t>What You Will Get???</a:t>
            </a:r>
          </a:p>
        </p:txBody>
      </p:sp>
      <p:sp>
        <p:nvSpPr>
          <p:cNvPr id="3" name="Text Placeholder 2"/>
          <p:cNvSpPr>
            <a:spLocks noGrp="1"/>
          </p:cNvSpPr>
          <p:nvPr>
            <p:ph type="body" idx="1"/>
          </p:nvPr>
        </p:nvSpPr>
        <p:spPr>
          <a:xfrm>
            <a:off x="42191" y="1436611"/>
            <a:ext cx="6960791" cy="686716"/>
          </a:xfrm>
        </p:spPr>
        <p:txBody>
          <a:bodyPr/>
          <a:lstStyle/>
          <a:p>
            <a:pPr>
              <a:buFont typeface="Arial" panose="020B0604020202020204" pitchFamily="34" charset="0"/>
              <a:buChar char="•"/>
            </a:pPr>
            <a:r>
              <a:rPr lang="en-US" sz="2133" b="1" dirty="0">
                <a:solidFill>
                  <a:srgbClr val="C00000"/>
                </a:solidFill>
                <a:latin typeface="+mj-lt"/>
              </a:rPr>
              <a:t>30 Days Learning Activity</a:t>
            </a:r>
          </a:p>
          <a:p>
            <a:pPr>
              <a:buFont typeface="Arial" panose="020B0604020202020204" pitchFamily="34" charset="0"/>
              <a:buChar char="•"/>
            </a:pPr>
            <a:r>
              <a:rPr lang="en-US" sz="2133" b="1" dirty="0">
                <a:solidFill>
                  <a:srgbClr val="C00000"/>
                </a:solidFill>
                <a:latin typeface="+mj-lt"/>
              </a:rPr>
              <a:t>Data Science Core Concepts</a:t>
            </a:r>
          </a:p>
          <a:p>
            <a:pPr>
              <a:buFont typeface="Arial" panose="020B0604020202020204" pitchFamily="34" charset="0"/>
              <a:buChar char="•"/>
            </a:pPr>
            <a:r>
              <a:rPr lang="en-US" sz="2133" b="1" dirty="0">
                <a:solidFill>
                  <a:srgbClr val="C00000"/>
                </a:solidFill>
                <a:latin typeface="+mj-lt"/>
              </a:rPr>
              <a:t>10 + Projects</a:t>
            </a:r>
          </a:p>
          <a:p>
            <a:pPr marL="395833" indent="-258152">
              <a:buFont typeface="Arial" panose="020B0604020202020204" pitchFamily="34" charset="0"/>
              <a:buChar char="•"/>
            </a:pPr>
            <a:endParaRPr lang="en-US" sz="2133" b="1" dirty="0">
              <a:solidFill>
                <a:srgbClr val="C00000"/>
              </a:solidFill>
              <a:latin typeface="+mj-lt"/>
            </a:endParaRPr>
          </a:p>
        </p:txBody>
      </p:sp>
      <p:grpSp>
        <p:nvGrpSpPr>
          <p:cNvPr id="8" name="Group 7"/>
          <p:cNvGrpSpPr/>
          <p:nvPr/>
        </p:nvGrpSpPr>
        <p:grpSpPr>
          <a:xfrm>
            <a:off x="6532983" y="766570"/>
            <a:ext cx="2431244" cy="1305452"/>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7" name="Google Shape;871;p31"/>
            <p:cNvSpPr txBox="1">
              <a:spLocks/>
            </p:cNvSpPr>
            <p:nvPr/>
          </p:nvSpPr>
          <p:spPr>
            <a:xfrm>
              <a:off x="5425737" y="386344"/>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Complete Project Files</a:t>
              </a:r>
            </a:p>
          </p:txBody>
        </p:sp>
      </p:grpSp>
      <p:grpSp>
        <p:nvGrpSpPr>
          <p:cNvPr id="9" name="Group 8"/>
          <p:cNvGrpSpPr/>
          <p:nvPr/>
        </p:nvGrpSpPr>
        <p:grpSpPr>
          <a:xfrm>
            <a:off x="7296040" y="1944554"/>
            <a:ext cx="2424771" cy="1305452"/>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Project PPT</a:t>
              </a:r>
            </a:p>
          </p:txBody>
        </p:sp>
      </p:grpSp>
      <p:grpSp>
        <p:nvGrpSpPr>
          <p:cNvPr id="14" name="Group 13"/>
          <p:cNvGrpSpPr/>
          <p:nvPr/>
        </p:nvGrpSpPr>
        <p:grpSpPr>
          <a:xfrm>
            <a:off x="7527067" y="3078320"/>
            <a:ext cx="3573789" cy="142736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7341153" y="4987896"/>
            <a:ext cx="3461947" cy="982424"/>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121900" tIns="121900" rIns="121900" bIns="121900" anchor="ctr" anchorCtr="0">
              <a:noAutofit/>
            </a:bodyPr>
            <a:lstStyle/>
            <a:p>
              <a:pPr algn="ctr"/>
              <a:r>
                <a:rPr lang="en-US" sz="1867" dirty="0"/>
                <a:t>Get chance to Enroll 1-Month Internship on demand</a:t>
              </a:r>
              <a:endParaRPr sz="1867"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grpSp>
      <p:sp>
        <p:nvSpPr>
          <p:cNvPr id="22" name="Rectangle 21"/>
          <p:cNvSpPr/>
          <p:nvPr/>
        </p:nvSpPr>
        <p:spPr>
          <a:xfrm>
            <a:off x="896206" y="2598803"/>
            <a:ext cx="6786511" cy="3191964"/>
          </a:xfrm>
          <a:prstGeom prst="rect">
            <a:avLst/>
          </a:prstGeom>
        </p:spPr>
        <p:txBody>
          <a:bodyPr wrap="square" lIns="82613" tIns="41307" rIns="82613" bIns="41307">
            <a:spAutoFit/>
          </a:bodyPr>
          <a:lstStyle/>
          <a:p>
            <a:r>
              <a:rPr lang="en-US" sz="1400" dirty="0" smtClean="0">
                <a:latin typeface="Times New Roman" panose="02020603050405020304" pitchFamily="18" charset="0"/>
                <a:cs typeface="Times New Roman" panose="02020603050405020304" pitchFamily="18" charset="0"/>
              </a:rPr>
              <a:t>   1. Stock </a:t>
            </a:r>
            <a:r>
              <a:rPr lang="en-US" sz="1400" dirty="0">
                <a:latin typeface="Times New Roman" panose="02020603050405020304" pitchFamily="18" charset="0"/>
                <a:cs typeface="Times New Roman" panose="02020603050405020304" pitchFamily="18" charset="0"/>
              </a:rPr>
              <a:t>Price Prediction With Machine Learning           LSTM RNN  </a:t>
            </a:r>
            <a:endParaRPr lang="en-IN"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2. People’s  </a:t>
            </a:r>
            <a:r>
              <a:rPr lang="en-US" sz="1400" dirty="0" err="1">
                <a:latin typeface="Times New Roman" panose="02020603050405020304" pitchFamily="18" charset="0"/>
                <a:cs typeface="Times New Roman" panose="02020603050405020304" pitchFamily="18" charset="0"/>
              </a:rPr>
              <a:t>behaviour</a:t>
            </a:r>
            <a:r>
              <a:rPr lang="en-US" sz="1400" dirty="0">
                <a:latin typeface="Times New Roman" panose="02020603050405020304" pitchFamily="18" charset="0"/>
                <a:cs typeface="Times New Roman" panose="02020603050405020304" pitchFamily="18" charset="0"/>
              </a:rPr>
              <a:t> in chat message using NLP          </a:t>
            </a:r>
            <a:r>
              <a:rPr lang="en-US" sz="1400" dirty="0" err="1">
                <a:latin typeface="Times New Roman" panose="02020603050405020304" pitchFamily="18" charset="0"/>
                <a:cs typeface="Times New Roman" panose="02020603050405020304" pitchFamily="18" charset="0"/>
              </a:rPr>
              <a:t>NLP</a:t>
            </a:r>
            <a:endParaRPr lang="en-IN"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3. Gaming </a:t>
            </a:r>
            <a:r>
              <a:rPr lang="en-US" sz="1400" dirty="0">
                <a:latin typeface="Times New Roman" panose="02020603050405020304" pitchFamily="18" charset="0"/>
                <a:cs typeface="Times New Roman" panose="02020603050405020304" pitchFamily="18" charset="0"/>
              </a:rPr>
              <a:t>In Python        </a:t>
            </a:r>
            <a:endParaRPr lang="en-IN"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   4</a:t>
            </a:r>
            <a:r>
              <a:rPr lang="en-US" sz="1400" dirty="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Chatbot</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creation in Python                                        </a:t>
            </a:r>
            <a:r>
              <a:rPr lang="en-US" sz="1400" dirty="0" smtClean="0">
                <a:latin typeface="Times New Roman" panose="02020603050405020304" pitchFamily="18" charset="0"/>
                <a:cs typeface="Times New Roman" panose="02020603050405020304" pitchFamily="18" charset="0"/>
              </a:rPr>
              <a:t>NLP</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   5</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Electricity </a:t>
            </a:r>
            <a:r>
              <a:rPr lang="en-US" sz="1400" dirty="0">
                <a:latin typeface="Times New Roman" panose="02020603050405020304" pitchFamily="18" charset="0"/>
                <a:cs typeface="Times New Roman" panose="02020603050405020304" pitchFamily="18" charset="0"/>
              </a:rPr>
              <a:t>Price Prediction Using ML                                                                                                                                                              </a:t>
            </a:r>
            <a:r>
              <a:rPr lang="en-US" sz="1400" dirty="0" smtClean="0">
                <a:latin typeface="Times New Roman" panose="02020603050405020304" pitchFamily="18" charset="0"/>
                <a:cs typeface="Times New Roman" panose="02020603050405020304" pitchFamily="18" charset="0"/>
              </a:rPr>
              <a:t>Random </a:t>
            </a:r>
            <a:r>
              <a:rPr lang="en-US" sz="1400" dirty="0">
                <a:latin typeface="Times New Roman" panose="02020603050405020304" pitchFamily="18" charset="0"/>
                <a:cs typeface="Times New Roman" panose="02020603050405020304" pitchFamily="18" charset="0"/>
              </a:rPr>
              <a:t>Forest </a:t>
            </a:r>
            <a:r>
              <a:rPr lang="en-US" sz="1400" dirty="0" err="1">
                <a:latin typeface="Times New Roman" panose="02020603050405020304" pitchFamily="18" charset="0"/>
                <a:cs typeface="Times New Roman" panose="02020603050405020304" pitchFamily="18" charset="0"/>
              </a:rPr>
              <a:t>Regressor</a:t>
            </a:r>
            <a:endParaRPr lang="en-IN"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6.  Diamond </a:t>
            </a:r>
            <a:r>
              <a:rPr lang="en-IN" sz="1400" dirty="0">
                <a:latin typeface="Times New Roman" panose="02020603050405020304" pitchFamily="18" charset="0"/>
                <a:cs typeface="Times New Roman" panose="02020603050405020304" pitchFamily="18" charset="0"/>
              </a:rPr>
              <a:t>Price Prediction Using Python                       Linear Regression</a:t>
            </a:r>
          </a:p>
          <a:p>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7.  Book </a:t>
            </a:r>
            <a:r>
              <a:rPr lang="en-IN" sz="1400" dirty="0">
                <a:latin typeface="Times New Roman" panose="02020603050405020304" pitchFamily="18" charset="0"/>
                <a:cs typeface="Times New Roman" panose="02020603050405020304" pitchFamily="18" charset="0"/>
              </a:rPr>
              <a:t>Recommendation System                                       KNN</a:t>
            </a:r>
          </a:p>
          <a:p>
            <a:r>
              <a:rPr lang="en-IN" sz="1400" dirty="0" smtClean="0">
                <a:latin typeface="Times New Roman" panose="02020603050405020304" pitchFamily="18" charset="0"/>
                <a:cs typeface="Times New Roman" panose="02020603050405020304" pitchFamily="18" charset="0"/>
              </a:rPr>
              <a:t> 8</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Image </a:t>
            </a:r>
            <a:r>
              <a:rPr lang="en-IN" sz="1400" dirty="0">
                <a:latin typeface="Times New Roman" panose="02020603050405020304" pitchFamily="18" charset="0"/>
                <a:cs typeface="Times New Roman" panose="02020603050405020304" pitchFamily="18" charset="0"/>
              </a:rPr>
              <a:t>Classification Using CNN                                     </a:t>
            </a:r>
            <a:r>
              <a:rPr lang="en-IN" sz="1400" dirty="0" err="1">
                <a:latin typeface="Times New Roman" panose="02020603050405020304" pitchFamily="18" charset="0"/>
                <a:cs typeface="Times New Roman" panose="02020603050405020304" pitchFamily="18" charset="0"/>
              </a:rPr>
              <a:t>CNN</a:t>
            </a:r>
            <a:endParaRPr lang="en-IN" sz="1400" dirty="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 9</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Titanic </a:t>
            </a:r>
            <a:r>
              <a:rPr lang="en-IN" sz="1400" dirty="0">
                <a:latin typeface="Times New Roman" panose="02020603050405020304" pitchFamily="18" charset="0"/>
                <a:cs typeface="Times New Roman" panose="02020603050405020304" pitchFamily="18" charset="0"/>
              </a:rPr>
              <a:t>Survival Analysis Using ML                               Logistic Regression</a:t>
            </a:r>
          </a:p>
          <a:p>
            <a:r>
              <a:rPr lang="en-IN" sz="1400" dirty="0" smtClean="0">
                <a:latin typeface="Times New Roman" panose="02020603050405020304" pitchFamily="18" charset="0"/>
                <a:cs typeface="Times New Roman" panose="02020603050405020304" pitchFamily="18" charset="0"/>
              </a:rPr>
              <a:t>10.  </a:t>
            </a:r>
            <a:r>
              <a:rPr lang="en-IN" sz="1400" dirty="0" err="1" smtClean="0">
                <a:latin typeface="Times New Roman" panose="02020603050405020304" pitchFamily="18" charset="0"/>
                <a:cs typeface="Times New Roman" panose="02020603050405020304" pitchFamily="18" charset="0"/>
              </a:rPr>
              <a:t>Blockchain</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in Python</a:t>
            </a:r>
          </a:p>
          <a:p>
            <a:pPr marL="309783" indent="-309783">
              <a:buFont typeface="Arial" panose="020B0604020202020204" pitchFamily="34" charset="0"/>
              <a:buChar char="•"/>
            </a:pPr>
            <a:endParaRPr lang="en-US" sz="2400" b="1" dirty="0"/>
          </a:p>
          <a:p>
            <a:pPr marL="309783" indent="-309783">
              <a:buFont typeface="Arial" panose="020B0604020202020204" pitchFamily="34" charset="0"/>
              <a:buChar char="•"/>
            </a:pPr>
            <a:endParaRPr lang="en-US" sz="2400" dirty="0"/>
          </a:p>
        </p:txBody>
      </p:sp>
    </p:spTree>
    <p:extLst>
      <p:ext uri="{BB962C8B-B14F-4D97-AF65-F5344CB8AC3E}">
        <p14:creationId xmlns:p14="http://schemas.microsoft.com/office/powerpoint/2010/main" val="1566861018"/>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How to join in 1 month Internship</a:t>
            </a:r>
          </a:p>
        </p:txBody>
      </p:sp>
      <p:sp>
        <p:nvSpPr>
          <p:cNvPr id="3" name="Text Placeholder 2"/>
          <p:cNvSpPr>
            <a:spLocks noGrp="1"/>
          </p:cNvSpPr>
          <p:nvPr>
            <p:ph type="body" idx="1"/>
          </p:nvPr>
        </p:nvSpPr>
        <p:spPr>
          <a:xfrm>
            <a:off x="1746255" y="1312917"/>
            <a:ext cx="9274244" cy="4555200"/>
          </a:xfrm>
        </p:spPr>
        <p:txBody>
          <a:bodyPr/>
          <a:lstStyle/>
          <a:p>
            <a:pPr marL="137682" indent="0">
              <a:buNone/>
            </a:pPr>
            <a:r>
              <a:rPr lang="en-US" sz="1867" dirty="0"/>
              <a:t>https://www.pantechelearning.com/pymc-internship/</a:t>
            </a:r>
          </a:p>
        </p:txBody>
      </p:sp>
      <p:sp>
        <p:nvSpPr>
          <p:cNvPr id="8" name="Rounded Rectangle 7"/>
          <p:cNvSpPr/>
          <p:nvPr/>
        </p:nvSpPr>
        <p:spPr>
          <a:xfrm>
            <a:off x="3850875" y="5821172"/>
            <a:ext cx="4082679" cy="773185"/>
          </a:xfrm>
          <a:prstGeom prst="roundRect">
            <a:avLst/>
          </a:prstGeom>
        </p:spPr>
        <p:style>
          <a:lnRef idx="2">
            <a:schemeClr val="accent6"/>
          </a:lnRef>
          <a:fillRef idx="1">
            <a:schemeClr val="lt1"/>
          </a:fillRef>
          <a:effectRef idx="0">
            <a:schemeClr val="accent6"/>
          </a:effectRef>
          <a:fontRef idx="minor">
            <a:schemeClr val="dk1"/>
          </a:fontRef>
        </p:style>
        <p:txBody>
          <a:bodyPr lIns="82613" tIns="41307" rIns="82613" bIns="41307" rtlCol="0" anchor="ctr"/>
          <a:lstStyle/>
          <a:p>
            <a:pPr algn="ctr"/>
            <a:r>
              <a:rPr lang="en-US" sz="2133" dirty="0"/>
              <a:t>Coupon Code: </a:t>
            </a:r>
            <a:r>
              <a:rPr lang="en-US" sz="2133" b="1" dirty="0">
                <a:solidFill>
                  <a:srgbClr val="FF0000"/>
                </a:solidFill>
              </a:rPr>
              <a:t>PYMC</a:t>
            </a:r>
            <a:endParaRPr lang="en-IN" sz="2133"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56" y="1952252"/>
            <a:ext cx="7998373" cy="3229584"/>
          </a:xfrm>
          <a:prstGeom prst="rect">
            <a:avLst/>
          </a:prstGeom>
        </p:spPr>
      </p:pic>
    </p:spTree>
    <p:extLst>
      <p:ext uri="{BB962C8B-B14F-4D97-AF65-F5344CB8AC3E}">
        <p14:creationId xmlns:p14="http://schemas.microsoft.com/office/powerpoint/2010/main" val="3804044625"/>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 </a:t>
            </a:r>
            <a:r>
              <a:rPr lang="en-US" dirty="0" err="1" smtClean="0"/>
              <a:t>matplotlib</a:t>
            </a:r>
            <a:endParaRPr lang="en-US" dirty="0"/>
          </a:p>
        </p:txBody>
      </p:sp>
    </p:spTree>
    <p:extLst>
      <p:ext uri="{BB962C8B-B14F-4D97-AF65-F5344CB8AC3E}">
        <p14:creationId xmlns:p14="http://schemas.microsoft.com/office/powerpoint/2010/main" val="31174034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endParaRPr lang="en-US" dirty="0"/>
          </a:p>
        </p:txBody>
      </p:sp>
      <p:sp>
        <p:nvSpPr>
          <p:cNvPr id="3" name="Content Placeholder 2"/>
          <p:cNvSpPr>
            <a:spLocks noGrp="1"/>
          </p:cNvSpPr>
          <p:nvPr>
            <p:ph idx="1"/>
          </p:nvPr>
        </p:nvSpPr>
        <p:spPr/>
        <p:txBody>
          <a:bodyPr/>
          <a:lstStyle/>
          <a:p>
            <a:r>
              <a:rPr lang="en-US" dirty="0" smtClean="0">
                <a:solidFill>
                  <a:schemeClr val="tx1"/>
                </a:solidFill>
              </a:rPr>
              <a:t>It is one of the popular packages used for data </a:t>
            </a:r>
            <a:r>
              <a:rPr lang="en-US" dirty="0" err="1" smtClean="0">
                <a:solidFill>
                  <a:schemeClr val="tx1"/>
                </a:solidFill>
              </a:rPr>
              <a:t>visualisation</a:t>
            </a:r>
            <a:r>
              <a:rPr lang="en-US" dirty="0" smtClean="0">
                <a:solidFill>
                  <a:schemeClr val="tx1"/>
                </a:solidFill>
              </a:rPr>
              <a:t>.</a:t>
            </a:r>
          </a:p>
          <a:p>
            <a:r>
              <a:rPr lang="en-US" dirty="0" smtClean="0">
                <a:solidFill>
                  <a:schemeClr val="tx1"/>
                </a:solidFill>
              </a:rPr>
              <a:t>It is a cross-platform library for making 2D plots from data in arrays.</a:t>
            </a:r>
          </a:p>
          <a:p>
            <a:r>
              <a:rPr lang="en-US" dirty="0" smtClean="0">
                <a:solidFill>
                  <a:schemeClr val="tx1"/>
                </a:solidFill>
              </a:rPr>
              <a:t>It is written in python and makes use of </a:t>
            </a:r>
            <a:r>
              <a:rPr lang="en-US" dirty="0" err="1" smtClean="0">
                <a:solidFill>
                  <a:schemeClr val="tx1"/>
                </a:solidFill>
              </a:rPr>
              <a:t>numpy</a:t>
            </a:r>
            <a:r>
              <a:rPr lang="en-US" dirty="0" smtClean="0">
                <a:solidFill>
                  <a:schemeClr val="tx1"/>
                </a:solidFill>
              </a:rPr>
              <a:t> of python.</a:t>
            </a:r>
          </a:p>
          <a:p>
            <a:r>
              <a:rPr lang="en-US" dirty="0" smtClean="0">
                <a:solidFill>
                  <a:schemeClr val="tx1"/>
                </a:solidFill>
              </a:rPr>
              <a:t>It provides an object-oriented API.</a:t>
            </a:r>
            <a:endParaRPr lang="en-US" dirty="0">
              <a:solidFill>
                <a:schemeClr val="tx1"/>
              </a:solidFill>
            </a:endParaRPr>
          </a:p>
        </p:txBody>
      </p:sp>
    </p:spTree>
    <p:extLst>
      <p:ext uri="{BB962C8B-B14F-4D97-AF65-F5344CB8AC3E}">
        <p14:creationId xmlns:p14="http://schemas.microsoft.com/office/powerpoint/2010/main" val="8680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a:t>
            </a:r>
            <a:endParaRPr lang="en-US" dirty="0"/>
          </a:p>
        </p:txBody>
      </p:sp>
      <p:sp>
        <p:nvSpPr>
          <p:cNvPr id="3" name="Content Placeholder 2"/>
          <p:cNvSpPr>
            <a:spLocks noGrp="1"/>
          </p:cNvSpPr>
          <p:nvPr>
            <p:ph idx="1"/>
          </p:nvPr>
        </p:nvSpPr>
        <p:spPr/>
        <p:txBody>
          <a:bodyPr/>
          <a:lstStyle/>
          <a:p>
            <a:r>
              <a:rPr lang="en-US" dirty="0" smtClean="0">
                <a:solidFill>
                  <a:schemeClr val="tx1"/>
                </a:solidFill>
              </a:rPr>
              <a:t>It has a procedural interface called </a:t>
            </a:r>
            <a:r>
              <a:rPr lang="en-US" dirty="0" err="1" smtClean="0">
                <a:solidFill>
                  <a:schemeClr val="tx1"/>
                </a:solidFill>
              </a:rPr>
              <a:t>pylab</a:t>
            </a:r>
            <a:r>
              <a:rPr lang="en-US" dirty="0" smtClean="0">
                <a:solidFill>
                  <a:schemeClr val="tx1"/>
                </a:solidFill>
              </a:rPr>
              <a:t> and it was developed by </a:t>
            </a:r>
            <a:r>
              <a:rPr lang="en-US" dirty="0" err="1" smtClean="0">
                <a:solidFill>
                  <a:schemeClr val="tx1"/>
                </a:solidFill>
              </a:rPr>
              <a:t>mathworks</a:t>
            </a:r>
            <a:r>
              <a:rPr lang="en-US" dirty="0" smtClean="0">
                <a:solidFill>
                  <a:schemeClr val="tx1"/>
                </a:solidFill>
              </a:rPr>
              <a:t>.</a:t>
            </a:r>
          </a:p>
          <a:p>
            <a:r>
              <a:rPr lang="en-US" dirty="0" err="1" smtClean="0">
                <a:solidFill>
                  <a:schemeClr val="tx1"/>
                </a:solidFill>
              </a:rPr>
              <a:t>Matplotlib</a:t>
            </a:r>
            <a:r>
              <a:rPr lang="en-US" dirty="0" smtClean="0">
                <a:solidFill>
                  <a:schemeClr val="tx1"/>
                </a:solidFill>
              </a:rPr>
              <a:t> along with </a:t>
            </a:r>
            <a:r>
              <a:rPr lang="en-US" dirty="0" err="1" smtClean="0">
                <a:solidFill>
                  <a:schemeClr val="tx1"/>
                </a:solidFill>
              </a:rPr>
              <a:t>Numpy</a:t>
            </a:r>
            <a:r>
              <a:rPr lang="en-US" dirty="0" smtClean="0">
                <a:solidFill>
                  <a:schemeClr val="tx1"/>
                </a:solidFill>
              </a:rPr>
              <a:t> can be considered as a open source equivalent of </a:t>
            </a:r>
            <a:r>
              <a:rPr lang="en-US" dirty="0" err="1" smtClean="0">
                <a:solidFill>
                  <a:schemeClr val="tx1"/>
                </a:solidFill>
              </a:rPr>
              <a:t>Matlab</a:t>
            </a:r>
            <a:r>
              <a:rPr lang="en-US" dirty="0" smtClean="0">
                <a:solidFill>
                  <a:schemeClr val="tx1"/>
                </a:solidFill>
              </a:rPr>
              <a:t>.</a:t>
            </a:r>
          </a:p>
          <a:p>
            <a:r>
              <a:rPr lang="en-US" dirty="0" smtClean="0">
                <a:solidFill>
                  <a:schemeClr val="tx1"/>
                </a:solidFill>
              </a:rPr>
              <a:t>It was written by </a:t>
            </a:r>
            <a:r>
              <a:rPr lang="en-US" dirty="0" err="1" smtClean="0">
                <a:solidFill>
                  <a:schemeClr val="tx1"/>
                </a:solidFill>
              </a:rPr>
              <a:t>John.D.Hunter</a:t>
            </a:r>
            <a:r>
              <a:rPr lang="en-US" dirty="0" smtClean="0">
                <a:solidFill>
                  <a:schemeClr val="tx1"/>
                </a:solidFill>
              </a:rPr>
              <a:t> in 2003.</a:t>
            </a:r>
            <a:endParaRPr lang="en-US" dirty="0">
              <a:solidFill>
                <a:schemeClr val="tx1"/>
              </a:solidFill>
            </a:endParaRPr>
          </a:p>
        </p:txBody>
      </p:sp>
    </p:spTree>
    <p:extLst>
      <p:ext uri="{BB962C8B-B14F-4D97-AF65-F5344CB8AC3E}">
        <p14:creationId xmlns:p14="http://schemas.microsoft.com/office/powerpoint/2010/main" val="18136314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a:t>
            </a:r>
            <a:endParaRPr lang="en-US" dirty="0"/>
          </a:p>
        </p:txBody>
      </p:sp>
      <p:sp>
        <p:nvSpPr>
          <p:cNvPr id="3" name="Content Placeholder 2"/>
          <p:cNvSpPr>
            <a:spLocks noGrp="1"/>
          </p:cNvSpPr>
          <p:nvPr>
            <p:ph idx="1"/>
          </p:nvPr>
        </p:nvSpPr>
        <p:spPr/>
        <p:txBody>
          <a:bodyPr/>
          <a:lstStyle/>
          <a:p>
            <a:r>
              <a:rPr lang="en-US" dirty="0" err="1" smtClean="0">
                <a:solidFill>
                  <a:schemeClr val="tx1"/>
                </a:solidFill>
              </a:rPr>
              <a:t>Matplotlib</a:t>
            </a:r>
            <a:r>
              <a:rPr lang="en-US" dirty="0" smtClean="0">
                <a:solidFill>
                  <a:schemeClr val="tx1"/>
                </a:solidFill>
              </a:rPr>
              <a:t> packages are available in the form of packages on the std python package repositories .</a:t>
            </a:r>
          </a:p>
          <a:p>
            <a:r>
              <a:rPr lang="en-US" dirty="0" smtClean="0">
                <a:solidFill>
                  <a:schemeClr val="tx1"/>
                </a:solidFill>
              </a:rPr>
              <a:t>It can installed on windows and </a:t>
            </a:r>
            <a:r>
              <a:rPr lang="en-US" dirty="0" err="1" smtClean="0">
                <a:solidFill>
                  <a:schemeClr val="tx1"/>
                </a:solidFill>
              </a:rPr>
              <a:t>linux</a:t>
            </a:r>
            <a:r>
              <a:rPr lang="en-US" dirty="0" smtClean="0">
                <a:solidFill>
                  <a:schemeClr val="tx1"/>
                </a:solidFill>
              </a:rPr>
              <a:t> using pip package installer.</a:t>
            </a:r>
          </a:p>
          <a:p>
            <a:r>
              <a:rPr lang="en-US" dirty="0" err="1" smtClean="0">
                <a:solidFill>
                  <a:schemeClr val="tx1"/>
                </a:solidFill>
              </a:rPr>
              <a:t>Matplotlib</a:t>
            </a:r>
            <a:r>
              <a:rPr lang="en-US" dirty="0" smtClean="0">
                <a:solidFill>
                  <a:schemeClr val="tx1"/>
                </a:solidFill>
              </a:rPr>
              <a:t> can be installed using the following command.</a:t>
            </a:r>
          </a:p>
          <a:p>
            <a:r>
              <a:rPr lang="en-US" dirty="0" smtClean="0">
                <a:solidFill>
                  <a:schemeClr val="tx1"/>
                </a:solidFill>
              </a:rPr>
              <a:t>Pip3 install </a:t>
            </a:r>
            <a:r>
              <a:rPr lang="en-US" dirty="0" err="1" smtClean="0">
                <a:solidFill>
                  <a:schemeClr val="tx1"/>
                </a:solidFill>
              </a:rPr>
              <a:t>matplotlib</a:t>
            </a:r>
            <a:r>
              <a:rPr lang="en-US" dirty="0" smtClean="0">
                <a:solidFill>
                  <a:schemeClr val="tx1"/>
                </a:solidFill>
              </a:rPr>
              <a:t>.</a:t>
            </a:r>
          </a:p>
          <a:p>
            <a:endParaRPr lang="en-US" dirty="0" smtClean="0"/>
          </a:p>
          <a:p>
            <a:endParaRPr lang="en-US" dirty="0"/>
          </a:p>
        </p:txBody>
      </p:sp>
    </p:spTree>
    <p:extLst>
      <p:ext uri="{BB962C8B-B14F-4D97-AF65-F5344CB8AC3E}">
        <p14:creationId xmlns:p14="http://schemas.microsoft.com/office/powerpoint/2010/main" val="2440207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dependencies</a:t>
            </a:r>
            <a:endParaRPr lang="en-US" dirty="0"/>
          </a:p>
        </p:txBody>
      </p:sp>
      <p:sp>
        <p:nvSpPr>
          <p:cNvPr id="3" name="Content Placeholder 2"/>
          <p:cNvSpPr>
            <a:spLocks noGrp="1"/>
          </p:cNvSpPr>
          <p:nvPr>
            <p:ph idx="1"/>
          </p:nvPr>
        </p:nvSpPr>
        <p:spPr/>
        <p:txBody>
          <a:bodyPr/>
          <a:lstStyle/>
          <a:p>
            <a:r>
              <a:rPr lang="en-US" dirty="0" smtClean="0">
                <a:solidFill>
                  <a:schemeClr val="tx1"/>
                </a:solidFill>
              </a:rPr>
              <a:t>It requires a lot of dependencies.</a:t>
            </a:r>
          </a:p>
          <a:p>
            <a:r>
              <a:rPr lang="en-US" dirty="0" smtClean="0">
                <a:solidFill>
                  <a:schemeClr val="tx1"/>
                </a:solidFill>
              </a:rPr>
              <a:t>Python</a:t>
            </a:r>
          </a:p>
          <a:p>
            <a:r>
              <a:rPr lang="en-US" dirty="0" err="1" smtClean="0">
                <a:solidFill>
                  <a:schemeClr val="tx1"/>
                </a:solidFill>
              </a:rPr>
              <a:t>Numpy</a:t>
            </a:r>
            <a:endParaRPr lang="en-US" dirty="0" smtClean="0">
              <a:solidFill>
                <a:schemeClr val="tx1"/>
              </a:solidFill>
            </a:endParaRPr>
          </a:p>
          <a:p>
            <a:r>
              <a:rPr lang="en-US" dirty="0" err="1" smtClean="0">
                <a:solidFill>
                  <a:schemeClr val="tx1"/>
                </a:solidFill>
              </a:rPr>
              <a:t>Setuptools</a:t>
            </a:r>
            <a:endParaRPr lang="en-US" dirty="0" smtClean="0">
              <a:solidFill>
                <a:schemeClr val="tx1"/>
              </a:solidFill>
            </a:endParaRPr>
          </a:p>
          <a:p>
            <a:r>
              <a:rPr lang="en-US" dirty="0" err="1" smtClean="0">
                <a:solidFill>
                  <a:schemeClr val="tx1"/>
                </a:solidFill>
              </a:rPr>
              <a:t>Dateutil</a:t>
            </a:r>
            <a:endParaRPr lang="en-US" dirty="0" smtClean="0">
              <a:solidFill>
                <a:schemeClr val="tx1"/>
              </a:solidFill>
            </a:endParaRPr>
          </a:p>
          <a:p>
            <a:r>
              <a:rPr lang="en-US" dirty="0" err="1" smtClean="0">
                <a:solidFill>
                  <a:schemeClr val="tx1"/>
                </a:solidFill>
              </a:rPr>
              <a:t>Pyparsing</a:t>
            </a:r>
            <a:endParaRPr lang="en-US" dirty="0" smtClean="0">
              <a:solidFill>
                <a:schemeClr val="tx1"/>
              </a:solidFill>
            </a:endParaRPr>
          </a:p>
          <a:p>
            <a:r>
              <a:rPr lang="en-US" dirty="0" err="1" smtClean="0">
                <a:solidFill>
                  <a:schemeClr val="tx1"/>
                </a:solidFill>
              </a:rPr>
              <a:t>Libpng</a:t>
            </a:r>
            <a:endParaRPr lang="en-US" dirty="0" smtClean="0">
              <a:solidFill>
                <a:schemeClr val="tx1"/>
              </a:solidFill>
            </a:endParaRPr>
          </a:p>
          <a:p>
            <a:r>
              <a:rPr lang="en-US" dirty="0" err="1" smtClean="0">
                <a:solidFill>
                  <a:schemeClr val="tx1"/>
                </a:solidFill>
              </a:rPr>
              <a:t>Pytz</a:t>
            </a:r>
            <a:endParaRPr lang="en-US" dirty="0" smtClean="0">
              <a:solidFill>
                <a:schemeClr val="tx1"/>
              </a:solidFill>
            </a:endParaRPr>
          </a:p>
          <a:p>
            <a:r>
              <a:rPr lang="en-US" dirty="0" err="1" smtClean="0">
                <a:solidFill>
                  <a:schemeClr val="tx1"/>
                </a:solidFill>
              </a:rPr>
              <a:t>freetype</a:t>
            </a:r>
            <a:endParaRPr lang="en-US" dirty="0">
              <a:solidFill>
                <a:schemeClr val="tx1"/>
              </a:solidFill>
            </a:endParaRPr>
          </a:p>
        </p:txBody>
      </p:sp>
    </p:spTree>
    <p:extLst>
      <p:ext uri="{BB962C8B-B14F-4D97-AF65-F5344CB8AC3E}">
        <p14:creationId xmlns:p14="http://schemas.microsoft.com/office/powerpoint/2010/main" val="3198455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endParaRPr lang="en-US" dirty="0"/>
          </a:p>
        </p:txBody>
      </p:sp>
      <p:sp>
        <p:nvSpPr>
          <p:cNvPr id="3" name="Content Placeholder 2"/>
          <p:cNvSpPr>
            <a:spLocks noGrp="1"/>
          </p:cNvSpPr>
          <p:nvPr>
            <p:ph idx="1"/>
          </p:nvPr>
        </p:nvSpPr>
        <p:spPr/>
        <p:txBody>
          <a:bodyPr/>
          <a:lstStyle/>
          <a:p>
            <a:r>
              <a:rPr lang="en-US" dirty="0" smtClean="0">
                <a:solidFill>
                  <a:schemeClr val="tx1"/>
                </a:solidFill>
              </a:rPr>
              <a:t>To support animation support </a:t>
            </a:r>
            <a:r>
              <a:rPr lang="en-US" dirty="0" err="1" smtClean="0">
                <a:solidFill>
                  <a:schemeClr val="tx1"/>
                </a:solidFill>
              </a:rPr>
              <a:t>format,we</a:t>
            </a:r>
            <a:r>
              <a:rPr lang="en-US" dirty="0" smtClean="0">
                <a:solidFill>
                  <a:schemeClr val="tx1"/>
                </a:solidFill>
              </a:rPr>
              <a:t> can use the following:</a:t>
            </a:r>
          </a:p>
          <a:p>
            <a:r>
              <a:rPr lang="en-US" dirty="0" smtClean="0">
                <a:solidFill>
                  <a:schemeClr val="tx1"/>
                </a:solidFill>
              </a:rPr>
              <a:t>_mpeg/</a:t>
            </a:r>
            <a:r>
              <a:rPr lang="en-US" dirty="0" err="1" smtClean="0">
                <a:solidFill>
                  <a:schemeClr val="tx1"/>
                </a:solidFill>
              </a:rPr>
              <a:t>avconv</a:t>
            </a:r>
            <a:endParaRPr lang="en-US" dirty="0" smtClean="0">
              <a:solidFill>
                <a:schemeClr val="tx1"/>
              </a:solidFill>
            </a:endParaRPr>
          </a:p>
          <a:p>
            <a:r>
              <a:rPr lang="en-US" dirty="0" err="1" smtClean="0">
                <a:solidFill>
                  <a:schemeClr val="tx1"/>
                </a:solidFill>
              </a:rPr>
              <a:t>ImageMagick</a:t>
            </a:r>
            <a:endParaRPr lang="en-US" dirty="0" smtClean="0">
              <a:solidFill>
                <a:schemeClr val="tx1"/>
              </a:solidFill>
            </a:endParaRPr>
          </a:p>
          <a:p>
            <a:r>
              <a:rPr lang="en-US" dirty="0" smtClean="0">
                <a:solidFill>
                  <a:schemeClr val="tx1"/>
                </a:solidFill>
              </a:rPr>
              <a:t>Pillow(&gt;=2.0)</a:t>
            </a:r>
          </a:p>
          <a:p>
            <a:r>
              <a:rPr lang="en-US" dirty="0" smtClean="0">
                <a:solidFill>
                  <a:schemeClr val="tx1"/>
                </a:solidFill>
              </a:rPr>
              <a:t>Latex and </a:t>
            </a:r>
            <a:r>
              <a:rPr lang="en-US" dirty="0" err="1" smtClean="0">
                <a:solidFill>
                  <a:schemeClr val="tx1"/>
                </a:solidFill>
              </a:rPr>
              <a:t>Ghostscript</a:t>
            </a:r>
            <a:endParaRPr lang="en-US" dirty="0">
              <a:solidFill>
                <a:schemeClr val="tx1"/>
              </a:solidFill>
            </a:endParaRPr>
          </a:p>
        </p:txBody>
      </p:sp>
    </p:spTree>
    <p:extLst>
      <p:ext uri="{BB962C8B-B14F-4D97-AF65-F5344CB8AC3E}">
        <p14:creationId xmlns:p14="http://schemas.microsoft.com/office/powerpoint/2010/main" val="423105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55" y="3393464"/>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407704" y="1028735"/>
            <a:ext cx="7522353" cy="2112196"/>
          </a:xfrm>
          <a:prstGeom prst="rect">
            <a:avLst/>
          </a:prstGeom>
        </p:spPr>
        <p:txBody>
          <a:bodyPr spcFirstLastPara="1" vert="horz" wrap="square" lIns="0" tIns="0" rIns="0" bIns="0" rtlCol="0" anchor="ctr" anchorCtr="0">
            <a:noAutofit/>
          </a:bodyPr>
          <a:lstStyle/>
          <a:p>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5" name="TextBox 4"/>
          <p:cNvSpPr txBox="1"/>
          <p:nvPr/>
        </p:nvSpPr>
        <p:spPr>
          <a:xfrm>
            <a:off x="5615948" y="4461051"/>
            <a:ext cx="2659510" cy="760529"/>
          </a:xfrm>
          <a:prstGeom prst="rect">
            <a:avLst/>
          </a:prstGeom>
          <a:noFill/>
        </p:spPr>
        <p:txBody>
          <a:bodyPr wrap="none" lIns="82613" tIns="41307" rIns="82613" bIns="41307" rtlCol="0">
            <a:spAutoFit/>
          </a:bodyPr>
          <a:lstStyle/>
          <a:p>
            <a:r>
              <a:rPr lang="en-US" sz="4400" dirty="0">
                <a:solidFill>
                  <a:schemeClr val="bg2">
                    <a:lumMod val="75000"/>
                  </a:schemeClr>
                </a:solidFill>
              </a:rPr>
              <a:t>Handbook</a:t>
            </a:r>
          </a:p>
        </p:txBody>
      </p:sp>
    </p:spTree>
    <p:extLst>
      <p:ext uri="{BB962C8B-B14F-4D97-AF65-F5344CB8AC3E}">
        <p14:creationId xmlns:p14="http://schemas.microsoft.com/office/powerpoint/2010/main" val="3479642862"/>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Matplotlib</a:t>
            </a:r>
            <a:r>
              <a:rPr lang="en-US" dirty="0" smtClean="0"/>
              <a:t> – anaconda distribution</a:t>
            </a:r>
            <a:endParaRPr lang="en-US" dirty="0"/>
          </a:p>
        </p:txBody>
      </p:sp>
      <p:sp>
        <p:nvSpPr>
          <p:cNvPr id="3" name="Content Placeholder 2"/>
          <p:cNvSpPr>
            <a:spLocks noGrp="1"/>
          </p:cNvSpPr>
          <p:nvPr>
            <p:ph idx="1"/>
          </p:nvPr>
        </p:nvSpPr>
        <p:spPr/>
        <p:txBody>
          <a:bodyPr/>
          <a:lstStyle/>
          <a:p>
            <a:r>
              <a:rPr lang="en-US" dirty="0" smtClean="0">
                <a:solidFill>
                  <a:schemeClr val="tx1"/>
                </a:solidFill>
              </a:rPr>
              <a:t>Anaconda is a free and open source distribution of python for predictive analytics and scientific computing.</a:t>
            </a:r>
          </a:p>
          <a:p>
            <a:r>
              <a:rPr lang="en-US" dirty="0" err="1" smtClean="0">
                <a:solidFill>
                  <a:schemeClr val="tx1"/>
                </a:solidFill>
              </a:rPr>
              <a:t>Matplotlib</a:t>
            </a:r>
            <a:r>
              <a:rPr lang="en-US" dirty="0" smtClean="0">
                <a:solidFill>
                  <a:schemeClr val="tx1"/>
                </a:solidFill>
              </a:rPr>
              <a:t> and other data science tools form part of the distribution.</a:t>
            </a:r>
          </a:p>
          <a:p>
            <a:r>
              <a:rPr lang="en-US" dirty="0" smtClean="0">
                <a:solidFill>
                  <a:schemeClr val="tx1"/>
                </a:solidFill>
              </a:rPr>
              <a:t>Package versions are available by the package management system </a:t>
            </a:r>
            <a:r>
              <a:rPr lang="en-US" dirty="0" err="1" smtClean="0">
                <a:solidFill>
                  <a:schemeClr val="tx1"/>
                </a:solidFill>
              </a:rPr>
              <a:t>conda</a:t>
            </a:r>
            <a:r>
              <a:rPr lang="en-US" dirty="0" smtClean="0">
                <a:solidFill>
                  <a:schemeClr val="tx1"/>
                </a:solidFill>
              </a:rPr>
              <a:t>.</a:t>
            </a:r>
          </a:p>
          <a:p>
            <a:endParaRPr lang="en-US" dirty="0"/>
          </a:p>
        </p:txBody>
      </p:sp>
    </p:spTree>
    <p:extLst>
      <p:ext uri="{BB962C8B-B14F-4D97-AF65-F5344CB8AC3E}">
        <p14:creationId xmlns:p14="http://schemas.microsoft.com/office/powerpoint/2010/main" val="14663584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Matplotlib</a:t>
            </a:r>
            <a:r>
              <a:rPr lang="en-US" dirty="0" smtClean="0"/>
              <a:t> – </a:t>
            </a:r>
            <a:r>
              <a:rPr lang="en-US" dirty="0" err="1" smtClean="0"/>
              <a:t>jupyter</a:t>
            </a:r>
            <a:r>
              <a:rPr lang="en-US" dirty="0" smtClean="0"/>
              <a:t> notebook</a:t>
            </a:r>
            <a:endParaRPr lang="en-US" dirty="0"/>
          </a:p>
        </p:txBody>
      </p:sp>
      <p:sp>
        <p:nvSpPr>
          <p:cNvPr id="3" name="Content Placeholder 2"/>
          <p:cNvSpPr>
            <a:spLocks noGrp="1"/>
          </p:cNvSpPr>
          <p:nvPr>
            <p:ph idx="1"/>
          </p:nvPr>
        </p:nvSpPr>
        <p:spPr/>
        <p:txBody>
          <a:bodyPr/>
          <a:lstStyle/>
          <a:p>
            <a:r>
              <a:rPr lang="en-US" dirty="0" err="1" smtClean="0"/>
              <a:t>Jupyter</a:t>
            </a:r>
            <a:r>
              <a:rPr lang="en-US" dirty="0" smtClean="0"/>
              <a:t> notebook supports python and many other languages.</a:t>
            </a:r>
          </a:p>
          <a:p>
            <a:r>
              <a:rPr lang="en-US" dirty="0" err="1" smtClean="0"/>
              <a:t>Ipython</a:t>
            </a:r>
            <a:r>
              <a:rPr lang="en-US" dirty="0" smtClean="0"/>
              <a:t> is a command shell for interactive computing in many programming languages and it was developed for python.</a:t>
            </a:r>
            <a:endParaRPr lang="en-US" dirty="0"/>
          </a:p>
        </p:txBody>
      </p:sp>
    </p:spTree>
    <p:extLst>
      <p:ext uri="{BB962C8B-B14F-4D97-AF65-F5344CB8AC3E}">
        <p14:creationId xmlns:p14="http://schemas.microsoft.com/office/powerpoint/2010/main" val="17070516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provided by </a:t>
            </a:r>
            <a:r>
              <a:rPr lang="en-US" dirty="0" err="1" smtClean="0"/>
              <a:t>ipython</a:t>
            </a:r>
            <a:r>
              <a:rPr lang="en-US" dirty="0" smtClean="0"/>
              <a:t>:</a:t>
            </a:r>
            <a:endParaRPr lang="en-US" dirty="0"/>
          </a:p>
        </p:txBody>
      </p:sp>
      <p:sp>
        <p:nvSpPr>
          <p:cNvPr id="3" name="Content Placeholder 2"/>
          <p:cNvSpPr>
            <a:spLocks noGrp="1"/>
          </p:cNvSpPr>
          <p:nvPr>
            <p:ph idx="1"/>
          </p:nvPr>
        </p:nvSpPr>
        <p:spPr/>
        <p:txBody>
          <a:bodyPr/>
          <a:lstStyle/>
          <a:p>
            <a:r>
              <a:rPr lang="en-US" dirty="0" smtClean="0">
                <a:solidFill>
                  <a:schemeClr val="tx1"/>
                </a:solidFill>
              </a:rPr>
              <a:t>Interactive shells.</a:t>
            </a:r>
          </a:p>
          <a:p>
            <a:r>
              <a:rPr lang="en-US" dirty="0" smtClean="0">
                <a:solidFill>
                  <a:schemeClr val="tx1"/>
                </a:solidFill>
              </a:rPr>
              <a:t>A browser-based notebook with support for </a:t>
            </a:r>
            <a:r>
              <a:rPr lang="en-US" dirty="0" err="1" smtClean="0">
                <a:solidFill>
                  <a:schemeClr val="tx1"/>
                </a:solidFill>
              </a:rPr>
              <a:t>code,text</a:t>
            </a:r>
            <a:r>
              <a:rPr lang="en-US" dirty="0" smtClean="0">
                <a:solidFill>
                  <a:schemeClr val="tx1"/>
                </a:solidFill>
              </a:rPr>
              <a:t> and mathematical expression.</a:t>
            </a:r>
          </a:p>
          <a:p>
            <a:r>
              <a:rPr lang="en-US" dirty="0" smtClean="0">
                <a:solidFill>
                  <a:schemeClr val="tx1"/>
                </a:solidFill>
              </a:rPr>
              <a:t>Support for interactive data </a:t>
            </a:r>
            <a:r>
              <a:rPr lang="en-US" dirty="0" err="1" smtClean="0">
                <a:solidFill>
                  <a:schemeClr val="tx1"/>
                </a:solidFill>
              </a:rPr>
              <a:t>visualisation</a:t>
            </a:r>
            <a:r>
              <a:rPr lang="en-US" dirty="0" smtClean="0">
                <a:solidFill>
                  <a:schemeClr val="tx1"/>
                </a:solidFill>
              </a:rPr>
              <a:t>.</a:t>
            </a:r>
          </a:p>
          <a:p>
            <a:pPr>
              <a:buNone/>
            </a:pPr>
            <a:endParaRPr lang="en-US" dirty="0"/>
          </a:p>
        </p:txBody>
      </p:sp>
    </p:spTree>
    <p:extLst>
      <p:ext uri="{BB962C8B-B14F-4D97-AF65-F5344CB8AC3E}">
        <p14:creationId xmlns:p14="http://schemas.microsoft.com/office/powerpoint/2010/main" val="10191237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t>
            </a:r>
            <a:r>
              <a:rPr lang="en-US" dirty="0" err="1" smtClean="0"/>
              <a:t>jupyter</a:t>
            </a:r>
            <a:r>
              <a:rPr lang="en-US" dirty="0" smtClean="0"/>
              <a:t> notebook:</a:t>
            </a:r>
            <a:endParaRPr lang="en-US" dirty="0"/>
          </a:p>
        </p:txBody>
      </p:sp>
      <p:sp>
        <p:nvSpPr>
          <p:cNvPr id="3" name="Content Placeholder 2"/>
          <p:cNvSpPr>
            <a:spLocks noGrp="1"/>
          </p:cNvSpPr>
          <p:nvPr>
            <p:ph idx="1"/>
          </p:nvPr>
        </p:nvSpPr>
        <p:spPr/>
        <p:txBody>
          <a:bodyPr/>
          <a:lstStyle/>
          <a:p>
            <a:r>
              <a:rPr lang="en-US" dirty="0" smtClean="0">
                <a:solidFill>
                  <a:schemeClr val="tx1"/>
                </a:solidFill>
              </a:rPr>
              <a:t>First, open anaconda navigator.</a:t>
            </a:r>
          </a:p>
          <a:p>
            <a:r>
              <a:rPr lang="en-US" dirty="0" smtClean="0">
                <a:solidFill>
                  <a:schemeClr val="tx1"/>
                </a:solidFill>
              </a:rPr>
              <a:t>Navigator displays the installed components in the distribution.</a:t>
            </a:r>
          </a:p>
          <a:p>
            <a:r>
              <a:rPr lang="en-US" dirty="0" smtClean="0">
                <a:solidFill>
                  <a:schemeClr val="tx1"/>
                </a:solidFill>
              </a:rPr>
              <a:t>Launch </a:t>
            </a:r>
            <a:r>
              <a:rPr lang="en-US" dirty="0" err="1" smtClean="0">
                <a:solidFill>
                  <a:schemeClr val="tx1"/>
                </a:solidFill>
              </a:rPr>
              <a:t>Jupyter</a:t>
            </a:r>
            <a:r>
              <a:rPr lang="en-US" dirty="0" smtClean="0">
                <a:solidFill>
                  <a:schemeClr val="tx1"/>
                </a:solidFill>
              </a:rPr>
              <a:t> notebook from the navigator.</a:t>
            </a:r>
          </a:p>
          <a:p>
            <a:r>
              <a:rPr lang="en-US" dirty="0" smtClean="0">
                <a:solidFill>
                  <a:schemeClr val="tx1"/>
                </a:solidFill>
              </a:rPr>
              <a:t>Click ,python3 notebook and a new notebook will get opened.</a:t>
            </a:r>
            <a:endParaRPr lang="en-US" dirty="0">
              <a:solidFill>
                <a:schemeClr val="tx1"/>
              </a:solidFill>
            </a:endParaRPr>
          </a:p>
        </p:txBody>
      </p:sp>
    </p:spTree>
    <p:extLst>
      <p:ext uri="{BB962C8B-B14F-4D97-AF65-F5344CB8AC3E}">
        <p14:creationId xmlns:p14="http://schemas.microsoft.com/office/powerpoint/2010/main" val="35147031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PYPLOTAPI</a:t>
            </a:r>
            <a:endParaRPr lang="en-US" dirty="0"/>
          </a:p>
        </p:txBody>
      </p:sp>
      <p:sp>
        <p:nvSpPr>
          <p:cNvPr id="3" name="Content Placeholder 2"/>
          <p:cNvSpPr>
            <a:spLocks noGrp="1"/>
          </p:cNvSpPr>
          <p:nvPr>
            <p:ph idx="1"/>
          </p:nvPr>
        </p:nvSpPr>
        <p:spPr/>
        <p:txBody>
          <a:bodyPr/>
          <a:lstStyle/>
          <a:p>
            <a:r>
              <a:rPr lang="en-US" dirty="0" smtClean="0">
                <a:solidFill>
                  <a:schemeClr val="tx1"/>
                </a:solidFill>
              </a:rPr>
              <a:t>A new untitled notebook with .</a:t>
            </a:r>
            <a:r>
              <a:rPr lang="en-US" dirty="0" err="1" smtClean="0">
                <a:solidFill>
                  <a:schemeClr val="tx1"/>
                </a:solidFill>
              </a:rPr>
              <a:t>ipynb</a:t>
            </a:r>
            <a:r>
              <a:rPr lang="en-US" dirty="0" smtClean="0">
                <a:solidFill>
                  <a:schemeClr val="tx1"/>
                </a:solidFill>
              </a:rPr>
              <a:t> extension is displayed.</a:t>
            </a:r>
          </a:p>
          <a:p>
            <a:r>
              <a:rPr lang="en-US" dirty="0" err="1" smtClean="0">
                <a:solidFill>
                  <a:schemeClr val="tx1"/>
                </a:solidFill>
              </a:rPr>
              <a:t>Matplotlib.pyplot</a:t>
            </a:r>
            <a:r>
              <a:rPr lang="en-US" dirty="0" smtClean="0">
                <a:solidFill>
                  <a:schemeClr val="tx1"/>
                </a:solidFill>
              </a:rPr>
              <a:t> is a collection of command style functions that make </a:t>
            </a:r>
            <a:r>
              <a:rPr lang="en-US" dirty="0" err="1" smtClean="0">
                <a:solidFill>
                  <a:schemeClr val="tx1"/>
                </a:solidFill>
              </a:rPr>
              <a:t>matplotlib</a:t>
            </a:r>
            <a:r>
              <a:rPr lang="en-US" dirty="0" smtClean="0">
                <a:solidFill>
                  <a:schemeClr val="tx1"/>
                </a:solidFill>
              </a:rPr>
              <a:t> work like </a:t>
            </a:r>
            <a:r>
              <a:rPr lang="en-US" dirty="0" err="1" smtClean="0">
                <a:solidFill>
                  <a:schemeClr val="tx1"/>
                </a:solidFill>
              </a:rPr>
              <a:t>matlab</a:t>
            </a:r>
            <a:r>
              <a:rPr lang="en-US" dirty="0" smtClean="0">
                <a:solidFill>
                  <a:schemeClr val="tx1"/>
                </a:solidFill>
              </a:rPr>
              <a:t>.</a:t>
            </a:r>
          </a:p>
          <a:p>
            <a:r>
              <a:rPr lang="en-US" dirty="0" err="1" smtClean="0">
                <a:solidFill>
                  <a:schemeClr val="tx1"/>
                </a:solidFill>
              </a:rPr>
              <a:t>Pyplot</a:t>
            </a:r>
            <a:r>
              <a:rPr lang="en-US" dirty="0" smtClean="0">
                <a:solidFill>
                  <a:schemeClr val="tx1"/>
                </a:solidFill>
              </a:rPr>
              <a:t> functions are used for making some changes in the figure.</a:t>
            </a:r>
          </a:p>
          <a:p>
            <a:r>
              <a:rPr lang="en-US" dirty="0" smtClean="0">
                <a:solidFill>
                  <a:schemeClr val="tx1"/>
                </a:solidFill>
              </a:rPr>
              <a:t>A function creates a </a:t>
            </a:r>
            <a:r>
              <a:rPr lang="en-US" dirty="0" err="1" smtClean="0">
                <a:solidFill>
                  <a:schemeClr val="tx1"/>
                </a:solidFill>
              </a:rPr>
              <a:t>figure,plots</a:t>
            </a:r>
            <a:r>
              <a:rPr lang="en-US" dirty="0" smtClean="0">
                <a:solidFill>
                  <a:schemeClr val="tx1"/>
                </a:solidFill>
              </a:rPr>
              <a:t> lines in the plotting area and decorates the plots with labels.</a:t>
            </a:r>
            <a:endParaRPr lang="en-US" dirty="0">
              <a:solidFill>
                <a:schemeClr val="tx1"/>
              </a:solidFill>
            </a:endParaRPr>
          </a:p>
        </p:txBody>
      </p:sp>
    </p:spTree>
    <p:extLst>
      <p:ext uri="{BB962C8B-B14F-4D97-AF65-F5344CB8AC3E}">
        <p14:creationId xmlns:p14="http://schemas.microsoft.com/office/powerpoint/2010/main" val="11613425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plots:</a:t>
            </a:r>
            <a:endParaRPr lang="en-US" dirty="0"/>
          </a:p>
        </p:txBody>
      </p:sp>
      <p:sp>
        <p:nvSpPr>
          <p:cNvPr id="3" name="Content Placeholder 2"/>
          <p:cNvSpPr>
            <a:spLocks noGrp="1"/>
          </p:cNvSpPr>
          <p:nvPr>
            <p:ph idx="1"/>
          </p:nvPr>
        </p:nvSpPr>
        <p:spPr/>
        <p:txBody>
          <a:bodyPr/>
          <a:lstStyle/>
          <a:p>
            <a:r>
              <a:rPr lang="en-US" b="1" dirty="0" smtClean="0">
                <a:solidFill>
                  <a:schemeClr val="tx1"/>
                </a:solidFill>
              </a:rPr>
              <a:t>Bar – </a:t>
            </a:r>
            <a:r>
              <a:rPr lang="en-US" dirty="0" smtClean="0">
                <a:solidFill>
                  <a:schemeClr val="tx1"/>
                </a:solidFill>
              </a:rPr>
              <a:t>Makes a bar plot.</a:t>
            </a:r>
          </a:p>
          <a:p>
            <a:r>
              <a:rPr lang="en-US" b="1" dirty="0" err="1" smtClean="0">
                <a:solidFill>
                  <a:schemeClr val="tx1"/>
                </a:solidFill>
              </a:rPr>
              <a:t>Barh</a:t>
            </a:r>
            <a:r>
              <a:rPr lang="en-US" b="1" dirty="0" smtClean="0">
                <a:solidFill>
                  <a:schemeClr val="tx1"/>
                </a:solidFill>
              </a:rPr>
              <a:t> – </a:t>
            </a:r>
            <a:r>
              <a:rPr lang="en-US" dirty="0" smtClean="0">
                <a:solidFill>
                  <a:schemeClr val="tx1"/>
                </a:solidFill>
              </a:rPr>
              <a:t>Used for making a horizontal bar plot.</a:t>
            </a:r>
          </a:p>
          <a:p>
            <a:r>
              <a:rPr lang="en-US" b="1" dirty="0" err="1" smtClean="0">
                <a:solidFill>
                  <a:schemeClr val="tx1"/>
                </a:solidFill>
              </a:rPr>
              <a:t>BoxPlot</a:t>
            </a:r>
            <a:r>
              <a:rPr lang="en-US" b="1" dirty="0" smtClean="0">
                <a:solidFill>
                  <a:schemeClr val="tx1"/>
                </a:solidFill>
              </a:rPr>
              <a:t> – </a:t>
            </a:r>
            <a:r>
              <a:rPr lang="en-US" dirty="0" smtClean="0">
                <a:solidFill>
                  <a:schemeClr val="tx1"/>
                </a:solidFill>
              </a:rPr>
              <a:t>Used for making a box and whisker plot.</a:t>
            </a:r>
          </a:p>
          <a:p>
            <a:r>
              <a:rPr lang="en-US" b="1" dirty="0" err="1" smtClean="0">
                <a:solidFill>
                  <a:schemeClr val="tx1"/>
                </a:solidFill>
              </a:rPr>
              <a:t>Hist</a:t>
            </a:r>
            <a:r>
              <a:rPr lang="en-US" b="1" dirty="0" smtClean="0">
                <a:solidFill>
                  <a:schemeClr val="tx1"/>
                </a:solidFill>
              </a:rPr>
              <a:t> – </a:t>
            </a:r>
            <a:r>
              <a:rPr lang="en-US" dirty="0" smtClean="0">
                <a:solidFill>
                  <a:schemeClr val="tx1"/>
                </a:solidFill>
              </a:rPr>
              <a:t>Plots a histogram</a:t>
            </a:r>
          </a:p>
          <a:p>
            <a:r>
              <a:rPr lang="en-US" b="1" dirty="0" smtClean="0">
                <a:solidFill>
                  <a:schemeClr val="tx1"/>
                </a:solidFill>
              </a:rPr>
              <a:t>hist2D – </a:t>
            </a:r>
            <a:r>
              <a:rPr lang="en-US" dirty="0" smtClean="0">
                <a:solidFill>
                  <a:schemeClr val="tx1"/>
                </a:solidFill>
              </a:rPr>
              <a:t>Used for plotting 2D Histogram.</a:t>
            </a:r>
          </a:p>
          <a:p>
            <a:r>
              <a:rPr lang="en-US" b="1" dirty="0" smtClean="0">
                <a:solidFill>
                  <a:schemeClr val="tx1"/>
                </a:solidFill>
              </a:rPr>
              <a:t>Pie – </a:t>
            </a:r>
            <a:r>
              <a:rPr lang="en-US" dirty="0" smtClean="0">
                <a:solidFill>
                  <a:schemeClr val="tx1"/>
                </a:solidFill>
              </a:rPr>
              <a:t>Used for plotting a pie chart.</a:t>
            </a:r>
          </a:p>
          <a:p>
            <a:r>
              <a:rPr lang="en-US" b="1" dirty="0" smtClean="0">
                <a:solidFill>
                  <a:schemeClr val="tx1"/>
                </a:solidFill>
              </a:rPr>
              <a:t>Plot – </a:t>
            </a:r>
            <a:r>
              <a:rPr lang="en-US" dirty="0" smtClean="0">
                <a:solidFill>
                  <a:schemeClr val="tx1"/>
                </a:solidFill>
              </a:rPr>
              <a:t>Plots lines to the axes.</a:t>
            </a:r>
          </a:p>
          <a:p>
            <a:r>
              <a:rPr lang="en-US" b="1" dirty="0" smtClean="0">
                <a:solidFill>
                  <a:schemeClr val="tx1"/>
                </a:solidFill>
              </a:rPr>
              <a:t>Polar – </a:t>
            </a:r>
            <a:r>
              <a:rPr lang="en-US" dirty="0" smtClean="0">
                <a:solidFill>
                  <a:schemeClr val="tx1"/>
                </a:solidFill>
              </a:rPr>
              <a:t>Makes a polar plot.</a:t>
            </a:r>
            <a:endParaRPr lang="en-US" b="1" dirty="0">
              <a:solidFill>
                <a:schemeClr val="tx1"/>
              </a:solidFill>
            </a:endParaRPr>
          </a:p>
        </p:txBody>
      </p:sp>
    </p:spTree>
    <p:extLst>
      <p:ext uri="{BB962C8B-B14F-4D97-AF65-F5344CB8AC3E}">
        <p14:creationId xmlns:p14="http://schemas.microsoft.com/office/powerpoint/2010/main" val="31578829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functions:</a:t>
            </a:r>
            <a:endParaRPr lang="en-US" dirty="0"/>
          </a:p>
        </p:txBody>
      </p:sp>
      <p:sp>
        <p:nvSpPr>
          <p:cNvPr id="3" name="Content Placeholder 2"/>
          <p:cNvSpPr>
            <a:spLocks noGrp="1"/>
          </p:cNvSpPr>
          <p:nvPr>
            <p:ph idx="1"/>
          </p:nvPr>
        </p:nvSpPr>
        <p:spPr/>
        <p:txBody>
          <a:bodyPr/>
          <a:lstStyle/>
          <a:p>
            <a:r>
              <a:rPr lang="en-US" b="1" dirty="0" err="1" smtClean="0">
                <a:solidFill>
                  <a:schemeClr val="tx1"/>
                </a:solidFill>
              </a:rPr>
              <a:t>Imread</a:t>
            </a:r>
            <a:r>
              <a:rPr lang="en-US" b="1" dirty="0" smtClean="0">
                <a:solidFill>
                  <a:schemeClr val="tx1"/>
                </a:solidFill>
              </a:rPr>
              <a:t> – </a:t>
            </a:r>
            <a:r>
              <a:rPr lang="en-US" dirty="0" smtClean="0">
                <a:solidFill>
                  <a:schemeClr val="tx1"/>
                </a:solidFill>
              </a:rPr>
              <a:t>Reads an image from the file into an array.</a:t>
            </a:r>
          </a:p>
          <a:p>
            <a:r>
              <a:rPr lang="en-US" b="1" dirty="0" err="1" smtClean="0">
                <a:solidFill>
                  <a:schemeClr val="tx1"/>
                </a:solidFill>
              </a:rPr>
              <a:t>ImSave</a:t>
            </a:r>
            <a:r>
              <a:rPr lang="en-US" b="1" dirty="0" smtClean="0">
                <a:solidFill>
                  <a:schemeClr val="tx1"/>
                </a:solidFill>
              </a:rPr>
              <a:t> – </a:t>
            </a:r>
            <a:r>
              <a:rPr lang="en-US" dirty="0" smtClean="0">
                <a:solidFill>
                  <a:schemeClr val="tx1"/>
                </a:solidFill>
              </a:rPr>
              <a:t>Save an array as an image file.</a:t>
            </a:r>
          </a:p>
          <a:p>
            <a:r>
              <a:rPr lang="en-US" b="1" dirty="0" err="1" smtClean="0">
                <a:solidFill>
                  <a:schemeClr val="tx1"/>
                </a:solidFill>
              </a:rPr>
              <a:t>Imshow</a:t>
            </a:r>
            <a:r>
              <a:rPr lang="en-US" b="1" dirty="0" smtClean="0">
                <a:solidFill>
                  <a:schemeClr val="tx1"/>
                </a:solidFill>
              </a:rPr>
              <a:t> – </a:t>
            </a:r>
            <a:r>
              <a:rPr lang="en-US" dirty="0" smtClean="0">
                <a:solidFill>
                  <a:schemeClr val="tx1"/>
                </a:solidFill>
              </a:rPr>
              <a:t>Used for displaying an image on the axes.</a:t>
            </a:r>
          </a:p>
          <a:p>
            <a:pPr>
              <a:buNone/>
            </a:pPr>
            <a:endParaRPr lang="en-US" b="1" dirty="0"/>
          </a:p>
        </p:txBody>
      </p:sp>
    </p:spTree>
    <p:extLst>
      <p:ext uri="{BB962C8B-B14F-4D97-AF65-F5344CB8AC3E}">
        <p14:creationId xmlns:p14="http://schemas.microsoft.com/office/powerpoint/2010/main" val="16240538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solidFill>
                  <a:schemeClr val="tx1"/>
                </a:solidFill>
              </a:rPr>
              <a:t>Write a program to illustrate the various image functions in python.</a:t>
            </a:r>
            <a:endParaRPr lang="en-US" dirty="0">
              <a:solidFill>
                <a:schemeClr val="tx1"/>
              </a:solidFill>
            </a:endParaRPr>
          </a:p>
        </p:txBody>
      </p:sp>
    </p:spTree>
    <p:extLst>
      <p:ext uri="{BB962C8B-B14F-4D97-AF65-F5344CB8AC3E}">
        <p14:creationId xmlns:p14="http://schemas.microsoft.com/office/powerpoint/2010/main" val="37359496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Axis functions:</a:t>
            </a:r>
            <a:endParaRPr lang="en-US" dirty="0"/>
          </a:p>
        </p:txBody>
      </p:sp>
      <p:sp>
        <p:nvSpPr>
          <p:cNvPr id="3" name="Content Placeholder 2"/>
          <p:cNvSpPr>
            <a:spLocks noGrp="1"/>
          </p:cNvSpPr>
          <p:nvPr>
            <p:ph idx="1"/>
          </p:nvPr>
        </p:nvSpPr>
        <p:spPr/>
        <p:txBody>
          <a:bodyPr/>
          <a:lstStyle/>
          <a:p>
            <a:r>
              <a:rPr lang="en-US" b="1" dirty="0" smtClean="0">
                <a:solidFill>
                  <a:schemeClr val="tx1"/>
                </a:solidFill>
              </a:rPr>
              <a:t>Axes – </a:t>
            </a:r>
            <a:r>
              <a:rPr lang="en-US" dirty="0" smtClean="0">
                <a:solidFill>
                  <a:schemeClr val="tx1"/>
                </a:solidFill>
              </a:rPr>
              <a:t>Add axis to the figure.</a:t>
            </a:r>
          </a:p>
          <a:p>
            <a:r>
              <a:rPr lang="en-US" b="1" dirty="0" smtClean="0">
                <a:solidFill>
                  <a:schemeClr val="tx1"/>
                </a:solidFill>
              </a:rPr>
              <a:t>Text – </a:t>
            </a:r>
            <a:r>
              <a:rPr lang="en-US" dirty="0" smtClean="0">
                <a:solidFill>
                  <a:schemeClr val="tx1"/>
                </a:solidFill>
              </a:rPr>
              <a:t>Used for adding text to the axes.</a:t>
            </a:r>
          </a:p>
          <a:p>
            <a:r>
              <a:rPr lang="en-US" b="1" dirty="0" smtClean="0">
                <a:solidFill>
                  <a:schemeClr val="tx1"/>
                </a:solidFill>
              </a:rPr>
              <a:t>Title – </a:t>
            </a:r>
            <a:r>
              <a:rPr lang="en-US" dirty="0" smtClean="0">
                <a:solidFill>
                  <a:schemeClr val="tx1"/>
                </a:solidFill>
              </a:rPr>
              <a:t>Used for setting a title to the current axes.</a:t>
            </a:r>
          </a:p>
          <a:p>
            <a:r>
              <a:rPr lang="en-US" b="1" dirty="0" err="1" smtClean="0">
                <a:solidFill>
                  <a:schemeClr val="tx1"/>
                </a:solidFill>
              </a:rPr>
              <a:t>Xlabel</a:t>
            </a:r>
            <a:r>
              <a:rPr lang="en-US" b="1" dirty="0" smtClean="0">
                <a:solidFill>
                  <a:schemeClr val="tx1"/>
                </a:solidFill>
              </a:rPr>
              <a:t> – </a:t>
            </a:r>
            <a:r>
              <a:rPr lang="en-US" dirty="0" smtClean="0">
                <a:solidFill>
                  <a:schemeClr val="tx1"/>
                </a:solidFill>
              </a:rPr>
              <a:t>Set the x-axis labels for the current axis.</a:t>
            </a:r>
          </a:p>
          <a:p>
            <a:r>
              <a:rPr lang="en-US" b="1" dirty="0" err="1" smtClean="0">
                <a:solidFill>
                  <a:schemeClr val="tx1"/>
                </a:solidFill>
              </a:rPr>
              <a:t>Xlim</a:t>
            </a:r>
            <a:r>
              <a:rPr lang="en-US" b="1" dirty="0" smtClean="0">
                <a:solidFill>
                  <a:schemeClr val="tx1"/>
                </a:solidFill>
              </a:rPr>
              <a:t> – </a:t>
            </a:r>
            <a:r>
              <a:rPr lang="en-US" dirty="0" smtClean="0">
                <a:solidFill>
                  <a:schemeClr val="tx1"/>
                </a:solidFill>
              </a:rPr>
              <a:t>Set the </a:t>
            </a:r>
            <a:r>
              <a:rPr lang="en-US" dirty="0" err="1" smtClean="0">
                <a:solidFill>
                  <a:schemeClr val="tx1"/>
                </a:solidFill>
              </a:rPr>
              <a:t>xlimits</a:t>
            </a:r>
            <a:r>
              <a:rPr lang="en-US" dirty="0" smtClean="0">
                <a:solidFill>
                  <a:schemeClr val="tx1"/>
                </a:solidFill>
              </a:rPr>
              <a:t> of the current axis.</a:t>
            </a:r>
          </a:p>
          <a:p>
            <a:r>
              <a:rPr lang="en-US" b="1" dirty="0" err="1" smtClean="0">
                <a:solidFill>
                  <a:schemeClr val="tx1"/>
                </a:solidFill>
              </a:rPr>
              <a:t>Ylim</a:t>
            </a:r>
            <a:r>
              <a:rPr lang="en-US" b="1" dirty="0" smtClean="0">
                <a:solidFill>
                  <a:schemeClr val="tx1"/>
                </a:solidFill>
              </a:rPr>
              <a:t> – </a:t>
            </a:r>
            <a:r>
              <a:rPr lang="en-US" dirty="0" smtClean="0">
                <a:solidFill>
                  <a:schemeClr val="tx1"/>
                </a:solidFill>
              </a:rPr>
              <a:t>Set the </a:t>
            </a:r>
            <a:r>
              <a:rPr lang="en-US" dirty="0" err="1" smtClean="0">
                <a:solidFill>
                  <a:schemeClr val="tx1"/>
                </a:solidFill>
              </a:rPr>
              <a:t>ylimits</a:t>
            </a:r>
            <a:r>
              <a:rPr lang="en-US" dirty="0" smtClean="0">
                <a:solidFill>
                  <a:schemeClr val="tx1"/>
                </a:solidFill>
              </a:rPr>
              <a:t> of the current axis.</a:t>
            </a:r>
          </a:p>
          <a:p>
            <a:r>
              <a:rPr lang="en-US" b="1" dirty="0" err="1" smtClean="0">
                <a:solidFill>
                  <a:schemeClr val="tx1"/>
                </a:solidFill>
              </a:rPr>
              <a:t>Yscale</a:t>
            </a:r>
            <a:r>
              <a:rPr lang="en-US" b="1" dirty="0" smtClean="0">
                <a:solidFill>
                  <a:schemeClr val="tx1"/>
                </a:solidFill>
              </a:rPr>
              <a:t> – </a:t>
            </a:r>
            <a:r>
              <a:rPr lang="en-US" dirty="0" smtClean="0">
                <a:solidFill>
                  <a:schemeClr val="tx1"/>
                </a:solidFill>
              </a:rPr>
              <a:t>Set the scaling of y-axis.</a:t>
            </a:r>
            <a:endParaRPr lang="en-US" b="1" dirty="0">
              <a:solidFill>
                <a:schemeClr val="tx1"/>
              </a:solidFill>
            </a:endParaRPr>
          </a:p>
        </p:txBody>
      </p:sp>
    </p:spTree>
    <p:extLst>
      <p:ext uri="{BB962C8B-B14F-4D97-AF65-F5344CB8AC3E}">
        <p14:creationId xmlns:p14="http://schemas.microsoft.com/office/powerpoint/2010/main" val="2168638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FUNCTIONS:</a:t>
            </a:r>
            <a:endParaRPr lang="en-US" dirty="0"/>
          </a:p>
        </p:txBody>
      </p:sp>
      <p:sp>
        <p:nvSpPr>
          <p:cNvPr id="3" name="Content Placeholder 2"/>
          <p:cNvSpPr>
            <a:spLocks noGrp="1"/>
          </p:cNvSpPr>
          <p:nvPr>
            <p:ph idx="1"/>
          </p:nvPr>
        </p:nvSpPr>
        <p:spPr/>
        <p:txBody>
          <a:bodyPr/>
          <a:lstStyle/>
          <a:p>
            <a:r>
              <a:rPr lang="en-US" b="1" dirty="0" err="1" smtClean="0">
                <a:solidFill>
                  <a:schemeClr val="tx1"/>
                </a:solidFill>
              </a:rPr>
              <a:t>FigText</a:t>
            </a:r>
            <a:r>
              <a:rPr lang="en-US" b="1" dirty="0" smtClean="0">
                <a:solidFill>
                  <a:schemeClr val="tx1"/>
                </a:solidFill>
              </a:rPr>
              <a:t> – </a:t>
            </a:r>
            <a:r>
              <a:rPr lang="en-US" dirty="0" smtClean="0">
                <a:solidFill>
                  <a:schemeClr val="tx1"/>
                </a:solidFill>
              </a:rPr>
              <a:t>Add text to the figure.</a:t>
            </a:r>
          </a:p>
          <a:p>
            <a:r>
              <a:rPr lang="en-US" b="1" dirty="0" smtClean="0">
                <a:solidFill>
                  <a:schemeClr val="tx1"/>
                </a:solidFill>
              </a:rPr>
              <a:t>Figure – </a:t>
            </a:r>
            <a:r>
              <a:rPr lang="en-US" dirty="0" smtClean="0">
                <a:solidFill>
                  <a:schemeClr val="tx1"/>
                </a:solidFill>
              </a:rPr>
              <a:t>creates a new figure.</a:t>
            </a:r>
          </a:p>
          <a:p>
            <a:r>
              <a:rPr lang="en-US" b="1" dirty="0" err="1" smtClean="0">
                <a:solidFill>
                  <a:schemeClr val="tx1"/>
                </a:solidFill>
              </a:rPr>
              <a:t>SaveFig</a:t>
            </a:r>
            <a:r>
              <a:rPr lang="en-US" b="1" dirty="0" smtClean="0">
                <a:solidFill>
                  <a:schemeClr val="tx1"/>
                </a:solidFill>
              </a:rPr>
              <a:t> – </a:t>
            </a:r>
            <a:r>
              <a:rPr lang="en-US" dirty="0" smtClean="0">
                <a:solidFill>
                  <a:schemeClr val="tx1"/>
                </a:solidFill>
              </a:rPr>
              <a:t>Save the current figure.</a:t>
            </a:r>
          </a:p>
          <a:p>
            <a:r>
              <a:rPr lang="en-US" b="1" dirty="0" smtClean="0">
                <a:solidFill>
                  <a:schemeClr val="tx1"/>
                </a:solidFill>
              </a:rPr>
              <a:t>Close – </a:t>
            </a:r>
            <a:r>
              <a:rPr lang="en-US" dirty="0" smtClean="0">
                <a:solidFill>
                  <a:schemeClr val="tx1"/>
                </a:solidFill>
              </a:rPr>
              <a:t>Close a figure window.</a:t>
            </a:r>
            <a:endParaRPr lang="en-US" b="1" dirty="0">
              <a:solidFill>
                <a:schemeClr val="tx1"/>
              </a:solidFill>
            </a:endParaRPr>
          </a:p>
        </p:txBody>
      </p:sp>
    </p:spTree>
    <p:extLst>
      <p:ext uri="{BB962C8B-B14F-4D97-AF65-F5344CB8AC3E}">
        <p14:creationId xmlns:p14="http://schemas.microsoft.com/office/powerpoint/2010/main" val="792934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392" y="1796819"/>
            <a:ext cx="10272000" cy="4555200"/>
          </a:xfrm>
        </p:spPr>
        <p:txBody>
          <a:bodyPr/>
          <a:lstStyle/>
          <a:p>
            <a:pPr marL="0" indent="0">
              <a:buNone/>
            </a:pPr>
            <a:r>
              <a:rPr lang="en-US" sz="2933" b="1" u="sng" dirty="0" err="1"/>
              <a:t>Exp</a:t>
            </a:r>
            <a:r>
              <a:rPr lang="en-US" sz="2933" b="1" u="sng" dirty="0"/>
              <a:t>: </a:t>
            </a:r>
            <a:r>
              <a:rPr lang="en-US" sz="2933" dirty="0"/>
              <a:t>5 </a:t>
            </a:r>
            <a:r>
              <a:rPr lang="en-US" sz="2933" dirty="0" err="1"/>
              <a:t>Yrs</a:t>
            </a:r>
            <a:endParaRPr lang="en-US" sz="2933" dirty="0"/>
          </a:p>
          <a:p>
            <a:pPr marL="0" indent="0">
              <a:buNone/>
            </a:pPr>
            <a:r>
              <a:rPr lang="en-US" sz="2933" b="1" u="sng" dirty="0"/>
              <a:t>Expert in</a:t>
            </a:r>
          </a:p>
          <a:p>
            <a:pPr marL="154892" indent="-154892">
              <a:buFont typeface="Arial" panose="020B0604020202020204" pitchFamily="34" charset="0"/>
              <a:buChar char="•"/>
            </a:pPr>
            <a:r>
              <a:rPr lang="en-US" sz="2933" dirty="0">
                <a:solidFill>
                  <a:schemeClr val="tx1"/>
                </a:solidFill>
              </a:rPr>
              <a:t>Python Developer on Machine Learning </a:t>
            </a:r>
          </a:p>
          <a:p>
            <a:pPr marL="154892" indent="-154892">
              <a:buFont typeface="Arial" panose="020B0604020202020204" pitchFamily="34" charset="0"/>
              <a:buChar char="•"/>
            </a:pPr>
            <a:r>
              <a:rPr lang="en-US" sz="2933" dirty="0">
                <a:solidFill>
                  <a:schemeClr val="tx1"/>
                </a:solidFill>
              </a:rPr>
              <a:t>Deep learning with computer vision </a:t>
            </a:r>
          </a:p>
          <a:p>
            <a:pPr marL="154892" indent="-154892">
              <a:buFont typeface="Arial" panose="020B0604020202020204" pitchFamily="34" charset="0"/>
              <a:buChar char="•"/>
            </a:pPr>
            <a:r>
              <a:rPr lang="en-US" sz="2933" dirty="0">
                <a:solidFill>
                  <a:schemeClr val="tx1"/>
                </a:solidFill>
              </a:rPr>
              <a:t>Matlab – Image Processing   </a:t>
            </a:r>
          </a:p>
          <a:p>
            <a:pPr marL="154892" indent="-154892">
              <a:buFont typeface="Arial" panose="020B0604020202020204" pitchFamily="34" charset="0"/>
              <a:buChar char="•"/>
            </a:pPr>
            <a:r>
              <a:rPr lang="en-US" sz="2933" dirty="0">
                <a:solidFill>
                  <a:schemeClr val="tx1"/>
                </a:solidFill>
              </a:rPr>
              <a:t>Autonomous Car design using ROS with LIDAR</a:t>
            </a:r>
          </a:p>
          <a:p>
            <a:pPr marL="0" indent="0">
              <a:buNone/>
            </a:pPr>
            <a:r>
              <a:rPr lang="en-US" sz="2933" b="1" u="sng" dirty="0">
                <a:solidFill>
                  <a:schemeClr val="tx1"/>
                </a:solidFill>
              </a:rPr>
              <a:t>Language</a:t>
            </a:r>
            <a:r>
              <a:rPr lang="en-US" sz="2933" dirty="0">
                <a:solidFill>
                  <a:schemeClr val="tx1"/>
                </a:solidFill>
              </a:rPr>
              <a:t> – Python , Java , HTML ,CSS.</a:t>
            </a:r>
          </a:p>
          <a:p>
            <a:pPr marL="0" indent="0">
              <a:buNone/>
            </a:pPr>
            <a:r>
              <a:rPr lang="en-US" sz="2933" b="1" u="sng" dirty="0">
                <a:solidFill>
                  <a:schemeClr val="tx1"/>
                </a:solidFill>
              </a:rPr>
              <a:t>Tools</a:t>
            </a:r>
            <a:r>
              <a:rPr lang="en-US" sz="2933" u="sng" dirty="0">
                <a:solidFill>
                  <a:schemeClr val="tx1"/>
                </a:solidFill>
              </a:rPr>
              <a:t> </a:t>
            </a:r>
            <a:r>
              <a:rPr lang="en-US" sz="2933" dirty="0">
                <a:solidFill>
                  <a:schemeClr val="tx1"/>
                </a:solidFill>
              </a:rPr>
              <a:t>– ANACONDA NAVIGATOR, JUPYTER NOTEBOOK, </a:t>
            </a:r>
          </a:p>
          <a:p>
            <a:pPr marL="154892" indent="-154892">
              <a:buFont typeface="Arial" panose="020B0604020202020204" pitchFamily="34" charset="0"/>
              <a:buChar char="•"/>
            </a:pPr>
            <a:r>
              <a:rPr lang="en-US" sz="2933" dirty="0">
                <a:solidFill>
                  <a:schemeClr val="tx1"/>
                </a:solidFill>
              </a:rPr>
              <a:t>GOOGLE COLAB.</a:t>
            </a:r>
          </a:p>
          <a:p>
            <a:pPr marL="0" indent="0">
              <a:buNone/>
            </a:pPr>
            <a:r>
              <a:rPr lang="en-US" sz="2933" b="1" dirty="0">
                <a:solidFill>
                  <a:schemeClr val="tx1"/>
                </a:solidFill>
              </a:rPr>
              <a:t>Graduation : </a:t>
            </a:r>
            <a:r>
              <a:rPr lang="en-US" sz="2933" dirty="0">
                <a:solidFill>
                  <a:schemeClr val="tx1"/>
                </a:solidFill>
              </a:rPr>
              <a:t>BE – ECE  | 2011</a:t>
            </a:r>
          </a:p>
          <a:p>
            <a:pPr marL="154892" indent="-154892">
              <a:buFont typeface="Arial" panose="020B0604020202020204" pitchFamily="34" charset="0"/>
              <a:buChar char="•"/>
            </a:pPr>
            <a:endParaRPr lang="en-US" sz="2933" dirty="0">
              <a:solidFill>
                <a:schemeClr val="tx1"/>
              </a:solidFill>
            </a:endParaRPr>
          </a:p>
        </p:txBody>
      </p:sp>
      <p:sp>
        <p:nvSpPr>
          <p:cNvPr id="7" name="Title 6"/>
          <p:cNvSpPr>
            <a:spLocks noGrp="1"/>
          </p:cNvSpPr>
          <p:nvPr>
            <p:ph type="title"/>
          </p:nvPr>
        </p:nvSpPr>
        <p:spPr>
          <a:xfrm>
            <a:off x="719403" y="836712"/>
            <a:ext cx="10984800" cy="637600"/>
          </a:xfrm>
        </p:spPr>
        <p:txBody>
          <a:bodyPr/>
          <a:lstStyle/>
          <a:p>
            <a:r>
              <a:rPr lang="en-US" sz="6000" dirty="0"/>
              <a:t>NANDHINI.S</a:t>
            </a:r>
          </a:p>
        </p:txBody>
      </p:sp>
    </p:spTree>
    <p:extLst>
      <p:ext uri="{BB962C8B-B14F-4D97-AF65-F5344CB8AC3E}">
        <p14:creationId xmlns:p14="http://schemas.microsoft.com/office/powerpoint/2010/main" val="13530604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SIMPLE PLOT:</a:t>
            </a:r>
            <a:endParaRPr lang="en-US" dirty="0"/>
          </a:p>
        </p:txBody>
      </p:sp>
      <p:sp>
        <p:nvSpPr>
          <p:cNvPr id="3" name="Content Placeholder 2"/>
          <p:cNvSpPr>
            <a:spLocks noGrp="1"/>
          </p:cNvSpPr>
          <p:nvPr>
            <p:ph idx="1"/>
          </p:nvPr>
        </p:nvSpPr>
        <p:spPr/>
        <p:txBody>
          <a:bodyPr/>
          <a:lstStyle/>
          <a:p>
            <a:r>
              <a:rPr lang="en-US" dirty="0" smtClean="0">
                <a:solidFill>
                  <a:schemeClr val="tx1"/>
                </a:solidFill>
              </a:rPr>
              <a:t>Now, we will see how to display a simple line plot of angle in radians </a:t>
            </a:r>
            <a:r>
              <a:rPr lang="en-US" dirty="0" err="1" smtClean="0">
                <a:solidFill>
                  <a:schemeClr val="tx1"/>
                </a:solidFill>
              </a:rPr>
              <a:t>vs</a:t>
            </a:r>
            <a:r>
              <a:rPr lang="en-US" dirty="0" smtClean="0">
                <a:solidFill>
                  <a:schemeClr val="tx1"/>
                </a:solidFill>
              </a:rPr>
              <a:t> its sine value in </a:t>
            </a:r>
            <a:r>
              <a:rPr lang="en-US" dirty="0" err="1" smtClean="0">
                <a:solidFill>
                  <a:schemeClr val="tx1"/>
                </a:solidFill>
              </a:rPr>
              <a:t>matplotlib</a:t>
            </a:r>
            <a:r>
              <a:rPr lang="en-US" dirty="0" smtClean="0">
                <a:solidFill>
                  <a:schemeClr val="tx1"/>
                </a:solidFill>
              </a:rPr>
              <a:t>.</a:t>
            </a:r>
          </a:p>
          <a:p>
            <a:r>
              <a:rPr lang="en-US" dirty="0" smtClean="0">
                <a:solidFill>
                  <a:schemeClr val="tx1"/>
                </a:solidFill>
              </a:rPr>
              <a:t>Write a simple import statement</a:t>
            </a:r>
          </a:p>
          <a:p>
            <a:r>
              <a:rPr lang="en-US" dirty="0" smtClean="0">
                <a:solidFill>
                  <a:schemeClr val="tx1"/>
                </a:solidFill>
              </a:rPr>
              <a:t>import </a:t>
            </a:r>
            <a:r>
              <a:rPr lang="en-US" dirty="0" err="1" smtClean="0">
                <a:solidFill>
                  <a:schemeClr val="tx1"/>
                </a:solidFill>
              </a:rPr>
              <a:t>matplotlib.pyplot</a:t>
            </a:r>
            <a:r>
              <a:rPr lang="en-US" dirty="0" smtClean="0">
                <a:solidFill>
                  <a:schemeClr val="tx1"/>
                </a:solidFill>
              </a:rPr>
              <a:t> as </a:t>
            </a:r>
            <a:r>
              <a:rPr lang="en-US" dirty="0" err="1" smtClean="0">
                <a:solidFill>
                  <a:schemeClr val="tx1"/>
                </a:solidFill>
              </a:rPr>
              <a:t>plt</a:t>
            </a:r>
            <a:endParaRPr lang="en-US" dirty="0" smtClean="0">
              <a:solidFill>
                <a:schemeClr val="tx1"/>
              </a:solidFill>
            </a:endParaRPr>
          </a:p>
          <a:p>
            <a:r>
              <a:rPr lang="en-US" dirty="0" smtClean="0">
                <a:solidFill>
                  <a:schemeClr val="tx1"/>
                </a:solidFill>
              </a:rPr>
              <a:t>We need an array of numbers to plot.</a:t>
            </a:r>
          </a:p>
          <a:p>
            <a:r>
              <a:rPr lang="en-US" dirty="0" smtClean="0">
                <a:solidFill>
                  <a:schemeClr val="tx1"/>
                </a:solidFill>
              </a:rPr>
              <a:t>Various array functions are available in the </a:t>
            </a:r>
            <a:r>
              <a:rPr lang="en-US" dirty="0" err="1" smtClean="0">
                <a:solidFill>
                  <a:schemeClr val="tx1"/>
                </a:solidFill>
              </a:rPr>
              <a:t>numpy</a:t>
            </a:r>
            <a:r>
              <a:rPr lang="en-US" dirty="0" smtClean="0">
                <a:solidFill>
                  <a:schemeClr val="tx1"/>
                </a:solidFill>
              </a:rPr>
              <a:t> library and it is imported with </a:t>
            </a:r>
            <a:r>
              <a:rPr lang="en-US" dirty="0" err="1" smtClean="0">
                <a:solidFill>
                  <a:schemeClr val="tx1"/>
                </a:solidFill>
              </a:rPr>
              <a:t>np</a:t>
            </a:r>
            <a:r>
              <a:rPr lang="en-US" dirty="0" smtClean="0">
                <a:solidFill>
                  <a:schemeClr val="tx1"/>
                </a:solidFill>
              </a:rPr>
              <a:t> alias.</a:t>
            </a:r>
          </a:p>
          <a:p>
            <a:r>
              <a:rPr lang="en-US" dirty="0" smtClean="0">
                <a:solidFill>
                  <a:schemeClr val="tx1"/>
                </a:solidFill>
              </a:rPr>
              <a:t>Import </a:t>
            </a:r>
            <a:r>
              <a:rPr lang="en-US" dirty="0" err="1" smtClean="0">
                <a:solidFill>
                  <a:schemeClr val="tx1"/>
                </a:solidFill>
              </a:rPr>
              <a:t>numpy</a:t>
            </a:r>
            <a:r>
              <a:rPr lang="en-US" dirty="0" smtClean="0">
                <a:solidFill>
                  <a:schemeClr val="tx1"/>
                </a:solidFill>
              </a:rPr>
              <a:t> as </a:t>
            </a:r>
            <a:r>
              <a:rPr lang="en-US" dirty="0" err="1" smtClean="0">
                <a:solidFill>
                  <a:schemeClr val="tx1"/>
                </a:solidFill>
              </a:rPr>
              <a:t>np</a:t>
            </a:r>
            <a:endParaRPr lang="en-US" dirty="0" smtClean="0">
              <a:solidFill>
                <a:schemeClr val="tx1"/>
              </a:solidFill>
            </a:endParaRPr>
          </a:p>
          <a:p>
            <a:endParaRPr lang="en-US" dirty="0"/>
          </a:p>
        </p:txBody>
      </p:sp>
    </p:spTree>
    <p:extLst>
      <p:ext uri="{BB962C8B-B14F-4D97-AF65-F5344CB8AC3E}">
        <p14:creationId xmlns:p14="http://schemas.microsoft.com/office/powerpoint/2010/main" val="15940139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simple plot:</a:t>
            </a:r>
            <a:endParaRPr lang="en-US" dirty="0"/>
          </a:p>
        </p:txBody>
      </p:sp>
      <p:sp>
        <p:nvSpPr>
          <p:cNvPr id="3" name="Content Placeholder 2"/>
          <p:cNvSpPr>
            <a:spLocks noGrp="1"/>
          </p:cNvSpPr>
          <p:nvPr>
            <p:ph idx="1"/>
          </p:nvPr>
        </p:nvSpPr>
        <p:spPr/>
        <p:txBody>
          <a:bodyPr/>
          <a:lstStyle/>
          <a:p>
            <a:r>
              <a:rPr lang="en-US" dirty="0" smtClean="0">
                <a:solidFill>
                  <a:schemeClr val="tx1"/>
                </a:solidFill>
              </a:rPr>
              <a:t>Obtain the </a:t>
            </a:r>
            <a:r>
              <a:rPr lang="en-US" dirty="0" err="1" smtClean="0">
                <a:solidFill>
                  <a:schemeClr val="tx1"/>
                </a:solidFill>
              </a:rPr>
              <a:t>ndarray</a:t>
            </a:r>
            <a:r>
              <a:rPr lang="en-US" dirty="0" smtClean="0">
                <a:solidFill>
                  <a:schemeClr val="tx1"/>
                </a:solidFill>
              </a:rPr>
              <a:t> object of angles between 0 and 2pi using </a:t>
            </a:r>
            <a:r>
              <a:rPr lang="en-US" dirty="0" err="1" smtClean="0">
                <a:solidFill>
                  <a:schemeClr val="tx1"/>
                </a:solidFill>
              </a:rPr>
              <a:t>arange</a:t>
            </a:r>
            <a:r>
              <a:rPr lang="en-US" dirty="0" smtClean="0">
                <a:solidFill>
                  <a:schemeClr val="tx1"/>
                </a:solidFill>
              </a:rPr>
              <a:t>() function from the </a:t>
            </a:r>
            <a:r>
              <a:rPr lang="en-US" dirty="0" err="1" smtClean="0">
                <a:solidFill>
                  <a:schemeClr val="tx1"/>
                </a:solidFill>
              </a:rPr>
              <a:t>numpy</a:t>
            </a:r>
            <a:r>
              <a:rPr lang="en-US" dirty="0" smtClean="0">
                <a:solidFill>
                  <a:schemeClr val="tx1"/>
                </a:solidFill>
              </a:rPr>
              <a:t> library.</a:t>
            </a:r>
          </a:p>
          <a:p>
            <a:r>
              <a:rPr lang="en-US" dirty="0" smtClean="0">
                <a:solidFill>
                  <a:schemeClr val="tx1"/>
                </a:solidFill>
              </a:rPr>
              <a:t>x = </a:t>
            </a:r>
            <a:r>
              <a:rPr lang="en-US" dirty="0" err="1" smtClean="0">
                <a:solidFill>
                  <a:schemeClr val="tx1"/>
                </a:solidFill>
              </a:rPr>
              <a:t>np.arange</a:t>
            </a:r>
            <a:r>
              <a:rPr lang="en-US" dirty="0" smtClean="0">
                <a:solidFill>
                  <a:schemeClr val="tx1"/>
                </a:solidFill>
              </a:rPr>
              <a:t>(0, </a:t>
            </a:r>
            <a:r>
              <a:rPr lang="en-US" dirty="0" err="1" smtClean="0">
                <a:solidFill>
                  <a:schemeClr val="tx1"/>
                </a:solidFill>
              </a:rPr>
              <a:t>math.pi</a:t>
            </a:r>
            <a:r>
              <a:rPr lang="en-US" dirty="0" smtClean="0">
                <a:solidFill>
                  <a:schemeClr val="tx1"/>
                </a:solidFill>
              </a:rPr>
              <a:t>*2, 0.05)</a:t>
            </a:r>
            <a:br>
              <a:rPr lang="en-US" dirty="0" smtClean="0">
                <a:solidFill>
                  <a:schemeClr val="tx1"/>
                </a:solidFill>
              </a:rPr>
            </a:br>
            <a:endParaRPr lang="en-US" dirty="0" smtClean="0">
              <a:solidFill>
                <a:schemeClr val="tx1"/>
              </a:solidFill>
            </a:endParaRPr>
          </a:p>
          <a:p>
            <a:r>
              <a:rPr lang="en-US" dirty="0" smtClean="0">
                <a:solidFill>
                  <a:schemeClr val="tx1"/>
                </a:solidFill>
              </a:rPr>
              <a:t>The </a:t>
            </a:r>
            <a:r>
              <a:rPr lang="en-US" dirty="0" err="1" smtClean="0">
                <a:solidFill>
                  <a:schemeClr val="tx1"/>
                </a:solidFill>
              </a:rPr>
              <a:t>ndarray</a:t>
            </a:r>
            <a:r>
              <a:rPr lang="en-US" dirty="0" smtClean="0">
                <a:solidFill>
                  <a:schemeClr val="tx1"/>
                </a:solidFill>
              </a:rPr>
              <a:t> object serves as values on </a:t>
            </a:r>
            <a:r>
              <a:rPr lang="en-US" dirty="0" err="1" smtClean="0">
                <a:solidFill>
                  <a:schemeClr val="tx1"/>
                </a:solidFill>
              </a:rPr>
              <a:t>xaxis</a:t>
            </a:r>
            <a:r>
              <a:rPr lang="en-US" dirty="0" smtClean="0">
                <a:solidFill>
                  <a:schemeClr val="tx1"/>
                </a:solidFill>
              </a:rPr>
              <a:t> of graph.</a:t>
            </a:r>
          </a:p>
          <a:p>
            <a:r>
              <a:rPr lang="en-US" dirty="0" smtClean="0">
                <a:solidFill>
                  <a:schemeClr val="tx1"/>
                </a:solidFill>
              </a:rPr>
              <a:t>The corresponding sine values of angles in x to be displayed on the y axis are obtained by the following statement.</a:t>
            </a:r>
          </a:p>
          <a:p>
            <a:endParaRPr lang="en-US" dirty="0"/>
          </a:p>
        </p:txBody>
      </p:sp>
    </p:spTree>
    <p:extLst>
      <p:ext uri="{BB962C8B-B14F-4D97-AF65-F5344CB8AC3E}">
        <p14:creationId xmlns:p14="http://schemas.microsoft.com/office/powerpoint/2010/main" val="18319008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SIMPLE PLOT:</a:t>
            </a:r>
            <a:endParaRPr lang="en-US" dirty="0"/>
          </a:p>
        </p:txBody>
      </p:sp>
      <p:sp>
        <p:nvSpPr>
          <p:cNvPr id="3" name="Content Placeholder 2"/>
          <p:cNvSpPr>
            <a:spLocks noGrp="1"/>
          </p:cNvSpPr>
          <p:nvPr>
            <p:ph idx="1"/>
          </p:nvPr>
        </p:nvSpPr>
        <p:spPr/>
        <p:txBody>
          <a:bodyPr/>
          <a:lstStyle/>
          <a:p>
            <a:r>
              <a:rPr lang="en-US" dirty="0" smtClean="0">
                <a:solidFill>
                  <a:schemeClr val="tx1"/>
                </a:solidFill>
              </a:rPr>
              <a:t>Y = np.sin(x)</a:t>
            </a:r>
          </a:p>
          <a:p>
            <a:r>
              <a:rPr lang="en-US" dirty="0" smtClean="0">
                <a:solidFill>
                  <a:schemeClr val="tx1"/>
                </a:solidFill>
              </a:rPr>
              <a:t>The values from the two array are plotted using the plot function.</a:t>
            </a:r>
          </a:p>
          <a:p>
            <a:r>
              <a:rPr lang="en-US" dirty="0" err="1" smtClean="0">
                <a:solidFill>
                  <a:schemeClr val="tx1"/>
                </a:solidFill>
              </a:rPr>
              <a:t>Plt.plot</a:t>
            </a:r>
            <a:r>
              <a:rPr lang="en-US" dirty="0" smtClean="0">
                <a:solidFill>
                  <a:schemeClr val="tx1"/>
                </a:solidFill>
              </a:rPr>
              <a:t>(</a:t>
            </a:r>
            <a:r>
              <a:rPr lang="en-US" dirty="0" err="1" smtClean="0">
                <a:solidFill>
                  <a:schemeClr val="tx1"/>
                </a:solidFill>
              </a:rPr>
              <a:t>x,y</a:t>
            </a:r>
            <a:r>
              <a:rPr lang="en-US" dirty="0" smtClean="0">
                <a:solidFill>
                  <a:schemeClr val="tx1"/>
                </a:solidFill>
              </a:rPr>
              <a:t>)</a:t>
            </a:r>
          </a:p>
          <a:p>
            <a:r>
              <a:rPr lang="en-US" dirty="0" smtClean="0">
                <a:solidFill>
                  <a:schemeClr val="tx1"/>
                </a:solidFill>
              </a:rPr>
              <a:t>We can see the plot titles and labels for x and y axis.</a:t>
            </a:r>
          </a:p>
          <a:p>
            <a:r>
              <a:rPr lang="en-US" dirty="0" smtClean="0">
                <a:solidFill>
                  <a:schemeClr val="tx1"/>
                </a:solidFill>
              </a:rPr>
              <a:t>The </a:t>
            </a:r>
            <a:r>
              <a:rPr lang="en-US" dirty="0" err="1" smtClean="0">
                <a:solidFill>
                  <a:schemeClr val="tx1"/>
                </a:solidFill>
              </a:rPr>
              <a:t>ndarray</a:t>
            </a:r>
            <a:r>
              <a:rPr lang="en-US" dirty="0" smtClean="0">
                <a:solidFill>
                  <a:schemeClr val="tx1"/>
                </a:solidFill>
              </a:rPr>
              <a:t> object serves as values on x-axis of graph.</a:t>
            </a:r>
          </a:p>
          <a:p>
            <a:r>
              <a:rPr lang="en-US" dirty="0" smtClean="0">
                <a:solidFill>
                  <a:schemeClr val="tx1"/>
                </a:solidFill>
              </a:rPr>
              <a:t>The corresponding sine values of angles in x to be displayed on the y axis are</a:t>
            </a:r>
            <a:endParaRPr lang="en-US" dirty="0">
              <a:solidFill>
                <a:schemeClr val="tx1"/>
              </a:solidFill>
            </a:endParaRPr>
          </a:p>
        </p:txBody>
      </p:sp>
    </p:spTree>
    <p:extLst>
      <p:ext uri="{BB962C8B-B14F-4D97-AF65-F5344CB8AC3E}">
        <p14:creationId xmlns:p14="http://schemas.microsoft.com/office/powerpoint/2010/main" val="15193865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-simple plot:</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Obtained by:</a:t>
            </a:r>
          </a:p>
          <a:p>
            <a:r>
              <a:rPr lang="en-US" dirty="0" smtClean="0">
                <a:solidFill>
                  <a:schemeClr val="tx1"/>
                </a:solidFill>
              </a:rPr>
              <a:t>Y = np.sin(x)</a:t>
            </a:r>
          </a:p>
          <a:p>
            <a:r>
              <a:rPr lang="en-US" dirty="0" smtClean="0">
                <a:solidFill>
                  <a:schemeClr val="tx1"/>
                </a:solidFill>
              </a:rPr>
              <a:t>The values from two arrays are plotted using the plot function:</a:t>
            </a:r>
          </a:p>
          <a:p>
            <a:r>
              <a:rPr lang="en-US" dirty="0" err="1" smtClean="0">
                <a:solidFill>
                  <a:schemeClr val="tx1"/>
                </a:solidFill>
              </a:rPr>
              <a:t>Plt.plot</a:t>
            </a:r>
            <a:r>
              <a:rPr lang="en-US" dirty="0" smtClean="0">
                <a:solidFill>
                  <a:schemeClr val="tx1"/>
                </a:solidFill>
              </a:rPr>
              <a:t>(</a:t>
            </a:r>
            <a:r>
              <a:rPr lang="en-US" dirty="0" err="1" smtClean="0">
                <a:solidFill>
                  <a:schemeClr val="tx1"/>
                </a:solidFill>
              </a:rPr>
              <a:t>x,y</a:t>
            </a:r>
            <a:r>
              <a:rPr lang="en-US" dirty="0" smtClean="0">
                <a:solidFill>
                  <a:schemeClr val="tx1"/>
                </a:solidFill>
              </a:rPr>
              <a:t>)</a:t>
            </a:r>
          </a:p>
          <a:p>
            <a:r>
              <a:rPr lang="en-US" dirty="0" smtClean="0">
                <a:solidFill>
                  <a:schemeClr val="tx1"/>
                </a:solidFill>
              </a:rPr>
              <a:t>We can set the plot title and labels for x and y axes.</a:t>
            </a:r>
          </a:p>
          <a:p>
            <a:r>
              <a:rPr lang="en-US" dirty="0" smtClean="0">
                <a:solidFill>
                  <a:schemeClr val="tx1"/>
                </a:solidFill>
              </a:rPr>
              <a:t>You can set the plot title, and labels for x and y axes.</a:t>
            </a:r>
          </a:p>
          <a:p>
            <a:r>
              <a:rPr lang="en-US" dirty="0" smtClean="0">
                <a:solidFill>
                  <a:schemeClr val="tx1"/>
                </a:solidFill>
              </a:rPr>
              <a:t> </a:t>
            </a:r>
            <a:r>
              <a:rPr lang="en-US" dirty="0" err="1" smtClean="0">
                <a:solidFill>
                  <a:schemeClr val="tx1"/>
                </a:solidFill>
              </a:rPr>
              <a:t>plt.xlabel</a:t>
            </a:r>
            <a:r>
              <a:rPr lang="en-US" dirty="0" smtClean="0">
                <a:solidFill>
                  <a:schemeClr val="tx1"/>
                </a:solidFill>
              </a:rPr>
              <a:t>("angle") </a:t>
            </a:r>
          </a:p>
          <a:p>
            <a:r>
              <a:rPr lang="en-US" dirty="0" err="1" smtClean="0">
                <a:solidFill>
                  <a:schemeClr val="tx1"/>
                </a:solidFill>
              </a:rPr>
              <a:t>plt.ylabel</a:t>
            </a:r>
            <a:r>
              <a:rPr lang="en-US" dirty="0" smtClean="0">
                <a:solidFill>
                  <a:schemeClr val="tx1"/>
                </a:solidFill>
              </a:rPr>
              <a:t>("sine") </a:t>
            </a:r>
          </a:p>
          <a:p>
            <a:r>
              <a:rPr lang="en-US" dirty="0" err="1" smtClean="0">
                <a:solidFill>
                  <a:schemeClr val="tx1"/>
                </a:solidFill>
              </a:rPr>
              <a:t>plt.title</a:t>
            </a:r>
            <a:r>
              <a:rPr lang="en-US" dirty="0" smtClean="0">
                <a:solidFill>
                  <a:schemeClr val="tx1"/>
                </a:solidFill>
              </a:rPr>
              <a:t>('sine wave')</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32356515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SAMPLEPLOT: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from </a:t>
            </a:r>
            <a:r>
              <a:rPr lang="en-US" dirty="0" err="1" smtClean="0">
                <a:solidFill>
                  <a:schemeClr val="tx1"/>
                </a:solidFill>
              </a:rPr>
              <a:t>matplotlib</a:t>
            </a:r>
            <a:r>
              <a:rPr lang="en-US" dirty="0" smtClean="0">
                <a:solidFill>
                  <a:schemeClr val="tx1"/>
                </a:solidFill>
              </a:rPr>
              <a:t> import </a:t>
            </a:r>
            <a:r>
              <a:rPr lang="en-US" dirty="0" err="1" smtClean="0">
                <a:solidFill>
                  <a:schemeClr val="tx1"/>
                </a:solidFill>
              </a:rPr>
              <a:t>pyplot</a:t>
            </a:r>
            <a:r>
              <a:rPr lang="en-US" dirty="0" smtClean="0">
                <a:solidFill>
                  <a:schemeClr val="tx1"/>
                </a:solidFill>
              </a:rPr>
              <a:t> as </a:t>
            </a:r>
            <a:r>
              <a:rPr lang="en-US" dirty="0" err="1" smtClean="0">
                <a:solidFill>
                  <a:schemeClr val="tx1"/>
                </a:solidFill>
              </a:rPr>
              <a:t>plt</a:t>
            </a:r>
            <a:r>
              <a:rPr lang="en-US" dirty="0" smtClean="0">
                <a:solidFill>
                  <a:schemeClr val="tx1"/>
                </a:solidFill>
              </a:rPr>
              <a:t> </a:t>
            </a:r>
          </a:p>
          <a:p>
            <a:r>
              <a:rPr lang="en-US" dirty="0" smtClean="0">
                <a:solidFill>
                  <a:schemeClr val="tx1"/>
                </a:solidFill>
              </a:rPr>
              <a:t>import </a:t>
            </a:r>
            <a:r>
              <a:rPr lang="en-US" dirty="0" err="1" smtClean="0">
                <a:solidFill>
                  <a:schemeClr val="tx1"/>
                </a:solidFill>
              </a:rPr>
              <a:t>numpy</a:t>
            </a:r>
            <a:r>
              <a:rPr lang="en-US" dirty="0" smtClean="0">
                <a:solidFill>
                  <a:schemeClr val="tx1"/>
                </a:solidFill>
              </a:rPr>
              <a:t> as </a:t>
            </a:r>
            <a:r>
              <a:rPr lang="en-US" dirty="0" err="1" smtClean="0">
                <a:solidFill>
                  <a:schemeClr val="tx1"/>
                </a:solidFill>
              </a:rPr>
              <a:t>np</a:t>
            </a:r>
            <a:r>
              <a:rPr lang="en-US" dirty="0" smtClean="0">
                <a:solidFill>
                  <a:schemeClr val="tx1"/>
                </a:solidFill>
              </a:rPr>
              <a:t> </a:t>
            </a:r>
          </a:p>
          <a:p>
            <a:r>
              <a:rPr lang="en-US" dirty="0" smtClean="0">
                <a:solidFill>
                  <a:schemeClr val="tx1"/>
                </a:solidFill>
              </a:rPr>
              <a:t>import math #needed for definition of pi</a:t>
            </a:r>
          </a:p>
          <a:p>
            <a:r>
              <a:rPr lang="en-US" dirty="0" smtClean="0">
                <a:solidFill>
                  <a:schemeClr val="tx1"/>
                </a:solidFill>
              </a:rPr>
              <a:t> x = </a:t>
            </a:r>
            <a:r>
              <a:rPr lang="en-US" dirty="0" err="1" smtClean="0">
                <a:solidFill>
                  <a:schemeClr val="tx1"/>
                </a:solidFill>
              </a:rPr>
              <a:t>np.arange</a:t>
            </a:r>
            <a:r>
              <a:rPr lang="en-US" dirty="0" smtClean="0">
                <a:solidFill>
                  <a:schemeClr val="tx1"/>
                </a:solidFill>
              </a:rPr>
              <a:t>(0, </a:t>
            </a:r>
            <a:r>
              <a:rPr lang="en-US" dirty="0" err="1" smtClean="0">
                <a:solidFill>
                  <a:schemeClr val="tx1"/>
                </a:solidFill>
              </a:rPr>
              <a:t>math.pi</a:t>
            </a:r>
            <a:r>
              <a:rPr lang="en-US" dirty="0" smtClean="0">
                <a:solidFill>
                  <a:schemeClr val="tx1"/>
                </a:solidFill>
              </a:rPr>
              <a:t>*2, 0.05) </a:t>
            </a:r>
          </a:p>
          <a:p>
            <a:r>
              <a:rPr lang="en-US" dirty="0" smtClean="0">
                <a:solidFill>
                  <a:schemeClr val="tx1"/>
                </a:solidFill>
              </a:rPr>
              <a:t>y = np.sin(x) </a:t>
            </a:r>
          </a:p>
          <a:p>
            <a:r>
              <a:rPr lang="en-US" dirty="0" err="1" smtClean="0">
                <a:solidFill>
                  <a:schemeClr val="tx1"/>
                </a:solidFill>
              </a:rPr>
              <a:t>plt.plot</a:t>
            </a:r>
            <a:r>
              <a:rPr lang="en-US" dirty="0" smtClean="0">
                <a:solidFill>
                  <a:schemeClr val="tx1"/>
                </a:solidFill>
              </a:rPr>
              <a:t>(</a:t>
            </a:r>
            <a:r>
              <a:rPr lang="en-US" dirty="0" err="1" smtClean="0">
                <a:solidFill>
                  <a:schemeClr val="tx1"/>
                </a:solidFill>
              </a:rPr>
              <a:t>x,y</a:t>
            </a:r>
            <a:r>
              <a:rPr lang="en-US" dirty="0" smtClean="0">
                <a:solidFill>
                  <a:schemeClr val="tx1"/>
                </a:solidFill>
              </a:rPr>
              <a:t>) </a:t>
            </a:r>
          </a:p>
          <a:p>
            <a:r>
              <a:rPr lang="en-US" dirty="0" err="1" smtClean="0">
                <a:solidFill>
                  <a:schemeClr val="tx1"/>
                </a:solidFill>
              </a:rPr>
              <a:t>plt.xlabel</a:t>
            </a:r>
            <a:r>
              <a:rPr lang="en-US" dirty="0" smtClean="0">
                <a:solidFill>
                  <a:schemeClr val="tx1"/>
                </a:solidFill>
              </a:rPr>
              <a:t>("angle") </a:t>
            </a:r>
          </a:p>
          <a:p>
            <a:r>
              <a:rPr lang="en-US" dirty="0" err="1" smtClean="0">
                <a:solidFill>
                  <a:schemeClr val="tx1"/>
                </a:solidFill>
              </a:rPr>
              <a:t>plt.ylabel</a:t>
            </a:r>
            <a:r>
              <a:rPr lang="en-US" dirty="0" smtClean="0">
                <a:solidFill>
                  <a:schemeClr val="tx1"/>
                </a:solidFill>
              </a:rPr>
              <a:t>("sine") </a:t>
            </a:r>
          </a:p>
          <a:p>
            <a:r>
              <a:rPr lang="en-US" dirty="0" err="1" smtClean="0">
                <a:solidFill>
                  <a:schemeClr val="tx1"/>
                </a:solidFill>
              </a:rPr>
              <a:t>plt.title</a:t>
            </a:r>
            <a:r>
              <a:rPr lang="en-US" dirty="0" smtClean="0">
                <a:solidFill>
                  <a:schemeClr val="tx1"/>
                </a:solidFill>
              </a:rPr>
              <a:t>('sine wave') </a:t>
            </a:r>
          </a:p>
          <a:p>
            <a:r>
              <a:rPr lang="en-US" dirty="0" err="1" smtClean="0">
                <a:solidFill>
                  <a:schemeClr val="tx1"/>
                </a:solidFill>
              </a:rPr>
              <a:t>plt.show</a:t>
            </a:r>
            <a:r>
              <a:rPr lang="en-US" dirty="0" smtClean="0">
                <a:solidFill>
                  <a:schemeClr val="tx1"/>
                </a:solidFill>
              </a:rPr>
              <a:t>()</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26104685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solidFill>
                  <a:schemeClr val="tx1"/>
                </a:solidFill>
              </a:rPr>
              <a:t>Find the error in the following </a:t>
            </a:r>
            <a:r>
              <a:rPr lang="en-IN" dirty="0" err="1" smtClean="0">
                <a:solidFill>
                  <a:schemeClr val="tx1"/>
                </a:solidFill>
              </a:rPr>
              <a:t>code,fill</a:t>
            </a:r>
            <a:r>
              <a:rPr lang="en-IN" dirty="0" smtClean="0">
                <a:solidFill>
                  <a:schemeClr val="tx1"/>
                </a:solidFill>
              </a:rPr>
              <a:t> in the missing </a:t>
            </a:r>
            <a:r>
              <a:rPr lang="en-IN" dirty="0" err="1" smtClean="0">
                <a:solidFill>
                  <a:schemeClr val="tx1"/>
                </a:solidFill>
              </a:rPr>
              <a:t>code,find</a:t>
            </a:r>
            <a:r>
              <a:rPr lang="en-IN" dirty="0" smtClean="0">
                <a:solidFill>
                  <a:schemeClr val="tx1"/>
                </a:solidFill>
              </a:rPr>
              <a:t> the tan of the given angle and then show the result in the form of a graph.</a:t>
            </a:r>
          </a:p>
          <a:p>
            <a:r>
              <a:rPr lang="en-IN" dirty="0" smtClean="0">
                <a:solidFill>
                  <a:schemeClr val="tx1"/>
                </a:solidFill>
              </a:rPr>
              <a:t>Import </a:t>
            </a:r>
            <a:r>
              <a:rPr lang="en-IN" dirty="0" err="1" smtClean="0">
                <a:solidFill>
                  <a:schemeClr val="tx1"/>
                </a:solidFill>
              </a:rPr>
              <a:t>numpy</a:t>
            </a:r>
            <a:r>
              <a:rPr lang="en-IN" dirty="0" smtClean="0">
                <a:solidFill>
                  <a:schemeClr val="tx1"/>
                </a:solidFill>
              </a:rPr>
              <a:t> as </a:t>
            </a:r>
            <a:r>
              <a:rPr lang="en-IN" dirty="0" err="1" smtClean="0">
                <a:solidFill>
                  <a:schemeClr val="tx1"/>
                </a:solidFill>
              </a:rPr>
              <a:t>np</a:t>
            </a:r>
            <a:endParaRPr lang="en-IN" dirty="0" smtClean="0">
              <a:solidFill>
                <a:schemeClr val="tx1"/>
              </a:solidFill>
            </a:endParaRPr>
          </a:p>
          <a:p>
            <a:r>
              <a:rPr lang="en-IN" dirty="0" smtClean="0">
                <a:solidFill>
                  <a:schemeClr val="tx1"/>
                </a:solidFill>
              </a:rPr>
              <a:t>_______</a:t>
            </a:r>
          </a:p>
          <a:p>
            <a:r>
              <a:rPr lang="en-IN" dirty="0" smtClean="0">
                <a:solidFill>
                  <a:schemeClr val="tx1"/>
                </a:solidFill>
              </a:rPr>
              <a:t>X = </a:t>
            </a:r>
            <a:r>
              <a:rPr lang="en-IN" dirty="0" err="1" smtClean="0">
                <a:solidFill>
                  <a:schemeClr val="tx1"/>
                </a:solidFill>
              </a:rPr>
              <a:t>np.arange</a:t>
            </a:r>
            <a:r>
              <a:rPr lang="en-IN" dirty="0" smtClean="0">
                <a:solidFill>
                  <a:schemeClr val="tx1"/>
                </a:solidFill>
              </a:rPr>
              <a:t>(___________)</a:t>
            </a:r>
          </a:p>
          <a:p>
            <a:r>
              <a:rPr lang="en-IN" dirty="0" smtClean="0">
                <a:solidFill>
                  <a:schemeClr val="tx1"/>
                </a:solidFill>
              </a:rPr>
              <a:t>Y = </a:t>
            </a:r>
            <a:r>
              <a:rPr lang="en-IN" dirty="0" err="1" smtClean="0">
                <a:solidFill>
                  <a:schemeClr val="tx1"/>
                </a:solidFill>
              </a:rPr>
              <a:t>np</a:t>
            </a:r>
            <a:r>
              <a:rPr lang="en-IN" dirty="0" smtClean="0">
                <a:solidFill>
                  <a:schemeClr val="tx1"/>
                </a:solidFill>
              </a:rPr>
              <a:t>.__________</a:t>
            </a:r>
          </a:p>
          <a:p>
            <a:r>
              <a:rPr lang="en-IN" dirty="0" smtClean="0">
                <a:solidFill>
                  <a:schemeClr val="tx1"/>
                </a:solidFill>
              </a:rPr>
              <a:t>________.</a:t>
            </a:r>
            <a:r>
              <a:rPr lang="en-IN" dirty="0" err="1" smtClean="0">
                <a:solidFill>
                  <a:schemeClr val="tx1"/>
                </a:solidFill>
              </a:rPr>
              <a:t>pyplot</a:t>
            </a:r>
            <a:r>
              <a:rPr lang="en-IN" dirty="0" smtClean="0">
                <a:solidFill>
                  <a:schemeClr val="tx1"/>
                </a:solidFill>
              </a:rPr>
              <a:t>(_________)</a:t>
            </a:r>
            <a:endParaRPr lang="en-US" dirty="0">
              <a:solidFill>
                <a:schemeClr val="tx1"/>
              </a:solidFill>
            </a:endParaRPr>
          </a:p>
        </p:txBody>
      </p:sp>
    </p:spTree>
    <p:extLst>
      <p:ext uri="{BB962C8B-B14F-4D97-AF65-F5344CB8AC3E}">
        <p14:creationId xmlns:p14="http://schemas.microsoft.com/office/powerpoint/2010/main" val="765819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SAMPLEPLOT:</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Launch </a:t>
            </a:r>
            <a:r>
              <a:rPr lang="en-US" dirty="0" err="1" smtClean="0">
                <a:solidFill>
                  <a:schemeClr val="tx1"/>
                </a:solidFill>
              </a:rPr>
              <a:t>Jupyter</a:t>
            </a:r>
            <a:r>
              <a:rPr lang="en-US" dirty="0" smtClean="0">
                <a:solidFill>
                  <a:schemeClr val="tx1"/>
                </a:solidFill>
              </a:rPr>
              <a:t> notebook from Anaconda Navigator.</a:t>
            </a:r>
          </a:p>
          <a:p>
            <a:r>
              <a:rPr lang="en-US" dirty="0" smtClean="0">
                <a:solidFill>
                  <a:schemeClr val="tx1"/>
                </a:solidFill>
              </a:rPr>
              <a:t>from </a:t>
            </a:r>
            <a:r>
              <a:rPr lang="en-US" dirty="0" err="1" smtClean="0">
                <a:solidFill>
                  <a:schemeClr val="tx1"/>
                </a:solidFill>
              </a:rPr>
              <a:t>matplotlib</a:t>
            </a:r>
            <a:r>
              <a:rPr lang="en-US" dirty="0" smtClean="0">
                <a:solidFill>
                  <a:schemeClr val="tx1"/>
                </a:solidFill>
              </a:rPr>
              <a:t> import </a:t>
            </a:r>
            <a:r>
              <a:rPr lang="en-US" dirty="0" err="1" smtClean="0">
                <a:solidFill>
                  <a:schemeClr val="tx1"/>
                </a:solidFill>
              </a:rPr>
              <a:t>pyplot</a:t>
            </a:r>
            <a:r>
              <a:rPr lang="en-US" dirty="0" smtClean="0">
                <a:solidFill>
                  <a:schemeClr val="tx1"/>
                </a:solidFill>
              </a:rPr>
              <a:t> as </a:t>
            </a:r>
            <a:r>
              <a:rPr lang="en-US" dirty="0" err="1" smtClean="0">
                <a:solidFill>
                  <a:schemeClr val="tx1"/>
                </a:solidFill>
              </a:rPr>
              <a:t>plt</a:t>
            </a:r>
            <a:r>
              <a:rPr lang="en-US" dirty="0" smtClean="0">
                <a:solidFill>
                  <a:schemeClr val="tx1"/>
                </a:solidFill>
              </a:rPr>
              <a:t> </a:t>
            </a:r>
          </a:p>
          <a:p>
            <a:r>
              <a:rPr lang="en-US" dirty="0" smtClean="0">
                <a:solidFill>
                  <a:schemeClr val="tx1"/>
                </a:solidFill>
              </a:rPr>
              <a:t>import </a:t>
            </a:r>
            <a:r>
              <a:rPr lang="en-US" dirty="0" err="1" smtClean="0">
                <a:solidFill>
                  <a:schemeClr val="tx1"/>
                </a:solidFill>
              </a:rPr>
              <a:t>numpy</a:t>
            </a:r>
            <a:r>
              <a:rPr lang="en-US" dirty="0" smtClean="0">
                <a:solidFill>
                  <a:schemeClr val="tx1"/>
                </a:solidFill>
              </a:rPr>
              <a:t> as </a:t>
            </a:r>
            <a:r>
              <a:rPr lang="en-US" dirty="0" err="1" smtClean="0">
                <a:solidFill>
                  <a:schemeClr val="tx1"/>
                </a:solidFill>
              </a:rPr>
              <a:t>np</a:t>
            </a:r>
            <a:endParaRPr lang="en-US" dirty="0" smtClean="0">
              <a:solidFill>
                <a:schemeClr val="tx1"/>
              </a:solidFill>
            </a:endParaRPr>
          </a:p>
          <a:p>
            <a:endParaRPr lang="en-US" dirty="0" smtClean="0">
              <a:solidFill>
                <a:schemeClr val="tx1"/>
              </a:solidFill>
            </a:endParaRPr>
          </a:p>
          <a:p>
            <a:r>
              <a:rPr lang="en-US" dirty="0" smtClean="0">
                <a:solidFill>
                  <a:schemeClr val="tx1"/>
                </a:solidFill>
              </a:rPr>
              <a:t>To display plot outputs inside the </a:t>
            </a:r>
            <a:r>
              <a:rPr lang="en-US" dirty="0" err="1" smtClean="0">
                <a:solidFill>
                  <a:schemeClr val="tx1"/>
                </a:solidFill>
              </a:rPr>
              <a:t>notebook,enter</a:t>
            </a:r>
            <a:r>
              <a:rPr lang="en-US" dirty="0" smtClean="0">
                <a:solidFill>
                  <a:schemeClr val="tx1"/>
                </a:solidFill>
              </a:rPr>
              <a:t> the following statement.</a:t>
            </a:r>
          </a:p>
          <a:p>
            <a:r>
              <a:rPr lang="en-US" dirty="0" smtClean="0">
                <a:solidFill>
                  <a:schemeClr val="tx1"/>
                </a:solidFill>
              </a:rPr>
              <a:t>%</a:t>
            </a:r>
            <a:r>
              <a:rPr lang="en-US" dirty="0" err="1" smtClean="0">
                <a:solidFill>
                  <a:schemeClr val="tx1"/>
                </a:solidFill>
              </a:rPr>
              <a:t>matplotlib</a:t>
            </a:r>
            <a:r>
              <a:rPr lang="en-US" dirty="0" smtClean="0">
                <a:solidFill>
                  <a:schemeClr val="tx1"/>
                </a:solidFill>
              </a:rPr>
              <a:t> inline</a:t>
            </a:r>
            <a:br>
              <a:rPr lang="en-US" dirty="0" smtClean="0">
                <a:solidFill>
                  <a:schemeClr val="tx1"/>
                </a:solidFill>
              </a:rPr>
            </a:br>
            <a:endParaRPr lang="en-US" dirty="0" smtClean="0">
              <a:solidFill>
                <a:schemeClr val="tx1"/>
              </a:solidFill>
            </a:endParaRPr>
          </a:p>
          <a:p>
            <a:r>
              <a:rPr lang="en-US" dirty="0" smtClean="0"/>
              <a:t/>
            </a:r>
            <a:br>
              <a:rPr lang="en-US" dirty="0" smtClean="0"/>
            </a:br>
            <a:endParaRPr lang="en-US" dirty="0"/>
          </a:p>
        </p:txBody>
      </p:sp>
    </p:spTree>
    <p:extLst>
      <p:ext uri="{BB962C8B-B14F-4D97-AF65-F5344CB8AC3E}">
        <p14:creationId xmlns:p14="http://schemas.microsoft.com/office/powerpoint/2010/main" val="14758594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SIMPLE PLOT</a:t>
            </a:r>
            <a:endParaRPr lang="en-US" dirty="0"/>
          </a:p>
        </p:txBody>
      </p:sp>
      <p:sp>
        <p:nvSpPr>
          <p:cNvPr id="3" name="Content Placeholder 2"/>
          <p:cNvSpPr>
            <a:spLocks noGrp="1"/>
          </p:cNvSpPr>
          <p:nvPr>
            <p:ph idx="1"/>
          </p:nvPr>
        </p:nvSpPr>
        <p:spPr/>
        <p:txBody>
          <a:bodyPr/>
          <a:lstStyle/>
          <a:p>
            <a:r>
              <a:rPr lang="en-US" dirty="0" smtClean="0">
                <a:solidFill>
                  <a:schemeClr val="tx1"/>
                </a:solidFill>
              </a:rPr>
              <a:t>X is an </a:t>
            </a:r>
            <a:r>
              <a:rPr lang="en-US" dirty="0" err="1" smtClean="0">
                <a:solidFill>
                  <a:schemeClr val="tx1"/>
                </a:solidFill>
              </a:rPr>
              <a:t>ndarray</a:t>
            </a:r>
            <a:r>
              <a:rPr lang="en-US" dirty="0" smtClean="0">
                <a:solidFill>
                  <a:schemeClr val="tx1"/>
                </a:solidFill>
              </a:rPr>
              <a:t> object containing angles in radians between 0 to 2pi and y is the sine value of each angle.</a:t>
            </a:r>
          </a:p>
          <a:p>
            <a:r>
              <a:rPr lang="en-US" dirty="0" smtClean="0">
                <a:solidFill>
                  <a:schemeClr val="tx1"/>
                </a:solidFill>
              </a:rPr>
              <a:t>import math </a:t>
            </a:r>
          </a:p>
          <a:p>
            <a:r>
              <a:rPr lang="en-US" dirty="0" smtClean="0">
                <a:solidFill>
                  <a:schemeClr val="tx1"/>
                </a:solidFill>
              </a:rPr>
              <a:t>x = </a:t>
            </a:r>
            <a:r>
              <a:rPr lang="en-US" dirty="0" err="1" smtClean="0">
                <a:solidFill>
                  <a:schemeClr val="tx1"/>
                </a:solidFill>
              </a:rPr>
              <a:t>np.arange</a:t>
            </a:r>
            <a:r>
              <a:rPr lang="en-US" dirty="0" smtClean="0">
                <a:solidFill>
                  <a:schemeClr val="tx1"/>
                </a:solidFill>
              </a:rPr>
              <a:t>(0, </a:t>
            </a:r>
            <a:r>
              <a:rPr lang="en-US" dirty="0" err="1" smtClean="0">
                <a:solidFill>
                  <a:schemeClr val="tx1"/>
                </a:solidFill>
              </a:rPr>
              <a:t>math.pi</a:t>
            </a:r>
            <a:r>
              <a:rPr lang="en-US" dirty="0" smtClean="0">
                <a:solidFill>
                  <a:schemeClr val="tx1"/>
                </a:solidFill>
              </a:rPr>
              <a:t>*2, 0.05) </a:t>
            </a:r>
          </a:p>
          <a:p>
            <a:r>
              <a:rPr lang="en-US" dirty="0" smtClean="0">
                <a:solidFill>
                  <a:schemeClr val="tx1"/>
                </a:solidFill>
              </a:rPr>
              <a:t>y = np.sin(x)</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22928494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a:t>
            </a:r>
            <a:r>
              <a:rPr lang="en-US" dirty="0" err="1" smtClean="0"/>
              <a:t>simpleplot</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Set labels for x and y axes as well as the plot title.</a:t>
            </a:r>
          </a:p>
          <a:p>
            <a:r>
              <a:rPr lang="en-US" dirty="0" err="1" smtClean="0">
                <a:solidFill>
                  <a:schemeClr val="tx1"/>
                </a:solidFill>
              </a:rPr>
              <a:t>plt.xlabel</a:t>
            </a:r>
            <a:r>
              <a:rPr lang="en-US" dirty="0" smtClean="0">
                <a:solidFill>
                  <a:schemeClr val="tx1"/>
                </a:solidFill>
              </a:rPr>
              <a:t>("angle") </a:t>
            </a:r>
          </a:p>
          <a:p>
            <a:r>
              <a:rPr lang="en-US" dirty="0" err="1" smtClean="0">
                <a:solidFill>
                  <a:schemeClr val="tx1"/>
                </a:solidFill>
              </a:rPr>
              <a:t>plt.ylabel</a:t>
            </a:r>
            <a:r>
              <a:rPr lang="en-US" dirty="0" smtClean="0">
                <a:solidFill>
                  <a:schemeClr val="tx1"/>
                </a:solidFill>
              </a:rPr>
              <a:t>("sine") </a:t>
            </a:r>
          </a:p>
          <a:p>
            <a:r>
              <a:rPr lang="en-US" dirty="0" err="1" smtClean="0">
                <a:solidFill>
                  <a:schemeClr val="tx1"/>
                </a:solidFill>
              </a:rPr>
              <a:t>plt.title</a:t>
            </a:r>
            <a:r>
              <a:rPr lang="en-US" dirty="0" smtClean="0">
                <a:solidFill>
                  <a:schemeClr val="tx1"/>
                </a:solidFill>
              </a:rPr>
              <a:t>('sine wave')</a:t>
            </a:r>
          </a:p>
          <a:p>
            <a:endParaRPr lang="en-US" dirty="0" smtClean="0">
              <a:solidFill>
                <a:schemeClr val="tx1"/>
              </a:solidFill>
            </a:endParaRPr>
          </a:p>
          <a:p>
            <a:r>
              <a:rPr lang="en-US" dirty="0" smtClean="0">
                <a:solidFill>
                  <a:schemeClr val="tx1"/>
                </a:solidFill>
              </a:rPr>
              <a:t>Execute the plot function to generate the sine wave display in notebook.</a:t>
            </a:r>
          </a:p>
          <a:p>
            <a:r>
              <a:rPr lang="en-US" dirty="0" err="1" smtClean="0">
                <a:solidFill>
                  <a:schemeClr val="tx1"/>
                </a:solidFill>
              </a:rPr>
              <a:t>plt.plot</a:t>
            </a:r>
            <a:r>
              <a:rPr lang="en-US" dirty="0" smtClean="0">
                <a:solidFill>
                  <a:schemeClr val="tx1"/>
                </a:solidFill>
              </a:rPr>
              <a:t>(</a:t>
            </a:r>
            <a:r>
              <a:rPr lang="en-US" dirty="0" err="1" smtClean="0">
                <a:solidFill>
                  <a:schemeClr val="tx1"/>
                </a:solidFill>
              </a:rPr>
              <a:t>x,y</a:t>
            </a:r>
            <a:r>
              <a:rPr lang="en-US" dirty="0" smtClean="0">
                <a:solidFill>
                  <a:schemeClr val="tx1"/>
                </a:solidFill>
              </a:rPr>
              <a:t>)</a:t>
            </a:r>
            <a:br>
              <a:rPr lang="en-US" dirty="0" smtClean="0">
                <a:solidFill>
                  <a:schemeClr val="tx1"/>
                </a:solidFill>
              </a:rPr>
            </a:b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15739054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PYLAB MODULE:</a:t>
            </a:r>
            <a:endParaRPr lang="en-US" dirty="0"/>
          </a:p>
        </p:txBody>
      </p:sp>
      <p:sp>
        <p:nvSpPr>
          <p:cNvPr id="3" name="Content Placeholder 2"/>
          <p:cNvSpPr>
            <a:spLocks noGrp="1"/>
          </p:cNvSpPr>
          <p:nvPr>
            <p:ph idx="1"/>
          </p:nvPr>
        </p:nvSpPr>
        <p:spPr/>
        <p:txBody>
          <a:bodyPr/>
          <a:lstStyle/>
          <a:p>
            <a:r>
              <a:rPr lang="en-US" dirty="0" err="1" smtClean="0"/>
              <a:t>Pylab</a:t>
            </a:r>
            <a:r>
              <a:rPr lang="en-US" dirty="0" smtClean="0"/>
              <a:t> is a procedural interface to the </a:t>
            </a:r>
            <a:r>
              <a:rPr lang="en-US" dirty="0" err="1" smtClean="0"/>
              <a:t>Matplotlib</a:t>
            </a:r>
            <a:r>
              <a:rPr lang="en-US" dirty="0" smtClean="0"/>
              <a:t>-object oriented plotting library.</a:t>
            </a:r>
          </a:p>
          <a:p>
            <a:r>
              <a:rPr lang="en-US" dirty="0" err="1" smtClean="0"/>
              <a:t>Matplotlib</a:t>
            </a:r>
            <a:r>
              <a:rPr lang="en-US" dirty="0" smtClean="0"/>
              <a:t> is the whole package and </a:t>
            </a:r>
            <a:r>
              <a:rPr lang="en-US" dirty="0" err="1" smtClean="0"/>
              <a:t>matplotlib.pyplot</a:t>
            </a:r>
            <a:r>
              <a:rPr lang="en-US" dirty="0" smtClean="0"/>
              <a:t> is a module in </a:t>
            </a:r>
            <a:r>
              <a:rPr lang="en-US" dirty="0" err="1" smtClean="0"/>
              <a:t>matplotlib</a:t>
            </a:r>
            <a:r>
              <a:rPr lang="en-US" dirty="0" smtClean="0"/>
              <a:t>.</a:t>
            </a:r>
          </a:p>
          <a:p>
            <a:r>
              <a:rPr lang="en-US" dirty="0" err="1" smtClean="0"/>
              <a:t>Pylab</a:t>
            </a:r>
            <a:r>
              <a:rPr lang="en-US" dirty="0" smtClean="0"/>
              <a:t> is a module and it gets installed alongside </a:t>
            </a:r>
            <a:r>
              <a:rPr lang="en-US" dirty="0" err="1" smtClean="0"/>
              <a:t>matplotlib</a:t>
            </a:r>
            <a:r>
              <a:rPr lang="en-US" dirty="0" smtClean="0"/>
              <a:t>.</a:t>
            </a:r>
          </a:p>
          <a:p>
            <a:endParaRPr lang="en-US" dirty="0"/>
          </a:p>
        </p:txBody>
      </p:sp>
    </p:spTree>
    <p:extLst>
      <p:ext uri="{BB962C8B-B14F-4D97-AF65-F5344CB8AC3E}">
        <p14:creationId xmlns:p14="http://schemas.microsoft.com/office/powerpoint/2010/main" val="1211312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59987" y="1508788"/>
            <a:ext cx="10272000" cy="5045043"/>
          </a:xfrm>
        </p:spPr>
        <p:txBody>
          <a:bodyPr/>
          <a:lstStyle/>
          <a:p>
            <a:r>
              <a:rPr lang="en-US" sz="2933" dirty="0">
                <a:solidFill>
                  <a:srgbClr val="FF0000"/>
                </a:solidFill>
              </a:rPr>
              <a:t>Educational Equipment Manufacturer</a:t>
            </a:r>
          </a:p>
          <a:p>
            <a:pPr marL="963771" lvl="1" indent="-413044">
              <a:buFont typeface="Arial" panose="020B0604020202020204" pitchFamily="34" charset="0"/>
              <a:buChar char="•"/>
            </a:pPr>
            <a:r>
              <a:rPr lang="en-US" dirty="0" err="1">
                <a:solidFill>
                  <a:schemeClr val="tx1"/>
                </a:solidFill>
              </a:rPr>
              <a:t>IoT</a:t>
            </a:r>
            <a:r>
              <a:rPr lang="en-US" dirty="0">
                <a:solidFill>
                  <a:schemeClr val="tx1"/>
                </a:solidFill>
              </a:rPr>
              <a:t>, AI, </a:t>
            </a:r>
            <a:r>
              <a:rPr lang="en-US" dirty="0" err="1">
                <a:solidFill>
                  <a:schemeClr val="tx1"/>
                </a:solidFill>
              </a:rPr>
              <a:t>Robotics,Autonomous</a:t>
            </a:r>
            <a:r>
              <a:rPr lang="en-US" dirty="0">
                <a:solidFill>
                  <a:schemeClr val="tx1"/>
                </a:solidFill>
              </a:rPr>
              <a:t> Robot</a:t>
            </a:r>
          </a:p>
          <a:p>
            <a:pPr marL="963771" lvl="1" indent="-413044">
              <a:buFont typeface="Arial" panose="020B0604020202020204" pitchFamily="34" charset="0"/>
              <a:buChar char="•"/>
            </a:pPr>
            <a:r>
              <a:rPr lang="en-US" dirty="0">
                <a:solidFill>
                  <a:schemeClr val="tx1"/>
                </a:solidFill>
              </a:rPr>
              <a:t>Microprocessor/Microcontroller</a:t>
            </a:r>
          </a:p>
          <a:p>
            <a:pPr marL="963771" lvl="1" indent="-413044">
              <a:buFont typeface="Arial" panose="020B0604020202020204" pitchFamily="34" charset="0"/>
              <a:buChar char="•"/>
            </a:pPr>
            <a:r>
              <a:rPr lang="en-US" dirty="0">
                <a:solidFill>
                  <a:schemeClr val="tx1"/>
                </a:solidFill>
              </a:rPr>
              <a:t>DSP,VLSI, Embedded System </a:t>
            </a:r>
          </a:p>
          <a:p>
            <a:pPr marL="963771" lvl="1" indent="-413044">
              <a:buFont typeface="Arial" panose="020B0604020202020204" pitchFamily="34" charset="0"/>
              <a:buChar char="•"/>
            </a:pPr>
            <a:r>
              <a:rPr lang="en-US" dirty="0">
                <a:solidFill>
                  <a:schemeClr val="tx1"/>
                </a:solidFill>
              </a:rPr>
              <a:t>Power Electronics &amp; Drives, Fuel Cell Trainer Kit</a:t>
            </a:r>
          </a:p>
          <a:p>
            <a:pPr marL="963771" lvl="1" indent="-413044">
              <a:buFont typeface="Arial" panose="020B0604020202020204" pitchFamily="34" charset="0"/>
              <a:buChar char="•"/>
            </a:pPr>
            <a:r>
              <a:rPr lang="en-US" dirty="0">
                <a:solidFill>
                  <a:schemeClr val="tx1"/>
                </a:solidFill>
              </a:rPr>
              <a:t>Renewable Energy Lab, Electric Vehicle Lab</a:t>
            </a:r>
          </a:p>
          <a:p>
            <a:r>
              <a:rPr lang="en-US" sz="2933" dirty="0">
                <a:solidFill>
                  <a:srgbClr val="FF0000"/>
                </a:solidFill>
              </a:rPr>
              <a:t>Technical Training</a:t>
            </a:r>
          </a:p>
          <a:p>
            <a:r>
              <a:rPr lang="en-US" sz="2933" dirty="0">
                <a:solidFill>
                  <a:srgbClr val="FF0000"/>
                </a:solidFill>
              </a:rPr>
              <a:t>DIY Project</a:t>
            </a:r>
          </a:p>
        </p:txBody>
      </p:sp>
      <p:sp>
        <p:nvSpPr>
          <p:cNvPr id="5" name="Title 4"/>
          <p:cNvSpPr>
            <a:spLocks noGrp="1"/>
          </p:cNvSpPr>
          <p:nvPr>
            <p:ph type="title"/>
          </p:nvPr>
        </p:nvSpPr>
        <p:spPr>
          <a:xfrm>
            <a:off x="815413" y="740701"/>
            <a:ext cx="10984800" cy="637600"/>
          </a:xfrm>
        </p:spPr>
        <p:txBody>
          <a:bodyPr/>
          <a:lstStyle/>
          <a:p>
            <a:r>
              <a:rPr lang="en-US" sz="6000" dirty="0"/>
              <a:t>Pantech?</a:t>
            </a:r>
          </a:p>
        </p:txBody>
      </p:sp>
    </p:spTree>
    <p:extLst>
      <p:ext uri="{BB962C8B-B14F-4D97-AF65-F5344CB8AC3E}">
        <p14:creationId xmlns:p14="http://schemas.microsoft.com/office/powerpoint/2010/main" val="29265801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plotting:</a:t>
            </a:r>
            <a:endParaRPr lang="en-US" dirty="0"/>
          </a:p>
        </p:txBody>
      </p:sp>
      <p:sp>
        <p:nvSpPr>
          <p:cNvPr id="3" name="Content Placeholder 2"/>
          <p:cNvSpPr>
            <a:spLocks noGrp="1"/>
          </p:cNvSpPr>
          <p:nvPr>
            <p:ph idx="1"/>
          </p:nvPr>
        </p:nvSpPr>
        <p:spPr/>
        <p:txBody>
          <a:bodyPr/>
          <a:lstStyle/>
          <a:p>
            <a:r>
              <a:rPr lang="en-US" dirty="0" smtClean="0">
                <a:solidFill>
                  <a:schemeClr val="tx1"/>
                </a:solidFill>
              </a:rPr>
              <a:t>Plotting curves is done with the help of plot command.</a:t>
            </a:r>
          </a:p>
          <a:p>
            <a:r>
              <a:rPr lang="en-US" dirty="0" smtClean="0">
                <a:solidFill>
                  <a:schemeClr val="tx1"/>
                </a:solidFill>
              </a:rPr>
              <a:t>It takes a pair of same length arrays and sequences.</a:t>
            </a:r>
          </a:p>
          <a:p>
            <a:r>
              <a:rPr lang="en-US" dirty="0" smtClean="0">
                <a:solidFill>
                  <a:schemeClr val="tx1"/>
                </a:solidFill>
              </a:rPr>
              <a:t>from </a:t>
            </a:r>
            <a:r>
              <a:rPr lang="en-US" dirty="0" err="1" smtClean="0">
                <a:solidFill>
                  <a:schemeClr val="tx1"/>
                </a:solidFill>
              </a:rPr>
              <a:t>numpy</a:t>
            </a:r>
            <a:r>
              <a:rPr lang="en-US" dirty="0" smtClean="0">
                <a:solidFill>
                  <a:schemeClr val="tx1"/>
                </a:solidFill>
              </a:rPr>
              <a:t> import * </a:t>
            </a:r>
          </a:p>
          <a:p>
            <a:r>
              <a:rPr lang="en-US" dirty="0" smtClean="0">
                <a:solidFill>
                  <a:schemeClr val="tx1"/>
                </a:solidFill>
              </a:rPr>
              <a:t>from </a:t>
            </a:r>
            <a:r>
              <a:rPr lang="en-US" dirty="0" err="1" smtClean="0">
                <a:solidFill>
                  <a:schemeClr val="tx1"/>
                </a:solidFill>
              </a:rPr>
              <a:t>pylab</a:t>
            </a:r>
            <a:r>
              <a:rPr lang="en-US" dirty="0" smtClean="0">
                <a:solidFill>
                  <a:schemeClr val="tx1"/>
                </a:solidFill>
              </a:rPr>
              <a:t> import * </a:t>
            </a:r>
          </a:p>
          <a:p>
            <a:r>
              <a:rPr lang="en-US" dirty="0" smtClean="0">
                <a:solidFill>
                  <a:schemeClr val="tx1"/>
                </a:solidFill>
              </a:rPr>
              <a:t>x = </a:t>
            </a:r>
            <a:r>
              <a:rPr lang="en-US" dirty="0" err="1" smtClean="0">
                <a:solidFill>
                  <a:schemeClr val="tx1"/>
                </a:solidFill>
              </a:rPr>
              <a:t>linspace</a:t>
            </a:r>
            <a:r>
              <a:rPr lang="en-US" dirty="0" smtClean="0">
                <a:solidFill>
                  <a:schemeClr val="tx1"/>
                </a:solidFill>
              </a:rPr>
              <a:t>(-3, 3, 30) </a:t>
            </a:r>
          </a:p>
          <a:p>
            <a:r>
              <a:rPr lang="en-US" dirty="0" smtClean="0">
                <a:solidFill>
                  <a:schemeClr val="tx1"/>
                </a:solidFill>
              </a:rPr>
              <a:t>y = x**2 plot(x, y) </a:t>
            </a:r>
          </a:p>
          <a:p>
            <a:r>
              <a:rPr lang="en-US" dirty="0" smtClean="0">
                <a:solidFill>
                  <a:schemeClr val="tx1"/>
                </a:solidFill>
              </a:rPr>
              <a:t>show()</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4132344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solidFill>
                  <a:schemeClr val="tx1"/>
                </a:solidFill>
              </a:rPr>
              <a:t>Write a program to illustrate the use of </a:t>
            </a:r>
            <a:r>
              <a:rPr lang="en-IN" dirty="0" err="1" smtClean="0">
                <a:solidFill>
                  <a:schemeClr val="tx1"/>
                </a:solidFill>
              </a:rPr>
              <a:t>pylab</a:t>
            </a:r>
            <a:r>
              <a:rPr lang="en-IN" dirty="0" smtClean="0">
                <a:solidFill>
                  <a:schemeClr val="tx1"/>
                </a:solidFill>
              </a:rPr>
              <a:t> and plot function in </a:t>
            </a:r>
            <a:r>
              <a:rPr lang="en-IN" dirty="0" err="1" smtClean="0">
                <a:solidFill>
                  <a:schemeClr val="tx1"/>
                </a:solidFill>
              </a:rPr>
              <a:t>matplotlib</a:t>
            </a:r>
            <a:r>
              <a:rPr lang="en-IN"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3148377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PLOTTING:</a:t>
            </a:r>
            <a:endParaRPr lang="en-US" dirty="0"/>
          </a:p>
        </p:txBody>
      </p:sp>
      <p:sp>
        <p:nvSpPr>
          <p:cNvPr id="3" name="Content Placeholder 2"/>
          <p:cNvSpPr>
            <a:spLocks noGrp="1"/>
          </p:cNvSpPr>
          <p:nvPr>
            <p:ph idx="1"/>
          </p:nvPr>
        </p:nvSpPr>
        <p:spPr/>
        <p:txBody>
          <a:bodyPr/>
          <a:lstStyle/>
          <a:p>
            <a:r>
              <a:rPr lang="en-US" dirty="0" smtClean="0">
                <a:solidFill>
                  <a:schemeClr val="tx1"/>
                </a:solidFill>
              </a:rPr>
              <a:t>To plot symbols other than </a:t>
            </a:r>
            <a:r>
              <a:rPr lang="en-US" dirty="0" err="1" smtClean="0">
                <a:solidFill>
                  <a:schemeClr val="tx1"/>
                </a:solidFill>
              </a:rPr>
              <a:t>lines,provide</a:t>
            </a:r>
            <a:r>
              <a:rPr lang="en-US" dirty="0" smtClean="0">
                <a:solidFill>
                  <a:schemeClr val="tx1"/>
                </a:solidFill>
              </a:rPr>
              <a:t> an additional string argument.</a:t>
            </a:r>
          </a:p>
          <a:p>
            <a:r>
              <a:rPr lang="en-US" dirty="0" smtClean="0">
                <a:solidFill>
                  <a:schemeClr val="tx1"/>
                </a:solidFill>
              </a:rPr>
              <a:t>Symbols - </a:t>
            </a:r>
            <a:r>
              <a:rPr lang="pt-BR" dirty="0" smtClean="0">
                <a:solidFill>
                  <a:schemeClr val="tx1"/>
                </a:solidFill>
              </a:rPr>
              <a:t>- , –, -., , . , , , o , ^ , v , &lt; , &gt; , s , + , x , D , d , 1 , 2 , 3 , 4 , h , H , p , | , _</a:t>
            </a:r>
            <a:br>
              <a:rPr lang="pt-BR" dirty="0" smtClean="0">
                <a:solidFill>
                  <a:schemeClr val="tx1"/>
                </a:solidFill>
              </a:rPr>
            </a:br>
            <a:endParaRPr lang="pt-BR" dirty="0" smtClean="0">
              <a:solidFill>
                <a:schemeClr val="tx1"/>
              </a:solidFill>
            </a:endParaRPr>
          </a:p>
          <a:p>
            <a:r>
              <a:rPr lang="en-US" dirty="0" smtClean="0">
                <a:solidFill>
                  <a:schemeClr val="tx1"/>
                </a:solidFill>
              </a:rPr>
              <a:t>Colors - </a:t>
            </a:r>
            <a:r>
              <a:rPr lang="pl-PL" dirty="0" smtClean="0">
                <a:solidFill>
                  <a:schemeClr val="tx1"/>
                </a:solidFill>
              </a:rPr>
              <a:t>b, g, r, c, m, y, k, w</a:t>
            </a:r>
            <a:br>
              <a:rPr lang="pl-PL"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5230023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Execute the code:</a:t>
            </a:r>
            <a:endParaRPr lang="en-US" dirty="0"/>
          </a:p>
        </p:txBody>
      </p:sp>
      <p:sp>
        <p:nvSpPr>
          <p:cNvPr id="3" name="Content Placeholder 2"/>
          <p:cNvSpPr>
            <a:spLocks noGrp="1"/>
          </p:cNvSpPr>
          <p:nvPr>
            <p:ph idx="1"/>
          </p:nvPr>
        </p:nvSpPr>
        <p:spPr/>
        <p:txBody>
          <a:bodyPr/>
          <a:lstStyle/>
          <a:p>
            <a:r>
              <a:rPr lang="en-US" dirty="0" smtClean="0">
                <a:solidFill>
                  <a:schemeClr val="tx1"/>
                </a:solidFill>
              </a:rPr>
              <a:t>from </a:t>
            </a:r>
            <a:r>
              <a:rPr lang="en-US" dirty="0" err="1" smtClean="0">
                <a:solidFill>
                  <a:schemeClr val="tx1"/>
                </a:solidFill>
              </a:rPr>
              <a:t>pylab</a:t>
            </a:r>
            <a:r>
              <a:rPr lang="en-US" dirty="0" smtClean="0">
                <a:solidFill>
                  <a:schemeClr val="tx1"/>
                </a:solidFill>
              </a:rPr>
              <a:t> import * </a:t>
            </a:r>
          </a:p>
          <a:p>
            <a:r>
              <a:rPr lang="en-US" dirty="0" smtClean="0">
                <a:solidFill>
                  <a:schemeClr val="tx1"/>
                </a:solidFill>
              </a:rPr>
              <a:t>x = </a:t>
            </a:r>
            <a:r>
              <a:rPr lang="en-US" dirty="0" err="1" smtClean="0">
                <a:solidFill>
                  <a:schemeClr val="tx1"/>
                </a:solidFill>
              </a:rPr>
              <a:t>linspace</a:t>
            </a:r>
            <a:r>
              <a:rPr lang="en-US" dirty="0" smtClean="0">
                <a:solidFill>
                  <a:schemeClr val="tx1"/>
                </a:solidFill>
              </a:rPr>
              <a:t>(-3, 3, 30) </a:t>
            </a:r>
          </a:p>
          <a:p>
            <a:r>
              <a:rPr lang="en-US" dirty="0" smtClean="0">
                <a:solidFill>
                  <a:schemeClr val="tx1"/>
                </a:solidFill>
              </a:rPr>
              <a:t>y = x**2 plot(x, y, 'r.') </a:t>
            </a:r>
          </a:p>
          <a:p>
            <a:r>
              <a:rPr lang="en-US" dirty="0" smtClean="0">
                <a:solidFill>
                  <a:schemeClr val="tx1"/>
                </a:solidFill>
              </a:rPr>
              <a:t>show()</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30957561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Plots can be overlaid.</a:t>
            </a:r>
          </a:p>
          <a:p>
            <a:r>
              <a:rPr lang="en-US" dirty="0" smtClean="0">
                <a:solidFill>
                  <a:schemeClr val="tx1"/>
                </a:solidFill>
              </a:rPr>
              <a:t>Use multiple plot commands.</a:t>
            </a:r>
          </a:p>
          <a:p>
            <a:r>
              <a:rPr lang="en-US" dirty="0" smtClean="0">
                <a:solidFill>
                  <a:schemeClr val="tx1"/>
                </a:solidFill>
              </a:rPr>
              <a:t>Use </a:t>
            </a:r>
            <a:r>
              <a:rPr lang="en-US" dirty="0" err="1" smtClean="0">
                <a:solidFill>
                  <a:schemeClr val="tx1"/>
                </a:solidFill>
              </a:rPr>
              <a:t>clf</a:t>
            </a:r>
            <a:r>
              <a:rPr lang="en-US" dirty="0" smtClean="0">
                <a:solidFill>
                  <a:schemeClr val="tx1"/>
                </a:solidFill>
              </a:rPr>
              <a:t>() to clear the plot.</a:t>
            </a:r>
          </a:p>
          <a:p>
            <a:r>
              <a:rPr lang="en-US" dirty="0" smtClean="0">
                <a:solidFill>
                  <a:schemeClr val="tx1"/>
                </a:solidFill>
              </a:rPr>
              <a:t>from </a:t>
            </a:r>
            <a:r>
              <a:rPr lang="en-US" dirty="0" err="1" smtClean="0">
                <a:solidFill>
                  <a:schemeClr val="tx1"/>
                </a:solidFill>
              </a:rPr>
              <a:t>pylab</a:t>
            </a:r>
            <a:r>
              <a:rPr lang="en-US" dirty="0" smtClean="0">
                <a:solidFill>
                  <a:schemeClr val="tx1"/>
                </a:solidFill>
              </a:rPr>
              <a:t> import *</a:t>
            </a:r>
          </a:p>
          <a:p>
            <a:r>
              <a:rPr lang="en-IN" dirty="0" smtClean="0">
                <a:solidFill>
                  <a:schemeClr val="tx1"/>
                </a:solidFill>
              </a:rPr>
              <a:t>X = </a:t>
            </a:r>
            <a:r>
              <a:rPr lang="en-IN" dirty="0" err="1" smtClean="0">
                <a:solidFill>
                  <a:schemeClr val="tx1"/>
                </a:solidFill>
              </a:rPr>
              <a:t>linspace</a:t>
            </a:r>
            <a:r>
              <a:rPr lang="en-IN" dirty="0" smtClean="0">
                <a:solidFill>
                  <a:schemeClr val="tx1"/>
                </a:solidFill>
              </a:rPr>
              <a:t>(-3,3,30)</a:t>
            </a:r>
            <a:endParaRPr lang="en-US" dirty="0" smtClean="0">
              <a:solidFill>
                <a:schemeClr val="tx1"/>
              </a:solidFill>
            </a:endParaRPr>
          </a:p>
          <a:p>
            <a:r>
              <a:rPr lang="en-US" dirty="0" smtClean="0">
                <a:solidFill>
                  <a:schemeClr val="tx1"/>
                </a:solidFill>
              </a:rPr>
              <a:t> plot(x, sin(x)) </a:t>
            </a:r>
          </a:p>
          <a:p>
            <a:r>
              <a:rPr lang="en-US" dirty="0" smtClean="0">
                <a:solidFill>
                  <a:schemeClr val="tx1"/>
                </a:solidFill>
              </a:rPr>
              <a:t>plot(x, </a:t>
            </a:r>
            <a:r>
              <a:rPr lang="en-US" dirty="0" err="1" smtClean="0">
                <a:solidFill>
                  <a:schemeClr val="tx1"/>
                </a:solidFill>
              </a:rPr>
              <a:t>cos</a:t>
            </a:r>
            <a:r>
              <a:rPr lang="en-US" dirty="0" smtClean="0">
                <a:solidFill>
                  <a:schemeClr val="tx1"/>
                </a:solidFill>
              </a:rPr>
              <a:t>(x), 'r-') </a:t>
            </a:r>
          </a:p>
          <a:p>
            <a:r>
              <a:rPr lang="en-US" dirty="0" smtClean="0">
                <a:solidFill>
                  <a:schemeClr val="tx1"/>
                </a:solidFill>
              </a:rPr>
              <a:t>plot(x, -sin(x), 'g--') </a:t>
            </a:r>
          </a:p>
          <a:p>
            <a:r>
              <a:rPr lang="en-US" dirty="0" smtClean="0">
                <a:solidFill>
                  <a:schemeClr val="tx1"/>
                </a:solidFill>
              </a:rPr>
              <a:t>show()</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31031704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solidFill>
                  <a:schemeClr val="tx1"/>
                </a:solidFill>
              </a:rPr>
              <a:t>Fill in the missing code, find the error in the following code and then write the correct code.</a:t>
            </a:r>
          </a:p>
          <a:p>
            <a:r>
              <a:rPr lang="en-IN" dirty="0" smtClean="0">
                <a:solidFill>
                  <a:schemeClr val="tx1"/>
                </a:solidFill>
              </a:rPr>
              <a:t>Import </a:t>
            </a:r>
            <a:r>
              <a:rPr lang="en-IN" dirty="0" err="1" smtClean="0">
                <a:solidFill>
                  <a:schemeClr val="tx1"/>
                </a:solidFill>
              </a:rPr>
              <a:t>numpy</a:t>
            </a:r>
            <a:r>
              <a:rPr lang="en-IN" dirty="0" smtClean="0">
                <a:solidFill>
                  <a:schemeClr val="tx1"/>
                </a:solidFill>
              </a:rPr>
              <a:t> as </a:t>
            </a:r>
            <a:r>
              <a:rPr lang="en-IN" dirty="0" err="1" smtClean="0">
                <a:solidFill>
                  <a:schemeClr val="tx1"/>
                </a:solidFill>
              </a:rPr>
              <a:t>np</a:t>
            </a:r>
            <a:endParaRPr lang="en-IN" dirty="0" smtClean="0">
              <a:solidFill>
                <a:schemeClr val="tx1"/>
              </a:solidFill>
            </a:endParaRPr>
          </a:p>
          <a:p>
            <a:r>
              <a:rPr lang="en-IN" dirty="0" smtClean="0">
                <a:solidFill>
                  <a:schemeClr val="tx1"/>
                </a:solidFill>
              </a:rPr>
              <a:t>__________________</a:t>
            </a:r>
          </a:p>
          <a:p>
            <a:r>
              <a:rPr lang="en-IN" dirty="0" smtClean="0">
                <a:solidFill>
                  <a:schemeClr val="tx1"/>
                </a:solidFill>
              </a:rPr>
              <a:t>X = </a:t>
            </a:r>
            <a:r>
              <a:rPr lang="en-IN" dirty="0" err="1" smtClean="0">
                <a:solidFill>
                  <a:schemeClr val="tx1"/>
                </a:solidFill>
              </a:rPr>
              <a:t>np.linspace</a:t>
            </a:r>
            <a:r>
              <a:rPr lang="en-IN" dirty="0" smtClean="0">
                <a:solidFill>
                  <a:schemeClr val="tx1"/>
                </a:solidFill>
              </a:rPr>
              <a:t>(__________)</a:t>
            </a:r>
          </a:p>
          <a:p>
            <a:r>
              <a:rPr lang="en-IN" dirty="0" smtClean="0">
                <a:solidFill>
                  <a:schemeClr val="tx1"/>
                </a:solidFill>
              </a:rPr>
              <a:t>Plot(x,_____)</a:t>
            </a:r>
          </a:p>
          <a:p>
            <a:r>
              <a:rPr lang="en-IN" dirty="0" smtClean="0">
                <a:solidFill>
                  <a:schemeClr val="tx1"/>
                </a:solidFill>
              </a:rPr>
              <a:t>Plot(</a:t>
            </a:r>
            <a:r>
              <a:rPr lang="en-IN" dirty="0" err="1" smtClean="0">
                <a:solidFill>
                  <a:schemeClr val="tx1"/>
                </a:solidFill>
              </a:rPr>
              <a:t>x,tan</a:t>
            </a:r>
            <a:r>
              <a:rPr lang="en-IN" dirty="0" smtClean="0">
                <a:solidFill>
                  <a:schemeClr val="tx1"/>
                </a:solidFill>
              </a:rPr>
              <a:t>(x),)</a:t>
            </a:r>
          </a:p>
          <a:p>
            <a:r>
              <a:rPr lang="en-IN" dirty="0" smtClean="0">
                <a:solidFill>
                  <a:schemeClr val="tx1"/>
                </a:solidFill>
              </a:rPr>
              <a:t>Plot(x,__________)</a:t>
            </a:r>
            <a:endParaRPr lang="en-US" dirty="0">
              <a:solidFill>
                <a:schemeClr val="tx1"/>
              </a:solidFill>
            </a:endParaRPr>
          </a:p>
        </p:txBody>
      </p:sp>
    </p:spTree>
    <p:extLst>
      <p:ext uri="{BB962C8B-B14F-4D97-AF65-F5344CB8AC3E}">
        <p14:creationId xmlns:p14="http://schemas.microsoft.com/office/powerpoint/2010/main" val="2586740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interface:</a:t>
            </a:r>
            <a:endParaRPr lang="en-US" dirty="0"/>
          </a:p>
        </p:txBody>
      </p:sp>
      <p:sp>
        <p:nvSpPr>
          <p:cNvPr id="3" name="Content Placeholder 2"/>
          <p:cNvSpPr>
            <a:spLocks noGrp="1"/>
          </p:cNvSpPr>
          <p:nvPr>
            <p:ph idx="1"/>
          </p:nvPr>
        </p:nvSpPr>
        <p:spPr/>
        <p:txBody>
          <a:bodyPr/>
          <a:lstStyle/>
          <a:p>
            <a:r>
              <a:rPr lang="en-US" dirty="0" smtClean="0">
                <a:solidFill>
                  <a:schemeClr val="tx1"/>
                </a:solidFill>
              </a:rPr>
              <a:t>It is easier to generate plots with </a:t>
            </a:r>
            <a:r>
              <a:rPr lang="en-US" dirty="0" err="1" smtClean="0">
                <a:solidFill>
                  <a:schemeClr val="tx1"/>
                </a:solidFill>
              </a:rPr>
              <a:t>matplotlib.pyplot</a:t>
            </a:r>
            <a:r>
              <a:rPr lang="en-US" dirty="0" smtClean="0">
                <a:solidFill>
                  <a:schemeClr val="tx1"/>
                </a:solidFill>
              </a:rPr>
              <a:t> module.</a:t>
            </a:r>
          </a:p>
          <a:p>
            <a:r>
              <a:rPr lang="en-US" dirty="0" smtClean="0">
                <a:solidFill>
                  <a:schemeClr val="tx1"/>
                </a:solidFill>
              </a:rPr>
              <a:t>Object-oriented approach Is recommended as it gives more control over our plot.</a:t>
            </a:r>
          </a:p>
          <a:p>
            <a:r>
              <a:rPr lang="en-US" dirty="0" smtClean="0">
                <a:solidFill>
                  <a:schemeClr val="tx1"/>
                </a:solidFill>
              </a:rPr>
              <a:t>All the functions are available in </a:t>
            </a:r>
            <a:r>
              <a:rPr lang="en-US" dirty="0" err="1" smtClean="0">
                <a:solidFill>
                  <a:schemeClr val="tx1"/>
                </a:solidFill>
              </a:rPr>
              <a:t>matplotlib.axes.Axes</a:t>
            </a:r>
            <a:r>
              <a:rPr lang="en-US" dirty="0" smtClean="0">
                <a:solidFill>
                  <a:schemeClr val="tx1"/>
                </a:solidFill>
              </a:rPr>
              <a:t> class.</a:t>
            </a:r>
          </a:p>
          <a:p>
            <a:r>
              <a:rPr lang="en-US" dirty="0" smtClean="0">
                <a:solidFill>
                  <a:schemeClr val="tx1"/>
                </a:solidFill>
              </a:rPr>
              <a:t>The idea behind this is that create figure objects and then call methods of that object.</a:t>
            </a:r>
          </a:p>
          <a:p>
            <a:endParaRPr lang="en-US" dirty="0"/>
          </a:p>
        </p:txBody>
      </p:sp>
    </p:spTree>
    <p:extLst>
      <p:ext uri="{BB962C8B-B14F-4D97-AF65-F5344CB8AC3E}">
        <p14:creationId xmlns:p14="http://schemas.microsoft.com/office/powerpoint/2010/main" val="33728644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 oriented interface</a:t>
            </a:r>
            <a:endParaRPr lang="en-US" dirty="0"/>
          </a:p>
        </p:txBody>
      </p:sp>
      <p:sp>
        <p:nvSpPr>
          <p:cNvPr id="3" name="Content Placeholder 2"/>
          <p:cNvSpPr>
            <a:spLocks noGrp="1"/>
          </p:cNvSpPr>
          <p:nvPr>
            <p:ph idx="1"/>
          </p:nvPr>
        </p:nvSpPr>
        <p:spPr/>
        <p:txBody>
          <a:bodyPr/>
          <a:lstStyle/>
          <a:p>
            <a:r>
              <a:rPr lang="en-US" dirty="0" err="1" smtClean="0">
                <a:solidFill>
                  <a:schemeClr val="tx1"/>
                </a:solidFill>
              </a:rPr>
              <a:t>Pyplot</a:t>
            </a:r>
            <a:r>
              <a:rPr lang="en-US" dirty="0" smtClean="0">
                <a:solidFill>
                  <a:schemeClr val="tx1"/>
                </a:solidFill>
              </a:rPr>
              <a:t> is used only for a few functions such as figure creation and then call methods of that object.</a:t>
            </a:r>
          </a:p>
          <a:p>
            <a:r>
              <a:rPr lang="en-US" dirty="0" smtClean="0">
                <a:solidFill>
                  <a:schemeClr val="tx1"/>
                </a:solidFill>
              </a:rPr>
              <a:t>It helps in dealing with canvas.</a:t>
            </a:r>
          </a:p>
          <a:p>
            <a:r>
              <a:rPr lang="en-US" dirty="0" smtClean="0">
                <a:solidFill>
                  <a:schemeClr val="tx1"/>
                </a:solidFill>
              </a:rPr>
              <a:t>User use </a:t>
            </a:r>
            <a:r>
              <a:rPr lang="en-US" dirty="0" err="1" smtClean="0">
                <a:solidFill>
                  <a:schemeClr val="tx1"/>
                </a:solidFill>
              </a:rPr>
              <a:t>pyplots</a:t>
            </a:r>
            <a:r>
              <a:rPr lang="en-US" dirty="0" smtClean="0">
                <a:solidFill>
                  <a:schemeClr val="tx1"/>
                </a:solidFill>
              </a:rPr>
              <a:t> to create figures </a:t>
            </a:r>
          </a:p>
          <a:p>
            <a:endParaRPr lang="en-US" dirty="0" smtClean="0">
              <a:solidFill>
                <a:schemeClr val="tx1"/>
              </a:solidFill>
            </a:endParaRPr>
          </a:p>
          <a:p>
            <a:r>
              <a:rPr lang="en-US" dirty="0" smtClean="0">
                <a:solidFill>
                  <a:schemeClr val="tx1"/>
                </a:solidFill>
              </a:rPr>
              <a:t>fig = </a:t>
            </a:r>
            <a:r>
              <a:rPr lang="en-US" dirty="0" err="1" smtClean="0">
                <a:solidFill>
                  <a:schemeClr val="tx1"/>
                </a:solidFill>
              </a:rPr>
              <a:t>plt.figure</a:t>
            </a:r>
            <a:r>
              <a:rPr lang="en-US" dirty="0" smtClean="0">
                <a:solidFill>
                  <a:schemeClr val="tx1"/>
                </a:solidFill>
              </a:rPr>
              <a:t>()</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8340750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tx1"/>
                </a:solidFill>
              </a:rPr>
              <a:t>Now add axes to figure. The </a:t>
            </a:r>
            <a:r>
              <a:rPr lang="en-US" b="1" dirty="0" err="1" smtClean="0">
                <a:solidFill>
                  <a:schemeClr val="tx1"/>
                </a:solidFill>
              </a:rPr>
              <a:t>add_axes</a:t>
            </a:r>
            <a:r>
              <a:rPr lang="en-US" b="1" dirty="0" smtClean="0">
                <a:solidFill>
                  <a:schemeClr val="tx1"/>
                </a:solidFill>
              </a:rPr>
              <a:t>()</a:t>
            </a:r>
            <a:r>
              <a:rPr lang="en-US" dirty="0" smtClean="0">
                <a:solidFill>
                  <a:schemeClr val="tx1"/>
                </a:solidFill>
              </a:rPr>
              <a:t> method requires a list object of 4 elements corresponding to left, bottom, width and height of the figure. Each number must be between 0 and 1 −</a:t>
            </a:r>
          </a:p>
          <a:p>
            <a:r>
              <a:rPr lang="en-US" dirty="0" smtClean="0">
                <a:solidFill>
                  <a:schemeClr val="tx1"/>
                </a:solidFill>
              </a:rPr>
              <a:t/>
            </a:r>
            <a:br>
              <a:rPr lang="en-US" dirty="0" smtClean="0">
                <a:solidFill>
                  <a:schemeClr val="tx1"/>
                </a:solidFill>
              </a:rPr>
            </a:br>
            <a:r>
              <a:rPr lang="en-US" dirty="0" smtClean="0">
                <a:solidFill>
                  <a:schemeClr val="tx1"/>
                </a:solidFill>
              </a:rPr>
              <a:t>ax=</a:t>
            </a:r>
            <a:r>
              <a:rPr lang="en-US" dirty="0" err="1" smtClean="0">
                <a:solidFill>
                  <a:schemeClr val="tx1"/>
                </a:solidFill>
              </a:rPr>
              <a:t>fig.add_axes</a:t>
            </a:r>
            <a:r>
              <a:rPr lang="en-US" dirty="0" smtClean="0">
                <a:solidFill>
                  <a:schemeClr val="tx1"/>
                </a:solidFill>
              </a:rPr>
              <a:t>([0,0,1,1])</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39905217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tx1"/>
                </a:solidFill>
              </a:rPr>
              <a:t>Set labels for x and y axis as well as title −</a:t>
            </a:r>
          </a:p>
          <a:p>
            <a:r>
              <a:rPr lang="en-US" dirty="0" smtClean="0">
                <a:solidFill>
                  <a:schemeClr val="tx1"/>
                </a:solidFill>
              </a:rPr>
              <a:t/>
            </a:r>
            <a:br>
              <a:rPr lang="en-US" dirty="0" smtClean="0">
                <a:solidFill>
                  <a:schemeClr val="tx1"/>
                </a:solidFill>
              </a:rPr>
            </a:br>
            <a:r>
              <a:rPr lang="en-US" dirty="0" err="1" smtClean="0">
                <a:solidFill>
                  <a:schemeClr val="tx1"/>
                </a:solidFill>
              </a:rPr>
              <a:t>ax.set_title</a:t>
            </a:r>
            <a:r>
              <a:rPr lang="en-US" dirty="0" smtClean="0">
                <a:solidFill>
                  <a:schemeClr val="tx1"/>
                </a:solidFill>
              </a:rPr>
              <a:t>("sine wave") </a:t>
            </a:r>
            <a:r>
              <a:rPr lang="en-US" dirty="0" err="1" smtClean="0">
                <a:solidFill>
                  <a:schemeClr val="tx1"/>
                </a:solidFill>
              </a:rPr>
              <a:t>ax.set_xlabel</a:t>
            </a:r>
            <a:r>
              <a:rPr lang="en-US" dirty="0" smtClean="0">
                <a:solidFill>
                  <a:schemeClr val="tx1"/>
                </a:solidFill>
              </a:rPr>
              <a:t>('angle') </a:t>
            </a:r>
          </a:p>
          <a:p>
            <a:r>
              <a:rPr lang="en-US" dirty="0" err="1" smtClean="0">
                <a:solidFill>
                  <a:schemeClr val="tx1"/>
                </a:solidFill>
              </a:rPr>
              <a:t>ax.set_ylabel</a:t>
            </a:r>
            <a:r>
              <a:rPr lang="en-US" dirty="0" smtClean="0">
                <a:solidFill>
                  <a:schemeClr val="tx1"/>
                </a:solidFill>
              </a:rPr>
              <a:t>('sine')</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2987841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688345" y="1001434"/>
            <a:ext cx="6391264" cy="760631"/>
          </a:xfrm>
        </p:spPr>
        <p:txBody>
          <a:bodyPr/>
          <a:lstStyle/>
          <a:p>
            <a:r>
              <a:rPr lang="en-US" sz="4267" dirty="0"/>
              <a:t>What is Master Class ?</a:t>
            </a:r>
          </a:p>
        </p:txBody>
      </p:sp>
      <p:grpSp>
        <p:nvGrpSpPr>
          <p:cNvPr id="22" name="Google Shape;2872;p54"/>
          <p:cNvGrpSpPr/>
          <p:nvPr/>
        </p:nvGrpSpPr>
        <p:grpSpPr>
          <a:xfrm>
            <a:off x="8583929" y="1831561"/>
            <a:ext cx="1907113" cy="3447912"/>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sp>
        <p:nvSpPr>
          <p:cNvPr id="21" name="TextBox 20"/>
          <p:cNvSpPr txBox="1"/>
          <p:nvPr/>
        </p:nvSpPr>
        <p:spPr>
          <a:xfrm>
            <a:off x="1512889" y="1661828"/>
            <a:ext cx="5768566" cy="924741"/>
          </a:xfrm>
          <a:prstGeom prst="rect">
            <a:avLst/>
          </a:prstGeom>
          <a:noFill/>
        </p:spPr>
        <p:txBody>
          <a:bodyPr wrap="none" lIns="82613" tIns="41307" rIns="82613" bIns="41307" rtlCol="0">
            <a:spAutoFit/>
          </a:bodyPr>
          <a:lstStyle/>
          <a:p>
            <a:r>
              <a:rPr lang="en-US" sz="3600" dirty="0"/>
              <a:t>👍 </a:t>
            </a:r>
            <a:r>
              <a:rPr lang="en-US" sz="1867" dirty="0"/>
              <a:t>This is the 30 Days Industrial Learning Activity.</a:t>
            </a:r>
          </a:p>
          <a:p>
            <a:endParaRPr lang="en-US" sz="1867" dirty="0"/>
          </a:p>
        </p:txBody>
      </p:sp>
      <p:sp>
        <p:nvSpPr>
          <p:cNvPr id="63" name="Rectangle 62"/>
          <p:cNvSpPr/>
          <p:nvPr/>
        </p:nvSpPr>
        <p:spPr>
          <a:xfrm>
            <a:off x="1456363" y="2370349"/>
            <a:ext cx="3954415" cy="637419"/>
          </a:xfrm>
          <a:prstGeom prst="rect">
            <a:avLst/>
          </a:prstGeom>
        </p:spPr>
        <p:txBody>
          <a:bodyPr wrap="none" lIns="82613" tIns="41307" rIns="82613" bIns="41307">
            <a:spAutoFit/>
          </a:bodyPr>
          <a:lstStyle/>
          <a:p>
            <a:pPr algn="ctr"/>
            <a:r>
              <a:rPr lang="en-US" sz="3600" dirty="0"/>
              <a:t>👍 </a:t>
            </a:r>
            <a:r>
              <a:rPr lang="en-US" sz="1867" dirty="0"/>
              <a:t>Its Online </a:t>
            </a:r>
            <a:r>
              <a:rPr lang="en-US" sz="1867" b="1" dirty="0">
                <a:solidFill>
                  <a:srgbClr val="C00000"/>
                </a:solidFill>
              </a:rPr>
              <a:t>YouTube Live </a:t>
            </a:r>
            <a:r>
              <a:rPr lang="en-US" sz="1867" dirty="0"/>
              <a:t>Class</a:t>
            </a:r>
          </a:p>
        </p:txBody>
      </p:sp>
      <p:sp>
        <p:nvSpPr>
          <p:cNvPr id="64" name="Rectangle 63"/>
          <p:cNvSpPr/>
          <p:nvPr/>
        </p:nvSpPr>
        <p:spPr>
          <a:xfrm>
            <a:off x="1162928" y="2923933"/>
            <a:ext cx="5166429" cy="924741"/>
          </a:xfrm>
          <a:prstGeom prst="rect">
            <a:avLst/>
          </a:prstGeom>
        </p:spPr>
        <p:txBody>
          <a:bodyPr wrap="square" lIns="82613" tIns="41307" rIns="82613" bIns="41307">
            <a:spAutoFit/>
          </a:bodyPr>
          <a:lstStyle/>
          <a:p>
            <a:pPr algn="ctr"/>
            <a:r>
              <a:rPr lang="en-US" sz="3600" dirty="0"/>
              <a:t>👍 </a:t>
            </a:r>
            <a:r>
              <a:rPr lang="en-US" sz="1867" dirty="0"/>
              <a:t>If you Invest </a:t>
            </a:r>
            <a:r>
              <a:rPr lang="en-US" sz="1867" b="1" dirty="0">
                <a:solidFill>
                  <a:srgbClr val="C00000"/>
                </a:solidFill>
              </a:rPr>
              <a:t>45 minutes </a:t>
            </a:r>
            <a:r>
              <a:rPr lang="en-US" sz="1867" dirty="0"/>
              <a:t>daily, U will become Master in </a:t>
            </a:r>
            <a:r>
              <a:rPr lang="en-US" sz="1867" b="1" dirty="0"/>
              <a:t>Data Science</a:t>
            </a:r>
          </a:p>
        </p:txBody>
      </p:sp>
      <p:grpSp>
        <p:nvGrpSpPr>
          <p:cNvPr id="67" name="Group 66"/>
          <p:cNvGrpSpPr/>
          <p:nvPr/>
        </p:nvGrpSpPr>
        <p:grpSpPr>
          <a:xfrm>
            <a:off x="1449319" y="3887127"/>
            <a:ext cx="6293507" cy="1194303"/>
            <a:chOff x="629327" y="4093456"/>
            <a:chExt cx="6965470" cy="1321750"/>
          </a:xfrm>
        </p:grpSpPr>
        <p:sp>
          <p:nvSpPr>
            <p:cNvPr id="65" name="Rectangle 64"/>
            <p:cNvSpPr/>
            <p:nvPr/>
          </p:nvSpPr>
          <p:spPr>
            <a:xfrm>
              <a:off x="629327" y="4093456"/>
              <a:ext cx="4911575" cy="715303"/>
            </a:xfrm>
            <a:prstGeom prst="rect">
              <a:avLst/>
            </a:prstGeom>
          </p:spPr>
          <p:txBody>
            <a:bodyPr wrap="none">
              <a:spAutoFit/>
            </a:bodyPr>
            <a:lstStyle/>
            <a:p>
              <a:pPr algn="ctr"/>
              <a:r>
                <a:rPr lang="en-US" sz="3600" dirty="0"/>
                <a:t>👍 </a:t>
              </a:r>
              <a:r>
                <a:rPr lang="en-US" sz="1867" dirty="0"/>
                <a:t>   You will get </a:t>
              </a:r>
              <a:r>
                <a:rPr lang="en-US" sz="1867"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sz="2133" dirty="0">
                  <a:solidFill>
                    <a:srgbClr val="7030A0"/>
                  </a:solidFill>
                </a:rPr>
                <a:t>Webinar Participation Certificate</a:t>
              </a:r>
              <a:endParaRPr lang="en-US" sz="2133" i="1" dirty="0"/>
            </a:p>
          </p:txBody>
        </p:sp>
      </p:grpSp>
      <p:sp>
        <p:nvSpPr>
          <p:cNvPr id="68" name="Rectangle 67"/>
          <p:cNvSpPr/>
          <p:nvPr/>
        </p:nvSpPr>
        <p:spPr>
          <a:xfrm>
            <a:off x="1558189" y="5545548"/>
            <a:ext cx="5908169" cy="1191416"/>
          </a:xfrm>
          <a:prstGeom prst="rect">
            <a:avLst/>
          </a:prstGeom>
          <a:ln>
            <a:solidFill>
              <a:schemeClr val="accent4">
                <a:lumMod val="50000"/>
              </a:schemeClr>
            </a:solidFill>
          </a:ln>
        </p:spPr>
        <p:txBody>
          <a:bodyPr wrap="square" lIns="82613" tIns="41307" rIns="82613" bIns="41307">
            <a:spAutoFit/>
          </a:bodyPr>
          <a:lstStyle/>
          <a:p>
            <a:pPr algn="just"/>
            <a:r>
              <a:rPr lang="en-US" sz="2400" i="1" dirty="0">
                <a:solidFill>
                  <a:schemeClr val="bg2">
                    <a:lumMod val="50000"/>
                  </a:schemeClr>
                </a:solidFill>
                <a:latin typeface="Fjalla One"/>
              </a:rPr>
              <a:t>“Learning is the beginning of wealth.</a:t>
            </a:r>
          </a:p>
          <a:p>
            <a:pPr algn="r"/>
            <a:r>
              <a:rPr lang="en-US" sz="2400"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6721249" y="2236237"/>
            <a:ext cx="1780673" cy="804347"/>
          </a:xfrm>
          <a:prstGeom prst="rect">
            <a:avLst/>
          </a:prstGeom>
        </p:spPr>
      </p:pic>
    </p:spTree>
    <p:extLst>
      <p:ext uri="{BB962C8B-B14F-4D97-AF65-F5344CB8AC3E}">
        <p14:creationId xmlns:p14="http://schemas.microsoft.com/office/powerpoint/2010/main" val="1691456832"/>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tx1"/>
                </a:solidFill>
              </a:rPr>
              <a:t>Invoke the plot() method of the axes object.</a:t>
            </a:r>
          </a:p>
          <a:p>
            <a:r>
              <a:rPr lang="en-US" dirty="0" smtClean="0">
                <a:solidFill>
                  <a:schemeClr val="tx1"/>
                </a:solidFill>
              </a:rPr>
              <a:t/>
            </a:r>
            <a:br>
              <a:rPr lang="en-US" dirty="0" smtClean="0">
                <a:solidFill>
                  <a:schemeClr val="tx1"/>
                </a:solidFill>
              </a:rPr>
            </a:br>
            <a:r>
              <a:rPr lang="en-US" dirty="0" err="1" smtClean="0">
                <a:solidFill>
                  <a:schemeClr val="tx1"/>
                </a:solidFill>
              </a:rPr>
              <a:t>ax.plot</a:t>
            </a:r>
            <a:r>
              <a:rPr lang="en-US" dirty="0" smtClean="0">
                <a:solidFill>
                  <a:schemeClr val="tx1"/>
                </a:solidFill>
              </a:rPr>
              <a:t>(</a:t>
            </a:r>
            <a:r>
              <a:rPr lang="en-US" dirty="0" err="1" smtClean="0">
                <a:solidFill>
                  <a:schemeClr val="tx1"/>
                </a:solidFill>
              </a:rPr>
              <a:t>x,y</a:t>
            </a:r>
            <a:r>
              <a:rPr lang="en-US" dirty="0" smtClean="0">
                <a:solidFill>
                  <a:schemeClr val="tx1"/>
                </a:solidFill>
              </a:rPr>
              <a:t>)</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22177953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tx1"/>
                </a:solidFill>
              </a:rPr>
              <a:t>If you are using </a:t>
            </a:r>
            <a:r>
              <a:rPr lang="en-US" dirty="0" err="1" smtClean="0">
                <a:solidFill>
                  <a:schemeClr val="tx1"/>
                </a:solidFill>
              </a:rPr>
              <a:t>Jupyter</a:t>
            </a:r>
            <a:r>
              <a:rPr lang="en-US" dirty="0" smtClean="0">
                <a:solidFill>
                  <a:schemeClr val="tx1"/>
                </a:solidFill>
              </a:rPr>
              <a:t> notebook, the %</a:t>
            </a:r>
            <a:r>
              <a:rPr lang="en-US" dirty="0" err="1" smtClean="0">
                <a:solidFill>
                  <a:schemeClr val="tx1"/>
                </a:solidFill>
              </a:rPr>
              <a:t>matplotlib</a:t>
            </a:r>
            <a:r>
              <a:rPr lang="en-US" dirty="0" smtClean="0">
                <a:solidFill>
                  <a:schemeClr val="tx1"/>
                </a:solidFill>
              </a:rPr>
              <a:t> inline directive has to be issued; the </a:t>
            </a:r>
            <a:r>
              <a:rPr lang="en-US" dirty="0" err="1" smtClean="0">
                <a:solidFill>
                  <a:schemeClr val="tx1"/>
                </a:solidFill>
              </a:rPr>
              <a:t>otherwistshow</a:t>
            </a:r>
            <a:r>
              <a:rPr lang="en-US" dirty="0" smtClean="0">
                <a:solidFill>
                  <a:schemeClr val="tx1"/>
                </a:solidFill>
              </a:rPr>
              <a:t>() function of </a:t>
            </a:r>
            <a:r>
              <a:rPr lang="en-US" dirty="0" err="1" smtClean="0">
                <a:solidFill>
                  <a:schemeClr val="tx1"/>
                </a:solidFill>
              </a:rPr>
              <a:t>pyplot</a:t>
            </a:r>
            <a:r>
              <a:rPr lang="en-US" dirty="0" smtClean="0">
                <a:solidFill>
                  <a:schemeClr val="tx1"/>
                </a:solidFill>
              </a:rPr>
              <a:t> module displays the plot.</a:t>
            </a:r>
          </a:p>
          <a:p>
            <a:r>
              <a:rPr lang="en-US" dirty="0" smtClean="0"/>
              <a:t/>
            </a:r>
            <a:br>
              <a:rPr lang="en-US" dirty="0" smtClean="0"/>
            </a:br>
            <a:endParaRPr lang="en-US" dirty="0"/>
          </a:p>
        </p:txBody>
      </p:sp>
    </p:spTree>
    <p:extLst>
      <p:ext uri="{BB962C8B-B14F-4D97-AF65-F5344CB8AC3E}">
        <p14:creationId xmlns:p14="http://schemas.microsoft.com/office/powerpoint/2010/main" val="33122001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0"/>
            <a:ext cx="7239000" cy="6150936"/>
          </a:xfrm>
        </p:spPr>
        <p:txBody>
          <a:bodyPr/>
          <a:lstStyle/>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import math </a:t>
            </a:r>
          </a:p>
          <a:p>
            <a:pPr>
              <a:buNone/>
            </a:pPr>
            <a:r>
              <a:rPr lang="en-US" dirty="0" smtClean="0"/>
              <a:t>x = </a:t>
            </a:r>
            <a:r>
              <a:rPr lang="en-US" dirty="0" err="1" smtClean="0"/>
              <a:t>np.arange</a:t>
            </a:r>
            <a:r>
              <a:rPr lang="en-US" dirty="0" smtClean="0"/>
              <a:t>(0, </a:t>
            </a:r>
            <a:r>
              <a:rPr lang="en-US" dirty="0" err="1" smtClean="0"/>
              <a:t>math.pi</a:t>
            </a:r>
            <a:r>
              <a:rPr lang="en-US" dirty="0" smtClean="0"/>
              <a:t>*2, 0.05) </a:t>
            </a:r>
          </a:p>
          <a:p>
            <a:pPr>
              <a:buNone/>
            </a:pPr>
            <a:r>
              <a:rPr lang="en-US" dirty="0" smtClean="0"/>
              <a:t>y = np.sin(x) fig = </a:t>
            </a:r>
            <a:r>
              <a:rPr lang="en-US" dirty="0" err="1" smtClean="0"/>
              <a:t>plt.figure</a:t>
            </a:r>
            <a:r>
              <a:rPr lang="en-US" dirty="0" smtClean="0"/>
              <a:t>() </a:t>
            </a:r>
          </a:p>
          <a:p>
            <a:pPr>
              <a:buNone/>
            </a:pPr>
            <a:r>
              <a:rPr lang="en-US" dirty="0" smtClean="0"/>
              <a:t>ax = </a:t>
            </a:r>
            <a:r>
              <a:rPr lang="en-US" dirty="0" err="1" smtClean="0"/>
              <a:t>fig.add_axes</a:t>
            </a:r>
            <a:r>
              <a:rPr lang="en-US" dirty="0" smtClean="0"/>
              <a:t>([0,0,1,1]) </a:t>
            </a:r>
          </a:p>
          <a:p>
            <a:pPr>
              <a:buNone/>
            </a:pPr>
            <a:r>
              <a:rPr lang="en-US" dirty="0" err="1" smtClean="0"/>
              <a:t>ax.plot</a:t>
            </a:r>
            <a:r>
              <a:rPr lang="en-US" dirty="0" smtClean="0"/>
              <a:t>(</a:t>
            </a:r>
            <a:r>
              <a:rPr lang="en-US" dirty="0" err="1" smtClean="0"/>
              <a:t>x,y</a:t>
            </a:r>
            <a:r>
              <a:rPr lang="en-US" dirty="0" smtClean="0"/>
              <a:t>)</a:t>
            </a:r>
          </a:p>
          <a:p>
            <a:pPr>
              <a:buNone/>
            </a:pPr>
            <a:r>
              <a:rPr lang="en-US" dirty="0" smtClean="0"/>
              <a:t> </a:t>
            </a:r>
            <a:r>
              <a:rPr lang="en-US" dirty="0" err="1" smtClean="0"/>
              <a:t>ax.set_title</a:t>
            </a:r>
            <a:r>
              <a:rPr lang="en-US" dirty="0" smtClean="0"/>
              <a:t>("sine wave") </a:t>
            </a:r>
          </a:p>
          <a:p>
            <a:pPr>
              <a:buNone/>
            </a:pPr>
            <a:r>
              <a:rPr lang="en-US" dirty="0" err="1" smtClean="0"/>
              <a:t>ax.set_xlabel</a:t>
            </a:r>
            <a:r>
              <a:rPr lang="en-US" dirty="0" smtClean="0"/>
              <a:t>('angle') </a:t>
            </a:r>
          </a:p>
          <a:p>
            <a:pPr>
              <a:buNone/>
            </a:pPr>
            <a:r>
              <a:rPr lang="en-US" dirty="0" err="1" smtClean="0"/>
              <a:t>ax.set_ylabel</a:t>
            </a:r>
            <a:r>
              <a:rPr lang="en-US" dirty="0" smtClean="0"/>
              <a:t>('sine') </a:t>
            </a:r>
          </a:p>
          <a:p>
            <a:pPr>
              <a:buNone/>
            </a:pPr>
            <a:r>
              <a:rPr lang="en-US" dirty="0" err="1" smtClean="0"/>
              <a:t>plt.show</a:t>
            </a:r>
            <a:r>
              <a:rPr lang="en-US" dirty="0" smtClean="0"/>
              <a:t>()</a:t>
            </a:r>
            <a:br>
              <a:rPr lang="en-US" dirty="0" smtClean="0"/>
            </a:br>
            <a:endParaRPr lang="en-US" dirty="0"/>
          </a:p>
        </p:txBody>
      </p:sp>
    </p:spTree>
    <p:extLst>
      <p:ext uri="{BB962C8B-B14F-4D97-AF65-F5344CB8AC3E}">
        <p14:creationId xmlns:p14="http://schemas.microsoft.com/office/powerpoint/2010/main" val="19696981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–figure class;</a:t>
            </a:r>
            <a:endParaRPr lang="en-US" dirty="0"/>
          </a:p>
        </p:txBody>
      </p:sp>
      <p:sp>
        <p:nvSpPr>
          <p:cNvPr id="3" name="Content Placeholder 2"/>
          <p:cNvSpPr>
            <a:spLocks noGrp="1"/>
          </p:cNvSpPr>
          <p:nvPr>
            <p:ph idx="1"/>
          </p:nvPr>
        </p:nvSpPr>
        <p:spPr/>
        <p:txBody>
          <a:bodyPr/>
          <a:lstStyle/>
          <a:p>
            <a:r>
              <a:rPr lang="en-US" dirty="0" err="1" smtClean="0"/>
              <a:t>Matplotlib.figure</a:t>
            </a:r>
            <a:r>
              <a:rPr lang="en-US" dirty="0" smtClean="0"/>
              <a:t> module contains the figure class.</a:t>
            </a:r>
          </a:p>
          <a:p>
            <a:r>
              <a:rPr lang="en-US" dirty="0" smtClean="0"/>
              <a:t>It is the top-level container for all plot elements.</a:t>
            </a:r>
          </a:p>
          <a:p>
            <a:r>
              <a:rPr lang="en-US" dirty="0" smtClean="0"/>
              <a:t>Figure object is initiated by calling the figure() function from the </a:t>
            </a:r>
            <a:r>
              <a:rPr lang="en-US" dirty="0" err="1" smtClean="0"/>
              <a:t>pyplot</a:t>
            </a:r>
            <a:r>
              <a:rPr lang="en-US" dirty="0" smtClean="0"/>
              <a:t> module.</a:t>
            </a:r>
          </a:p>
          <a:p>
            <a:endParaRPr lang="en-US" dirty="0" smtClean="0"/>
          </a:p>
          <a:p>
            <a:endParaRPr lang="en-US" dirty="0" smtClean="0"/>
          </a:p>
          <a:p>
            <a:endParaRPr lang="en-US" dirty="0"/>
          </a:p>
        </p:txBody>
      </p:sp>
    </p:spTree>
    <p:extLst>
      <p:ext uri="{BB962C8B-B14F-4D97-AF65-F5344CB8AC3E}">
        <p14:creationId xmlns:p14="http://schemas.microsoft.com/office/powerpoint/2010/main" val="35034631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parameters:</a:t>
            </a:r>
            <a:endParaRPr lang="en-US" dirty="0"/>
          </a:p>
        </p:txBody>
      </p:sp>
      <p:sp>
        <p:nvSpPr>
          <p:cNvPr id="3" name="Content Placeholder 2"/>
          <p:cNvSpPr>
            <a:spLocks noGrp="1"/>
          </p:cNvSpPr>
          <p:nvPr>
            <p:ph idx="1"/>
          </p:nvPr>
        </p:nvSpPr>
        <p:spPr/>
        <p:txBody>
          <a:bodyPr/>
          <a:lstStyle/>
          <a:p>
            <a:r>
              <a:rPr lang="en-US" dirty="0" smtClean="0"/>
              <a:t>The following are the additional parameters.</a:t>
            </a:r>
          </a:p>
          <a:p>
            <a:r>
              <a:rPr lang="en-US" dirty="0" err="1" smtClean="0"/>
              <a:t>FigSize</a:t>
            </a:r>
            <a:r>
              <a:rPr lang="en-US" dirty="0" smtClean="0"/>
              <a:t> – (</a:t>
            </a:r>
            <a:r>
              <a:rPr lang="en-US" dirty="0" err="1" smtClean="0"/>
              <a:t>width,height</a:t>
            </a:r>
            <a:r>
              <a:rPr lang="en-US" dirty="0" smtClean="0"/>
              <a:t>) – </a:t>
            </a:r>
            <a:r>
              <a:rPr lang="en-US" dirty="0" err="1" smtClean="0"/>
              <a:t>tuple</a:t>
            </a:r>
            <a:r>
              <a:rPr lang="en-US" dirty="0" smtClean="0"/>
              <a:t> in inches.</a:t>
            </a:r>
          </a:p>
          <a:p>
            <a:r>
              <a:rPr lang="en-US" dirty="0" smtClean="0"/>
              <a:t>Dpi – dots per inches.</a:t>
            </a:r>
          </a:p>
          <a:p>
            <a:r>
              <a:rPr lang="en-US" dirty="0" err="1" smtClean="0"/>
              <a:t>Facecolor</a:t>
            </a:r>
            <a:r>
              <a:rPr lang="en-US" dirty="0" smtClean="0"/>
              <a:t> – Figure patch face color.</a:t>
            </a:r>
          </a:p>
          <a:p>
            <a:r>
              <a:rPr lang="en-US" dirty="0" err="1" smtClean="0"/>
              <a:t>Edgecolor</a:t>
            </a:r>
            <a:r>
              <a:rPr lang="en-US" dirty="0" smtClean="0"/>
              <a:t> – Figure patch edge color.</a:t>
            </a:r>
          </a:p>
          <a:p>
            <a:r>
              <a:rPr lang="en-US" dirty="0" err="1" smtClean="0"/>
              <a:t>Linewidth</a:t>
            </a:r>
            <a:r>
              <a:rPr lang="en-US" dirty="0" smtClean="0"/>
              <a:t> – Edge line width.</a:t>
            </a:r>
            <a:endParaRPr lang="en-US" dirty="0"/>
          </a:p>
        </p:txBody>
      </p:sp>
    </p:spTree>
    <p:extLst>
      <p:ext uri="{BB962C8B-B14F-4D97-AF65-F5344CB8AC3E}">
        <p14:creationId xmlns:p14="http://schemas.microsoft.com/office/powerpoint/2010/main" val="15161824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axes class:</a:t>
            </a:r>
            <a:endParaRPr lang="en-US" dirty="0"/>
          </a:p>
        </p:txBody>
      </p:sp>
      <p:sp>
        <p:nvSpPr>
          <p:cNvPr id="3" name="Content Placeholder 2"/>
          <p:cNvSpPr>
            <a:spLocks noGrp="1"/>
          </p:cNvSpPr>
          <p:nvPr>
            <p:ph idx="1"/>
          </p:nvPr>
        </p:nvSpPr>
        <p:spPr/>
        <p:txBody>
          <a:bodyPr>
            <a:normAutofit/>
          </a:bodyPr>
          <a:lstStyle/>
          <a:p>
            <a:r>
              <a:rPr lang="en-US" dirty="0" smtClean="0"/>
              <a:t>Axes object – It is the region of the image with the data space.</a:t>
            </a:r>
          </a:p>
          <a:p>
            <a:r>
              <a:rPr lang="en-US" dirty="0" smtClean="0"/>
              <a:t>A figure may contain many axes but a axes object contains only one figure.</a:t>
            </a:r>
          </a:p>
          <a:p>
            <a:r>
              <a:rPr lang="en-US" dirty="0" smtClean="0"/>
              <a:t>The axes contains two or three axes objects.</a:t>
            </a:r>
          </a:p>
          <a:p>
            <a:r>
              <a:rPr lang="en-US" dirty="0" smtClean="0"/>
              <a:t>Axes class and member functions are the main points to work with OO interface.</a:t>
            </a:r>
          </a:p>
          <a:p>
            <a:r>
              <a:rPr lang="en-US" dirty="0" smtClean="0"/>
              <a:t>Axes object is added to the figure by calling the </a:t>
            </a:r>
            <a:r>
              <a:rPr lang="en-US" dirty="0" err="1" smtClean="0"/>
              <a:t>add_axes</a:t>
            </a:r>
            <a:r>
              <a:rPr lang="en-US" dirty="0" smtClean="0"/>
              <a:t>() method.</a:t>
            </a:r>
          </a:p>
          <a:p>
            <a:r>
              <a:rPr lang="en-US" dirty="0" smtClean="0"/>
              <a:t>It returns the axes object and adds an axes at position </a:t>
            </a:r>
            <a:r>
              <a:rPr lang="en-US" dirty="0" err="1" smtClean="0"/>
              <a:t>rect</a:t>
            </a:r>
            <a:r>
              <a:rPr lang="en-US" dirty="0" smtClean="0"/>
              <a:t>(</a:t>
            </a:r>
            <a:r>
              <a:rPr lang="en-US" dirty="0" err="1" smtClean="0"/>
              <a:t>left,bottom,width</a:t>
            </a:r>
            <a:r>
              <a:rPr lang="en-US" dirty="0" smtClean="0"/>
              <a:t> and height)</a:t>
            </a:r>
            <a:endParaRPr lang="en-US" dirty="0"/>
          </a:p>
        </p:txBody>
      </p:sp>
    </p:spTree>
    <p:extLst>
      <p:ext uri="{BB962C8B-B14F-4D97-AF65-F5344CB8AC3E}">
        <p14:creationId xmlns:p14="http://schemas.microsoft.com/office/powerpoint/2010/main" val="5468739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a:t>
            </a:r>
            <a:endParaRPr lang="en-US" dirty="0"/>
          </a:p>
        </p:txBody>
      </p:sp>
      <p:sp>
        <p:nvSpPr>
          <p:cNvPr id="3" name="Content Placeholder 2"/>
          <p:cNvSpPr>
            <a:spLocks noGrp="1"/>
          </p:cNvSpPr>
          <p:nvPr>
            <p:ph idx="1"/>
          </p:nvPr>
        </p:nvSpPr>
        <p:spPr/>
        <p:txBody>
          <a:bodyPr/>
          <a:lstStyle/>
          <a:p>
            <a:r>
              <a:rPr lang="en-US" dirty="0" smtClean="0"/>
              <a:t>Following is the parameter for axes class-</a:t>
            </a:r>
          </a:p>
          <a:p>
            <a:r>
              <a:rPr lang="en-US" dirty="0" smtClean="0"/>
              <a:t>Rect-A4-length sequence of[</a:t>
            </a:r>
            <a:r>
              <a:rPr lang="en-US" dirty="0" err="1" smtClean="0"/>
              <a:t>left,bottom,width,height</a:t>
            </a:r>
            <a:r>
              <a:rPr lang="en-US" dirty="0" smtClean="0"/>
              <a:t>] quantities.</a:t>
            </a:r>
          </a:p>
          <a:p>
            <a:r>
              <a:rPr lang="en-US" dirty="0" smtClean="0"/>
              <a:t>ax=</a:t>
            </a:r>
            <a:r>
              <a:rPr lang="en-US" dirty="0" err="1" smtClean="0"/>
              <a:t>fig.add_axes</a:t>
            </a:r>
            <a:r>
              <a:rPr lang="en-US" dirty="0" smtClean="0"/>
              <a:t>([0,0,1,1])</a:t>
            </a:r>
          </a:p>
          <a:p>
            <a:r>
              <a:rPr lang="en-US" dirty="0" smtClean="0"/>
              <a:t>The following member functions of axes class add different elements to the plot-</a:t>
            </a:r>
            <a:br>
              <a:rPr lang="en-US" dirty="0" smtClean="0"/>
            </a:br>
            <a:endParaRPr lang="en-US" dirty="0"/>
          </a:p>
        </p:txBody>
      </p:sp>
    </p:spTree>
    <p:extLst>
      <p:ext uri="{BB962C8B-B14F-4D97-AF65-F5344CB8AC3E}">
        <p14:creationId xmlns:p14="http://schemas.microsoft.com/office/powerpoint/2010/main" val="17452659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axes class:</a:t>
            </a:r>
            <a:endParaRPr lang="en-US" dirty="0"/>
          </a:p>
        </p:txBody>
      </p:sp>
      <p:sp>
        <p:nvSpPr>
          <p:cNvPr id="3" name="Content Placeholder 2"/>
          <p:cNvSpPr>
            <a:spLocks noGrp="1"/>
          </p:cNvSpPr>
          <p:nvPr>
            <p:ph idx="1"/>
          </p:nvPr>
        </p:nvSpPr>
        <p:spPr/>
        <p:txBody>
          <a:bodyPr/>
          <a:lstStyle/>
          <a:p>
            <a:r>
              <a:rPr lang="en-US" dirty="0" smtClean="0">
                <a:solidFill>
                  <a:schemeClr val="tx1"/>
                </a:solidFill>
              </a:rPr>
              <a:t>Legend – legend() method of axes class adds a legend to  the figure.</a:t>
            </a:r>
          </a:p>
          <a:p>
            <a:r>
              <a:rPr lang="en-US" dirty="0" smtClean="0">
                <a:solidFill>
                  <a:schemeClr val="tx1"/>
                </a:solidFill>
              </a:rPr>
              <a:t>It takes three parameters.</a:t>
            </a:r>
          </a:p>
          <a:p>
            <a:r>
              <a:rPr lang="en-US" dirty="0" err="1" smtClean="0">
                <a:solidFill>
                  <a:schemeClr val="tx1"/>
                </a:solidFill>
              </a:rPr>
              <a:t>ax.legend</a:t>
            </a:r>
            <a:r>
              <a:rPr lang="en-US" dirty="0" smtClean="0">
                <a:solidFill>
                  <a:schemeClr val="tx1"/>
                </a:solidFill>
              </a:rPr>
              <a:t>(handles, labels, loc)</a:t>
            </a:r>
          </a:p>
          <a:p>
            <a:r>
              <a:rPr lang="en-US" dirty="0" smtClean="0">
                <a:solidFill>
                  <a:schemeClr val="tx1"/>
                </a:solidFill>
              </a:rPr>
              <a:t>Labels is a group of strings.</a:t>
            </a:r>
          </a:p>
          <a:p>
            <a:r>
              <a:rPr lang="en-US" dirty="0" smtClean="0">
                <a:solidFill>
                  <a:schemeClr val="tx1"/>
                </a:solidFill>
              </a:rPr>
              <a:t>It handles a line2D or patch instances.</a:t>
            </a:r>
          </a:p>
          <a:p>
            <a:r>
              <a:rPr lang="en-US" dirty="0" smtClean="0">
                <a:solidFill>
                  <a:schemeClr val="tx1"/>
                </a:solidFill>
              </a:rPr>
              <a:t>Loc can be an integer or string which </a:t>
            </a:r>
            <a:r>
              <a:rPr lang="en-US" dirty="0" err="1" smtClean="0">
                <a:solidFill>
                  <a:schemeClr val="tx1"/>
                </a:solidFill>
              </a:rPr>
              <a:t>specifes</a:t>
            </a:r>
            <a:r>
              <a:rPr lang="en-US" dirty="0" smtClean="0">
                <a:solidFill>
                  <a:schemeClr val="tx1"/>
                </a:solidFill>
              </a:rPr>
              <a:t> the legend location.</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15770779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Legend:</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Location string         Location code</a:t>
            </a:r>
          </a:p>
          <a:p>
            <a:pPr>
              <a:buNone/>
            </a:pPr>
            <a:r>
              <a:rPr lang="en-US" b="1" dirty="0" smtClean="0"/>
              <a:t>    </a:t>
            </a:r>
            <a:r>
              <a:rPr lang="en-US" dirty="0" smtClean="0">
                <a:solidFill>
                  <a:schemeClr val="tx1"/>
                </a:solidFill>
              </a:rPr>
              <a:t>best                          0</a:t>
            </a:r>
          </a:p>
          <a:p>
            <a:pPr>
              <a:buNone/>
            </a:pPr>
            <a:r>
              <a:rPr lang="en-US" b="1" dirty="0" smtClean="0">
                <a:solidFill>
                  <a:schemeClr val="tx1"/>
                </a:solidFill>
              </a:rPr>
              <a:t> </a:t>
            </a:r>
            <a:r>
              <a:rPr lang="en-US" dirty="0" smtClean="0">
                <a:solidFill>
                  <a:schemeClr val="tx1"/>
                </a:solidFill>
              </a:rPr>
              <a:t>upper right                   1</a:t>
            </a:r>
          </a:p>
          <a:p>
            <a:pPr>
              <a:buNone/>
            </a:pPr>
            <a:r>
              <a:rPr lang="en-US" dirty="0" smtClean="0">
                <a:solidFill>
                  <a:schemeClr val="tx1"/>
                </a:solidFill>
              </a:rPr>
              <a:t>upper left                      2</a:t>
            </a:r>
          </a:p>
          <a:p>
            <a:pPr>
              <a:buNone/>
            </a:pPr>
            <a:r>
              <a:rPr lang="en-US" dirty="0" smtClean="0">
                <a:solidFill>
                  <a:schemeClr val="tx1"/>
                </a:solidFill>
              </a:rPr>
              <a:t>lower left                       3</a:t>
            </a:r>
          </a:p>
          <a:p>
            <a:pPr>
              <a:buNone/>
            </a:pPr>
            <a:r>
              <a:rPr lang="en-US" dirty="0" smtClean="0">
                <a:solidFill>
                  <a:schemeClr val="tx1"/>
                </a:solidFill>
              </a:rPr>
              <a:t>lower right                     4</a:t>
            </a:r>
          </a:p>
          <a:p>
            <a:pPr>
              <a:buNone/>
            </a:pPr>
            <a:r>
              <a:rPr lang="en-US" dirty="0" smtClean="0">
                <a:solidFill>
                  <a:schemeClr val="tx1"/>
                </a:solidFill>
              </a:rPr>
              <a:t>Right                              5</a:t>
            </a:r>
          </a:p>
          <a:p>
            <a:pPr>
              <a:buNone/>
            </a:pPr>
            <a:r>
              <a:rPr lang="en-US" dirty="0" smtClean="0">
                <a:solidFill>
                  <a:schemeClr val="tx1"/>
                </a:solidFill>
              </a:rPr>
              <a:t> </a:t>
            </a:r>
            <a:r>
              <a:rPr lang="en-US" dirty="0" smtClean="0">
                <a:solidFill>
                  <a:schemeClr val="tx1"/>
                </a:solidFill>
              </a:rPr>
              <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endParaRPr lang="en-US" b="1" dirty="0"/>
          </a:p>
        </p:txBody>
      </p:sp>
    </p:spTree>
    <p:extLst>
      <p:ext uri="{BB962C8B-B14F-4D97-AF65-F5344CB8AC3E}">
        <p14:creationId xmlns:p14="http://schemas.microsoft.com/office/powerpoint/2010/main" val="38965687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Legend:</a:t>
            </a:r>
            <a:endParaRPr lang="en-IN" dirty="0"/>
          </a:p>
        </p:txBody>
      </p:sp>
      <p:sp>
        <p:nvSpPr>
          <p:cNvPr id="3" name="Content Placeholder 2"/>
          <p:cNvSpPr>
            <a:spLocks noGrp="1"/>
          </p:cNvSpPr>
          <p:nvPr>
            <p:ph idx="1"/>
          </p:nvPr>
        </p:nvSpPr>
        <p:spPr/>
        <p:txBody>
          <a:bodyPr/>
          <a:lstStyle/>
          <a:p>
            <a:pPr>
              <a:buNone/>
            </a:pPr>
            <a:r>
              <a:rPr lang="en-US" dirty="0">
                <a:solidFill>
                  <a:schemeClr val="tx1"/>
                </a:solidFill>
              </a:rPr>
              <a:t>Center left                     6</a:t>
            </a:r>
          </a:p>
          <a:p>
            <a:pPr>
              <a:buNone/>
            </a:pPr>
            <a:r>
              <a:rPr lang="en-US" dirty="0">
                <a:solidFill>
                  <a:schemeClr val="tx1"/>
                </a:solidFill>
              </a:rPr>
              <a:t>Center right                    7</a:t>
            </a:r>
          </a:p>
          <a:p>
            <a:pPr>
              <a:buNone/>
            </a:pPr>
            <a:r>
              <a:rPr lang="en-US" dirty="0">
                <a:solidFill>
                  <a:schemeClr val="tx1"/>
                </a:solidFill>
              </a:rPr>
              <a:t>lower center                  8</a:t>
            </a:r>
          </a:p>
          <a:p>
            <a:pPr>
              <a:buNone/>
            </a:pPr>
            <a:r>
              <a:rPr lang="en-US" dirty="0">
                <a:solidFill>
                  <a:schemeClr val="tx1"/>
                </a:solidFill>
              </a:rPr>
              <a:t>upper center                   9</a:t>
            </a:r>
          </a:p>
          <a:p>
            <a:pPr>
              <a:buNone/>
            </a:pPr>
            <a:r>
              <a:rPr lang="en-US" dirty="0">
                <a:solidFill>
                  <a:schemeClr val="tx1"/>
                </a:solidFill>
              </a:rPr>
              <a:t>Center                            10</a:t>
            </a:r>
            <a:br>
              <a:rPr lang="en-US" dirty="0">
                <a:solidFill>
                  <a:schemeClr val="tx1"/>
                </a:solidFill>
              </a:rPr>
            </a:br>
            <a:endParaRPr lang="en-IN" dirty="0"/>
          </a:p>
        </p:txBody>
      </p:sp>
    </p:spTree>
    <p:extLst>
      <p:ext uri="{BB962C8B-B14F-4D97-AF65-F5344CB8AC3E}">
        <p14:creationId xmlns:p14="http://schemas.microsoft.com/office/powerpoint/2010/main" val="2154367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90" y="3638017"/>
            <a:ext cx="8994292" cy="11224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960002" y="1783768"/>
            <a:ext cx="3479007" cy="1122400"/>
          </a:xfrm>
        </p:spPr>
        <p:txBody>
          <a:bodyPr/>
          <a:lstStyle/>
          <a:p>
            <a:r>
              <a:rPr lang="en-US" dirty="0" smtClean="0"/>
              <a:t>Our Vision</a:t>
            </a:r>
            <a:endParaRPr lang="en-US" dirty="0"/>
          </a:p>
        </p:txBody>
      </p:sp>
    </p:spTree>
    <p:extLst>
      <p:ext uri="{BB962C8B-B14F-4D97-AF65-F5344CB8AC3E}">
        <p14:creationId xmlns:p14="http://schemas.microsoft.com/office/powerpoint/2010/main" val="26248008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Axes.plot</a:t>
            </a:r>
            <a:r>
              <a:rPr lang="en-US" dirty="0" smtClean="0"/>
              <a:t>()</a:t>
            </a:r>
            <a:endParaRPr lang="en-US" dirty="0"/>
          </a:p>
        </p:txBody>
      </p:sp>
      <p:sp>
        <p:nvSpPr>
          <p:cNvPr id="3" name="Content Placeholder 2"/>
          <p:cNvSpPr>
            <a:spLocks noGrp="1"/>
          </p:cNvSpPr>
          <p:nvPr>
            <p:ph idx="1"/>
          </p:nvPr>
        </p:nvSpPr>
        <p:spPr/>
        <p:txBody>
          <a:bodyPr/>
          <a:lstStyle/>
          <a:p>
            <a:r>
              <a:rPr lang="en-US" dirty="0" smtClean="0">
                <a:solidFill>
                  <a:schemeClr val="tx1"/>
                </a:solidFill>
              </a:rPr>
              <a:t>It is the basic method of axes class.</a:t>
            </a:r>
          </a:p>
          <a:p>
            <a:r>
              <a:rPr lang="en-US" dirty="0" smtClean="0">
                <a:solidFill>
                  <a:schemeClr val="tx1"/>
                </a:solidFill>
              </a:rPr>
              <a:t>It plots values of one array versus another as arrays or markers.</a:t>
            </a:r>
          </a:p>
          <a:p>
            <a:r>
              <a:rPr lang="en-US" dirty="0" smtClean="0">
                <a:solidFill>
                  <a:schemeClr val="tx1"/>
                </a:solidFill>
              </a:rPr>
              <a:t>Plot() method has an optional format string argument which specifies the </a:t>
            </a:r>
            <a:r>
              <a:rPr lang="en-US" dirty="0" err="1" smtClean="0">
                <a:solidFill>
                  <a:schemeClr val="tx1"/>
                </a:solidFill>
              </a:rPr>
              <a:t>color,style</a:t>
            </a:r>
            <a:r>
              <a:rPr lang="en-US" dirty="0" smtClean="0">
                <a:solidFill>
                  <a:schemeClr val="tx1"/>
                </a:solidFill>
              </a:rPr>
              <a:t> and size of line and marker.</a:t>
            </a:r>
            <a:endParaRPr lang="en-US" dirty="0">
              <a:solidFill>
                <a:schemeClr val="tx1"/>
              </a:solidFill>
            </a:endParaRPr>
          </a:p>
        </p:txBody>
      </p:sp>
    </p:spTree>
    <p:extLst>
      <p:ext uri="{BB962C8B-B14F-4D97-AF65-F5344CB8AC3E}">
        <p14:creationId xmlns:p14="http://schemas.microsoft.com/office/powerpoint/2010/main" val="31737982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codes: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solidFill>
                  <a:schemeClr val="tx1"/>
                </a:solidFill>
              </a:rPr>
              <a:t>Character                Color</a:t>
            </a:r>
          </a:p>
          <a:p>
            <a:r>
              <a:rPr lang="en-US" dirty="0" smtClean="0">
                <a:solidFill>
                  <a:schemeClr val="tx1"/>
                </a:solidFill>
              </a:rPr>
              <a:t>   ‘b’                         blue</a:t>
            </a:r>
          </a:p>
          <a:p>
            <a:r>
              <a:rPr lang="en-US" dirty="0" smtClean="0">
                <a:solidFill>
                  <a:schemeClr val="tx1"/>
                </a:solidFill>
              </a:rPr>
              <a:t>    ‘g’                         green</a:t>
            </a:r>
          </a:p>
          <a:p>
            <a:r>
              <a:rPr lang="en-US" dirty="0" smtClean="0">
                <a:solidFill>
                  <a:schemeClr val="tx1"/>
                </a:solidFill>
              </a:rPr>
              <a:t>    ‘r’                          red</a:t>
            </a:r>
          </a:p>
          <a:p>
            <a:r>
              <a:rPr lang="en-US" dirty="0" smtClean="0">
                <a:solidFill>
                  <a:schemeClr val="tx1"/>
                </a:solidFill>
              </a:rPr>
              <a:t>     ‘b’                        blue</a:t>
            </a:r>
          </a:p>
          <a:p>
            <a:r>
              <a:rPr lang="en-US" dirty="0" smtClean="0">
                <a:solidFill>
                  <a:schemeClr val="tx1"/>
                </a:solidFill>
              </a:rPr>
              <a:t>      ‘c’                        cyan</a:t>
            </a:r>
          </a:p>
          <a:p>
            <a:r>
              <a:rPr lang="en-US" dirty="0" smtClean="0">
                <a:solidFill>
                  <a:schemeClr val="tx1"/>
                </a:solidFill>
              </a:rPr>
              <a:t>      ‘m’                      </a:t>
            </a:r>
            <a:r>
              <a:rPr lang="en-US" dirty="0" err="1" smtClean="0">
                <a:solidFill>
                  <a:schemeClr val="tx1"/>
                </a:solidFill>
              </a:rPr>
              <a:t>majentha</a:t>
            </a:r>
            <a:endParaRPr lang="en-US" dirty="0" smtClean="0">
              <a:solidFill>
                <a:schemeClr val="tx1"/>
              </a:solidFill>
            </a:endParaRPr>
          </a:p>
          <a:p>
            <a:r>
              <a:rPr lang="en-US" dirty="0" smtClean="0">
                <a:solidFill>
                  <a:schemeClr val="tx1"/>
                </a:solidFill>
              </a:rPr>
              <a:t>       ‘y’                       yellow</a:t>
            </a:r>
          </a:p>
          <a:p>
            <a:r>
              <a:rPr lang="en-US" dirty="0" smtClean="0">
                <a:solidFill>
                  <a:schemeClr val="tx1"/>
                </a:solidFill>
              </a:rPr>
              <a:t>       ‘k’                       black</a:t>
            </a:r>
          </a:p>
          <a:p>
            <a:r>
              <a:rPr lang="en-US" dirty="0" smtClean="0">
                <a:solidFill>
                  <a:schemeClr val="tx1"/>
                </a:solidFill>
              </a:rPr>
              <a:t>        ‘b’                        blue</a:t>
            </a:r>
          </a:p>
          <a:p>
            <a:r>
              <a:rPr lang="en-US" dirty="0" smtClean="0">
                <a:solidFill>
                  <a:schemeClr val="tx1"/>
                </a:solidFill>
              </a:rPr>
              <a:t>        ‘w’                      white</a:t>
            </a:r>
            <a:br>
              <a:rPr lang="en-US" dirty="0" smtClean="0">
                <a:solidFill>
                  <a:schemeClr val="tx1"/>
                </a:solidFill>
              </a:rPr>
            </a:br>
            <a:endParaRPr lang="en-US" b="1" dirty="0">
              <a:solidFill>
                <a:schemeClr val="tx1"/>
              </a:solidFill>
            </a:endParaRPr>
          </a:p>
        </p:txBody>
      </p:sp>
    </p:spTree>
    <p:extLst>
      <p:ext uri="{BB962C8B-B14F-4D97-AF65-F5344CB8AC3E}">
        <p14:creationId xmlns:p14="http://schemas.microsoft.com/office/powerpoint/2010/main" val="139110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Marker codes:</a:t>
            </a:r>
            <a:endParaRPr lang="en-US" dirty="0"/>
          </a:p>
        </p:txBody>
      </p:sp>
      <p:sp>
        <p:nvSpPr>
          <p:cNvPr id="3" name="Content Placeholder 2"/>
          <p:cNvSpPr>
            <a:spLocks noGrp="1"/>
          </p:cNvSpPr>
          <p:nvPr>
            <p:ph idx="1"/>
          </p:nvPr>
        </p:nvSpPr>
        <p:spPr/>
        <p:txBody>
          <a:bodyPr/>
          <a:lstStyle/>
          <a:p>
            <a:r>
              <a:rPr lang="en-US" dirty="0" smtClean="0"/>
              <a:t>  </a:t>
            </a:r>
            <a:r>
              <a:rPr lang="en-US" b="1" dirty="0" smtClean="0">
                <a:solidFill>
                  <a:schemeClr val="tx1"/>
                </a:solidFill>
              </a:rPr>
              <a:t>Character                  Description</a:t>
            </a:r>
          </a:p>
          <a:p>
            <a:r>
              <a:rPr lang="en-US" b="1" dirty="0" smtClean="0">
                <a:solidFill>
                  <a:schemeClr val="tx1"/>
                </a:solidFill>
              </a:rPr>
              <a:t>    </a:t>
            </a:r>
            <a:r>
              <a:rPr lang="en-US" dirty="0" smtClean="0">
                <a:solidFill>
                  <a:schemeClr val="tx1"/>
                </a:solidFill>
              </a:rPr>
              <a:t>‘.’                              point marker</a:t>
            </a:r>
          </a:p>
          <a:p>
            <a:r>
              <a:rPr lang="en-US" dirty="0" smtClean="0">
                <a:solidFill>
                  <a:schemeClr val="tx1"/>
                </a:solidFill>
              </a:rPr>
              <a:t>    ‘o’                             Circle marker</a:t>
            </a:r>
            <a:br>
              <a:rPr lang="en-US" dirty="0" smtClean="0">
                <a:solidFill>
                  <a:schemeClr val="tx1"/>
                </a:solidFill>
              </a:rPr>
            </a:br>
            <a:r>
              <a:rPr lang="en-US" dirty="0" smtClean="0">
                <a:solidFill>
                  <a:schemeClr val="tx1"/>
                </a:solidFill>
              </a:rPr>
              <a:t>     ‘x’                             X marker</a:t>
            </a:r>
          </a:p>
          <a:p>
            <a:r>
              <a:rPr lang="en-US" dirty="0" smtClean="0">
                <a:solidFill>
                  <a:schemeClr val="tx1"/>
                </a:solidFill>
              </a:rPr>
              <a:t>     ‘D’                            diamond marker</a:t>
            </a:r>
          </a:p>
          <a:p>
            <a:r>
              <a:rPr lang="en-US" dirty="0" smtClean="0">
                <a:solidFill>
                  <a:schemeClr val="tx1"/>
                </a:solidFill>
              </a:rPr>
              <a:t>     ‘H’                             Hexagon marker</a:t>
            </a:r>
          </a:p>
          <a:p>
            <a:r>
              <a:rPr lang="en-US" dirty="0" smtClean="0">
                <a:solidFill>
                  <a:schemeClr val="tx1"/>
                </a:solidFill>
              </a:rPr>
              <a:t>     ‘s’                              square marker</a:t>
            </a:r>
          </a:p>
          <a:p>
            <a:r>
              <a:rPr lang="en-US" dirty="0" smtClean="0">
                <a:solidFill>
                  <a:schemeClr val="tx1"/>
                </a:solidFill>
              </a:rPr>
              <a:t>    ‘+’                              plus marker</a:t>
            </a:r>
            <a:r>
              <a:rPr lang="en-US" dirty="0" smtClean="0"/>
              <a:t/>
            </a:r>
            <a:br>
              <a:rPr lang="en-US" dirty="0" smtClean="0"/>
            </a:br>
            <a:r>
              <a:rPr lang="en-US" dirty="0" smtClean="0"/>
              <a:t> </a:t>
            </a:r>
            <a:br>
              <a:rPr lang="en-US" dirty="0" smtClean="0"/>
            </a:br>
            <a:endParaRPr lang="en-US" dirty="0"/>
          </a:p>
        </p:txBody>
      </p:sp>
    </p:spTree>
    <p:extLst>
      <p:ext uri="{BB962C8B-B14F-4D97-AF65-F5344CB8AC3E}">
        <p14:creationId xmlns:p14="http://schemas.microsoft.com/office/powerpoint/2010/main" val="19021031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styles: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solidFill>
                  <a:schemeClr val="tx1"/>
                </a:solidFill>
              </a:rPr>
              <a:t>Character                       Description</a:t>
            </a:r>
          </a:p>
          <a:p>
            <a:r>
              <a:rPr lang="en-US" b="1" dirty="0" smtClean="0">
                <a:solidFill>
                  <a:schemeClr val="tx1"/>
                </a:solidFill>
              </a:rPr>
              <a:t> </a:t>
            </a:r>
            <a:r>
              <a:rPr lang="en-US" dirty="0" smtClean="0">
                <a:solidFill>
                  <a:schemeClr val="tx1"/>
                </a:solidFill>
              </a:rPr>
              <a:t>‘-‘                                   Solid line</a:t>
            </a:r>
          </a:p>
          <a:p>
            <a:r>
              <a:rPr lang="en-US" dirty="0" smtClean="0">
                <a:solidFill>
                  <a:schemeClr val="tx1"/>
                </a:solidFill>
              </a:rPr>
              <a:t> ‘—‘                                 Dashed line</a:t>
            </a:r>
          </a:p>
          <a:p>
            <a:r>
              <a:rPr lang="en-US" dirty="0" smtClean="0">
                <a:solidFill>
                  <a:schemeClr val="tx1"/>
                </a:solidFill>
              </a:rPr>
              <a:t>‘-.’                                  Dash-dot line</a:t>
            </a:r>
            <a:br>
              <a:rPr lang="en-US" dirty="0" smtClean="0">
                <a:solidFill>
                  <a:schemeClr val="tx1"/>
                </a:solidFill>
              </a:rPr>
            </a:br>
            <a:r>
              <a:rPr lang="en-US" dirty="0" smtClean="0">
                <a:solidFill>
                  <a:schemeClr val="tx1"/>
                </a:solidFill>
              </a:rPr>
              <a:t> ‘:’                                  Dotted line</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 ‘H’                              Hexagon marker</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endParaRPr lang="en-US" b="1" dirty="0"/>
          </a:p>
        </p:txBody>
      </p:sp>
    </p:spTree>
    <p:extLst>
      <p:ext uri="{BB962C8B-B14F-4D97-AF65-F5344CB8AC3E}">
        <p14:creationId xmlns:p14="http://schemas.microsoft.com/office/powerpoint/2010/main" val="363097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95469" y="4293098"/>
            <a:ext cx="10544391" cy="760631"/>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2313" y="1508787"/>
            <a:ext cx="9480131" cy="14401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72313" y="5421007"/>
            <a:ext cx="3671004" cy="452753"/>
          </a:xfrm>
          <a:prstGeom prst="rect">
            <a:avLst/>
          </a:prstGeom>
        </p:spPr>
        <p:txBody>
          <a:bodyPr wrap="none" lIns="82613" tIns="41307" rIns="82613" bIns="41307">
            <a:spAutoFit/>
          </a:bodyPr>
          <a:lstStyle/>
          <a:p>
            <a:r>
              <a:rPr lang="en-US" sz="2400" dirty="0"/>
              <a:t>https://apssdc.in/home/</a:t>
            </a:r>
          </a:p>
        </p:txBody>
      </p:sp>
    </p:spTree>
    <p:extLst>
      <p:ext uri="{BB962C8B-B14F-4D97-AF65-F5344CB8AC3E}">
        <p14:creationId xmlns:p14="http://schemas.microsoft.com/office/powerpoint/2010/main" val="2040784082"/>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059990" y="1568437"/>
            <a:ext cx="10926729" cy="2044571"/>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3103539964"/>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TotalTime>
  <Words>2670</Words>
  <Application>Microsoft Office PowerPoint</Application>
  <PresentationFormat>Widescreen</PresentationFormat>
  <Paragraphs>465</Paragraphs>
  <Slides>73</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73</vt:i4>
      </vt:variant>
    </vt:vector>
  </HeadingPairs>
  <TitlesOfParts>
    <vt:vector size="85" baseType="lpstr">
      <vt:lpstr>Arial</vt:lpstr>
      <vt:lpstr>Bebas Neue</vt:lpstr>
      <vt:lpstr>Calibri</vt:lpstr>
      <vt:lpstr>Calibri Light</vt:lpstr>
      <vt:lpstr>Fira Sans Extra Condensed SemiBold</vt:lpstr>
      <vt:lpstr>Fjalla One</vt:lpstr>
      <vt:lpstr>Itim</vt:lpstr>
      <vt:lpstr>Muli</vt:lpstr>
      <vt:lpstr>Roboto</vt:lpstr>
      <vt:lpstr>Roboto Condensed Light</vt:lpstr>
      <vt:lpstr>Times New Roman</vt:lpstr>
      <vt:lpstr>Retrospect</vt:lpstr>
      <vt:lpstr>PowerPoint Presentation</vt:lpstr>
      <vt:lpstr>30 Days  Python Master Class</vt:lpstr>
      <vt:lpstr>Python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Python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Python - matplotlib</vt:lpstr>
      <vt:lpstr>Matplotlib</vt:lpstr>
      <vt:lpstr>Matplotlib:</vt:lpstr>
      <vt:lpstr>MATPLOTLIB:</vt:lpstr>
      <vt:lpstr>Matplotlib - dependencies</vt:lpstr>
      <vt:lpstr>Matplotlib</vt:lpstr>
      <vt:lpstr>Matplotlib – anaconda distribution</vt:lpstr>
      <vt:lpstr>Matplotlib – jupyter notebook</vt:lpstr>
      <vt:lpstr>Features provided by ipython:</vt:lpstr>
      <vt:lpstr>Open jupyter notebook:</vt:lpstr>
      <vt:lpstr>MATPLOTLIB - PYPLOTAPI</vt:lpstr>
      <vt:lpstr>Types of plots:</vt:lpstr>
      <vt:lpstr>Image functions:</vt:lpstr>
      <vt:lpstr>Task:</vt:lpstr>
      <vt:lpstr>Axis functions:</vt:lpstr>
      <vt:lpstr>FIGURE FUNCTIONS:</vt:lpstr>
      <vt:lpstr>MATPLOTLIB – SIMPLE PLOT:</vt:lpstr>
      <vt:lpstr>Matplotlib – simple plot:</vt:lpstr>
      <vt:lpstr>MATPLOTLIB – SIMPLE PLOT:</vt:lpstr>
      <vt:lpstr>Matplotlib-simple plot:</vt:lpstr>
      <vt:lpstr>MATPLOTLIB – SAMPLEPLOT:</vt:lpstr>
      <vt:lpstr>Task:</vt:lpstr>
      <vt:lpstr>MATPLOTLIB – SAMPLEPLOT:</vt:lpstr>
      <vt:lpstr>MATPLOTLIB – SIMPLE PLOT</vt:lpstr>
      <vt:lpstr>Matplotlib - simpleplot</vt:lpstr>
      <vt:lpstr>MATPLOTLIB – PYLAB MODULE:</vt:lpstr>
      <vt:lpstr>Basic plotting:</vt:lpstr>
      <vt:lpstr>TASK:</vt:lpstr>
      <vt:lpstr>BASIC PLOTTING:</vt:lpstr>
      <vt:lpstr>Execute the code:</vt:lpstr>
      <vt:lpstr>MATPLOTLIB:</vt:lpstr>
      <vt:lpstr>TASK:</vt:lpstr>
      <vt:lpstr>Object oriented interface:</vt:lpstr>
      <vt:lpstr>Object – oriented interface</vt:lpstr>
      <vt:lpstr>PowerPoint Presentation</vt:lpstr>
      <vt:lpstr>PowerPoint Presentation</vt:lpstr>
      <vt:lpstr>PowerPoint Presentation</vt:lpstr>
      <vt:lpstr>PowerPoint Presentation</vt:lpstr>
      <vt:lpstr>PowerPoint Presentation</vt:lpstr>
      <vt:lpstr>Matplotlib –figure class;</vt:lpstr>
      <vt:lpstr>Additional parameters:</vt:lpstr>
      <vt:lpstr>Matplotlib – axes class:</vt:lpstr>
      <vt:lpstr>PARAMETER:</vt:lpstr>
      <vt:lpstr>Matplotlib – axes class:</vt:lpstr>
      <vt:lpstr>Legend:</vt:lpstr>
      <vt:lpstr>Legend:</vt:lpstr>
      <vt:lpstr>Axes.plot()</vt:lpstr>
      <vt:lpstr>Color codes:</vt:lpstr>
      <vt:lpstr>Marker codes:</vt:lpstr>
      <vt:lpstr>Line styles: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cp:revision>
  <dcterms:created xsi:type="dcterms:W3CDTF">2022-03-09T06:57:55Z</dcterms:created>
  <dcterms:modified xsi:type="dcterms:W3CDTF">2022-03-09T07:08:29Z</dcterms:modified>
</cp:coreProperties>
</file>