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2"/>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714"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D8B64-FB20-4385-BAD0-6BDC6DF137D3}" type="datetimeFigureOut">
              <a:rPr lang="en-IN" smtClean="0"/>
              <a:t>16-03-2022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68B3A-BF1F-43A7-AEF1-DBA409B99935}" type="slidenum">
              <a:rPr lang="en-IN" smtClean="0"/>
              <a:t>‹#›</a:t>
            </a:fld>
            <a:endParaRPr lang="en-IN"/>
          </a:p>
        </p:txBody>
      </p:sp>
    </p:spTree>
    <p:extLst>
      <p:ext uri="{BB962C8B-B14F-4D97-AF65-F5344CB8AC3E}">
        <p14:creationId xmlns:p14="http://schemas.microsoft.com/office/powerpoint/2010/main" val="28317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44772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75878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94765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3/16/2022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7436017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7268046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30939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12080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32050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3/16/2022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54245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4" y="267495"/>
            <a:ext cx="5582863" cy="612100"/>
          </a:xfrm>
          <a:prstGeom prst="rect">
            <a:avLst/>
          </a:prstGeom>
        </p:spPr>
        <p:txBody>
          <a:bodyPr spcFirstLastPara="1" vert="horz" wrap="square" lIns="0" tIns="0" rIns="0" bIns="0" rtlCol="0" anchor="ctr" anchorCtr="0">
            <a:noAutofit/>
          </a:bodyPr>
          <a:lstStyle/>
          <a:p>
            <a:pPr algn="l">
              <a:buSzPts val="1100"/>
            </a:pPr>
            <a:r>
              <a:rPr lang="en" sz="3200" dirty="0">
                <a:latin typeface="Times New Roman" panose="02020603050405020304" pitchFamily="18" charset="0"/>
                <a:cs typeface="Times New Roman" panose="02020603050405020304" pitchFamily="18" charset="0"/>
              </a:rPr>
              <a:t>Python Learning Plan</a:t>
            </a:r>
            <a:endParaRPr sz="3200"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3"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4"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a:sym typeface="Roboto"/>
                  </a:rPr>
                  <a:t>Distribution</a:t>
                </a:r>
              </a:p>
              <a:p>
                <a:r>
                  <a:rPr lang="en-US" dirty="0">
                    <a:sym typeface="Roboto"/>
                  </a:rPr>
                  <a:t>Visualization</a:t>
                </a:r>
              </a:p>
              <a:p>
                <a:r>
                  <a:rPr lang="en-US" dirty="0">
                    <a:sym typeface="Roboto"/>
                  </a:rPr>
                  <a:t>Aggregation</a:t>
                </a:r>
              </a:p>
              <a:p>
                <a:r>
                  <a:rPr lang="en-US" dirty="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4"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dirty="0">
                    <a:sym typeface="Fira Sans Extra Condensed SemiBold"/>
                  </a:rPr>
                  <a:t>Analytics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a:sym typeface="Roboto"/>
                  </a:rPr>
                  <a:t>Distribution Function</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6"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9"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8"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6"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48258"/>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vert="horz" lIns="61960" tIns="30980" rIns="61960" bIns="30980" rtlCol="0" anchor="ctr">
            <a:normAutofit/>
          </a:bodyPr>
          <a:lstStyle/>
          <a:p>
            <a:pPr algn="l"/>
            <a:r>
              <a:rPr lang="en" sz="3200" dirty="0">
                <a:latin typeface="Times New Roman" panose="02020603050405020304" pitchFamily="18" charset="0"/>
                <a:cs typeface="Times New Roman" panose="02020603050405020304" pitchFamily="18" charset="0"/>
              </a:rPr>
              <a:t>Day wise Learning Plan</a:t>
            </a:r>
            <a:endParaRPr lang="en-US"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886645"/>
            <a:ext cx="5832648" cy="34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82"/>
            <a:r>
              <a:rPr lang="en-US" sz="1200" b="1" dirty="0">
                <a:solidFill>
                  <a:srgbClr val="606060"/>
                </a:solidFill>
                <a:latin typeface="Times New Roman" panose="02020603050405020304" pitchFamily="18" charset="0"/>
                <a:cs typeface="Times New Roman" panose="02020603050405020304" pitchFamily="18" charset="0"/>
              </a:rPr>
              <a:t>Day -1 :</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Introduction to Python  </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-2:</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Tools|Syntaxes</a:t>
            </a:r>
            <a:r>
              <a:rPr lang="en-US" sz="1350" dirty="0">
                <a:latin typeface="Times New Roman" panose="02020603050405020304" pitchFamily="18" charset="0"/>
                <a:cs typeface="Times New Roman" panose="02020603050405020304" pitchFamily="18" charset="0"/>
              </a:rPr>
              <a:t> &amp;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-3:</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Dictionaries,Date</a:t>
            </a:r>
            <a:r>
              <a:rPr lang="en-US" sz="1350" dirty="0">
                <a:latin typeface="Times New Roman" panose="02020603050405020304" pitchFamily="18" charset="0"/>
                <a:cs typeface="Times New Roman" panose="02020603050405020304" pitchFamily="18" charset="0"/>
              </a:rPr>
              <a:t> and Time</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MySql</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-5:</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-6:</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-7:</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-8:</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Array Manipulations, Mathematical  Functions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-9:</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Histogram Using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I/O With </a:t>
            </a:r>
            <a:r>
              <a:rPr lang="en-IN" sz="1350" dirty="0" err="1">
                <a:latin typeface="Times New Roman" panose="02020603050405020304" pitchFamily="18" charset="0"/>
                <a:cs typeface="Times New Roman" panose="02020603050405020304" pitchFamily="18" charset="0"/>
              </a:rPr>
              <a:t>Numpy</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-10:</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Matplotlib</a:t>
            </a:r>
            <a:r>
              <a:rPr lang="en-US" sz="1350" dirty="0">
                <a:latin typeface="Times New Roman" panose="02020603050405020304" pitchFamily="18" charset="0"/>
                <a:cs typeface="Times New Roman" panose="02020603050405020304" pitchFamily="18" charset="0"/>
              </a:rPr>
              <a:t> Library - Introduction , </a:t>
            </a:r>
            <a:r>
              <a:rPr lang="en-US" sz="1350" dirty="0" err="1">
                <a:latin typeface="Times New Roman" panose="02020603050405020304" pitchFamily="18" charset="0"/>
                <a:cs typeface="Times New Roman" panose="02020603050405020304" pitchFamily="18" charset="0"/>
              </a:rPr>
              <a:t>Pyplot</a:t>
            </a:r>
            <a:r>
              <a:rPr lang="en-US" sz="1350" dirty="0">
                <a:latin typeface="Times New Roman" panose="02020603050405020304" pitchFamily="18" charset="0"/>
                <a:cs typeface="Times New Roman" panose="02020603050405020304" pitchFamily="18" charset="0"/>
              </a:rPr>
              <a:t> API | Types Of Plots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-11:</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Seaborn</a:t>
            </a:r>
            <a:r>
              <a:rPr lang="en-IN" sz="1350" dirty="0">
                <a:latin typeface="Times New Roman" panose="02020603050405020304" pitchFamily="18" charset="0"/>
                <a:cs typeface="Times New Roman" panose="02020603050405020304" pitchFamily="18" charset="0"/>
              </a:rPr>
              <a:t>  Library </a:t>
            </a:r>
          </a:p>
          <a:p>
            <a:pPr defTabSz="619582"/>
            <a:r>
              <a:rPr lang="en-US" sz="1200" b="1" dirty="0">
                <a:solidFill>
                  <a:srgbClr val="606060"/>
                </a:solidFill>
                <a:latin typeface="Times New Roman" panose="02020603050405020304" pitchFamily="18" charset="0"/>
                <a:cs typeface="Times New Roman" panose="02020603050405020304" pitchFamily="18" charset="0"/>
              </a:rPr>
              <a:t>Day -12:</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SKLearn</a:t>
            </a:r>
            <a:r>
              <a:rPr lang="en-IN" sz="1350" dirty="0">
                <a:latin typeface="Times New Roman" panose="02020603050405020304" pitchFamily="18" charset="0"/>
                <a:cs typeface="Times New Roman" panose="02020603050405020304" pitchFamily="18" charset="0"/>
              </a:rPr>
              <a:t> Library</a:t>
            </a:r>
          </a:p>
          <a:p>
            <a:pPr defTabSz="619582"/>
            <a:r>
              <a:rPr lang="en-US" sz="1200" b="1" dirty="0">
                <a:solidFill>
                  <a:srgbClr val="606060"/>
                </a:solidFill>
                <a:latin typeface="Times New Roman" panose="02020603050405020304" pitchFamily="18" charset="0"/>
                <a:cs typeface="Times New Roman" panose="02020603050405020304" pitchFamily="18" charset="0"/>
              </a:rPr>
              <a:t>Day -13:</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Python – Date and Time , Data Wrangling. </a:t>
            </a:r>
          </a:p>
          <a:p>
            <a:pPr defTabSz="619582"/>
            <a:r>
              <a:rPr lang="en-US" sz="1200" b="1" dirty="0">
                <a:solidFill>
                  <a:srgbClr val="606060"/>
                </a:solidFill>
                <a:latin typeface="Times New Roman" panose="02020603050405020304" pitchFamily="18" charset="0"/>
                <a:cs typeface="Times New Roman" panose="02020603050405020304" pitchFamily="18" charset="0"/>
              </a:rPr>
              <a:t>Day -14: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Python – Data Cleansing</a:t>
            </a:r>
          </a:p>
          <a:p>
            <a:pPr defTabSz="619582"/>
            <a:r>
              <a:rPr lang="en-US" sz="1200" b="1" dirty="0">
                <a:solidFill>
                  <a:srgbClr val="606060"/>
                </a:solidFill>
                <a:latin typeface="Times New Roman" panose="02020603050405020304" pitchFamily="18" charset="0"/>
                <a:cs typeface="Times New Roman" panose="02020603050405020304" pitchFamily="18" charset="0"/>
              </a:rPr>
              <a:t>Day -15: </a:t>
            </a:r>
            <a:r>
              <a:rPr lang="en-US" sz="1350" dirty="0">
                <a:latin typeface="Times New Roman" panose="02020603050405020304" pitchFamily="18" charset="0"/>
                <a:cs typeface="Times New Roman" panose="02020603050405020304" pitchFamily="18" charset="0"/>
              </a:rPr>
              <a:t> Python – Word Tokenization , Stemming and </a:t>
            </a:r>
            <a:r>
              <a:rPr lang="en-US" sz="1350" dirty="0" err="1">
                <a:latin typeface="Times New Roman" panose="02020603050405020304" pitchFamily="18" charset="0"/>
                <a:cs typeface="Times New Roman" panose="02020603050405020304" pitchFamily="18" charset="0"/>
              </a:rPr>
              <a:t>Lammetization</a:t>
            </a:r>
            <a:r>
              <a:rPr lang="en-US" sz="1350" dirty="0"/>
              <a:t>.</a:t>
            </a:r>
            <a:endParaRPr lang="en-IN" sz="1350" dirty="0"/>
          </a:p>
          <a:p>
            <a:pPr defTabSz="619582"/>
            <a:endParaRPr lang="en-US" sz="1900" dirty="0"/>
          </a:p>
        </p:txBody>
      </p:sp>
    </p:spTree>
    <p:extLst>
      <p:ext uri="{BB962C8B-B14F-4D97-AF65-F5344CB8AC3E}">
        <p14:creationId xmlns:p14="http://schemas.microsoft.com/office/powerpoint/2010/main" val="392091943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vert="horz" lIns="61960" tIns="30980" rIns="61960" bIns="30980" rtlCol="0" anchor="ctr">
            <a:normAutofit/>
          </a:bodyPr>
          <a:lstStyle/>
          <a:p>
            <a:pPr algn="l"/>
            <a:r>
              <a:rPr lang="en" sz="2700" dirty="0"/>
              <a:t>Day wise Learning Plan</a:t>
            </a:r>
            <a:endParaRPr lang="en-US" sz="2400" dirty="0"/>
          </a:p>
        </p:txBody>
      </p:sp>
      <p:sp>
        <p:nvSpPr>
          <p:cNvPr id="3" name="Rectangle 2"/>
          <p:cNvSpPr/>
          <p:nvPr/>
        </p:nvSpPr>
        <p:spPr>
          <a:xfrm>
            <a:off x="609601" y="1047751"/>
            <a:ext cx="5898007" cy="3017220"/>
          </a:xfrm>
          <a:prstGeom prst="rect">
            <a:avLst/>
          </a:prstGeom>
        </p:spPr>
        <p:txBody>
          <a:bodyPr wrap="square" lIns="61960" tIns="30980" rIns="61960" bIns="30980">
            <a:spAutoFit/>
          </a:bodyPr>
          <a:lstStyle/>
          <a:p>
            <a:r>
              <a:rPr lang="en-US" sz="1200" b="1" dirty="0">
                <a:solidFill>
                  <a:srgbClr val="606060"/>
                </a:solidFill>
                <a:latin typeface="Times New Roman" panose="02020603050405020304" pitchFamily="18" charset="0"/>
                <a:cs typeface="Times New Roman" panose="02020603050405020304" pitchFamily="18" charset="0"/>
              </a:rPr>
              <a:t>Day -16:</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Data Visualization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-17:</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Statistical Analysis</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-18:</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Types Of Distribution </a:t>
            </a:r>
          </a:p>
          <a:p>
            <a:r>
              <a:rPr lang="en-US" sz="1200" b="1" dirty="0">
                <a:solidFill>
                  <a:srgbClr val="606060"/>
                </a:solidFill>
                <a:latin typeface="Times New Roman" panose="02020603050405020304" pitchFamily="18" charset="0"/>
                <a:cs typeface="Times New Roman" panose="02020603050405020304" pitchFamily="18" charset="0"/>
              </a:rPr>
              <a:t>Day -19:</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Correlation ,Chi-Square Test , Linear Regression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-20:</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Keras</a:t>
            </a:r>
            <a:r>
              <a:rPr lang="en-US" sz="1200" dirty="0">
                <a:latin typeface="Times New Roman" panose="02020603050405020304" pitchFamily="18" charset="0"/>
                <a:cs typeface="Times New Roman" panose="02020603050405020304" pitchFamily="18" charset="0"/>
              </a:rPr>
              <a:t> library – Introduction.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-21:</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Stock Price Prediction With Machine Learning           LSTM RNN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-22:</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People’s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in chat message using NLP          </a:t>
            </a:r>
            <a:r>
              <a:rPr lang="en-US" sz="1200" dirty="0" err="1">
                <a:latin typeface="Times New Roman" panose="02020603050405020304" pitchFamily="18" charset="0"/>
                <a:cs typeface="Times New Roman" panose="02020603050405020304" pitchFamily="18" charset="0"/>
              </a:rPr>
              <a:t>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-23:</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Gaming In Python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-24:</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creation in Python                                           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-25:</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Electricity Price Prediction Using ML                                                                                                                                                               Random Forest </a:t>
            </a:r>
            <a:r>
              <a:rPr lang="en-US" sz="1200" dirty="0" err="1">
                <a:latin typeface="Times New Roman" panose="02020603050405020304" pitchFamily="18" charset="0"/>
                <a:cs typeface="Times New Roman" panose="02020603050405020304" pitchFamily="18" charset="0"/>
              </a:rPr>
              <a:t>Regressor</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-26:</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Diamond Price Prediction Using Python                       Linear Regression</a:t>
            </a:r>
          </a:p>
          <a:p>
            <a:r>
              <a:rPr lang="en-US" sz="1200" b="1" dirty="0">
                <a:solidFill>
                  <a:srgbClr val="606060"/>
                </a:solidFill>
                <a:latin typeface="Times New Roman" panose="02020603050405020304" pitchFamily="18" charset="0"/>
                <a:cs typeface="Times New Roman" panose="02020603050405020304" pitchFamily="18" charset="0"/>
              </a:rPr>
              <a:t>Day -27:</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Book Recommendation System                                       KNN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-28:</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Image Classification Using CNN                                     </a:t>
            </a:r>
            <a:r>
              <a:rPr lang="en-IN" sz="1200" dirty="0" err="1">
                <a:latin typeface="Times New Roman" panose="02020603050405020304" pitchFamily="18" charset="0"/>
                <a:cs typeface="Times New Roman" panose="02020603050405020304" pitchFamily="18" charset="0"/>
              </a:rPr>
              <a:t>CNN</a:t>
            </a:r>
            <a:r>
              <a:rPr lang="en-IN" sz="1200" dirty="0">
                <a:latin typeface="Times New Roman" panose="02020603050405020304" pitchFamily="18" charset="0"/>
                <a:cs typeface="Times New Roman" panose="02020603050405020304" pitchFamily="18" charset="0"/>
              </a:rPr>
              <a:t> </a:t>
            </a:r>
          </a:p>
          <a:p>
            <a:r>
              <a:rPr lang="en-US" sz="1200" b="1" dirty="0">
                <a:solidFill>
                  <a:srgbClr val="606060"/>
                </a:solidFill>
                <a:latin typeface="Times New Roman" panose="02020603050405020304" pitchFamily="18" charset="0"/>
                <a:cs typeface="Times New Roman" panose="02020603050405020304" pitchFamily="18" charset="0"/>
              </a:rPr>
              <a:t>Day -29:</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Titanic Survival Analysis Using ML                               Logistic Regression</a:t>
            </a:r>
          </a:p>
          <a:p>
            <a:r>
              <a:rPr lang="en-US" sz="1200" b="1" dirty="0">
                <a:solidFill>
                  <a:srgbClr val="606060"/>
                </a:solidFill>
                <a:latin typeface="Times New Roman" panose="02020603050405020304" pitchFamily="18" charset="0"/>
                <a:cs typeface="Times New Roman" panose="02020603050405020304" pitchFamily="18" charset="0"/>
              </a:rPr>
              <a:t>Day -30:</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Blockchain</a:t>
            </a:r>
            <a:r>
              <a:rPr lang="en-IN" sz="12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252804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vert="horz" lIns="61960" tIns="30980" rIns="61960" bIns="30980" rtlCol="0" anchor="ctr">
            <a:normAutofit/>
          </a:bodyPr>
          <a:lstStyle/>
          <a:p>
            <a:pPr algn="l"/>
            <a:r>
              <a:rPr lang="en-US" sz="3200"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5"/>
            <a:ext cx="3937071"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2" y="1290420"/>
            <a:ext cx="6567179" cy="2140057"/>
          </a:xfrm>
          <a:prstGeom prst="rect">
            <a:avLst/>
          </a:prstGeom>
        </p:spPr>
        <p:txBody>
          <a:bodyPr wrap="square" lIns="61960" tIns="30980" rIns="61960" bIns="30980">
            <a:spAutoFit/>
          </a:bodyPr>
          <a:lstStyle/>
          <a:p>
            <a:pPr marL="232343" indent="-232343">
              <a:buFont typeface="+mj-lt"/>
              <a:buAutoNum type="arabicPeriod"/>
            </a:pPr>
            <a:r>
              <a:rPr lang="en-US" sz="1350" dirty="0"/>
              <a:t>Stock Price Prediction With Machine Learning </a:t>
            </a:r>
          </a:p>
          <a:p>
            <a:pPr marL="232343" indent="-232343">
              <a:buFont typeface="+mj-lt"/>
              <a:buAutoNum type="arabicPeriod"/>
            </a:pPr>
            <a:r>
              <a:rPr lang="en-US" sz="1350" dirty="0"/>
              <a:t>People’s  </a:t>
            </a:r>
            <a:r>
              <a:rPr lang="en-US" sz="1350" dirty="0" err="1"/>
              <a:t>behaviour</a:t>
            </a:r>
            <a:r>
              <a:rPr lang="en-US" sz="1350" dirty="0"/>
              <a:t> in chat message using NLP </a:t>
            </a:r>
          </a:p>
          <a:p>
            <a:pPr marL="232343" indent="-232343">
              <a:buFont typeface="+mj-lt"/>
              <a:buAutoNum type="arabicPeriod"/>
            </a:pPr>
            <a:r>
              <a:rPr lang="en-US" sz="1350" dirty="0"/>
              <a:t>Gaming In Python </a:t>
            </a:r>
          </a:p>
          <a:p>
            <a:pPr marL="232343" indent="-232343">
              <a:buFont typeface="+mj-lt"/>
              <a:buAutoNum type="arabicPeriod"/>
            </a:pPr>
            <a:r>
              <a:rPr lang="en-US" sz="1350" dirty="0" err="1"/>
              <a:t>Chatbot</a:t>
            </a:r>
            <a:r>
              <a:rPr lang="en-US" sz="1350" dirty="0"/>
              <a:t> creation in Python </a:t>
            </a:r>
          </a:p>
          <a:p>
            <a:pPr marL="232343" indent="-232343">
              <a:buFont typeface="+mj-lt"/>
              <a:buAutoNum type="arabicPeriod"/>
            </a:pPr>
            <a:r>
              <a:rPr lang="en-US" sz="1350" dirty="0"/>
              <a:t>Electricity Price Prediction Using ML </a:t>
            </a:r>
          </a:p>
          <a:p>
            <a:pPr marL="232343" indent="-232343">
              <a:buFont typeface="+mj-lt"/>
              <a:buAutoNum type="arabicPeriod"/>
            </a:pPr>
            <a:r>
              <a:rPr lang="en-IN" sz="1350" dirty="0"/>
              <a:t>Diamond Price Prediction Using Python </a:t>
            </a:r>
          </a:p>
          <a:p>
            <a:pPr marL="232343" indent="-232343">
              <a:buFont typeface="+mj-lt"/>
              <a:buAutoNum type="arabicPeriod"/>
            </a:pPr>
            <a:r>
              <a:rPr lang="en-IN" sz="1350" dirty="0"/>
              <a:t>Book Recommendation System </a:t>
            </a:r>
          </a:p>
          <a:p>
            <a:pPr marL="232343" indent="-232343">
              <a:buFont typeface="+mj-lt"/>
              <a:buAutoNum type="arabicPeriod"/>
            </a:pPr>
            <a:r>
              <a:rPr lang="en-IN" sz="1350" dirty="0"/>
              <a:t>Image Classification Using CNN </a:t>
            </a:r>
          </a:p>
          <a:p>
            <a:pPr marL="232343" indent="-232343">
              <a:buFont typeface="+mj-lt"/>
              <a:buAutoNum type="arabicPeriod"/>
            </a:pPr>
            <a:r>
              <a:rPr lang="en-IN" sz="1350" dirty="0"/>
              <a:t>Titanic Survival Analysis Using ML </a:t>
            </a:r>
          </a:p>
          <a:p>
            <a:pPr marL="232343" indent="-232343">
              <a:buFont typeface="+mj-lt"/>
              <a:buAutoNum type="arabicPeriod"/>
            </a:pPr>
            <a:r>
              <a:rPr lang="en-IN" sz="1350" dirty="0" err="1"/>
              <a:t>Blockchain</a:t>
            </a:r>
            <a:r>
              <a:rPr lang="en-IN" sz="1350" dirty="0"/>
              <a:t> in Python</a:t>
            </a:r>
            <a:endParaRPr lang="en-US" sz="1600" dirty="0"/>
          </a:p>
        </p:txBody>
      </p:sp>
    </p:spTree>
    <p:extLst>
      <p:ext uri="{BB962C8B-B14F-4D97-AF65-F5344CB8AC3E}">
        <p14:creationId xmlns:p14="http://schemas.microsoft.com/office/powerpoint/2010/main" val="404812732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vert="horz" lIns="61960" tIns="30980" rIns="61960" bIns="30980" rtlCol="0" anchor="ctr">
            <a:normAutofit/>
          </a:bodyPr>
          <a:lstStyle/>
          <a:p>
            <a:pPr algn="l"/>
            <a:r>
              <a:rPr lang="en-US" sz="2400" u="sng" dirty="0"/>
              <a:t>What</a:t>
            </a:r>
            <a:r>
              <a:rPr lang="en-US" sz="2400" dirty="0"/>
              <a:t> you will </a:t>
            </a:r>
            <a:r>
              <a:rPr lang="en-US" sz="2400" u="sng" dirty="0"/>
              <a:t>get</a:t>
            </a:r>
            <a:r>
              <a:rPr lang="en-US" sz="2400" dirty="0"/>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039847042"/>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9"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t>The Participants should submit the from on daily basis. </a:t>
            </a:r>
            <a:br>
              <a:rPr lang="en-US" sz="1200" dirty="0"/>
            </a:br>
            <a:r>
              <a:rPr lang="en-US" sz="1200" dirty="0">
                <a:solidFill>
                  <a:srgbClr val="C00000"/>
                </a:solidFill>
              </a:rPr>
              <a:t>Minimum 25 Days </a:t>
            </a:r>
            <a:r>
              <a:rPr lang="en-US" sz="1200" dirty="0"/>
              <a:t>Attendance is Required to get Free Master Class Participation Certificate.</a:t>
            </a:r>
          </a:p>
        </p:txBody>
      </p:sp>
      <p:sp>
        <p:nvSpPr>
          <p:cNvPr id="3" name="Title 2"/>
          <p:cNvSpPr>
            <a:spLocks noGrp="1"/>
          </p:cNvSpPr>
          <p:nvPr>
            <p:ph type="title" idx="2"/>
          </p:nvPr>
        </p:nvSpPr>
        <p:spPr>
          <a:xfrm>
            <a:off x="1589082"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4"/>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791585094"/>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61960" tIns="30980" rIns="61960" bIns="30980" rtlCol="0" anchor="ctr">
            <a:normAutofit fontScale="90000"/>
          </a:bodyPr>
          <a:lstStyle/>
          <a:p>
            <a:pPr algn="l"/>
            <a:r>
              <a:rPr lang="en-US" sz="2700" dirty="0"/>
              <a:t/>
            </a:r>
            <a:br>
              <a:rPr lang="en-US" sz="2700" dirty="0"/>
            </a:br>
            <a:r>
              <a:rPr lang="en-US" sz="36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5"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214160906"/>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0"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1559375533"/>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196258529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75104"/>
          <a:ext cx="8940527" cy="4886910"/>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21068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3" y="699543"/>
            <a:ext cx="5641765" cy="1728163"/>
          </a:xfrm>
          <a:prstGeom prst="rect">
            <a:avLst/>
          </a:prstGeom>
        </p:spPr>
        <p:txBody>
          <a:bodyPr spcFirstLastPara="1" vert="horz" wrap="square" lIns="0" tIns="0" rIns="0" bIns="0" rtlCol="0" anchor="ctr" anchorCtr="0">
            <a:noAutofit/>
          </a:bodyPr>
          <a:lstStyle/>
          <a:p>
            <a:r>
              <a:rPr lang="en" sz="4100" dirty="0"/>
              <a:t>30 Days </a:t>
            </a:r>
            <a:br>
              <a:rPr lang="en" sz="4100" dirty="0"/>
            </a:br>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2" name="TextBox 1"/>
          <p:cNvSpPr txBox="1"/>
          <p:nvPr/>
        </p:nvSpPr>
        <p:spPr>
          <a:xfrm>
            <a:off x="2902428" y="4264190"/>
            <a:ext cx="4155080"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2483148"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a:t>
            </a:r>
          </a:p>
        </p:txBody>
      </p:sp>
      <p:sp>
        <p:nvSpPr>
          <p:cNvPr id="4" name="TextBox 3"/>
          <p:cNvSpPr txBox="1"/>
          <p:nvPr/>
        </p:nvSpPr>
        <p:spPr>
          <a:xfrm>
            <a:off x="4261244" y="3674684"/>
            <a:ext cx="2084000" cy="339564"/>
          </a:xfrm>
          <a:prstGeom prst="rect">
            <a:avLst/>
          </a:prstGeom>
          <a:noFill/>
        </p:spPr>
        <p:txBody>
          <a:bodyPr wrap="none" lIns="61960" tIns="30980" rIns="61960" bIns="30980" rtlCol="0">
            <a:spAutoFit/>
          </a:bodyPr>
          <a:lstStyle/>
          <a:p>
            <a:r>
              <a:rPr lang="en-US" dirty="0">
                <a:solidFill>
                  <a:schemeClr val="bg2">
                    <a:lumMod val="75000"/>
                  </a:schemeClr>
                </a:solidFill>
              </a:rPr>
              <a:t>Time: 6.00 PM IST</a:t>
            </a:r>
          </a:p>
        </p:txBody>
      </p:sp>
    </p:spTree>
    <p:extLst>
      <p:ext uri="{BB962C8B-B14F-4D97-AF65-F5344CB8AC3E}">
        <p14:creationId xmlns:p14="http://schemas.microsoft.com/office/powerpoint/2010/main" val="293911152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3"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868416"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3850292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5"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3930290273"/>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1"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3"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82" indent="-193619">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7"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30"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300"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4" y="1949102"/>
            <a:ext cx="5089883" cy="2463222"/>
          </a:xfrm>
          <a:prstGeom prst="rect">
            <a:avLst/>
          </a:prstGeom>
        </p:spPr>
        <p:txBody>
          <a:bodyPr wrap="square" lIns="61960" tIns="30980" rIns="61960" bIns="30980">
            <a:spAutoFit/>
          </a:bodyPr>
          <a:lstStyle/>
          <a:p>
            <a:pPr marL="232343" indent="-232343">
              <a:buFont typeface="+mj-lt"/>
              <a:buAutoNum type="arabicPeriod"/>
            </a:pPr>
            <a:r>
              <a:rPr lang="en-US" sz="1200" dirty="0"/>
              <a:t>Spatial Data Science For  Covid-19 Disease Prediction     </a:t>
            </a:r>
          </a:p>
          <a:p>
            <a:pPr marL="232343" indent="-232343">
              <a:buFont typeface="+mj-lt"/>
              <a:buAutoNum type="arabicPeriod"/>
            </a:pPr>
            <a:r>
              <a:rPr lang="en-US" sz="1200" dirty="0"/>
              <a:t>Parkinson’s Disease Prediction-</a:t>
            </a:r>
            <a:r>
              <a:rPr lang="en-US" sz="1200" dirty="0" err="1"/>
              <a:t>XGBoost</a:t>
            </a:r>
            <a:r>
              <a:rPr lang="en-US" sz="1200" dirty="0"/>
              <a:t> Classifier</a:t>
            </a:r>
          </a:p>
          <a:p>
            <a:pPr marL="232343" indent="-232343">
              <a:buFont typeface="+mj-lt"/>
              <a:buAutoNum type="arabicPeriod"/>
            </a:pPr>
            <a:r>
              <a:rPr lang="en-US" sz="1200" dirty="0"/>
              <a:t>House Price Prediction-Random Forest Regression</a:t>
            </a:r>
          </a:p>
          <a:p>
            <a:pPr marL="232343" indent="-232343">
              <a:buFont typeface="+mj-lt"/>
              <a:buAutoNum type="arabicPeriod"/>
            </a:pPr>
            <a:r>
              <a:rPr lang="en-US" sz="1200" dirty="0"/>
              <a:t>Customer Segmentation Using ML-K-Means Clustering</a:t>
            </a:r>
          </a:p>
          <a:p>
            <a:pPr marL="232343" indent="-232343">
              <a:buFont typeface="+mj-lt"/>
              <a:buAutoNum type="arabicPeriod"/>
            </a:pPr>
            <a:r>
              <a:rPr lang="en-US" sz="1200" dirty="0"/>
              <a:t>Home Loan Prediction-Decision Tree Classifier</a:t>
            </a:r>
          </a:p>
          <a:p>
            <a:pPr marL="232343" indent="-232343">
              <a:buFont typeface="+mj-lt"/>
              <a:buAutoNum type="arabicPeriod"/>
            </a:pPr>
            <a:r>
              <a:rPr lang="en-US" sz="1200" dirty="0"/>
              <a:t>Spam Classification-NLP</a:t>
            </a:r>
          </a:p>
          <a:p>
            <a:pPr marL="232343" indent="-232343">
              <a:buFont typeface="+mj-lt"/>
              <a:buAutoNum type="arabicPeriod"/>
            </a:pPr>
            <a:r>
              <a:rPr lang="en-US" sz="1200" dirty="0"/>
              <a:t>Hand Written Digit Recognition Using Python-CNN</a:t>
            </a:r>
          </a:p>
          <a:p>
            <a:pPr marL="232343" indent="-232343">
              <a:buFont typeface="+mj-lt"/>
              <a:buAutoNum type="arabicPeriod"/>
            </a:pPr>
            <a:r>
              <a:rPr lang="en-US" sz="1200" dirty="0"/>
              <a:t>Churn Prediction-Deep Learning</a:t>
            </a:r>
          </a:p>
          <a:p>
            <a:pPr marL="232343" indent="-232343">
              <a:buFont typeface="+mj-lt"/>
              <a:buAutoNum type="arabicPeriod"/>
            </a:pPr>
            <a:r>
              <a:rPr lang="en-US" sz="1200" dirty="0"/>
              <a:t>Crop Yield Prediction</a:t>
            </a:r>
          </a:p>
          <a:p>
            <a:pPr marL="232343" indent="-232343">
              <a:buFont typeface="+mj-lt"/>
              <a:buAutoNum type="arabicPeriod"/>
            </a:pPr>
            <a:r>
              <a:rPr lang="en-US" sz="1200" dirty="0"/>
              <a:t>Ground water level prediction</a:t>
            </a:r>
          </a:p>
          <a:p>
            <a:pPr marL="232343" indent="-232343">
              <a:buFont typeface="Arial" panose="020B0604020202020204" pitchFamily="34" charset="0"/>
              <a:buChar char="•"/>
            </a:pPr>
            <a:endParaRPr lang="en-US" b="1" dirty="0"/>
          </a:p>
          <a:p>
            <a:pPr marL="232343" indent="-232343">
              <a:buFont typeface="Arial" panose="020B0604020202020204" pitchFamily="34" charset="0"/>
              <a:buChar char="•"/>
            </a:pPr>
            <a:endParaRPr lang="en-US" dirty="0"/>
          </a:p>
        </p:txBody>
      </p:sp>
    </p:spTree>
    <p:extLst>
      <p:ext uri="{BB962C8B-B14F-4D97-AF65-F5344CB8AC3E}">
        <p14:creationId xmlns:p14="http://schemas.microsoft.com/office/powerpoint/2010/main" val="3590029367"/>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2700058027"/>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Data Visualization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95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Properties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good libraries for performing data visualization tasks.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Creating a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Numpy library is used to create the required numbers to be mapped for creating the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Pyplot method in matplotlib is used for drawing the actual chart.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99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Properties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Simple Plot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plt.plot(x,y</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4435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37264" y="1270318"/>
            <a:ext cx="4632960" cy="3177540"/>
          </a:xfrm>
        </p:spPr>
      </p:pic>
    </p:spTree>
    <p:extLst>
      <p:ext uri="{BB962C8B-B14F-4D97-AF65-F5344CB8AC3E}">
        <p14:creationId xmlns:p14="http://schemas.microsoft.com/office/powerpoint/2010/main" val="1179601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Labling The Axes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Labels can be applied to the axes as well as titles for the chart   using appropriate methods from the library.</a:t>
            </a:r>
          </a:p>
          <a:p>
            <a:pPr marL="0" indent="0">
              <a:buNone/>
            </a:pPr>
            <a:r>
              <a:rPr lang="en-IN" sz="2000" dirty="0"/>
              <a:t>import numpy as np </a:t>
            </a:r>
            <a:endParaRPr lang="en-IN" sz="2000" dirty="0" smtClean="0"/>
          </a:p>
          <a:p>
            <a:pPr marL="0" indent="0">
              <a:buNone/>
            </a:pPr>
            <a:r>
              <a:rPr lang="en-IN" sz="2000" dirty="0" smtClean="0"/>
              <a:t>import </a:t>
            </a:r>
            <a:r>
              <a:rPr lang="en-IN" sz="2000" dirty="0"/>
              <a:t>matplotlib.pyplot as plt </a:t>
            </a:r>
            <a:endParaRPr lang="en-IN" sz="2000" dirty="0" smtClean="0"/>
          </a:p>
          <a:p>
            <a:pPr marL="0" indent="0">
              <a:buNone/>
            </a:pPr>
            <a:r>
              <a:rPr lang="en-IN" sz="2000" dirty="0" smtClean="0"/>
              <a:t>x </a:t>
            </a:r>
            <a:r>
              <a:rPr lang="en-IN" sz="2000" dirty="0"/>
              <a:t>= np.arange(0,10) </a:t>
            </a:r>
            <a:endParaRPr lang="en-IN" sz="2000" dirty="0" smtClean="0"/>
          </a:p>
          <a:p>
            <a:pPr marL="0" indent="0">
              <a:buNone/>
            </a:pPr>
            <a:r>
              <a:rPr lang="en-IN" sz="2000" dirty="0" smtClean="0"/>
              <a:t>y </a:t>
            </a:r>
            <a:r>
              <a:rPr lang="en-IN" sz="2000" dirty="0"/>
              <a:t>= x ^ 2 </a:t>
            </a:r>
            <a:endParaRPr lang="en-IN" sz="2000" dirty="0" smtClean="0"/>
          </a:p>
          <a:p>
            <a:pPr marL="0" indent="0">
              <a:buNone/>
            </a:pPr>
            <a:r>
              <a:rPr lang="en-IN" sz="2000" dirty="0" smtClean="0"/>
              <a:t>#</a:t>
            </a:r>
            <a:r>
              <a:rPr lang="en-IN" sz="2000" dirty="0"/>
              <a:t>Labeling the Axes and Title </a:t>
            </a:r>
            <a:endParaRPr lang="en-IN" sz="2000" dirty="0" smtClean="0"/>
          </a:p>
          <a:p>
            <a:pPr marL="0" indent="0">
              <a:buNone/>
            </a:pPr>
            <a:r>
              <a:rPr lang="en-IN" sz="2000" dirty="0" smtClean="0"/>
              <a:t>plt.title</a:t>
            </a:r>
            <a:r>
              <a:rPr lang="en-IN" sz="2000" dirty="0"/>
              <a:t>("Graph Drawing") </a:t>
            </a:r>
            <a:endParaRPr lang="en-IN" sz="2000" dirty="0" smtClean="0"/>
          </a:p>
          <a:p>
            <a:pPr marL="0" indent="0">
              <a:buNone/>
            </a:pPr>
            <a:r>
              <a:rPr lang="en-IN" sz="2000" dirty="0" smtClean="0"/>
              <a:t>plt.xlabel</a:t>
            </a:r>
            <a:r>
              <a:rPr lang="en-IN" sz="2000" dirty="0"/>
              <a:t>("Time") </a:t>
            </a:r>
            <a:endParaRPr lang="en-IN" sz="2000" dirty="0" smtClean="0"/>
          </a:p>
          <a:p>
            <a:pPr marL="0" indent="0">
              <a:buNone/>
            </a:pPr>
            <a:r>
              <a:rPr lang="en-IN" sz="2000" dirty="0" smtClean="0"/>
              <a:t>plt.ylabel</a:t>
            </a:r>
            <a:r>
              <a:rPr lang="en-IN" sz="2000" dirty="0"/>
              <a:t>("Distance") #Simple Plot </a:t>
            </a:r>
            <a:endParaRPr lang="en-IN" sz="2000" dirty="0" smtClean="0"/>
          </a:p>
          <a:p>
            <a:pPr marL="0" indent="0">
              <a:buNone/>
            </a:pPr>
            <a:r>
              <a:rPr lang="en-IN" sz="2000" dirty="0" smtClean="0"/>
              <a:t>plt.plot(x,y</a:t>
            </a:r>
            <a:r>
              <a:rPr lang="en-IN" sz="2000" dirty="0"/>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8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29051" y="1144588"/>
            <a:ext cx="5049386" cy="3429000"/>
          </a:xfrm>
        </p:spPr>
      </p:pic>
    </p:spTree>
    <p:extLst>
      <p:ext uri="{BB962C8B-B14F-4D97-AF65-F5344CB8AC3E}">
        <p14:creationId xmlns:p14="http://schemas.microsoft.com/office/powerpoint/2010/main" val="35348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6"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7" y="771551"/>
            <a:ext cx="5641765" cy="1584147"/>
          </a:xfrm>
          <a:prstGeom prst="rect">
            <a:avLst/>
          </a:prstGeom>
        </p:spPr>
        <p:txBody>
          <a:bodyPr spcFirstLastPara="1" vert="horz" wrap="square" lIns="0" tIns="0" rIns="0" bIns="0" rtlCol="0" anchor="ctr" anchorCtr="0">
            <a:noAutofit/>
          </a:bodyPr>
          <a:lstStyle/>
          <a:p>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5" name="TextBox 4"/>
          <p:cNvSpPr txBox="1"/>
          <p:nvPr/>
        </p:nvSpPr>
        <p:spPr>
          <a:xfrm>
            <a:off x="4211961" y="3345788"/>
            <a:ext cx="2095221"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198345985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Python – Formatting Line Type and Colour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style as well as the color of the line in the chart can be specified using the appropriate methods in the library.</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#Labeling the Axes and Title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("Graph Drawing</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plt.xlabel("Time")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990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Python – Formatting Line Type and Colour</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plt.ylabel("Distance")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Formatting the line colors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plt.plot(x,y,'r')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Formatting the line type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plt.plot(x,y,'&gt;') </a:t>
            </a:r>
          </a:p>
          <a:p>
            <a:pPr marL="0" indent="0">
              <a:buNone/>
            </a:pPr>
            <a:endParaRPr lang="en-IN" dirty="0"/>
          </a:p>
        </p:txBody>
      </p:sp>
    </p:spTree>
    <p:extLst>
      <p:ext uri="{BB962C8B-B14F-4D97-AF65-F5344CB8AC3E}">
        <p14:creationId xmlns:p14="http://schemas.microsoft.com/office/powerpoint/2010/main" val="265486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Formatting Line Type and </a:t>
            </a:r>
            <a:r>
              <a:rPr lang="en-US" sz="3600" dirty="0" smtClean="0">
                <a:latin typeface="Times New Roman" panose="02020603050405020304" pitchFamily="18" charset="0"/>
                <a:cs typeface="Times New Roman" panose="02020603050405020304" pitchFamily="18" charset="0"/>
              </a:rPr>
              <a:t>Colour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78444" y="1123950"/>
            <a:ext cx="5350600" cy="3449638"/>
          </a:xfrm>
        </p:spPr>
      </p:pic>
    </p:spTree>
    <p:extLst>
      <p:ext uri="{BB962C8B-B14F-4D97-AF65-F5344CB8AC3E}">
        <p14:creationId xmlns:p14="http://schemas.microsoft.com/office/powerpoint/2010/main" val="331063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Saving The Chart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The charts can be saved in different file formats using appropriate methods in the library.</a:t>
            </a:r>
          </a:p>
          <a:p>
            <a:pPr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Labeling the Axes and Title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("Graph Drawing")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plt.xlabel</a:t>
            </a:r>
            <a:r>
              <a:rPr lang="en-IN" sz="2000" dirty="0">
                <a:latin typeface="Times New Roman" panose="02020603050405020304" pitchFamily="18" charset="0"/>
                <a:cs typeface="Times New Roman" panose="02020603050405020304" pitchFamily="18" charset="0"/>
              </a:rPr>
              <a:t>("Time")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plt.ylabel</a:t>
            </a:r>
            <a:r>
              <a:rPr lang="en-IN" sz="2000" dirty="0">
                <a:latin typeface="Times New Roman" panose="02020603050405020304" pitchFamily="18" charset="0"/>
                <a:cs typeface="Times New Roman" panose="02020603050405020304" pitchFamily="18" charset="0"/>
              </a:rPr>
              <a:t>("Distance")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034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Saving The Chart File</a:t>
            </a:r>
            <a:endParaRPr lang="en-IN" sz="4000" dirty="0"/>
          </a:p>
        </p:txBody>
      </p:sp>
      <p:sp>
        <p:nvSpPr>
          <p:cNvPr id="3" name="Content Placeholder 2"/>
          <p:cNvSpPr>
            <a:spLocks noGrp="1"/>
          </p:cNvSpPr>
          <p:nvPr>
            <p:ph sz="quarter" idx="1"/>
          </p:nvPr>
        </p:nvSpPr>
        <p:spPr/>
        <p:txBody>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Formatting the line colors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plt.plot(x,y,'r')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Formatting the line type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plt.plot(x,y,'&gt;')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save in pdf formats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plt.savefig('timevsdist.pdf', format='pdf')</a:t>
            </a:r>
          </a:p>
          <a:p>
            <a:pPr marL="0" indent="0">
              <a:buNone/>
            </a:pPr>
            <a:endParaRPr lang="en-IN" dirty="0"/>
          </a:p>
        </p:txBody>
      </p:sp>
    </p:spTree>
    <p:extLst>
      <p:ext uri="{BB962C8B-B14F-4D97-AF65-F5344CB8AC3E}">
        <p14:creationId xmlns:p14="http://schemas.microsoft.com/office/powerpoint/2010/main" val="95204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Styling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charts in python can have further styling by using some appropriate methods from the libraries for further charting.</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7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Adding Annotations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need to annotate the chart by highlighting the specific locations of the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Sharp change in the values in the chart are highlighted by adding some annotations at those points.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9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Annotations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x ^ 3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t </a:t>
            </a:r>
            <a:r>
              <a:rPr lang="en-IN" sz="2000" dirty="0">
                <a:latin typeface="Times New Roman" panose="02020603050405020304" pitchFamily="18" charset="0"/>
                <a:cs typeface="Times New Roman" panose="02020603050405020304" pitchFamily="18" charset="0"/>
              </a:rPr>
              <a:t>= x ^ 4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86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Annotations</a:t>
            </a:r>
            <a:endParaRPr lang="en-IN" sz="4000"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 Labeling the Axes and Title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plt.title("Graph Drawing")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plt.xlabel("Time")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plt.ylabel("Distance")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plt.plot(x,y)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#Annotate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plt.annotate(xy=[2,1], s='Second Entry')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plt.annotate(xy=[4,6], s='Third Entry')</a:t>
            </a:r>
          </a:p>
          <a:p>
            <a:pPr marL="0" indent="0">
              <a:buNone/>
            </a:pPr>
            <a:endParaRPr lang="en-IN" dirty="0"/>
          </a:p>
        </p:txBody>
      </p:sp>
    </p:spTree>
    <p:extLst>
      <p:ext uri="{BB962C8B-B14F-4D97-AF65-F5344CB8AC3E}">
        <p14:creationId xmlns:p14="http://schemas.microsoft.com/office/powerpoint/2010/main" val="839594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Python – Adding </a:t>
            </a:r>
            <a:r>
              <a:rPr lang="en-US" sz="3600" dirty="0" smtClean="0">
                <a:latin typeface="Times New Roman" panose="02020603050405020304" pitchFamily="18" charset="0"/>
                <a:cs typeface="Times New Roman" panose="02020603050405020304" pitchFamily="18" charset="0"/>
              </a:rPr>
              <a:t>Annotations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61187" y="1144588"/>
            <a:ext cx="5185113" cy="3429000"/>
          </a:xfrm>
        </p:spPr>
      </p:pic>
    </p:spTree>
    <p:extLst>
      <p:ext uri="{BB962C8B-B14F-4D97-AF65-F5344CB8AC3E}">
        <p14:creationId xmlns:p14="http://schemas.microsoft.com/office/powerpoint/2010/main" val="337777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2" indent="-116172">
              <a:buFont typeface="Arial" panose="020B0604020202020204" pitchFamily="34" charset="0"/>
              <a:buChar char="•"/>
            </a:pPr>
            <a:r>
              <a:rPr lang="en-US" sz="2200" dirty="0">
                <a:solidFill>
                  <a:schemeClr val="tx1"/>
                </a:solidFill>
              </a:rPr>
              <a:t>Python Developer on Machine Learning </a:t>
            </a:r>
          </a:p>
          <a:p>
            <a:pPr marL="116172" indent="-116172">
              <a:buFont typeface="Arial" panose="020B0604020202020204" pitchFamily="34" charset="0"/>
              <a:buChar char="•"/>
            </a:pPr>
            <a:r>
              <a:rPr lang="en-US" sz="2200" dirty="0">
                <a:solidFill>
                  <a:schemeClr val="tx1"/>
                </a:solidFill>
              </a:rPr>
              <a:t>Deep learning with computer vision </a:t>
            </a:r>
          </a:p>
          <a:p>
            <a:pPr marL="116172" indent="-116172">
              <a:buFont typeface="Arial" panose="020B0604020202020204" pitchFamily="34" charset="0"/>
              <a:buChar char="•"/>
            </a:pPr>
            <a:r>
              <a:rPr lang="en-US" sz="2200" dirty="0">
                <a:solidFill>
                  <a:schemeClr val="tx1"/>
                </a:solidFill>
              </a:rPr>
              <a:t>Matlab – Image Processing   </a:t>
            </a:r>
          </a:p>
          <a:p>
            <a:pPr marL="116172" indent="-116172">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2" indent="-116172">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2" indent="-116172">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8945351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Adding Legends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We need a chart with multiple lines being plotted.</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Legend is used in order to find the meaning associated with each line.</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3 lines are being plotted with appropriate legends.</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x ^ 3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t </a:t>
            </a:r>
            <a:r>
              <a:rPr lang="en-IN" sz="2000" dirty="0">
                <a:latin typeface="Times New Roman" panose="02020603050405020304" pitchFamily="18" charset="0"/>
                <a:cs typeface="Times New Roman" panose="02020603050405020304" pitchFamily="18" charset="0"/>
              </a:rPr>
              <a:t>= x ^ 4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16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Legends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Labeling the Axes and Title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plt.title("Graph Drawing")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plt.xlabel("Time")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plt.ylabel("Distance")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a:t>
            </a:r>
          </a:p>
          <a:p>
            <a:pPr marL="0" indent="0">
              <a:buNone/>
            </a:pPr>
            <a:endParaRPr lang="en-IN" dirty="0"/>
          </a:p>
        </p:txBody>
      </p:sp>
    </p:spTree>
    <p:extLst>
      <p:ext uri="{BB962C8B-B14F-4D97-AF65-F5344CB8AC3E}">
        <p14:creationId xmlns:p14="http://schemas.microsoft.com/office/powerpoint/2010/main" val="3545922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Legends</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#Annotate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=[2,1], s='Second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=[4,6], s='Third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Adding Legends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plt.plot(x,t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plt.legend</a:t>
            </a:r>
            <a:r>
              <a:rPr lang="en-IN" sz="2000" dirty="0">
                <a:latin typeface="Times New Roman" panose="02020603050405020304" pitchFamily="18" charset="0"/>
                <a:cs typeface="Times New Roman" panose="02020603050405020304" pitchFamily="18" charset="0"/>
              </a:rPr>
              <a:t>(['Race1', 'Race2','Race3'], loc=4)</a:t>
            </a:r>
          </a:p>
        </p:txBody>
      </p:sp>
    </p:spTree>
    <p:extLst>
      <p:ext uri="{BB962C8B-B14F-4D97-AF65-F5344CB8AC3E}">
        <p14:creationId xmlns:p14="http://schemas.microsoft.com/office/powerpoint/2010/main" val="2823200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9027" y="1200150"/>
            <a:ext cx="5129433" cy="3373438"/>
          </a:xfrm>
        </p:spPr>
      </p:pic>
    </p:spTree>
    <p:extLst>
      <p:ext uri="{BB962C8B-B14F-4D97-AF65-F5344CB8AC3E}">
        <p14:creationId xmlns:p14="http://schemas.microsoft.com/office/powerpoint/2010/main" val="134362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Presentation Style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32500" lnSpcReduction="20000"/>
          </a:bodyPr>
          <a:lstStyle/>
          <a:p>
            <a:pPr algn="just">
              <a:lnSpc>
                <a:spcPct val="170000"/>
              </a:lnSpc>
              <a:spcBef>
                <a:spcPts val="0"/>
              </a:spcBef>
            </a:pPr>
            <a:r>
              <a:rPr lang="en-US" sz="4200" dirty="0" smtClean="0">
                <a:latin typeface="Times New Roman" panose="02020603050405020304" pitchFamily="18" charset="0"/>
                <a:cs typeface="Times New Roman" panose="02020603050405020304" pitchFamily="18" charset="0"/>
              </a:rPr>
              <a:t>The presentation style of the chart can be modified by using different methods from the style package.</a:t>
            </a:r>
          </a:p>
          <a:p>
            <a:pPr algn="just">
              <a:lnSpc>
                <a:spcPct val="170000"/>
              </a:lnSpc>
              <a:spcBef>
                <a:spcPts val="0"/>
              </a:spcBef>
            </a:pPr>
            <a:endParaRPr lang="en-US" sz="42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a:latin typeface="Times New Roman" panose="02020603050405020304" pitchFamily="18" charset="0"/>
                <a:cs typeface="Times New Roman" panose="02020603050405020304" pitchFamily="18" charset="0"/>
              </a:rPr>
              <a:t>import numpy as np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from </a:t>
            </a:r>
            <a:r>
              <a:rPr lang="en-IN" sz="4200" dirty="0">
                <a:latin typeface="Times New Roman" panose="02020603050405020304" pitchFamily="18" charset="0"/>
                <a:cs typeface="Times New Roman" panose="02020603050405020304" pitchFamily="18" charset="0"/>
              </a:rPr>
              <a:t>matplotlib import pyplot as </a:t>
            </a:r>
            <a:r>
              <a:rPr lang="en-IN" sz="4200" dirty="0" smtClean="0">
                <a:latin typeface="Times New Roman" panose="02020603050405020304" pitchFamily="18" charset="0"/>
                <a:cs typeface="Times New Roman" panose="02020603050405020304" pitchFamily="18" charset="0"/>
              </a:rPr>
              <a:t>plt</a:t>
            </a: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 </a:t>
            </a:r>
            <a:r>
              <a:rPr lang="en-IN" sz="4200" dirty="0">
                <a:latin typeface="Times New Roman" panose="02020603050405020304" pitchFamily="18" charset="0"/>
                <a:cs typeface="Times New Roman" panose="02020603050405020304" pitchFamily="18" charset="0"/>
              </a:rPr>
              <a:t>x = np.arange(0,10)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y </a:t>
            </a:r>
            <a:r>
              <a:rPr lang="en-IN" sz="4200" dirty="0">
                <a:latin typeface="Times New Roman" panose="02020603050405020304" pitchFamily="18" charset="0"/>
                <a:cs typeface="Times New Roman" panose="02020603050405020304" pitchFamily="18" charset="0"/>
              </a:rPr>
              <a:t>= x ^ 2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z </a:t>
            </a:r>
            <a:r>
              <a:rPr lang="en-IN" sz="4200" dirty="0">
                <a:latin typeface="Times New Roman" panose="02020603050405020304" pitchFamily="18" charset="0"/>
                <a:cs typeface="Times New Roman" panose="02020603050405020304" pitchFamily="18" charset="0"/>
              </a:rPr>
              <a:t>= x ^ 3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t </a:t>
            </a:r>
            <a:r>
              <a:rPr lang="en-IN" sz="4200" dirty="0">
                <a:latin typeface="Times New Roman" panose="02020603050405020304" pitchFamily="18" charset="0"/>
                <a:cs typeface="Times New Roman" panose="02020603050405020304" pitchFamily="18" charset="0"/>
              </a:rPr>
              <a:t>= x ^ 4 </a:t>
            </a:r>
            <a:endParaRPr lang="en-IN" sz="42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9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Presentation Style</a:t>
            </a:r>
            <a:endParaRPr lang="en-IN" sz="4000" dirty="0"/>
          </a:p>
        </p:txBody>
      </p:sp>
      <p:sp>
        <p:nvSpPr>
          <p:cNvPr id="3" name="Content Placeholder 2"/>
          <p:cNvSpPr>
            <a:spLocks noGrp="1"/>
          </p:cNvSpPr>
          <p:nvPr>
            <p:ph sz="quarter" idx="1"/>
          </p:nvPr>
        </p:nvSpPr>
        <p:spPr/>
        <p:txBody>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Labeling the Axes and Title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plt.title("Graph Drawing")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plt.xlabel("Time")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plt.ylabel("Distance")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08111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Presentation Style</a:t>
            </a:r>
            <a:endParaRPr lang="en-IN" sz="4000" dirty="0"/>
          </a:p>
        </p:txBody>
      </p:sp>
      <p:sp>
        <p:nvSpPr>
          <p:cNvPr id="3" name="Content Placeholder 2"/>
          <p:cNvSpPr>
            <a:spLocks noGrp="1"/>
          </p:cNvSpPr>
          <p:nvPr>
            <p:ph sz="quarter" idx="1"/>
          </p:nvPr>
        </p:nvSpPr>
        <p:spPr/>
        <p:txBody>
          <a:bodyPr>
            <a:normAutofit fontScale="700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#Annotate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=[2,1], s='Second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=[4,6], s='Third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Adding Legends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plt.legend</a:t>
            </a:r>
            <a:r>
              <a:rPr lang="en-IN" sz="2000" dirty="0">
                <a:latin typeface="Times New Roman" panose="02020603050405020304" pitchFamily="18" charset="0"/>
                <a:cs typeface="Times New Roman" panose="02020603050405020304" pitchFamily="18" charset="0"/>
              </a:rPr>
              <a:t>(['Race1', 'Race2','Race3'], loc=4)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Style the background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plt.style.use</a:t>
            </a:r>
            <a:r>
              <a:rPr lang="en-IN" sz="2000" dirty="0">
                <a:latin typeface="Times New Roman" panose="02020603050405020304" pitchFamily="18" charset="0"/>
                <a:cs typeface="Times New Roman" panose="02020603050405020304" pitchFamily="18" charset="0"/>
              </a:rPr>
              <a:t>('fast')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217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Chart Presentation </a:t>
            </a:r>
            <a:r>
              <a:rPr lang="en-US" sz="3600" dirty="0" smtClean="0">
                <a:latin typeface="Times New Roman" panose="02020603050405020304" pitchFamily="18" charset="0"/>
                <a:cs typeface="Times New Roman" panose="02020603050405020304" pitchFamily="18" charset="0"/>
              </a:rPr>
              <a:t>Style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23546" y="971550"/>
            <a:ext cx="4460396" cy="3602038"/>
          </a:xfrm>
        </p:spPr>
      </p:pic>
    </p:spTree>
    <p:extLst>
      <p:ext uri="{BB962C8B-B14F-4D97-AF65-F5344CB8AC3E}">
        <p14:creationId xmlns:p14="http://schemas.microsoft.com/office/powerpoint/2010/main" val="620933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Box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are measure of how well distributed the data in a dataset is.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divides the dataset into three quartiles.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graph represents the minimum, maximum, median, first quartile and third quartile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useful in comparing the distribution of data across datasets by drawing boxplots for each of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374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Box Plots</a:t>
            </a:r>
            <a:endParaRPr lang="en-IN" sz="4000"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Boxplots can be drawn calling Series.box.plot() and  DataFrame.box.plot() .</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DataFrame.boxplot() is used to visualize the distribution of values within each column.</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boxplot denotes five trials of 10 observations of a uniform random variable on [0,1).</a:t>
            </a:r>
          </a:p>
          <a:p>
            <a:pPr algn="just">
              <a:lnSpc>
                <a:spcPct val="150000"/>
              </a:lnSpc>
              <a:spcBef>
                <a:spcPts val="0"/>
              </a:spcBef>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pd.DataFrame(np.random.rand(10, 5), columns=['A', 'B', 'C', 'D', 'E'])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df.plot.box(grid</a:t>
            </a:r>
            <a:r>
              <a:rPr lang="en-IN" sz="2000"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214323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46" lvl="1" indent="-309791">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722846" lvl="1" indent="-309791">
              <a:buFont typeface="Arial" panose="020B0604020202020204" pitchFamily="34" charset="0"/>
              <a:buChar char="•"/>
            </a:pPr>
            <a:r>
              <a:rPr lang="en-US" dirty="0">
                <a:solidFill>
                  <a:schemeClr val="tx1"/>
                </a:solidFill>
              </a:rPr>
              <a:t>Microprocessor/Microcontroller</a:t>
            </a:r>
          </a:p>
          <a:p>
            <a:pPr marL="722846" lvl="1" indent="-309791">
              <a:buFont typeface="Arial" panose="020B0604020202020204" pitchFamily="34" charset="0"/>
              <a:buChar char="•"/>
            </a:pPr>
            <a:r>
              <a:rPr lang="en-US" dirty="0">
                <a:solidFill>
                  <a:schemeClr val="tx1"/>
                </a:solidFill>
              </a:rPr>
              <a:t>DSP,VLSI, Embedded System </a:t>
            </a:r>
          </a:p>
          <a:p>
            <a:pPr marL="722846" lvl="1" indent="-309791">
              <a:buFont typeface="Arial" panose="020B0604020202020204" pitchFamily="34" charset="0"/>
              <a:buChar char="•"/>
            </a:pPr>
            <a:r>
              <a:rPr lang="en-US" dirty="0">
                <a:solidFill>
                  <a:schemeClr val="tx1"/>
                </a:solidFill>
              </a:rPr>
              <a:t>Power Electronics &amp; Drives, Fuel Cell Trainer Kit</a:t>
            </a:r>
          </a:p>
          <a:p>
            <a:pPr marL="722846" lvl="1" indent="-309791">
              <a:buFont typeface="Arial" panose="020B0604020202020204" pitchFamily="34" charset="0"/>
              <a:buChar char="•"/>
            </a:pPr>
            <a:r>
              <a:rPr lang="en-US"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12547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Box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92414" y="1352550"/>
            <a:ext cx="5322659" cy="3221038"/>
          </a:xfrm>
        </p:spPr>
      </p:pic>
    </p:spTree>
    <p:extLst>
      <p:ext uri="{BB962C8B-B14F-4D97-AF65-F5344CB8AC3E}">
        <p14:creationId xmlns:p14="http://schemas.microsoft.com/office/powerpoint/2010/main" val="1149765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Heat Maps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heatmap contains values representing various shades of the same colour for each value to be plotted.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darker shades of the chart denote higher values than the lighter shade.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a very different value , a completely different colour can also be used.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two – dimensional plot of values which are mapped to the indices and columns of the chart.</a:t>
            </a:r>
          </a:p>
        </p:txBody>
      </p:sp>
    </p:spTree>
    <p:extLst>
      <p:ext uri="{BB962C8B-B14F-4D97-AF65-F5344CB8AC3E}">
        <p14:creationId xmlns:p14="http://schemas.microsoft.com/office/powerpoint/2010/main" val="3240201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Maps</a:t>
            </a:r>
            <a:endParaRPr lang="en-IN" sz="4000" dirty="0"/>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from pandas import DataFrame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=[{2,3,4,1},{6,3,5,2},{6,3,5,4},{3,7,5,4},{2,8,1,5}]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 ['I1', 'I2','I3','I4','I5']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Cols </a:t>
            </a:r>
            <a:r>
              <a:rPr lang="en-IN" sz="2000" dirty="0">
                <a:latin typeface="Times New Roman" panose="02020603050405020304" pitchFamily="18" charset="0"/>
                <a:cs typeface="Times New Roman" panose="02020603050405020304" pitchFamily="18" charset="0"/>
              </a:rPr>
              <a:t>= ['C1', 'C2', 'C3','C4']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DataFrame(data, index=Index, columns=Cols)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plt.pcolor(df</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0432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a:t>
            </a:r>
            <a:r>
              <a:rPr lang="en-US" sz="4000" dirty="0" smtClean="0">
                <a:latin typeface="Times New Roman" panose="02020603050405020304" pitchFamily="18" charset="0"/>
                <a:cs typeface="Times New Roman" panose="02020603050405020304" pitchFamily="18" charset="0"/>
              </a:rPr>
              <a:t>Maps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18756" y="1200150"/>
            <a:ext cx="5269976" cy="3373438"/>
          </a:xfrm>
        </p:spPr>
      </p:pic>
    </p:spTree>
    <p:extLst>
      <p:ext uri="{BB962C8B-B14F-4D97-AF65-F5344CB8AC3E}">
        <p14:creationId xmlns:p14="http://schemas.microsoft.com/office/powerpoint/2010/main" val="566326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Scatter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Scatter plots show many points plotted in the cartesian plane.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Each point represents the values of two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variable is chosen in the horizontal axis and one in the vertical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894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Drawing a Scatter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pd.DataFrame(np.random.rand(50, 4), columns=['a', 'b', 'c', 'd']) df.plot.scatter(x='a', y='b')</a:t>
            </a:r>
          </a:p>
        </p:txBody>
      </p:sp>
    </p:spTree>
    <p:extLst>
      <p:ext uri="{BB962C8B-B14F-4D97-AF65-F5344CB8AC3E}">
        <p14:creationId xmlns:p14="http://schemas.microsoft.com/office/powerpoint/2010/main" val="267730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Scatter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35304" y="1200150"/>
            <a:ext cx="5436879" cy="3373438"/>
          </a:xfrm>
        </p:spPr>
      </p:pic>
    </p:spTree>
    <p:extLst>
      <p:ext uri="{BB962C8B-B14F-4D97-AF65-F5344CB8AC3E}">
        <p14:creationId xmlns:p14="http://schemas.microsoft.com/office/powerpoint/2010/main" val="492984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Bubble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613648"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display data as a cluster of circles.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required to create bubble charts needs to have xy coordinates , size of the bubble and  colour of the bubbles.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colours are given by the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34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Bubble Chart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t>
            </a:r>
            <a:r>
              <a:rPr lang="en-IN" sz="2000" dirty="0" smtClean="0">
                <a:latin typeface="Times New Roman" panose="02020603050405020304" pitchFamily="18" charset="0"/>
                <a:cs typeface="Times New Roman" panose="02020603050405020304" pitchFamily="18" charset="0"/>
              </a:rPr>
              <a:t>data</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np.random.rand(40</a:t>
            </a:r>
            <a:r>
              <a:rPr lang="en-IN" sz="2000" dirty="0" smtClean="0">
                <a:latin typeface="Times New Roman" panose="02020603050405020304" pitchFamily="18" charset="0"/>
                <a:cs typeface="Times New Roman" panose="02020603050405020304" pitchFamily="18" charset="0"/>
              </a:rPr>
              <a:t>)</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colors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scatter </a:t>
            </a:r>
            <a:r>
              <a:rPr lang="en-IN" sz="2000" dirty="0" smtClean="0">
                <a:latin typeface="Times New Roman" panose="02020603050405020304" pitchFamily="18" charset="0"/>
                <a:cs typeface="Times New Roman" panose="02020603050405020304" pitchFamily="18" charset="0"/>
              </a:rPr>
              <a:t>function</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plt.scatter(x</a:t>
            </a:r>
            <a:r>
              <a:rPr lang="en-IN" sz="2000" dirty="0">
                <a:latin typeface="Times New Roman" panose="02020603050405020304" pitchFamily="18" charset="0"/>
                <a:cs typeface="Times New Roman" panose="02020603050405020304" pitchFamily="18" charset="0"/>
              </a:rPr>
              <a:t>, y, s=z*1000,c=colors)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1979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Bubble Chart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2600" y="1123950"/>
            <a:ext cx="5450794" cy="3602038"/>
          </a:xfrm>
        </p:spPr>
      </p:pic>
    </p:spTree>
    <p:extLst>
      <p:ext uri="{BB962C8B-B14F-4D97-AF65-F5344CB8AC3E}">
        <p14:creationId xmlns:p14="http://schemas.microsoft.com/office/powerpoint/2010/main" val="39677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a:t>What is Master Class ?</a:t>
            </a:r>
          </a:p>
        </p:txBody>
      </p:sp>
      <p:grpSp>
        <p:nvGrpSpPr>
          <p:cNvPr id="22" name="Google Shape;2872;p54"/>
          <p:cNvGrpSpPr/>
          <p:nvPr/>
        </p:nvGrpSpPr>
        <p:grpSpPr>
          <a:xfrm>
            <a:off x="6437946"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4347440"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021018" y="1777761"/>
            <a:ext cx="3108319"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9"/>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3713" y="2915345"/>
            <a:ext cx="4803406" cy="895727"/>
            <a:chOff x="506438" y="4093456"/>
            <a:chExt cx="7088359" cy="1321750"/>
          </a:xfrm>
        </p:grpSpPr>
        <p:sp>
          <p:nvSpPr>
            <p:cNvPr id="65" name="Rectangle 64"/>
            <p:cNvSpPr/>
            <p:nvPr/>
          </p:nvSpPr>
          <p:spPr>
            <a:xfrm>
              <a:off x="506438" y="4093456"/>
              <a:ext cx="5157355"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1"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6" y="1677178"/>
            <a:ext cx="1335505" cy="603260"/>
          </a:xfrm>
          <a:prstGeom prst="rect">
            <a:avLst/>
          </a:prstGeom>
        </p:spPr>
      </p:pic>
    </p:spTree>
    <p:extLst>
      <p:ext uri="{BB962C8B-B14F-4D97-AF65-F5344CB8AC3E}">
        <p14:creationId xmlns:p14="http://schemas.microsoft.com/office/powerpoint/2010/main" val="465412160"/>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3D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also capable of creating 3D charts.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involves adding a subplot to an existing 2D – plot and it assigns the  projection parameter as 3D.</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826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3D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mpl_toolkits.mplot3d import axes3d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 </a:t>
            </a:r>
            <a:r>
              <a:rPr lang="en-IN" sz="2000" dirty="0">
                <a:latin typeface="Times New Roman" panose="02020603050405020304" pitchFamily="18" charset="0"/>
                <a:cs typeface="Times New Roman" panose="02020603050405020304" pitchFamily="18" charset="0"/>
              </a:rPr>
              <a:t>= plt.figure()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 </a:t>
            </a:r>
            <a:r>
              <a:rPr lang="en-IN" sz="2000" dirty="0">
                <a:latin typeface="Times New Roman" panose="02020603050405020304" pitchFamily="18" charset="0"/>
                <a:cs typeface="Times New Roman" panose="02020603050405020304" pitchFamily="18" charset="0"/>
              </a:rPr>
              <a:t>= chart.add_subplot(111, projection='3d')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some test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Y, Z = axes3d.get_test_data(0.08)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a wireframe.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chart3d.plot_wireframe(X</a:t>
            </a:r>
            <a:r>
              <a:rPr lang="en-IN" sz="2000" dirty="0">
                <a:latin typeface="Times New Roman" panose="02020603050405020304" pitchFamily="18" charset="0"/>
                <a:cs typeface="Times New Roman" panose="02020603050405020304" pitchFamily="18" charset="0"/>
              </a:rPr>
              <a:t>, Y, Z, color='r',rstride=15, cstride=10)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6898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Drawing a 3D </a:t>
            </a:r>
            <a:r>
              <a:rPr lang="en-US" sz="4000" dirty="0" smtClean="0">
                <a:latin typeface="Times New Roman" panose="02020603050405020304" pitchFamily="18" charset="0"/>
                <a:cs typeface="Times New Roman" panose="02020603050405020304" pitchFamily="18" charset="0"/>
              </a:rPr>
              <a:t>Plot - Output</a:t>
            </a:r>
            <a:endParaRPr lang="en-IN" sz="40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54666" y="1144588"/>
            <a:ext cx="4598155" cy="3429000"/>
          </a:xfrm>
        </p:spPr>
      </p:pic>
    </p:spTree>
    <p:extLst>
      <p:ext uri="{BB962C8B-B14F-4D97-AF65-F5344CB8AC3E}">
        <p14:creationId xmlns:p14="http://schemas.microsoft.com/office/powerpoint/2010/main" val="3067064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Graph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CSGraph stands for Compressed Sparse 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focuses on fast graph algorithms based on sparse matrix representations.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Graph Representations: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should know what is sparse graph and how it helps in graph representations.</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10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A graph is nothing but a collection of nodes , which have links between them.</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Graphs can be used to represent anything like social network connections , where each node is a person and connected to acquaintances; images , where each node is a pixel and connected to neighbouring pixels.</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The points lie in a high – dimensional distribution , where each node is connected to  the nearest neighbours and practically anything else we can imagine.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566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very efficient way to represent graph data is a sparse matrix.</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called as 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matrix G is of  size N*N.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G[i,j] gives the value of connection between node ‘i’ and node ‘j’.</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sparse graph contains mostly zeros – that is ,  most nodes have only a few  connections.</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IsoMap: </a:t>
            </a:r>
            <a:r>
              <a:rPr lang="en-US" sz="2000" dirty="0" smtClean="0">
                <a:latin typeface="Times New Roman" panose="02020603050405020304" pitchFamily="18" charset="0"/>
                <a:cs typeface="Times New Roman" panose="02020603050405020304" pitchFamily="18" charset="0"/>
              </a:rPr>
              <a:t>A manifold learning algorithm , which requires finding the shortest paths in the graph.</a:t>
            </a:r>
            <a:endParaRPr lang="en-US"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612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Hierarchical Clustering: </a:t>
            </a:r>
            <a:r>
              <a:rPr lang="en-US" sz="2000" dirty="0" smtClean="0">
                <a:latin typeface="Times New Roman" panose="02020603050405020304" pitchFamily="18" charset="0"/>
                <a:cs typeface="Times New Roman" panose="02020603050405020304" pitchFamily="18" charset="0"/>
              </a:rPr>
              <a:t>A clustering algorithm based on minimum spanning tree.</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Spectral Decomposition: </a:t>
            </a:r>
            <a:r>
              <a:rPr lang="en-US" sz="2000" dirty="0" smtClean="0">
                <a:latin typeface="Times New Roman" panose="02020603050405020304" pitchFamily="18" charset="0"/>
                <a:cs typeface="Times New Roman" panose="02020603050405020304" pitchFamily="18" charset="0"/>
              </a:rPr>
              <a:t>A projection algorithm based on sparse graph laplacians.</a:t>
            </a:r>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613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Sparse Graph</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67000" y="1276350"/>
            <a:ext cx="3276600" cy="2949575"/>
          </a:xfrm>
        </p:spPr>
      </p:pic>
    </p:spTree>
    <p:extLst>
      <p:ext uri="{BB962C8B-B14F-4D97-AF65-F5344CB8AC3E}">
        <p14:creationId xmlns:p14="http://schemas.microsoft.com/office/powerpoint/2010/main" val="872511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Examples</a:t>
            </a:r>
            <a:endParaRPr lang="en-IN" sz="4000" dirty="0"/>
          </a:p>
        </p:txBody>
      </p:sp>
      <p:sp>
        <p:nvSpPr>
          <p:cNvPr id="3" name="Content Placeholder 2"/>
          <p:cNvSpPr>
            <a:spLocks noGrp="1"/>
          </p:cNvSpPr>
          <p:nvPr>
            <p:ph sz="quarter" idx="1"/>
          </p:nvPr>
        </p:nvSpPr>
        <p:spPr/>
        <p:txBody>
          <a:bodyPr>
            <a:normAutofit/>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The graph contains three nodes ,  where node 0 and 1 are connected by an edge of  weight 2 , nodes 0 and 2 are connected by an edge of weight 1.</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A  unidiretced graph is denoted by a symmetric matrix.</a:t>
            </a:r>
          </a:p>
          <a:p>
            <a:pPr algn="just">
              <a:lnSpc>
                <a:spcPct val="170000"/>
              </a:lnSpc>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649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 - Examples</a:t>
            </a:r>
            <a:endParaRPr lang="en-IN" sz="4000" dirty="0"/>
          </a:p>
        </p:txBody>
      </p:sp>
      <p:sp>
        <p:nvSpPr>
          <p:cNvPr id="3" name="Content Placeholder 2"/>
          <p:cNvSpPr>
            <a:spLocks noGrp="1"/>
          </p:cNvSpPr>
          <p:nvPr>
            <p:ph sz="quarter" idx="1"/>
          </p:nvPr>
        </p:nvSpPr>
        <p:spPr/>
        <p:txBody>
          <a:bodyPr>
            <a:normAutofit fontScale="70000" lnSpcReduction="20000"/>
          </a:bodyPr>
          <a:lstStyle/>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G_dense = np.array([ [0, 2, 1],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[2, 0,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[1, 0, 0] ])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G_masked = np.ma.masked_values(G_dense,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from scipy.sparse import csr_matrix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G_sparse = csr_matrix(G_dense)</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print (G_sparse.data)</a:t>
            </a:r>
          </a:p>
          <a:p>
            <a:pPr marL="0" indent="0">
              <a:buNone/>
            </a:pPr>
            <a:endParaRPr lang="en-IN" dirty="0"/>
          </a:p>
        </p:txBody>
      </p:sp>
    </p:spTree>
    <p:extLst>
      <p:ext uri="{BB962C8B-B14F-4D97-AF65-F5344CB8AC3E}">
        <p14:creationId xmlns:p14="http://schemas.microsoft.com/office/powerpoint/2010/main" val="206314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1"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743281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Output</a:t>
            </a:r>
            <a:endParaRPr lang="en-IN" sz="4000" dirty="0"/>
          </a:p>
        </p:txBody>
      </p:sp>
      <p:sp>
        <p:nvSpPr>
          <p:cNvPr id="3" name="Content Placeholder 2"/>
          <p:cNvSpPr>
            <a:spLocks noGrp="1"/>
          </p:cNvSpPr>
          <p:nvPr>
            <p:ph sz="quarter" idx="1"/>
          </p:nvPr>
        </p:nvSpPr>
        <p:spPr/>
        <p:txBody>
          <a:bodyPr/>
          <a:lstStyle/>
          <a:p>
            <a:r>
              <a:rPr lang="en-IN" sz="2000" dirty="0">
                <a:latin typeface="Times New Roman" panose="02020603050405020304" pitchFamily="18" charset="0"/>
                <a:cs typeface="Times New Roman" panose="02020603050405020304" pitchFamily="18" charset="0"/>
              </a:rPr>
              <a:t>array([2, 1, 2, 1]) </a:t>
            </a:r>
          </a:p>
          <a:p>
            <a:pPr marL="0" indent="0">
              <a:buNone/>
            </a:pPr>
            <a:r>
              <a:rPr lang="en-IN" dirty="0"/>
              <a:t/>
            </a:r>
            <a:br>
              <a:rPr lang="en-IN" dirty="0"/>
            </a:br>
            <a:endParaRPr lang="en-IN" dirty="0"/>
          </a:p>
        </p:txBody>
      </p:sp>
    </p:spTree>
    <p:extLst>
      <p:ext uri="{BB962C8B-B14F-4D97-AF65-F5344CB8AC3E}">
        <p14:creationId xmlns:p14="http://schemas.microsoft.com/office/powerpoint/2010/main" val="415832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1"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5"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685126"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2403886140"/>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2"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598422137"/>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1308</TotalTime>
  <Words>2355</Words>
  <Application>Microsoft Office PowerPoint</Application>
  <PresentationFormat>On-screen Show (16:9)</PresentationFormat>
  <Paragraphs>408</Paragraphs>
  <Slides>70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Arial</vt:lpstr>
      <vt:lpstr>Bebas Neue</vt:lpstr>
      <vt:lpstr>Calibri</vt:lpstr>
      <vt:lpstr>Fira Sans Extra Condensed SemiBold</vt:lpstr>
      <vt:lpstr>Fjalla One</vt:lpstr>
      <vt:lpstr>Georgia</vt:lpstr>
      <vt:lpstr>Itim</vt:lpstr>
      <vt:lpstr>Muli</vt:lpstr>
      <vt:lpstr>Roboto</vt:lpstr>
      <vt:lpstr>Roboto Condensed Light</vt:lpstr>
      <vt:lpstr>Times New Roman</vt:lpstr>
      <vt:lpstr>Wingdings</vt:lpstr>
      <vt:lpstr>Wingdings 2</vt:lpstr>
      <vt:lpstr>Civic</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Data Visualization</vt:lpstr>
      <vt:lpstr>Python – Chart Properties</vt:lpstr>
      <vt:lpstr>Python – Chart Properties</vt:lpstr>
      <vt:lpstr>Output</vt:lpstr>
      <vt:lpstr>Python – Labling The Axes</vt:lpstr>
      <vt:lpstr>Output</vt:lpstr>
      <vt:lpstr>Python – Formatting Line Type and Colour</vt:lpstr>
      <vt:lpstr>Python – Formatting Line Type and Colour</vt:lpstr>
      <vt:lpstr>Formatting Line Type and Colour - Output</vt:lpstr>
      <vt:lpstr>Saving The Chart File</vt:lpstr>
      <vt:lpstr>Saving The Chart File</vt:lpstr>
      <vt:lpstr>Python – Chart Styling</vt:lpstr>
      <vt:lpstr>Python – Adding Annotations</vt:lpstr>
      <vt:lpstr>Python – Adding Annotations</vt:lpstr>
      <vt:lpstr>Python – Adding Annotations</vt:lpstr>
      <vt:lpstr>Python – Adding Annotations - Output</vt:lpstr>
      <vt:lpstr>Python – Adding Legends</vt:lpstr>
      <vt:lpstr>Python – Adding Legends</vt:lpstr>
      <vt:lpstr>Python – Adding Legends</vt:lpstr>
      <vt:lpstr>Python - Output</vt:lpstr>
      <vt:lpstr>Python – Chart Presentation Style</vt:lpstr>
      <vt:lpstr>Python – Chart Presentation Style</vt:lpstr>
      <vt:lpstr>Python – Chart Presentation Style</vt:lpstr>
      <vt:lpstr>Chart Presentation Style - Output</vt:lpstr>
      <vt:lpstr>Python – Box Plots</vt:lpstr>
      <vt:lpstr>Python – Box Plots</vt:lpstr>
      <vt:lpstr>Box Plot - Output</vt:lpstr>
      <vt:lpstr>Python – Heat Maps</vt:lpstr>
      <vt:lpstr>Python – Heat Maps</vt:lpstr>
      <vt:lpstr>Python – Heat Maps - Output</vt:lpstr>
      <vt:lpstr>Python – Scatter Plots</vt:lpstr>
      <vt:lpstr>Drawing a Scatter Plot</vt:lpstr>
      <vt:lpstr>Scatter Plot - Output</vt:lpstr>
      <vt:lpstr>Python – Bubble Charts</vt:lpstr>
      <vt:lpstr>Python – Drawing a Bubble Chart</vt:lpstr>
      <vt:lpstr>Bubble Chart - Output</vt:lpstr>
      <vt:lpstr>Python – 3D Charts</vt:lpstr>
      <vt:lpstr>Python – Drawing a 3D Plot</vt:lpstr>
      <vt:lpstr>Drawing a 3D Plot - Output</vt:lpstr>
      <vt:lpstr>Python – Graph Data</vt:lpstr>
      <vt:lpstr>Sparse Graph</vt:lpstr>
      <vt:lpstr>Sparse Graph</vt:lpstr>
      <vt:lpstr>Sparse Graph</vt:lpstr>
      <vt:lpstr>Sparse Graph</vt:lpstr>
      <vt:lpstr>Sparse Graph - Examples</vt:lpstr>
      <vt:lpstr>Sparse Graph - Examples</vt:lpstr>
      <vt:lpstr>Sparse Graph -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Data Visualization</dc:title>
  <dc:creator>DELL</dc:creator>
  <cp:lastModifiedBy>Lenovo</cp:lastModifiedBy>
  <cp:revision>67</cp:revision>
  <dcterms:created xsi:type="dcterms:W3CDTF">2006-08-16T00:00:00Z</dcterms:created>
  <dcterms:modified xsi:type="dcterms:W3CDTF">2022-03-16T16:17:53Z</dcterms:modified>
</cp:coreProperties>
</file>