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7"/>
  </p:notesMasterIdLst>
  <p:sldIdLst>
    <p:sldId id="356" r:id="rId2"/>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256" r:id="rId25"/>
    <p:sldId id="257" r:id="rId26"/>
    <p:sldId id="358"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359"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28" r:id="rId99"/>
    <p:sldId id="329" r:id="rId100"/>
    <p:sldId id="330" r:id="rId101"/>
    <p:sldId id="331" r:id="rId102"/>
    <p:sldId id="332" r:id="rId103"/>
    <p:sldId id="333" r:id="rId104"/>
    <p:sldId id="334" r:id="rId105"/>
    <p:sldId id="335" r:id="rId106"/>
    <p:sldId id="336" r:id="rId107"/>
    <p:sldId id="337" r:id="rId108"/>
    <p:sldId id="338" r:id="rId109"/>
    <p:sldId id="339" r:id="rId110"/>
    <p:sldId id="340" r:id="rId111"/>
    <p:sldId id="341" r:id="rId112"/>
    <p:sldId id="342" r:id="rId113"/>
    <p:sldId id="343" r:id="rId114"/>
    <p:sldId id="344" r:id="rId115"/>
    <p:sldId id="345" r:id="rId116"/>
    <p:sldId id="346" r:id="rId117"/>
    <p:sldId id="347" r:id="rId118"/>
    <p:sldId id="348" r:id="rId119"/>
    <p:sldId id="349" r:id="rId120"/>
    <p:sldId id="350" r:id="rId121"/>
    <p:sldId id="351" r:id="rId122"/>
    <p:sldId id="352" r:id="rId123"/>
    <p:sldId id="353" r:id="rId124"/>
    <p:sldId id="354" r:id="rId125"/>
    <p:sldId id="357"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1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C1E14-8CBD-43CD-979B-60EBE05067B5}" type="datetimeFigureOut">
              <a:rPr lang="en-IN" smtClean="0"/>
              <a:t>24-03-2022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C84AC-5476-4D87-8F1C-0B1E8F7FBF04}" type="slidenum">
              <a:rPr lang="en-IN" smtClean="0"/>
              <a:t>‹#›</a:t>
            </a:fld>
            <a:endParaRPr lang="en-IN"/>
          </a:p>
        </p:txBody>
      </p:sp>
    </p:spTree>
    <p:extLst>
      <p:ext uri="{BB962C8B-B14F-4D97-AF65-F5344CB8AC3E}">
        <p14:creationId xmlns:p14="http://schemas.microsoft.com/office/powerpoint/2010/main" val="15286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27000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98716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9932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704669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9852569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3142955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03188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26859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3/24/2022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kaggle.com/c/dogs-vs-cats/dat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monkeylearn.com/unstructured-dat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6926"/>
            <a:ext cx="12171218" cy="6851073"/>
          </a:xfrm>
          <a:prstGeom prst="rect">
            <a:avLst/>
          </a:prstGeom>
        </p:spPr>
      </p:pic>
    </p:spTree>
    <p:extLst>
      <p:ext uri="{BB962C8B-B14F-4D97-AF65-F5344CB8AC3E}">
        <p14:creationId xmlns:p14="http://schemas.microsoft.com/office/powerpoint/2010/main" val="1903216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scene3d>
              <a:camera prst="orthographicFront"/>
              <a:lightRig rig="freezing" dir="t">
                <a:rot lat="0" lon="0" rev="5640000"/>
              </a:lightRig>
            </a:scene3d>
            <a:sp3d prstMaterial="flat">
              <a:contourClr>
                <a:schemeClr val="tx2"/>
              </a:contourClr>
            </a:sp3d>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64889"/>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CVXOPT:</a:t>
            </a:r>
          </a:p>
        </p:txBody>
      </p:sp>
      <p:sp>
        <p:nvSpPr>
          <p:cNvPr id="3" name="Content Placeholder 2"/>
          <p:cNvSpPr>
            <a:spLocks noGrp="1"/>
          </p:cNvSpPr>
          <p:nvPr>
            <p:ph idx="1"/>
          </p:nvPr>
        </p:nvSpPr>
        <p:spPr/>
        <p:txBody>
          <a:bodyPr>
            <a:normAutofit lnSpcReduction="10000"/>
          </a:bodyPr>
          <a:lstStyle/>
          <a:p>
            <a:pPr>
              <a:lnSpc>
                <a:spcPct val="150000"/>
              </a:lnSpc>
              <a:spcBef>
                <a:spcPts val="0"/>
              </a:spcBef>
            </a:pPr>
            <a:r>
              <a:rPr lang="en-US" sz="2000" dirty="0">
                <a:latin typeface="Times New Roman" pitchFamily="18" charset="0"/>
                <a:cs typeface="Times New Roman" pitchFamily="18" charset="0"/>
              </a:rPr>
              <a:t>It is used for convex optimization based on python programming language.</a:t>
            </a:r>
          </a:p>
          <a:p>
            <a:pPr>
              <a:lnSpc>
                <a:spcPct val="150000"/>
              </a:lnSpc>
              <a:spcBef>
                <a:spcPts val="0"/>
              </a:spcBef>
            </a:pPr>
            <a:r>
              <a:rPr lang="en-US" sz="2000" dirty="0">
                <a:latin typeface="Times New Roman" pitchFamily="18" charset="0"/>
                <a:cs typeface="Times New Roman" pitchFamily="18" charset="0"/>
              </a:rPr>
              <a:t>It is a free software package.</a:t>
            </a:r>
          </a:p>
          <a:p>
            <a:pPr>
              <a:lnSpc>
                <a:spcPct val="150000"/>
              </a:lnSpc>
              <a:spcBef>
                <a:spcPts val="0"/>
              </a:spcBef>
            </a:pPr>
            <a:r>
              <a:rPr lang="en-US" sz="2000" dirty="0">
                <a:latin typeface="Times New Roman" pitchFamily="18" charset="0"/>
                <a:cs typeface="Times New Roman" pitchFamily="18" charset="0"/>
              </a:rPr>
              <a:t>It can be installed with the help of following command:</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dirty="0">
                <a:latin typeface="Times New Roman" pitchFamily="18" charset="0"/>
                <a:cs typeface="Times New Roman" pitchFamily="18" charset="0"/>
              </a:rPr>
              <a:t>pip install cvxopt .</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dirty="0">
                <a:latin typeface="Times New Roman" pitchFamily="18" charset="0"/>
                <a:cs typeface="Times New Roman" pitchFamily="18" charset="0"/>
              </a:rPr>
              <a:t>If we are using Anaconda , then conda package manager can be used:</a:t>
            </a:r>
          </a:p>
          <a:p>
            <a:pPr>
              <a:lnSpc>
                <a:spcPct val="150000"/>
              </a:lnSpc>
              <a:spcBef>
                <a:spcPts val="0"/>
              </a:spcBef>
            </a:pPr>
            <a:r>
              <a:rPr lang="pt-BR" sz="2000" dirty="0">
                <a:latin typeface="Times New Roman" pitchFamily="18" charset="0"/>
                <a:cs typeface="Times New Roman" pitchFamily="18" charset="0"/>
              </a:rPr>
              <a:t>conda install -c anaconda cvdoxt </a:t>
            </a:r>
            <a:br>
              <a:rPr lang="pt-BR" sz="2000" dirty="0">
                <a:latin typeface="Times New Roman" pitchFamily="18" charset="0"/>
                <a:cs typeface="Times New Roman" pitchFamily="18" charset="0"/>
              </a:rPr>
            </a:br>
            <a:r>
              <a:rPr lang="pt-BR" sz="2000" dirty="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itchFamily="18" charset="0"/>
                <a:cs typeface="Times New Roman" pitchFamily="18" charset="0"/>
              </a:rPr>
              <a:t>Handling , Slicing and Extracting Statistic from Time Series Data:</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Pandas is a useful tool for handling time series data.</a:t>
            </a:r>
          </a:p>
          <a:p>
            <a:pPr>
              <a:lnSpc>
                <a:spcPct val="150000"/>
              </a:lnSpc>
              <a:spcBef>
                <a:spcPts val="0"/>
              </a:spcBef>
            </a:pPr>
            <a:r>
              <a:rPr lang="en-US" sz="2000" dirty="0">
                <a:latin typeface="Times New Roman" pitchFamily="18" charset="0"/>
                <a:cs typeface="Times New Roman" pitchFamily="18" charset="0"/>
              </a:rPr>
              <a:t>With pandas , we can do the following:</a:t>
            </a:r>
          </a:p>
          <a:p>
            <a:pPr>
              <a:lnSpc>
                <a:spcPct val="150000"/>
              </a:lnSpc>
              <a:spcBef>
                <a:spcPts val="0"/>
              </a:spcBef>
            </a:pPr>
            <a:r>
              <a:rPr lang="en-US" sz="2000" dirty="0">
                <a:latin typeface="Times New Roman" pitchFamily="18" charset="0"/>
                <a:cs typeface="Times New Roman" pitchFamily="18" charset="0"/>
              </a:rPr>
              <a:t>Create a range of dates using  </a:t>
            </a:r>
            <a:r>
              <a:rPr lang="en-US" sz="2000" b="1" dirty="0">
                <a:latin typeface="Times New Roman" pitchFamily="18" charset="0"/>
                <a:cs typeface="Times New Roman" pitchFamily="18" charset="0"/>
              </a:rPr>
              <a:t>pd.date_range</a:t>
            </a:r>
            <a:r>
              <a:rPr lang="en-US" sz="2000" dirty="0">
                <a:latin typeface="Times New Roman" pitchFamily="18" charset="0"/>
                <a:cs typeface="Times New Roman" pitchFamily="18" charset="0"/>
              </a:rPr>
              <a:t> package.</a:t>
            </a:r>
          </a:p>
          <a:p>
            <a:pPr>
              <a:lnSpc>
                <a:spcPct val="150000"/>
              </a:lnSpc>
              <a:spcBef>
                <a:spcPts val="0"/>
              </a:spcBef>
            </a:pPr>
            <a:r>
              <a:rPr lang="en-US" sz="2000" dirty="0">
                <a:latin typeface="Times New Roman" pitchFamily="18" charset="0"/>
                <a:cs typeface="Times New Roman" pitchFamily="18" charset="0"/>
              </a:rPr>
              <a:t>Pandas are indexed with dates using  </a:t>
            </a:r>
            <a:r>
              <a:rPr lang="en-US" sz="2000" b="1" dirty="0">
                <a:latin typeface="Times New Roman" pitchFamily="18" charset="0"/>
                <a:cs typeface="Times New Roman" pitchFamily="18" charset="0"/>
              </a:rPr>
              <a:t>pd.Series</a:t>
            </a:r>
            <a:r>
              <a:rPr lang="en-US" sz="2000" dirty="0">
                <a:latin typeface="Times New Roman" pitchFamily="18" charset="0"/>
                <a:cs typeface="Times New Roman" pitchFamily="18" charset="0"/>
              </a:rPr>
              <a:t> package.</a:t>
            </a:r>
          </a:p>
          <a:p>
            <a:pPr>
              <a:lnSpc>
                <a:spcPct val="150000"/>
              </a:lnSpc>
              <a:spcBef>
                <a:spcPts val="0"/>
              </a:spcBef>
            </a:pPr>
            <a:r>
              <a:rPr lang="en-US" sz="2000" dirty="0">
                <a:latin typeface="Times New Roman" pitchFamily="18" charset="0"/>
                <a:cs typeface="Times New Roman" pitchFamily="18" charset="0"/>
              </a:rPr>
              <a:t>Perform resampling using  </a:t>
            </a:r>
            <a:r>
              <a:rPr lang="en-US" sz="2000" b="1" dirty="0">
                <a:latin typeface="Times New Roman" pitchFamily="18" charset="0"/>
                <a:cs typeface="Times New Roman" pitchFamily="18" charset="0"/>
              </a:rPr>
              <a:t>ts.resample</a:t>
            </a:r>
            <a:r>
              <a:rPr lang="en-US" sz="2000" dirty="0">
                <a:latin typeface="Times New Roman" pitchFamily="18" charset="0"/>
                <a:cs typeface="Times New Roman" pitchFamily="18" charset="0"/>
              </a:rPr>
              <a:t> package.</a:t>
            </a:r>
          </a:p>
          <a:p>
            <a:pPr>
              <a:lnSpc>
                <a:spcPct val="150000"/>
              </a:lnSpc>
              <a:spcBef>
                <a:spcPts val="0"/>
              </a:spcBef>
            </a:pPr>
            <a:r>
              <a:rPr lang="en-US" sz="2000" dirty="0">
                <a:latin typeface="Times New Roman" pitchFamily="18" charset="0"/>
                <a:cs typeface="Times New Roman" pitchFamily="18" charset="0"/>
              </a:rPr>
              <a:t>Change the frequency.</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Example:</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The following example shows how to handle and slice time series data using pandas.</a:t>
            </a:r>
          </a:p>
          <a:p>
            <a:pPr algn="just">
              <a:lnSpc>
                <a:spcPct val="150000"/>
              </a:lnSpc>
              <a:spcBef>
                <a:spcPts val="0"/>
              </a:spcBef>
            </a:pPr>
            <a:r>
              <a:rPr lang="en-US" sz="2000" dirty="0">
                <a:latin typeface="Times New Roman" pitchFamily="18" charset="0"/>
                <a:cs typeface="Times New Roman" pitchFamily="18" charset="0"/>
              </a:rPr>
              <a:t>Here , we are using the Monthly Arctic Oscillation data and it can be converted to text format for our use.</a:t>
            </a:r>
          </a:p>
          <a:p>
            <a:pPr algn="just">
              <a:lnSpc>
                <a:spcPct val="150000"/>
              </a:lnSpc>
              <a:spcBef>
                <a:spcPts val="0"/>
              </a:spcBef>
            </a:pPr>
            <a:r>
              <a:rPr lang="en-US" sz="2000" b="1" dirty="0">
                <a:latin typeface="Times New Roman" pitchFamily="18" charset="0"/>
                <a:cs typeface="Times New Roman" pitchFamily="18" charset="0"/>
              </a:rPr>
              <a:t>Handling Time Series Data:</a:t>
            </a:r>
          </a:p>
          <a:p>
            <a:pPr algn="just">
              <a:lnSpc>
                <a:spcPct val="150000"/>
              </a:lnSpc>
              <a:spcBef>
                <a:spcPts val="0"/>
              </a:spcBef>
            </a:pPr>
            <a:r>
              <a:rPr lang="en-US" sz="2000" b="1" dirty="0">
                <a:latin typeface="Times New Roman" pitchFamily="18" charset="0"/>
                <a:cs typeface="Times New Roman" pitchFamily="18" charset="0"/>
              </a:rPr>
              <a:t>Import the required packages:</a:t>
            </a:r>
          </a:p>
          <a:p>
            <a:pPr algn="just">
              <a:lnSpc>
                <a:spcPct val="150000"/>
              </a:lnSpc>
              <a:spcBef>
                <a:spcPts val="0"/>
              </a:spcBef>
            </a:pPr>
            <a:r>
              <a:rPr lang="en-US" sz="2000" dirty="0">
                <a:latin typeface="Times New Roman" pitchFamily="18" charset="0"/>
                <a:cs typeface="Times New Roman" pitchFamily="18" charset="0"/>
              </a:rPr>
              <a:t>import numpy as np </a:t>
            </a:r>
          </a:p>
          <a:p>
            <a:pPr algn="just">
              <a:lnSpc>
                <a:spcPct val="150000"/>
              </a:lnSpc>
              <a:spcBef>
                <a:spcPts val="0"/>
              </a:spcBef>
            </a:pPr>
            <a:r>
              <a:rPr lang="en-US" sz="2000" dirty="0">
                <a:latin typeface="Times New Roman" pitchFamily="18" charset="0"/>
                <a:cs typeface="Times New Roman" pitchFamily="18" charset="0"/>
              </a:rPr>
              <a:t>import matplotlib.pyplot as plt </a:t>
            </a:r>
          </a:p>
          <a:p>
            <a:pPr algn="just">
              <a:lnSpc>
                <a:spcPct val="150000"/>
              </a:lnSpc>
              <a:spcBef>
                <a:spcPts val="0"/>
              </a:spcBef>
            </a:pPr>
            <a:r>
              <a:rPr lang="en-US" sz="2000" dirty="0">
                <a:latin typeface="Times New Roman" pitchFamily="18" charset="0"/>
                <a:cs typeface="Times New Roman" pitchFamily="18" charset="0"/>
              </a:rPr>
              <a:t>import pandas as pd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Handling Time Series Data:</a:t>
            </a: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b="1" dirty="0">
                <a:latin typeface="Times New Roman" pitchFamily="18" charset="0"/>
                <a:cs typeface="Times New Roman" pitchFamily="18" charset="0"/>
              </a:rPr>
              <a:t>Next , a function is defined to read the data from the input file:</a:t>
            </a:r>
          </a:p>
          <a:p>
            <a:pPr algn="just">
              <a:lnSpc>
                <a:spcPct val="150000"/>
              </a:lnSpc>
              <a:spcBef>
                <a:spcPts val="0"/>
              </a:spcBef>
            </a:pPr>
            <a:r>
              <a:rPr lang="en-US" sz="2000" dirty="0">
                <a:latin typeface="Times New Roman" pitchFamily="18" charset="0"/>
                <a:cs typeface="Times New Roman" pitchFamily="18" charset="0"/>
              </a:rPr>
              <a:t>def read_data(input_file): </a:t>
            </a:r>
          </a:p>
          <a:p>
            <a:pPr algn="just">
              <a:lnSpc>
                <a:spcPct val="150000"/>
              </a:lnSpc>
              <a:spcBef>
                <a:spcPts val="0"/>
              </a:spcBef>
            </a:pPr>
            <a:r>
              <a:rPr lang="en-US" sz="2000" dirty="0">
                <a:latin typeface="Times New Roman" pitchFamily="18" charset="0"/>
                <a:cs typeface="Times New Roman" pitchFamily="18" charset="0"/>
              </a:rPr>
              <a:t>       input_data = np.loadtxt(input_file, delimiter = None)</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Convert this data to time series:</a:t>
            </a:r>
          </a:p>
          <a:p>
            <a:pPr algn="just">
              <a:lnSpc>
                <a:spcPct val="150000"/>
              </a:lnSpc>
              <a:spcBef>
                <a:spcPts val="0"/>
              </a:spcBef>
            </a:pPr>
            <a:r>
              <a:rPr lang="en-US" sz="2000" dirty="0">
                <a:latin typeface="Times New Roman" pitchFamily="18" charset="0"/>
                <a:cs typeface="Times New Roman" pitchFamily="18" charset="0"/>
              </a:rPr>
              <a:t>Create the range of dates of the time series.</a:t>
            </a:r>
          </a:p>
          <a:p>
            <a:pPr algn="just">
              <a:lnSpc>
                <a:spcPct val="150000"/>
              </a:lnSpc>
              <a:spcBef>
                <a:spcPts val="0"/>
              </a:spcBef>
            </a:pPr>
            <a:r>
              <a:rPr lang="en-US" sz="2000" dirty="0">
                <a:latin typeface="Times New Roman" pitchFamily="18" charset="0"/>
                <a:cs typeface="Times New Roman" pitchFamily="18" charset="0"/>
              </a:rPr>
              <a:t>In this example , we keep one month as the frequency of data.</a:t>
            </a:r>
          </a:p>
          <a:p>
            <a:pPr algn="just">
              <a:lnSpc>
                <a:spcPct val="150000"/>
              </a:lnSpc>
              <a:spcBef>
                <a:spcPts val="0"/>
              </a:spcBef>
            </a:pPr>
            <a:r>
              <a:rPr lang="en-US" sz="2000" dirty="0">
                <a:latin typeface="Times New Roman" pitchFamily="18" charset="0"/>
                <a:cs typeface="Times New Roman" pitchFamily="18" charset="0"/>
              </a:rPr>
              <a:t>File is having the data which starts from Jan 1950.</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dates = pd.date_range('1950-01', periods = input_data.shape[0], freq = 'M')</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Handling Time Series Data:</a:t>
            </a:r>
          </a:p>
        </p:txBody>
      </p:sp>
      <p:sp>
        <p:nvSpPr>
          <p:cNvPr id="3" name="Content Placeholder 2"/>
          <p:cNvSpPr>
            <a:spLocks noGrp="1"/>
          </p:cNvSpPr>
          <p:nvPr>
            <p:ph idx="1"/>
          </p:nvPr>
        </p:nvSpPr>
        <p:spPr/>
        <p:txBody>
          <a:bodyPr>
            <a:normAutofit fontScale="85000" lnSpcReduction="20000"/>
          </a:bodyPr>
          <a:lstStyle/>
          <a:p>
            <a:pPr>
              <a:lnSpc>
                <a:spcPct val="150000"/>
              </a:lnSpc>
              <a:spcBef>
                <a:spcPts val="0"/>
              </a:spcBef>
            </a:pPr>
            <a:r>
              <a:rPr lang="en-US" sz="2000" b="1" dirty="0">
                <a:latin typeface="Times New Roman" pitchFamily="18" charset="0"/>
                <a:cs typeface="Times New Roman" pitchFamily="18" charset="0"/>
              </a:rPr>
              <a:t>In this step , time series data is created with the help of pandas series.</a:t>
            </a:r>
          </a:p>
          <a:p>
            <a:pPr>
              <a:lnSpc>
                <a:spcPct val="150000"/>
              </a:lnSpc>
              <a:spcBef>
                <a:spcPts val="0"/>
              </a:spcBef>
            </a:pPr>
            <a:r>
              <a:rPr lang="en-US" sz="2000" dirty="0">
                <a:latin typeface="Times New Roman" pitchFamily="18" charset="0"/>
                <a:cs typeface="Times New Roman" pitchFamily="18" charset="0"/>
              </a:rPr>
              <a:t>output = pd.Series(input_data[:, index], index = dates) </a:t>
            </a:r>
          </a:p>
          <a:p>
            <a:pPr>
              <a:lnSpc>
                <a:spcPct val="150000"/>
              </a:lnSpc>
              <a:spcBef>
                <a:spcPts val="0"/>
              </a:spcBef>
            </a:pPr>
            <a:r>
              <a:rPr lang="en-US" sz="2000" dirty="0">
                <a:latin typeface="Times New Roman" pitchFamily="18" charset="0"/>
                <a:cs typeface="Times New Roman" pitchFamily="18" charset="0"/>
              </a:rPr>
              <a:t>return output </a:t>
            </a:r>
          </a:p>
          <a:p>
            <a:pPr>
              <a:lnSpc>
                <a:spcPct val="150000"/>
              </a:lnSpc>
              <a:spcBef>
                <a:spcPts val="0"/>
              </a:spcBef>
            </a:pPr>
            <a:r>
              <a:rPr lang="en-US" sz="2000" dirty="0">
                <a:latin typeface="Times New Roman" pitchFamily="18" charset="0"/>
                <a:cs typeface="Times New Roman" pitchFamily="18" charset="0"/>
              </a:rPr>
              <a:t>if __name__=='__main__':</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Enter the path of the input file:</a:t>
            </a:r>
          </a:p>
          <a:p>
            <a:pPr>
              <a:lnSpc>
                <a:spcPct val="150000"/>
              </a:lnSpc>
              <a:spcBef>
                <a:spcPts val="0"/>
              </a:spcBef>
            </a:pPr>
            <a:r>
              <a:rPr lang="en-US" sz="2000" dirty="0">
                <a:latin typeface="Times New Roman" pitchFamily="18" charset="0"/>
                <a:cs typeface="Times New Roman" pitchFamily="18" charset="0"/>
              </a:rPr>
              <a:t>input_file = “E:/AO.txt“</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Convert the column to time series format:</a:t>
            </a:r>
          </a:p>
          <a:p>
            <a:pPr>
              <a:lnSpc>
                <a:spcPct val="150000"/>
              </a:lnSpc>
              <a:spcBef>
                <a:spcPts val="0"/>
              </a:spcBef>
            </a:pPr>
            <a:r>
              <a:rPr lang="en-US" sz="2000" dirty="0">
                <a:latin typeface="Times New Roman" pitchFamily="18" charset="0"/>
                <a:cs typeface="Times New Roman" pitchFamily="18" charset="0"/>
              </a:rPr>
              <a:t>timeseries = read_data(input_file)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Handling Time Series Data:</a:t>
            </a:r>
            <a:endParaRPr lang="en-US" sz="4000" dirty="0"/>
          </a:p>
        </p:txBody>
      </p:sp>
      <p:sp>
        <p:nvSpPr>
          <p:cNvPr id="3" name="Content Placeholder 2"/>
          <p:cNvSpPr>
            <a:spLocks noGrp="1"/>
          </p:cNvSpPr>
          <p:nvPr>
            <p:ph idx="1"/>
          </p:nvPr>
        </p:nvSpPr>
        <p:spPr>
          <a:xfrm>
            <a:off x="1981200" y="1935480"/>
            <a:ext cx="8229600" cy="4693920"/>
          </a:xfrm>
        </p:spPr>
        <p:txBody>
          <a:bodyPr>
            <a:normAutofit/>
          </a:bodyPr>
          <a:lstStyle/>
          <a:p>
            <a:pPr>
              <a:lnSpc>
                <a:spcPct val="150000"/>
              </a:lnSpc>
              <a:spcBef>
                <a:spcPts val="0"/>
              </a:spcBef>
            </a:pPr>
            <a:r>
              <a:rPr lang="en-US" sz="2000" b="1" dirty="0">
                <a:latin typeface="Times New Roman" pitchFamily="18" charset="0"/>
                <a:cs typeface="Times New Roman" pitchFamily="18" charset="0"/>
              </a:rPr>
              <a:t>Finally , plot and visualize the data , using the commands:</a:t>
            </a:r>
          </a:p>
          <a:p>
            <a:pPr>
              <a:lnSpc>
                <a:spcPct val="150000"/>
              </a:lnSpc>
              <a:spcBef>
                <a:spcPts val="0"/>
              </a:spcBef>
            </a:pPr>
            <a:r>
              <a:rPr lang="en-US" sz="2000" dirty="0">
                <a:latin typeface="Times New Roman" pitchFamily="18" charset="0"/>
                <a:cs typeface="Times New Roman" pitchFamily="18" charset="0"/>
              </a:rPr>
              <a:t>plt.figure() </a:t>
            </a:r>
          </a:p>
          <a:p>
            <a:pPr>
              <a:lnSpc>
                <a:spcPct val="150000"/>
              </a:lnSpc>
              <a:spcBef>
                <a:spcPts val="0"/>
              </a:spcBef>
            </a:pPr>
            <a:r>
              <a:rPr lang="en-US" sz="2000" dirty="0">
                <a:latin typeface="Times New Roman" pitchFamily="18" charset="0"/>
                <a:cs typeface="Times New Roman" pitchFamily="18" charset="0"/>
              </a:rPr>
              <a:t>timeseries.plot() </a:t>
            </a:r>
          </a:p>
          <a:p>
            <a:pPr>
              <a:lnSpc>
                <a:spcPct val="150000"/>
              </a:lnSpc>
              <a:spcBef>
                <a:spcPts val="0"/>
              </a:spcBef>
            </a:pPr>
            <a:r>
              <a:rPr lang="en-US" sz="2000" dirty="0">
                <a:latin typeface="Times New Roman" pitchFamily="18" charset="0"/>
                <a:cs typeface="Times New Roman" pitchFamily="18" charset="0"/>
              </a:rPr>
              <a:t>plt.show().</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 name="Picture 3" descr="time_series.jpg"/>
          <p:cNvPicPr>
            <a:picLocks noChangeAspect="1"/>
          </p:cNvPicPr>
          <p:nvPr/>
        </p:nvPicPr>
        <p:blipFill>
          <a:blip r:embed="rId2"/>
          <a:stretch>
            <a:fillRect/>
          </a:stretch>
        </p:blipFill>
        <p:spPr>
          <a:xfrm>
            <a:off x="3733800" y="3581400"/>
            <a:ext cx="4495800" cy="300990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pic>
        <p:nvPicPr>
          <p:cNvPr id="4" name="Content Placeholder 3" descr="plots.jpg"/>
          <p:cNvPicPr>
            <a:picLocks noGrp="1" noChangeAspect="1"/>
          </p:cNvPicPr>
          <p:nvPr>
            <p:ph idx="1"/>
          </p:nvPr>
        </p:nvPicPr>
        <p:blipFill>
          <a:blip r:embed="rId2"/>
          <a:stretch>
            <a:fillRect/>
          </a:stretch>
        </p:blipFill>
        <p:spPr>
          <a:xfrm>
            <a:off x="4191000" y="2434431"/>
            <a:ext cx="3810000" cy="3390900"/>
          </a:xfr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Slicing Time Series Data:</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Slicing involves retrieving only a part of the time series data.</a:t>
            </a:r>
          </a:p>
          <a:p>
            <a:pPr algn="just">
              <a:lnSpc>
                <a:spcPct val="150000"/>
              </a:lnSpc>
              <a:spcBef>
                <a:spcPts val="0"/>
              </a:spcBef>
            </a:pPr>
            <a:r>
              <a:rPr lang="en-US" sz="2000" dirty="0">
                <a:latin typeface="Times New Roman" pitchFamily="18" charset="0"/>
                <a:cs typeface="Times New Roman" pitchFamily="18" charset="0"/>
              </a:rPr>
              <a:t>Data is sliced only from 1980 to 1990.</a:t>
            </a:r>
          </a:p>
          <a:p>
            <a:pPr algn="just">
              <a:lnSpc>
                <a:spcPct val="150000"/>
              </a:lnSpc>
              <a:spcBef>
                <a:spcPts val="0"/>
              </a:spcBef>
            </a:pPr>
            <a:r>
              <a:rPr lang="en-US" sz="2000" dirty="0">
                <a:latin typeface="Times New Roman" pitchFamily="18" charset="0"/>
                <a:cs typeface="Times New Roman" pitchFamily="18" charset="0"/>
              </a:rPr>
              <a:t>The following code is used to perform this task.</a:t>
            </a:r>
          </a:p>
          <a:p>
            <a:pPr algn="just">
              <a:lnSpc>
                <a:spcPct val="150000"/>
              </a:lnSpc>
              <a:spcBef>
                <a:spcPts val="0"/>
              </a:spcBef>
            </a:pPr>
            <a:r>
              <a:rPr lang="en-US" sz="2000" dirty="0">
                <a:latin typeface="Times New Roman" pitchFamily="18" charset="0"/>
                <a:cs typeface="Times New Roman" pitchFamily="18" charset="0"/>
              </a:rPr>
              <a:t>timeseries['1980':'1990'].plot()</a:t>
            </a:r>
          </a:p>
          <a:p>
            <a:pPr algn="just">
              <a:lnSpc>
                <a:spcPct val="150000"/>
              </a:lnSpc>
              <a:spcBef>
                <a:spcPts val="0"/>
              </a:spcBef>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matplotlib.axes._subplots.AxesSubplot</a:t>
            </a:r>
            <a:r>
              <a:rPr lang="en-US" sz="2000" dirty="0">
                <a:latin typeface="Times New Roman" pitchFamily="18" charset="0"/>
                <a:cs typeface="Times New Roman" pitchFamily="18" charset="0"/>
              </a:rPr>
              <a:t> at 0xa0e4b00&gt; </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plt.show()</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pic>
        <p:nvPicPr>
          <p:cNvPr id="4" name="Content Placeholder 3" descr="slicing_time_series_data.jpg"/>
          <p:cNvPicPr>
            <a:picLocks noGrp="1" noChangeAspect="1"/>
          </p:cNvPicPr>
          <p:nvPr>
            <p:ph idx="1"/>
          </p:nvPr>
        </p:nvPicPr>
        <p:blipFill>
          <a:blip r:embed="rId2"/>
          <a:stretch>
            <a:fillRect/>
          </a:stretch>
        </p:blipFill>
        <p:spPr>
          <a:xfrm>
            <a:off x="4191000" y="2434431"/>
            <a:ext cx="4953000" cy="3390900"/>
          </a:xfr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Extracting Statistic From Time Series Data:</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If we want to make some decisions , we need to extract statistics from the given data.</a:t>
            </a:r>
          </a:p>
          <a:p>
            <a:pPr>
              <a:lnSpc>
                <a:spcPct val="150000"/>
              </a:lnSpc>
              <a:spcBef>
                <a:spcPts val="0"/>
              </a:spcBef>
            </a:pPr>
            <a:r>
              <a:rPr lang="en-US" sz="2000" dirty="0">
                <a:latin typeface="Times New Roman" pitchFamily="18" charset="0"/>
                <a:cs typeface="Times New Roman" pitchFamily="18" charset="0"/>
              </a:rPr>
              <a:t>Mean , variance , correlation, maximum value and minimum value are some of the statistics.</a:t>
            </a:r>
          </a:p>
          <a:p>
            <a:pPr>
              <a:lnSpc>
                <a:spcPct val="150000"/>
              </a:lnSpc>
              <a:spcBef>
                <a:spcPts val="0"/>
              </a:spcBef>
            </a:pPr>
            <a:r>
              <a:rPr lang="en-US" sz="2000" b="1" dirty="0">
                <a:latin typeface="Times New Roman" pitchFamily="18" charset="0"/>
                <a:cs typeface="Times New Roman" pitchFamily="18" charset="0"/>
              </a:rPr>
              <a:t>Mean:</a:t>
            </a:r>
          </a:p>
          <a:p>
            <a:pPr>
              <a:lnSpc>
                <a:spcPct val="150000"/>
              </a:lnSpc>
              <a:spcBef>
                <a:spcPts val="0"/>
              </a:spcBef>
            </a:pPr>
            <a:r>
              <a:rPr lang="en-US" sz="2000" b="1" dirty="0">
                <a:latin typeface="Times New Roman" pitchFamily="18" charset="0"/>
                <a:cs typeface="Times New Roman" pitchFamily="18" charset="0"/>
              </a:rPr>
              <a:t>Mean() </a:t>
            </a:r>
            <a:r>
              <a:rPr lang="en-US" sz="2000" dirty="0">
                <a:latin typeface="Times New Roman" pitchFamily="18" charset="0"/>
                <a:cs typeface="Times New Roman" pitchFamily="18" charset="0"/>
              </a:rPr>
              <a:t>function can be used for finding the mean.</a:t>
            </a:r>
          </a:p>
          <a:p>
            <a:pPr>
              <a:lnSpc>
                <a:spcPct val="150000"/>
              </a:lnSpc>
              <a:spcBef>
                <a:spcPts val="0"/>
              </a:spcBef>
            </a:pPr>
            <a:r>
              <a:rPr lang="en-US" sz="2000" dirty="0">
                <a:latin typeface="Times New Roman" pitchFamily="18" charset="0"/>
                <a:cs typeface="Times New Roman" pitchFamily="18" charset="0"/>
              </a:rPr>
              <a:t>timeseries.mean()</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Output:</a:t>
            </a:r>
          </a:p>
          <a:p>
            <a:pPr>
              <a:lnSpc>
                <a:spcPct val="150000"/>
              </a:lnSpc>
              <a:spcBef>
                <a:spcPts val="0"/>
              </a:spcBef>
            </a:pPr>
            <a:r>
              <a:rPr lang="en-US" sz="2000" dirty="0">
                <a:latin typeface="Times New Roman" pitchFamily="18" charset="0"/>
                <a:cs typeface="Times New Roman" pitchFamily="18" charset="0"/>
              </a:rPr>
              <a:t>-0.11143128165238671 </a:t>
            </a: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ormAutofit/>
            <a:scene3d>
              <a:camera prst="orthographicFront"/>
              <a:lightRig rig="freezing" dir="t">
                <a:rot lat="0" lon="0" rev="5640000"/>
              </a:lightRig>
            </a:scene3d>
            <a:sp3d prstMaterial="flat">
              <a:contourClr>
                <a:schemeClr val="tx2"/>
              </a:contourClr>
            </a:sp3d>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457136697"/>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Maximum:</a:t>
            </a:r>
          </a:p>
        </p:txBody>
      </p:sp>
      <p:sp>
        <p:nvSpPr>
          <p:cNvPr id="3" name="Content Placeholder 2"/>
          <p:cNvSpPr>
            <a:spLocks noGrp="1"/>
          </p:cNvSpPr>
          <p:nvPr>
            <p:ph idx="1"/>
          </p:nvPr>
        </p:nvSpPr>
        <p:spPr/>
        <p:txBody>
          <a:bodyPr>
            <a:normAutofit fontScale="40000" lnSpcReduction="20000"/>
          </a:bodyPr>
          <a:lstStyle/>
          <a:p>
            <a:pPr>
              <a:lnSpc>
                <a:spcPct val="170000"/>
              </a:lnSpc>
              <a:spcBef>
                <a:spcPts val="0"/>
              </a:spcBef>
            </a:pPr>
            <a:r>
              <a:rPr lang="en-US" sz="2900" b="1" dirty="0">
                <a:latin typeface="Times New Roman" pitchFamily="18" charset="0"/>
                <a:cs typeface="Times New Roman" pitchFamily="18" charset="0"/>
              </a:rPr>
              <a:t>Max() </a:t>
            </a:r>
            <a:r>
              <a:rPr lang="en-US" sz="2900" dirty="0">
                <a:latin typeface="Times New Roman" pitchFamily="18" charset="0"/>
                <a:cs typeface="Times New Roman" pitchFamily="18" charset="0"/>
              </a:rPr>
              <a:t>function can be used for finding the maximum:</a:t>
            </a:r>
          </a:p>
          <a:p>
            <a:pPr>
              <a:lnSpc>
                <a:spcPct val="170000"/>
              </a:lnSpc>
              <a:spcBef>
                <a:spcPts val="0"/>
              </a:spcBef>
            </a:pPr>
            <a:r>
              <a:rPr lang="en-US" sz="2900" dirty="0">
                <a:latin typeface="Times New Roman" pitchFamily="18" charset="0"/>
                <a:cs typeface="Times New Roman" pitchFamily="18" charset="0"/>
              </a:rPr>
              <a:t>timeseries.max().</a:t>
            </a:r>
          </a:p>
          <a:p>
            <a:pPr>
              <a:lnSpc>
                <a:spcPct val="170000"/>
              </a:lnSpc>
              <a:spcBef>
                <a:spcPts val="0"/>
              </a:spcBef>
            </a:pPr>
            <a:endParaRPr lang="en-US" sz="2900" dirty="0">
              <a:latin typeface="Times New Roman" pitchFamily="18" charset="0"/>
              <a:cs typeface="Times New Roman" pitchFamily="18" charset="0"/>
            </a:endParaRPr>
          </a:p>
          <a:p>
            <a:pPr>
              <a:lnSpc>
                <a:spcPct val="170000"/>
              </a:lnSpc>
              <a:spcBef>
                <a:spcPts val="0"/>
              </a:spcBef>
            </a:pPr>
            <a:r>
              <a:rPr lang="en-US" sz="2900" b="1" dirty="0">
                <a:latin typeface="Times New Roman" pitchFamily="18" charset="0"/>
                <a:cs typeface="Times New Roman" pitchFamily="18" charset="0"/>
              </a:rPr>
              <a:t>Output:</a:t>
            </a:r>
          </a:p>
          <a:p>
            <a:pPr>
              <a:lnSpc>
                <a:spcPct val="170000"/>
              </a:lnSpc>
              <a:spcBef>
                <a:spcPts val="0"/>
              </a:spcBef>
            </a:pPr>
            <a:r>
              <a:rPr lang="en-US" sz="2900" dirty="0">
                <a:latin typeface="Times New Roman" pitchFamily="18" charset="0"/>
                <a:cs typeface="Times New Roman" pitchFamily="18" charset="0"/>
              </a:rPr>
              <a:t>3.4952999999999999 </a:t>
            </a:r>
          </a:p>
          <a:p>
            <a:pPr>
              <a:lnSpc>
                <a:spcPct val="170000"/>
              </a:lnSpc>
              <a:spcBef>
                <a:spcPts val="0"/>
              </a:spcBef>
            </a:pPr>
            <a:endParaRPr lang="en-US" sz="2900" dirty="0">
              <a:latin typeface="Times New Roman" pitchFamily="18" charset="0"/>
              <a:cs typeface="Times New Roman" pitchFamily="18" charset="0"/>
            </a:endParaRPr>
          </a:p>
          <a:p>
            <a:pPr>
              <a:lnSpc>
                <a:spcPct val="170000"/>
              </a:lnSpc>
              <a:spcBef>
                <a:spcPts val="0"/>
              </a:spcBef>
            </a:pPr>
            <a:r>
              <a:rPr lang="en-US" sz="2900" b="1" dirty="0">
                <a:latin typeface="Times New Roman" pitchFamily="18" charset="0"/>
                <a:cs typeface="Times New Roman" pitchFamily="18" charset="0"/>
              </a:rPr>
              <a:t>Minimum:</a:t>
            </a:r>
          </a:p>
          <a:p>
            <a:pPr>
              <a:lnSpc>
                <a:spcPct val="170000"/>
              </a:lnSpc>
              <a:spcBef>
                <a:spcPts val="0"/>
              </a:spcBef>
            </a:pPr>
            <a:r>
              <a:rPr lang="en-US" sz="2900" b="1" dirty="0">
                <a:latin typeface="Times New Roman" pitchFamily="18" charset="0"/>
                <a:cs typeface="Times New Roman" pitchFamily="18" charset="0"/>
              </a:rPr>
              <a:t>Min() </a:t>
            </a:r>
            <a:r>
              <a:rPr lang="en-US" sz="2900" dirty="0">
                <a:latin typeface="Times New Roman" pitchFamily="18" charset="0"/>
                <a:cs typeface="Times New Roman" pitchFamily="18" charset="0"/>
              </a:rPr>
              <a:t>function can be used for finding the minimum value.</a:t>
            </a:r>
          </a:p>
          <a:p>
            <a:pPr>
              <a:lnSpc>
                <a:spcPct val="170000"/>
              </a:lnSpc>
              <a:spcBef>
                <a:spcPts val="0"/>
              </a:spcBef>
            </a:pPr>
            <a:r>
              <a:rPr lang="en-US" sz="2900" dirty="0">
                <a:latin typeface="Times New Roman" pitchFamily="18" charset="0"/>
                <a:cs typeface="Times New Roman" pitchFamily="18" charset="0"/>
              </a:rPr>
              <a:t>timeseries.min()</a:t>
            </a:r>
          </a:p>
          <a:p>
            <a:pPr>
              <a:lnSpc>
                <a:spcPct val="170000"/>
              </a:lnSpc>
              <a:spcBef>
                <a:spcPts val="0"/>
              </a:spcBef>
            </a:pPr>
            <a:endParaRPr lang="en-US" sz="2900" dirty="0">
              <a:latin typeface="Times New Roman" pitchFamily="18" charset="0"/>
              <a:cs typeface="Times New Roman" pitchFamily="18" charset="0"/>
            </a:endParaRPr>
          </a:p>
          <a:p>
            <a:pPr>
              <a:lnSpc>
                <a:spcPct val="170000"/>
              </a:lnSpc>
              <a:spcBef>
                <a:spcPts val="0"/>
              </a:spcBef>
            </a:pPr>
            <a:r>
              <a:rPr lang="en-US" sz="2900" b="1" dirty="0">
                <a:latin typeface="Times New Roman" pitchFamily="18" charset="0"/>
                <a:cs typeface="Times New Roman" pitchFamily="18" charset="0"/>
              </a:rPr>
              <a:t>Output:</a:t>
            </a:r>
          </a:p>
          <a:p>
            <a:pPr>
              <a:lnSpc>
                <a:spcPct val="170000"/>
              </a:lnSpc>
              <a:spcBef>
                <a:spcPts val="0"/>
              </a:spcBef>
            </a:pPr>
            <a:r>
              <a:rPr lang="en-US" sz="2900" dirty="0">
                <a:latin typeface="Times New Roman" pitchFamily="18" charset="0"/>
                <a:cs typeface="Times New Roman" pitchFamily="18" charset="0"/>
              </a:rPr>
              <a:t>-4.2656999999999998</a:t>
            </a:r>
            <a:br>
              <a:rPr lang="en-US" sz="29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Getting Everything At Once:</a:t>
            </a:r>
          </a:p>
        </p:txBody>
      </p:sp>
      <p:sp>
        <p:nvSpPr>
          <p:cNvPr id="3" name="Content Placeholder 2"/>
          <p:cNvSpPr>
            <a:spLocks noGrp="1"/>
          </p:cNvSpPr>
          <p:nvPr>
            <p:ph idx="1"/>
          </p:nvPr>
        </p:nvSpPr>
        <p:spPr/>
        <p:txBody>
          <a:bodyPr>
            <a:normAutofit fontScale="70000" lnSpcReduction="20000"/>
          </a:bodyPr>
          <a:lstStyle/>
          <a:p>
            <a:pPr>
              <a:lnSpc>
                <a:spcPct val="160000"/>
              </a:lnSpc>
              <a:spcBef>
                <a:spcPts val="0"/>
              </a:spcBef>
            </a:pPr>
            <a:r>
              <a:rPr lang="en-US" sz="2000" dirty="0">
                <a:latin typeface="Times New Roman" pitchFamily="18" charset="0"/>
                <a:cs typeface="Times New Roman" pitchFamily="18" charset="0"/>
              </a:rPr>
              <a:t>In order to calculate all the statistics at a time , we can use the describe() function.</a:t>
            </a:r>
          </a:p>
          <a:p>
            <a:pPr>
              <a:lnSpc>
                <a:spcPct val="160000"/>
              </a:lnSpc>
              <a:spcBef>
                <a:spcPts val="0"/>
              </a:spcBef>
            </a:pPr>
            <a:r>
              <a:rPr lang="en-US" sz="2000" dirty="0">
                <a:latin typeface="Times New Roman" pitchFamily="18" charset="0"/>
                <a:cs typeface="Times New Roman" pitchFamily="18" charset="0"/>
              </a:rPr>
              <a:t>timeseries.describe().</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b="1" dirty="0">
                <a:latin typeface="Times New Roman" pitchFamily="18" charset="0"/>
                <a:cs typeface="Times New Roman" pitchFamily="18" charset="0"/>
              </a:rPr>
              <a:t>Output:</a:t>
            </a:r>
          </a:p>
          <a:p>
            <a:pPr>
              <a:lnSpc>
                <a:spcPct val="160000"/>
              </a:lnSpc>
              <a:spcBef>
                <a:spcPts val="0"/>
              </a:spcBef>
            </a:pPr>
            <a:r>
              <a:rPr lang="en-US" sz="2000" dirty="0">
                <a:latin typeface="Times New Roman" pitchFamily="18" charset="0"/>
                <a:cs typeface="Times New Roman" pitchFamily="18" charset="0"/>
              </a:rPr>
              <a:t>count 817.000000</a:t>
            </a:r>
          </a:p>
          <a:p>
            <a:pPr>
              <a:lnSpc>
                <a:spcPct val="160000"/>
              </a:lnSpc>
              <a:spcBef>
                <a:spcPts val="0"/>
              </a:spcBef>
            </a:pPr>
            <a:r>
              <a:rPr lang="en-US" sz="2000" dirty="0">
                <a:latin typeface="Times New Roman" pitchFamily="18" charset="0"/>
                <a:cs typeface="Times New Roman" pitchFamily="18" charset="0"/>
              </a:rPr>
              <a:t> mean -0.111431 std 1.003151 </a:t>
            </a:r>
          </a:p>
          <a:p>
            <a:pPr>
              <a:lnSpc>
                <a:spcPct val="160000"/>
              </a:lnSpc>
              <a:spcBef>
                <a:spcPts val="0"/>
              </a:spcBef>
            </a:pPr>
            <a:r>
              <a:rPr lang="en-US" sz="2000" dirty="0">
                <a:latin typeface="Times New Roman" pitchFamily="18" charset="0"/>
                <a:cs typeface="Times New Roman" pitchFamily="18" charset="0"/>
              </a:rPr>
              <a:t>min -4.265700 </a:t>
            </a:r>
          </a:p>
          <a:p>
            <a:pPr>
              <a:lnSpc>
                <a:spcPct val="160000"/>
              </a:lnSpc>
              <a:spcBef>
                <a:spcPts val="0"/>
              </a:spcBef>
            </a:pPr>
            <a:r>
              <a:rPr lang="en-US" sz="2000" dirty="0">
                <a:latin typeface="Times New Roman" pitchFamily="18" charset="0"/>
                <a:cs typeface="Times New Roman" pitchFamily="18" charset="0"/>
              </a:rPr>
              <a:t>25% -0.649430</a:t>
            </a:r>
          </a:p>
          <a:p>
            <a:pPr>
              <a:lnSpc>
                <a:spcPct val="160000"/>
              </a:lnSpc>
              <a:spcBef>
                <a:spcPts val="0"/>
              </a:spcBef>
            </a:pPr>
            <a:r>
              <a:rPr lang="en-US" sz="2000" dirty="0">
                <a:latin typeface="Times New Roman" pitchFamily="18" charset="0"/>
                <a:cs typeface="Times New Roman" pitchFamily="18" charset="0"/>
              </a:rPr>
              <a:t> 50% -0.042744 </a:t>
            </a:r>
          </a:p>
          <a:p>
            <a:pPr>
              <a:lnSpc>
                <a:spcPct val="160000"/>
              </a:lnSpc>
              <a:spcBef>
                <a:spcPts val="0"/>
              </a:spcBef>
            </a:pPr>
            <a:r>
              <a:rPr lang="en-US" sz="2000" dirty="0">
                <a:latin typeface="Times New Roman" pitchFamily="18" charset="0"/>
                <a:cs typeface="Times New Roman" pitchFamily="18" charset="0"/>
              </a:rPr>
              <a:t>75% 0.475720 </a:t>
            </a:r>
          </a:p>
          <a:p>
            <a:pPr>
              <a:lnSpc>
                <a:spcPct val="160000"/>
              </a:lnSpc>
              <a:spcBef>
                <a:spcPts val="0"/>
              </a:spcBef>
            </a:pPr>
            <a:r>
              <a:rPr lang="en-US" sz="2000" dirty="0">
                <a:latin typeface="Times New Roman" pitchFamily="18" charset="0"/>
                <a:cs typeface="Times New Roman" pitchFamily="18" charset="0"/>
              </a:rPr>
              <a:t>max 3.495300 </a:t>
            </a:r>
          </a:p>
          <a:p>
            <a:pPr>
              <a:lnSpc>
                <a:spcPct val="160000"/>
              </a:lnSpc>
              <a:spcBef>
                <a:spcPts val="0"/>
              </a:spcBef>
            </a:pPr>
            <a:r>
              <a:rPr lang="en-US" sz="2000" dirty="0">
                <a:latin typeface="Times New Roman" pitchFamily="18" charset="0"/>
                <a:cs typeface="Times New Roman" pitchFamily="18" charset="0"/>
              </a:rPr>
              <a:t>dtype: float64</a:t>
            </a: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Re-Sampling:</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Data can be resampled to a different time frequency.</a:t>
            </a:r>
          </a:p>
          <a:p>
            <a:pPr>
              <a:lnSpc>
                <a:spcPct val="150000"/>
              </a:lnSpc>
              <a:spcBef>
                <a:spcPts val="0"/>
              </a:spcBef>
            </a:pPr>
            <a:r>
              <a:rPr lang="en-US" sz="2000" dirty="0">
                <a:latin typeface="Times New Roman" pitchFamily="18" charset="0"/>
                <a:cs typeface="Times New Roman" pitchFamily="18" charset="0"/>
              </a:rPr>
              <a:t>Two parameters are required for resampling.</a:t>
            </a:r>
          </a:p>
          <a:p>
            <a:pPr>
              <a:lnSpc>
                <a:spcPct val="150000"/>
              </a:lnSpc>
              <a:spcBef>
                <a:spcPts val="0"/>
              </a:spcBef>
            </a:pPr>
            <a:r>
              <a:rPr lang="en-US" sz="2000" dirty="0">
                <a:latin typeface="Times New Roman" pitchFamily="18" charset="0"/>
                <a:cs typeface="Times New Roman" pitchFamily="18" charset="0"/>
              </a:rPr>
              <a:t>Time Period</a:t>
            </a:r>
          </a:p>
          <a:p>
            <a:pPr>
              <a:lnSpc>
                <a:spcPct val="150000"/>
              </a:lnSpc>
              <a:spcBef>
                <a:spcPts val="0"/>
              </a:spcBef>
            </a:pPr>
            <a:r>
              <a:rPr lang="en-US" sz="2000" dirty="0">
                <a:latin typeface="Times New Roman" pitchFamily="18" charset="0"/>
                <a:cs typeface="Times New Roman" pitchFamily="18" charset="0"/>
              </a:rPr>
              <a:t>Method.</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Re-Sampling with Mean():</a:t>
            </a:r>
          </a:p>
          <a:p>
            <a:pPr>
              <a:lnSpc>
                <a:spcPct val="150000"/>
              </a:lnSpc>
              <a:spcBef>
                <a:spcPts val="0"/>
              </a:spcBef>
            </a:pPr>
            <a:r>
              <a:rPr lang="en-US" sz="2000" dirty="0">
                <a:latin typeface="Times New Roman" pitchFamily="18" charset="0"/>
                <a:cs typeface="Times New Roman" pitchFamily="18" charset="0"/>
              </a:rPr>
              <a:t>Following code can be used to resample the data with mean() method.</a:t>
            </a:r>
          </a:p>
          <a:p>
            <a:pPr>
              <a:lnSpc>
                <a:spcPct val="150000"/>
              </a:lnSpc>
              <a:spcBef>
                <a:spcPts val="0"/>
              </a:spcBef>
            </a:pPr>
            <a:r>
              <a:rPr lang="en-US" sz="2000" dirty="0">
                <a:latin typeface="Times New Roman" pitchFamily="18" charset="0"/>
                <a:cs typeface="Times New Roman" pitchFamily="18" charset="0"/>
              </a:rPr>
              <a:t>timeseries_mm = timeseries.resample("A").mean() timeseries_mm.plot(style = 'g--') </a:t>
            </a:r>
          </a:p>
          <a:p>
            <a:pPr>
              <a:lnSpc>
                <a:spcPct val="150000"/>
              </a:lnSpc>
              <a:spcBef>
                <a:spcPts val="0"/>
              </a:spcBef>
            </a:pPr>
            <a:r>
              <a:rPr lang="en-US" sz="2000" dirty="0">
                <a:latin typeface="Times New Roman" pitchFamily="18" charset="0"/>
                <a:cs typeface="Times New Roman" pitchFamily="18" charset="0"/>
              </a:rPr>
              <a:t>plt.show()</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pic>
        <p:nvPicPr>
          <p:cNvPr id="4" name="Content Placeholder 3" descr="re_sampling_with_mean_method.jpg"/>
          <p:cNvPicPr>
            <a:picLocks noGrp="1" noChangeAspect="1"/>
          </p:cNvPicPr>
          <p:nvPr>
            <p:ph idx="1"/>
          </p:nvPr>
        </p:nvPicPr>
        <p:blipFill>
          <a:blip r:embed="rId2"/>
          <a:stretch>
            <a:fillRect/>
          </a:stretch>
        </p:blipFill>
        <p:spPr>
          <a:xfrm>
            <a:off x="2667000" y="2434431"/>
            <a:ext cx="6858000" cy="3661569"/>
          </a:xfr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Re-Sampling With Median: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Following code can be used to resample the data using median() method:</a:t>
            </a:r>
          </a:p>
          <a:p>
            <a:r>
              <a:rPr lang="en-US" sz="2000" dirty="0"/>
              <a:t>timeseries_mm = timeseries.resample("A").median() timeseries_mm.plot() </a:t>
            </a:r>
          </a:p>
          <a:p>
            <a:r>
              <a:rPr lang="en-US" sz="2000" dirty="0"/>
              <a:t>plt.show()</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Output:</a:t>
            </a:r>
          </a:p>
          <a:p>
            <a:endParaRPr lang="en-US" sz="2000" b="1" dirty="0">
              <a:latin typeface="Times New Roman" pitchFamily="18" charset="0"/>
              <a:cs typeface="Times New Roman" pitchFamily="18" charset="0"/>
            </a:endParaRPr>
          </a:p>
        </p:txBody>
      </p:sp>
      <p:pic>
        <p:nvPicPr>
          <p:cNvPr id="4" name="Picture 3" descr="re_sampling_with_median_method.jpg"/>
          <p:cNvPicPr>
            <a:picLocks noChangeAspect="1"/>
          </p:cNvPicPr>
          <p:nvPr/>
        </p:nvPicPr>
        <p:blipFill>
          <a:blip r:embed="rId2"/>
          <a:stretch>
            <a:fillRect/>
          </a:stretch>
        </p:blipFill>
        <p:spPr>
          <a:xfrm>
            <a:off x="2895600" y="4343400"/>
            <a:ext cx="6553200" cy="23241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Rolling Mean:</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Following code can be used to calculate the rolling mean.</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timeseries.rolling(window = 12, center = False).mean().plot(style = '-g') plt.show().</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Output:</a:t>
            </a:r>
          </a:p>
          <a:p>
            <a:endParaRPr lang="en-US" sz="2000" b="1" dirty="0">
              <a:latin typeface="Times New Roman" pitchFamily="18" charset="0"/>
              <a:cs typeface="Times New Roman" pitchFamily="18" charset="0"/>
            </a:endParaRPr>
          </a:p>
        </p:txBody>
      </p:sp>
      <p:pic>
        <p:nvPicPr>
          <p:cNvPr id="4" name="Picture 3" descr="rolling_mean.jpg"/>
          <p:cNvPicPr>
            <a:picLocks noChangeAspect="1"/>
          </p:cNvPicPr>
          <p:nvPr/>
        </p:nvPicPr>
        <p:blipFill>
          <a:blip r:embed="rId2"/>
          <a:stretch>
            <a:fillRect/>
          </a:stretch>
        </p:blipFill>
        <p:spPr>
          <a:xfrm>
            <a:off x="3657600" y="4648200"/>
            <a:ext cx="3810000" cy="175260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itchFamily="18" charset="0"/>
                <a:cs typeface="Times New Roman" pitchFamily="18" charset="0"/>
              </a:rPr>
              <a:t>Sequential Data Analysis By Hidden Markov Model(HMM):</a:t>
            </a:r>
          </a:p>
        </p:txBody>
      </p:sp>
      <p:sp>
        <p:nvSpPr>
          <p:cNvPr id="3" name="Content Placeholder 2"/>
          <p:cNvSpPr>
            <a:spLocks noGrp="1"/>
          </p:cNvSpPr>
          <p:nvPr>
            <p:ph idx="1"/>
          </p:nvPr>
        </p:nvSpPr>
        <p:spPr/>
        <p:txBody>
          <a:bodyPr>
            <a:normAutofit fontScale="92500"/>
          </a:bodyPr>
          <a:lstStyle/>
          <a:p>
            <a:pPr algn="just">
              <a:lnSpc>
                <a:spcPct val="160000"/>
              </a:lnSpc>
              <a:spcBef>
                <a:spcPts val="0"/>
              </a:spcBef>
            </a:pPr>
            <a:r>
              <a:rPr lang="en-US" sz="2000" dirty="0">
                <a:latin typeface="Times New Roman" pitchFamily="18" charset="0"/>
                <a:cs typeface="Times New Roman" pitchFamily="18" charset="0"/>
              </a:rPr>
              <a:t>It is a statistical model and it is widely used for handling continuous data.</a:t>
            </a:r>
          </a:p>
          <a:p>
            <a:pPr algn="just">
              <a:lnSpc>
                <a:spcPct val="160000"/>
              </a:lnSpc>
              <a:spcBef>
                <a:spcPts val="0"/>
              </a:spcBef>
            </a:pPr>
            <a:r>
              <a:rPr lang="en-US" sz="2000" dirty="0">
                <a:latin typeface="Times New Roman" pitchFamily="18" charset="0"/>
                <a:cs typeface="Times New Roman" pitchFamily="18" charset="0"/>
              </a:rPr>
              <a:t>It can be used for data such as time series Stock Market Analysis , health  checkup and speech recognition.</a:t>
            </a:r>
          </a:p>
          <a:p>
            <a:pPr algn="just">
              <a:lnSpc>
                <a:spcPct val="160000"/>
              </a:lnSpc>
              <a:spcBef>
                <a:spcPts val="0"/>
              </a:spcBef>
            </a:pPr>
            <a:r>
              <a:rPr lang="en-US" sz="2000" dirty="0">
                <a:latin typeface="Times New Roman" pitchFamily="18" charset="0"/>
                <a:cs typeface="Times New Roman" pitchFamily="18" charset="0"/>
              </a:rPr>
              <a:t>In the following section , sequential data is analyzed using Hidden Markov Model(HMM).</a:t>
            </a:r>
          </a:p>
          <a:p>
            <a:pPr algn="just">
              <a:lnSpc>
                <a:spcPct val="160000"/>
              </a:lnSpc>
              <a:spcBef>
                <a:spcPts val="0"/>
              </a:spcBef>
            </a:pPr>
            <a:r>
              <a:rPr lang="en-US" sz="2000" b="1" dirty="0">
                <a:latin typeface="Times New Roman" pitchFamily="18" charset="0"/>
                <a:cs typeface="Times New Roman" pitchFamily="18" charset="0"/>
              </a:rPr>
              <a:t>Hidden Markov Model(HMM):</a:t>
            </a:r>
          </a:p>
          <a:p>
            <a:pPr algn="just">
              <a:lnSpc>
                <a:spcPct val="160000"/>
              </a:lnSpc>
              <a:spcBef>
                <a:spcPts val="0"/>
              </a:spcBef>
            </a:pPr>
            <a:r>
              <a:rPr lang="en-US" sz="2000" dirty="0">
                <a:latin typeface="Times New Roman" pitchFamily="18" charset="0"/>
                <a:cs typeface="Times New Roman" pitchFamily="18" charset="0"/>
              </a:rPr>
              <a:t>It is a stochastic model and it is built on the concept of Markov Chain.</a:t>
            </a:r>
          </a:p>
          <a:p>
            <a:pPr algn="just">
              <a:lnSpc>
                <a:spcPct val="160000"/>
              </a:lnSpc>
              <a:spcBef>
                <a:spcPts val="0"/>
              </a:spcBef>
            </a:pPr>
            <a:r>
              <a:rPr lang="en-US" sz="2000" dirty="0">
                <a:latin typeface="Times New Roman" pitchFamily="18" charset="0"/>
                <a:cs typeface="Times New Roman" pitchFamily="18" charset="0"/>
              </a:rPr>
              <a:t>It is based on the assumption that probability of the future statistics depends only on the current state rather than on any state that preceded it.</a:t>
            </a:r>
          </a:p>
          <a:p>
            <a:pPr algn="just">
              <a:lnSpc>
                <a:spcPct val="160000"/>
              </a:lnSpc>
              <a:spcBef>
                <a:spcPts val="0"/>
              </a:spcBef>
            </a:pPr>
            <a:r>
              <a:rPr lang="en-US" sz="2000" dirty="0">
                <a:latin typeface="Times New Roman" pitchFamily="18" charset="0"/>
                <a:cs typeface="Times New Roman" pitchFamily="18" charset="0"/>
              </a:rPr>
              <a:t>For example , when tossing a coin , we cannot say that the probability of the fifth toss will be a tail .</a:t>
            </a:r>
          </a:p>
          <a:p>
            <a:pPr algn="just">
              <a:lnSpc>
                <a:spcPct val="160000"/>
              </a:lnSpc>
              <a:spcBef>
                <a:spcPts val="0"/>
              </a:spcBef>
            </a:pPr>
            <a:r>
              <a:rPr lang="en-US" sz="2000" dirty="0">
                <a:latin typeface="Times New Roman" pitchFamily="18" charset="0"/>
                <a:cs typeface="Times New Roman" pitchFamily="18" charset="0"/>
              </a:rPr>
              <a:t>This is because coin does not have any memory and the next result does not depend on the previous result.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Sequential Data Analysis By Hidden Markov Model(HMM):</a:t>
            </a:r>
            <a:endParaRPr lang="en-US" sz="4000" dirty="0"/>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b="1" dirty="0">
                <a:latin typeface="Times New Roman" pitchFamily="18" charset="0"/>
                <a:cs typeface="Times New Roman" pitchFamily="18" charset="0"/>
              </a:rPr>
              <a:t>HMM  consists of the following variables:</a:t>
            </a:r>
          </a:p>
          <a:p>
            <a:pPr algn="just">
              <a:lnSpc>
                <a:spcPct val="150000"/>
              </a:lnSpc>
              <a:spcBef>
                <a:spcPts val="0"/>
              </a:spcBef>
            </a:pPr>
            <a:r>
              <a:rPr lang="en-US" sz="2000" b="1" dirty="0">
                <a:latin typeface="Times New Roman" pitchFamily="18" charset="0"/>
                <a:cs typeface="Times New Roman" pitchFamily="18" charset="0"/>
              </a:rPr>
              <a:t>States(S): </a:t>
            </a:r>
            <a:r>
              <a:rPr lang="en-US" sz="2000" dirty="0">
                <a:latin typeface="Times New Roman" pitchFamily="18" charset="0"/>
                <a:cs typeface="Times New Roman" pitchFamily="18" charset="0"/>
              </a:rPr>
              <a:t>It is a set of hidden states present in a HMM.</a:t>
            </a:r>
          </a:p>
          <a:p>
            <a:pPr algn="just">
              <a:lnSpc>
                <a:spcPct val="150000"/>
              </a:lnSpc>
              <a:spcBef>
                <a:spcPts val="0"/>
              </a:spcBef>
            </a:pPr>
            <a:r>
              <a:rPr lang="en-US" sz="2000" dirty="0">
                <a:latin typeface="Times New Roman" pitchFamily="18" charset="0"/>
                <a:cs typeface="Times New Roman" pitchFamily="18" charset="0"/>
              </a:rPr>
              <a:t>It is denoted by S.</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Output Symbols(O):</a:t>
            </a:r>
          </a:p>
          <a:p>
            <a:pPr algn="just">
              <a:lnSpc>
                <a:spcPct val="150000"/>
              </a:lnSpc>
              <a:spcBef>
                <a:spcPts val="0"/>
              </a:spcBef>
            </a:pPr>
            <a:r>
              <a:rPr lang="en-US" sz="2000" dirty="0">
                <a:latin typeface="Times New Roman" pitchFamily="18" charset="0"/>
                <a:cs typeface="Times New Roman" pitchFamily="18" charset="0"/>
              </a:rPr>
              <a:t>It is the set of all possible output symbols present in HMM.</a:t>
            </a:r>
          </a:p>
          <a:p>
            <a:pPr algn="just">
              <a:lnSpc>
                <a:spcPct val="150000"/>
              </a:lnSpc>
              <a:spcBef>
                <a:spcPts val="0"/>
              </a:spcBef>
            </a:pPr>
            <a:r>
              <a:rPr lang="en-US" sz="2000" dirty="0">
                <a:latin typeface="Times New Roman" pitchFamily="18" charset="0"/>
                <a:cs typeface="Times New Roman" pitchFamily="18" charset="0"/>
              </a:rPr>
              <a:t>It is denoted by O.</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State Transition Probabilty Matrix:</a:t>
            </a:r>
          </a:p>
          <a:p>
            <a:pPr algn="just">
              <a:lnSpc>
                <a:spcPct val="150000"/>
              </a:lnSpc>
              <a:spcBef>
                <a:spcPts val="0"/>
              </a:spcBef>
            </a:pPr>
            <a:r>
              <a:rPr lang="en-US" sz="2000" dirty="0">
                <a:latin typeface="Times New Roman" pitchFamily="18" charset="0"/>
                <a:cs typeface="Times New Roman" pitchFamily="18" charset="0"/>
              </a:rPr>
              <a:t>It is the probability of making a transition from one state to other state.</a:t>
            </a:r>
          </a:p>
          <a:p>
            <a:pPr algn="just">
              <a:lnSpc>
                <a:spcPct val="150000"/>
              </a:lnSpc>
              <a:spcBef>
                <a:spcPts val="0"/>
              </a:spcBef>
            </a:pPr>
            <a:r>
              <a:rPr lang="en-US" sz="2000" dirty="0">
                <a:latin typeface="Times New Roman" pitchFamily="18" charset="0"/>
                <a:cs typeface="Times New Roman" pitchFamily="18" charset="0"/>
              </a:rPr>
              <a:t>It is denoted by A.</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143000"/>
          </a:xfrm>
        </p:spPr>
        <p:txBody>
          <a:bodyPr>
            <a:noAutofit/>
          </a:bodyPr>
          <a:lstStyle/>
          <a:p>
            <a:r>
              <a:rPr lang="en-US" sz="4000" dirty="0">
                <a:latin typeface="Times New Roman" pitchFamily="18" charset="0"/>
                <a:cs typeface="Times New Roman" pitchFamily="18" charset="0"/>
              </a:rPr>
              <a:t>Sequential Data Analysis By Hidden Markov Model(HMM):</a:t>
            </a:r>
            <a:endParaRPr lang="en-US" sz="4000" dirty="0"/>
          </a:p>
        </p:txBody>
      </p:sp>
      <p:sp>
        <p:nvSpPr>
          <p:cNvPr id="3" name="Content Placeholder 2"/>
          <p:cNvSpPr>
            <a:spLocks noGrp="1"/>
          </p:cNvSpPr>
          <p:nvPr>
            <p:ph idx="1"/>
          </p:nvPr>
        </p:nvSpPr>
        <p:spPr/>
        <p:txBody>
          <a:bodyPr>
            <a:normAutofit/>
          </a:bodyPr>
          <a:lstStyle/>
          <a:p>
            <a:r>
              <a:rPr lang="en-US" sz="2000" b="1" dirty="0">
                <a:latin typeface="Times New Roman" pitchFamily="18" charset="0"/>
                <a:cs typeface="Times New Roman" pitchFamily="18" charset="0"/>
              </a:rPr>
              <a:t>Observation Emission Probability Matrix(B):</a:t>
            </a:r>
          </a:p>
          <a:p>
            <a:r>
              <a:rPr lang="en-US" sz="2000" dirty="0">
                <a:latin typeface="Times New Roman" pitchFamily="18" charset="0"/>
                <a:cs typeface="Times New Roman" pitchFamily="18" charset="0"/>
              </a:rPr>
              <a:t>It is the probability of observing the symbol at a particular state.</a:t>
            </a:r>
          </a:p>
          <a:p>
            <a:r>
              <a:rPr lang="en-US" sz="2000" dirty="0">
                <a:latin typeface="Times New Roman" pitchFamily="18" charset="0"/>
                <a:cs typeface="Times New Roman" pitchFamily="18" charset="0"/>
              </a:rPr>
              <a:t>It is denoted by B.</a:t>
            </a:r>
          </a:p>
          <a:p>
            <a:r>
              <a:rPr lang="en-US" sz="2000" b="1" dirty="0">
                <a:latin typeface="Times New Roman" pitchFamily="18" charset="0"/>
                <a:cs typeface="Times New Roman" pitchFamily="18" charset="0"/>
              </a:rPr>
              <a:t>Prior Probability Matrix:</a:t>
            </a:r>
          </a:p>
          <a:p>
            <a:r>
              <a:rPr lang="en-US" sz="2000" dirty="0">
                <a:latin typeface="Times New Roman" pitchFamily="18" charset="0"/>
                <a:cs typeface="Times New Roman" pitchFamily="18" charset="0"/>
              </a:rPr>
              <a:t>It is the probability of starting at a particular state from various states of the system.</a:t>
            </a:r>
          </a:p>
          <a:p>
            <a:r>
              <a:rPr lang="en-US" sz="2000" dirty="0"/>
              <a:t>It is denoted by Π.</a:t>
            </a:r>
          </a:p>
          <a:p>
            <a:r>
              <a:rPr lang="en-US" sz="2000" dirty="0">
                <a:latin typeface="Times New Roman" pitchFamily="18" charset="0"/>
                <a:cs typeface="Times New Roman" pitchFamily="18" charset="0"/>
              </a:rPr>
              <a:t>HMM may be defined as : </a:t>
            </a:r>
            <a:r>
              <a:rPr lang="en-US" sz="2000" b="1" dirty="0">
                <a:latin typeface="Times New Roman" pitchFamily="18" charset="0"/>
                <a:cs typeface="Times New Roman" pitchFamily="18" charset="0"/>
              </a:rPr>
              <a:t>𝝀 = (S,O,A,B,𝝅)</a:t>
            </a:r>
          </a:p>
          <a:p>
            <a:r>
              <a:rPr lang="en-US" sz="2000" dirty="0">
                <a:latin typeface="Times New Roman" pitchFamily="18" charset="0"/>
                <a:cs typeface="Times New Roman" pitchFamily="18" charset="0"/>
              </a:rPr>
              <a:t>Where,</a:t>
            </a:r>
          </a:p>
          <a:p>
            <a:r>
              <a:rPr lang="en-US" sz="2000" b="1" dirty="0">
                <a:latin typeface="Times New Roman" pitchFamily="18" charset="0"/>
                <a:cs typeface="Times New Roman" pitchFamily="18" charset="0"/>
              </a:rPr>
              <a:t>S = {s1,s2,…sN}, </a:t>
            </a:r>
            <a:r>
              <a:rPr lang="en-US" sz="2000" dirty="0">
                <a:latin typeface="Times New Roman" pitchFamily="18" charset="0"/>
                <a:cs typeface="Times New Roman" pitchFamily="18" charset="0"/>
              </a:rPr>
              <a:t>is a set of  N possible states,</a:t>
            </a:r>
          </a:p>
          <a:p>
            <a:r>
              <a:rPr lang="en-US" sz="2000" b="1" dirty="0">
                <a:latin typeface="Times New Roman" pitchFamily="18" charset="0"/>
                <a:cs typeface="Times New Roman" pitchFamily="18" charset="0"/>
              </a:rPr>
              <a:t>O = {o</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,o</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,…,o</a:t>
            </a:r>
            <a:r>
              <a:rPr lang="en-US" sz="2000" b="1" baseline="-25000" dirty="0">
                <a:latin typeface="Times New Roman" pitchFamily="18" charset="0"/>
                <a:cs typeface="Times New Roman" pitchFamily="18" charset="0"/>
              </a:rPr>
              <a:t>M</a:t>
            </a:r>
            <a:r>
              <a:rPr lang="en-US" sz="2000" b="1" dirty="0">
                <a:latin typeface="Times New Roman" pitchFamily="18" charset="0"/>
                <a:cs typeface="Times New Roman" pitchFamily="18" charset="0"/>
              </a:rPr>
              <a:t>} , </a:t>
            </a:r>
            <a:r>
              <a:rPr lang="en-US" sz="2000" dirty="0">
                <a:latin typeface="Times New Roman" pitchFamily="18" charset="0"/>
                <a:cs typeface="Times New Roman" pitchFamily="18" charset="0"/>
              </a:rPr>
              <a:t>is a set of M possible observation symbols,</a:t>
            </a:r>
          </a:p>
          <a:p>
            <a:r>
              <a:rPr lang="en-US" sz="2000" dirty="0">
                <a:latin typeface="Times New Roman" pitchFamily="18" charset="0"/>
                <a:cs typeface="Times New Roman" pitchFamily="18" charset="0"/>
              </a:rPr>
              <a:t>A is an </a:t>
            </a:r>
            <a:r>
              <a:rPr lang="en-US" sz="2000" b="1" dirty="0">
                <a:latin typeface="Times New Roman" pitchFamily="18" charset="0"/>
                <a:cs typeface="Times New Roman" pitchFamily="18" charset="0"/>
              </a:rPr>
              <a:t>NxN </a:t>
            </a:r>
            <a:r>
              <a:rPr lang="en-US" sz="2000" dirty="0">
                <a:latin typeface="Times New Roman" pitchFamily="18" charset="0"/>
                <a:cs typeface="Times New Roman" pitchFamily="18" charset="0"/>
              </a:rPr>
              <a:t>state transition probability matrix</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Times New Roman" pitchFamily="18" charset="0"/>
                <a:cs typeface="Times New Roman" pitchFamily="18" charset="0"/>
              </a:rPr>
              <a:t>Sequential Data Analysis By Hidden Markov Model(HMM):</a:t>
            </a:r>
            <a:endParaRPr lang="en-US" dirty="0"/>
          </a:p>
        </p:txBody>
      </p:sp>
      <p:sp>
        <p:nvSpPr>
          <p:cNvPr id="3" name="Content Placeholder 2"/>
          <p:cNvSpPr>
            <a:spLocks noGrp="1"/>
          </p:cNvSpPr>
          <p:nvPr>
            <p:ph idx="1"/>
          </p:nvPr>
        </p:nvSpPr>
        <p:spPr/>
        <p:txBody>
          <a:bodyPr/>
          <a:lstStyle/>
          <a:p>
            <a:pPr algn="just">
              <a:lnSpc>
                <a:spcPct val="150000"/>
              </a:lnSpc>
              <a:spcBef>
                <a:spcPts val="0"/>
              </a:spcBef>
            </a:pPr>
            <a:r>
              <a:rPr lang="en-US" sz="2000" dirty="0">
                <a:latin typeface="Times New Roman" pitchFamily="18" charset="0"/>
                <a:cs typeface="Times New Roman" pitchFamily="18" charset="0"/>
              </a:rPr>
              <a:t>B is an </a:t>
            </a:r>
            <a:r>
              <a:rPr lang="en-US" sz="2000" b="1" dirty="0">
                <a:latin typeface="Times New Roman" pitchFamily="18" charset="0"/>
                <a:cs typeface="Times New Roman" pitchFamily="18" charset="0"/>
              </a:rPr>
              <a:t>N𝒙M</a:t>
            </a:r>
            <a:r>
              <a:rPr lang="en-US" sz="2000" dirty="0">
                <a:latin typeface="Times New Roman" pitchFamily="18" charset="0"/>
                <a:cs typeface="Times New Roman" pitchFamily="18" charset="0"/>
              </a:rPr>
              <a:t> observation or Emission Probability Matrix (EPM),</a:t>
            </a:r>
          </a:p>
          <a:p>
            <a:pPr algn="just">
              <a:lnSpc>
                <a:spcPct val="150000"/>
              </a:lnSpc>
              <a:spcBef>
                <a:spcPts val="0"/>
              </a:spcBef>
            </a:pPr>
            <a:r>
              <a:rPr lang="en-US" sz="2000" dirty="0">
                <a:latin typeface="Times New Roman" pitchFamily="18" charset="0"/>
                <a:cs typeface="Times New Roman" pitchFamily="18" charset="0"/>
              </a:rPr>
              <a:t>π is an N dimensional initial state probability distribution vector.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ormAutofit/>
            <a:scene3d>
              <a:camera prst="orthographicFront"/>
              <a:lightRig rig="freezing" dir="t">
                <a:rot lat="0" lon="0" rev="5640000"/>
              </a:lightRig>
            </a:scene3d>
            <a:sp3d prstMaterial="flat">
              <a:contourClr>
                <a:schemeClr val="tx2"/>
              </a:contourClr>
            </a:sp3d>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252925074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Example: Stock Market Data Analysis:</a:t>
            </a:r>
          </a:p>
        </p:txBody>
      </p:sp>
      <p:sp>
        <p:nvSpPr>
          <p:cNvPr id="3" name="Content Placeholder 2"/>
          <p:cNvSpPr>
            <a:spLocks noGrp="1"/>
          </p:cNvSpPr>
          <p:nvPr>
            <p:ph idx="1"/>
          </p:nvPr>
        </p:nvSpPr>
        <p:spPr/>
        <p:txBody>
          <a:bodyPr>
            <a:normAutofit fontScale="70000" lnSpcReduction="20000"/>
          </a:bodyPr>
          <a:lstStyle/>
          <a:p>
            <a:pPr>
              <a:lnSpc>
                <a:spcPct val="170000"/>
              </a:lnSpc>
              <a:spcBef>
                <a:spcPts val="0"/>
              </a:spcBef>
            </a:pPr>
            <a:r>
              <a:rPr lang="en-US" sz="2000" b="1" dirty="0">
                <a:latin typeface="Times New Roman" pitchFamily="18" charset="0"/>
                <a:cs typeface="Times New Roman" pitchFamily="18" charset="0"/>
              </a:rPr>
              <a:t>Import the required packages:</a:t>
            </a:r>
          </a:p>
          <a:p>
            <a:pPr>
              <a:lnSpc>
                <a:spcPct val="170000"/>
              </a:lnSpc>
              <a:spcBef>
                <a:spcPts val="0"/>
              </a:spcBef>
            </a:pPr>
            <a:r>
              <a:rPr lang="en-US" sz="2000" dirty="0">
                <a:latin typeface="Times New Roman" pitchFamily="18" charset="0"/>
                <a:cs typeface="Times New Roman" pitchFamily="18" charset="0"/>
              </a:rPr>
              <a:t>import datetime </a:t>
            </a:r>
          </a:p>
          <a:p>
            <a:pPr>
              <a:lnSpc>
                <a:spcPct val="170000"/>
              </a:lnSpc>
              <a:spcBef>
                <a:spcPts val="0"/>
              </a:spcBef>
            </a:pPr>
            <a:r>
              <a:rPr lang="en-US" sz="2000" dirty="0">
                <a:latin typeface="Times New Roman" pitchFamily="18" charset="0"/>
                <a:cs typeface="Times New Roman" pitchFamily="18" charset="0"/>
              </a:rPr>
              <a:t>import warnings</a:t>
            </a:r>
          </a:p>
          <a:p>
            <a:pPr>
              <a:lnSpc>
                <a:spcPct val="170000"/>
              </a:lnSpc>
              <a:spcBef>
                <a:spcPts val="0"/>
              </a:spcBef>
            </a:pPr>
            <a:endParaRPr lang="en-US" sz="2000" dirty="0">
              <a:latin typeface="Times New Roman" pitchFamily="18" charset="0"/>
              <a:cs typeface="Times New Roman" pitchFamily="18" charset="0"/>
            </a:endParaRPr>
          </a:p>
          <a:p>
            <a:pPr>
              <a:lnSpc>
                <a:spcPct val="170000"/>
              </a:lnSpc>
              <a:spcBef>
                <a:spcPts val="0"/>
              </a:spcBef>
            </a:pPr>
            <a:r>
              <a:rPr lang="en-US" sz="2000" b="1" dirty="0">
                <a:latin typeface="Times New Roman" pitchFamily="18" charset="0"/>
                <a:cs typeface="Times New Roman" pitchFamily="18" charset="0"/>
              </a:rPr>
              <a:t>The Stock market data is taken from matplotlib.finance package</a:t>
            </a:r>
          </a:p>
          <a:p>
            <a:pPr>
              <a:lnSpc>
                <a:spcPct val="170000"/>
              </a:lnSpc>
              <a:spcBef>
                <a:spcPts val="0"/>
              </a:spcBef>
            </a:pPr>
            <a:r>
              <a:rPr lang="en-US" sz="2000" dirty="0">
                <a:latin typeface="Times New Roman" pitchFamily="18" charset="0"/>
                <a:cs typeface="Times New Roman" pitchFamily="18" charset="0"/>
              </a:rPr>
              <a:t>import numpy as np </a:t>
            </a:r>
          </a:p>
          <a:p>
            <a:pPr>
              <a:lnSpc>
                <a:spcPct val="170000"/>
              </a:lnSpc>
              <a:spcBef>
                <a:spcPts val="0"/>
              </a:spcBef>
            </a:pPr>
            <a:r>
              <a:rPr lang="en-US" sz="2000" dirty="0">
                <a:latin typeface="Times New Roman" pitchFamily="18" charset="0"/>
                <a:cs typeface="Times New Roman" pitchFamily="18" charset="0"/>
              </a:rPr>
              <a:t>from matplotlib import cm, pyplot as plt </a:t>
            </a:r>
          </a:p>
          <a:p>
            <a:pPr>
              <a:lnSpc>
                <a:spcPct val="170000"/>
              </a:lnSpc>
              <a:spcBef>
                <a:spcPts val="0"/>
              </a:spcBef>
            </a:pPr>
            <a:r>
              <a:rPr lang="en-US" sz="2000" dirty="0">
                <a:latin typeface="Times New Roman" pitchFamily="18" charset="0"/>
                <a:cs typeface="Times New Roman" pitchFamily="18" charset="0"/>
              </a:rPr>
              <a:t>from matplotlib.dates import YearLocator, MonthLocator </a:t>
            </a:r>
          </a:p>
          <a:p>
            <a:pPr>
              <a:lnSpc>
                <a:spcPct val="170000"/>
              </a:lnSpc>
              <a:spcBef>
                <a:spcPts val="0"/>
              </a:spcBef>
            </a:pPr>
            <a:r>
              <a:rPr lang="en-US" sz="2000" dirty="0">
                <a:latin typeface="Times New Roman" pitchFamily="18" charset="0"/>
                <a:cs typeface="Times New Roman" pitchFamily="18" charset="0"/>
              </a:rPr>
              <a:t>try: </a:t>
            </a:r>
          </a:p>
          <a:p>
            <a:pPr>
              <a:lnSpc>
                <a:spcPct val="170000"/>
              </a:lnSpc>
              <a:spcBef>
                <a:spcPts val="0"/>
              </a:spcBef>
            </a:pPr>
            <a:r>
              <a:rPr lang="en-US" sz="2000" dirty="0">
                <a:latin typeface="Times New Roman" pitchFamily="18" charset="0"/>
                <a:cs typeface="Times New Roman" pitchFamily="18" charset="0"/>
              </a:rPr>
              <a:t>    from matplotlib.finance import quotes_historical_yahoo_och1 </a:t>
            </a:r>
          </a:p>
          <a:p>
            <a:pPr>
              <a:lnSpc>
                <a:spcPct val="170000"/>
              </a:lnSpc>
              <a:spcBef>
                <a:spcPts val="0"/>
              </a:spcBef>
            </a:pPr>
            <a:r>
              <a:rPr lang="en-US" sz="2000" dirty="0">
                <a:latin typeface="Times New Roman" pitchFamily="18" charset="0"/>
                <a:cs typeface="Times New Roman" pitchFamily="18" charset="0"/>
              </a:rPr>
              <a:t>except ImportError: </a:t>
            </a:r>
          </a:p>
          <a:p>
            <a:pPr>
              <a:lnSpc>
                <a:spcPct val="170000"/>
              </a:lnSpc>
              <a:spcBef>
                <a:spcPts val="0"/>
              </a:spcBef>
            </a:pPr>
            <a:r>
              <a:rPr lang="en-US" sz="2000" dirty="0">
                <a:latin typeface="Times New Roman" pitchFamily="18" charset="0"/>
                <a:cs typeface="Times New Roman" pitchFamily="18" charset="0"/>
              </a:rPr>
              <a:t>     from matplotlib.finance import ( quotes_historical_yahoo as        quotes_historical_yahoo_och1) </a:t>
            </a:r>
          </a:p>
          <a:p>
            <a:pPr>
              <a:lnSpc>
                <a:spcPct val="170000"/>
              </a:lnSpc>
              <a:spcBef>
                <a:spcPts val="0"/>
              </a:spcBef>
            </a:pPr>
            <a:r>
              <a:rPr lang="en-US" sz="2000" dirty="0">
                <a:latin typeface="Times New Roman" pitchFamily="18" charset="0"/>
                <a:cs typeface="Times New Roman" pitchFamily="18" charset="0"/>
              </a:rPr>
              <a:t>from hmmlearn.hmm import GaussianHMM</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Example: Stock Market Data Analysis:</a:t>
            </a:r>
            <a:endParaRPr lang="en-US" sz="4000" dirty="0"/>
          </a:p>
        </p:txBody>
      </p:sp>
      <p:sp>
        <p:nvSpPr>
          <p:cNvPr id="3" name="Content Placeholder 2"/>
          <p:cNvSpPr>
            <a:spLocks noGrp="1"/>
          </p:cNvSpPr>
          <p:nvPr>
            <p:ph idx="1"/>
          </p:nvPr>
        </p:nvSpPr>
        <p:spPr/>
        <p:txBody>
          <a:bodyPr>
            <a:normAutofit fontScale="77500" lnSpcReduction="20000"/>
          </a:bodyPr>
          <a:lstStyle/>
          <a:p>
            <a:pPr>
              <a:lnSpc>
                <a:spcPct val="160000"/>
              </a:lnSpc>
              <a:spcBef>
                <a:spcPts val="0"/>
              </a:spcBef>
            </a:pPr>
            <a:r>
              <a:rPr lang="en-US" sz="2000" b="1" dirty="0">
                <a:latin typeface="Times New Roman" pitchFamily="18" charset="0"/>
                <a:cs typeface="Times New Roman" pitchFamily="18" charset="0"/>
              </a:rPr>
              <a:t>Load the data from start date and end date, i.e between two specific dates</a:t>
            </a:r>
          </a:p>
          <a:p>
            <a:pPr>
              <a:lnSpc>
                <a:spcPct val="160000"/>
              </a:lnSpc>
              <a:spcBef>
                <a:spcPts val="0"/>
              </a:spcBef>
            </a:pPr>
            <a:r>
              <a:rPr lang="en-US" sz="2000" dirty="0">
                <a:latin typeface="Times New Roman" pitchFamily="18" charset="0"/>
                <a:cs typeface="Times New Roman" pitchFamily="18" charset="0"/>
              </a:rPr>
              <a:t>start_date = datetime.date(1995, 10, 10) </a:t>
            </a:r>
          </a:p>
          <a:p>
            <a:pPr>
              <a:lnSpc>
                <a:spcPct val="160000"/>
              </a:lnSpc>
              <a:spcBef>
                <a:spcPts val="0"/>
              </a:spcBef>
            </a:pPr>
            <a:r>
              <a:rPr lang="en-US" sz="2000" dirty="0">
                <a:latin typeface="Times New Roman" pitchFamily="18" charset="0"/>
                <a:cs typeface="Times New Roman" pitchFamily="18" charset="0"/>
              </a:rPr>
              <a:t>end_date = datetime.date(2015, 4, 25)</a:t>
            </a:r>
          </a:p>
          <a:p>
            <a:pPr>
              <a:lnSpc>
                <a:spcPct val="160000"/>
              </a:lnSpc>
              <a:spcBef>
                <a:spcPts val="0"/>
              </a:spcBef>
            </a:pPr>
            <a:r>
              <a:rPr lang="en-US" sz="2000" dirty="0">
                <a:latin typeface="Times New Roman" pitchFamily="18" charset="0"/>
                <a:cs typeface="Times New Roman" pitchFamily="18" charset="0"/>
              </a:rPr>
              <a:t> quotes = quotes_historical_yahoo_och1('INTC', start_date, end_date)</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b="1" dirty="0">
                <a:latin typeface="Times New Roman" pitchFamily="18" charset="0"/>
                <a:cs typeface="Times New Roman" pitchFamily="18" charset="0"/>
              </a:rPr>
              <a:t>In the next step , extract the closing quotes:</a:t>
            </a:r>
          </a:p>
          <a:p>
            <a:pPr>
              <a:lnSpc>
                <a:spcPct val="160000"/>
              </a:lnSpc>
              <a:spcBef>
                <a:spcPts val="0"/>
              </a:spcBef>
            </a:pPr>
            <a:r>
              <a:rPr lang="en-US" sz="2000" dirty="0">
                <a:latin typeface="Times New Roman" pitchFamily="18" charset="0"/>
                <a:cs typeface="Times New Roman" pitchFamily="18" charset="0"/>
              </a:rPr>
              <a:t>closing_quotes = np.array([quote[2] for quote in quotes]) </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b="1" dirty="0">
                <a:latin typeface="Times New Roman" pitchFamily="18" charset="0"/>
                <a:cs typeface="Times New Roman" pitchFamily="18" charset="0"/>
              </a:rPr>
              <a:t>Then , extract the volume of shares traded everyday:</a:t>
            </a:r>
          </a:p>
          <a:p>
            <a:pPr>
              <a:lnSpc>
                <a:spcPct val="160000"/>
              </a:lnSpc>
              <a:spcBef>
                <a:spcPts val="0"/>
              </a:spcBef>
            </a:pPr>
            <a:r>
              <a:rPr lang="en-US" sz="2000" dirty="0">
                <a:latin typeface="Times New Roman" pitchFamily="18" charset="0"/>
                <a:cs typeface="Times New Roman" pitchFamily="18" charset="0"/>
              </a:rPr>
              <a:t>volumes = np.array([quote[5] for quote in quotes])[1:]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Example: Stock Market Data Analysis:</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Take the percentage difference of closing stock prices using the following code:</a:t>
            </a:r>
          </a:p>
          <a:p>
            <a:pPr>
              <a:lnSpc>
                <a:spcPct val="150000"/>
              </a:lnSpc>
              <a:spcBef>
                <a:spcPts val="0"/>
              </a:spcBef>
            </a:pPr>
            <a:r>
              <a:rPr lang="en-US" sz="2000" dirty="0">
                <a:latin typeface="Times New Roman" pitchFamily="18" charset="0"/>
                <a:cs typeface="Times New Roman" pitchFamily="18" charset="0"/>
              </a:rPr>
              <a:t>diff_percentages = 100.0 * np.diff(closing_quotes) / closing_quotes[:-] dates = np.array([quote[0] for quote in quotes], dtype = np.int)[1:] training_data = np.column_stack([diff_percentages, volumes])</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In this step , create and train the Guassian HMM:</a:t>
            </a:r>
          </a:p>
          <a:p>
            <a:pPr>
              <a:lnSpc>
                <a:spcPct val="150000"/>
              </a:lnSpc>
              <a:spcBef>
                <a:spcPts val="0"/>
              </a:spcBef>
            </a:pPr>
            <a:r>
              <a:rPr lang="en-US" sz="2000" dirty="0">
                <a:latin typeface="Times New Roman" pitchFamily="18" charset="0"/>
                <a:cs typeface="Times New Roman" pitchFamily="18" charset="0"/>
              </a:rPr>
              <a:t>hmm = GaussianHMM(n_components = 7, covariance_type = 'diag', n_iter = 1000)</a:t>
            </a:r>
          </a:p>
          <a:p>
            <a:pPr>
              <a:lnSpc>
                <a:spcPct val="150000"/>
              </a:lnSpc>
              <a:spcBef>
                <a:spcPts val="0"/>
              </a:spcBef>
            </a:pPr>
            <a:r>
              <a:rPr lang="en-US" sz="2000" dirty="0">
                <a:latin typeface="Times New Roman" pitchFamily="18" charset="0"/>
                <a:cs typeface="Times New Roman" pitchFamily="18" charset="0"/>
              </a:rPr>
              <a:t> with warnings.catch_warnings(): </a:t>
            </a:r>
          </a:p>
          <a:p>
            <a:pPr>
              <a:lnSpc>
                <a:spcPct val="150000"/>
              </a:lnSpc>
              <a:spcBef>
                <a:spcPts val="0"/>
              </a:spcBef>
            </a:pPr>
            <a:r>
              <a:rPr lang="en-US" sz="2000" dirty="0">
                <a:latin typeface="Times New Roman" pitchFamily="18" charset="0"/>
                <a:cs typeface="Times New Roman" pitchFamily="18" charset="0"/>
              </a:rPr>
              <a:t>        warnings.simplefilter('ignore') </a:t>
            </a:r>
          </a:p>
          <a:p>
            <a:pPr>
              <a:lnSpc>
                <a:spcPct val="150000"/>
              </a:lnSpc>
              <a:spcBef>
                <a:spcPts val="0"/>
              </a:spcBef>
            </a:pPr>
            <a:r>
              <a:rPr lang="en-US" sz="2000" dirty="0">
                <a:latin typeface="Times New Roman" pitchFamily="18" charset="0"/>
                <a:cs typeface="Times New Roman" pitchFamily="18" charset="0"/>
              </a:rPr>
              <a:t>        hmm.fit(training_data)</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Example: Stock Market Data Analysis:</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Generate Data using HMM Model:</a:t>
            </a:r>
          </a:p>
          <a:p>
            <a:pPr algn="just">
              <a:lnSpc>
                <a:spcPct val="150000"/>
              </a:lnSpc>
              <a:spcBef>
                <a:spcPts val="0"/>
              </a:spcBef>
            </a:pPr>
            <a:r>
              <a:rPr lang="en-US" sz="2000" dirty="0">
                <a:latin typeface="Times New Roman" pitchFamily="18" charset="0"/>
                <a:cs typeface="Times New Roman" pitchFamily="18" charset="0"/>
              </a:rPr>
              <a:t>num_samples = 300</a:t>
            </a:r>
          </a:p>
          <a:p>
            <a:pPr algn="just">
              <a:lnSpc>
                <a:spcPct val="150000"/>
              </a:lnSpc>
              <a:spcBef>
                <a:spcPts val="0"/>
              </a:spcBef>
            </a:pPr>
            <a:r>
              <a:rPr lang="en-US" sz="2000" dirty="0">
                <a:latin typeface="Times New Roman" pitchFamily="18" charset="0"/>
                <a:cs typeface="Times New Roman" pitchFamily="18" charset="0"/>
              </a:rPr>
              <a:t> samples, _ = hmm.sample(num_samples).</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In the final step , plot and visualize the difference percentage and volume of shares traded as output in the form of graph:</a:t>
            </a:r>
          </a:p>
          <a:p>
            <a:pPr algn="just">
              <a:lnSpc>
                <a:spcPct val="150000"/>
              </a:lnSpc>
              <a:spcBef>
                <a:spcPts val="0"/>
              </a:spcBef>
            </a:pPr>
            <a:r>
              <a:rPr lang="en-US" sz="2000" dirty="0">
                <a:latin typeface="Times New Roman" pitchFamily="18" charset="0"/>
                <a:cs typeface="Times New Roman" pitchFamily="18" charset="0"/>
              </a:rPr>
              <a:t>plt.figure() </a:t>
            </a:r>
          </a:p>
          <a:p>
            <a:pPr algn="just">
              <a:lnSpc>
                <a:spcPct val="150000"/>
              </a:lnSpc>
              <a:spcBef>
                <a:spcPts val="0"/>
              </a:spcBef>
            </a:pPr>
            <a:r>
              <a:rPr lang="en-US" sz="2000" dirty="0">
                <a:latin typeface="Times New Roman" pitchFamily="18" charset="0"/>
                <a:cs typeface="Times New Roman" pitchFamily="18" charset="0"/>
              </a:rPr>
              <a:t>plt.title('Difference percentages') </a:t>
            </a:r>
          </a:p>
          <a:p>
            <a:pPr algn="just">
              <a:lnSpc>
                <a:spcPct val="150000"/>
              </a:lnSpc>
              <a:spcBef>
                <a:spcPts val="0"/>
              </a:spcBef>
            </a:pPr>
            <a:r>
              <a:rPr lang="en-US" sz="2000" dirty="0">
                <a:latin typeface="Times New Roman" pitchFamily="18" charset="0"/>
                <a:cs typeface="Times New Roman" pitchFamily="18" charset="0"/>
              </a:rPr>
              <a:t>plt.plot(np.arange(num_samples), samples[:, 0], c = 'black')</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389888"/>
          </a:xfrm>
        </p:spPr>
        <p:txBody>
          <a:bodyPr>
            <a:normAutofit/>
          </a:bodyPr>
          <a:lstStyle/>
          <a:p>
            <a:r>
              <a:rPr lang="en-US" sz="4000" dirty="0">
                <a:latin typeface="Times New Roman" pitchFamily="18" charset="0"/>
                <a:cs typeface="Times New Roman" pitchFamily="18" charset="0"/>
              </a:rPr>
              <a:t>Example: Stock Market Data Analysis:</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The following code is used to visualize the volume of shares traded:</a:t>
            </a:r>
          </a:p>
          <a:p>
            <a:pPr>
              <a:lnSpc>
                <a:spcPct val="150000"/>
              </a:lnSpc>
              <a:spcBef>
                <a:spcPts val="0"/>
              </a:spcBef>
            </a:pPr>
            <a:r>
              <a:rPr lang="en-US" sz="2000" dirty="0">
                <a:latin typeface="Times New Roman" pitchFamily="18" charset="0"/>
                <a:cs typeface="Times New Roman" pitchFamily="18" charset="0"/>
              </a:rPr>
              <a:t>plt.figure() </a:t>
            </a:r>
          </a:p>
          <a:p>
            <a:pPr>
              <a:lnSpc>
                <a:spcPct val="150000"/>
              </a:lnSpc>
              <a:spcBef>
                <a:spcPts val="0"/>
              </a:spcBef>
            </a:pPr>
            <a:r>
              <a:rPr lang="en-US" sz="2000" dirty="0">
                <a:latin typeface="Times New Roman" pitchFamily="18" charset="0"/>
                <a:cs typeface="Times New Roman" pitchFamily="18" charset="0"/>
              </a:rPr>
              <a:t>plt.title('Volume of shares') </a:t>
            </a:r>
          </a:p>
          <a:p>
            <a:pPr>
              <a:lnSpc>
                <a:spcPct val="150000"/>
              </a:lnSpc>
              <a:spcBef>
                <a:spcPts val="0"/>
              </a:spcBef>
            </a:pPr>
            <a:r>
              <a:rPr lang="en-US" sz="2000" dirty="0">
                <a:latin typeface="Times New Roman" pitchFamily="18" charset="0"/>
                <a:cs typeface="Times New Roman" pitchFamily="18" charset="0"/>
              </a:rPr>
              <a:t>plt.plot(np.arange(num_samples), samples[:, 1], c = 'black') plt.ylim(ymin = 0)</a:t>
            </a:r>
          </a:p>
          <a:p>
            <a:pPr>
              <a:lnSpc>
                <a:spcPct val="150000"/>
              </a:lnSpc>
              <a:spcBef>
                <a:spcPts val="0"/>
              </a:spcBef>
            </a:pPr>
            <a:r>
              <a:rPr lang="en-US" sz="2000" dirty="0">
                <a:latin typeface="Times New Roman" pitchFamily="18" charset="0"/>
                <a:cs typeface="Times New Roman" pitchFamily="18" charset="0"/>
              </a:rPr>
              <a:t> plt.show()</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0638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ormAutofit/>
            <a:scene3d>
              <a:camera prst="orthographicFront"/>
              <a:lightRig rig="freezing" dir="t">
                <a:rot lat="0" lon="0" rev="5640000"/>
              </a:lightRig>
            </a:scene3d>
            <a:sp3d prstMaterial="flat">
              <a:contourClr>
                <a:schemeClr val="tx2"/>
              </a:contourClr>
            </a:sp3d>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4906086"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2063971054"/>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ormAutofit/>
            <a:scene3d>
              <a:camera prst="orthographicFront"/>
              <a:lightRig rig="freezing" dir="t">
                <a:rot lat="0" lon="0" rev="5640000"/>
              </a:lightRig>
            </a:scene3d>
            <a:sp3d prstMaterial="flat">
              <a:contourClr>
                <a:schemeClr val="tx2"/>
              </a:contourClr>
            </a:sp3d>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674012609"/>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507691127"/>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ormAutofit fontScale="90000"/>
            <a:scene3d>
              <a:camera prst="orthographicFront"/>
              <a:lightRig rig="freezing" dir="t">
                <a:rot lat="0" lon="0" rev="5640000"/>
              </a:lightRig>
            </a:scene3d>
            <a:sp3d prstMaterial="flat">
              <a:contourClr>
                <a:schemeClr val="tx2"/>
              </a:contourClr>
            </a:sp3d>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69657594"/>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2831350147"/>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1233837869"/>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51175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scene3d>
              <a:camera prst="orthographicFront"/>
              <a:lightRig rig="freezing" dir="t">
                <a:rot lat="0" lon="0" rev="5640000"/>
              </a:lightRig>
            </a:scene3d>
            <a:sp3d prstMaterial="flat">
              <a:bevelT w="38100" h="38100"/>
              <a:contourClr>
                <a:schemeClr val="tx2"/>
              </a:contourClr>
            </a:sp3d>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5297155"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5" y="3822422"/>
            <a:ext cx="3175420"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59" y="4899579"/>
            <a:ext cx="2646877"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428724917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6"/>
            <a:ext cx="5887060"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1892330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3623555812"/>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484976708"/>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1641341273"/>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effectLst/>
                <a:latin typeface="Times New Roman" pitchFamily="18" charset="0"/>
                <a:cs typeface="Times New Roman" pitchFamily="18" charset="0"/>
              </a:rPr>
              <a:t>CONVOLUTIONAL NEURAL NETWORK(CNN)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4088"/>
            <a:ext cx="9448800" cy="743712"/>
          </a:xfrm>
        </p:spPr>
        <p:txBody>
          <a:bodyPr>
            <a:normAutofit/>
          </a:bodyPr>
          <a:lstStyle/>
          <a:p>
            <a:r>
              <a:rPr lang="en-US" sz="4000" dirty="0">
                <a:latin typeface="Times New Roman" pitchFamily="18" charset="0"/>
                <a:cs typeface="Times New Roman" pitchFamily="18" charset="0"/>
              </a:rPr>
              <a:t>CNN:</a:t>
            </a:r>
          </a:p>
        </p:txBody>
      </p:sp>
      <p:sp>
        <p:nvSpPr>
          <p:cNvPr id="3" name="Content Placeholder 2"/>
          <p:cNvSpPr>
            <a:spLocks noGrp="1"/>
          </p:cNvSpPr>
          <p:nvPr>
            <p:ph idx="1"/>
          </p:nvPr>
        </p:nvSpPr>
        <p:spPr>
          <a:xfrm>
            <a:off x="990600" y="1524000"/>
            <a:ext cx="9220200" cy="4800600"/>
          </a:xfrm>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Convolutional Neural networks are same as the ordinary neural networks.</a:t>
            </a:r>
          </a:p>
          <a:p>
            <a:pPr algn="just">
              <a:lnSpc>
                <a:spcPct val="150000"/>
              </a:lnSpc>
              <a:spcBef>
                <a:spcPts val="0"/>
              </a:spcBef>
            </a:pPr>
            <a:r>
              <a:rPr lang="en-US" sz="2000" dirty="0">
                <a:latin typeface="Times New Roman" pitchFamily="18" charset="0"/>
                <a:cs typeface="Times New Roman" pitchFamily="18" charset="0"/>
              </a:rPr>
              <a:t>CNNs are made up of neurons that have weights and biases.</a:t>
            </a:r>
          </a:p>
          <a:p>
            <a:pPr algn="just">
              <a:lnSpc>
                <a:spcPct val="150000"/>
              </a:lnSpc>
              <a:spcBef>
                <a:spcPts val="0"/>
              </a:spcBef>
            </a:pPr>
            <a:r>
              <a:rPr lang="en-US" sz="2000" dirty="0">
                <a:latin typeface="Times New Roman" pitchFamily="18" charset="0"/>
                <a:cs typeface="Times New Roman" pitchFamily="18" charset="0"/>
              </a:rPr>
              <a:t>Ordinary neural networks ignore the structure of input data.</a:t>
            </a:r>
          </a:p>
          <a:p>
            <a:pPr algn="just">
              <a:lnSpc>
                <a:spcPct val="150000"/>
              </a:lnSpc>
              <a:spcBef>
                <a:spcPts val="0"/>
              </a:spcBef>
            </a:pPr>
            <a:r>
              <a:rPr lang="en-US" sz="2000" dirty="0">
                <a:latin typeface="Times New Roman" pitchFamily="18" charset="0"/>
                <a:cs typeface="Times New Roman" pitchFamily="18" charset="0"/>
              </a:rPr>
              <a:t>The data is converted into 1D array before feeding it to the network.</a:t>
            </a:r>
          </a:p>
          <a:p>
            <a:pPr algn="just">
              <a:lnSpc>
                <a:spcPct val="150000"/>
              </a:lnSpc>
              <a:spcBef>
                <a:spcPts val="0"/>
              </a:spcBef>
            </a:pPr>
            <a:r>
              <a:rPr lang="en-US" sz="2000" dirty="0">
                <a:latin typeface="Times New Roman" pitchFamily="18" charset="0"/>
                <a:cs typeface="Times New Roman" pitchFamily="18" charset="0"/>
              </a:rPr>
              <a:t>This process is suitable for regular data.</a:t>
            </a:r>
          </a:p>
          <a:p>
            <a:pPr algn="just">
              <a:lnSpc>
                <a:spcPct val="150000"/>
              </a:lnSpc>
              <a:spcBef>
                <a:spcPts val="0"/>
              </a:spcBef>
            </a:pPr>
            <a:r>
              <a:rPr lang="en-US" sz="2000" dirty="0">
                <a:latin typeface="Times New Roman" pitchFamily="18" charset="0"/>
                <a:cs typeface="Times New Roman" pitchFamily="18" charset="0"/>
              </a:rPr>
              <a:t>If the data contains images , it may be a more difficult process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CNN: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This process can be solved easily by CNN.</a:t>
            </a:r>
          </a:p>
          <a:p>
            <a:pPr algn="just">
              <a:lnSpc>
                <a:spcPct val="150000"/>
              </a:lnSpc>
              <a:spcBef>
                <a:spcPts val="0"/>
              </a:spcBef>
            </a:pPr>
            <a:r>
              <a:rPr lang="en-US" sz="2000" dirty="0">
                <a:latin typeface="Times New Roman" pitchFamily="18" charset="0"/>
                <a:cs typeface="Times New Roman" pitchFamily="18" charset="0"/>
              </a:rPr>
              <a:t>The 2D structure of the images is considered while processing the images.</a:t>
            </a:r>
          </a:p>
          <a:p>
            <a:pPr algn="just">
              <a:lnSpc>
                <a:spcPct val="150000"/>
              </a:lnSpc>
              <a:spcBef>
                <a:spcPts val="0"/>
              </a:spcBef>
            </a:pPr>
            <a:r>
              <a:rPr lang="en-US" sz="2000" dirty="0">
                <a:latin typeface="Times New Roman" pitchFamily="18" charset="0"/>
                <a:cs typeface="Times New Roman" pitchFamily="18" charset="0"/>
              </a:rPr>
              <a:t>CNN allows to extract the properties specific to images.</a:t>
            </a:r>
          </a:p>
          <a:p>
            <a:pPr algn="just">
              <a:lnSpc>
                <a:spcPct val="150000"/>
              </a:lnSpc>
              <a:spcBef>
                <a:spcPts val="0"/>
              </a:spcBef>
            </a:pPr>
            <a:r>
              <a:rPr lang="en-US" sz="2000" dirty="0">
                <a:latin typeface="Times New Roman" pitchFamily="18" charset="0"/>
                <a:cs typeface="Times New Roman" pitchFamily="18" charset="0"/>
              </a:rPr>
              <a:t>The main aim of  CNN is to go from raw image data in the input layer to the correct class in the output layer.</a:t>
            </a:r>
          </a:p>
          <a:p>
            <a:pPr algn="just">
              <a:lnSpc>
                <a:spcPct val="150000"/>
              </a:lnSpc>
              <a:spcBef>
                <a:spcPts val="0"/>
              </a:spcBef>
            </a:pPr>
            <a:r>
              <a:rPr lang="en-US" sz="2000" dirty="0">
                <a:latin typeface="Times New Roman" pitchFamily="18" charset="0"/>
                <a:cs typeface="Times New Roman" pitchFamily="18" charset="0"/>
              </a:rPr>
              <a:t>The difference between a neural network and CNNs is in the way how they treat the input data .</a:t>
            </a:r>
          </a:p>
          <a:p>
            <a:endParaRPr lang="en-IN" dirty="0"/>
          </a:p>
        </p:txBody>
      </p:sp>
    </p:spTree>
    <p:extLst>
      <p:ext uri="{BB962C8B-B14F-4D97-AF65-F5344CB8AC3E}">
        <p14:creationId xmlns:p14="http://schemas.microsoft.com/office/powerpoint/2010/main" val="189243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CNN – Architecture:</a:t>
            </a:r>
          </a:p>
        </p:txBody>
      </p:sp>
      <p:sp>
        <p:nvSpPr>
          <p:cNvPr id="3" name="Content Placeholder 2"/>
          <p:cNvSpPr>
            <a:spLocks noGrp="1"/>
          </p:cNvSpPr>
          <p:nvPr>
            <p:ph idx="1"/>
          </p:nvPr>
        </p:nvSpPr>
        <p:spPr/>
        <p:txBody>
          <a:bodyPr>
            <a:normAutofit/>
          </a:bodyPr>
          <a:lstStyle/>
          <a:p>
            <a:pPr algn="just">
              <a:lnSpc>
                <a:spcPct val="160000"/>
              </a:lnSpc>
              <a:spcBef>
                <a:spcPts val="0"/>
              </a:spcBef>
            </a:pPr>
            <a:r>
              <a:rPr lang="en-US" sz="2000" dirty="0">
                <a:latin typeface="Times New Roman" pitchFamily="18" charset="0"/>
                <a:cs typeface="Times New Roman" pitchFamily="18" charset="0"/>
              </a:rPr>
              <a:t>Normal neural networks receive an input and transform it through a series of hidden layers.</a:t>
            </a:r>
          </a:p>
          <a:p>
            <a:pPr algn="just">
              <a:lnSpc>
                <a:spcPct val="160000"/>
              </a:lnSpc>
              <a:spcBef>
                <a:spcPts val="0"/>
              </a:spcBef>
            </a:pPr>
            <a:r>
              <a:rPr lang="en-US" sz="2000" dirty="0">
                <a:latin typeface="Times New Roman" pitchFamily="18" charset="0"/>
                <a:cs typeface="Times New Roman" pitchFamily="18" charset="0"/>
              </a:rPr>
              <a:t>One layer is connected to other layer with the help of neurons.</a:t>
            </a:r>
          </a:p>
          <a:p>
            <a:pPr algn="just">
              <a:lnSpc>
                <a:spcPct val="160000"/>
              </a:lnSpc>
              <a:spcBef>
                <a:spcPts val="0"/>
              </a:spcBef>
            </a:pPr>
            <a:r>
              <a:rPr lang="en-US" sz="2000" dirty="0">
                <a:latin typeface="Times New Roman" pitchFamily="18" charset="0"/>
                <a:cs typeface="Times New Roman" pitchFamily="18" charset="0"/>
              </a:rPr>
              <a:t>One of the main disadvantages of normal neural networks is that they do not scale well to full images.</a:t>
            </a:r>
          </a:p>
          <a:p>
            <a:pPr algn="just">
              <a:lnSpc>
                <a:spcPct val="160000"/>
              </a:lnSpc>
              <a:spcBef>
                <a:spcPts val="0"/>
              </a:spcBef>
            </a:pPr>
            <a:r>
              <a:rPr lang="en-US" sz="2000" dirty="0">
                <a:latin typeface="Times New Roman" pitchFamily="18" charset="0"/>
                <a:cs typeface="Times New Roman" pitchFamily="18" charset="0"/>
              </a:rPr>
              <a:t>They have neurons arranged in 3 dimensions called width , height and depth.</a:t>
            </a:r>
          </a:p>
          <a:p>
            <a:pPr algn="just">
              <a:lnSpc>
                <a:spcPct val="160000"/>
              </a:lnSpc>
              <a:spcBef>
                <a:spcPts val="0"/>
              </a:spcBef>
            </a:pPr>
            <a:r>
              <a:rPr lang="en-US" sz="2000" dirty="0">
                <a:latin typeface="Times New Roman" pitchFamily="18" charset="0"/>
                <a:cs typeface="Times New Roman" pitchFamily="18" charset="0"/>
              </a:rPr>
              <a:t>Each neuron in the current layer is connected to a small patch of output from the previous layer.</a:t>
            </a:r>
          </a:p>
          <a:p>
            <a:pPr algn="just">
              <a:lnSpc>
                <a:spcPct val="160000"/>
              </a:lnSpc>
              <a:spcBef>
                <a:spcPts val="0"/>
              </a:spcBef>
            </a:pPr>
            <a:r>
              <a:rPr lang="en-US" sz="2000" dirty="0">
                <a:latin typeface="Times New Roman" pitchFamily="18" charset="0"/>
                <a:cs typeface="Times New Roman" pitchFamily="18" charset="0"/>
              </a:rPr>
              <a:t>We are overlaying an N*N filter on an input image.</a:t>
            </a:r>
          </a:p>
          <a:p>
            <a:pPr algn="just">
              <a:lnSpc>
                <a:spcPct val="160000"/>
              </a:lnSpc>
              <a:spcBef>
                <a:spcPts val="0"/>
              </a:spcBef>
            </a:pPr>
            <a:r>
              <a:rPr lang="en-US" sz="2000" dirty="0">
                <a:latin typeface="Times New Roman" pitchFamily="18" charset="0"/>
                <a:cs typeface="Times New Roman" pitchFamily="18" charset="0"/>
              </a:rPr>
              <a:t>It uses M filters to get all the relevant details.</a:t>
            </a:r>
          </a:p>
          <a:p>
            <a:pPr algn="just">
              <a:lnSpc>
                <a:spcPct val="160000"/>
              </a:lnSpc>
              <a:spcBef>
                <a:spcPts val="0"/>
              </a:spcBef>
            </a:pPr>
            <a:r>
              <a:rPr lang="en-US" sz="2000" dirty="0">
                <a:latin typeface="Times New Roman" pitchFamily="18" charset="0"/>
                <a:cs typeface="Times New Roman" pitchFamily="18" charset="0"/>
              </a:rPr>
              <a:t>These M filters are feature extractors which extract features like edges , corners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Layers To Construct CNN:</a:t>
            </a:r>
          </a:p>
        </p:txBody>
      </p:sp>
      <p:sp>
        <p:nvSpPr>
          <p:cNvPr id="3" name="Content Placeholder 2"/>
          <p:cNvSpPr>
            <a:spLocks noGrp="1"/>
          </p:cNvSpPr>
          <p:nvPr>
            <p:ph idx="1"/>
          </p:nvPr>
        </p:nvSpPr>
        <p:spPr/>
        <p:txBody>
          <a:bodyPr>
            <a:normAutofit/>
          </a:bodyPr>
          <a:lstStyle/>
          <a:p>
            <a:r>
              <a:rPr lang="en-US" sz="2000" b="1" dirty="0">
                <a:latin typeface="Times New Roman" pitchFamily="18" charset="0"/>
                <a:cs typeface="Times New Roman" pitchFamily="18" charset="0"/>
              </a:rPr>
              <a:t>Input Layer – </a:t>
            </a:r>
            <a:r>
              <a:rPr lang="en-US" sz="2000" dirty="0">
                <a:latin typeface="Times New Roman" pitchFamily="18" charset="0"/>
                <a:cs typeface="Times New Roman" pitchFamily="18" charset="0"/>
              </a:rPr>
              <a:t>It takes the raw image data.</a:t>
            </a:r>
          </a:p>
          <a:p>
            <a:r>
              <a:rPr lang="en-US" sz="2000" b="1" dirty="0">
                <a:latin typeface="Times New Roman" pitchFamily="18" charset="0"/>
                <a:cs typeface="Times New Roman" pitchFamily="18" charset="0"/>
              </a:rPr>
              <a:t>Convolutional layer – </a:t>
            </a:r>
            <a:r>
              <a:rPr lang="en-US" sz="2000" dirty="0">
                <a:latin typeface="Times New Roman" pitchFamily="18" charset="0"/>
                <a:cs typeface="Times New Roman" pitchFamily="18" charset="0"/>
              </a:rPr>
              <a:t>It is the core building block of CNN and it does most of the computations.</a:t>
            </a:r>
          </a:p>
          <a:p>
            <a:r>
              <a:rPr lang="en-US" sz="2000" dirty="0">
                <a:latin typeface="Times New Roman" pitchFamily="18" charset="0"/>
                <a:cs typeface="Times New Roman" pitchFamily="18" charset="0"/>
              </a:rPr>
              <a:t>It computes the convolution between the neurons and various patches in the input.</a:t>
            </a:r>
          </a:p>
          <a:p>
            <a:r>
              <a:rPr lang="en-US" sz="2000" b="1" dirty="0">
                <a:latin typeface="Times New Roman" pitchFamily="18" charset="0"/>
                <a:cs typeface="Times New Roman" pitchFamily="18" charset="0"/>
              </a:rPr>
              <a:t>Rectified Linear Unit Layer – </a:t>
            </a:r>
            <a:r>
              <a:rPr lang="en-US" sz="2000" dirty="0">
                <a:latin typeface="Times New Roman" pitchFamily="18" charset="0"/>
                <a:cs typeface="Times New Roman" pitchFamily="18" charset="0"/>
              </a:rPr>
              <a:t>It applies an activation function to the output of previous layer.</a:t>
            </a:r>
          </a:p>
          <a:p>
            <a:r>
              <a:rPr lang="en-US" sz="2000" dirty="0">
                <a:latin typeface="Times New Roman" pitchFamily="18" charset="0"/>
                <a:cs typeface="Times New Roman" pitchFamily="18" charset="0"/>
              </a:rPr>
              <a:t>It adds non-linear features to the network so that it fits well to any type of function.</a:t>
            </a:r>
          </a:p>
          <a:p>
            <a:r>
              <a:rPr lang="en-US" sz="2000" b="1" dirty="0">
                <a:latin typeface="Times New Roman" pitchFamily="18" charset="0"/>
                <a:cs typeface="Times New Roman" pitchFamily="18" charset="0"/>
              </a:rPr>
              <a:t>Pooling Layer- </a:t>
            </a:r>
            <a:r>
              <a:rPr lang="en-US" sz="2000" dirty="0">
                <a:latin typeface="Times New Roman" pitchFamily="18" charset="0"/>
                <a:cs typeface="Times New Roman" pitchFamily="18" charset="0"/>
              </a:rPr>
              <a:t>It helps us to keep only the important parts as we proceed through the network.</a:t>
            </a:r>
          </a:p>
          <a:p>
            <a:r>
              <a:rPr lang="en-US" sz="2000" dirty="0">
                <a:latin typeface="Times New Roman" pitchFamily="18" charset="0"/>
                <a:cs typeface="Times New Roman" pitchFamily="18" charset="0"/>
              </a:rPr>
              <a:t>This layer operates independently on every slice of input.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Layers To Construct CNN:</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It resizes it spatially and uses the MAX function.</a:t>
            </a:r>
          </a:p>
          <a:p>
            <a:pPr algn="just">
              <a:lnSpc>
                <a:spcPct val="150000"/>
              </a:lnSpc>
              <a:spcBef>
                <a:spcPts val="0"/>
              </a:spcBef>
            </a:pPr>
            <a:r>
              <a:rPr lang="en-US" sz="2000" b="1" dirty="0">
                <a:latin typeface="Times New Roman" pitchFamily="18" charset="0"/>
                <a:cs typeface="Times New Roman" pitchFamily="18" charset="0"/>
              </a:rPr>
              <a:t>Fully Connected Layer or Output Layer:</a:t>
            </a:r>
          </a:p>
          <a:p>
            <a:pPr algn="just">
              <a:lnSpc>
                <a:spcPct val="150000"/>
              </a:lnSpc>
              <a:spcBef>
                <a:spcPts val="0"/>
              </a:spcBef>
            </a:pPr>
            <a:r>
              <a:rPr lang="en-US" sz="2000" dirty="0">
                <a:latin typeface="Times New Roman" pitchFamily="18" charset="0"/>
                <a:cs typeface="Times New Roman" pitchFamily="18" charset="0"/>
              </a:rPr>
              <a:t>This layer computes the output scores in the last layer.</a:t>
            </a:r>
          </a:p>
          <a:p>
            <a:pPr algn="just">
              <a:lnSpc>
                <a:spcPct val="150000"/>
              </a:lnSpc>
              <a:spcBef>
                <a:spcPts val="0"/>
              </a:spcBef>
            </a:pPr>
            <a:r>
              <a:rPr lang="en-US" sz="2000" dirty="0">
                <a:latin typeface="Times New Roman" pitchFamily="18" charset="0"/>
                <a:cs typeface="Times New Roman" pitchFamily="18" charset="0"/>
              </a:rPr>
              <a:t>The final output is of the size 1*1*L, where L is the number of training dataset classes.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scene3d>
              <a:camera prst="orthographicFront"/>
              <a:lightRig rig="freezing" dir="t">
                <a:rot lat="0" lon="0" rev="5640000"/>
              </a:lightRig>
            </a:scene3d>
            <a:sp3d prstMaterial="flat">
              <a:bevelT w="38100" h="38100"/>
              <a:contourClr>
                <a:schemeClr val="tx2"/>
              </a:contourClr>
            </a:sp3d>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9" y="4461051"/>
            <a:ext cx="2753189"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228455180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Image Classification Using CNN: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Convolutional Neural networks(CNNs) are used for solving image classification problems.</a:t>
            </a:r>
          </a:p>
          <a:p>
            <a:r>
              <a:rPr lang="en-US" sz="2000" dirty="0">
                <a:latin typeface="Times New Roman" pitchFamily="18" charset="0"/>
                <a:cs typeface="Times New Roman" pitchFamily="18" charset="0"/>
              </a:rPr>
              <a:t>It is used to find to which class the input image belongs to.</a:t>
            </a:r>
          </a:p>
          <a:p>
            <a:r>
              <a:rPr lang="en-US" sz="2000" dirty="0">
                <a:latin typeface="Times New Roman" pitchFamily="18" charset="0"/>
                <a:cs typeface="Times New Roman" pitchFamily="18" charset="0"/>
              </a:rPr>
              <a:t>Keras Deep learning library can be used for this.</a:t>
            </a:r>
          </a:p>
          <a:p>
            <a:r>
              <a:rPr lang="en-US" sz="2000" dirty="0">
                <a:latin typeface="Times New Roman" pitchFamily="18" charset="0"/>
                <a:cs typeface="Times New Roman" pitchFamily="18" charset="0"/>
              </a:rPr>
              <a:t>Training and testing datasets of images of cats and dogs are taken.</a:t>
            </a:r>
          </a:p>
          <a:p>
            <a:r>
              <a:rPr lang="en-US" sz="2000" dirty="0">
                <a:latin typeface="Times New Roman" pitchFamily="18" charset="0"/>
                <a:cs typeface="Times New Roman" pitchFamily="18" charset="0"/>
                <a:hlinkClick r:id="rId2"/>
              </a:rPr>
              <a:t>https://www.kaggle.com/c/dogs-vs-cats/data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Import the required Keras libraries and packages.</a:t>
            </a:r>
          </a:p>
          <a:p>
            <a:r>
              <a:rPr lang="en-US" sz="2000" dirty="0">
                <a:latin typeface="Times New Roman" pitchFamily="18" charset="0"/>
                <a:cs typeface="Times New Roman" pitchFamily="18" charset="0"/>
              </a:rPr>
              <a:t>First , import the required package (Sequential).</a:t>
            </a:r>
          </a:p>
          <a:p>
            <a:r>
              <a:rPr lang="en-US" sz="2000" dirty="0">
                <a:latin typeface="Times New Roman" pitchFamily="18" charset="0"/>
                <a:cs typeface="Times New Roman" pitchFamily="18" charset="0"/>
              </a:rPr>
              <a:t>It will initialize the neural networks as the sequential network.</a:t>
            </a:r>
          </a:p>
          <a:p>
            <a:r>
              <a:rPr lang="en-US" sz="2000" b="1" dirty="0"/>
              <a:t>from keras.models import Sequential</a:t>
            </a:r>
            <a:br>
              <a:rPr lang="en-US" sz="2000" b="1" dirty="0"/>
            </a:br>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Image Classification Using CNN:</a:t>
            </a:r>
            <a:endParaRPr lang="en-US" sz="4000" dirty="0"/>
          </a:p>
        </p:txBody>
      </p:sp>
      <p:sp>
        <p:nvSpPr>
          <p:cNvPr id="3" name="Content Placeholder 2"/>
          <p:cNvSpPr>
            <a:spLocks noGrp="1"/>
          </p:cNvSpPr>
          <p:nvPr>
            <p:ph idx="1"/>
          </p:nvPr>
        </p:nvSpPr>
        <p:spPr/>
        <p:txBody>
          <a:bodyPr>
            <a:normAutofit fontScale="47500" lnSpcReduction="20000"/>
          </a:bodyPr>
          <a:lstStyle/>
          <a:p>
            <a:pPr algn="just">
              <a:lnSpc>
                <a:spcPct val="170000"/>
              </a:lnSpc>
              <a:spcBef>
                <a:spcPts val="0"/>
              </a:spcBef>
            </a:pPr>
            <a:r>
              <a:rPr lang="en-US" sz="3400" dirty="0">
                <a:latin typeface="Times New Roman" pitchFamily="18" charset="0"/>
                <a:cs typeface="Times New Roman" pitchFamily="18" charset="0"/>
              </a:rPr>
              <a:t>Package Conv2D is used to perform convolution operation , the first step of CNN.</a:t>
            </a:r>
          </a:p>
          <a:p>
            <a:pPr algn="just">
              <a:lnSpc>
                <a:spcPct val="170000"/>
              </a:lnSpc>
              <a:spcBef>
                <a:spcPts val="0"/>
              </a:spcBef>
            </a:pPr>
            <a:r>
              <a:rPr lang="en-US" sz="3400" b="1" dirty="0">
                <a:latin typeface="Times New Roman" pitchFamily="18" charset="0"/>
                <a:cs typeface="Times New Roman" pitchFamily="18" charset="0"/>
              </a:rPr>
              <a:t>from keras.layers import Conv2D.</a:t>
            </a:r>
          </a:p>
          <a:p>
            <a:pPr algn="just">
              <a:lnSpc>
                <a:spcPct val="170000"/>
              </a:lnSpc>
              <a:spcBef>
                <a:spcPts val="0"/>
              </a:spcBef>
            </a:pPr>
            <a:r>
              <a:rPr lang="en-US" sz="3400" dirty="0">
                <a:latin typeface="Times New Roman" pitchFamily="18" charset="0"/>
                <a:cs typeface="Times New Roman" pitchFamily="18" charset="0"/>
              </a:rPr>
              <a:t>MaxPoolong2D package is used to perform pooling operation , the second step of CNN.</a:t>
            </a:r>
          </a:p>
          <a:p>
            <a:pPr algn="just">
              <a:lnSpc>
                <a:spcPct val="170000"/>
              </a:lnSpc>
              <a:spcBef>
                <a:spcPts val="0"/>
              </a:spcBef>
            </a:pPr>
            <a:r>
              <a:rPr lang="en-US" sz="3400" b="1" dirty="0">
                <a:latin typeface="Times New Roman" pitchFamily="18" charset="0"/>
                <a:cs typeface="Times New Roman" pitchFamily="18" charset="0"/>
              </a:rPr>
              <a:t>from keras.layers import MaxPooling2D.</a:t>
            </a:r>
          </a:p>
          <a:p>
            <a:pPr algn="just">
              <a:lnSpc>
                <a:spcPct val="170000"/>
              </a:lnSpc>
              <a:spcBef>
                <a:spcPts val="0"/>
              </a:spcBef>
            </a:pPr>
            <a:r>
              <a:rPr lang="en-US" sz="3400" dirty="0">
                <a:latin typeface="Times New Roman" pitchFamily="18" charset="0"/>
                <a:cs typeface="Times New Roman" pitchFamily="18" charset="0"/>
              </a:rPr>
              <a:t>Flatten package is used to convert all the resultant 2D arrays into a single long  continuous linear vector.</a:t>
            </a:r>
          </a:p>
          <a:p>
            <a:pPr algn="just">
              <a:lnSpc>
                <a:spcPct val="170000"/>
              </a:lnSpc>
              <a:spcBef>
                <a:spcPts val="0"/>
              </a:spcBef>
            </a:pPr>
            <a:r>
              <a:rPr lang="en-US" sz="3400" b="1" dirty="0">
                <a:latin typeface="Times New Roman" pitchFamily="18" charset="0"/>
                <a:cs typeface="Times New Roman" pitchFamily="18" charset="0"/>
              </a:rPr>
              <a:t>from keras.layers import Flatten.</a:t>
            </a:r>
          </a:p>
          <a:p>
            <a:pPr algn="just">
              <a:lnSpc>
                <a:spcPct val="170000"/>
              </a:lnSpc>
              <a:spcBef>
                <a:spcPts val="0"/>
              </a:spcBef>
            </a:pPr>
            <a:r>
              <a:rPr lang="en-US" sz="3400" dirty="0">
                <a:latin typeface="Times New Roman" pitchFamily="18" charset="0"/>
                <a:cs typeface="Times New Roman" pitchFamily="18" charset="0"/>
              </a:rPr>
              <a:t>Dense package is used to do the full connection of the neural network , the fourth step of CNN.</a:t>
            </a:r>
          </a:p>
          <a:p>
            <a:pPr algn="just">
              <a:lnSpc>
                <a:spcPct val="170000"/>
              </a:lnSpc>
              <a:spcBef>
                <a:spcPts val="0"/>
              </a:spcBef>
            </a:pPr>
            <a:r>
              <a:rPr lang="en-US" sz="3400" b="1" dirty="0">
                <a:latin typeface="Times New Roman" pitchFamily="18" charset="0"/>
                <a:cs typeface="Times New Roman" pitchFamily="18" charset="0"/>
              </a:rPr>
              <a:t>from keras.layers import Dense.</a:t>
            </a:r>
          </a:p>
          <a:p>
            <a:pPr algn="just">
              <a:lnSpc>
                <a:spcPct val="170000"/>
              </a:lnSpc>
              <a:spcBef>
                <a:spcPts val="0"/>
              </a:spcBef>
            </a:pPr>
            <a:endParaRPr lang="en-US" sz="2900" b="1"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000" dirty="0"/>
              <a:t/>
            </a:r>
            <a:br>
              <a:rPr lang="en-US" sz="2000" dirty="0"/>
            </a:br>
            <a:r>
              <a:rPr lang="en-US" sz="2000" dirty="0"/>
              <a:t/>
            </a:r>
            <a:br>
              <a:rPr lang="en-US" sz="2000" dirty="0"/>
            </a:b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Image Classification Using CNN:</a:t>
            </a:r>
            <a:endParaRPr lang="en-US" sz="4000" dirty="0"/>
          </a:p>
        </p:txBody>
      </p:sp>
      <p:sp>
        <p:nvSpPr>
          <p:cNvPr id="3" name="Content Placeholder 2"/>
          <p:cNvSpPr>
            <a:spLocks noGrp="1"/>
          </p:cNvSpPr>
          <p:nvPr>
            <p:ph idx="1"/>
          </p:nvPr>
        </p:nvSpPr>
        <p:spPr/>
        <p:txBody>
          <a:bodyPr>
            <a:normAutofit fontScale="47500" lnSpcReduction="20000"/>
          </a:bodyPr>
          <a:lstStyle/>
          <a:p>
            <a:pPr>
              <a:lnSpc>
                <a:spcPct val="160000"/>
              </a:lnSpc>
              <a:spcBef>
                <a:spcPts val="0"/>
              </a:spcBef>
            </a:pPr>
            <a:r>
              <a:rPr lang="en-US" sz="3300" dirty="0">
                <a:latin typeface="Times New Roman" pitchFamily="18" charset="0"/>
                <a:cs typeface="Times New Roman" pitchFamily="18" charset="0"/>
              </a:rPr>
              <a:t>Create an object of the Sequential Class.</a:t>
            </a:r>
          </a:p>
          <a:p>
            <a:pPr>
              <a:lnSpc>
                <a:spcPct val="160000"/>
              </a:lnSpc>
              <a:spcBef>
                <a:spcPts val="0"/>
              </a:spcBef>
            </a:pPr>
            <a:r>
              <a:rPr lang="en-US" sz="3300" b="1" dirty="0">
                <a:latin typeface="Times New Roman" pitchFamily="18" charset="0"/>
                <a:cs typeface="Times New Roman" pitchFamily="18" charset="0"/>
              </a:rPr>
              <a:t>S_classifier=Sequential().</a:t>
            </a:r>
          </a:p>
          <a:p>
            <a:pPr>
              <a:lnSpc>
                <a:spcPct val="160000"/>
              </a:lnSpc>
              <a:spcBef>
                <a:spcPts val="0"/>
              </a:spcBef>
            </a:pPr>
            <a:endParaRPr lang="en-US" sz="3300" dirty="0"/>
          </a:p>
          <a:p>
            <a:pPr>
              <a:lnSpc>
                <a:spcPct val="160000"/>
              </a:lnSpc>
              <a:spcBef>
                <a:spcPts val="0"/>
              </a:spcBef>
            </a:pPr>
            <a:r>
              <a:rPr lang="en-US" sz="3300" dirty="0">
                <a:latin typeface="Times New Roman" pitchFamily="18" charset="0"/>
                <a:cs typeface="Times New Roman" pitchFamily="18" charset="0"/>
              </a:rPr>
              <a:t>Next step is coding the convolution part .</a:t>
            </a:r>
          </a:p>
          <a:p>
            <a:pPr>
              <a:lnSpc>
                <a:spcPct val="160000"/>
              </a:lnSpc>
              <a:spcBef>
                <a:spcPts val="0"/>
              </a:spcBef>
            </a:pPr>
            <a:r>
              <a:rPr lang="en-US" sz="3300" b="1" dirty="0">
                <a:latin typeface="Times New Roman" pitchFamily="18" charset="0"/>
                <a:cs typeface="Times New Roman" pitchFamily="18" charset="0"/>
              </a:rPr>
              <a:t>S_classifier.add(Conv2D(32, (3, 3), input_shape = (64, 64, 3), activation = 'relu'))</a:t>
            </a:r>
            <a:r>
              <a:rPr lang="en-US" sz="3300" dirty="0"/>
              <a:t/>
            </a:r>
            <a:br>
              <a:rPr lang="en-US" sz="3300" dirty="0"/>
            </a:br>
            <a:endParaRPr lang="en-US" sz="3300" dirty="0"/>
          </a:p>
          <a:p>
            <a:pPr>
              <a:lnSpc>
                <a:spcPct val="160000"/>
              </a:lnSpc>
              <a:spcBef>
                <a:spcPts val="0"/>
              </a:spcBef>
            </a:pPr>
            <a:r>
              <a:rPr lang="en-US" sz="3300" dirty="0">
                <a:latin typeface="Times New Roman" pitchFamily="18" charset="0"/>
                <a:cs typeface="Times New Roman" pitchFamily="18" charset="0"/>
              </a:rPr>
              <a:t>Here , relu is the rectifier function.</a:t>
            </a:r>
          </a:p>
          <a:p>
            <a:pPr>
              <a:lnSpc>
                <a:spcPct val="160000"/>
              </a:lnSpc>
              <a:spcBef>
                <a:spcPts val="0"/>
              </a:spcBef>
            </a:pPr>
            <a:r>
              <a:rPr lang="en-US" sz="3300" dirty="0"/>
              <a:t>Pooling operation is the next step of CNN.</a:t>
            </a:r>
          </a:p>
          <a:p>
            <a:pPr>
              <a:lnSpc>
                <a:spcPct val="160000"/>
              </a:lnSpc>
              <a:spcBef>
                <a:spcPts val="0"/>
              </a:spcBef>
            </a:pPr>
            <a:endParaRPr lang="en-US" sz="3300" dirty="0"/>
          </a:p>
          <a:p>
            <a:pPr>
              <a:lnSpc>
                <a:spcPct val="160000"/>
              </a:lnSpc>
              <a:spcBef>
                <a:spcPts val="0"/>
              </a:spcBef>
            </a:pPr>
            <a:r>
              <a:rPr lang="en-US" sz="3300" dirty="0"/>
              <a:t>It shows how the resultant feature maps after convolution part.</a:t>
            </a:r>
          </a:p>
          <a:p>
            <a:pPr>
              <a:lnSpc>
                <a:spcPct val="160000"/>
              </a:lnSpc>
              <a:spcBef>
                <a:spcPts val="0"/>
              </a:spcBef>
            </a:pPr>
            <a:r>
              <a:rPr lang="en-US" sz="3300" b="1" dirty="0">
                <a:latin typeface="Times New Roman" pitchFamily="18" charset="0"/>
                <a:cs typeface="Times New Roman" pitchFamily="18" charset="0"/>
              </a:rPr>
              <a:t>S-classifier.add(MaxPooling2D(pool_size = (2, 2)))</a:t>
            </a:r>
            <a:r>
              <a:rPr lang="en-US" sz="2000" dirty="0"/>
              <a:t/>
            </a:r>
            <a:br>
              <a:rPr lang="en-US" sz="2000" dirty="0"/>
            </a:b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Image Classification Using CNN:</a:t>
            </a:r>
          </a:p>
        </p:txBody>
      </p:sp>
      <p:sp>
        <p:nvSpPr>
          <p:cNvPr id="3" name="Content Placeholder 2"/>
          <p:cNvSpPr>
            <a:spLocks noGrp="1"/>
          </p:cNvSpPr>
          <p:nvPr>
            <p:ph idx="1"/>
          </p:nvPr>
        </p:nvSpPr>
        <p:spPr/>
        <p:txBody>
          <a:bodyPr>
            <a:normAutofit fontScale="25000" lnSpcReduction="20000"/>
          </a:bodyPr>
          <a:lstStyle/>
          <a:p>
            <a:pPr>
              <a:lnSpc>
                <a:spcPct val="170000"/>
              </a:lnSpc>
              <a:spcBef>
                <a:spcPts val="0"/>
              </a:spcBef>
            </a:pPr>
            <a:r>
              <a:rPr lang="en-US" sz="5600" dirty="0">
                <a:latin typeface="Times New Roman" pitchFamily="18" charset="0"/>
                <a:cs typeface="Times New Roman" pitchFamily="18" charset="0"/>
              </a:rPr>
              <a:t>Convert all the pooled images into a continuous vector using flattering.</a:t>
            </a:r>
          </a:p>
          <a:p>
            <a:pPr>
              <a:lnSpc>
                <a:spcPct val="170000"/>
              </a:lnSpc>
              <a:spcBef>
                <a:spcPts val="0"/>
              </a:spcBef>
            </a:pPr>
            <a:r>
              <a:rPr lang="en-US" sz="5600" b="1" dirty="0">
                <a:latin typeface="Times New Roman" pitchFamily="18" charset="0"/>
                <a:cs typeface="Times New Roman" pitchFamily="18" charset="0"/>
              </a:rPr>
              <a:t>S_classifier.add(Flatten()).</a:t>
            </a:r>
          </a:p>
          <a:p>
            <a:pPr>
              <a:lnSpc>
                <a:spcPct val="170000"/>
              </a:lnSpc>
              <a:spcBef>
                <a:spcPts val="0"/>
              </a:spcBef>
            </a:pPr>
            <a:endParaRPr lang="en-US" sz="5600" b="1" dirty="0">
              <a:latin typeface="Times New Roman" pitchFamily="18" charset="0"/>
              <a:cs typeface="Times New Roman" pitchFamily="18" charset="0"/>
            </a:endParaRPr>
          </a:p>
          <a:p>
            <a:pPr>
              <a:lnSpc>
                <a:spcPct val="170000"/>
              </a:lnSpc>
              <a:spcBef>
                <a:spcPts val="0"/>
              </a:spcBef>
            </a:pPr>
            <a:r>
              <a:rPr lang="en-US" sz="5600" dirty="0">
                <a:latin typeface="Times New Roman" pitchFamily="18" charset="0"/>
                <a:cs typeface="Times New Roman" pitchFamily="18" charset="0"/>
              </a:rPr>
              <a:t>Next , create a fully connected layer.</a:t>
            </a:r>
          </a:p>
          <a:p>
            <a:pPr>
              <a:lnSpc>
                <a:spcPct val="170000"/>
              </a:lnSpc>
              <a:spcBef>
                <a:spcPts val="0"/>
              </a:spcBef>
            </a:pPr>
            <a:r>
              <a:rPr lang="en-US" sz="5600" b="1" dirty="0">
                <a:latin typeface="Times New Roman" pitchFamily="18" charset="0"/>
                <a:cs typeface="Times New Roman" pitchFamily="18" charset="0"/>
              </a:rPr>
              <a:t>S_classifier.add(Dense(units = 128, activation = 'relu')).</a:t>
            </a:r>
          </a:p>
          <a:p>
            <a:pPr>
              <a:lnSpc>
                <a:spcPct val="170000"/>
              </a:lnSpc>
              <a:spcBef>
                <a:spcPts val="0"/>
              </a:spcBef>
            </a:pPr>
            <a:endParaRPr lang="en-US" sz="5600" b="1" dirty="0">
              <a:latin typeface="Times New Roman" pitchFamily="18" charset="0"/>
              <a:cs typeface="Times New Roman" pitchFamily="18" charset="0"/>
            </a:endParaRPr>
          </a:p>
          <a:p>
            <a:pPr>
              <a:lnSpc>
                <a:spcPct val="170000"/>
              </a:lnSpc>
              <a:spcBef>
                <a:spcPts val="0"/>
              </a:spcBef>
            </a:pPr>
            <a:r>
              <a:rPr lang="en-US" sz="5600" dirty="0">
                <a:latin typeface="Times New Roman" pitchFamily="18" charset="0"/>
                <a:cs typeface="Times New Roman" pitchFamily="18" charset="0"/>
              </a:rPr>
              <a:t>128 is the number of hidden units.</a:t>
            </a:r>
          </a:p>
          <a:p>
            <a:pPr>
              <a:lnSpc>
                <a:spcPct val="170000"/>
              </a:lnSpc>
              <a:spcBef>
                <a:spcPts val="0"/>
              </a:spcBef>
            </a:pPr>
            <a:r>
              <a:rPr lang="en-US" sz="5600" dirty="0">
                <a:latin typeface="Times New Roman" pitchFamily="18" charset="0"/>
                <a:cs typeface="Times New Roman" pitchFamily="18" charset="0"/>
              </a:rPr>
              <a:t>The number of hidden units is defined as the power of 2.</a:t>
            </a:r>
          </a:p>
          <a:p>
            <a:pPr>
              <a:lnSpc>
                <a:spcPct val="170000"/>
              </a:lnSpc>
              <a:spcBef>
                <a:spcPts val="0"/>
              </a:spcBef>
            </a:pPr>
            <a:r>
              <a:rPr lang="en-US" sz="5600" dirty="0">
                <a:latin typeface="Times New Roman" pitchFamily="18" charset="0"/>
                <a:cs typeface="Times New Roman" pitchFamily="18" charset="0"/>
              </a:rPr>
              <a:t>Initialize the output layer as follows:</a:t>
            </a:r>
          </a:p>
          <a:p>
            <a:pPr>
              <a:lnSpc>
                <a:spcPct val="170000"/>
              </a:lnSpc>
              <a:spcBef>
                <a:spcPts val="0"/>
              </a:spcBef>
            </a:pPr>
            <a:r>
              <a:rPr lang="en-US" sz="5600" b="1" dirty="0">
                <a:latin typeface="Times New Roman" pitchFamily="18" charset="0"/>
                <a:cs typeface="Times New Roman" pitchFamily="18" charset="0"/>
              </a:rPr>
              <a:t>S_classifier.add(Dense(units = 1, activation = 'sigmoid')).</a:t>
            </a:r>
          </a:p>
          <a:p>
            <a:pPr>
              <a:lnSpc>
                <a:spcPct val="170000"/>
              </a:lnSpc>
              <a:spcBef>
                <a:spcPts val="0"/>
              </a:spcBef>
            </a:pPr>
            <a:endParaRPr lang="en-US" sz="5600" b="1" dirty="0">
              <a:latin typeface="Times New Roman" pitchFamily="18" charset="0"/>
              <a:cs typeface="Times New Roman" pitchFamily="18" charset="0"/>
            </a:endParaRPr>
          </a:p>
          <a:p>
            <a:pPr>
              <a:lnSpc>
                <a:spcPct val="170000"/>
              </a:lnSpc>
              <a:spcBef>
                <a:spcPts val="0"/>
              </a:spcBef>
            </a:pPr>
            <a:r>
              <a:rPr lang="en-US" sz="5600" dirty="0">
                <a:latin typeface="Times New Roman" pitchFamily="18" charset="0"/>
                <a:cs typeface="Times New Roman" pitchFamily="18" charset="0"/>
              </a:rPr>
              <a:t>Next , compile the CNN.</a:t>
            </a:r>
          </a:p>
          <a:p>
            <a:pPr>
              <a:lnSpc>
                <a:spcPct val="170000"/>
              </a:lnSpc>
              <a:spcBef>
                <a:spcPts val="0"/>
              </a:spcBef>
            </a:pPr>
            <a:r>
              <a:rPr lang="en-US" sz="5600" b="1" dirty="0">
                <a:latin typeface="Times New Roman" pitchFamily="18" charset="0"/>
                <a:cs typeface="Times New Roman" pitchFamily="18" charset="0"/>
              </a:rPr>
              <a:t>S_classifier.compile(optimizer = 'adam', loss = 'binary_crossentropy', metrics = ['accuracy'])</a:t>
            </a:r>
            <a:br>
              <a:rPr lang="en-US" sz="5600" b="1" dirty="0">
                <a:latin typeface="Times New Roman" pitchFamily="18" charset="0"/>
                <a:cs typeface="Times New Roman" pitchFamily="18" charset="0"/>
              </a:rPr>
            </a:br>
            <a:r>
              <a:rPr lang="en-US" sz="2000" dirty="0"/>
              <a:t/>
            </a:r>
            <a:br>
              <a:rPr lang="en-US" sz="2000" dirty="0"/>
            </a:b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Image Classification Using CNN:</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Optimizer parameter is used to choose the stochastic gradient descent algorithm.</a:t>
            </a:r>
          </a:p>
          <a:p>
            <a:pPr algn="just">
              <a:lnSpc>
                <a:spcPct val="150000"/>
              </a:lnSpc>
              <a:spcBef>
                <a:spcPts val="0"/>
              </a:spcBef>
            </a:pPr>
            <a:r>
              <a:rPr lang="en-US" sz="2000" dirty="0">
                <a:latin typeface="Times New Roman" pitchFamily="18" charset="0"/>
                <a:cs typeface="Times New Roman" pitchFamily="18" charset="0"/>
              </a:rPr>
              <a:t>Loss parameter is used to choose the loss function.</a:t>
            </a:r>
          </a:p>
          <a:p>
            <a:pPr algn="just">
              <a:lnSpc>
                <a:spcPct val="150000"/>
              </a:lnSpc>
              <a:spcBef>
                <a:spcPts val="0"/>
              </a:spcBef>
            </a:pPr>
            <a:r>
              <a:rPr lang="en-US" sz="2000" dirty="0">
                <a:latin typeface="Times New Roman" pitchFamily="18" charset="0"/>
                <a:cs typeface="Times New Roman" pitchFamily="18" charset="0"/>
              </a:rPr>
              <a:t>Metrics parameter is used to choose the performance metric.</a:t>
            </a:r>
          </a:p>
          <a:p>
            <a:pPr algn="just">
              <a:lnSpc>
                <a:spcPct val="150000"/>
              </a:lnSpc>
              <a:spcBef>
                <a:spcPts val="0"/>
              </a:spcBef>
            </a:pPr>
            <a:r>
              <a:rPr lang="en-US" sz="2000" dirty="0">
                <a:latin typeface="Times New Roman" pitchFamily="18" charset="0"/>
                <a:cs typeface="Times New Roman" pitchFamily="18" charset="0"/>
              </a:rPr>
              <a:t>Perform image augmentations and fit the image to the neural networks.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667512"/>
          </a:xfrm>
        </p:spPr>
        <p:txBody>
          <a:bodyPr>
            <a:normAutofit/>
          </a:bodyPr>
          <a:lstStyle/>
          <a:p>
            <a:r>
              <a:rPr lang="en-US" sz="4000" dirty="0">
                <a:latin typeface="Times New Roman" pitchFamily="18" charset="0"/>
                <a:cs typeface="Times New Roman" pitchFamily="18" charset="0"/>
              </a:rPr>
              <a:t>Image Classification Using CNN:</a:t>
            </a:r>
            <a:endParaRPr lang="en-US" sz="4000" dirty="0"/>
          </a:p>
        </p:txBody>
      </p:sp>
      <p:sp>
        <p:nvSpPr>
          <p:cNvPr id="3" name="Content Placeholder 2"/>
          <p:cNvSpPr>
            <a:spLocks noGrp="1"/>
          </p:cNvSpPr>
          <p:nvPr>
            <p:ph idx="1"/>
          </p:nvPr>
        </p:nvSpPr>
        <p:spPr>
          <a:xfrm>
            <a:off x="1981200" y="1447800"/>
            <a:ext cx="8229600" cy="4876800"/>
          </a:xfrm>
        </p:spPr>
        <p:txBody>
          <a:bodyPr>
            <a:normAutofit/>
          </a:bodyPr>
          <a:lstStyle/>
          <a:p>
            <a:pPr>
              <a:buNone/>
            </a:pPr>
            <a:r>
              <a:rPr lang="en-US" sz="2000" dirty="0">
                <a:latin typeface="Times New Roman" pitchFamily="18" charset="0"/>
                <a:cs typeface="Times New Roman" pitchFamily="18" charset="0"/>
              </a:rPr>
              <a:t>train_datagen = ImageDataGenerator(rescale = 1./255,shear_range = 0.2,</a:t>
            </a:r>
          </a:p>
          <a:p>
            <a:pPr>
              <a:buNone/>
            </a:pPr>
            <a:r>
              <a:rPr lang="en-US" sz="2000" dirty="0">
                <a:latin typeface="Times New Roman" pitchFamily="18" charset="0"/>
                <a:cs typeface="Times New Roman" pitchFamily="18" charset="0"/>
              </a:rPr>
              <a:t>zoom_range = 0.2,</a:t>
            </a:r>
          </a:p>
          <a:p>
            <a:pPr>
              <a:buNone/>
            </a:pPr>
            <a:r>
              <a:rPr lang="en-US" sz="2000" dirty="0">
                <a:latin typeface="Times New Roman" pitchFamily="18" charset="0"/>
                <a:cs typeface="Times New Roman" pitchFamily="18" charset="0"/>
              </a:rPr>
              <a:t> horizontal_flip = True) </a:t>
            </a:r>
          </a:p>
          <a:p>
            <a:pPr>
              <a:buNone/>
            </a:pPr>
            <a:r>
              <a:rPr lang="en-US" sz="2000" dirty="0">
                <a:latin typeface="Times New Roman" pitchFamily="18" charset="0"/>
                <a:cs typeface="Times New Roman" pitchFamily="18" charset="0"/>
              </a:rPr>
              <a:t>test_datagen = ImageDataGenerator(rescale = 1./255) </a:t>
            </a:r>
          </a:p>
          <a:p>
            <a:pPr>
              <a:buNone/>
            </a:pPr>
            <a:r>
              <a:rPr lang="en-US" sz="2000" dirty="0">
                <a:latin typeface="Times New Roman" pitchFamily="18" charset="0"/>
                <a:cs typeface="Times New Roman" pitchFamily="18" charset="0"/>
              </a:rPr>
              <a:t>training_set = train_datagen.flow_from_directory(”/Users/admin/</a:t>
            </a:r>
            <a:r>
              <a:rPr lang="en-US" sz="2000" dirty="0" err="1">
                <a:latin typeface="Times New Roman" pitchFamily="18" charset="0"/>
                <a:cs typeface="Times New Roman" pitchFamily="18" charset="0"/>
              </a:rPr>
              <a:t>training_set”,target_size</a:t>
            </a:r>
            <a:r>
              <a:rPr lang="en-US" sz="2000" dirty="0">
                <a:latin typeface="Times New Roman" pitchFamily="18" charset="0"/>
                <a:cs typeface="Times New Roman" pitchFamily="18" charset="0"/>
              </a:rPr>
              <a:t> = (64, 64),batch_size = 32,class_mode = 'binary') </a:t>
            </a:r>
          </a:p>
          <a:p>
            <a:pPr>
              <a:lnSpc>
                <a:spcPct val="150000"/>
              </a:lnSpc>
              <a:spcBef>
                <a:spcPts val="0"/>
              </a:spcBef>
              <a:buNone/>
            </a:pPr>
            <a:r>
              <a:rPr lang="en-US" sz="2000" dirty="0">
                <a:latin typeface="Times New Roman" pitchFamily="18" charset="0"/>
                <a:cs typeface="Times New Roman" pitchFamily="18" charset="0"/>
              </a:rPr>
              <a:t>test_set = test_datagen.flow_from_directory('test_set',target_size = (64, 64),batch_size = 32,class_mode = 'binary')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667512"/>
          </a:xfrm>
        </p:spPr>
        <p:txBody>
          <a:bodyPr>
            <a:normAutofit/>
          </a:bodyPr>
          <a:lstStyle/>
          <a:p>
            <a:r>
              <a:rPr lang="en-US" sz="4000" dirty="0">
                <a:latin typeface="Times New Roman" pitchFamily="18" charset="0"/>
                <a:cs typeface="Times New Roman" pitchFamily="18" charset="0"/>
              </a:rPr>
              <a:t>Image Classification Using CNN:</a:t>
            </a:r>
          </a:p>
        </p:txBody>
      </p:sp>
      <p:sp>
        <p:nvSpPr>
          <p:cNvPr id="3" name="Content Placeholder 2"/>
          <p:cNvSpPr>
            <a:spLocks noGrp="1"/>
          </p:cNvSpPr>
          <p:nvPr>
            <p:ph idx="1"/>
          </p:nvPr>
        </p:nvSpPr>
        <p:spPr>
          <a:xfrm>
            <a:off x="1981200" y="1524000"/>
            <a:ext cx="8229600" cy="4800600"/>
          </a:xfrm>
        </p:spPr>
        <p:txBody>
          <a:bodyPr>
            <a:normAutofit/>
          </a:bodyPr>
          <a:lstStyle/>
          <a:p>
            <a:pPr>
              <a:lnSpc>
                <a:spcPct val="150000"/>
              </a:lnSpc>
              <a:spcBef>
                <a:spcPts val="0"/>
              </a:spcBef>
            </a:pPr>
            <a:r>
              <a:rPr lang="en-US" sz="2000" dirty="0">
                <a:latin typeface="Times New Roman" pitchFamily="18" charset="0"/>
                <a:cs typeface="Times New Roman" pitchFamily="18" charset="0"/>
              </a:rPr>
              <a:t>Fit the data to the model  we have created.</a:t>
            </a:r>
          </a:p>
          <a:p>
            <a:pPr>
              <a:lnSpc>
                <a:spcPct val="150000"/>
              </a:lnSpc>
              <a:spcBef>
                <a:spcPts val="0"/>
              </a:spcBef>
            </a:pPr>
            <a:r>
              <a:rPr lang="en-US" sz="2000" dirty="0">
                <a:latin typeface="Times New Roman" pitchFamily="18" charset="0"/>
                <a:cs typeface="Times New Roman" pitchFamily="18" charset="0"/>
              </a:rPr>
              <a:t>classifier.fit_generator(training_set,steps_per_epoch = 8000,epochs = 25,validation_data = test_set,validation_steps = 2000).</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dirty="0">
                <a:latin typeface="Times New Roman" pitchFamily="18" charset="0"/>
                <a:cs typeface="Times New Roman" pitchFamily="18" charset="0"/>
              </a:rPr>
              <a:t>Here , steps per epoch have the number of training images.</a:t>
            </a:r>
          </a:p>
          <a:p>
            <a:pPr>
              <a:lnSpc>
                <a:spcPct val="150000"/>
              </a:lnSpc>
              <a:spcBef>
                <a:spcPts val="0"/>
              </a:spcBef>
            </a:pPr>
            <a:r>
              <a:rPr lang="en-US" sz="2000" dirty="0">
                <a:latin typeface="Times New Roman" pitchFamily="18" charset="0"/>
                <a:cs typeface="Times New Roman" pitchFamily="18" charset="0"/>
              </a:rPr>
              <a:t>As the model is trained , we can use it for prediction.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685800"/>
          </a:xfrm>
        </p:spPr>
        <p:txBody>
          <a:bodyPr>
            <a:normAutofit/>
          </a:bodyPr>
          <a:lstStyle/>
          <a:p>
            <a:r>
              <a:rPr lang="en-US" sz="4000" dirty="0">
                <a:latin typeface="Times New Roman" pitchFamily="18" charset="0"/>
                <a:cs typeface="Times New Roman" pitchFamily="18" charset="0"/>
              </a:rPr>
              <a:t>Image Classification Using CNN:</a:t>
            </a:r>
            <a:endParaRPr lang="en-US" sz="4000" dirty="0"/>
          </a:p>
        </p:txBody>
      </p:sp>
      <p:sp>
        <p:nvSpPr>
          <p:cNvPr id="3" name="Content Placeholder 2"/>
          <p:cNvSpPr>
            <a:spLocks noGrp="1"/>
          </p:cNvSpPr>
          <p:nvPr>
            <p:ph idx="1"/>
          </p:nvPr>
        </p:nvSpPr>
        <p:spPr>
          <a:xfrm>
            <a:off x="1981200" y="1371600"/>
            <a:ext cx="8229600" cy="4953000"/>
          </a:xfrm>
        </p:spPr>
        <p:txBody>
          <a:bodyPr>
            <a:normAutofit lnSpcReduction="10000"/>
          </a:bodyPr>
          <a:lstStyle/>
          <a:p>
            <a:pPr>
              <a:lnSpc>
                <a:spcPct val="150000"/>
              </a:lnSpc>
              <a:spcBef>
                <a:spcPts val="0"/>
              </a:spcBef>
            </a:pPr>
            <a:r>
              <a:rPr lang="en-US" sz="2000" dirty="0">
                <a:latin typeface="Times New Roman" pitchFamily="18" charset="0"/>
                <a:cs typeface="Times New Roman" pitchFamily="18" charset="0"/>
              </a:rPr>
              <a:t>from keras.preprocessing import image </a:t>
            </a:r>
          </a:p>
          <a:p>
            <a:pPr>
              <a:lnSpc>
                <a:spcPct val="150000"/>
              </a:lnSpc>
              <a:spcBef>
                <a:spcPts val="0"/>
              </a:spcBef>
            </a:pPr>
            <a:r>
              <a:rPr lang="en-US" sz="2000" dirty="0">
                <a:latin typeface="Times New Roman" pitchFamily="18" charset="0"/>
                <a:cs typeface="Times New Roman" pitchFamily="18" charset="0"/>
              </a:rPr>
              <a:t>test_image = image.load_img('dataset/single_prediction/cat_or_dog_1.jpg', target_size = (64, 64)) </a:t>
            </a:r>
          </a:p>
          <a:p>
            <a:pPr>
              <a:lnSpc>
                <a:spcPct val="150000"/>
              </a:lnSpc>
              <a:spcBef>
                <a:spcPts val="0"/>
              </a:spcBef>
            </a:pPr>
            <a:r>
              <a:rPr lang="en-US" sz="2000" dirty="0">
                <a:latin typeface="Times New Roman" pitchFamily="18" charset="0"/>
                <a:cs typeface="Times New Roman" pitchFamily="18" charset="0"/>
              </a:rPr>
              <a:t>test_image = image.img_to_array(test_image) </a:t>
            </a:r>
          </a:p>
          <a:p>
            <a:pPr>
              <a:lnSpc>
                <a:spcPct val="150000"/>
              </a:lnSpc>
              <a:spcBef>
                <a:spcPts val="0"/>
              </a:spcBef>
            </a:pPr>
            <a:r>
              <a:rPr lang="en-US" sz="2000" dirty="0">
                <a:latin typeface="Times New Roman" pitchFamily="18" charset="0"/>
                <a:cs typeface="Times New Roman" pitchFamily="18" charset="0"/>
              </a:rPr>
              <a:t>test_image = np.expand_dims(test_image, axis = 0) </a:t>
            </a:r>
          </a:p>
          <a:p>
            <a:pPr>
              <a:lnSpc>
                <a:spcPct val="150000"/>
              </a:lnSpc>
              <a:spcBef>
                <a:spcPts val="0"/>
              </a:spcBef>
            </a:pPr>
            <a:r>
              <a:rPr lang="en-US" sz="2000" dirty="0">
                <a:latin typeface="Times New Roman" pitchFamily="18" charset="0"/>
                <a:cs typeface="Times New Roman" pitchFamily="18" charset="0"/>
              </a:rPr>
              <a:t>result = classifier.predict(test_image) </a:t>
            </a:r>
          </a:p>
          <a:p>
            <a:pPr>
              <a:lnSpc>
                <a:spcPct val="150000"/>
              </a:lnSpc>
              <a:spcBef>
                <a:spcPts val="0"/>
              </a:spcBef>
            </a:pPr>
            <a:r>
              <a:rPr lang="en-US" sz="2000" dirty="0">
                <a:latin typeface="Times New Roman" pitchFamily="18" charset="0"/>
                <a:cs typeface="Times New Roman" pitchFamily="18" charset="0"/>
              </a:rPr>
              <a:t>training_set.class_indices </a:t>
            </a:r>
          </a:p>
          <a:p>
            <a:pPr>
              <a:lnSpc>
                <a:spcPct val="150000"/>
              </a:lnSpc>
              <a:spcBef>
                <a:spcPts val="0"/>
              </a:spcBef>
            </a:pPr>
            <a:r>
              <a:rPr lang="en-US" sz="2000" dirty="0">
                <a:latin typeface="Times New Roman" pitchFamily="18" charset="0"/>
                <a:cs typeface="Times New Roman" pitchFamily="18" charset="0"/>
              </a:rPr>
              <a:t>if result[0][0] == 1: </a:t>
            </a:r>
          </a:p>
          <a:p>
            <a:pPr>
              <a:lnSpc>
                <a:spcPct val="150000"/>
              </a:lnSpc>
              <a:spcBef>
                <a:spcPts val="0"/>
              </a:spcBef>
            </a:pPr>
            <a:r>
              <a:rPr lang="en-US" sz="2000" dirty="0">
                <a:latin typeface="Times New Roman" pitchFamily="18" charset="0"/>
                <a:cs typeface="Times New Roman" pitchFamily="18" charset="0"/>
              </a:rPr>
              <a:t>prediction = 'dog' </a:t>
            </a:r>
          </a:p>
          <a:p>
            <a:pPr>
              <a:lnSpc>
                <a:spcPct val="150000"/>
              </a:lnSpc>
              <a:spcBef>
                <a:spcPts val="0"/>
              </a:spcBef>
            </a:pPr>
            <a:r>
              <a:rPr lang="en-US" sz="2000" dirty="0">
                <a:latin typeface="Times New Roman" pitchFamily="18" charset="0"/>
                <a:cs typeface="Times New Roman" pitchFamily="18" charset="0"/>
              </a:rPr>
              <a:t>else: </a:t>
            </a:r>
          </a:p>
          <a:p>
            <a:pPr>
              <a:lnSpc>
                <a:spcPct val="150000"/>
              </a:lnSpc>
              <a:spcBef>
                <a:spcPts val="0"/>
              </a:spcBef>
            </a:pPr>
            <a:r>
              <a:rPr lang="en-US" sz="2000" dirty="0">
                <a:latin typeface="Times New Roman" pitchFamily="18" charset="0"/>
                <a:cs typeface="Times New Roman" pitchFamily="18" charset="0"/>
              </a:rPr>
              <a:t>      prediction = 'cat'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667512"/>
          </a:xfrm>
        </p:spPr>
        <p:txBody>
          <a:bodyPr>
            <a:normAutofit/>
          </a:bodyPr>
          <a:lstStyle/>
          <a:p>
            <a:r>
              <a:rPr lang="en-US" sz="4000" dirty="0">
                <a:latin typeface="Times New Roman" pitchFamily="18" charset="0"/>
                <a:cs typeface="Times New Roman" pitchFamily="18" charset="0"/>
              </a:rPr>
              <a:t>LSTM:</a:t>
            </a:r>
          </a:p>
        </p:txBody>
      </p:sp>
      <p:sp>
        <p:nvSpPr>
          <p:cNvPr id="3" name="Content Placeholder 2"/>
          <p:cNvSpPr>
            <a:spLocks noGrp="1"/>
          </p:cNvSpPr>
          <p:nvPr>
            <p:ph idx="1"/>
          </p:nvPr>
        </p:nvSpPr>
        <p:spPr>
          <a:xfrm>
            <a:off x="1981200" y="1371600"/>
            <a:ext cx="8229600" cy="4953000"/>
          </a:xfrm>
        </p:spPr>
        <p:txBody>
          <a:bodyPr>
            <a:normAutofit/>
          </a:bodyPr>
          <a:lstStyle/>
          <a:p>
            <a:r>
              <a:rPr lang="en-US" sz="2000" dirty="0">
                <a:latin typeface="Times New Roman" pitchFamily="18" charset="0"/>
                <a:cs typeface="Times New Roman" pitchFamily="18" charset="0"/>
              </a:rPr>
              <a:t>It is a kind of recurrent neural network .</a:t>
            </a:r>
          </a:p>
          <a:p>
            <a:r>
              <a:rPr lang="en-US" sz="2000" dirty="0">
                <a:latin typeface="Times New Roman" pitchFamily="18" charset="0"/>
                <a:cs typeface="Times New Roman" pitchFamily="18" charset="0"/>
              </a:rPr>
              <a:t>In RNN , the output from the previous step is fed as input to the current step.</a:t>
            </a:r>
          </a:p>
          <a:p>
            <a:r>
              <a:rPr lang="en-US" sz="2000" dirty="0">
                <a:latin typeface="Times New Roman" pitchFamily="18" charset="0"/>
                <a:cs typeface="Times New Roman" pitchFamily="18" charset="0"/>
              </a:rPr>
              <a:t>It was designed by Hochreiter and Schmidhuber.</a:t>
            </a:r>
          </a:p>
          <a:p>
            <a:r>
              <a:rPr lang="en-US" sz="2000" dirty="0">
                <a:latin typeface="Times New Roman" pitchFamily="18" charset="0"/>
                <a:cs typeface="Times New Roman" pitchFamily="18" charset="0"/>
              </a:rPr>
              <a:t>It was able to handle the problem of long-term dependencies of RNN.</a:t>
            </a:r>
          </a:p>
          <a:p>
            <a:r>
              <a:rPr lang="en-US" sz="2000" dirty="0">
                <a:latin typeface="Times New Roman" pitchFamily="18" charset="0"/>
                <a:cs typeface="Times New Roman" pitchFamily="18" charset="0"/>
              </a:rPr>
              <a:t>It cannot predict the word stored in the long term memory but can give more accurate predictions from the recent information.</a:t>
            </a:r>
          </a:p>
          <a:p>
            <a:r>
              <a:rPr lang="en-US" sz="2000" dirty="0">
                <a:latin typeface="Times New Roman" pitchFamily="18" charset="0"/>
                <a:cs typeface="Times New Roman" pitchFamily="18" charset="0"/>
              </a:rPr>
              <a:t>As the length of the gap increase , the performance of RNN is not very good.</a:t>
            </a:r>
          </a:p>
          <a:p>
            <a:r>
              <a:rPr lang="en-US" sz="2000" dirty="0">
                <a:latin typeface="Times New Roman" pitchFamily="18" charset="0"/>
                <a:cs typeface="Times New Roman" pitchFamily="18" charset="0"/>
              </a:rPr>
              <a:t>LSTM can retain the information for a very long period of time.</a:t>
            </a:r>
          </a:p>
          <a:p>
            <a:r>
              <a:rPr lang="en-US" sz="2000" dirty="0">
                <a:latin typeface="Times New Roman" pitchFamily="18" charset="0"/>
                <a:cs typeface="Times New Roman" pitchFamily="18" charset="0"/>
              </a:rPr>
              <a:t>It is used for processing , predicting and classifying on the basis of time series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Structure Of LSTM:</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It has a chain structure that contains four neural networks and different memory blocks called cells.</a:t>
            </a:r>
          </a:p>
          <a:p>
            <a:pPr>
              <a:buNone/>
            </a:pPr>
            <a:endParaRPr lang="en-US" sz="2000" dirty="0">
              <a:latin typeface="Times New Roman" pitchFamily="18" charset="0"/>
              <a:cs typeface="Times New Roman" pitchFamily="18" charset="0"/>
            </a:endParaRPr>
          </a:p>
        </p:txBody>
      </p:sp>
      <p:pic>
        <p:nvPicPr>
          <p:cNvPr id="4" name="Picture 3" descr="newContent1.png"/>
          <p:cNvPicPr>
            <a:picLocks noChangeAspect="1"/>
          </p:cNvPicPr>
          <p:nvPr/>
        </p:nvPicPr>
        <p:blipFill>
          <a:blip r:embed="rId2"/>
          <a:stretch>
            <a:fillRect/>
          </a:stretch>
        </p:blipFill>
        <p:spPr>
          <a:xfrm>
            <a:off x="2133600" y="3276600"/>
            <a:ext cx="7239000" cy="2514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3672505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Structure Of LSTM:</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Information is retained by the cells and memory manipulations are done by the gates.</a:t>
            </a:r>
          </a:p>
          <a:p>
            <a:r>
              <a:rPr lang="en-US" sz="2000" dirty="0">
                <a:latin typeface="Times New Roman" pitchFamily="18" charset="0"/>
                <a:cs typeface="Times New Roman" pitchFamily="18" charset="0"/>
              </a:rPr>
              <a:t>There are three gates:</a:t>
            </a:r>
          </a:p>
          <a:p>
            <a:r>
              <a:rPr lang="en-US" sz="2000" b="1" dirty="0">
                <a:latin typeface="Times New Roman" pitchFamily="18" charset="0"/>
                <a:cs typeface="Times New Roman" pitchFamily="18" charset="0"/>
              </a:rPr>
              <a:t>Forget Gate: </a:t>
            </a:r>
            <a:r>
              <a:rPr lang="en-US" sz="2000" dirty="0">
                <a:latin typeface="Times New Roman" pitchFamily="18" charset="0"/>
                <a:cs typeface="Times New Roman" pitchFamily="18" charset="0"/>
              </a:rPr>
              <a:t>The information that are no longer useful in the cell state is removed with the forget gate.</a:t>
            </a:r>
          </a:p>
          <a:p>
            <a:pPr>
              <a:buNone/>
            </a:pPr>
            <a:endParaRPr lang="en-US" sz="2000" b="1" dirty="0">
              <a:latin typeface="Times New Roman" pitchFamily="18" charset="0"/>
              <a:cs typeface="Times New Roman" pitchFamily="18" charset="0"/>
            </a:endParaRPr>
          </a:p>
        </p:txBody>
      </p:sp>
      <p:pic>
        <p:nvPicPr>
          <p:cNvPr id="4" name="Picture 3" descr="newContent2.png"/>
          <p:cNvPicPr>
            <a:picLocks noChangeAspect="1"/>
          </p:cNvPicPr>
          <p:nvPr/>
        </p:nvPicPr>
        <p:blipFill>
          <a:blip r:embed="rId2" cstate="print"/>
          <a:stretch>
            <a:fillRect/>
          </a:stretch>
        </p:blipFill>
        <p:spPr>
          <a:xfrm>
            <a:off x="4572000" y="3810000"/>
            <a:ext cx="32004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Forget Gate:</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Two inputs x_t(input at particular time instant) and h_t-1(previous cell output) are fed to the gate and multiplied by the weight matrices followed by the addition of bias.</a:t>
            </a:r>
          </a:p>
          <a:p>
            <a:pPr algn="just">
              <a:lnSpc>
                <a:spcPct val="150000"/>
              </a:lnSpc>
              <a:spcBef>
                <a:spcPts val="0"/>
              </a:spcBef>
            </a:pPr>
            <a:r>
              <a:rPr lang="en-US" sz="2000" dirty="0">
                <a:latin typeface="Times New Roman" pitchFamily="18" charset="0"/>
                <a:cs typeface="Times New Roman" pitchFamily="18" charset="0"/>
              </a:rPr>
              <a:t>The result is passed through an activation function which gives a binary output.</a:t>
            </a:r>
          </a:p>
          <a:p>
            <a:pPr algn="just">
              <a:lnSpc>
                <a:spcPct val="150000"/>
              </a:lnSpc>
              <a:spcBef>
                <a:spcPts val="0"/>
              </a:spcBef>
            </a:pPr>
            <a:r>
              <a:rPr lang="en-US" sz="2000" dirty="0">
                <a:latin typeface="Times New Roman" pitchFamily="18" charset="0"/>
                <a:cs typeface="Times New Roman" pitchFamily="18" charset="0"/>
              </a:rPr>
              <a:t>For a particular cell state , if the output is 0, then that piece of information is lost and if the output is 1, then the information is retained for future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Input Gate: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We can add some useful information to the cell state using input gate.</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 name="Picture 4" descr="newContent4.png"/>
          <p:cNvPicPr>
            <a:picLocks noChangeAspect="1"/>
          </p:cNvPicPr>
          <p:nvPr/>
        </p:nvPicPr>
        <p:blipFill>
          <a:blip r:embed="rId2"/>
          <a:stretch>
            <a:fillRect/>
          </a:stretch>
        </p:blipFill>
        <p:spPr>
          <a:xfrm>
            <a:off x="2743200" y="2743200"/>
            <a:ext cx="5638800" cy="27432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Input Gate:</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First , the information is regulated using the sigmoid function.</a:t>
            </a:r>
          </a:p>
          <a:p>
            <a:pPr algn="just">
              <a:lnSpc>
                <a:spcPct val="150000"/>
              </a:lnSpc>
              <a:spcBef>
                <a:spcPts val="0"/>
              </a:spcBef>
            </a:pPr>
            <a:r>
              <a:rPr lang="en-US" sz="2000" dirty="0">
                <a:latin typeface="Times New Roman" pitchFamily="18" charset="0"/>
                <a:cs typeface="Times New Roman" pitchFamily="18" charset="0"/>
              </a:rPr>
              <a:t>Then , filter the values to be remembered using filter gates using inputs h_t-1 and x_t.</a:t>
            </a:r>
          </a:p>
          <a:p>
            <a:pPr algn="just">
              <a:lnSpc>
                <a:spcPct val="150000"/>
              </a:lnSpc>
              <a:spcBef>
                <a:spcPts val="0"/>
              </a:spcBef>
            </a:pPr>
            <a:r>
              <a:rPr lang="en-US" sz="2000" dirty="0">
                <a:latin typeface="Times New Roman" pitchFamily="18" charset="0"/>
                <a:cs typeface="Times New Roman" pitchFamily="18" charset="0"/>
              </a:rPr>
              <a:t>Then , a vector is created using tanh function that gives the output from -1 to +1.</a:t>
            </a:r>
          </a:p>
          <a:p>
            <a:pPr algn="just">
              <a:lnSpc>
                <a:spcPct val="150000"/>
              </a:lnSpc>
              <a:spcBef>
                <a:spcPts val="0"/>
              </a:spcBef>
            </a:pPr>
            <a:r>
              <a:rPr lang="en-US" sz="2000" dirty="0">
                <a:latin typeface="Times New Roman" pitchFamily="18" charset="0"/>
                <a:cs typeface="Times New Roman" pitchFamily="18" charset="0"/>
              </a:rPr>
              <a:t>It contains all the possible values from h_t-1 and x_t.</a:t>
            </a:r>
          </a:p>
          <a:p>
            <a:pPr algn="just">
              <a:lnSpc>
                <a:spcPct val="150000"/>
              </a:lnSpc>
              <a:spcBef>
                <a:spcPts val="0"/>
              </a:spcBef>
            </a:pPr>
            <a:r>
              <a:rPr lang="en-US" sz="2000" dirty="0">
                <a:latin typeface="Times New Roman" pitchFamily="18" charset="0"/>
                <a:cs typeface="Times New Roman" pitchFamily="18" charset="0"/>
              </a:rPr>
              <a:t>Finally , the values of the vector and regulated values are multiplied to obtain the useful information.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 Gate: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Useful information can be extracted from the current cell state and presented at the output with the help of output gate.</a:t>
            </a:r>
          </a:p>
          <a:p>
            <a:pPr>
              <a:buNone/>
            </a:pPr>
            <a:endParaRPr lang="en-US" sz="2000" dirty="0">
              <a:latin typeface="Times New Roman" pitchFamily="18" charset="0"/>
              <a:cs typeface="Times New Roman" pitchFamily="18" charset="0"/>
            </a:endParaRPr>
          </a:p>
        </p:txBody>
      </p:sp>
      <p:pic>
        <p:nvPicPr>
          <p:cNvPr id="4" name="Picture 3" descr="newContent3.png"/>
          <p:cNvPicPr>
            <a:picLocks noChangeAspect="1"/>
          </p:cNvPicPr>
          <p:nvPr/>
        </p:nvPicPr>
        <p:blipFill>
          <a:blip r:embed="rId2"/>
          <a:stretch>
            <a:fillRect/>
          </a:stretch>
        </p:blipFill>
        <p:spPr>
          <a:xfrm>
            <a:off x="3581400" y="2971800"/>
            <a:ext cx="4648200" cy="36576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 Gate:</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First , a vector is generated by applying tanh function on the cell.</a:t>
            </a:r>
          </a:p>
          <a:p>
            <a:pPr algn="just">
              <a:lnSpc>
                <a:spcPct val="150000"/>
              </a:lnSpc>
              <a:spcBef>
                <a:spcPts val="0"/>
              </a:spcBef>
            </a:pPr>
            <a:r>
              <a:rPr lang="en-US" sz="2000" dirty="0">
                <a:latin typeface="Times New Roman" pitchFamily="18" charset="0"/>
                <a:cs typeface="Times New Roman" pitchFamily="18" charset="0"/>
              </a:rPr>
              <a:t>Then , the information is regulated using the Sigmoid function and filter the values to be remembered using inputs h_t-1 and x_t.</a:t>
            </a:r>
          </a:p>
          <a:p>
            <a:pPr algn="just">
              <a:lnSpc>
                <a:spcPct val="150000"/>
              </a:lnSpc>
              <a:spcBef>
                <a:spcPts val="0"/>
              </a:spcBef>
            </a:pPr>
            <a:r>
              <a:rPr lang="en-US" sz="2000" dirty="0">
                <a:latin typeface="Times New Roman" pitchFamily="18" charset="0"/>
                <a:cs typeface="Times New Roman" pitchFamily="18" charset="0"/>
              </a:rPr>
              <a:t>Finally , the values of the vector and the regulated values are multiplied .</a:t>
            </a:r>
          </a:p>
          <a:p>
            <a:pPr algn="just">
              <a:lnSpc>
                <a:spcPct val="150000"/>
              </a:lnSpc>
              <a:spcBef>
                <a:spcPts val="0"/>
              </a:spcBef>
            </a:pPr>
            <a:r>
              <a:rPr lang="en-US" sz="2000" dirty="0">
                <a:latin typeface="Times New Roman" pitchFamily="18" charset="0"/>
                <a:cs typeface="Times New Roman" pitchFamily="18" charset="0"/>
              </a:rPr>
              <a:t>The result is sent as an output and input to the next cell.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Applications Of LSTM:</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Language Modelling.</a:t>
            </a:r>
          </a:p>
          <a:p>
            <a:pPr algn="just">
              <a:lnSpc>
                <a:spcPct val="150000"/>
              </a:lnSpc>
              <a:spcBef>
                <a:spcPts val="0"/>
              </a:spcBef>
            </a:pPr>
            <a:r>
              <a:rPr lang="en-US" sz="2000" dirty="0">
                <a:latin typeface="Times New Roman" pitchFamily="18" charset="0"/>
                <a:cs typeface="Times New Roman" pitchFamily="18" charset="0"/>
              </a:rPr>
              <a:t>Machine Translation.</a:t>
            </a:r>
          </a:p>
          <a:p>
            <a:pPr algn="just">
              <a:lnSpc>
                <a:spcPct val="150000"/>
              </a:lnSpc>
              <a:spcBef>
                <a:spcPts val="0"/>
              </a:spcBef>
            </a:pPr>
            <a:r>
              <a:rPr lang="en-US" sz="2000" dirty="0">
                <a:latin typeface="Times New Roman" pitchFamily="18" charset="0"/>
                <a:cs typeface="Times New Roman" pitchFamily="18" charset="0"/>
              </a:rPr>
              <a:t>Image Captioning.</a:t>
            </a:r>
          </a:p>
          <a:p>
            <a:pPr algn="just">
              <a:lnSpc>
                <a:spcPct val="150000"/>
              </a:lnSpc>
              <a:spcBef>
                <a:spcPts val="0"/>
              </a:spcBef>
            </a:pPr>
            <a:r>
              <a:rPr lang="en-US" sz="2000" dirty="0">
                <a:latin typeface="Times New Roman" pitchFamily="18" charset="0"/>
                <a:cs typeface="Times New Roman" pitchFamily="18" charset="0"/>
              </a:rPr>
              <a:t>Handwriting Generation.</a:t>
            </a:r>
          </a:p>
          <a:p>
            <a:pPr algn="just">
              <a:lnSpc>
                <a:spcPct val="150000"/>
              </a:lnSpc>
              <a:spcBef>
                <a:spcPts val="0"/>
              </a:spcBef>
            </a:pPr>
            <a:r>
              <a:rPr lang="en-US" sz="2000" dirty="0">
                <a:latin typeface="Times New Roman" pitchFamily="18" charset="0"/>
                <a:cs typeface="Times New Roman" pitchFamily="18" charset="0"/>
              </a:rPr>
              <a:t>Question Answering Chatbots.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Gated Recurrent Unit(GRU)</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It is the newer version of recurrent neural networks and is similar to LSTM.</a:t>
            </a:r>
          </a:p>
          <a:p>
            <a:r>
              <a:rPr lang="en-US" sz="2000" dirty="0">
                <a:latin typeface="Times New Roman" pitchFamily="18" charset="0"/>
                <a:cs typeface="Times New Roman" pitchFamily="18" charset="0"/>
              </a:rPr>
              <a:t>GRUs has ignored the cell state and it has used the hidden state to transfer information.</a:t>
            </a:r>
          </a:p>
          <a:p>
            <a:r>
              <a:rPr lang="en-US" sz="2000" dirty="0">
                <a:latin typeface="Times New Roman" pitchFamily="18" charset="0"/>
                <a:cs typeface="Times New Roman" pitchFamily="18" charset="0"/>
              </a:rPr>
              <a:t>It has only two gates , a reset gate and an update gate.</a:t>
            </a:r>
          </a:p>
          <a:p>
            <a:pPr>
              <a:buNone/>
            </a:pPr>
            <a:endParaRPr lang="en-US" sz="2000" dirty="0">
              <a:latin typeface="Times New Roman" pitchFamily="18" charset="0"/>
              <a:cs typeface="Times New Roman" pitchFamily="18" charset="0"/>
            </a:endParaRPr>
          </a:p>
        </p:txBody>
      </p:sp>
      <p:pic>
        <p:nvPicPr>
          <p:cNvPr id="4" name="Picture 3" descr="GRU.png"/>
          <p:cNvPicPr>
            <a:picLocks noChangeAspect="1"/>
          </p:cNvPicPr>
          <p:nvPr/>
        </p:nvPicPr>
        <p:blipFill>
          <a:blip r:embed="rId2"/>
          <a:stretch>
            <a:fillRect/>
          </a:stretch>
        </p:blipFill>
        <p:spPr>
          <a:xfrm>
            <a:off x="2762250" y="3352800"/>
            <a:ext cx="6667500" cy="3505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Gated Recurrent Unit(GRU)</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Update Gate:</a:t>
            </a:r>
          </a:p>
          <a:p>
            <a:pPr algn="just">
              <a:lnSpc>
                <a:spcPct val="150000"/>
              </a:lnSpc>
              <a:spcBef>
                <a:spcPts val="0"/>
              </a:spcBef>
            </a:pPr>
            <a:r>
              <a:rPr lang="en-US" sz="2000" dirty="0">
                <a:latin typeface="Times New Roman" pitchFamily="18" charset="0"/>
                <a:cs typeface="Times New Roman" pitchFamily="18" charset="0"/>
              </a:rPr>
              <a:t>This gate acts similar to the forget and input gate of LSTM.</a:t>
            </a:r>
          </a:p>
          <a:p>
            <a:pPr algn="just">
              <a:lnSpc>
                <a:spcPct val="150000"/>
              </a:lnSpc>
              <a:spcBef>
                <a:spcPts val="0"/>
              </a:spcBef>
            </a:pPr>
            <a:r>
              <a:rPr lang="en-US" sz="2000" dirty="0">
                <a:latin typeface="Times New Roman" pitchFamily="18" charset="0"/>
                <a:cs typeface="Times New Roman" pitchFamily="18" charset="0"/>
              </a:rPr>
              <a:t>It decides which information to throw away and which information to add.</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Reset Gate:</a:t>
            </a:r>
          </a:p>
          <a:p>
            <a:pPr algn="just">
              <a:lnSpc>
                <a:spcPct val="150000"/>
              </a:lnSpc>
              <a:spcBef>
                <a:spcPts val="0"/>
              </a:spcBef>
            </a:pPr>
            <a:r>
              <a:rPr lang="en-US" sz="2000" dirty="0">
                <a:latin typeface="Times New Roman" pitchFamily="18" charset="0"/>
                <a:cs typeface="Times New Roman" pitchFamily="18" charset="0"/>
              </a:rPr>
              <a:t>It is another gate used to decide how much past information to forget.</a:t>
            </a:r>
          </a:p>
          <a:p>
            <a:pPr algn="just">
              <a:lnSpc>
                <a:spcPct val="150000"/>
              </a:lnSpc>
              <a:spcBef>
                <a:spcPts val="0"/>
              </a:spcBef>
            </a:pPr>
            <a:r>
              <a:rPr lang="en-US" sz="2000" dirty="0">
                <a:latin typeface="Times New Roman" pitchFamily="18" charset="0"/>
                <a:cs typeface="Times New Roman" pitchFamily="18" charset="0"/>
              </a:rPr>
              <a:t>These gates have fewer tensor operations and they can be trained at a faster rate when compared to LSTM.</a:t>
            </a:r>
          </a:p>
          <a:p>
            <a:pPr algn="just">
              <a:lnSpc>
                <a:spcPct val="150000"/>
              </a:lnSpc>
              <a:spcBef>
                <a:spcPts val="0"/>
              </a:spcBef>
            </a:pPr>
            <a:r>
              <a:rPr lang="en-US" sz="2000" dirty="0">
                <a:latin typeface="Times New Roman" pitchFamily="18" charset="0"/>
                <a:cs typeface="Times New Roman" pitchFamily="18" charset="0"/>
              </a:rPr>
              <a:t>Researchers use both these gates to determine which one works better for their use case.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Natural Language Processing:</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It refers to the AI method of  communicating with intelligent systems using natural language like English.</a:t>
            </a:r>
          </a:p>
          <a:p>
            <a:pPr algn="just">
              <a:lnSpc>
                <a:spcPct val="150000"/>
              </a:lnSpc>
              <a:spcBef>
                <a:spcPts val="0"/>
              </a:spcBef>
            </a:pPr>
            <a:r>
              <a:rPr lang="en-US" sz="2000" dirty="0">
                <a:latin typeface="Times New Roman" pitchFamily="18" charset="0"/>
                <a:cs typeface="Times New Roman" pitchFamily="18" charset="0"/>
              </a:rPr>
              <a:t>When we want a smart system like robot to perform as per our instructions , then processing of  Natural language is required.</a:t>
            </a:r>
          </a:p>
          <a:p>
            <a:pPr algn="just">
              <a:lnSpc>
                <a:spcPct val="150000"/>
              </a:lnSpc>
              <a:spcBef>
                <a:spcPts val="0"/>
              </a:spcBef>
            </a:pPr>
            <a:r>
              <a:rPr lang="en-US" sz="2000" dirty="0">
                <a:latin typeface="Times New Roman" pitchFamily="18" charset="0"/>
                <a:cs typeface="Times New Roman" pitchFamily="18" charset="0"/>
              </a:rPr>
              <a:t>NLP is nothing but making computers perform useful tasks with normal language input from the user.</a:t>
            </a:r>
          </a:p>
          <a:p>
            <a:pPr algn="just">
              <a:lnSpc>
                <a:spcPct val="150000"/>
              </a:lnSpc>
              <a:spcBef>
                <a:spcPts val="0"/>
              </a:spcBef>
            </a:pPr>
            <a:r>
              <a:rPr lang="en-US" sz="2000" dirty="0">
                <a:latin typeface="Times New Roman" pitchFamily="18" charset="0"/>
                <a:cs typeface="Times New Roman" pitchFamily="18" charset="0"/>
              </a:rPr>
              <a:t>The input and output of an NLP can be speech and written text.</a:t>
            </a:r>
          </a:p>
          <a:p>
            <a:pPr algn="just">
              <a:lnSpc>
                <a:spcPct val="150000"/>
              </a:lnSpc>
              <a:spcBef>
                <a:spcPts val="0"/>
              </a:spcBef>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40464770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Components Of NLP:</a:t>
            </a: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a:latin typeface="Times New Roman" pitchFamily="18" charset="0"/>
                <a:cs typeface="Times New Roman" pitchFamily="18" charset="0"/>
              </a:rPr>
              <a:t>There are two major components in NLP:</a:t>
            </a:r>
          </a:p>
          <a:p>
            <a:pPr algn="just">
              <a:lnSpc>
                <a:spcPct val="150000"/>
              </a:lnSpc>
              <a:spcBef>
                <a:spcPts val="0"/>
              </a:spcBef>
            </a:pPr>
            <a:r>
              <a:rPr lang="en-US" sz="2000" b="1" dirty="0">
                <a:latin typeface="Times New Roman" pitchFamily="18" charset="0"/>
                <a:cs typeface="Times New Roman" pitchFamily="18" charset="0"/>
              </a:rPr>
              <a:t>Natural Language Understanding(NLU):</a:t>
            </a:r>
          </a:p>
          <a:p>
            <a:pPr algn="just">
              <a:lnSpc>
                <a:spcPct val="150000"/>
              </a:lnSpc>
              <a:spcBef>
                <a:spcPts val="0"/>
              </a:spcBef>
            </a:pPr>
            <a:r>
              <a:rPr lang="en-US" sz="2000" dirty="0">
                <a:latin typeface="Times New Roman" pitchFamily="18" charset="0"/>
                <a:cs typeface="Times New Roman" pitchFamily="18" charset="0"/>
              </a:rPr>
              <a:t>It involves the following tasks:</a:t>
            </a:r>
          </a:p>
          <a:p>
            <a:pPr algn="just">
              <a:lnSpc>
                <a:spcPct val="150000"/>
              </a:lnSpc>
              <a:spcBef>
                <a:spcPts val="0"/>
              </a:spcBef>
            </a:pPr>
            <a:r>
              <a:rPr lang="en-US" sz="2000" dirty="0">
                <a:latin typeface="Times New Roman" pitchFamily="18" charset="0"/>
                <a:cs typeface="Times New Roman" pitchFamily="18" charset="0"/>
              </a:rPr>
              <a:t>It maps the given input in natural language into useful representations.</a:t>
            </a:r>
          </a:p>
          <a:p>
            <a:pPr algn="just">
              <a:lnSpc>
                <a:spcPct val="150000"/>
              </a:lnSpc>
              <a:spcBef>
                <a:spcPts val="0"/>
              </a:spcBef>
            </a:pPr>
            <a:r>
              <a:rPr lang="en-US" sz="2000" dirty="0">
                <a:latin typeface="Times New Roman" pitchFamily="18" charset="0"/>
                <a:cs typeface="Times New Roman" pitchFamily="18" charset="0"/>
              </a:rPr>
              <a:t>Analyze different aspects of the language.</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Natural Language Generation(NLG):</a:t>
            </a:r>
          </a:p>
          <a:p>
            <a:pPr algn="just">
              <a:lnSpc>
                <a:spcPct val="150000"/>
              </a:lnSpc>
              <a:spcBef>
                <a:spcPts val="0"/>
              </a:spcBef>
            </a:pPr>
            <a:r>
              <a:rPr lang="en-US" sz="2000" dirty="0">
                <a:latin typeface="Times New Roman" pitchFamily="18" charset="0"/>
                <a:cs typeface="Times New Roman" pitchFamily="18" charset="0"/>
              </a:rPr>
              <a:t>It involves the process of producing meaningful phrases and sentences in the form of natural language from some internal representation.</a:t>
            </a:r>
          </a:p>
          <a:p>
            <a:pPr algn="just">
              <a:lnSpc>
                <a:spcPct val="150000"/>
              </a:lnSpc>
              <a:spcBef>
                <a:spcPts val="0"/>
              </a:spcBef>
            </a:pPr>
            <a:r>
              <a:rPr lang="en-US" sz="2000" dirty="0">
                <a:latin typeface="Times New Roman" pitchFamily="18" charset="0"/>
                <a:cs typeface="Times New Roman" pitchFamily="18" charset="0"/>
              </a:rPr>
              <a:t>It involves:</a:t>
            </a:r>
          </a:p>
          <a:p>
            <a:pPr algn="just">
              <a:lnSpc>
                <a:spcPct val="150000"/>
              </a:lnSpc>
              <a:spcBef>
                <a:spcPts val="0"/>
              </a:spcBef>
            </a:pPr>
            <a:r>
              <a:rPr lang="en-US" sz="2000" b="1" dirty="0">
                <a:latin typeface="Times New Roman" pitchFamily="18" charset="0"/>
                <a:cs typeface="Times New Roman" pitchFamily="18" charset="0"/>
              </a:rPr>
              <a:t>Text Planning: </a:t>
            </a:r>
            <a:r>
              <a:rPr lang="en-US" sz="2000" dirty="0">
                <a:latin typeface="Times New Roman" pitchFamily="18" charset="0"/>
                <a:cs typeface="Times New Roman" pitchFamily="18" charset="0"/>
              </a:rPr>
              <a:t>This involves retrieving the useful content from the knowledge base.</a:t>
            </a:r>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Components Of NLP:</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Sentence Planning:</a:t>
            </a:r>
          </a:p>
          <a:p>
            <a:pPr algn="just">
              <a:lnSpc>
                <a:spcPct val="150000"/>
              </a:lnSpc>
              <a:spcBef>
                <a:spcPts val="0"/>
              </a:spcBef>
            </a:pPr>
            <a:r>
              <a:rPr lang="en-US" sz="2000" dirty="0">
                <a:latin typeface="Times New Roman" pitchFamily="18" charset="0"/>
                <a:cs typeface="Times New Roman" pitchFamily="18" charset="0"/>
              </a:rPr>
              <a:t>It involves choosing the required words , forming meaningful phrases and it sets the tone of the sentence.</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Text Realization:</a:t>
            </a:r>
          </a:p>
          <a:p>
            <a:pPr algn="just">
              <a:lnSpc>
                <a:spcPct val="150000"/>
              </a:lnSpc>
              <a:spcBef>
                <a:spcPts val="0"/>
              </a:spcBef>
            </a:pPr>
            <a:r>
              <a:rPr lang="en-US" sz="2000" dirty="0">
                <a:latin typeface="Times New Roman" pitchFamily="18" charset="0"/>
                <a:cs typeface="Times New Roman" pitchFamily="18" charset="0"/>
              </a:rPr>
              <a:t>It maps the sentence plan into the sentence structure.</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Challenges In NLU:</a:t>
            </a: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a:latin typeface="Times New Roman" pitchFamily="18" charset="0"/>
                <a:cs typeface="Times New Roman" pitchFamily="18" charset="0"/>
              </a:rPr>
              <a:t>NLU is very good in form and structure , but it is ambiguous.</a:t>
            </a:r>
          </a:p>
          <a:p>
            <a:pPr algn="just">
              <a:lnSpc>
                <a:spcPct val="150000"/>
              </a:lnSpc>
              <a:spcBef>
                <a:spcPts val="0"/>
              </a:spcBef>
            </a:pPr>
            <a:r>
              <a:rPr lang="en-US" sz="2000" dirty="0">
                <a:latin typeface="Times New Roman" pitchFamily="18" charset="0"/>
                <a:cs typeface="Times New Roman" pitchFamily="18" charset="0"/>
              </a:rPr>
              <a:t>There are various levels of ambiguity:</a:t>
            </a:r>
          </a:p>
          <a:p>
            <a:pPr algn="just">
              <a:lnSpc>
                <a:spcPct val="150000"/>
              </a:lnSpc>
              <a:spcBef>
                <a:spcPts val="0"/>
              </a:spcBef>
            </a:pPr>
            <a:r>
              <a:rPr lang="en-US" sz="2000" b="1" dirty="0">
                <a:latin typeface="Times New Roman" pitchFamily="18" charset="0"/>
                <a:cs typeface="Times New Roman" pitchFamily="18" charset="0"/>
              </a:rPr>
              <a:t>Lexical Ambiguity: </a:t>
            </a:r>
            <a:r>
              <a:rPr lang="en-US" sz="2000" dirty="0">
                <a:latin typeface="Times New Roman" pitchFamily="18" charset="0"/>
                <a:cs typeface="Times New Roman" pitchFamily="18" charset="0"/>
              </a:rPr>
              <a:t>It is at the very basic level such as the word level.</a:t>
            </a:r>
          </a:p>
          <a:p>
            <a:pPr algn="just">
              <a:lnSpc>
                <a:spcPct val="150000"/>
              </a:lnSpc>
              <a:spcBef>
                <a:spcPts val="0"/>
              </a:spcBef>
            </a:pPr>
            <a:r>
              <a:rPr lang="en-US" sz="2000" dirty="0">
                <a:latin typeface="Times New Roman" pitchFamily="18" charset="0"/>
                <a:cs typeface="Times New Roman" pitchFamily="18" charset="0"/>
              </a:rPr>
              <a:t>For ex, we can treat the word “board” as the noun or a verb.</a:t>
            </a:r>
          </a:p>
          <a:p>
            <a:pPr algn="just">
              <a:lnSpc>
                <a:spcPct val="150000"/>
              </a:lnSpc>
              <a:spcBef>
                <a:spcPts val="0"/>
              </a:spcBef>
            </a:pPr>
            <a:r>
              <a:rPr lang="en-US" sz="2000" b="1" dirty="0">
                <a:latin typeface="Times New Roman" pitchFamily="18" charset="0"/>
                <a:cs typeface="Times New Roman" pitchFamily="18" charset="0"/>
              </a:rPr>
              <a:t>Syntax level Ambiguity: </a:t>
            </a:r>
            <a:r>
              <a:rPr lang="en-US" sz="2000" dirty="0">
                <a:latin typeface="Times New Roman" pitchFamily="18" charset="0"/>
                <a:cs typeface="Times New Roman" pitchFamily="18" charset="0"/>
              </a:rPr>
              <a:t>A sentence can be parsed in different ways.</a:t>
            </a:r>
          </a:p>
          <a:p>
            <a:pPr algn="just">
              <a:lnSpc>
                <a:spcPct val="150000"/>
              </a:lnSpc>
              <a:spcBef>
                <a:spcPts val="0"/>
              </a:spcBef>
            </a:pPr>
            <a:r>
              <a:rPr lang="en-US" sz="2000" dirty="0">
                <a:latin typeface="Times New Roman" pitchFamily="18" charset="0"/>
                <a:cs typeface="Times New Roman" pitchFamily="18" charset="0"/>
              </a:rPr>
              <a:t>“She lifted the beetle with brown cap”.</a:t>
            </a:r>
          </a:p>
          <a:p>
            <a:pPr algn="just">
              <a:lnSpc>
                <a:spcPct val="150000"/>
              </a:lnSpc>
              <a:spcBef>
                <a:spcPts val="0"/>
              </a:spcBef>
            </a:pPr>
            <a:r>
              <a:rPr lang="en-US" sz="2000" dirty="0">
                <a:latin typeface="Times New Roman" pitchFamily="18" charset="0"/>
                <a:cs typeface="Times New Roman" pitchFamily="18" charset="0"/>
              </a:rPr>
              <a:t>Did she use cap to lift the beetle or she lifted a beetle that had brown cap.</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Referential Ambiguity:</a:t>
            </a:r>
          </a:p>
          <a:p>
            <a:pPr algn="just">
              <a:lnSpc>
                <a:spcPct val="150000"/>
              </a:lnSpc>
              <a:spcBef>
                <a:spcPts val="0"/>
              </a:spcBef>
            </a:pPr>
            <a:r>
              <a:rPr lang="en-US" sz="2000" dirty="0">
                <a:latin typeface="Times New Roman" pitchFamily="18" charset="0"/>
                <a:cs typeface="Times New Roman" pitchFamily="18" charset="0"/>
              </a:rPr>
              <a:t>It is nothing but referring to something using pronouns.</a:t>
            </a:r>
          </a:p>
          <a:p>
            <a:pPr algn="just">
              <a:lnSpc>
                <a:spcPct val="150000"/>
              </a:lnSpc>
              <a:spcBef>
                <a:spcPts val="0"/>
              </a:spcBef>
            </a:pPr>
            <a:r>
              <a:rPr lang="en-US" sz="2000" dirty="0">
                <a:latin typeface="Times New Roman" pitchFamily="18" charset="0"/>
                <a:cs typeface="Times New Roman" pitchFamily="18" charset="0"/>
              </a:rPr>
              <a:t>For example , Geetha went to Kala. She said , “Iam tired”. Exactly , who is tired?</a:t>
            </a:r>
          </a:p>
          <a:p>
            <a:pPr lvl="1" algn="just">
              <a:lnSpc>
                <a:spcPct val="150000"/>
              </a:lnSpc>
              <a:spcBef>
                <a:spcPts val="0"/>
              </a:spcBef>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NLP Terminology:</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Following are some of the important terms in NLP terminology.</a:t>
            </a:r>
          </a:p>
          <a:p>
            <a:pPr algn="just">
              <a:lnSpc>
                <a:spcPct val="150000"/>
              </a:lnSpc>
              <a:spcBef>
                <a:spcPts val="0"/>
              </a:spcBef>
            </a:pPr>
            <a:r>
              <a:rPr lang="en-US" sz="2000" b="1" dirty="0">
                <a:latin typeface="Times New Roman" pitchFamily="18" charset="0"/>
                <a:cs typeface="Times New Roman" pitchFamily="18" charset="0"/>
              </a:rPr>
              <a:t>Phonology – </a:t>
            </a:r>
            <a:r>
              <a:rPr lang="en-US" sz="2000" dirty="0">
                <a:latin typeface="Times New Roman" pitchFamily="18" charset="0"/>
                <a:cs typeface="Times New Roman" pitchFamily="18" charset="0"/>
              </a:rPr>
              <a:t>It is the study of organizing sound systematically.</a:t>
            </a:r>
          </a:p>
          <a:p>
            <a:pPr algn="just">
              <a:lnSpc>
                <a:spcPct val="150000"/>
              </a:lnSpc>
              <a:spcBef>
                <a:spcPts val="0"/>
              </a:spcBef>
            </a:pPr>
            <a:r>
              <a:rPr lang="en-US" sz="2000" b="1" dirty="0">
                <a:latin typeface="Times New Roman" pitchFamily="18" charset="0"/>
                <a:cs typeface="Times New Roman" pitchFamily="18" charset="0"/>
              </a:rPr>
              <a:t>Morphology – </a:t>
            </a:r>
            <a:r>
              <a:rPr lang="en-US" sz="2000" dirty="0">
                <a:latin typeface="Times New Roman" pitchFamily="18" charset="0"/>
                <a:cs typeface="Times New Roman" pitchFamily="18" charset="0"/>
              </a:rPr>
              <a:t>It is the study of construction of words from primitive meaningful units.</a:t>
            </a:r>
          </a:p>
          <a:p>
            <a:pPr algn="just">
              <a:lnSpc>
                <a:spcPct val="150000"/>
              </a:lnSpc>
              <a:spcBef>
                <a:spcPts val="0"/>
              </a:spcBef>
            </a:pPr>
            <a:r>
              <a:rPr lang="en-US" sz="2000" b="1" dirty="0">
                <a:latin typeface="Times New Roman" pitchFamily="18" charset="0"/>
                <a:cs typeface="Times New Roman" pitchFamily="18" charset="0"/>
              </a:rPr>
              <a:t>Syntax- </a:t>
            </a:r>
            <a:r>
              <a:rPr lang="en-US" sz="2000" dirty="0">
                <a:latin typeface="Times New Roman" pitchFamily="18" charset="0"/>
                <a:cs typeface="Times New Roman" pitchFamily="18" charset="0"/>
              </a:rPr>
              <a:t>The words are arranged in order to make a sentence.</a:t>
            </a:r>
          </a:p>
          <a:p>
            <a:pPr algn="just">
              <a:lnSpc>
                <a:spcPct val="150000"/>
              </a:lnSpc>
              <a:spcBef>
                <a:spcPts val="0"/>
              </a:spcBef>
            </a:pPr>
            <a:r>
              <a:rPr lang="en-US" sz="2000" b="1" dirty="0">
                <a:latin typeface="Times New Roman" pitchFamily="18" charset="0"/>
                <a:cs typeface="Times New Roman" pitchFamily="18" charset="0"/>
              </a:rPr>
              <a:t>Semantics- </a:t>
            </a:r>
            <a:r>
              <a:rPr lang="en-US" sz="2000" dirty="0">
                <a:latin typeface="Times New Roman" pitchFamily="18" charset="0"/>
                <a:cs typeface="Times New Roman" pitchFamily="18" charset="0"/>
              </a:rPr>
              <a:t>It is concerned with the meaning of words and how to combine words into meaningful phrases and sentences.</a:t>
            </a:r>
          </a:p>
          <a:p>
            <a:pPr algn="just">
              <a:lnSpc>
                <a:spcPct val="150000"/>
              </a:lnSpc>
              <a:spcBef>
                <a:spcPts val="0"/>
              </a:spcBef>
            </a:pPr>
            <a:r>
              <a:rPr lang="en-US" sz="2000" b="1" dirty="0">
                <a:latin typeface="Times New Roman" pitchFamily="18" charset="0"/>
                <a:cs typeface="Times New Roman" pitchFamily="18" charset="0"/>
              </a:rPr>
              <a:t>Pragmatics – </a:t>
            </a:r>
            <a:r>
              <a:rPr lang="en-US" sz="2000" dirty="0">
                <a:latin typeface="Times New Roman" pitchFamily="18" charset="0"/>
                <a:cs typeface="Times New Roman" pitchFamily="18" charset="0"/>
              </a:rPr>
              <a:t>It deals with using and understanding sentences in different situations.</a:t>
            </a:r>
          </a:p>
          <a:p>
            <a:pPr algn="just">
              <a:lnSpc>
                <a:spcPct val="150000"/>
              </a:lnSpc>
              <a:spcBef>
                <a:spcPts val="0"/>
              </a:spcBef>
            </a:pPr>
            <a:r>
              <a:rPr lang="en-US" sz="2000" dirty="0">
                <a:latin typeface="Times New Roman" pitchFamily="18" charset="0"/>
                <a:cs typeface="Times New Roman" pitchFamily="18" charset="0"/>
              </a:rPr>
              <a:t>Based on the understanding , it also tells how the interpretation of the sentence is affected.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NLP Terminology:</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Discourse: </a:t>
            </a:r>
            <a:r>
              <a:rPr lang="en-US" sz="2000" dirty="0">
                <a:latin typeface="Times New Roman" pitchFamily="18" charset="0"/>
                <a:cs typeface="Times New Roman" pitchFamily="18" charset="0"/>
              </a:rPr>
              <a:t>It also deals with how the previous sentence can affect the interpretation of the next sentence.</a:t>
            </a:r>
          </a:p>
          <a:p>
            <a:pPr algn="just">
              <a:lnSpc>
                <a:spcPct val="150000"/>
              </a:lnSpc>
              <a:spcBef>
                <a:spcPts val="0"/>
              </a:spcBef>
            </a:pPr>
            <a:r>
              <a:rPr lang="en-US" sz="2000" b="1" dirty="0">
                <a:latin typeface="Times New Roman" pitchFamily="18" charset="0"/>
                <a:cs typeface="Times New Roman" pitchFamily="18" charset="0"/>
              </a:rPr>
              <a:t>World Knowledge: </a:t>
            </a:r>
            <a:r>
              <a:rPr lang="en-US" sz="2000" dirty="0">
                <a:latin typeface="Times New Roman" pitchFamily="18" charset="0"/>
                <a:cs typeface="Times New Roman" pitchFamily="18" charset="0"/>
              </a:rPr>
              <a:t>It contains the general knowledge about the world.</a:t>
            </a:r>
          </a:p>
          <a:p>
            <a:pPr algn="just">
              <a:lnSpc>
                <a:spcPct val="150000"/>
              </a:lnSpc>
              <a:spcBef>
                <a:spcPts val="0"/>
              </a:spcBef>
            </a:pPr>
            <a:endParaRPr lang="en-US" sz="2000" b="1"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Steps in NLP:</a:t>
            </a:r>
          </a:p>
          <a:p>
            <a:pPr algn="just">
              <a:lnSpc>
                <a:spcPct val="150000"/>
              </a:lnSpc>
              <a:spcBef>
                <a:spcPts val="0"/>
              </a:spcBef>
            </a:pPr>
            <a:r>
              <a:rPr lang="en-US" sz="2000" b="1" dirty="0">
                <a:latin typeface="Times New Roman" pitchFamily="18" charset="0"/>
                <a:cs typeface="Times New Roman" pitchFamily="18" charset="0"/>
              </a:rPr>
              <a:t>Lexical Analysis: </a:t>
            </a: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It is used to identify and analyze the structure of words.</a:t>
            </a:r>
          </a:p>
          <a:p>
            <a:pPr algn="just">
              <a:lnSpc>
                <a:spcPct val="150000"/>
              </a:lnSpc>
              <a:spcBef>
                <a:spcPts val="0"/>
              </a:spcBef>
            </a:pPr>
            <a:r>
              <a:rPr lang="en-US" sz="2000" dirty="0">
                <a:latin typeface="Times New Roman" pitchFamily="18" charset="0"/>
                <a:cs typeface="Times New Roman" pitchFamily="18" charset="0"/>
              </a:rPr>
              <a:t>Lexicon is nothing but the collection of words and phrases in the language.</a:t>
            </a:r>
          </a:p>
          <a:p>
            <a:pPr algn="just">
              <a:lnSpc>
                <a:spcPct val="150000"/>
              </a:lnSpc>
              <a:spcBef>
                <a:spcPts val="0"/>
              </a:spcBef>
            </a:pPr>
            <a:r>
              <a:rPr lang="en-US" sz="2000" dirty="0">
                <a:latin typeface="Times New Roman" pitchFamily="18" charset="0"/>
                <a:cs typeface="Times New Roman" pitchFamily="18" charset="0"/>
              </a:rPr>
              <a:t>It divides the whole chunk of txt into paragraphs , words and sentences.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Steps In NLP:</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Syntactic Analysis: </a:t>
            </a: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In this type of analysis , the words in the sentence are analyzed for grammer.</a:t>
            </a:r>
          </a:p>
          <a:p>
            <a:pPr algn="just">
              <a:lnSpc>
                <a:spcPct val="150000"/>
              </a:lnSpc>
              <a:spcBef>
                <a:spcPts val="0"/>
              </a:spcBef>
            </a:pPr>
            <a:r>
              <a:rPr lang="en-US" sz="2000" dirty="0">
                <a:latin typeface="Times New Roman" pitchFamily="18" charset="0"/>
                <a:cs typeface="Times New Roman" pitchFamily="18" charset="0"/>
              </a:rPr>
              <a:t>The words are arranged in such a manner that it shows the relationship between the words.</a:t>
            </a:r>
          </a:p>
          <a:p>
            <a:pPr algn="just">
              <a:lnSpc>
                <a:spcPct val="150000"/>
              </a:lnSpc>
              <a:spcBef>
                <a:spcPts val="0"/>
              </a:spcBef>
            </a:pPr>
            <a:r>
              <a:rPr lang="en-US" sz="2000" dirty="0">
                <a:latin typeface="Times New Roman" pitchFamily="18" charset="0"/>
                <a:cs typeface="Times New Roman" pitchFamily="18" charset="0"/>
              </a:rPr>
              <a:t>For eg , sentence such as “The bank goes to customer” is rejected by the syntactic analyzer.</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Semantic Analysis:</a:t>
            </a:r>
          </a:p>
          <a:p>
            <a:pPr algn="just">
              <a:lnSpc>
                <a:spcPct val="150000"/>
              </a:lnSpc>
              <a:spcBef>
                <a:spcPts val="0"/>
              </a:spcBef>
            </a:pPr>
            <a:r>
              <a:rPr lang="en-US" sz="2000" dirty="0">
                <a:latin typeface="Times New Roman" pitchFamily="18" charset="0"/>
                <a:cs typeface="Times New Roman" pitchFamily="18" charset="0"/>
              </a:rPr>
              <a:t>It shows the correct meaning from the text.</a:t>
            </a:r>
          </a:p>
          <a:p>
            <a:pPr algn="just">
              <a:lnSpc>
                <a:spcPct val="150000"/>
              </a:lnSpc>
              <a:spcBef>
                <a:spcPts val="0"/>
              </a:spcBef>
            </a:pPr>
            <a:r>
              <a:rPr lang="en-US" sz="2000" dirty="0">
                <a:latin typeface="Times New Roman" pitchFamily="18" charset="0"/>
                <a:cs typeface="Times New Roman" pitchFamily="18" charset="0"/>
              </a:rPr>
              <a:t>The text is checked for understanding the meaning.</a:t>
            </a:r>
          </a:p>
          <a:p>
            <a:pPr algn="just">
              <a:lnSpc>
                <a:spcPct val="150000"/>
              </a:lnSpc>
              <a:spcBef>
                <a:spcPts val="0"/>
              </a:spcBef>
            </a:pPr>
            <a:r>
              <a:rPr lang="en-US" sz="2000" dirty="0">
                <a:latin typeface="Times New Roman" pitchFamily="18" charset="0"/>
                <a:cs typeface="Times New Roman" pitchFamily="18" charset="0"/>
              </a:rPr>
              <a:t>It is done by mapping syntactic structures and objects in the task domain.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Steps In NLP:</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Semantic Analysis:</a:t>
            </a:r>
          </a:p>
          <a:p>
            <a:pPr algn="just">
              <a:lnSpc>
                <a:spcPct val="150000"/>
              </a:lnSpc>
              <a:spcBef>
                <a:spcPts val="0"/>
              </a:spcBef>
            </a:pPr>
            <a:r>
              <a:rPr lang="en-US" sz="2000" dirty="0">
                <a:latin typeface="Times New Roman" pitchFamily="18" charset="0"/>
                <a:cs typeface="Times New Roman" pitchFamily="18" charset="0"/>
              </a:rPr>
              <a:t>It disregards sentence such as “hot cool-drink”.</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Discourse Integration:</a:t>
            </a:r>
          </a:p>
          <a:p>
            <a:pPr algn="just">
              <a:lnSpc>
                <a:spcPct val="150000"/>
              </a:lnSpc>
              <a:spcBef>
                <a:spcPts val="0"/>
              </a:spcBef>
            </a:pPr>
            <a:r>
              <a:rPr lang="en-US" sz="2000" dirty="0">
                <a:latin typeface="Times New Roman" pitchFamily="18" charset="0"/>
                <a:cs typeface="Times New Roman" pitchFamily="18" charset="0"/>
              </a:rPr>
              <a:t>The meaning of any sentence depends on the meaning of the sentence before it.</a:t>
            </a:r>
          </a:p>
          <a:p>
            <a:pPr algn="just">
              <a:lnSpc>
                <a:spcPct val="150000"/>
              </a:lnSpc>
              <a:spcBef>
                <a:spcPts val="0"/>
              </a:spcBef>
            </a:pPr>
            <a:r>
              <a:rPr lang="en-US" sz="2000" dirty="0">
                <a:latin typeface="Times New Roman" pitchFamily="18" charset="0"/>
                <a:cs typeface="Times New Roman" pitchFamily="18" charset="0"/>
              </a:rPr>
              <a:t>It also brings about the meaning  of  immediately succeeding sentence.</a:t>
            </a:r>
          </a:p>
          <a:p>
            <a:pPr algn="just">
              <a:lnSpc>
                <a:spcPct val="150000"/>
              </a:lnSpc>
              <a:spcBef>
                <a:spcPts val="0"/>
              </a:spcBef>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Steps In NLP:</a:t>
            </a:r>
            <a:endParaRPr lang="en-US" sz="4000" dirty="0"/>
          </a:p>
        </p:txBody>
      </p:sp>
      <p:sp>
        <p:nvSpPr>
          <p:cNvPr id="3" name="Content Placeholder 2"/>
          <p:cNvSpPr>
            <a:spLocks noGrp="1"/>
          </p:cNvSpPr>
          <p:nvPr>
            <p:ph idx="1"/>
          </p:nvPr>
        </p:nvSpPr>
        <p:spPr/>
        <p:txBody>
          <a:bodyPr>
            <a:normAutofit/>
          </a:bodyPr>
          <a:lstStyle/>
          <a:p>
            <a:r>
              <a:rPr lang="en-US" sz="2000" b="1" dirty="0">
                <a:latin typeface="Times New Roman" pitchFamily="18" charset="0"/>
                <a:cs typeface="Times New Roman" pitchFamily="18" charset="0"/>
              </a:rPr>
              <a:t>Pragmatic Analysis: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this , what was said is re-interpreted on what is actually meant.</a:t>
            </a:r>
          </a:p>
          <a:p>
            <a:r>
              <a:rPr lang="en-US" sz="2000" dirty="0">
                <a:latin typeface="Times New Roman" pitchFamily="18" charset="0"/>
                <a:cs typeface="Times New Roman" pitchFamily="18" charset="0"/>
              </a:rPr>
              <a:t>It involves deriving those aspects of language which require real world knowledge.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NLTK Package:</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Pre-Requisite:</a:t>
            </a:r>
          </a:p>
          <a:p>
            <a:pPr algn="just">
              <a:lnSpc>
                <a:spcPct val="150000"/>
              </a:lnSpc>
              <a:spcBef>
                <a:spcPts val="0"/>
              </a:spcBef>
            </a:pPr>
            <a:r>
              <a:rPr lang="en-US" sz="2000" dirty="0">
                <a:latin typeface="Times New Roman" pitchFamily="18" charset="0"/>
                <a:cs typeface="Times New Roman" pitchFamily="18" charset="0"/>
              </a:rPr>
              <a:t>Change in context makes it more difficult to build applications using NLP.</a:t>
            </a:r>
          </a:p>
          <a:p>
            <a:pPr algn="just">
              <a:lnSpc>
                <a:spcPct val="150000"/>
              </a:lnSpc>
              <a:spcBef>
                <a:spcPts val="0"/>
              </a:spcBef>
            </a:pPr>
            <a:r>
              <a:rPr lang="en-US" sz="2000" dirty="0">
                <a:latin typeface="Times New Roman" pitchFamily="18" charset="0"/>
                <a:cs typeface="Times New Roman" pitchFamily="18" charset="0"/>
              </a:rPr>
              <a:t>Context factor tells how a machine understands  a particular sentence.</a:t>
            </a:r>
          </a:p>
          <a:p>
            <a:pPr algn="just">
              <a:lnSpc>
                <a:spcPct val="150000"/>
              </a:lnSpc>
              <a:spcBef>
                <a:spcPts val="0"/>
              </a:spcBef>
            </a:pPr>
            <a:r>
              <a:rPr lang="en-US" sz="2000" dirty="0">
                <a:latin typeface="Times New Roman" pitchFamily="18" charset="0"/>
                <a:cs typeface="Times New Roman" pitchFamily="18" charset="0"/>
              </a:rPr>
              <a:t>Hence , we need to develop Natural language applications using machine learning approaches.</a:t>
            </a:r>
          </a:p>
          <a:p>
            <a:pPr algn="just">
              <a:lnSpc>
                <a:spcPct val="150000"/>
              </a:lnSpc>
              <a:spcBef>
                <a:spcPts val="0"/>
              </a:spcBef>
            </a:pPr>
            <a:r>
              <a:rPr lang="en-US" sz="2000" dirty="0">
                <a:latin typeface="Times New Roman" pitchFamily="18" charset="0"/>
                <a:cs typeface="Times New Roman" pitchFamily="18" charset="0"/>
              </a:rPr>
              <a:t>To build such applications , we will use Python package called NLTK(Natural language toolkit package).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Importing NLTK:</a:t>
            </a:r>
          </a:p>
        </p:txBody>
      </p:sp>
      <p:sp>
        <p:nvSpPr>
          <p:cNvPr id="3" name="Content Placeholder 2"/>
          <p:cNvSpPr>
            <a:spLocks noGrp="1"/>
          </p:cNvSpPr>
          <p:nvPr>
            <p:ph idx="1"/>
          </p:nvPr>
        </p:nvSpPr>
        <p:spPr/>
        <p:txBody>
          <a:bodyPr>
            <a:normAutofit fontScale="85000" lnSpcReduction="10000"/>
          </a:bodyPr>
          <a:lstStyle/>
          <a:p>
            <a:pPr>
              <a:lnSpc>
                <a:spcPct val="160000"/>
              </a:lnSpc>
              <a:spcBef>
                <a:spcPts val="0"/>
              </a:spcBef>
            </a:pPr>
            <a:r>
              <a:rPr lang="en-US" sz="2000" dirty="0">
                <a:latin typeface="Times New Roman" pitchFamily="18" charset="0"/>
                <a:cs typeface="Times New Roman" pitchFamily="18" charset="0"/>
              </a:rPr>
              <a:t>NLTK can be installed with the help of following command:</a:t>
            </a:r>
          </a:p>
          <a:p>
            <a:pPr>
              <a:lnSpc>
                <a:spcPct val="160000"/>
              </a:lnSpc>
              <a:spcBef>
                <a:spcPts val="0"/>
              </a:spcBef>
            </a:pPr>
            <a:r>
              <a:rPr lang="en-US" sz="2000" dirty="0">
                <a:latin typeface="Times New Roman" pitchFamily="18" charset="0"/>
                <a:cs typeface="Times New Roman" pitchFamily="18" charset="0"/>
              </a:rPr>
              <a:t>pip install nltk </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dirty="0">
                <a:latin typeface="Times New Roman" pitchFamily="18" charset="0"/>
                <a:cs typeface="Times New Roman" pitchFamily="18" charset="0"/>
              </a:rPr>
              <a:t>To build a conda package for NLTK , use the following command:</a:t>
            </a:r>
          </a:p>
          <a:p>
            <a:pPr>
              <a:lnSpc>
                <a:spcPct val="160000"/>
              </a:lnSpc>
              <a:spcBef>
                <a:spcPts val="0"/>
              </a:spcBef>
            </a:pPr>
            <a:r>
              <a:rPr lang="en-US" sz="2000" dirty="0">
                <a:latin typeface="Times New Roman" pitchFamily="18" charset="0"/>
                <a:cs typeface="Times New Roman" pitchFamily="18" charset="0"/>
              </a:rPr>
              <a:t>conda install -c anaconda nltk </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dirty="0">
                <a:latin typeface="Times New Roman" pitchFamily="18" charset="0"/>
                <a:cs typeface="Times New Roman" pitchFamily="18" charset="0"/>
              </a:rPr>
              <a:t>After installing the NLTK package , we need to import it through the command prompt.</a:t>
            </a:r>
          </a:p>
          <a:p>
            <a:pPr>
              <a:lnSpc>
                <a:spcPct val="160000"/>
              </a:lnSpc>
              <a:spcBef>
                <a:spcPts val="0"/>
              </a:spcBef>
            </a:pPr>
            <a:r>
              <a:rPr lang="en-US" sz="2000" dirty="0">
                <a:latin typeface="Times New Roman" pitchFamily="18" charset="0"/>
                <a:cs typeface="Times New Roman" pitchFamily="18" charset="0"/>
              </a:rPr>
              <a:t>&gt;&gt;&gt; import nltk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90" y="1661828"/>
            <a:ext cx="5604418"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482749" y="2370349"/>
            <a:ext cx="3901643"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3"/>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519563" y="3887127"/>
            <a:ext cx="6223263" cy="1194303"/>
            <a:chOff x="707071" y="4093456"/>
            <a:chExt cx="6887726" cy="1321750"/>
          </a:xfrm>
        </p:grpSpPr>
        <p:sp>
          <p:nvSpPr>
            <p:cNvPr id="65" name="Rectangle 64"/>
            <p:cNvSpPr/>
            <p:nvPr/>
          </p:nvSpPr>
          <p:spPr>
            <a:xfrm>
              <a:off x="707071" y="4093456"/>
              <a:ext cx="4756088"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98741188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Downloading NLTKs Data:</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After importing NLTK , we need to import the required data.</a:t>
            </a:r>
          </a:p>
          <a:p>
            <a:pPr>
              <a:lnSpc>
                <a:spcPct val="150000"/>
              </a:lnSpc>
              <a:spcBef>
                <a:spcPts val="0"/>
              </a:spcBef>
            </a:pPr>
            <a:r>
              <a:rPr lang="en-US" sz="2000" dirty="0">
                <a:latin typeface="Times New Roman" pitchFamily="18" charset="0"/>
                <a:cs typeface="Times New Roman" pitchFamily="18" charset="0"/>
              </a:rPr>
              <a:t>&gt;&gt;&gt; nltk.download() </a:t>
            </a: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Why NLTK?</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Perform large-scale analysis.</a:t>
            </a:r>
            <a:r>
              <a:rPr lang="en-IN" sz="2000" dirty="0">
                <a:latin typeface="Times New Roman" panose="02020603050405020304" pitchFamily="18" charset="0"/>
                <a:cs typeface="Times New Roman" panose="02020603050405020304" pitchFamily="18" charset="0"/>
              </a:rPr>
              <a:t> Natural Language Processing helps machines automatically understand and analyze huge amounts of </a:t>
            </a:r>
            <a:r>
              <a:rPr lang="en-IN" sz="2000" dirty="0">
                <a:latin typeface="Times New Roman" panose="02020603050405020304" pitchFamily="18" charset="0"/>
                <a:cs typeface="Times New Roman" panose="02020603050405020304" pitchFamily="18" charset="0"/>
                <a:hlinkClick r:id="rId2"/>
              </a:rPr>
              <a:t>unstructured text data</a:t>
            </a:r>
            <a:r>
              <a:rPr lang="en-IN" sz="2000" dirty="0">
                <a:latin typeface="Times New Roman" panose="02020603050405020304" pitchFamily="18" charset="0"/>
                <a:cs typeface="Times New Roman" panose="02020603050405020304" pitchFamily="18" charset="0"/>
              </a:rPr>
              <a:t>, like social media comments, customer support tickets, online reviews, news reports, and more.</a:t>
            </a:r>
          </a:p>
          <a:p>
            <a:pPr algn="just">
              <a:lnSpc>
                <a:spcPct val="150000"/>
              </a:lnSpc>
              <a:spcBef>
                <a:spcPts val="0"/>
              </a:spcBef>
            </a:pPr>
            <a:endParaRPr lang="en-US"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Automate processes in real-time.</a:t>
            </a:r>
            <a:r>
              <a:rPr lang="en-IN" sz="2000" dirty="0">
                <a:latin typeface="Times New Roman" panose="02020603050405020304" pitchFamily="18" charset="0"/>
                <a:cs typeface="Times New Roman" panose="02020603050405020304" pitchFamily="18" charset="0"/>
              </a:rPr>
              <a:t> Natural language processing tools can help machines learn to sort and route information with little to no human interaction – quickly, efficiently, accurately, and around the clock.</a:t>
            </a:r>
          </a:p>
          <a:p>
            <a:endParaRPr lang="en-US"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Tailor NLP tools to your industry.</a:t>
            </a:r>
            <a:r>
              <a:rPr lang="en-IN" sz="2000" dirty="0">
                <a:latin typeface="Times New Roman" panose="02020603050405020304" pitchFamily="18" charset="0"/>
                <a:cs typeface="Times New Roman" panose="02020603050405020304" pitchFamily="18" charset="0"/>
              </a:rPr>
              <a:t> Natural language processing algorithms can be tailored to your needs and criteria, like complex, industry-specific language – even sarcasm and misused words.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64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Tokenization , Stemming and Lamentization:</a:t>
            </a:r>
          </a:p>
        </p:txBody>
      </p:sp>
      <p:sp>
        <p:nvSpPr>
          <p:cNvPr id="3" name="Content Placeholder 2"/>
          <p:cNvSpPr>
            <a:spLocks noGrp="1"/>
          </p:cNvSpPr>
          <p:nvPr>
            <p:ph idx="1"/>
          </p:nvPr>
        </p:nvSpPr>
        <p:spPr/>
        <p:txBody>
          <a:bodyPr>
            <a:normAutofit/>
          </a:bodyPr>
          <a:lstStyle/>
          <a:p>
            <a:r>
              <a:rPr lang="en-US" sz="2000" b="1" dirty="0">
                <a:latin typeface="Times New Roman" pitchFamily="18" charset="0"/>
                <a:cs typeface="Times New Roman" pitchFamily="18" charset="0"/>
              </a:rPr>
              <a:t>Tokenization:</a:t>
            </a:r>
          </a:p>
          <a:p>
            <a:r>
              <a:rPr lang="en-US" sz="2000" dirty="0">
                <a:latin typeface="Times New Roman" pitchFamily="18" charset="0"/>
                <a:cs typeface="Times New Roman" pitchFamily="18" charset="0"/>
              </a:rPr>
              <a:t>It is the process of breaking the given text , i.e, the character sequence into smaller units called tokens.</a:t>
            </a:r>
          </a:p>
          <a:p>
            <a:r>
              <a:rPr lang="en-US" sz="2000" dirty="0">
                <a:latin typeface="Times New Roman" pitchFamily="18" charset="0"/>
                <a:cs typeface="Times New Roman" pitchFamily="18" charset="0"/>
              </a:rPr>
              <a:t>Tokens may be words , numbers or punctuation marks.</a:t>
            </a:r>
          </a:p>
          <a:p>
            <a:r>
              <a:rPr lang="en-US" sz="2000" dirty="0">
                <a:latin typeface="Times New Roman" pitchFamily="18" charset="0"/>
                <a:cs typeface="Times New Roman" pitchFamily="18" charset="0"/>
              </a:rPr>
              <a:t>It is also called word segmentation.</a:t>
            </a:r>
          </a:p>
          <a:p>
            <a:r>
              <a:rPr lang="en-US" sz="2000" b="1" dirty="0">
                <a:latin typeface="Times New Roman" pitchFamily="18" charset="0"/>
                <a:cs typeface="Times New Roman" pitchFamily="18" charset="0"/>
              </a:rPr>
              <a:t>Example:</a:t>
            </a:r>
          </a:p>
          <a:p>
            <a:r>
              <a:rPr lang="en-US" sz="2000" b="1" dirty="0"/>
              <a:t>Input</a:t>
            </a:r>
            <a:r>
              <a:rPr lang="en-US" sz="2000" dirty="0"/>
              <a:t> − Mango, banana, pineapple and apple all are fruits.</a:t>
            </a:r>
          </a:p>
          <a:p>
            <a:r>
              <a:rPr lang="en-US" sz="2000" b="1" dirty="0"/>
              <a:t>Output</a:t>
            </a:r>
            <a:r>
              <a:rPr lang="en-US" sz="2000" dirty="0"/>
              <a:t> −</a:t>
            </a:r>
          </a:p>
          <a:p>
            <a:endParaRPr lang="en-US" sz="2000" dirty="0">
              <a:latin typeface="Times New Roman" pitchFamily="18" charset="0"/>
              <a:cs typeface="Times New Roman" pitchFamily="18" charset="0"/>
            </a:endParaRPr>
          </a:p>
        </p:txBody>
      </p:sp>
      <p:pic>
        <p:nvPicPr>
          <p:cNvPr id="4" name="Picture 3" descr="tokenization.jpg"/>
          <p:cNvPicPr>
            <a:picLocks noChangeAspect="1"/>
          </p:cNvPicPr>
          <p:nvPr/>
        </p:nvPicPr>
        <p:blipFill>
          <a:blip r:embed="rId2"/>
          <a:stretch>
            <a:fillRect/>
          </a:stretch>
        </p:blipFill>
        <p:spPr>
          <a:xfrm>
            <a:off x="2895600" y="5257801"/>
            <a:ext cx="5715798" cy="371527"/>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Tokenization:</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The process of breaking the given text can be done with the help of locating the word boundaries.</a:t>
            </a:r>
          </a:p>
          <a:p>
            <a:pPr algn="just">
              <a:lnSpc>
                <a:spcPct val="150000"/>
              </a:lnSpc>
              <a:spcBef>
                <a:spcPts val="0"/>
              </a:spcBef>
            </a:pPr>
            <a:r>
              <a:rPr lang="en-US" sz="2000" dirty="0">
                <a:latin typeface="Times New Roman" pitchFamily="18" charset="0"/>
                <a:cs typeface="Times New Roman" pitchFamily="18" charset="0"/>
              </a:rPr>
              <a:t>The ending of a word and starting of a new word are called word boundaries.</a:t>
            </a:r>
          </a:p>
          <a:p>
            <a:pPr algn="just">
              <a:lnSpc>
                <a:spcPct val="150000"/>
              </a:lnSpc>
              <a:spcBef>
                <a:spcPts val="0"/>
              </a:spcBef>
            </a:pPr>
            <a:r>
              <a:rPr lang="en-US" sz="2000" dirty="0">
                <a:latin typeface="Times New Roman" pitchFamily="18" charset="0"/>
                <a:cs typeface="Times New Roman" pitchFamily="18" charset="0"/>
              </a:rPr>
              <a:t>The writing system and the typographical structure of the words influence the boundaries.</a:t>
            </a:r>
          </a:p>
          <a:p>
            <a:pPr algn="just">
              <a:lnSpc>
                <a:spcPct val="150000"/>
              </a:lnSpc>
              <a:spcBef>
                <a:spcPts val="0"/>
              </a:spcBef>
            </a:pPr>
            <a:r>
              <a:rPr lang="en-US" sz="2000" dirty="0">
                <a:latin typeface="Times New Roman" pitchFamily="18" charset="0"/>
                <a:cs typeface="Times New Roman" pitchFamily="18" charset="0"/>
              </a:rPr>
              <a:t>In the NLTK module , various packages are available related to tokenization.</a:t>
            </a:r>
          </a:p>
          <a:p>
            <a:pPr algn="just">
              <a:lnSpc>
                <a:spcPct val="150000"/>
              </a:lnSpc>
              <a:spcBef>
                <a:spcPts val="0"/>
              </a:spcBef>
            </a:pPr>
            <a:r>
              <a:rPr lang="en-US" sz="2000" dirty="0">
                <a:latin typeface="Times New Roman" pitchFamily="18" charset="0"/>
                <a:cs typeface="Times New Roman" pitchFamily="18" charset="0"/>
              </a:rPr>
              <a:t>Packages can be used to divide the text into tokens.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Sent_tokenize_package:</a:t>
            </a:r>
          </a:p>
        </p:txBody>
      </p:sp>
      <p:sp>
        <p:nvSpPr>
          <p:cNvPr id="3" name="Content Placeholder 2"/>
          <p:cNvSpPr>
            <a:spLocks noGrp="1"/>
          </p:cNvSpPr>
          <p:nvPr>
            <p:ph idx="1"/>
          </p:nvPr>
        </p:nvSpPr>
        <p:spPr/>
        <p:txBody>
          <a:bodyPr>
            <a:normAutofit fontScale="55000" lnSpcReduction="20000"/>
          </a:bodyPr>
          <a:lstStyle/>
          <a:p>
            <a:pPr>
              <a:lnSpc>
                <a:spcPct val="170000"/>
              </a:lnSpc>
              <a:spcBef>
                <a:spcPts val="0"/>
              </a:spcBef>
            </a:pPr>
            <a:r>
              <a:rPr lang="en-US" sz="2000" dirty="0">
                <a:latin typeface="Times New Roman" pitchFamily="18" charset="0"/>
                <a:cs typeface="Times New Roman" pitchFamily="18" charset="0"/>
              </a:rPr>
              <a:t>This package will divide the input text into sentences.</a:t>
            </a:r>
          </a:p>
          <a:p>
            <a:pPr>
              <a:lnSpc>
                <a:spcPct val="170000"/>
              </a:lnSpc>
              <a:spcBef>
                <a:spcPts val="0"/>
              </a:spcBef>
            </a:pPr>
            <a:r>
              <a:rPr lang="en-US" sz="2000" dirty="0">
                <a:latin typeface="Times New Roman" pitchFamily="18" charset="0"/>
                <a:cs typeface="Times New Roman" pitchFamily="18" charset="0"/>
              </a:rPr>
              <a:t>Import this package with the help of following code:</a:t>
            </a:r>
          </a:p>
          <a:p>
            <a:pPr>
              <a:lnSpc>
                <a:spcPct val="170000"/>
              </a:lnSpc>
              <a:spcBef>
                <a:spcPts val="0"/>
              </a:spcBef>
            </a:pPr>
            <a:r>
              <a:rPr lang="en-US" sz="2000" dirty="0">
                <a:latin typeface="Times New Roman" pitchFamily="18" charset="0"/>
                <a:cs typeface="Times New Roman" pitchFamily="18" charset="0"/>
              </a:rPr>
              <a:t>from nltk.tokenize import sent_tokenize .</a:t>
            </a:r>
          </a:p>
          <a:p>
            <a:pPr>
              <a:lnSpc>
                <a:spcPct val="170000"/>
              </a:lnSpc>
              <a:spcBef>
                <a:spcPts val="0"/>
              </a:spcBef>
            </a:pPr>
            <a:endParaRPr lang="en-US" sz="2000" dirty="0">
              <a:latin typeface="Times New Roman" pitchFamily="18" charset="0"/>
              <a:cs typeface="Times New Roman" pitchFamily="18" charset="0"/>
            </a:endParaRPr>
          </a:p>
          <a:p>
            <a:pPr>
              <a:lnSpc>
                <a:spcPct val="170000"/>
              </a:lnSpc>
              <a:spcBef>
                <a:spcPts val="0"/>
              </a:spcBef>
            </a:pPr>
            <a:r>
              <a:rPr lang="en-US" sz="2000" b="1" dirty="0">
                <a:latin typeface="Times New Roman" pitchFamily="18" charset="0"/>
                <a:cs typeface="Times New Roman" pitchFamily="18" charset="0"/>
              </a:rPr>
              <a:t>word_tokenize package:</a:t>
            </a:r>
          </a:p>
          <a:p>
            <a:pPr>
              <a:lnSpc>
                <a:spcPct val="170000"/>
              </a:lnSpc>
              <a:spcBef>
                <a:spcPts val="0"/>
              </a:spcBef>
            </a:pPr>
            <a:r>
              <a:rPr lang="en-US" sz="2000" dirty="0">
                <a:latin typeface="Times New Roman" pitchFamily="18" charset="0"/>
                <a:cs typeface="Times New Roman" pitchFamily="18" charset="0"/>
              </a:rPr>
              <a:t>This package divides the input text into words.</a:t>
            </a:r>
          </a:p>
          <a:p>
            <a:pPr>
              <a:lnSpc>
                <a:spcPct val="170000"/>
              </a:lnSpc>
              <a:spcBef>
                <a:spcPts val="0"/>
              </a:spcBef>
            </a:pPr>
            <a:r>
              <a:rPr lang="en-US" sz="2000" dirty="0">
                <a:latin typeface="Times New Roman" pitchFamily="18" charset="0"/>
                <a:cs typeface="Times New Roman" pitchFamily="18" charset="0"/>
              </a:rPr>
              <a:t>This package can be imported with the help of following inport statement:</a:t>
            </a:r>
          </a:p>
          <a:p>
            <a:pPr>
              <a:lnSpc>
                <a:spcPct val="170000"/>
              </a:lnSpc>
              <a:spcBef>
                <a:spcPts val="0"/>
              </a:spcBef>
            </a:pPr>
            <a:r>
              <a:rPr lang="en-US" sz="2000" dirty="0">
                <a:latin typeface="Times New Roman" pitchFamily="18" charset="0"/>
                <a:cs typeface="Times New Roman" pitchFamily="18" charset="0"/>
              </a:rPr>
              <a:t>from nltk.tokenize import word_tokenize .</a:t>
            </a:r>
          </a:p>
          <a:p>
            <a:pPr>
              <a:lnSpc>
                <a:spcPct val="170000"/>
              </a:lnSpc>
              <a:spcBef>
                <a:spcPts val="0"/>
              </a:spcBef>
            </a:pPr>
            <a:endParaRPr lang="en-US" sz="2000" dirty="0">
              <a:latin typeface="Times New Roman" pitchFamily="18" charset="0"/>
              <a:cs typeface="Times New Roman" pitchFamily="18" charset="0"/>
            </a:endParaRPr>
          </a:p>
          <a:p>
            <a:pPr>
              <a:lnSpc>
                <a:spcPct val="170000"/>
              </a:lnSpc>
              <a:spcBef>
                <a:spcPts val="0"/>
              </a:spcBef>
            </a:pPr>
            <a:r>
              <a:rPr lang="en-US" sz="2000" b="1" dirty="0">
                <a:latin typeface="Times New Roman" pitchFamily="18" charset="0"/>
                <a:cs typeface="Times New Roman" pitchFamily="18" charset="0"/>
              </a:rPr>
              <a:t>WordPunctTokenizer package:</a:t>
            </a:r>
          </a:p>
          <a:p>
            <a:pPr>
              <a:lnSpc>
                <a:spcPct val="170000"/>
              </a:lnSpc>
              <a:spcBef>
                <a:spcPts val="0"/>
              </a:spcBef>
            </a:pPr>
            <a:r>
              <a:rPr lang="en-US" sz="2000" dirty="0">
                <a:latin typeface="Times New Roman" pitchFamily="18" charset="0"/>
                <a:cs typeface="Times New Roman" pitchFamily="18" charset="0"/>
              </a:rPr>
              <a:t>This package divides the input text into words as well as punctuation marks.</a:t>
            </a:r>
          </a:p>
          <a:p>
            <a:pPr>
              <a:lnSpc>
                <a:spcPct val="170000"/>
              </a:lnSpc>
              <a:spcBef>
                <a:spcPts val="0"/>
              </a:spcBef>
            </a:pPr>
            <a:r>
              <a:rPr lang="en-US" sz="2000" dirty="0">
                <a:latin typeface="Times New Roman" pitchFamily="18" charset="0"/>
                <a:cs typeface="Times New Roman" pitchFamily="18" charset="0"/>
              </a:rPr>
              <a:t>Following is the import statement:</a:t>
            </a:r>
          </a:p>
          <a:p>
            <a:pPr>
              <a:lnSpc>
                <a:spcPct val="170000"/>
              </a:lnSpc>
              <a:spcBef>
                <a:spcPts val="0"/>
              </a:spcBef>
            </a:pPr>
            <a:r>
              <a:rPr lang="en-US" sz="1800" dirty="0">
                <a:latin typeface="Times New Roman" pitchFamily="18" charset="0"/>
                <a:cs typeface="Times New Roman" pitchFamily="18" charset="0"/>
              </a:rPr>
              <a:t>from nltk.tokenize import WordPuncttokenizer </a:t>
            </a:r>
            <a:br>
              <a:rPr lang="en-US" sz="18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Stemming:</a:t>
            </a:r>
          </a:p>
        </p:txBody>
      </p:sp>
      <p:sp>
        <p:nvSpPr>
          <p:cNvPr id="3" name="Content Placeholder 2"/>
          <p:cNvSpPr>
            <a:spLocks noGrp="1"/>
          </p:cNvSpPr>
          <p:nvPr>
            <p:ph idx="1"/>
          </p:nvPr>
        </p:nvSpPr>
        <p:spPr/>
        <p:txBody>
          <a:bodyPr>
            <a:normAutofit lnSpcReduction="10000"/>
          </a:bodyPr>
          <a:lstStyle/>
          <a:p>
            <a:pPr algn="just">
              <a:lnSpc>
                <a:spcPct val="160000"/>
              </a:lnSpc>
              <a:spcBef>
                <a:spcPts val="0"/>
              </a:spcBef>
            </a:pPr>
            <a:r>
              <a:rPr lang="en-US" sz="2000" dirty="0">
                <a:latin typeface="Times New Roman" pitchFamily="18" charset="0"/>
                <a:cs typeface="Times New Roman" pitchFamily="18" charset="0"/>
              </a:rPr>
              <a:t>When we work with words , lot of variations occur due to grammatical reasons.</a:t>
            </a:r>
          </a:p>
          <a:p>
            <a:pPr algn="just">
              <a:lnSpc>
                <a:spcPct val="160000"/>
              </a:lnSpc>
              <a:spcBef>
                <a:spcPts val="0"/>
              </a:spcBef>
            </a:pPr>
            <a:r>
              <a:rPr lang="en-US" sz="2000" dirty="0">
                <a:latin typeface="Times New Roman" pitchFamily="18" charset="0"/>
                <a:cs typeface="Times New Roman" pitchFamily="18" charset="0"/>
              </a:rPr>
              <a:t>Variations means we have to deal with different forms of the same words like democratic , democracy and democratization.</a:t>
            </a:r>
          </a:p>
          <a:p>
            <a:pPr algn="just">
              <a:lnSpc>
                <a:spcPct val="160000"/>
              </a:lnSpc>
              <a:spcBef>
                <a:spcPts val="0"/>
              </a:spcBef>
            </a:pPr>
            <a:r>
              <a:rPr lang="en-US" sz="2000" dirty="0">
                <a:latin typeface="Times New Roman" pitchFamily="18" charset="0"/>
                <a:cs typeface="Times New Roman" pitchFamily="18" charset="0"/>
              </a:rPr>
              <a:t>Machines should understand that these different words have the same base form.</a:t>
            </a:r>
          </a:p>
          <a:p>
            <a:pPr algn="just">
              <a:lnSpc>
                <a:spcPct val="160000"/>
              </a:lnSpc>
              <a:spcBef>
                <a:spcPts val="0"/>
              </a:spcBef>
            </a:pPr>
            <a:r>
              <a:rPr lang="en-US" sz="2000" dirty="0">
                <a:latin typeface="Times New Roman" pitchFamily="18" charset="0"/>
                <a:cs typeface="Times New Roman" pitchFamily="18" charset="0"/>
              </a:rPr>
              <a:t>When analyzing text , it is useful to understand the base form of words.</a:t>
            </a:r>
          </a:p>
          <a:p>
            <a:pPr algn="just">
              <a:lnSpc>
                <a:spcPct val="160000"/>
              </a:lnSpc>
              <a:spcBef>
                <a:spcPts val="0"/>
              </a:spcBef>
            </a:pPr>
            <a:r>
              <a:rPr lang="en-US" sz="2000" dirty="0">
                <a:latin typeface="Times New Roman" pitchFamily="18" charset="0"/>
                <a:cs typeface="Times New Roman" pitchFamily="18" charset="0"/>
              </a:rPr>
              <a:t>This can be achieved by stemming.</a:t>
            </a:r>
          </a:p>
          <a:p>
            <a:pPr algn="just">
              <a:lnSpc>
                <a:spcPct val="160000"/>
              </a:lnSpc>
              <a:spcBef>
                <a:spcPts val="0"/>
              </a:spcBef>
            </a:pPr>
            <a:r>
              <a:rPr lang="en-US" sz="2000" dirty="0">
                <a:latin typeface="Times New Roman" pitchFamily="18" charset="0"/>
                <a:cs typeface="Times New Roman" pitchFamily="18" charset="0"/>
              </a:rPr>
              <a:t>It is the heuristic process of extracting  the base form of words by chopping off  the ends of words.</a:t>
            </a:r>
          </a:p>
          <a:p>
            <a:pPr algn="just">
              <a:lnSpc>
                <a:spcPct val="160000"/>
              </a:lnSpc>
              <a:spcBef>
                <a:spcPts val="0"/>
              </a:spcBef>
            </a:pPr>
            <a:r>
              <a:rPr lang="en-US" sz="2000" dirty="0">
                <a:latin typeface="Times New Roman" pitchFamily="18" charset="0"/>
                <a:cs typeface="Times New Roman" pitchFamily="18" charset="0"/>
              </a:rPr>
              <a:t>In NLTK module , various packages are available related to stemming.</a:t>
            </a:r>
          </a:p>
          <a:p>
            <a:pPr algn="just">
              <a:lnSpc>
                <a:spcPct val="160000"/>
              </a:lnSpc>
              <a:spcBef>
                <a:spcPts val="0"/>
              </a:spcBef>
            </a:pPr>
            <a:r>
              <a:rPr lang="en-US" sz="2000" dirty="0">
                <a:latin typeface="Times New Roman" pitchFamily="18" charset="0"/>
                <a:cs typeface="Times New Roman" pitchFamily="18" charset="0"/>
              </a:rPr>
              <a:t>They can be used to get the base form of words and they use various algorithms.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PorterStemmer package:</a:t>
            </a:r>
          </a:p>
        </p:txBody>
      </p:sp>
      <p:sp>
        <p:nvSpPr>
          <p:cNvPr id="3" name="Content Placeholder 2"/>
          <p:cNvSpPr>
            <a:spLocks noGrp="1"/>
          </p:cNvSpPr>
          <p:nvPr>
            <p:ph idx="1"/>
          </p:nvPr>
        </p:nvSpPr>
        <p:spPr/>
        <p:txBody>
          <a:bodyPr>
            <a:normAutofit fontScale="85000" lnSpcReduction="20000"/>
          </a:bodyPr>
          <a:lstStyle/>
          <a:p>
            <a:pPr algn="just"/>
            <a:r>
              <a:rPr lang="en-US" sz="2000" dirty="0">
                <a:latin typeface="Times New Roman" pitchFamily="18" charset="0"/>
                <a:cs typeface="Times New Roman" pitchFamily="18" charset="0"/>
              </a:rPr>
              <a:t>Python package uses porter’s  algorithm to extract the base form.</a:t>
            </a:r>
          </a:p>
          <a:p>
            <a:pPr algn="just"/>
            <a:r>
              <a:rPr lang="en-US" sz="2000" dirty="0">
                <a:latin typeface="Times New Roman" pitchFamily="18" charset="0"/>
                <a:cs typeface="Times New Roman" pitchFamily="18" charset="0"/>
              </a:rPr>
              <a:t>Import this package with the help of  following python code:</a:t>
            </a:r>
          </a:p>
          <a:p>
            <a:pPr algn="just"/>
            <a:r>
              <a:rPr lang="en-US" sz="2000" dirty="0">
                <a:latin typeface="Times New Roman" pitchFamily="18" charset="0"/>
                <a:cs typeface="Times New Roman" pitchFamily="18" charset="0"/>
              </a:rPr>
              <a:t>from nltk.stem.porter import PorterStemmer .</a:t>
            </a:r>
          </a:p>
          <a:p>
            <a:pPr algn="just">
              <a:lnSpc>
                <a:spcPct val="170000"/>
              </a:lnSpc>
              <a:spcBef>
                <a:spcPts val="0"/>
              </a:spcBef>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eg , if we give the word ‘flying’ as the input to this stemmer , we will get the word ‘fly’ after stemming.</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LancasterStemmer package:</a:t>
            </a:r>
          </a:p>
          <a:p>
            <a:pPr algn="just"/>
            <a:r>
              <a:rPr lang="en-US" sz="2000" dirty="0">
                <a:latin typeface="Times New Roman" pitchFamily="18" charset="0"/>
                <a:cs typeface="Times New Roman" pitchFamily="18" charset="0"/>
              </a:rPr>
              <a:t>This package will use the Lancaster’s algorithm to extract the base form:</a:t>
            </a:r>
          </a:p>
          <a:p>
            <a:pPr algn="just"/>
            <a:r>
              <a:rPr lang="en-US" sz="2000" dirty="0">
                <a:latin typeface="Times New Roman" pitchFamily="18" charset="0"/>
                <a:cs typeface="Times New Roman" pitchFamily="18" charset="0"/>
              </a:rPr>
              <a:t>Import this with the help of following code:</a:t>
            </a:r>
          </a:p>
          <a:p>
            <a:pPr algn="just"/>
            <a:r>
              <a:rPr lang="en-US" sz="2000" dirty="0">
                <a:latin typeface="Times New Roman" pitchFamily="18" charset="0"/>
                <a:cs typeface="Times New Roman" pitchFamily="18" charset="0"/>
              </a:rPr>
              <a:t>from nltk.stem.lancaster import LancasterStemmer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eg , if we give the word ‘flying’ as the input to this stemmer , we will get the word ‘fly’ after stemming.</a:t>
            </a:r>
          </a:p>
          <a:p>
            <a:pPr>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Stemming:</a:t>
            </a:r>
            <a:endParaRPr lang="en-US" sz="4000" dirty="0"/>
          </a:p>
        </p:txBody>
      </p:sp>
      <p:sp>
        <p:nvSpPr>
          <p:cNvPr id="3" name="Content Placeholder 2"/>
          <p:cNvSpPr>
            <a:spLocks noGrp="1"/>
          </p:cNvSpPr>
          <p:nvPr>
            <p:ph idx="1"/>
          </p:nvPr>
        </p:nvSpPr>
        <p:spPr/>
        <p:txBody>
          <a:bodyPr>
            <a:normAutofit/>
          </a:bodyPr>
          <a:lstStyle/>
          <a:p>
            <a:pPr algn="just"/>
            <a:r>
              <a:rPr lang="en-US" sz="2000" b="1" dirty="0">
                <a:latin typeface="Times New Roman" pitchFamily="18" charset="0"/>
                <a:cs typeface="Times New Roman" pitchFamily="18" charset="0"/>
              </a:rPr>
              <a:t>SnowballStemmer package:</a:t>
            </a:r>
          </a:p>
          <a:p>
            <a:pPr algn="just"/>
            <a:r>
              <a:rPr lang="en-US" sz="2000" dirty="0">
                <a:latin typeface="Times New Roman" pitchFamily="18" charset="0"/>
                <a:cs typeface="Times New Roman" pitchFamily="18" charset="0"/>
              </a:rPr>
              <a:t>This python package will use the snowball’s algorithm to extract the base form.</a:t>
            </a:r>
          </a:p>
          <a:p>
            <a:pPr algn="just"/>
            <a:r>
              <a:rPr lang="en-US" sz="2000" dirty="0">
                <a:latin typeface="Times New Roman" pitchFamily="18" charset="0"/>
                <a:cs typeface="Times New Roman" pitchFamily="18" charset="0"/>
              </a:rPr>
              <a:t>This package can be imported with the help of following python code:</a:t>
            </a:r>
          </a:p>
          <a:p>
            <a:pPr algn="just"/>
            <a:r>
              <a:rPr lang="en-US" sz="2000" dirty="0">
                <a:latin typeface="Times New Roman" pitchFamily="18" charset="0"/>
                <a:cs typeface="Times New Roman" pitchFamily="18" charset="0"/>
              </a:rPr>
              <a:t>from nltk.stem.snowball import SnowballStemmer .</a:t>
            </a:r>
          </a:p>
          <a:p>
            <a:pPr algn="just">
              <a:lnSpc>
                <a:spcPct val="160000"/>
              </a:lnSpc>
              <a:spcBef>
                <a:spcPts val="0"/>
              </a:spcBef>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eg , if we give the word ‘flying’ as the input to this stemmer , we will get the word ‘fly’ after stemming.</a:t>
            </a:r>
          </a:p>
          <a:p>
            <a:pPr algn="just"/>
            <a:r>
              <a:rPr lang="en-US" sz="2000" dirty="0">
                <a:latin typeface="Times New Roman" pitchFamily="18" charset="0"/>
                <a:cs typeface="Times New Roman" pitchFamily="18" charset="0"/>
              </a:rPr>
              <a:t>All these algorithms have varying levels of strictness.</a:t>
            </a:r>
          </a:p>
          <a:p>
            <a:pPr algn="just"/>
            <a:r>
              <a:rPr lang="en-US" sz="2000" dirty="0">
                <a:latin typeface="Times New Roman" pitchFamily="18" charset="0"/>
                <a:cs typeface="Times New Roman" pitchFamily="18" charset="0"/>
              </a:rPr>
              <a:t>If we compare the three stemmers , Porter stemmer is the least strict and Lancaster is the stricitest.</a:t>
            </a:r>
          </a:p>
          <a:p>
            <a:pPr algn="just"/>
            <a:r>
              <a:rPr lang="en-US" sz="2000" dirty="0">
                <a:latin typeface="Times New Roman" pitchFamily="18" charset="0"/>
                <a:cs typeface="Times New Roman" pitchFamily="18" charset="0"/>
              </a:rPr>
              <a:t>Snowball stemmer can be used in terms of speed as well as strictness.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743712"/>
          </a:xfrm>
        </p:spPr>
        <p:txBody>
          <a:bodyPr>
            <a:noAutofit/>
          </a:bodyPr>
          <a:lstStyle/>
          <a:p>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Lemmatization:</a:t>
            </a:r>
          </a:p>
        </p:txBody>
      </p:sp>
      <p:sp>
        <p:nvSpPr>
          <p:cNvPr id="3" name="Content Placeholder 2"/>
          <p:cNvSpPr>
            <a:spLocks noGrp="1"/>
          </p:cNvSpPr>
          <p:nvPr>
            <p:ph idx="1"/>
          </p:nvPr>
        </p:nvSpPr>
        <p:spPr>
          <a:xfrm>
            <a:off x="1981200" y="1447800"/>
            <a:ext cx="8229600" cy="4876800"/>
          </a:xfrm>
        </p:spPr>
        <p:txBody>
          <a:bodyPr>
            <a:normAutofit lnSpcReduction="10000"/>
          </a:bodyPr>
          <a:lstStyle/>
          <a:p>
            <a:pPr algn="just">
              <a:lnSpc>
                <a:spcPct val="150000"/>
              </a:lnSpc>
              <a:spcBef>
                <a:spcPts val="0"/>
              </a:spcBef>
            </a:pPr>
            <a:r>
              <a:rPr lang="en-US" sz="2000" dirty="0">
                <a:latin typeface="Times New Roman" pitchFamily="18" charset="0"/>
                <a:cs typeface="Times New Roman" pitchFamily="18" charset="0"/>
              </a:rPr>
              <a:t>This technique is used for extracting the base form of words.</a:t>
            </a:r>
          </a:p>
          <a:p>
            <a:pPr algn="just">
              <a:lnSpc>
                <a:spcPct val="150000"/>
              </a:lnSpc>
              <a:spcBef>
                <a:spcPts val="0"/>
              </a:spcBef>
            </a:pPr>
            <a:r>
              <a:rPr lang="en-US" sz="2000" dirty="0">
                <a:latin typeface="Times New Roman" pitchFamily="18" charset="0"/>
                <a:cs typeface="Times New Roman" pitchFamily="18" charset="0"/>
              </a:rPr>
              <a:t>It does this task with the help of vocabulary and morphological analysis of words.</a:t>
            </a:r>
          </a:p>
          <a:p>
            <a:pPr algn="just">
              <a:lnSpc>
                <a:spcPct val="150000"/>
              </a:lnSpc>
              <a:spcBef>
                <a:spcPts val="0"/>
              </a:spcBef>
            </a:pPr>
            <a:r>
              <a:rPr lang="en-US" sz="2000" dirty="0">
                <a:latin typeface="Times New Roman" pitchFamily="18" charset="0"/>
                <a:cs typeface="Times New Roman" pitchFamily="18" charset="0"/>
              </a:rPr>
              <a:t>This kind of base form of  any word is called lemma.</a:t>
            </a:r>
          </a:p>
          <a:p>
            <a:pPr>
              <a:lnSpc>
                <a:spcPct val="150000"/>
              </a:lnSpc>
              <a:spcBef>
                <a:spcPts val="0"/>
              </a:spcBef>
            </a:pPr>
            <a:r>
              <a:rPr lang="en-US" sz="2000" dirty="0">
                <a:latin typeface="Times New Roman" pitchFamily="18" charset="0"/>
                <a:cs typeface="Times New Roman" pitchFamily="18" charset="0"/>
              </a:rPr>
              <a:t>The main difference between stemming and lemmatization is the vocabulary and morphological analysis of words.</a:t>
            </a:r>
          </a:p>
          <a:p>
            <a:pPr algn="just">
              <a:lnSpc>
                <a:spcPct val="150000"/>
              </a:lnSpc>
              <a:spcBef>
                <a:spcPts val="0"/>
              </a:spcBef>
            </a:pPr>
            <a:r>
              <a:rPr lang="en-US" sz="2000" dirty="0">
                <a:latin typeface="Times New Roman" pitchFamily="18" charset="0"/>
                <a:cs typeface="Times New Roman" pitchFamily="18" charset="0"/>
              </a:rPr>
              <a:t>Stemming commonly collapses derivationally related words whereas lemmatization collapses the different inflectional forms of lemma.</a:t>
            </a:r>
          </a:p>
          <a:p>
            <a:pPr algn="just">
              <a:lnSpc>
                <a:spcPct val="150000"/>
              </a:lnSpc>
              <a:spcBef>
                <a:spcPts val="0"/>
              </a:spcBef>
            </a:pPr>
            <a:r>
              <a:rPr lang="en-US" sz="2000" dirty="0">
                <a:latin typeface="Times New Roman" pitchFamily="18" charset="0"/>
                <a:cs typeface="Times New Roman" pitchFamily="18" charset="0"/>
              </a:rPr>
              <a:t>If we provide the word ‘saw’ as the input , then stemming will return the word ‘s’ but lemmatization will return the word either see or saw depending on whether the use of a token was a verb or noun.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Lemmatization:</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There is a package related to lemmatization process which can be used to get the base form of word:</a:t>
            </a:r>
          </a:p>
          <a:p>
            <a:pPr>
              <a:lnSpc>
                <a:spcPct val="150000"/>
              </a:lnSpc>
              <a:spcBef>
                <a:spcPts val="0"/>
              </a:spcBef>
            </a:pPr>
            <a:r>
              <a:rPr lang="en-US" sz="2000" b="1" dirty="0">
                <a:latin typeface="Times New Roman" pitchFamily="18" charset="0"/>
                <a:cs typeface="Times New Roman" pitchFamily="18" charset="0"/>
              </a:rPr>
              <a:t>WordNetLemmatizer package:</a:t>
            </a:r>
          </a:p>
          <a:p>
            <a:pPr>
              <a:lnSpc>
                <a:spcPct val="150000"/>
              </a:lnSpc>
              <a:spcBef>
                <a:spcPts val="0"/>
              </a:spcBef>
            </a:pPr>
            <a:r>
              <a:rPr lang="en-US" sz="2000" dirty="0">
                <a:latin typeface="Times New Roman" pitchFamily="18" charset="0"/>
                <a:cs typeface="Times New Roman" pitchFamily="18" charset="0"/>
              </a:rPr>
              <a:t>This package will extract the base form of word depending on whether it is used as a noun or a verb.</a:t>
            </a:r>
          </a:p>
          <a:p>
            <a:pPr>
              <a:lnSpc>
                <a:spcPct val="150000"/>
              </a:lnSpc>
              <a:spcBef>
                <a:spcPts val="0"/>
              </a:spcBef>
            </a:pPr>
            <a:r>
              <a:rPr lang="en-US" sz="2000" dirty="0">
                <a:latin typeface="Times New Roman" pitchFamily="18" charset="0"/>
                <a:cs typeface="Times New Roman" pitchFamily="18" charset="0"/>
              </a:rPr>
              <a:t>T he package can be imported with the help of following import statement:</a:t>
            </a:r>
          </a:p>
          <a:p>
            <a:pPr>
              <a:lnSpc>
                <a:spcPct val="150000"/>
              </a:lnSpc>
              <a:spcBef>
                <a:spcPts val="0"/>
              </a:spcBef>
            </a:pPr>
            <a:r>
              <a:rPr lang="en-US" sz="2000" dirty="0">
                <a:latin typeface="Times New Roman" pitchFamily="18" charset="0"/>
                <a:cs typeface="Times New Roman" pitchFamily="18" charset="0"/>
              </a:rPr>
              <a:t>from nltk.stem import WordNetLemmatizer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13812255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Bag Of Word(BoW)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It is a model in NLP and it is used to extract the features from text.</a:t>
            </a:r>
          </a:p>
          <a:p>
            <a:pPr algn="just">
              <a:lnSpc>
                <a:spcPct val="150000"/>
              </a:lnSpc>
              <a:spcBef>
                <a:spcPts val="0"/>
              </a:spcBef>
            </a:pPr>
            <a:r>
              <a:rPr lang="en-US" sz="2000" dirty="0">
                <a:latin typeface="Times New Roman" pitchFamily="18" charset="0"/>
                <a:cs typeface="Times New Roman" pitchFamily="18" charset="0"/>
              </a:rPr>
              <a:t>Text can be used in modelling such that in machine learning algorithms.</a:t>
            </a:r>
          </a:p>
          <a:p>
            <a:pPr algn="just">
              <a:lnSpc>
                <a:spcPct val="150000"/>
              </a:lnSpc>
              <a:spcBef>
                <a:spcPts val="0"/>
              </a:spcBef>
            </a:pPr>
            <a:r>
              <a:rPr lang="en-US" sz="2000" dirty="0">
                <a:latin typeface="Times New Roman" pitchFamily="18" charset="0"/>
                <a:cs typeface="Times New Roman" pitchFamily="18" charset="0"/>
              </a:rPr>
              <a:t>Machine learning algorithms cannot work with raw data and they need numeric data so that they can extract meaningful information out of it.</a:t>
            </a:r>
          </a:p>
          <a:p>
            <a:pPr algn="just">
              <a:lnSpc>
                <a:spcPct val="150000"/>
              </a:lnSpc>
              <a:spcBef>
                <a:spcPts val="0"/>
              </a:spcBef>
            </a:pPr>
            <a:r>
              <a:rPr lang="en-US" sz="2000" dirty="0">
                <a:latin typeface="Times New Roman" pitchFamily="18" charset="0"/>
                <a:cs typeface="Times New Roman" pitchFamily="18" charset="0"/>
              </a:rPr>
              <a:t>The conversion of text data into numeric data is called feature extraction or feature encoding.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Working  Of  BoW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This model is used for extracting the essential features from text.</a:t>
            </a:r>
          </a:p>
          <a:p>
            <a:pPr algn="just">
              <a:lnSpc>
                <a:spcPct val="150000"/>
              </a:lnSpc>
              <a:spcBef>
                <a:spcPts val="0"/>
              </a:spcBef>
            </a:pPr>
            <a:r>
              <a:rPr lang="en-US" sz="2000" dirty="0">
                <a:latin typeface="Times New Roman" pitchFamily="18" charset="0"/>
                <a:cs typeface="Times New Roman" pitchFamily="18" charset="0"/>
              </a:rPr>
              <a:t>Example , consider if we have a text document and if we want to convert it to numeric data.</a:t>
            </a:r>
          </a:p>
          <a:p>
            <a:pPr algn="just">
              <a:lnSpc>
                <a:spcPct val="150000"/>
              </a:lnSpc>
              <a:spcBef>
                <a:spcPts val="0"/>
              </a:spcBef>
            </a:pPr>
            <a:r>
              <a:rPr lang="en-US" sz="2000" dirty="0">
                <a:latin typeface="Times New Roman" pitchFamily="18" charset="0"/>
                <a:cs typeface="Times New Roman" pitchFamily="18" charset="0"/>
              </a:rPr>
              <a:t>If we want to extract the features out of  it , then this model extracts the vocabulary from all the words in the document.</a:t>
            </a:r>
          </a:p>
          <a:p>
            <a:pPr algn="just">
              <a:lnSpc>
                <a:spcPct val="150000"/>
              </a:lnSpc>
              <a:spcBef>
                <a:spcPts val="0"/>
              </a:spcBef>
            </a:pPr>
            <a:r>
              <a:rPr lang="en-US" sz="2000" dirty="0">
                <a:latin typeface="Times New Roman" pitchFamily="18" charset="0"/>
                <a:cs typeface="Times New Roman" pitchFamily="18" charset="0"/>
              </a:rPr>
              <a:t>By using a document term matrix , it will build a model.</a:t>
            </a:r>
          </a:p>
          <a:p>
            <a:pPr algn="just">
              <a:lnSpc>
                <a:spcPct val="150000"/>
              </a:lnSpc>
              <a:spcBef>
                <a:spcPts val="0"/>
              </a:spcBef>
            </a:pPr>
            <a:r>
              <a:rPr lang="en-US" sz="2000" dirty="0">
                <a:latin typeface="Times New Roman" pitchFamily="18" charset="0"/>
                <a:cs typeface="Times New Roman" pitchFamily="18" charset="0"/>
              </a:rPr>
              <a:t>BoW represents a document as a bag of words.</a:t>
            </a:r>
          </a:p>
          <a:p>
            <a:pPr algn="just">
              <a:lnSpc>
                <a:spcPct val="150000"/>
              </a:lnSpc>
              <a:spcBef>
                <a:spcPts val="0"/>
              </a:spcBef>
            </a:pPr>
            <a:r>
              <a:rPr lang="en-US" sz="2000" dirty="0">
                <a:latin typeface="Times New Roman" pitchFamily="18" charset="0"/>
                <a:cs typeface="Times New Roman" pitchFamily="18" charset="0"/>
              </a:rPr>
              <a:t>Information about the structure of words in the document is discarded.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Document Term Matrix:</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It is the matrix of various word counts that occur in a matrix.</a:t>
            </a:r>
          </a:p>
          <a:p>
            <a:pPr algn="just">
              <a:lnSpc>
                <a:spcPct val="150000"/>
              </a:lnSpc>
              <a:spcBef>
                <a:spcPts val="0"/>
              </a:spcBef>
            </a:pPr>
            <a:r>
              <a:rPr lang="en-US" sz="2000" dirty="0">
                <a:latin typeface="Times New Roman" pitchFamily="18" charset="0"/>
                <a:cs typeface="Times New Roman" pitchFamily="18" charset="0"/>
              </a:rPr>
              <a:t>Using this matrix , text document can be represented as a weighted combination of various words.</a:t>
            </a:r>
          </a:p>
          <a:p>
            <a:pPr algn="just">
              <a:lnSpc>
                <a:spcPct val="150000"/>
              </a:lnSpc>
              <a:spcBef>
                <a:spcPts val="0"/>
              </a:spcBef>
            </a:pPr>
            <a:r>
              <a:rPr lang="en-US" sz="2000" dirty="0">
                <a:latin typeface="Times New Roman" pitchFamily="18" charset="0"/>
                <a:cs typeface="Times New Roman" pitchFamily="18" charset="0"/>
              </a:rPr>
              <a:t>If we set a threshold and choose the words that are more meaningful , we can build a histogram of all the words in the document that can be used as a feature vector.</a:t>
            </a:r>
          </a:p>
          <a:p>
            <a:pPr algn="just">
              <a:lnSpc>
                <a:spcPct val="150000"/>
              </a:lnSpc>
              <a:spcBef>
                <a:spcPts val="0"/>
              </a:spcBef>
            </a:pPr>
            <a:r>
              <a:rPr lang="en-US" sz="2000" b="1" dirty="0">
                <a:latin typeface="Times New Roman" pitchFamily="18" charset="0"/>
                <a:cs typeface="Times New Roman" pitchFamily="18" charset="0"/>
              </a:rPr>
              <a:t>Example:</a:t>
            </a:r>
          </a:p>
          <a:p>
            <a:pPr algn="just">
              <a:lnSpc>
                <a:spcPct val="150000"/>
              </a:lnSpc>
              <a:spcBef>
                <a:spcPts val="0"/>
              </a:spcBef>
            </a:pPr>
            <a:r>
              <a:rPr lang="en-US" sz="2000" dirty="0">
                <a:latin typeface="Times New Roman" pitchFamily="18" charset="0"/>
                <a:cs typeface="Times New Roman" pitchFamily="18" charset="0"/>
              </a:rPr>
              <a:t>We have the following two sentences:</a:t>
            </a:r>
          </a:p>
          <a:p>
            <a:pPr algn="just">
              <a:lnSpc>
                <a:spcPct val="150000"/>
              </a:lnSpc>
              <a:spcBef>
                <a:spcPts val="0"/>
              </a:spcBef>
            </a:pPr>
            <a:r>
              <a:rPr lang="en-US" sz="2000" b="1" dirty="0">
                <a:latin typeface="Times New Roman" pitchFamily="18" charset="0"/>
                <a:cs typeface="Times New Roman" pitchFamily="18" charset="0"/>
              </a:rPr>
              <a:t>Sentence 1 – </a:t>
            </a:r>
            <a:r>
              <a:rPr lang="en-US" sz="2000" dirty="0">
                <a:latin typeface="Times New Roman" pitchFamily="18" charset="0"/>
                <a:cs typeface="Times New Roman" pitchFamily="18" charset="0"/>
              </a:rPr>
              <a:t>We are using the Bag Of Words model.</a:t>
            </a:r>
          </a:p>
          <a:p>
            <a:pPr algn="just">
              <a:lnSpc>
                <a:spcPct val="150000"/>
              </a:lnSpc>
              <a:spcBef>
                <a:spcPts val="0"/>
              </a:spcBef>
            </a:pPr>
            <a:r>
              <a:rPr lang="en-US" sz="2000" b="1" dirty="0">
                <a:latin typeface="Times New Roman" pitchFamily="18" charset="0"/>
                <a:cs typeface="Times New Roman" pitchFamily="18" charset="0"/>
              </a:rPr>
              <a:t>Sentence 2 – </a:t>
            </a:r>
            <a:r>
              <a:rPr lang="en-US" sz="2000" dirty="0">
                <a:latin typeface="Times New Roman" pitchFamily="18" charset="0"/>
                <a:cs typeface="Times New Roman" pitchFamily="18" charset="0"/>
              </a:rPr>
              <a:t>Bag Of Words model is used for extracting the essential features.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Document Term Matrix:</a:t>
            </a:r>
            <a:endParaRPr lang="en-US" sz="4000" dirty="0"/>
          </a:p>
        </p:txBody>
      </p:sp>
      <p:sp>
        <p:nvSpPr>
          <p:cNvPr id="3" name="Content Placeholder 2"/>
          <p:cNvSpPr>
            <a:spLocks noGrp="1"/>
          </p:cNvSpPr>
          <p:nvPr>
            <p:ph idx="1"/>
          </p:nvPr>
        </p:nvSpPr>
        <p:spPr/>
        <p:txBody>
          <a:bodyPr>
            <a:normAutofit fontScale="62500" lnSpcReduction="20000"/>
          </a:bodyPr>
          <a:lstStyle/>
          <a:p>
            <a:pPr>
              <a:lnSpc>
                <a:spcPct val="170000"/>
              </a:lnSpc>
              <a:spcBef>
                <a:spcPts val="0"/>
              </a:spcBef>
            </a:pPr>
            <a:r>
              <a:rPr lang="en-US" sz="2000" dirty="0">
                <a:latin typeface="Times New Roman" pitchFamily="18" charset="0"/>
                <a:cs typeface="Times New Roman" pitchFamily="18" charset="0"/>
              </a:rPr>
              <a:t>Consider the two sentences , we have the following 13 distinct words:</a:t>
            </a:r>
          </a:p>
          <a:p>
            <a:pPr>
              <a:lnSpc>
                <a:spcPct val="170000"/>
              </a:lnSpc>
              <a:spcBef>
                <a:spcPts val="0"/>
              </a:spcBef>
            </a:pPr>
            <a:r>
              <a:rPr lang="en-US" sz="2000" dirty="0">
                <a:latin typeface="Times New Roman" pitchFamily="18" charset="0"/>
                <a:cs typeface="Times New Roman" pitchFamily="18" charset="0"/>
              </a:rPr>
              <a:t>we</a:t>
            </a:r>
          </a:p>
          <a:p>
            <a:pPr>
              <a:lnSpc>
                <a:spcPct val="170000"/>
              </a:lnSpc>
              <a:spcBef>
                <a:spcPts val="0"/>
              </a:spcBef>
            </a:pPr>
            <a:r>
              <a:rPr lang="en-US" sz="2000" dirty="0">
                <a:latin typeface="Times New Roman" pitchFamily="18" charset="0"/>
                <a:cs typeface="Times New Roman" pitchFamily="18" charset="0"/>
              </a:rPr>
              <a:t>are</a:t>
            </a:r>
          </a:p>
          <a:p>
            <a:pPr>
              <a:lnSpc>
                <a:spcPct val="170000"/>
              </a:lnSpc>
              <a:spcBef>
                <a:spcPts val="0"/>
              </a:spcBef>
            </a:pPr>
            <a:r>
              <a:rPr lang="en-US" sz="2000" dirty="0">
                <a:latin typeface="Times New Roman" pitchFamily="18" charset="0"/>
                <a:cs typeface="Times New Roman" pitchFamily="18" charset="0"/>
              </a:rPr>
              <a:t>using</a:t>
            </a:r>
          </a:p>
          <a:p>
            <a:pPr>
              <a:lnSpc>
                <a:spcPct val="170000"/>
              </a:lnSpc>
              <a:spcBef>
                <a:spcPts val="0"/>
              </a:spcBef>
            </a:pPr>
            <a:r>
              <a:rPr lang="en-US" sz="2000" dirty="0">
                <a:latin typeface="Times New Roman" pitchFamily="18" charset="0"/>
                <a:cs typeface="Times New Roman" pitchFamily="18" charset="0"/>
              </a:rPr>
              <a:t>the</a:t>
            </a:r>
          </a:p>
          <a:p>
            <a:pPr>
              <a:lnSpc>
                <a:spcPct val="170000"/>
              </a:lnSpc>
              <a:spcBef>
                <a:spcPts val="0"/>
              </a:spcBef>
            </a:pPr>
            <a:r>
              <a:rPr lang="en-US" sz="2000" dirty="0">
                <a:latin typeface="Times New Roman" pitchFamily="18" charset="0"/>
                <a:cs typeface="Times New Roman" pitchFamily="18" charset="0"/>
              </a:rPr>
              <a:t>bag</a:t>
            </a:r>
          </a:p>
          <a:p>
            <a:pPr>
              <a:lnSpc>
                <a:spcPct val="170000"/>
              </a:lnSpc>
              <a:spcBef>
                <a:spcPts val="0"/>
              </a:spcBef>
            </a:pPr>
            <a:r>
              <a:rPr lang="en-US" sz="2000" dirty="0">
                <a:latin typeface="Times New Roman" pitchFamily="18" charset="0"/>
                <a:cs typeface="Times New Roman" pitchFamily="18" charset="0"/>
              </a:rPr>
              <a:t>of</a:t>
            </a:r>
          </a:p>
          <a:p>
            <a:pPr>
              <a:lnSpc>
                <a:spcPct val="170000"/>
              </a:lnSpc>
              <a:spcBef>
                <a:spcPts val="0"/>
              </a:spcBef>
            </a:pPr>
            <a:r>
              <a:rPr lang="en-US" sz="2000" dirty="0">
                <a:latin typeface="Times New Roman" pitchFamily="18" charset="0"/>
                <a:cs typeface="Times New Roman" pitchFamily="18" charset="0"/>
              </a:rPr>
              <a:t>words</a:t>
            </a:r>
          </a:p>
          <a:p>
            <a:pPr>
              <a:lnSpc>
                <a:spcPct val="170000"/>
              </a:lnSpc>
              <a:spcBef>
                <a:spcPts val="0"/>
              </a:spcBef>
            </a:pPr>
            <a:r>
              <a:rPr lang="en-US" sz="2000" dirty="0">
                <a:latin typeface="Times New Roman" pitchFamily="18" charset="0"/>
                <a:cs typeface="Times New Roman" pitchFamily="18" charset="0"/>
              </a:rPr>
              <a:t>model</a:t>
            </a:r>
          </a:p>
          <a:p>
            <a:pPr>
              <a:lnSpc>
                <a:spcPct val="170000"/>
              </a:lnSpc>
              <a:spcBef>
                <a:spcPts val="0"/>
              </a:spcBef>
            </a:pPr>
            <a:r>
              <a:rPr lang="en-US" sz="2000" dirty="0">
                <a:latin typeface="Times New Roman" pitchFamily="18" charset="0"/>
                <a:cs typeface="Times New Roman" pitchFamily="18" charset="0"/>
              </a:rPr>
              <a:t>is</a:t>
            </a:r>
          </a:p>
          <a:p>
            <a:pPr>
              <a:lnSpc>
                <a:spcPct val="170000"/>
              </a:lnSpc>
              <a:spcBef>
                <a:spcPts val="0"/>
              </a:spcBef>
            </a:pPr>
            <a:r>
              <a:rPr lang="en-US" sz="2000" dirty="0">
                <a:latin typeface="Times New Roman" pitchFamily="18" charset="0"/>
                <a:cs typeface="Times New Roman" pitchFamily="18" charset="0"/>
              </a:rPr>
              <a:t>used</a:t>
            </a:r>
          </a:p>
          <a:p>
            <a:pPr>
              <a:lnSpc>
                <a:spcPct val="170000"/>
              </a:lnSpc>
              <a:spcBef>
                <a:spcPts val="0"/>
              </a:spcBef>
            </a:pPr>
            <a:r>
              <a:rPr lang="en-US" sz="2000" dirty="0">
                <a:latin typeface="Times New Roman" pitchFamily="18" charset="0"/>
                <a:cs typeface="Times New Roman" pitchFamily="18" charset="0"/>
              </a:rPr>
              <a:t>for</a:t>
            </a:r>
          </a:p>
          <a:p>
            <a:pPr>
              <a:lnSpc>
                <a:spcPct val="170000"/>
              </a:lnSpc>
              <a:spcBef>
                <a:spcPts val="0"/>
              </a:spcBef>
            </a:pPr>
            <a:r>
              <a:rPr lang="en-US" sz="2000" dirty="0">
                <a:latin typeface="Times New Roman" pitchFamily="18" charset="0"/>
                <a:cs typeface="Times New Roman" pitchFamily="18" charset="0"/>
              </a:rPr>
              <a:t>extracting</a:t>
            </a:r>
          </a:p>
          <a:p>
            <a:pPr>
              <a:lnSpc>
                <a:spcPct val="170000"/>
              </a:lnSpc>
              <a:spcBef>
                <a:spcPts val="0"/>
              </a:spcBef>
            </a:pPr>
            <a:r>
              <a:rPr lang="en-US" sz="2000" dirty="0">
                <a:latin typeface="Times New Roman" pitchFamily="18" charset="0"/>
                <a:cs typeface="Times New Roman" pitchFamily="18" charset="0"/>
              </a:rPr>
              <a:t>features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Document Term Matrix:</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Build a histogram for each sentence by using the word count in each sentence:</a:t>
            </a:r>
          </a:p>
          <a:p>
            <a:pPr algn="just">
              <a:lnSpc>
                <a:spcPct val="150000"/>
              </a:lnSpc>
              <a:spcBef>
                <a:spcPts val="0"/>
              </a:spcBef>
            </a:pPr>
            <a:r>
              <a:rPr lang="fr-FR" sz="2000" b="1" dirty="0">
                <a:latin typeface="Times New Roman" pitchFamily="18" charset="0"/>
                <a:cs typeface="Times New Roman" pitchFamily="18" charset="0"/>
              </a:rPr>
              <a:t>Sentence 1</a:t>
            </a:r>
            <a:r>
              <a:rPr lang="fr-FR" sz="2000" dirty="0">
                <a:latin typeface="Times New Roman" pitchFamily="18" charset="0"/>
                <a:cs typeface="Times New Roman" pitchFamily="18" charset="0"/>
              </a:rPr>
              <a:t> − [1,1,1,1,1,1,1,1,0,0,0,0,0]</a:t>
            </a:r>
          </a:p>
          <a:p>
            <a:pPr algn="just">
              <a:lnSpc>
                <a:spcPct val="150000"/>
              </a:lnSpc>
              <a:spcBef>
                <a:spcPts val="0"/>
              </a:spcBef>
            </a:pPr>
            <a:r>
              <a:rPr lang="fr-FR" sz="2000" b="1" dirty="0">
                <a:latin typeface="Times New Roman" pitchFamily="18" charset="0"/>
                <a:cs typeface="Times New Roman" pitchFamily="18" charset="0"/>
              </a:rPr>
              <a:t>Sentence 2</a:t>
            </a:r>
            <a:r>
              <a:rPr lang="fr-FR" sz="2000" dirty="0">
                <a:latin typeface="Times New Roman" pitchFamily="18" charset="0"/>
                <a:cs typeface="Times New Roman" pitchFamily="18" charset="0"/>
              </a:rPr>
              <a:t> − [0,0,0,1,1,1,1,1,1,1,1,1,1]</a:t>
            </a:r>
          </a:p>
          <a:p>
            <a:pPr algn="just">
              <a:lnSpc>
                <a:spcPct val="150000"/>
              </a:lnSpc>
              <a:spcBef>
                <a:spcPts val="0"/>
              </a:spcBef>
            </a:pPr>
            <a:endParaRPr lang="fr-FR" sz="2000" dirty="0">
              <a:latin typeface="Times New Roman" pitchFamily="18" charset="0"/>
              <a:cs typeface="Times New Roman" pitchFamily="18" charset="0"/>
            </a:endParaRPr>
          </a:p>
          <a:p>
            <a:pPr algn="just">
              <a:lnSpc>
                <a:spcPct val="150000"/>
              </a:lnSpc>
              <a:spcBef>
                <a:spcPts val="0"/>
              </a:spcBef>
            </a:pPr>
            <a:r>
              <a:rPr lang="fr-FR" sz="2000" dirty="0">
                <a:latin typeface="Times New Roman" pitchFamily="18" charset="0"/>
                <a:cs typeface="Times New Roman" pitchFamily="18" charset="0"/>
              </a:rPr>
              <a:t>Feature vectors have been extracted.</a:t>
            </a:r>
          </a:p>
          <a:p>
            <a:pPr algn="just">
              <a:lnSpc>
                <a:spcPct val="150000"/>
              </a:lnSpc>
              <a:spcBef>
                <a:spcPts val="0"/>
              </a:spcBef>
            </a:pPr>
            <a:r>
              <a:rPr lang="fr-FR" sz="2000" dirty="0">
                <a:latin typeface="Times New Roman" pitchFamily="18" charset="0"/>
                <a:cs typeface="Times New Roman" pitchFamily="18" charset="0"/>
              </a:rPr>
              <a:t>Each feature vector is 13-dimensional because we have 13 distinct words.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Concept  Of  Statistics:</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Statistical concept is called Term Frequency -Inverse Document Frequency</a:t>
            </a:r>
          </a:p>
          <a:p>
            <a:pPr algn="just">
              <a:lnSpc>
                <a:spcPct val="150000"/>
              </a:lnSpc>
              <a:spcBef>
                <a:spcPts val="0"/>
              </a:spcBef>
            </a:pPr>
            <a:r>
              <a:rPr lang="en-US" sz="2000" dirty="0">
                <a:latin typeface="Times New Roman" pitchFamily="18" charset="0"/>
                <a:cs typeface="Times New Roman" pitchFamily="18" charset="0"/>
              </a:rPr>
              <a:t>(tf-idf).</a:t>
            </a:r>
          </a:p>
          <a:p>
            <a:pPr algn="just">
              <a:lnSpc>
                <a:spcPct val="150000"/>
              </a:lnSpc>
              <a:spcBef>
                <a:spcPts val="0"/>
              </a:spcBef>
            </a:pPr>
            <a:r>
              <a:rPr lang="en-US" sz="2000" dirty="0">
                <a:latin typeface="Times New Roman" pitchFamily="18" charset="0"/>
                <a:cs typeface="Times New Roman" pitchFamily="18" charset="0"/>
              </a:rPr>
              <a:t>Every word is important in the document.</a:t>
            </a:r>
          </a:p>
          <a:p>
            <a:pPr algn="just">
              <a:lnSpc>
                <a:spcPct val="150000"/>
              </a:lnSpc>
              <a:spcBef>
                <a:spcPts val="0"/>
              </a:spcBef>
            </a:pPr>
            <a:r>
              <a:rPr lang="en-US" sz="2000" dirty="0">
                <a:latin typeface="Times New Roman" pitchFamily="18" charset="0"/>
                <a:cs typeface="Times New Roman" pitchFamily="18" charset="0"/>
              </a:rPr>
              <a:t>Statistics help us in understanding the importance of each word.</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Term Frequency(tf):</a:t>
            </a:r>
          </a:p>
          <a:p>
            <a:pPr algn="just">
              <a:lnSpc>
                <a:spcPct val="150000"/>
              </a:lnSpc>
              <a:spcBef>
                <a:spcPts val="0"/>
              </a:spcBef>
            </a:pPr>
            <a:r>
              <a:rPr lang="en-US" sz="2000" dirty="0">
                <a:latin typeface="Times New Roman" pitchFamily="18" charset="0"/>
                <a:cs typeface="Times New Roman" pitchFamily="18" charset="0"/>
              </a:rPr>
              <a:t>It is a measure of how frequently each word appears in the document.</a:t>
            </a:r>
          </a:p>
          <a:p>
            <a:pPr algn="just">
              <a:lnSpc>
                <a:spcPct val="150000"/>
              </a:lnSpc>
              <a:spcBef>
                <a:spcPts val="0"/>
              </a:spcBef>
            </a:pPr>
            <a:r>
              <a:rPr lang="en-US" sz="2000" dirty="0">
                <a:latin typeface="Times New Roman" pitchFamily="18" charset="0"/>
                <a:cs typeface="Times New Roman" pitchFamily="18" charset="0"/>
              </a:rPr>
              <a:t>It is obtained by dividing the count of each word divided by the total number of words in the document.</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Concept  Of  Statistics:</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Inverse Document Frequency(idf):</a:t>
            </a:r>
          </a:p>
          <a:p>
            <a:pPr algn="just">
              <a:lnSpc>
                <a:spcPct val="150000"/>
              </a:lnSpc>
              <a:spcBef>
                <a:spcPts val="0"/>
              </a:spcBef>
            </a:pPr>
            <a:r>
              <a:rPr lang="en-US" sz="2000" dirty="0">
                <a:latin typeface="Times New Roman" pitchFamily="18" charset="0"/>
                <a:cs typeface="Times New Roman" pitchFamily="18" charset="0"/>
              </a:rPr>
              <a:t>It is a measure of how unique the word is to the document in the given set of </a:t>
            </a:r>
          </a:p>
          <a:p>
            <a:pPr algn="just">
              <a:lnSpc>
                <a:spcPct val="150000"/>
              </a:lnSpc>
              <a:spcBef>
                <a:spcPts val="0"/>
              </a:spcBef>
            </a:pPr>
            <a:r>
              <a:rPr lang="en-US" sz="2000" dirty="0">
                <a:latin typeface="Times New Roman" pitchFamily="18" charset="0"/>
                <a:cs typeface="Times New Roman" pitchFamily="18" charset="0"/>
              </a:rPr>
              <a:t>Documents.</a:t>
            </a:r>
          </a:p>
          <a:p>
            <a:pPr algn="just">
              <a:lnSpc>
                <a:spcPct val="150000"/>
              </a:lnSpc>
              <a:spcBef>
                <a:spcPts val="0"/>
              </a:spcBef>
            </a:pPr>
            <a:r>
              <a:rPr lang="en-US" sz="2000" dirty="0">
                <a:latin typeface="Times New Roman" pitchFamily="18" charset="0"/>
                <a:cs typeface="Times New Roman" pitchFamily="18" charset="0"/>
              </a:rPr>
              <a:t>For calculating idf and formulating distinctive feature vector , reduce the weights of commonly occuring words like the and weigh up the rare words.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Building a Bag Of Words Model In NLTK:</a:t>
            </a:r>
          </a:p>
        </p:txBody>
      </p:sp>
      <p:sp>
        <p:nvSpPr>
          <p:cNvPr id="3" name="Content Placeholder 2"/>
          <p:cNvSpPr>
            <a:spLocks noGrp="1"/>
          </p:cNvSpPr>
          <p:nvPr>
            <p:ph idx="1"/>
          </p:nvPr>
        </p:nvSpPr>
        <p:spPr/>
        <p:txBody>
          <a:bodyPr>
            <a:normAutofit fontScale="62500" lnSpcReduction="20000"/>
          </a:bodyPr>
          <a:lstStyle/>
          <a:p>
            <a:pPr algn="just">
              <a:lnSpc>
                <a:spcPct val="170000"/>
              </a:lnSpc>
              <a:spcBef>
                <a:spcPts val="0"/>
              </a:spcBef>
            </a:pPr>
            <a:r>
              <a:rPr lang="en-US" sz="2000" dirty="0">
                <a:latin typeface="Times New Roman" pitchFamily="18" charset="0"/>
                <a:cs typeface="Times New Roman" pitchFamily="18" charset="0"/>
              </a:rPr>
              <a:t>Define a collection of strings using  CountVectorizer  to create vectors from these sentences.</a:t>
            </a:r>
          </a:p>
          <a:p>
            <a:pPr algn="just">
              <a:lnSpc>
                <a:spcPct val="170000"/>
              </a:lnSpc>
              <a:spcBef>
                <a:spcPts val="0"/>
              </a:spcBef>
            </a:pPr>
            <a:r>
              <a:rPr lang="en-US" sz="2000" dirty="0">
                <a:latin typeface="Times New Roman" pitchFamily="18" charset="0"/>
                <a:cs typeface="Times New Roman" pitchFamily="18" charset="0"/>
              </a:rPr>
              <a:t>Import the necessary package:</a:t>
            </a:r>
          </a:p>
          <a:p>
            <a:pPr algn="just">
              <a:lnSpc>
                <a:spcPct val="170000"/>
              </a:lnSpc>
              <a:spcBef>
                <a:spcPts val="0"/>
              </a:spcBef>
            </a:pPr>
            <a:r>
              <a:rPr lang="en-US" sz="2000" dirty="0">
                <a:latin typeface="Times New Roman" pitchFamily="18" charset="0"/>
                <a:cs typeface="Times New Roman" pitchFamily="18" charset="0"/>
              </a:rPr>
              <a:t>from sklearn.feature_extraction.text import CountVectorizer.</a:t>
            </a:r>
          </a:p>
          <a:p>
            <a:pPr algn="just">
              <a:lnSpc>
                <a:spcPct val="170000"/>
              </a:lnSpc>
              <a:spcBef>
                <a:spcPts val="0"/>
              </a:spcBef>
            </a:pPr>
            <a:endParaRPr lang="en-US" sz="2000" dirty="0">
              <a:latin typeface="Times New Roman" pitchFamily="18" charset="0"/>
              <a:cs typeface="Times New Roman" pitchFamily="18" charset="0"/>
            </a:endParaRPr>
          </a:p>
          <a:p>
            <a:pPr algn="just">
              <a:lnSpc>
                <a:spcPct val="170000"/>
              </a:lnSpc>
              <a:spcBef>
                <a:spcPts val="0"/>
              </a:spcBef>
            </a:pPr>
            <a:r>
              <a:rPr lang="en-US" sz="2000" dirty="0">
                <a:latin typeface="Times New Roman" pitchFamily="18" charset="0"/>
                <a:cs typeface="Times New Roman" pitchFamily="18" charset="0"/>
              </a:rPr>
              <a:t>Define the set of sentences:</a:t>
            </a:r>
          </a:p>
          <a:p>
            <a:pPr algn="just">
              <a:lnSpc>
                <a:spcPct val="170000"/>
              </a:lnSpc>
              <a:spcBef>
                <a:spcPts val="0"/>
              </a:spcBef>
              <a:buNone/>
            </a:pPr>
            <a:r>
              <a:rPr lang="en-US" sz="2000" dirty="0">
                <a:latin typeface="Times New Roman" pitchFamily="18" charset="0"/>
                <a:cs typeface="Times New Roman" pitchFamily="18" charset="0"/>
              </a:rPr>
              <a:t>Sentences = ['We are using the Bag of Word model', 'Bag of Word model           is used for extracting the features.'] </a:t>
            </a:r>
          </a:p>
          <a:p>
            <a:pPr algn="just">
              <a:lnSpc>
                <a:spcPct val="170000"/>
              </a:lnSpc>
              <a:spcBef>
                <a:spcPts val="0"/>
              </a:spcBef>
              <a:buNone/>
            </a:pPr>
            <a:endParaRPr lang="en-US" sz="2000" dirty="0">
              <a:latin typeface="Times New Roman" pitchFamily="18" charset="0"/>
              <a:cs typeface="Times New Roman" pitchFamily="18" charset="0"/>
            </a:endParaRPr>
          </a:p>
          <a:p>
            <a:pPr algn="just">
              <a:lnSpc>
                <a:spcPct val="170000"/>
              </a:lnSpc>
              <a:spcBef>
                <a:spcPts val="0"/>
              </a:spcBef>
              <a:buNone/>
            </a:pPr>
            <a:r>
              <a:rPr lang="en-US" sz="2000" dirty="0">
                <a:latin typeface="Times New Roman" pitchFamily="18" charset="0"/>
                <a:cs typeface="Times New Roman" pitchFamily="18" charset="0"/>
              </a:rPr>
              <a:t>vectorizer_count = CountVectorizer() </a:t>
            </a:r>
          </a:p>
          <a:p>
            <a:pPr algn="just">
              <a:lnSpc>
                <a:spcPct val="170000"/>
              </a:lnSpc>
              <a:spcBef>
                <a:spcPts val="0"/>
              </a:spcBef>
              <a:buNone/>
            </a:pPr>
            <a:endParaRPr lang="en-US" sz="2000" dirty="0">
              <a:latin typeface="Times New Roman" pitchFamily="18" charset="0"/>
              <a:cs typeface="Times New Roman" pitchFamily="18" charset="0"/>
            </a:endParaRPr>
          </a:p>
          <a:p>
            <a:pPr algn="just">
              <a:lnSpc>
                <a:spcPct val="170000"/>
              </a:lnSpc>
              <a:spcBef>
                <a:spcPts val="0"/>
              </a:spcBef>
              <a:buNone/>
            </a:pPr>
            <a:r>
              <a:rPr lang="en-US" sz="2000" dirty="0">
                <a:latin typeface="Times New Roman" pitchFamily="18" charset="0"/>
                <a:cs typeface="Times New Roman" pitchFamily="18" charset="0"/>
              </a:rPr>
              <a:t>features_text = vectorizer_count .fit_transform(Sentences).todense()</a:t>
            </a:r>
          </a:p>
          <a:p>
            <a:pPr algn="just">
              <a:lnSpc>
                <a:spcPct val="170000"/>
              </a:lnSpc>
              <a:spcBef>
                <a:spcPts val="0"/>
              </a:spcBef>
              <a:buNone/>
            </a:pPr>
            <a:endParaRPr lang="en-US" sz="2000" dirty="0">
              <a:latin typeface="Times New Roman" pitchFamily="18" charset="0"/>
              <a:cs typeface="Times New Roman" pitchFamily="18" charset="0"/>
            </a:endParaRPr>
          </a:p>
          <a:p>
            <a:pPr algn="just">
              <a:lnSpc>
                <a:spcPct val="170000"/>
              </a:lnSpc>
              <a:spcBef>
                <a:spcPts val="0"/>
              </a:spcBef>
              <a:buNone/>
            </a:pPr>
            <a:r>
              <a:rPr lang="en-US" sz="2000" b="1" dirty="0">
                <a:latin typeface="Times New Roman" pitchFamily="18" charset="0"/>
                <a:cs typeface="Times New Roman" pitchFamily="18" charset="0"/>
              </a:rPr>
              <a:t>print(</a:t>
            </a:r>
            <a:r>
              <a:rPr lang="en-US" sz="2000" dirty="0">
                <a:latin typeface="Times New Roman" pitchFamily="18" charset="0"/>
                <a:cs typeface="Times New Roman" pitchFamily="18" charset="0"/>
              </a:rPr>
              <a:t>vectorizer_count .</a:t>
            </a:r>
            <a:r>
              <a:rPr lang="en-US" sz="2000" b="1" dirty="0">
                <a:latin typeface="Times New Roman" pitchFamily="18" charset="0"/>
                <a:cs typeface="Times New Roman" pitchFamily="18" charset="0"/>
              </a:rPr>
              <a:t>vocabulary_)</a:t>
            </a:r>
            <a:endParaRPr lang="en-US" sz="2000" dirty="0">
              <a:latin typeface="Times New Roman" pitchFamily="18" charset="0"/>
              <a:cs typeface="Times New Roman" pitchFamily="18" charset="0"/>
            </a:endParaRPr>
          </a:p>
          <a:p>
            <a:pPr algn="just">
              <a:lnSpc>
                <a:spcPct val="170000"/>
              </a:lnSpc>
              <a:spcBef>
                <a:spcPts val="0"/>
              </a:spcBef>
              <a:buNone/>
            </a:pP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The above program generates the output as shown:</a:t>
            </a:r>
          </a:p>
          <a:p>
            <a:pPr algn="just">
              <a:lnSpc>
                <a:spcPct val="150000"/>
              </a:lnSpc>
              <a:spcBef>
                <a:spcPts val="0"/>
              </a:spcBef>
            </a:pPr>
            <a:r>
              <a:rPr lang="en-US" sz="2000" dirty="0">
                <a:latin typeface="Times New Roman" pitchFamily="18" charset="0"/>
                <a:cs typeface="Times New Roman" pitchFamily="18" charset="0"/>
              </a:rPr>
              <a:t>It shows that we have 13 distinct words in the above two sentences:</a:t>
            </a:r>
          </a:p>
          <a:p>
            <a:pPr algn="just">
              <a:lnSpc>
                <a:spcPct val="150000"/>
              </a:lnSpc>
              <a:spcBef>
                <a:spcPts val="0"/>
              </a:spcBef>
            </a:pPr>
            <a:r>
              <a:rPr lang="en-US" sz="2000" dirty="0">
                <a:latin typeface="Times New Roman" pitchFamily="18" charset="0"/>
                <a:cs typeface="Times New Roman" pitchFamily="18" charset="0"/>
              </a:rPr>
              <a:t>{'we': 11, 'are': 0, 'using': 10, 'the': 8, 'bag': 1, 'of': 7, 'word': 12, 'model': 6, 'is': 5, 'used': 9, 'for': 4, 'extracting': 2, 'features': 3}.</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These are the feature vectors(text to numeric form) which can be used for machine learning.</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Category Prediction:</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Words are not only important but also the category of words is also important.</a:t>
            </a:r>
          </a:p>
          <a:p>
            <a:pPr algn="just">
              <a:lnSpc>
                <a:spcPct val="150000"/>
              </a:lnSpc>
              <a:spcBef>
                <a:spcPts val="0"/>
              </a:spcBef>
            </a:pPr>
            <a:r>
              <a:rPr lang="en-US" sz="2000" dirty="0">
                <a:latin typeface="Times New Roman" pitchFamily="18" charset="0"/>
                <a:cs typeface="Times New Roman" pitchFamily="18" charset="0"/>
              </a:rPr>
              <a:t>We need to find in which category of text a particular word falls.</a:t>
            </a:r>
          </a:p>
          <a:p>
            <a:pPr algn="just">
              <a:lnSpc>
                <a:spcPct val="150000"/>
              </a:lnSpc>
              <a:spcBef>
                <a:spcPts val="0"/>
              </a:spcBef>
            </a:pPr>
            <a:r>
              <a:rPr lang="en-US" sz="2000" dirty="0">
                <a:latin typeface="Times New Roman" pitchFamily="18" charset="0"/>
                <a:cs typeface="Times New Roman" pitchFamily="18" charset="0"/>
              </a:rPr>
              <a:t>For example , we want to find out if a sentence belongs to a particular category (Eg, news,  sports, dance, music etc).</a:t>
            </a:r>
          </a:p>
          <a:p>
            <a:pPr algn="just">
              <a:lnSpc>
                <a:spcPct val="150000"/>
              </a:lnSpc>
              <a:spcBef>
                <a:spcPts val="0"/>
              </a:spcBef>
            </a:pPr>
            <a:r>
              <a:rPr lang="en-US" sz="2000" dirty="0">
                <a:latin typeface="Times New Roman" pitchFamily="18" charset="0"/>
                <a:cs typeface="Times New Roman" pitchFamily="18" charset="0"/>
              </a:rPr>
              <a:t>In this example , we are going to use tf-idf to formulate a feature vector to find the category of documents.</a:t>
            </a:r>
          </a:p>
          <a:p>
            <a:pPr algn="just">
              <a:lnSpc>
                <a:spcPct val="150000"/>
              </a:lnSpc>
              <a:spcBef>
                <a:spcPts val="0"/>
              </a:spcBef>
            </a:pPr>
            <a:r>
              <a:rPr lang="en-US" sz="2000" dirty="0">
                <a:latin typeface="Times New Roman" pitchFamily="18" charset="0"/>
                <a:cs typeface="Times New Roman" pitchFamily="18" charset="0"/>
              </a:rPr>
              <a:t>Use the data from 20 newsgroup dataset of sklearn.</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416447"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741638552"/>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Import the Required Packages:</a:t>
            </a:r>
          </a:p>
        </p:txBody>
      </p:sp>
      <p:sp>
        <p:nvSpPr>
          <p:cNvPr id="3" name="Content Placeholder 2"/>
          <p:cNvSpPr>
            <a:spLocks noGrp="1"/>
          </p:cNvSpPr>
          <p:nvPr>
            <p:ph idx="1"/>
          </p:nvPr>
        </p:nvSpPr>
        <p:spPr/>
        <p:txBody>
          <a:bodyPr>
            <a:normAutofit/>
          </a:bodyPr>
          <a:lstStyle/>
          <a:p>
            <a:pPr>
              <a:lnSpc>
                <a:spcPct val="150000"/>
              </a:lnSpc>
              <a:spcBef>
                <a:spcPts val="0"/>
              </a:spcBef>
              <a:buNone/>
            </a:pPr>
            <a:r>
              <a:rPr lang="en-US" sz="2000" dirty="0">
                <a:latin typeface="Times New Roman" pitchFamily="18" charset="0"/>
                <a:cs typeface="Times New Roman" pitchFamily="18" charset="0"/>
              </a:rPr>
              <a:t>from sklearn.datasets import fetch_20newsgroups </a:t>
            </a:r>
          </a:p>
          <a:p>
            <a:pPr>
              <a:lnSpc>
                <a:spcPct val="150000"/>
              </a:lnSpc>
              <a:spcBef>
                <a:spcPts val="0"/>
              </a:spcBef>
              <a:buNone/>
            </a:pPr>
            <a:r>
              <a:rPr lang="en-US" sz="2000" dirty="0">
                <a:latin typeface="Times New Roman" pitchFamily="18" charset="0"/>
                <a:cs typeface="Times New Roman" pitchFamily="18" charset="0"/>
              </a:rPr>
              <a:t>from sklearn.naive_bayes import MultinomialNB </a:t>
            </a:r>
          </a:p>
          <a:p>
            <a:pPr>
              <a:lnSpc>
                <a:spcPct val="150000"/>
              </a:lnSpc>
              <a:spcBef>
                <a:spcPts val="0"/>
              </a:spcBef>
              <a:buNone/>
            </a:pPr>
            <a:r>
              <a:rPr lang="en-US" sz="2000" dirty="0">
                <a:latin typeface="Times New Roman" pitchFamily="18" charset="0"/>
                <a:cs typeface="Times New Roman" pitchFamily="18" charset="0"/>
              </a:rPr>
              <a:t>from sklearn.feature_extraction.text import TfidfTransformer </a:t>
            </a:r>
          </a:p>
          <a:p>
            <a:pPr>
              <a:lnSpc>
                <a:spcPct val="150000"/>
              </a:lnSpc>
              <a:spcBef>
                <a:spcPts val="0"/>
              </a:spcBef>
              <a:buNone/>
            </a:pPr>
            <a:r>
              <a:rPr lang="en-US" sz="2000" dirty="0">
                <a:latin typeface="Times New Roman" pitchFamily="18" charset="0"/>
                <a:cs typeface="Times New Roman" pitchFamily="18" charset="0"/>
              </a:rPr>
              <a:t>from sklearn.feature_extraction.text import CountVectorizer</a:t>
            </a:r>
          </a:p>
          <a:p>
            <a:pPr>
              <a:lnSpc>
                <a:spcPct val="150000"/>
              </a:lnSpc>
              <a:spcBef>
                <a:spcPts val="0"/>
              </a:spcBef>
              <a:buNone/>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Define the category map:</a:t>
            </a:r>
          </a:p>
          <a:p>
            <a:pPr>
              <a:lnSpc>
                <a:spcPct val="150000"/>
              </a:lnSpc>
              <a:spcBef>
                <a:spcPts val="0"/>
              </a:spcBef>
            </a:pPr>
            <a:r>
              <a:rPr lang="en-US" sz="2000" dirty="0">
                <a:latin typeface="Times New Roman" pitchFamily="18" charset="0"/>
                <a:cs typeface="Times New Roman" pitchFamily="18" charset="0"/>
              </a:rPr>
              <a:t>We are using five different categories like Religion, autos , sports , electronics and space.</a:t>
            </a:r>
          </a:p>
          <a:p>
            <a:pPr>
              <a:lnSpc>
                <a:spcPct val="150000"/>
              </a:lnSpc>
              <a:spcBef>
                <a:spcPts val="0"/>
              </a:spcBef>
            </a:pPr>
            <a:r>
              <a:rPr lang="en-US" sz="2000" dirty="0">
                <a:latin typeface="Times New Roman" pitchFamily="18" charset="0"/>
                <a:cs typeface="Times New Roman" pitchFamily="18" charset="0"/>
              </a:rPr>
              <a:t>category_map = {'talk.religion.misc':'Religion','rec.autos''Autos', 'rec.sport.hockey':'Hockey','sci.electronics':'Electronics', 'sci.space': 'Space'}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Category Prediction:</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Create the training set:</a:t>
            </a:r>
          </a:p>
          <a:p>
            <a:pPr>
              <a:lnSpc>
                <a:spcPct val="150000"/>
              </a:lnSpc>
              <a:spcBef>
                <a:spcPts val="0"/>
              </a:spcBef>
            </a:pPr>
            <a:r>
              <a:rPr lang="en-US" sz="2000" dirty="0">
                <a:latin typeface="Times New Roman" pitchFamily="18" charset="0"/>
                <a:cs typeface="Times New Roman" pitchFamily="18" charset="0"/>
              </a:rPr>
              <a:t>training_data = fetch_20newsgroups(subset = 'train', categories = category_map.keys(), shuffle = True, random_state = 5).</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Build a count vectorizer and extract the term counts:</a:t>
            </a:r>
          </a:p>
          <a:p>
            <a:pPr>
              <a:lnSpc>
                <a:spcPct val="150000"/>
              </a:lnSpc>
              <a:spcBef>
                <a:spcPts val="0"/>
              </a:spcBef>
            </a:pPr>
            <a:r>
              <a:rPr lang="en-US" sz="2000" dirty="0">
                <a:latin typeface="Times New Roman" pitchFamily="18" charset="0"/>
                <a:cs typeface="Times New Roman" pitchFamily="18" charset="0"/>
              </a:rPr>
              <a:t>vectorizer_count = CountVectorizer() </a:t>
            </a:r>
          </a:p>
          <a:p>
            <a:pPr>
              <a:lnSpc>
                <a:spcPct val="150000"/>
              </a:lnSpc>
              <a:spcBef>
                <a:spcPts val="0"/>
              </a:spcBef>
            </a:pPr>
            <a:r>
              <a:rPr lang="en-US" sz="2000" dirty="0">
                <a:latin typeface="Times New Roman" pitchFamily="18" charset="0"/>
                <a:cs typeface="Times New Roman" pitchFamily="18" charset="0"/>
              </a:rPr>
              <a:t>train_tc = vectorizer_count.fit_transform(training_data.data) </a:t>
            </a:r>
          </a:p>
          <a:p>
            <a:pPr>
              <a:lnSpc>
                <a:spcPct val="150000"/>
              </a:lnSpc>
              <a:spcBef>
                <a:spcPts val="0"/>
              </a:spcBef>
            </a:pPr>
            <a:r>
              <a:rPr lang="en-US" sz="2000" dirty="0">
                <a:latin typeface="Times New Roman" pitchFamily="18" charset="0"/>
                <a:cs typeface="Times New Roman" pitchFamily="18" charset="0"/>
              </a:rPr>
              <a:t>print("\nDimensions of training data:", train_tc.shape)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Category Prediction:</a:t>
            </a:r>
            <a:endParaRPr lang="en-US" sz="4000" dirty="0"/>
          </a:p>
        </p:txBody>
      </p:sp>
      <p:sp>
        <p:nvSpPr>
          <p:cNvPr id="3" name="Content Placeholder 2"/>
          <p:cNvSpPr>
            <a:spLocks noGrp="1"/>
          </p:cNvSpPr>
          <p:nvPr>
            <p:ph idx="1"/>
          </p:nvPr>
        </p:nvSpPr>
        <p:spPr/>
        <p:txBody>
          <a:bodyPr>
            <a:normAutofit lnSpcReduction="10000"/>
          </a:bodyPr>
          <a:lstStyle/>
          <a:p>
            <a:pPr>
              <a:lnSpc>
                <a:spcPct val="150000"/>
              </a:lnSpc>
              <a:spcBef>
                <a:spcPts val="0"/>
              </a:spcBef>
            </a:pPr>
            <a:r>
              <a:rPr lang="en-US" sz="2000" b="1" dirty="0">
                <a:latin typeface="Times New Roman" pitchFamily="18" charset="0"/>
                <a:cs typeface="Times New Roman" pitchFamily="18" charset="0"/>
              </a:rPr>
              <a:t>The tf-idf transformer is created as follows:</a:t>
            </a:r>
          </a:p>
          <a:p>
            <a:pPr>
              <a:lnSpc>
                <a:spcPct val="150000"/>
              </a:lnSpc>
              <a:spcBef>
                <a:spcPts val="0"/>
              </a:spcBef>
            </a:pPr>
            <a:r>
              <a:rPr lang="en-US" sz="2000" dirty="0">
                <a:latin typeface="Times New Roman" pitchFamily="18" charset="0"/>
                <a:cs typeface="Times New Roman" pitchFamily="18" charset="0"/>
              </a:rPr>
              <a:t>tfidf = TfidfTransformer()</a:t>
            </a:r>
          </a:p>
          <a:p>
            <a:pPr>
              <a:lnSpc>
                <a:spcPct val="150000"/>
              </a:lnSpc>
              <a:spcBef>
                <a:spcPts val="0"/>
              </a:spcBef>
            </a:pPr>
            <a:r>
              <a:rPr lang="en-US" sz="2000" dirty="0">
                <a:latin typeface="Times New Roman" pitchFamily="18" charset="0"/>
                <a:cs typeface="Times New Roman" pitchFamily="18" charset="0"/>
              </a:rPr>
              <a:t> train_tfidf = tfidf.fit_transform(train_tc)</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Define the test data:</a:t>
            </a:r>
          </a:p>
          <a:p>
            <a:pPr>
              <a:lnSpc>
                <a:spcPct val="150000"/>
              </a:lnSpc>
              <a:spcBef>
                <a:spcPts val="0"/>
              </a:spcBef>
            </a:pPr>
            <a:r>
              <a:rPr lang="en-US" sz="2000" dirty="0">
                <a:latin typeface="Times New Roman" pitchFamily="18" charset="0"/>
                <a:cs typeface="Times New Roman" pitchFamily="18" charset="0"/>
              </a:rPr>
              <a:t>input_data = [ 'Discovery was a space shuttle', </a:t>
            </a:r>
          </a:p>
          <a:p>
            <a:pPr>
              <a:lnSpc>
                <a:spcPct val="150000"/>
              </a:lnSpc>
              <a:spcBef>
                <a:spcPts val="0"/>
              </a:spcBef>
            </a:pPr>
            <a:r>
              <a:rPr lang="en-US" sz="2000" dirty="0">
                <a:latin typeface="Times New Roman" pitchFamily="18" charset="0"/>
                <a:cs typeface="Times New Roman" pitchFamily="18" charset="0"/>
              </a:rPr>
              <a:t>'Hindu, Christian, Sikh all are religions',</a:t>
            </a:r>
          </a:p>
          <a:p>
            <a:pPr>
              <a:lnSpc>
                <a:spcPct val="150000"/>
              </a:lnSpc>
              <a:spcBef>
                <a:spcPts val="0"/>
              </a:spcBef>
            </a:pPr>
            <a:r>
              <a:rPr lang="en-US" sz="2000" dirty="0">
                <a:latin typeface="Times New Roman" pitchFamily="18" charset="0"/>
                <a:cs typeface="Times New Roman" pitchFamily="18" charset="0"/>
              </a:rPr>
              <a:t> 'We must have to drive safely',</a:t>
            </a:r>
          </a:p>
          <a:p>
            <a:pPr>
              <a:lnSpc>
                <a:spcPct val="150000"/>
              </a:lnSpc>
              <a:spcBef>
                <a:spcPts val="0"/>
              </a:spcBef>
            </a:pPr>
            <a:r>
              <a:rPr lang="en-US" sz="2000" dirty="0">
                <a:latin typeface="Times New Roman" pitchFamily="18" charset="0"/>
                <a:cs typeface="Times New Roman" pitchFamily="18" charset="0"/>
              </a:rPr>
              <a:t> 'Puck is a disk made of rubber', </a:t>
            </a:r>
          </a:p>
          <a:p>
            <a:pPr>
              <a:lnSpc>
                <a:spcPct val="150000"/>
              </a:lnSpc>
              <a:spcBef>
                <a:spcPts val="0"/>
              </a:spcBef>
            </a:pPr>
            <a:r>
              <a:rPr lang="en-US" sz="2000" dirty="0">
                <a:latin typeface="Times New Roman" pitchFamily="18" charset="0"/>
                <a:cs typeface="Times New Roman" pitchFamily="18" charset="0"/>
              </a:rPr>
              <a:t>'Television, Microwave, Refrigrated all uses electricity'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Category Prediction:</a:t>
            </a:r>
            <a:endParaRPr lang="en-US" sz="4000" dirty="0"/>
          </a:p>
        </p:txBody>
      </p:sp>
      <p:sp>
        <p:nvSpPr>
          <p:cNvPr id="3" name="Content Placeholder 2"/>
          <p:cNvSpPr>
            <a:spLocks noGrp="1"/>
          </p:cNvSpPr>
          <p:nvPr>
            <p:ph idx="1"/>
          </p:nvPr>
        </p:nvSpPr>
        <p:spPr/>
        <p:txBody>
          <a:bodyPr>
            <a:normAutofit fontScale="47500" lnSpcReduction="20000"/>
          </a:bodyPr>
          <a:lstStyle/>
          <a:p>
            <a:pPr>
              <a:lnSpc>
                <a:spcPct val="170000"/>
              </a:lnSpc>
              <a:spcBef>
                <a:spcPts val="0"/>
              </a:spcBef>
            </a:pPr>
            <a:r>
              <a:rPr lang="en-US" sz="2900" b="1" dirty="0">
                <a:latin typeface="Times New Roman" pitchFamily="18" charset="0"/>
                <a:cs typeface="Times New Roman" pitchFamily="18" charset="0"/>
              </a:rPr>
              <a:t>The above data will help us train a multinomial Naïve Baiye’s classifier:</a:t>
            </a:r>
          </a:p>
          <a:p>
            <a:pPr>
              <a:lnSpc>
                <a:spcPct val="170000"/>
              </a:lnSpc>
              <a:spcBef>
                <a:spcPts val="0"/>
              </a:spcBef>
            </a:pPr>
            <a:r>
              <a:rPr lang="en-US" sz="2900" dirty="0">
                <a:latin typeface="Times New Roman" pitchFamily="18" charset="0"/>
                <a:cs typeface="Times New Roman" pitchFamily="18" charset="0"/>
              </a:rPr>
              <a:t>classifier = MultinomialNB().fit(train_tfidf, training_data.target)</a:t>
            </a:r>
          </a:p>
          <a:p>
            <a:pPr>
              <a:lnSpc>
                <a:spcPct val="170000"/>
              </a:lnSpc>
              <a:spcBef>
                <a:spcPts val="0"/>
              </a:spcBef>
            </a:pPr>
            <a:endParaRPr lang="en-US" sz="2900" dirty="0">
              <a:latin typeface="Times New Roman" pitchFamily="18" charset="0"/>
              <a:cs typeface="Times New Roman" pitchFamily="18" charset="0"/>
            </a:endParaRPr>
          </a:p>
          <a:p>
            <a:pPr>
              <a:lnSpc>
                <a:spcPct val="170000"/>
              </a:lnSpc>
              <a:spcBef>
                <a:spcPts val="0"/>
              </a:spcBef>
            </a:pPr>
            <a:r>
              <a:rPr lang="en-US" sz="2900" b="1" dirty="0">
                <a:latin typeface="Times New Roman" pitchFamily="18" charset="0"/>
                <a:cs typeface="Times New Roman" pitchFamily="18" charset="0"/>
              </a:rPr>
              <a:t>Transform the input data using count vectorizer:</a:t>
            </a:r>
          </a:p>
          <a:p>
            <a:pPr>
              <a:lnSpc>
                <a:spcPct val="170000"/>
              </a:lnSpc>
              <a:spcBef>
                <a:spcPts val="0"/>
              </a:spcBef>
            </a:pPr>
            <a:r>
              <a:rPr lang="en-US" sz="2900" dirty="0">
                <a:latin typeface="Times New Roman" pitchFamily="18" charset="0"/>
                <a:cs typeface="Times New Roman" pitchFamily="18" charset="0"/>
              </a:rPr>
              <a:t>input_tc = vectorizer_count.transform(input_data)</a:t>
            </a:r>
          </a:p>
          <a:p>
            <a:pPr>
              <a:lnSpc>
                <a:spcPct val="170000"/>
              </a:lnSpc>
              <a:spcBef>
                <a:spcPts val="0"/>
              </a:spcBef>
            </a:pPr>
            <a:endParaRPr lang="en-US" sz="2900" dirty="0">
              <a:latin typeface="Times New Roman" pitchFamily="18" charset="0"/>
              <a:cs typeface="Times New Roman" pitchFamily="18" charset="0"/>
            </a:endParaRPr>
          </a:p>
          <a:p>
            <a:pPr>
              <a:lnSpc>
                <a:spcPct val="170000"/>
              </a:lnSpc>
              <a:spcBef>
                <a:spcPts val="0"/>
              </a:spcBef>
            </a:pPr>
            <a:r>
              <a:rPr lang="en-US" sz="2900" b="1" dirty="0">
                <a:latin typeface="Times New Roman" pitchFamily="18" charset="0"/>
                <a:cs typeface="Times New Roman" pitchFamily="18" charset="0"/>
              </a:rPr>
              <a:t>Transform the vectorized data using  tfidf transformer:</a:t>
            </a:r>
          </a:p>
          <a:p>
            <a:pPr>
              <a:lnSpc>
                <a:spcPct val="170000"/>
              </a:lnSpc>
              <a:spcBef>
                <a:spcPts val="0"/>
              </a:spcBef>
            </a:pPr>
            <a:r>
              <a:rPr lang="en-US" sz="2900" dirty="0">
                <a:latin typeface="Times New Roman" pitchFamily="18" charset="0"/>
                <a:cs typeface="Times New Roman" pitchFamily="18" charset="0"/>
              </a:rPr>
              <a:t>input_tfidf = tfidf.transform(input_tc)</a:t>
            </a:r>
            <a:br>
              <a:rPr lang="en-US" sz="2900" dirty="0">
                <a:latin typeface="Times New Roman" pitchFamily="18" charset="0"/>
                <a:cs typeface="Times New Roman" pitchFamily="18" charset="0"/>
              </a:rPr>
            </a:br>
            <a:endParaRPr lang="en-US" sz="2900" dirty="0">
              <a:latin typeface="Times New Roman" pitchFamily="18" charset="0"/>
              <a:cs typeface="Times New Roman" pitchFamily="18" charset="0"/>
            </a:endParaRPr>
          </a:p>
          <a:p>
            <a:pPr>
              <a:lnSpc>
                <a:spcPct val="170000"/>
              </a:lnSpc>
              <a:spcBef>
                <a:spcPts val="0"/>
              </a:spcBef>
            </a:pPr>
            <a:r>
              <a:rPr lang="en-US" sz="2900" b="1" dirty="0">
                <a:latin typeface="Times New Roman" pitchFamily="18" charset="0"/>
                <a:cs typeface="Times New Roman" pitchFamily="18" charset="0"/>
              </a:rPr>
              <a:t>Next , predict the output categories:</a:t>
            </a:r>
          </a:p>
          <a:p>
            <a:pPr>
              <a:lnSpc>
                <a:spcPct val="170000"/>
              </a:lnSpc>
              <a:spcBef>
                <a:spcPts val="0"/>
              </a:spcBef>
            </a:pPr>
            <a:r>
              <a:rPr lang="en-US" sz="2900" dirty="0">
                <a:latin typeface="Times New Roman" pitchFamily="18" charset="0"/>
                <a:cs typeface="Times New Roman" pitchFamily="18" charset="0"/>
              </a:rPr>
              <a:t>predictions = classifier.predict(input_tfidf) </a:t>
            </a:r>
            <a:br>
              <a:rPr lang="en-US" sz="29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Category Prediction:</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The output is generated as follows:</a:t>
            </a:r>
          </a:p>
          <a:p>
            <a:pPr>
              <a:lnSpc>
                <a:spcPct val="150000"/>
              </a:lnSpc>
              <a:spcBef>
                <a:spcPts val="0"/>
              </a:spcBef>
            </a:pPr>
            <a:r>
              <a:rPr lang="en-US" sz="2000" dirty="0">
                <a:latin typeface="Times New Roman" pitchFamily="18" charset="0"/>
                <a:cs typeface="Times New Roman" pitchFamily="18" charset="0"/>
              </a:rPr>
              <a:t>for sent, category in zip(input_data, predictions): </a:t>
            </a:r>
          </a:p>
          <a:p>
            <a:pPr>
              <a:lnSpc>
                <a:spcPct val="150000"/>
              </a:lnSpc>
              <a:spcBef>
                <a:spcPts val="0"/>
              </a:spcBef>
            </a:pPr>
            <a:r>
              <a:rPr lang="en-US" sz="2000" dirty="0">
                <a:latin typeface="Times New Roman" pitchFamily="18" charset="0"/>
                <a:cs typeface="Times New Roman" pitchFamily="18" charset="0"/>
              </a:rPr>
              <a:t>print('\nInput Data:', sent, '\n Category:', \ category_map[training_data.target_names[category]])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Category Prediction:</a:t>
            </a:r>
            <a:endParaRPr lang="en-US" sz="4000" dirty="0"/>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a:latin typeface="Times New Roman" pitchFamily="18" charset="0"/>
                <a:cs typeface="Times New Roman" pitchFamily="18" charset="0"/>
              </a:rPr>
              <a:t>The predictor category generates the following output:</a:t>
            </a:r>
          </a:p>
          <a:p>
            <a:pPr algn="just">
              <a:lnSpc>
                <a:spcPct val="150000"/>
              </a:lnSpc>
              <a:spcBef>
                <a:spcPts val="0"/>
              </a:spcBef>
            </a:pPr>
            <a:r>
              <a:rPr lang="en-US" sz="2000" dirty="0">
                <a:latin typeface="Times New Roman" pitchFamily="18" charset="0"/>
                <a:cs typeface="Times New Roman" pitchFamily="18" charset="0"/>
              </a:rPr>
              <a:t>Dimensions of training data: (2755, 39297) </a:t>
            </a:r>
          </a:p>
          <a:p>
            <a:pPr algn="just">
              <a:lnSpc>
                <a:spcPct val="150000"/>
              </a:lnSpc>
              <a:spcBef>
                <a:spcPts val="0"/>
              </a:spcBef>
            </a:pPr>
            <a:r>
              <a:rPr lang="en-US" sz="2000" dirty="0">
                <a:latin typeface="Times New Roman" pitchFamily="18" charset="0"/>
                <a:cs typeface="Times New Roman" pitchFamily="18" charset="0"/>
              </a:rPr>
              <a:t>Input Data: Discovery was a space shuttle </a:t>
            </a:r>
          </a:p>
          <a:p>
            <a:pPr algn="just">
              <a:lnSpc>
                <a:spcPct val="150000"/>
              </a:lnSpc>
              <a:spcBef>
                <a:spcPts val="0"/>
              </a:spcBef>
            </a:pPr>
            <a:r>
              <a:rPr lang="en-US" sz="2000" dirty="0">
                <a:latin typeface="Times New Roman" pitchFamily="18" charset="0"/>
                <a:cs typeface="Times New Roman" pitchFamily="18" charset="0"/>
              </a:rPr>
              <a:t>Category: Space </a:t>
            </a:r>
          </a:p>
          <a:p>
            <a:pPr algn="just">
              <a:lnSpc>
                <a:spcPct val="150000"/>
              </a:lnSpc>
              <a:spcBef>
                <a:spcPts val="0"/>
              </a:spcBef>
            </a:pPr>
            <a:r>
              <a:rPr lang="en-US" sz="2000" dirty="0">
                <a:latin typeface="Times New Roman" pitchFamily="18" charset="0"/>
                <a:cs typeface="Times New Roman" pitchFamily="18" charset="0"/>
              </a:rPr>
              <a:t>Input Data: Hindu, Christian, Sikh all are religions </a:t>
            </a:r>
          </a:p>
          <a:p>
            <a:pPr algn="just">
              <a:lnSpc>
                <a:spcPct val="150000"/>
              </a:lnSpc>
              <a:spcBef>
                <a:spcPts val="0"/>
              </a:spcBef>
            </a:pPr>
            <a:r>
              <a:rPr lang="en-US" sz="2000" dirty="0">
                <a:latin typeface="Times New Roman" pitchFamily="18" charset="0"/>
                <a:cs typeface="Times New Roman" pitchFamily="18" charset="0"/>
              </a:rPr>
              <a:t>Category: Religion </a:t>
            </a:r>
          </a:p>
          <a:p>
            <a:pPr algn="just">
              <a:lnSpc>
                <a:spcPct val="150000"/>
              </a:lnSpc>
              <a:spcBef>
                <a:spcPts val="0"/>
              </a:spcBef>
            </a:pPr>
            <a:r>
              <a:rPr lang="en-US" sz="2000" dirty="0">
                <a:latin typeface="Times New Roman" pitchFamily="18" charset="0"/>
                <a:cs typeface="Times New Roman" pitchFamily="18" charset="0"/>
              </a:rPr>
              <a:t>Input Data: We must have to drive safely</a:t>
            </a:r>
          </a:p>
          <a:p>
            <a:pPr algn="just">
              <a:lnSpc>
                <a:spcPct val="150000"/>
              </a:lnSpc>
              <a:spcBef>
                <a:spcPts val="0"/>
              </a:spcBef>
            </a:pPr>
            <a:r>
              <a:rPr lang="en-US" sz="2000" dirty="0">
                <a:latin typeface="Times New Roman" pitchFamily="18" charset="0"/>
                <a:cs typeface="Times New Roman" pitchFamily="18" charset="0"/>
              </a:rPr>
              <a:t> Category: Autos </a:t>
            </a:r>
          </a:p>
          <a:p>
            <a:pPr algn="just">
              <a:lnSpc>
                <a:spcPct val="150000"/>
              </a:lnSpc>
              <a:spcBef>
                <a:spcPts val="0"/>
              </a:spcBef>
            </a:pPr>
            <a:r>
              <a:rPr lang="en-US" sz="2000" dirty="0">
                <a:latin typeface="Times New Roman" pitchFamily="18" charset="0"/>
                <a:cs typeface="Times New Roman" pitchFamily="18" charset="0"/>
              </a:rPr>
              <a:t>Input Data: Puck is a disk made of rubber </a:t>
            </a:r>
          </a:p>
          <a:p>
            <a:pPr algn="just">
              <a:lnSpc>
                <a:spcPct val="150000"/>
              </a:lnSpc>
              <a:spcBef>
                <a:spcPts val="0"/>
              </a:spcBef>
            </a:pPr>
            <a:r>
              <a:rPr lang="en-US" sz="2000" dirty="0">
                <a:latin typeface="Times New Roman" pitchFamily="18" charset="0"/>
                <a:cs typeface="Times New Roman" pitchFamily="18" charset="0"/>
              </a:rPr>
              <a:t>Category: Hockey</a:t>
            </a:r>
          </a:p>
          <a:p>
            <a:pPr algn="just">
              <a:lnSpc>
                <a:spcPct val="150000"/>
              </a:lnSpc>
              <a:spcBef>
                <a:spcPts val="0"/>
              </a:spcBef>
            </a:pPr>
            <a:r>
              <a:rPr lang="en-US" sz="2000" dirty="0">
                <a:latin typeface="Times New Roman" pitchFamily="18" charset="0"/>
                <a:cs typeface="Times New Roman" pitchFamily="18" charset="0"/>
              </a:rPr>
              <a:t> Input Data: Television, Microwave, Refrigrated all uses electricity Category: Electronics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Gender Finder:</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A classifier will be trained to find the gender(male or female) by providing the names.</a:t>
            </a:r>
          </a:p>
          <a:p>
            <a:pPr>
              <a:lnSpc>
                <a:spcPct val="150000"/>
              </a:lnSpc>
              <a:spcBef>
                <a:spcPts val="0"/>
              </a:spcBef>
            </a:pPr>
            <a:r>
              <a:rPr lang="en-US" sz="2000" dirty="0">
                <a:latin typeface="Times New Roman" pitchFamily="18" charset="0"/>
                <a:cs typeface="Times New Roman" pitchFamily="18" charset="0"/>
              </a:rPr>
              <a:t>A heuristic is used to construct a feature vector and  train the classifier.</a:t>
            </a:r>
          </a:p>
          <a:p>
            <a:pPr>
              <a:lnSpc>
                <a:spcPct val="150000"/>
              </a:lnSpc>
              <a:spcBef>
                <a:spcPts val="0"/>
              </a:spcBef>
            </a:pPr>
            <a:r>
              <a:rPr lang="en-US" sz="2000" dirty="0">
                <a:latin typeface="Times New Roman" pitchFamily="18" charset="0"/>
                <a:cs typeface="Times New Roman" pitchFamily="18" charset="0"/>
              </a:rPr>
              <a:t>Use the labelled data from scikit-learn package.</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Import the required packages:</a:t>
            </a:r>
          </a:p>
          <a:p>
            <a:pPr>
              <a:lnSpc>
                <a:spcPct val="150000"/>
              </a:lnSpc>
              <a:spcBef>
                <a:spcPts val="0"/>
              </a:spcBef>
            </a:pPr>
            <a:r>
              <a:rPr lang="en-US" sz="2000" dirty="0">
                <a:latin typeface="Times New Roman" pitchFamily="18" charset="0"/>
                <a:cs typeface="Times New Roman" pitchFamily="18" charset="0"/>
              </a:rPr>
              <a:t>import random </a:t>
            </a:r>
          </a:p>
          <a:p>
            <a:pPr>
              <a:lnSpc>
                <a:spcPct val="150000"/>
              </a:lnSpc>
              <a:spcBef>
                <a:spcPts val="0"/>
              </a:spcBef>
            </a:pPr>
            <a:r>
              <a:rPr lang="en-US" sz="2000" dirty="0">
                <a:latin typeface="Times New Roman" pitchFamily="18" charset="0"/>
                <a:cs typeface="Times New Roman" pitchFamily="18" charset="0"/>
              </a:rPr>
              <a:t>from nltk import NaiveBayesClassifier </a:t>
            </a:r>
          </a:p>
          <a:p>
            <a:pPr>
              <a:lnSpc>
                <a:spcPct val="150000"/>
              </a:lnSpc>
              <a:spcBef>
                <a:spcPts val="0"/>
              </a:spcBef>
            </a:pPr>
            <a:r>
              <a:rPr lang="en-US" sz="2000" dirty="0">
                <a:latin typeface="Times New Roman" pitchFamily="18" charset="0"/>
                <a:cs typeface="Times New Roman" pitchFamily="18" charset="0"/>
              </a:rPr>
              <a:t>from nltk.classify import accuracy as nltk_accuracy </a:t>
            </a:r>
          </a:p>
          <a:p>
            <a:pPr>
              <a:lnSpc>
                <a:spcPct val="150000"/>
              </a:lnSpc>
              <a:spcBef>
                <a:spcPts val="0"/>
              </a:spcBef>
            </a:pPr>
            <a:r>
              <a:rPr lang="en-US" sz="2000" dirty="0">
                <a:latin typeface="Times New Roman" pitchFamily="18" charset="0"/>
                <a:cs typeface="Times New Roman" pitchFamily="18" charset="0"/>
              </a:rPr>
              <a:t>from nltk.corpus import names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Gender Finder:</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Extract the last ‘N’ letters from input word.</a:t>
            </a:r>
          </a:p>
          <a:p>
            <a:pPr>
              <a:lnSpc>
                <a:spcPct val="150000"/>
              </a:lnSpc>
              <a:spcBef>
                <a:spcPts val="0"/>
              </a:spcBef>
            </a:pPr>
            <a:r>
              <a:rPr lang="en-US" sz="2000" b="1" dirty="0">
                <a:latin typeface="Times New Roman" pitchFamily="18" charset="0"/>
                <a:cs typeface="Times New Roman" pitchFamily="18" charset="0"/>
              </a:rPr>
              <a:t>Letters will act as features.</a:t>
            </a:r>
          </a:p>
          <a:p>
            <a:pPr>
              <a:lnSpc>
                <a:spcPct val="150000"/>
              </a:lnSpc>
              <a:spcBef>
                <a:spcPts val="0"/>
              </a:spcBef>
            </a:pPr>
            <a:r>
              <a:rPr lang="en-US" sz="2000" dirty="0">
                <a:latin typeface="Times New Roman" pitchFamily="18" charset="0"/>
                <a:cs typeface="Times New Roman" pitchFamily="18" charset="0"/>
              </a:rPr>
              <a:t>def extract_features(word, N = 2):</a:t>
            </a:r>
          </a:p>
          <a:p>
            <a:pPr>
              <a:lnSpc>
                <a:spcPct val="150000"/>
              </a:lnSpc>
              <a:spcBef>
                <a:spcPts val="0"/>
              </a:spcBef>
            </a:pPr>
            <a:r>
              <a:rPr lang="en-US" sz="2000" dirty="0">
                <a:latin typeface="Times New Roman" pitchFamily="18" charset="0"/>
                <a:cs typeface="Times New Roman" pitchFamily="18" charset="0"/>
              </a:rPr>
              <a:t>     last_n_letters = word[-N:] </a:t>
            </a:r>
          </a:p>
          <a:p>
            <a:pPr>
              <a:lnSpc>
                <a:spcPct val="150000"/>
              </a:lnSpc>
              <a:spcBef>
                <a:spcPts val="0"/>
              </a:spcBef>
            </a:pPr>
            <a:r>
              <a:rPr lang="en-US" sz="2000" dirty="0">
                <a:latin typeface="Times New Roman" pitchFamily="18" charset="0"/>
                <a:cs typeface="Times New Roman" pitchFamily="18" charset="0"/>
              </a:rPr>
              <a:t>     return {'feature': last_n_letters.lower()} </a:t>
            </a:r>
          </a:p>
          <a:p>
            <a:pPr>
              <a:lnSpc>
                <a:spcPct val="150000"/>
              </a:lnSpc>
              <a:spcBef>
                <a:spcPts val="0"/>
              </a:spcBef>
            </a:pPr>
            <a:r>
              <a:rPr lang="en-US" sz="2000" dirty="0">
                <a:latin typeface="Times New Roman" pitchFamily="18" charset="0"/>
                <a:cs typeface="Times New Roman" pitchFamily="18" charset="0"/>
              </a:rPr>
              <a:t> </a:t>
            </a:r>
          </a:p>
          <a:p>
            <a:pPr>
              <a:lnSpc>
                <a:spcPct val="150000"/>
              </a:lnSpc>
              <a:spcBef>
                <a:spcPts val="0"/>
              </a:spcBef>
            </a:pPr>
            <a:r>
              <a:rPr lang="en-US" sz="2000" dirty="0">
                <a:latin typeface="Times New Roman" pitchFamily="18" charset="0"/>
                <a:cs typeface="Times New Roman" pitchFamily="18" charset="0"/>
              </a:rPr>
              <a:t>if __name__=='__main__':</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Gender Finder:</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Create the training data using labelled names:</a:t>
            </a:r>
          </a:p>
          <a:p>
            <a:pPr>
              <a:lnSpc>
                <a:spcPct val="150000"/>
              </a:lnSpc>
              <a:spcBef>
                <a:spcPts val="0"/>
              </a:spcBef>
            </a:pPr>
            <a:r>
              <a:rPr lang="en-US" sz="2000" dirty="0">
                <a:latin typeface="Times New Roman" pitchFamily="18" charset="0"/>
                <a:cs typeface="Times New Roman" pitchFamily="18" charset="0"/>
              </a:rPr>
              <a:t>male_list = [(name, 'male') for name in names.words('male.txt')] female_list = [(name, 'female') for name in names.words('female.txt')] data = (male_list + female_list)</a:t>
            </a:r>
          </a:p>
          <a:p>
            <a:pPr>
              <a:lnSpc>
                <a:spcPct val="150000"/>
              </a:lnSpc>
              <a:spcBef>
                <a:spcPts val="0"/>
              </a:spcBef>
            </a:pPr>
            <a:r>
              <a:rPr lang="en-US" sz="2000" dirty="0">
                <a:latin typeface="Times New Roman" pitchFamily="18" charset="0"/>
                <a:cs typeface="Times New Roman" pitchFamily="18" charset="0"/>
              </a:rPr>
              <a:t> random.seed(5)</a:t>
            </a:r>
          </a:p>
          <a:p>
            <a:pPr>
              <a:lnSpc>
                <a:spcPct val="150000"/>
              </a:lnSpc>
              <a:spcBef>
                <a:spcPts val="0"/>
              </a:spcBef>
            </a:pPr>
            <a:r>
              <a:rPr lang="en-US" sz="2000" dirty="0">
                <a:latin typeface="Times New Roman" pitchFamily="18" charset="0"/>
                <a:cs typeface="Times New Roman" pitchFamily="18" charset="0"/>
              </a:rPr>
              <a:t> random.shuffle(data).</a:t>
            </a:r>
          </a:p>
          <a:p>
            <a:pPr>
              <a:lnSpc>
                <a:spcPct val="150000"/>
              </a:lnSpc>
              <a:spcBef>
                <a:spcPts val="0"/>
              </a:spcBef>
            </a:pPr>
            <a:endParaRPr lang="en-US" sz="2000" b="1"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Test data will be created as follows:</a:t>
            </a:r>
          </a:p>
          <a:p>
            <a:pPr>
              <a:lnSpc>
                <a:spcPct val="150000"/>
              </a:lnSpc>
              <a:spcBef>
                <a:spcPts val="0"/>
              </a:spcBef>
            </a:pPr>
            <a:r>
              <a:rPr lang="en-US" sz="2000" dirty="0">
                <a:latin typeface="Times New Roman" pitchFamily="18" charset="0"/>
                <a:cs typeface="Times New Roman" pitchFamily="18" charset="0"/>
              </a:rPr>
              <a:t>namesInput = ['Rajesh', 'Gaurav', 'Swati', 'Shubha']</a:t>
            </a: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Gender Finder:</a:t>
            </a:r>
            <a:endParaRPr lang="en-US" sz="4000" dirty="0"/>
          </a:p>
        </p:txBody>
      </p:sp>
      <p:sp>
        <p:nvSpPr>
          <p:cNvPr id="3" name="Content Placeholder 2"/>
          <p:cNvSpPr>
            <a:spLocks noGrp="1"/>
          </p:cNvSpPr>
          <p:nvPr>
            <p:ph idx="1"/>
          </p:nvPr>
        </p:nvSpPr>
        <p:spPr/>
        <p:txBody>
          <a:bodyPr>
            <a:normAutofit fontScale="92500" lnSpcReduction="10000"/>
          </a:bodyPr>
          <a:lstStyle/>
          <a:p>
            <a:pPr>
              <a:lnSpc>
                <a:spcPct val="150000"/>
              </a:lnSpc>
              <a:spcBef>
                <a:spcPts val="0"/>
              </a:spcBef>
            </a:pPr>
            <a:r>
              <a:rPr lang="en-US" sz="2000" b="1" dirty="0">
                <a:latin typeface="Times New Roman" pitchFamily="18" charset="0"/>
                <a:cs typeface="Times New Roman" pitchFamily="18" charset="0"/>
              </a:rPr>
              <a:t>Define the number of samples used to train and test with the following code:</a:t>
            </a:r>
          </a:p>
          <a:p>
            <a:pPr>
              <a:lnSpc>
                <a:spcPct val="150000"/>
              </a:lnSpc>
              <a:spcBef>
                <a:spcPts val="0"/>
              </a:spcBef>
            </a:pPr>
            <a:r>
              <a:rPr lang="en-US" sz="2000" dirty="0">
                <a:latin typeface="Times New Roman" pitchFamily="18" charset="0"/>
                <a:cs typeface="Times New Roman" pitchFamily="18" charset="0"/>
              </a:rPr>
              <a:t>train_sample = int(0.8 * len(data))</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We need to iterate through different lengths so that accuracy can be compared:</a:t>
            </a:r>
          </a:p>
          <a:p>
            <a:pPr>
              <a:lnSpc>
                <a:spcPct val="150000"/>
              </a:lnSpc>
              <a:spcBef>
                <a:spcPts val="0"/>
              </a:spcBef>
            </a:pPr>
            <a:r>
              <a:rPr lang="en-US" sz="2000" dirty="0">
                <a:latin typeface="Times New Roman" pitchFamily="18" charset="0"/>
                <a:cs typeface="Times New Roman" pitchFamily="18" charset="0"/>
              </a:rPr>
              <a:t>for i in range(1, 6): </a:t>
            </a:r>
          </a:p>
          <a:p>
            <a:pPr>
              <a:lnSpc>
                <a:spcPct val="150000"/>
              </a:lnSpc>
              <a:spcBef>
                <a:spcPts val="0"/>
              </a:spcBef>
            </a:pPr>
            <a:r>
              <a:rPr lang="en-US" sz="2000" dirty="0">
                <a:latin typeface="Times New Roman" pitchFamily="18" charset="0"/>
                <a:cs typeface="Times New Roman" pitchFamily="18" charset="0"/>
              </a:rPr>
              <a:t>   print('\nNumber of end letters:', i) </a:t>
            </a:r>
          </a:p>
          <a:p>
            <a:pPr>
              <a:lnSpc>
                <a:spcPct val="150000"/>
              </a:lnSpc>
              <a:spcBef>
                <a:spcPts val="0"/>
              </a:spcBef>
            </a:pPr>
            <a:r>
              <a:rPr lang="en-US" sz="2000" dirty="0">
                <a:latin typeface="Times New Roman" pitchFamily="18" charset="0"/>
                <a:cs typeface="Times New Roman" pitchFamily="18" charset="0"/>
              </a:rPr>
              <a:t>   features = [(extract_features(n, i),  )  for (n, gender) in data]               train_data, test_data = features[:train_sample], </a:t>
            </a:r>
          </a:p>
          <a:p>
            <a:pPr>
              <a:lnSpc>
                <a:spcPct val="150000"/>
              </a:lnSpc>
              <a:spcBef>
                <a:spcPts val="0"/>
              </a:spcBef>
              <a:buNone/>
            </a:pPr>
            <a:r>
              <a:rPr lang="en-US" sz="2000" dirty="0">
                <a:latin typeface="Times New Roman" pitchFamily="18" charset="0"/>
                <a:cs typeface="Times New Roman" pitchFamily="18" charset="0"/>
              </a:rPr>
              <a:t>features[train_sample:] </a:t>
            </a:r>
          </a:p>
          <a:p>
            <a:pPr>
              <a:lnSpc>
                <a:spcPct val="150000"/>
              </a:lnSpc>
              <a:spcBef>
                <a:spcPts val="0"/>
              </a:spcBef>
            </a:pPr>
            <a:r>
              <a:rPr lang="en-US" sz="2000" dirty="0">
                <a:latin typeface="Times New Roman" pitchFamily="18" charset="0"/>
                <a:cs typeface="Times New Roman" pitchFamily="18" charset="0"/>
              </a:rPr>
              <a:t>     classifier = NaiveBayesClassifier.train(train_data)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1363640545"/>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Gender Finder:</a:t>
            </a:r>
            <a:endParaRPr lang="en-US"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000" b="1" dirty="0">
                <a:latin typeface="Times New Roman" pitchFamily="18" charset="0"/>
                <a:cs typeface="Times New Roman" pitchFamily="18" charset="0"/>
              </a:rPr>
              <a:t>The accuracy of the classifier can be predicted as follows:</a:t>
            </a:r>
          </a:p>
          <a:p>
            <a:pPr>
              <a:lnSpc>
                <a:spcPct val="150000"/>
              </a:lnSpc>
              <a:spcBef>
                <a:spcPts val="0"/>
              </a:spcBef>
            </a:pPr>
            <a:r>
              <a:rPr lang="en-US" sz="2000" dirty="0">
                <a:latin typeface="Times New Roman" pitchFamily="18" charset="0"/>
                <a:cs typeface="Times New Roman" pitchFamily="18" charset="0"/>
              </a:rPr>
              <a:t>accuracy_classifier = round(100 * nltk_accuracy(classifier, test_data),2) print('Accuracy = ' + str(accuracy_classifier) + '%').</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Predict the output:</a:t>
            </a:r>
          </a:p>
          <a:p>
            <a:pPr>
              <a:lnSpc>
                <a:spcPct val="150000"/>
              </a:lnSpc>
              <a:spcBef>
                <a:spcPts val="0"/>
              </a:spcBef>
            </a:pPr>
            <a:r>
              <a:rPr lang="en-US" sz="2000" dirty="0">
                <a:latin typeface="Times New Roman" pitchFamily="18" charset="0"/>
                <a:cs typeface="Times New Roman" pitchFamily="18" charset="0"/>
              </a:rPr>
              <a:t>for name in namesInput: </a:t>
            </a:r>
          </a:p>
          <a:p>
            <a:pPr>
              <a:lnSpc>
                <a:spcPct val="150000"/>
              </a:lnSpc>
              <a:spcBef>
                <a:spcPts val="0"/>
              </a:spcBef>
            </a:pPr>
            <a:r>
              <a:rPr lang="en-US" sz="2000" dirty="0">
                <a:latin typeface="Times New Roman" pitchFamily="18" charset="0"/>
                <a:cs typeface="Times New Roman" pitchFamily="18" charset="0"/>
              </a:rPr>
              <a:t>print(name, '==&gt;', classifier.classify(extract_features(name, i)))</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p>
        </p:txBody>
      </p:sp>
      <p:sp>
        <p:nvSpPr>
          <p:cNvPr id="3" name="Content Placeholder 2"/>
          <p:cNvSpPr>
            <a:spLocks noGrp="1"/>
          </p:cNvSpPr>
          <p:nvPr>
            <p:ph idx="1"/>
          </p:nvPr>
        </p:nvSpPr>
        <p:spPr/>
        <p:txBody>
          <a:bodyPr>
            <a:normAutofit fontScale="77500" lnSpcReduction="20000"/>
          </a:bodyPr>
          <a:lstStyle/>
          <a:p>
            <a:pPr algn="just">
              <a:lnSpc>
                <a:spcPct val="160000"/>
              </a:lnSpc>
              <a:spcBef>
                <a:spcPts val="0"/>
              </a:spcBef>
            </a:pPr>
            <a:r>
              <a:rPr lang="en-US" sz="2000" dirty="0">
                <a:latin typeface="Times New Roman" pitchFamily="18" charset="0"/>
                <a:cs typeface="Times New Roman" pitchFamily="18" charset="0"/>
              </a:rPr>
              <a:t>Number of end letters: 1 </a:t>
            </a:r>
          </a:p>
          <a:p>
            <a:pPr algn="just">
              <a:lnSpc>
                <a:spcPct val="160000"/>
              </a:lnSpc>
              <a:spcBef>
                <a:spcPts val="0"/>
              </a:spcBef>
            </a:pPr>
            <a:r>
              <a:rPr lang="en-US" sz="2000" dirty="0">
                <a:latin typeface="Times New Roman" pitchFamily="18" charset="0"/>
                <a:cs typeface="Times New Roman" pitchFamily="18" charset="0"/>
              </a:rPr>
              <a:t>Accuracy = 74.7%</a:t>
            </a:r>
          </a:p>
          <a:p>
            <a:pPr algn="just">
              <a:lnSpc>
                <a:spcPct val="160000"/>
              </a:lnSpc>
              <a:spcBef>
                <a:spcPts val="0"/>
              </a:spcBef>
            </a:pPr>
            <a:r>
              <a:rPr lang="en-US" sz="2000" dirty="0">
                <a:latin typeface="Times New Roman" pitchFamily="18" charset="0"/>
                <a:cs typeface="Times New Roman" pitchFamily="18" charset="0"/>
              </a:rPr>
              <a:t> Rajesh -&gt; female </a:t>
            </a:r>
          </a:p>
          <a:p>
            <a:pPr algn="just">
              <a:lnSpc>
                <a:spcPct val="160000"/>
              </a:lnSpc>
              <a:spcBef>
                <a:spcPts val="0"/>
              </a:spcBef>
            </a:pPr>
            <a:r>
              <a:rPr lang="en-US" sz="2000" dirty="0">
                <a:latin typeface="Times New Roman" pitchFamily="18" charset="0"/>
                <a:cs typeface="Times New Roman" pitchFamily="18" charset="0"/>
              </a:rPr>
              <a:t>Gaurav -&gt; male </a:t>
            </a:r>
          </a:p>
          <a:p>
            <a:pPr algn="just">
              <a:lnSpc>
                <a:spcPct val="160000"/>
              </a:lnSpc>
              <a:spcBef>
                <a:spcPts val="0"/>
              </a:spcBef>
            </a:pPr>
            <a:r>
              <a:rPr lang="en-US" sz="2000" dirty="0">
                <a:latin typeface="Times New Roman" pitchFamily="18" charset="0"/>
                <a:cs typeface="Times New Roman" pitchFamily="18" charset="0"/>
              </a:rPr>
              <a:t>Swati -&gt; female </a:t>
            </a:r>
          </a:p>
          <a:p>
            <a:pPr algn="just">
              <a:lnSpc>
                <a:spcPct val="160000"/>
              </a:lnSpc>
              <a:spcBef>
                <a:spcPts val="0"/>
              </a:spcBef>
            </a:pPr>
            <a:r>
              <a:rPr lang="en-US" sz="2000" dirty="0">
                <a:latin typeface="Times New Roman" pitchFamily="18" charset="0"/>
                <a:cs typeface="Times New Roman" pitchFamily="18" charset="0"/>
              </a:rPr>
              <a:t>Shubha -&gt; female </a:t>
            </a:r>
          </a:p>
          <a:p>
            <a:pPr algn="just">
              <a:lnSpc>
                <a:spcPct val="160000"/>
              </a:lnSpc>
              <a:spcBef>
                <a:spcPts val="0"/>
              </a:spcBef>
            </a:pPr>
            <a:r>
              <a:rPr lang="en-US" sz="2000" dirty="0">
                <a:latin typeface="Times New Roman" pitchFamily="18" charset="0"/>
                <a:cs typeface="Times New Roman" pitchFamily="18" charset="0"/>
              </a:rPr>
              <a:t>Number of end letters: 2 </a:t>
            </a:r>
          </a:p>
          <a:p>
            <a:pPr algn="just">
              <a:lnSpc>
                <a:spcPct val="160000"/>
              </a:lnSpc>
              <a:spcBef>
                <a:spcPts val="0"/>
              </a:spcBef>
            </a:pPr>
            <a:r>
              <a:rPr lang="en-US" sz="2000" dirty="0">
                <a:latin typeface="Times New Roman" pitchFamily="18" charset="0"/>
                <a:cs typeface="Times New Roman" pitchFamily="18" charset="0"/>
              </a:rPr>
              <a:t>Accuracy = 78.79% </a:t>
            </a:r>
          </a:p>
          <a:p>
            <a:pPr algn="just">
              <a:lnSpc>
                <a:spcPct val="160000"/>
              </a:lnSpc>
              <a:spcBef>
                <a:spcPts val="0"/>
              </a:spcBef>
            </a:pPr>
            <a:r>
              <a:rPr lang="en-US" sz="2000" dirty="0">
                <a:latin typeface="Times New Roman" pitchFamily="18" charset="0"/>
                <a:cs typeface="Times New Roman" pitchFamily="18" charset="0"/>
              </a:rPr>
              <a:t>Rajesh -&gt; male </a:t>
            </a:r>
          </a:p>
          <a:p>
            <a:pPr algn="just">
              <a:lnSpc>
                <a:spcPct val="160000"/>
              </a:lnSpc>
              <a:spcBef>
                <a:spcPts val="0"/>
              </a:spcBef>
            </a:pPr>
            <a:r>
              <a:rPr lang="en-US" sz="2000" dirty="0">
                <a:latin typeface="Times New Roman" pitchFamily="18" charset="0"/>
                <a:cs typeface="Times New Roman" pitchFamily="18" charset="0"/>
              </a:rPr>
              <a:t>Gaurav -&gt; male </a:t>
            </a:r>
          </a:p>
          <a:p>
            <a:pPr algn="just">
              <a:lnSpc>
                <a:spcPct val="160000"/>
              </a:lnSpc>
              <a:spcBef>
                <a:spcPts val="0"/>
              </a:spcBef>
            </a:pPr>
            <a:r>
              <a:rPr lang="en-US" sz="2000" dirty="0">
                <a:latin typeface="Times New Roman" pitchFamily="18" charset="0"/>
                <a:cs typeface="Times New Roman" pitchFamily="18" charset="0"/>
              </a:rPr>
              <a:t>Swati -&gt; female </a:t>
            </a:r>
          </a:p>
          <a:p>
            <a:pPr algn="just">
              <a:lnSpc>
                <a:spcPct val="160000"/>
              </a:lnSpc>
              <a:spcBef>
                <a:spcPts val="0"/>
              </a:spcBef>
            </a:pPr>
            <a:r>
              <a:rPr lang="en-US" sz="2000" dirty="0">
                <a:latin typeface="Times New Roman" pitchFamily="18" charset="0"/>
                <a:cs typeface="Times New Roman" pitchFamily="18" charset="0"/>
              </a:rPr>
              <a:t>Shubha -&gt; female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endParaRPr lang="en-US" sz="4000" dirty="0"/>
          </a:p>
        </p:txBody>
      </p:sp>
      <p:sp>
        <p:nvSpPr>
          <p:cNvPr id="3" name="Content Placeholder 2"/>
          <p:cNvSpPr>
            <a:spLocks noGrp="1"/>
          </p:cNvSpPr>
          <p:nvPr>
            <p:ph idx="1"/>
          </p:nvPr>
        </p:nvSpPr>
        <p:spPr/>
        <p:txBody>
          <a:bodyPr>
            <a:normAutofit fontScale="77500" lnSpcReduction="20000"/>
          </a:bodyPr>
          <a:lstStyle/>
          <a:p>
            <a:pPr>
              <a:lnSpc>
                <a:spcPct val="160000"/>
              </a:lnSpc>
              <a:spcBef>
                <a:spcPts val="0"/>
              </a:spcBef>
            </a:pPr>
            <a:r>
              <a:rPr lang="en-US" sz="2000" dirty="0">
                <a:latin typeface="Times New Roman" pitchFamily="18" charset="0"/>
                <a:cs typeface="Times New Roman" pitchFamily="18" charset="0"/>
              </a:rPr>
              <a:t>Number of end letters: 3</a:t>
            </a:r>
          </a:p>
          <a:p>
            <a:pPr>
              <a:lnSpc>
                <a:spcPct val="160000"/>
              </a:lnSpc>
              <a:spcBef>
                <a:spcPts val="0"/>
              </a:spcBef>
            </a:pPr>
            <a:r>
              <a:rPr lang="en-US" sz="2000" dirty="0">
                <a:latin typeface="Times New Roman" pitchFamily="18" charset="0"/>
                <a:cs typeface="Times New Roman" pitchFamily="18" charset="0"/>
              </a:rPr>
              <a:t> Accuracy = 77.22% </a:t>
            </a:r>
          </a:p>
          <a:p>
            <a:pPr>
              <a:lnSpc>
                <a:spcPct val="160000"/>
              </a:lnSpc>
              <a:spcBef>
                <a:spcPts val="0"/>
              </a:spcBef>
            </a:pPr>
            <a:r>
              <a:rPr lang="en-US" sz="2000" dirty="0">
                <a:latin typeface="Times New Roman" pitchFamily="18" charset="0"/>
                <a:cs typeface="Times New Roman" pitchFamily="18" charset="0"/>
              </a:rPr>
              <a:t>Rajesh -&gt; male </a:t>
            </a:r>
          </a:p>
          <a:p>
            <a:pPr>
              <a:lnSpc>
                <a:spcPct val="160000"/>
              </a:lnSpc>
              <a:spcBef>
                <a:spcPts val="0"/>
              </a:spcBef>
            </a:pPr>
            <a:r>
              <a:rPr lang="en-US" sz="2000" dirty="0">
                <a:latin typeface="Times New Roman" pitchFamily="18" charset="0"/>
                <a:cs typeface="Times New Roman" pitchFamily="18" charset="0"/>
              </a:rPr>
              <a:t>Gaurav -&gt; female </a:t>
            </a:r>
          </a:p>
          <a:p>
            <a:pPr>
              <a:lnSpc>
                <a:spcPct val="160000"/>
              </a:lnSpc>
              <a:spcBef>
                <a:spcPts val="0"/>
              </a:spcBef>
            </a:pPr>
            <a:r>
              <a:rPr lang="en-US" sz="2000" dirty="0">
                <a:latin typeface="Times New Roman" pitchFamily="18" charset="0"/>
                <a:cs typeface="Times New Roman" pitchFamily="18" charset="0"/>
              </a:rPr>
              <a:t>Swati -&gt; female</a:t>
            </a:r>
          </a:p>
          <a:p>
            <a:pPr>
              <a:lnSpc>
                <a:spcPct val="160000"/>
              </a:lnSpc>
              <a:spcBef>
                <a:spcPts val="0"/>
              </a:spcBef>
            </a:pPr>
            <a:r>
              <a:rPr lang="en-US" sz="2000" dirty="0">
                <a:latin typeface="Times New Roman" pitchFamily="18" charset="0"/>
                <a:cs typeface="Times New Roman" pitchFamily="18" charset="0"/>
              </a:rPr>
              <a:t> Shubha -&gt; female</a:t>
            </a:r>
          </a:p>
          <a:p>
            <a:pPr>
              <a:lnSpc>
                <a:spcPct val="160000"/>
              </a:lnSpc>
              <a:spcBef>
                <a:spcPts val="0"/>
              </a:spcBef>
            </a:pPr>
            <a:r>
              <a:rPr lang="en-US" sz="2000" dirty="0">
                <a:latin typeface="Times New Roman" pitchFamily="18" charset="0"/>
                <a:cs typeface="Times New Roman" pitchFamily="18" charset="0"/>
              </a:rPr>
              <a:t> Number of end letters: 4 </a:t>
            </a:r>
          </a:p>
          <a:p>
            <a:pPr>
              <a:lnSpc>
                <a:spcPct val="160000"/>
              </a:lnSpc>
              <a:spcBef>
                <a:spcPts val="0"/>
              </a:spcBef>
            </a:pPr>
            <a:r>
              <a:rPr lang="en-US" sz="2000" dirty="0">
                <a:latin typeface="Times New Roman" pitchFamily="18" charset="0"/>
                <a:cs typeface="Times New Roman" pitchFamily="18" charset="0"/>
              </a:rPr>
              <a:t>Accuracy = 69.98% </a:t>
            </a:r>
          </a:p>
          <a:p>
            <a:pPr>
              <a:lnSpc>
                <a:spcPct val="160000"/>
              </a:lnSpc>
              <a:spcBef>
                <a:spcPts val="0"/>
              </a:spcBef>
            </a:pPr>
            <a:r>
              <a:rPr lang="en-US" sz="2000" dirty="0">
                <a:latin typeface="Times New Roman" pitchFamily="18" charset="0"/>
                <a:cs typeface="Times New Roman" pitchFamily="18" charset="0"/>
              </a:rPr>
              <a:t>Rajesh -&gt; female</a:t>
            </a:r>
          </a:p>
          <a:p>
            <a:pPr>
              <a:lnSpc>
                <a:spcPct val="160000"/>
              </a:lnSpc>
              <a:spcBef>
                <a:spcPts val="0"/>
              </a:spcBef>
            </a:pPr>
            <a:r>
              <a:rPr lang="en-US" sz="2000" dirty="0">
                <a:latin typeface="Times New Roman" pitchFamily="18" charset="0"/>
                <a:cs typeface="Times New Roman" pitchFamily="18" charset="0"/>
              </a:rPr>
              <a:t> Gaurav -&gt; female </a:t>
            </a:r>
          </a:p>
          <a:p>
            <a:pPr>
              <a:lnSpc>
                <a:spcPct val="160000"/>
              </a:lnSpc>
              <a:spcBef>
                <a:spcPts val="0"/>
              </a:spcBef>
            </a:pPr>
            <a:r>
              <a:rPr lang="en-US" sz="2000" dirty="0">
                <a:latin typeface="Times New Roman" pitchFamily="18" charset="0"/>
                <a:cs typeface="Times New Roman" pitchFamily="18" charset="0"/>
              </a:rPr>
              <a:t>Swati -&gt; female </a:t>
            </a:r>
          </a:p>
          <a:p>
            <a:pPr>
              <a:lnSpc>
                <a:spcPct val="160000"/>
              </a:lnSpc>
              <a:spcBef>
                <a:spcPts val="0"/>
              </a:spcBef>
            </a:pPr>
            <a:r>
              <a:rPr lang="en-US" sz="2000" dirty="0">
                <a:latin typeface="Times New Roman" pitchFamily="18" charset="0"/>
                <a:cs typeface="Times New Roman" pitchFamily="18" charset="0"/>
              </a:rPr>
              <a:t>Shubha -&gt; female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Output:</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Number of end letters: 5 </a:t>
            </a:r>
          </a:p>
          <a:p>
            <a:pPr algn="just">
              <a:lnSpc>
                <a:spcPct val="150000"/>
              </a:lnSpc>
              <a:spcBef>
                <a:spcPts val="0"/>
              </a:spcBef>
            </a:pPr>
            <a:r>
              <a:rPr lang="en-US" sz="2000" dirty="0">
                <a:latin typeface="Times New Roman" pitchFamily="18" charset="0"/>
                <a:cs typeface="Times New Roman" pitchFamily="18" charset="0"/>
              </a:rPr>
              <a:t>Accuracy = 64.63% </a:t>
            </a:r>
          </a:p>
          <a:p>
            <a:pPr algn="just">
              <a:lnSpc>
                <a:spcPct val="150000"/>
              </a:lnSpc>
              <a:spcBef>
                <a:spcPts val="0"/>
              </a:spcBef>
            </a:pPr>
            <a:r>
              <a:rPr lang="en-US" sz="2000" dirty="0">
                <a:latin typeface="Times New Roman" pitchFamily="18" charset="0"/>
                <a:cs typeface="Times New Roman" pitchFamily="18" charset="0"/>
              </a:rPr>
              <a:t>Rajesh -&gt; female </a:t>
            </a:r>
          </a:p>
          <a:p>
            <a:pPr algn="just">
              <a:lnSpc>
                <a:spcPct val="150000"/>
              </a:lnSpc>
              <a:spcBef>
                <a:spcPts val="0"/>
              </a:spcBef>
            </a:pPr>
            <a:r>
              <a:rPr lang="en-US" sz="2000" dirty="0">
                <a:latin typeface="Times New Roman" pitchFamily="18" charset="0"/>
                <a:cs typeface="Times New Roman" pitchFamily="18" charset="0"/>
              </a:rPr>
              <a:t>Gaurav -&gt; female </a:t>
            </a:r>
          </a:p>
          <a:p>
            <a:pPr algn="just">
              <a:lnSpc>
                <a:spcPct val="150000"/>
              </a:lnSpc>
              <a:spcBef>
                <a:spcPts val="0"/>
              </a:spcBef>
            </a:pPr>
            <a:r>
              <a:rPr lang="en-US" sz="2000" dirty="0">
                <a:latin typeface="Times New Roman" pitchFamily="18" charset="0"/>
                <a:cs typeface="Times New Roman" pitchFamily="18" charset="0"/>
              </a:rPr>
              <a:t>Swati -&gt; female </a:t>
            </a:r>
          </a:p>
          <a:p>
            <a:pPr algn="just">
              <a:lnSpc>
                <a:spcPct val="150000"/>
              </a:lnSpc>
              <a:spcBef>
                <a:spcPts val="0"/>
              </a:spcBef>
            </a:pPr>
            <a:r>
              <a:rPr lang="en-US" sz="2000" dirty="0">
                <a:latin typeface="Times New Roman" pitchFamily="18" charset="0"/>
                <a:cs typeface="Times New Roman" pitchFamily="18" charset="0"/>
              </a:rPr>
              <a:t>Shubha -&gt; female</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Accuracy in maximum number of  end letters are two and it is decreasing as the number of end letters are increasing.</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Analysis Of Time Series  Data:</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From the given data , we have to predict the next value from the given input data.</a:t>
            </a:r>
          </a:p>
          <a:p>
            <a:pPr algn="just">
              <a:lnSpc>
                <a:spcPct val="150000"/>
              </a:lnSpc>
              <a:spcBef>
                <a:spcPts val="0"/>
              </a:spcBef>
            </a:pPr>
            <a:r>
              <a:rPr lang="en-US" sz="2000" dirty="0">
                <a:latin typeface="Times New Roman" pitchFamily="18" charset="0"/>
                <a:cs typeface="Times New Roman" pitchFamily="18" charset="0"/>
              </a:rPr>
              <a:t>This is an important concept in machine learning.</a:t>
            </a:r>
          </a:p>
          <a:p>
            <a:pPr algn="just">
              <a:lnSpc>
                <a:spcPct val="150000"/>
              </a:lnSpc>
              <a:spcBef>
                <a:spcPts val="0"/>
              </a:spcBef>
            </a:pPr>
            <a:r>
              <a:rPr lang="en-US" sz="2000" b="1" dirty="0">
                <a:latin typeface="Times New Roman" pitchFamily="18" charset="0"/>
                <a:cs typeface="Times New Roman" pitchFamily="18" charset="0"/>
              </a:rPr>
              <a:t>Time Series Data:</a:t>
            </a:r>
          </a:p>
          <a:p>
            <a:pPr algn="just">
              <a:lnSpc>
                <a:spcPct val="150000"/>
              </a:lnSpc>
              <a:spcBef>
                <a:spcPts val="0"/>
              </a:spcBef>
            </a:pPr>
            <a:r>
              <a:rPr lang="en-US" sz="2000" dirty="0">
                <a:latin typeface="Times New Roman" pitchFamily="18" charset="0"/>
                <a:cs typeface="Times New Roman" pitchFamily="18" charset="0"/>
              </a:rPr>
              <a:t>It is nothing but the data that is in a series of particular time intervals.</a:t>
            </a:r>
          </a:p>
          <a:p>
            <a:pPr algn="just">
              <a:lnSpc>
                <a:spcPct val="150000"/>
              </a:lnSpc>
              <a:spcBef>
                <a:spcPts val="0"/>
              </a:spcBef>
            </a:pPr>
            <a:r>
              <a:rPr lang="en-US" sz="2000" dirty="0">
                <a:latin typeface="Times New Roman" pitchFamily="18" charset="0"/>
                <a:cs typeface="Times New Roman" pitchFamily="18" charset="0"/>
              </a:rPr>
              <a:t>If we want to predict a sequence in machine learning , then we need to deal with sequential data and time.</a:t>
            </a:r>
          </a:p>
          <a:p>
            <a:pPr algn="just">
              <a:lnSpc>
                <a:spcPct val="150000"/>
              </a:lnSpc>
              <a:spcBef>
                <a:spcPts val="0"/>
              </a:spcBef>
            </a:pPr>
            <a:r>
              <a:rPr lang="en-US" sz="2000" dirty="0">
                <a:latin typeface="Times New Roman" pitchFamily="18" charset="0"/>
                <a:cs typeface="Times New Roman" pitchFamily="18" charset="0"/>
              </a:rPr>
              <a:t>Series data is an abstract of sequential data.</a:t>
            </a:r>
          </a:p>
          <a:p>
            <a:pPr algn="just">
              <a:lnSpc>
                <a:spcPct val="150000"/>
              </a:lnSpc>
              <a:spcBef>
                <a:spcPts val="0"/>
              </a:spcBef>
            </a:pPr>
            <a:r>
              <a:rPr lang="en-US" sz="2000" dirty="0">
                <a:latin typeface="Times New Roman" pitchFamily="18" charset="0"/>
                <a:cs typeface="Times New Roman" pitchFamily="18" charset="0"/>
              </a:rPr>
              <a:t>Data ordering is an important feature of  sequential data.</a:t>
            </a:r>
          </a:p>
          <a:p>
            <a:endParaRPr lang="en-US" sz="2000" dirty="0">
              <a:latin typeface="Times New Roman" pitchFamily="18"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Time Series Analysis Concept:</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Time series analysis is used to predict the next data in the sequence based on the previously observed data.</a:t>
            </a:r>
          </a:p>
          <a:p>
            <a:pPr algn="just">
              <a:lnSpc>
                <a:spcPct val="150000"/>
              </a:lnSpc>
              <a:spcBef>
                <a:spcPts val="0"/>
              </a:spcBef>
            </a:pPr>
            <a:r>
              <a:rPr lang="en-US" sz="2000" dirty="0">
                <a:latin typeface="Times New Roman" pitchFamily="18" charset="0"/>
                <a:cs typeface="Times New Roman" pitchFamily="18" charset="0"/>
              </a:rPr>
              <a:t>The prediction can be anything like symbol , number , next day weather ,next day in speech.</a:t>
            </a:r>
          </a:p>
          <a:p>
            <a:pPr algn="just">
              <a:lnSpc>
                <a:spcPct val="150000"/>
              </a:lnSpc>
              <a:spcBef>
                <a:spcPts val="0"/>
              </a:spcBef>
            </a:pPr>
            <a:r>
              <a:rPr lang="en-US" sz="2000" dirty="0">
                <a:latin typeface="Times New Roman" pitchFamily="18" charset="0"/>
                <a:cs typeface="Times New Roman" pitchFamily="18" charset="0"/>
              </a:rPr>
              <a:t>Sequence analysis is useful for applications like stock market analysis , weather forecasting and product recommendations.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Example: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following example is considered to understand the sequence predictio.</a:t>
            </a:r>
          </a:p>
          <a:p>
            <a:r>
              <a:rPr lang="en-US" sz="2000" dirty="0">
                <a:latin typeface="Times New Roman" pitchFamily="18" charset="0"/>
                <a:cs typeface="Times New Roman" pitchFamily="18" charset="0"/>
              </a:rPr>
              <a:t>A , B, C and D are the given values and we have to predict the value E using sequence prediction model.</a:t>
            </a:r>
          </a:p>
          <a:p>
            <a:endParaRPr lang="en-US" sz="2000" dirty="0">
              <a:latin typeface="Times New Roman" pitchFamily="18" charset="0"/>
              <a:cs typeface="Times New Roman" pitchFamily="18" charset="0"/>
            </a:endParaRPr>
          </a:p>
        </p:txBody>
      </p:sp>
      <p:pic>
        <p:nvPicPr>
          <p:cNvPr id="4" name="Picture 3" descr="sequence_prediction_model.jpg"/>
          <p:cNvPicPr>
            <a:picLocks noChangeAspect="1"/>
          </p:cNvPicPr>
          <p:nvPr/>
        </p:nvPicPr>
        <p:blipFill>
          <a:blip r:embed="rId2"/>
          <a:stretch>
            <a:fillRect/>
          </a:stretch>
        </p:blipFill>
        <p:spPr>
          <a:xfrm>
            <a:off x="3238500" y="3100388"/>
            <a:ext cx="5715000" cy="1700213"/>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Package Installation:</a:t>
            </a:r>
          </a:p>
        </p:txBody>
      </p:sp>
      <p:sp>
        <p:nvSpPr>
          <p:cNvPr id="3" name="Content Placeholder 2"/>
          <p:cNvSpPr>
            <a:spLocks noGrp="1"/>
          </p:cNvSpPr>
          <p:nvPr>
            <p:ph idx="1"/>
          </p:nvPr>
        </p:nvSpPr>
        <p:spPr/>
        <p:txBody>
          <a:bodyPr>
            <a:normAutofit fontScale="85000" lnSpcReduction="10000"/>
          </a:bodyPr>
          <a:lstStyle/>
          <a:p>
            <a:pPr>
              <a:lnSpc>
                <a:spcPct val="160000"/>
              </a:lnSpc>
              <a:spcBef>
                <a:spcPts val="0"/>
              </a:spcBef>
            </a:pPr>
            <a:r>
              <a:rPr lang="en-US" sz="2000" dirty="0">
                <a:latin typeface="Times New Roman" pitchFamily="18" charset="0"/>
                <a:cs typeface="Times New Roman" pitchFamily="18" charset="0"/>
              </a:rPr>
              <a:t>For time series data analysis using python , install the following packages.</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b="1" dirty="0">
                <a:latin typeface="Times New Roman" pitchFamily="18" charset="0"/>
                <a:cs typeface="Times New Roman" pitchFamily="18" charset="0"/>
              </a:rPr>
              <a:t>Pandas:</a:t>
            </a:r>
          </a:p>
          <a:p>
            <a:pPr>
              <a:lnSpc>
                <a:spcPct val="160000"/>
              </a:lnSpc>
              <a:spcBef>
                <a:spcPts val="0"/>
              </a:spcBef>
            </a:pPr>
            <a:r>
              <a:rPr lang="en-US" sz="2000" dirty="0">
                <a:latin typeface="Times New Roman" pitchFamily="18" charset="0"/>
                <a:cs typeface="Times New Roman" pitchFamily="18" charset="0"/>
              </a:rPr>
              <a:t>It is a open source python library and it contains data analytic tools for python.</a:t>
            </a:r>
          </a:p>
          <a:p>
            <a:pPr>
              <a:lnSpc>
                <a:spcPct val="160000"/>
              </a:lnSpc>
              <a:spcBef>
                <a:spcPts val="0"/>
              </a:spcBef>
            </a:pPr>
            <a:r>
              <a:rPr lang="en-US" sz="2000" dirty="0">
                <a:latin typeface="Times New Roman" pitchFamily="18" charset="0"/>
                <a:cs typeface="Times New Roman" pitchFamily="18" charset="0"/>
              </a:rPr>
              <a:t>Pandas can be installed with the help of following command:</a:t>
            </a:r>
          </a:p>
          <a:p>
            <a:pPr>
              <a:lnSpc>
                <a:spcPct val="160000"/>
              </a:lnSpc>
              <a:spcBef>
                <a:spcPts val="0"/>
              </a:spcBef>
            </a:pPr>
            <a:r>
              <a:rPr lang="en-US" sz="2000" dirty="0">
                <a:latin typeface="Times New Roman" pitchFamily="18" charset="0"/>
                <a:cs typeface="Times New Roman" pitchFamily="18" charset="0"/>
              </a:rPr>
              <a:t>pip install pandas </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dirty="0">
                <a:latin typeface="Times New Roman" pitchFamily="18" charset="0"/>
                <a:cs typeface="Times New Roman" pitchFamily="18" charset="0"/>
              </a:rPr>
              <a:t>If you are using Anaconda , then pandas can be installed using the conda package manager.</a:t>
            </a:r>
          </a:p>
          <a:p>
            <a:pPr>
              <a:lnSpc>
                <a:spcPct val="160000"/>
              </a:lnSpc>
              <a:spcBef>
                <a:spcPts val="0"/>
              </a:spcBef>
            </a:pPr>
            <a:r>
              <a:rPr lang="pt-BR" sz="2000" dirty="0">
                <a:latin typeface="Times New Roman" pitchFamily="18" charset="0"/>
                <a:cs typeface="Times New Roman" pitchFamily="18" charset="0"/>
              </a:rPr>
              <a:t>conda install -c anaconda pandas </a:t>
            </a:r>
            <a:r>
              <a:rPr lang="pt-BR" sz="2000" dirty="0"/>
              <a:t/>
            </a:r>
            <a:br>
              <a:rPr lang="pt-BR" sz="2000" dirty="0"/>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HmmLearn:</a:t>
            </a:r>
          </a:p>
        </p:txBody>
      </p:sp>
      <p:sp>
        <p:nvSpPr>
          <p:cNvPr id="3" name="Content Placeholder 2"/>
          <p:cNvSpPr>
            <a:spLocks noGrp="1"/>
          </p:cNvSpPr>
          <p:nvPr>
            <p:ph idx="1"/>
          </p:nvPr>
        </p:nvSpPr>
        <p:spPr/>
        <p:txBody>
          <a:bodyPr>
            <a:normAutofit fontScale="92500" lnSpcReduction="10000"/>
          </a:bodyPr>
          <a:lstStyle/>
          <a:p>
            <a:pPr>
              <a:lnSpc>
                <a:spcPct val="150000"/>
              </a:lnSpc>
              <a:spcBef>
                <a:spcPts val="0"/>
              </a:spcBef>
            </a:pPr>
            <a:r>
              <a:rPr lang="en-US" sz="2000" dirty="0">
                <a:latin typeface="Times New Roman" pitchFamily="18" charset="0"/>
                <a:cs typeface="Times New Roman" pitchFamily="18" charset="0"/>
              </a:rPr>
              <a:t>It is a ope source library.</a:t>
            </a:r>
          </a:p>
          <a:p>
            <a:pPr>
              <a:lnSpc>
                <a:spcPct val="150000"/>
              </a:lnSpc>
              <a:spcBef>
                <a:spcPts val="0"/>
              </a:spcBef>
            </a:pPr>
            <a:r>
              <a:rPr lang="en-US" sz="2000" dirty="0">
                <a:latin typeface="Times New Roman" pitchFamily="18" charset="0"/>
                <a:cs typeface="Times New Roman" pitchFamily="18" charset="0"/>
              </a:rPr>
              <a:t>It contains hidden algorithms and models to learn Hidden Markov Models(HMM) in python.</a:t>
            </a:r>
          </a:p>
          <a:p>
            <a:pPr>
              <a:lnSpc>
                <a:spcPct val="150000"/>
              </a:lnSpc>
              <a:spcBef>
                <a:spcPts val="0"/>
              </a:spcBef>
            </a:pPr>
            <a:r>
              <a:rPr lang="en-US" sz="2000" dirty="0">
                <a:latin typeface="Times New Roman" pitchFamily="18" charset="0"/>
                <a:cs typeface="Times New Roman" pitchFamily="18" charset="0"/>
              </a:rPr>
              <a:t>It can be installed with the help of following command:</a:t>
            </a:r>
          </a:p>
          <a:p>
            <a:pPr>
              <a:lnSpc>
                <a:spcPct val="150000"/>
              </a:lnSpc>
              <a:spcBef>
                <a:spcPts val="0"/>
              </a:spcBef>
            </a:pPr>
            <a:r>
              <a:rPr lang="en-US" sz="2000" dirty="0">
                <a:latin typeface="Times New Roman" pitchFamily="18" charset="0"/>
                <a:cs typeface="Times New Roman" pitchFamily="18" charset="0"/>
              </a:rPr>
              <a:t>pip install hmmlearn .</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dirty="0">
                <a:latin typeface="Times New Roman" pitchFamily="18" charset="0"/>
                <a:cs typeface="Times New Roman" pitchFamily="18" charset="0"/>
              </a:rPr>
              <a:t>If we are using Anaconda , then conda package manager can be used to install this library:</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dirty="0">
                <a:latin typeface="Times New Roman" pitchFamily="18" charset="0"/>
                <a:cs typeface="Times New Roman" pitchFamily="18" charset="0"/>
              </a:rPr>
              <a:t>conda install -c omnia hmmlearn </a:t>
            </a:r>
            <a:br>
              <a:rPr lang="en-US" sz="2000" dirty="0">
                <a:latin typeface="Times New Roman" pitchFamily="18" charset="0"/>
                <a:cs typeface="Times New Roman" pitchFamily="18" charset="0"/>
              </a:rPr>
            </a:b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PyStruct:</a:t>
            </a:r>
          </a:p>
        </p:txBody>
      </p:sp>
      <p:sp>
        <p:nvSpPr>
          <p:cNvPr id="3" name="Content Placeholder 2"/>
          <p:cNvSpPr>
            <a:spLocks noGrp="1"/>
          </p:cNvSpPr>
          <p:nvPr>
            <p:ph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It is a structured learning and prediction library.</a:t>
            </a:r>
          </a:p>
          <a:p>
            <a:pPr>
              <a:lnSpc>
                <a:spcPct val="150000"/>
              </a:lnSpc>
              <a:spcBef>
                <a:spcPts val="0"/>
              </a:spcBef>
            </a:pPr>
            <a:r>
              <a:rPr lang="en-US" sz="2000" dirty="0">
                <a:latin typeface="Times New Roman" pitchFamily="18" charset="0"/>
                <a:cs typeface="Times New Roman" pitchFamily="18" charset="0"/>
              </a:rPr>
              <a:t>Learning algorithms in PyStruct have names such as Conditional Random Fields(CRF) , Maximum-margin Markov Random Networks(M3N) or structural support vector machines.</a:t>
            </a:r>
          </a:p>
          <a:p>
            <a:pPr>
              <a:lnSpc>
                <a:spcPct val="150000"/>
              </a:lnSpc>
              <a:spcBef>
                <a:spcPts val="0"/>
              </a:spcBef>
            </a:pPr>
            <a:r>
              <a:rPr lang="en-US" sz="2000" dirty="0">
                <a:latin typeface="Times New Roman" pitchFamily="18" charset="0"/>
                <a:cs typeface="Times New Roman" pitchFamily="18" charset="0"/>
              </a:rPr>
              <a:t>It can be installed with the help of following command:</a:t>
            </a:r>
          </a:p>
          <a:p>
            <a:pPr>
              <a:lnSpc>
                <a:spcPct val="150000"/>
              </a:lnSpc>
              <a:spcBef>
                <a:spcPts val="0"/>
              </a:spcBef>
            </a:pPr>
            <a:endParaRPr lang="en-US" sz="2000" dirty="0">
              <a:latin typeface="Times New Roman" pitchFamily="18" charset="0"/>
              <a:cs typeface="Times New Roman" pitchFamily="18" charset="0"/>
            </a:endParaRPr>
          </a:p>
          <a:p>
            <a:pPr>
              <a:lnSpc>
                <a:spcPct val="150000"/>
              </a:lnSpc>
              <a:spcBef>
                <a:spcPts val="0"/>
              </a:spcBef>
            </a:pPr>
            <a:r>
              <a:rPr lang="en-US" sz="2000" dirty="0">
                <a:latin typeface="Times New Roman" pitchFamily="18" charset="0"/>
                <a:cs typeface="Times New Roman" pitchFamily="18" charset="0"/>
              </a:rPr>
              <a:t>pip install pystruct </a:t>
            </a: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3096</TotalTime>
  <Words>7117</Words>
  <Application>Microsoft Office PowerPoint</Application>
  <PresentationFormat>Widescreen</PresentationFormat>
  <Paragraphs>965</Paragraphs>
  <Slides>125</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125</vt:i4>
      </vt:variant>
    </vt:vector>
  </HeadingPairs>
  <TitlesOfParts>
    <vt:vector size="138" baseType="lpstr">
      <vt:lpstr>Arial</vt:lpstr>
      <vt:lpstr>Bebas Neue</vt:lpstr>
      <vt:lpstr>Calibri</vt:lpstr>
      <vt:lpstr>Constantia</vt:lpstr>
      <vt:lpstr>Fira Sans Extra Condensed SemiBold</vt:lpstr>
      <vt:lpstr>Fjalla One</vt:lpstr>
      <vt:lpstr>Itim</vt:lpstr>
      <vt:lpstr>Muli</vt:lpstr>
      <vt:lpstr>Roboto</vt:lpstr>
      <vt:lpstr>Roboto Condensed Light</vt:lpstr>
      <vt:lpstr>Times New Roman</vt:lpstr>
      <vt:lpstr>Wingdings 2</vt:lpstr>
      <vt:lpstr>Flow</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CONVOLUTIONAL NEURAL NETWORK(CNN)</vt:lpstr>
      <vt:lpstr>CNN:</vt:lpstr>
      <vt:lpstr>CNN:</vt:lpstr>
      <vt:lpstr>CNN – Architecture:</vt:lpstr>
      <vt:lpstr>Layers To Construct CNN:</vt:lpstr>
      <vt:lpstr>Layers To Construct CNN:</vt:lpstr>
      <vt:lpstr>Image Classification Using CNN:</vt:lpstr>
      <vt:lpstr>Image Classification Using CNN:</vt:lpstr>
      <vt:lpstr>Image Classification Using CNN:</vt:lpstr>
      <vt:lpstr>Image Classification Using CNN:</vt:lpstr>
      <vt:lpstr>Image Classification Using CNN:</vt:lpstr>
      <vt:lpstr>Image Classification Using CNN:</vt:lpstr>
      <vt:lpstr>Image Classification Using CNN:</vt:lpstr>
      <vt:lpstr>Image Classification Using CNN:</vt:lpstr>
      <vt:lpstr>LSTM:</vt:lpstr>
      <vt:lpstr>Structure Of LSTM:</vt:lpstr>
      <vt:lpstr>Structure Of LSTM:</vt:lpstr>
      <vt:lpstr>Forget Gate:</vt:lpstr>
      <vt:lpstr>Input Gate:</vt:lpstr>
      <vt:lpstr>Input Gate:</vt:lpstr>
      <vt:lpstr>Output Gate:</vt:lpstr>
      <vt:lpstr>Output Gate:</vt:lpstr>
      <vt:lpstr>Applications Of LSTM:</vt:lpstr>
      <vt:lpstr>Gated Recurrent Unit(GRU)</vt:lpstr>
      <vt:lpstr>Gated Recurrent Unit(GRU)</vt:lpstr>
      <vt:lpstr>Natural Language Processing:</vt:lpstr>
      <vt:lpstr>Components Of NLP:</vt:lpstr>
      <vt:lpstr>Components Of NLP:</vt:lpstr>
      <vt:lpstr>Challenges In NLU:</vt:lpstr>
      <vt:lpstr>NLP Terminology:</vt:lpstr>
      <vt:lpstr>NLP Terminology:</vt:lpstr>
      <vt:lpstr>Steps In NLP:</vt:lpstr>
      <vt:lpstr>Steps In NLP:</vt:lpstr>
      <vt:lpstr>Steps In NLP:</vt:lpstr>
      <vt:lpstr>NLTK Package:</vt:lpstr>
      <vt:lpstr>Importing NLTK:</vt:lpstr>
      <vt:lpstr>Downloading NLTKs Data:</vt:lpstr>
      <vt:lpstr>Why NLTK?</vt:lpstr>
      <vt:lpstr>Tokenization , Stemming and Lamentization:</vt:lpstr>
      <vt:lpstr>Tokenization:</vt:lpstr>
      <vt:lpstr>Sent_tokenize_package:</vt:lpstr>
      <vt:lpstr>Stemming:</vt:lpstr>
      <vt:lpstr>PorterStemmer package:</vt:lpstr>
      <vt:lpstr>Stemming:</vt:lpstr>
      <vt:lpstr>  Lemmatization:</vt:lpstr>
      <vt:lpstr>  Lemmatization:</vt:lpstr>
      <vt:lpstr>Bag Of Word(BoW) Model:</vt:lpstr>
      <vt:lpstr>Working  Of  BoW  model:</vt:lpstr>
      <vt:lpstr>Document Term Matrix:</vt:lpstr>
      <vt:lpstr>Document Term Matrix:</vt:lpstr>
      <vt:lpstr>Document Term Matrix:</vt:lpstr>
      <vt:lpstr>Concept  Of  Statistics:</vt:lpstr>
      <vt:lpstr>Concept  Of  Statistics:</vt:lpstr>
      <vt:lpstr>Building a Bag Of Words Model In NLTK:</vt:lpstr>
      <vt:lpstr>Output:</vt:lpstr>
      <vt:lpstr>Category Prediction:</vt:lpstr>
      <vt:lpstr>Import the Required Packages:</vt:lpstr>
      <vt:lpstr>Category Prediction:</vt:lpstr>
      <vt:lpstr>Category Prediction:</vt:lpstr>
      <vt:lpstr>Category Prediction:</vt:lpstr>
      <vt:lpstr>Category Prediction:</vt:lpstr>
      <vt:lpstr>Category Prediction:</vt:lpstr>
      <vt:lpstr>Gender Finder:</vt:lpstr>
      <vt:lpstr>Gender Finder:</vt:lpstr>
      <vt:lpstr>Gender Finder:</vt:lpstr>
      <vt:lpstr>Gender Finder:</vt:lpstr>
      <vt:lpstr>Gender Finder:</vt:lpstr>
      <vt:lpstr>Output:</vt:lpstr>
      <vt:lpstr>Output:</vt:lpstr>
      <vt:lpstr>Output:</vt:lpstr>
      <vt:lpstr>Analysis Of Time Series  Data:</vt:lpstr>
      <vt:lpstr>Time Series Analysis Concept:</vt:lpstr>
      <vt:lpstr>Example:</vt:lpstr>
      <vt:lpstr>Package Installation:</vt:lpstr>
      <vt:lpstr>HmmLearn:</vt:lpstr>
      <vt:lpstr>  PyStruct:</vt:lpstr>
      <vt:lpstr>CVXOPT:</vt:lpstr>
      <vt:lpstr>Handling , Slicing and Extracting Statistic from Time Series Data:</vt:lpstr>
      <vt:lpstr>Example:</vt:lpstr>
      <vt:lpstr>Handling Time Series Data:</vt:lpstr>
      <vt:lpstr>Handling Time Series Data:</vt:lpstr>
      <vt:lpstr>Handling Time Series Data:</vt:lpstr>
      <vt:lpstr>Output:</vt:lpstr>
      <vt:lpstr>Slicing Time Series Data:</vt:lpstr>
      <vt:lpstr>Output:</vt:lpstr>
      <vt:lpstr>Extracting Statistic From Time Series Data:</vt:lpstr>
      <vt:lpstr>Maximum:</vt:lpstr>
      <vt:lpstr>Getting Everything At Once:</vt:lpstr>
      <vt:lpstr>Re-Sampling:</vt:lpstr>
      <vt:lpstr>Output:</vt:lpstr>
      <vt:lpstr>Re-Sampling With Median:</vt:lpstr>
      <vt:lpstr>Rolling Mean:</vt:lpstr>
      <vt:lpstr>Sequential Data Analysis By Hidden Markov Model(HMM):</vt:lpstr>
      <vt:lpstr>Sequential Data Analysis By Hidden Markov Model(HMM):</vt:lpstr>
      <vt:lpstr>Sequential Data Analysis By Hidden Markov Model(HMM):</vt:lpstr>
      <vt:lpstr>Sequential Data Analysis By Hidden Markov Model(HMM):</vt:lpstr>
      <vt:lpstr>Example: Stock Market Data Analysis:</vt:lpstr>
      <vt:lpstr>Example: Stock Market Data Analysis:</vt:lpstr>
      <vt:lpstr>Example: Stock Market Data Analysis:</vt:lpstr>
      <vt:lpstr>Example: Stock Market Data Analysis:</vt:lpstr>
      <vt:lpstr>Example: Stock Market 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Murali</dc:creator>
  <cp:lastModifiedBy>Lenovo</cp:lastModifiedBy>
  <cp:revision>444</cp:revision>
  <dcterms:created xsi:type="dcterms:W3CDTF">2006-08-16T00:00:00Z</dcterms:created>
  <dcterms:modified xsi:type="dcterms:W3CDTF">2022-03-24T16:45:04Z</dcterms:modified>
</cp:coreProperties>
</file>