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3"/>
  </p:notesMasterIdLst>
  <p:sldIdLst>
    <p:sldId id="256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6" r:id="rId65"/>
    <p:sldId id="307" r:id="rId66"/>
    <p:sldId id="308" r:id="rId67"/>
    <p:sldId id="333" r:id="rId68"/>
    <p:sldId id="309" r:id="rId69"/>
    <p:sldId id="310" r:id="rId70"/>
    <p:sldId id="311" r:id="rId71"/>
    <p:sldId id="312" r:id="rId72"/>
    <p:sldId id="313" r:id="rId73"/>
    <p:sldId id="314" r:id="rId74"/>
    <p:sldId id="315" r:id="rId75"/>
    <p:sldId id="316" r:id="rId76"/>
    <p:sldId id="317" r:id="rId77"/>
    <p:sldId id="318" r:id="rId78"/>
    <p:sldId id="319" r:id="rId79"/>
    <p:sldId id="320" r:id="rId80"/>
    <p:sldId id="321" r:id="rId81"/>
    <p:sldId id="322" r:id="rId82"/>
    <p:sldId id="323" r:id="rId83"/>
    <p:sldId id="324" r:id="rId84"/>
    <p:sldId id="325" r:id="rId85"/>
    <p:sldId id="326" r:id="rId86"/>
    <p:sldId id="327" r:id="rId87"/>
    <p:sldId id="328" r:id="rId88"/>
    <p:sldId id="329" r:id="rId89"/>
    <p:sldId id="330" r:id="rId90"/>
    <p:sldId id="331" r:id="rId91"/>
    <p:sldId id="332" r:id="rId9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5CF8E-BEF2-47E7-8CDE-78CDA68C325B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102E1-BEB6-440D-87C3-061BAD11A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22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1717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382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79ec7e031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79ec7e031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822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1" y="1215753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9799" lvl="0" indent="-20653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847">
                <a:solidFill>
                  <a:srgbClr val="434343"/>
                </a:solidFill>
              </a:defRPr>
            </a:lvl1pPr>
            <a:lvl2pPr marL="619597" lvl="1" indent="-206532" rtl="0">
              <a:lnSpc>
                <a:spcPct val="115000"/>
              </a:lnSpc>
              <a:spcBef>
                <a:spcPts val="1084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929396" lvl="2" indent="-206532" rtl="0">
              <a:lnSpc>
                <a:spcPct val="115000"/>
              </a:lnSpc>
              <a:spcBef>
                <a:spcPts val="1084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239195" lvl="3" indent="-206532" rtl="0">
              <a:lnSpc>
                <a:spcPct val="115000"/>
              </a:lnSpc>
              <a:spcBef>
                <a:spcPts val="1084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1548994" lvl="4" indent="-206532" rtl="0">
              <a:lnSpc>
                <a:spcPct val="115000"/>
              </a:lnSpc>
              <a:spcBef>
                <a:spcPts val="1084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1858792" lvl="5" indent="-206532" rtl="0">
              <a:lnSpc>
                <a:spcPct val="115000"/>
              </a:lnSpc>
              <a:spcBef>
                <a:spcPts val="1084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2168591" lvl="6" indent="-206532" rtl="0">
              <a:lnSpc>
                <a:spcPct val="115000"/>
              </a:lnSpc>
              <a:spcBef>
                <a:spcPts val="1084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2478390" lvl="7" indent="-206532" rtl="0">
              <a:lnSpc>
                <a:spcPct val="115000"/>
              </a:lnSpc>
              <a:spcBef>
                <a:spcPts val="1084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2788188" lvl="8" indent="-206532" rtl="0">
              <a:lnSpc>
                <a:spcPct val="115000"/>
              </a:lnSpc>
              <a:spcBef>
                <a:spcPts val="1084"/>
              </a:spcBef>
              <a:spcAft>
                <a:spcPts val="1084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372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372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372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372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372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372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372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372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372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115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50851"/>
            <a:ext cx="5067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7826"/>
            <a:ext cx="5067600" cy="841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20000" y="2903576"/>
            <a:ext cx="5067600" cy="713400"/>
          </a:xfrm>
          <a:prstGeom prst="rect">
            <a:avLst/>
          </a:prstGeom>
        </p:spPr>
        <p:txBody>
          <a:bodyPr spcFirstLastPara="1" wrap="square" lIns="61950" tIns="61950" rIns="61950" bIns="619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424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4807458"/>
            <a:ext cx="358140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0" cy="27432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584448" cy="2743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channel/UC52iLVrQ4EpeSdAB3911rsg?sub_confirmation=1" TargetMode="Externa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Relational Database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3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579711"/>
          </a:xfrm>
        </p:spPr>
        <p:txBody>
          <a:bodyPr vert="horz" lIns="61960" tIns="30980" rIns="61960" bIns="30980" rtlCol="0" anchor="ctr">
            <a:normAutofit/>
          </a:bodyPr>
          <a:lstStyle/>
          <a:p>
            <a:pPr algn="l"/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wise Learning Plan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886645"/>
            <a:ext cx="5832648" cy="347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1960" tIns="30980" rIns="61960" bIns="309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19582"/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-1 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to Python  </a:t>
            </a:r>
            <a:endParaRPr lang="en-I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19582"/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-2: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– </a:t>
            </a:r>
            <a:r>
              <a:rPr lang="en-US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Tools|Syntaxes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Data Structures</a:t>
            </a:r>
            <a:endParaRPr lang="en-I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19582"/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-3: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– </a:t>
            </a:r>
            <a:r>
              <a:rPr lang="en-US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Dictionaries,Date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Time</a:t>
            </a:r>
            <a:endParaRPr lang="en-I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19582"/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-4: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– </a:t>
            </a:r>
            <a:r>
              <a:rPr lang="en-US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I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19582"/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-5: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Pandas library – Introduction</a:t>
            </a:r>
            <a:endParaRPr lang="en-I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-6: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Pandas library – Data Structures</a:t>
            </a:r>
            <a:endParaRPr lang="en-I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19582"/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-7: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– Introduction</a:t>
            </a:r>
            <a:endParaRPr lang="en-I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-8: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– Array Manipulations, Mathematical  Functions</a:t>
            </a:r>
            <a:endParaRPr lang="en-I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19582"/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-9: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Histogram Using </a:t>
            </a:r>
            <a:r>
              <a:rPr lang="en-IN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I/O With </a:t>
            </a:r>
            <a:r>
              <a:rPr lang="en-IN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I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19582"/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-10: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- Introduction , </a:t>
            </a:r>
            <a:r>
              <a:rPr lang="en-US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| Types Of Plots</a:t>
            </a:r>
            <a:endParaRPr lang="en-I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19582"/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-11: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Library </a:t>
            </a:r>
          </a:p>
          <a:p>
            <a:pPr defTabSz="619582"/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-12: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</a:p>
          <a:p>
            <a:pPr defTabSz="619582"/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-13: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– Date and Time , Data Wrangling. </a:t>
            </a:r>
          </a:p>
          <a:p>
            <a:pPr defTabSz="619582"/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-14: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Data Cleansing</a:t>
            </a:r>
          </a:p>
          <a:p>
            <a:pPr defTabSz="619582"/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-15: 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– Word Tokenization , Stemming and </a:t>
            </a:r>
            <a:r>
              <a:rPr lang="en-US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Lammetization</a:t>
            </a:r>
            <a:r>
              <a:rPr lang="en-US" sz="1350" dirty="0"/>
              <a:t>.</a:t>
            </a:r>
            <a:endParaRPr lang="en-IN" sz="1350" dirty="0"/>
          </a:p>
          <a:p>
            <a:pPr defTabSz="619582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86861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5"/>
    </mc:Choice>
    <mc:Fallback xmlns="">
      <p:transition spd="slow" advTm="266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550"/>
            <a:ext cx="8229600" cy="857250"/>
          </a:xfrm>
        </p:spPr>
        <p:txBody>
          <a:bodyPr vert="horz" lIns="61960" tIns="30980" rIns="61960" bIns="30980" rtlCol="0" anchor="ctr">
            <a:normAutofit/>
          </a:bodyPr>
          <a:lstStyle/>
          <a:p>
            <a:pPr algn="l"/>
            <a:r>
              <a:rPr lang="en" sz="2700" dirty="0"/>
              <a:t>Day wise Learning Plan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09601" y="1047751"/>
            <a:ext cx="5898007" cy="3017220"/>
          </a:xfrm>
          <a:prstGeom prst="rect">
            <a:avLst/>
          </a:prstGeom>
        </p:spPr>
        <p:txBody>
          <a:bodyPr wrap="square" lIns="61960" tIns="30980" rIns="61960" bIns="30980">
            <a:spAutoFit/>
          </a:bodyPr>
          <a:lstStyle/>
          <a:p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-16: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– Data Visualization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-17: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– Statistical Analysis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-18: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– Types Of Distribution </a:t>
            </a:r>
          </a:p>
          <a:p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-19: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– Correlation ,Chi-Square Test , Linear Regression</a:t>
            </a:r>
            <a:endParaRPr lang="en-US" sz="1200" dirty="0">
              <a:solidFill>
                <a:srgbClr val="606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-20: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– Introduction.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-21: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 Price Prediction With Machine Learning           LSTM RNN 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-22: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People’s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chat message using NLP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endParaRPr lang="en-US" sz="1200" dirty="0">
              <a:solidFill>
                <a:srgbClr val="606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-23: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Gaming In Python       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-24: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creation in Python                                           NLP</a:t>
            </a:r>
            <a:endParaRPr lang="en-US" sz="1200" dirty="0">
              <a:solidFill>
                <a:srgbClr val="606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-25: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Electricity Price Prediction Using ML                                                                                                                                                               Random Forest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endParaRPr lang="en-US" sz="1200" dirty="0">
              <a:solidFill>
                <a:srgbClr val="606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-26: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Diamond Price Prediction Using Python                       Linear Regression</a:t>
            </a:r>
          </a:p>
          <a:p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-27: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 Recommendation System                                       KNN</a:t>
            </a:r>
            <a:endParaRPr lang="en-US" sz="1200" dirty="0">
              <a:solidFill>
                <a:srgbClr val="606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-28: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Classification Using CNN                               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-29: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Titanic Survival Analysis Using ML                               Logistic Regression</a:t>
            </a:r>
          </a:p>
          <a:p>
            <a:r>
              <a:rPr lang="en-US" sz="1200" b="1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-30:</a:t>
            </a:r>
            <a:r>
              <a:rPr lang="en-US" sz="1200" dirty="0">
                <a:solidFill>
                  <a:srgbClr val="606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Python</a:t>
            </a:r>
          </a:p>
        </p:txBody>
      </p:sp>
    </p:spTree>
    <p:extLst>
      <p:ext uri="{BB962C8B-B14F-4D97-AF65-F5344CB8AC3E}">
        <p14:creationId xmlns:p14="http://schemas.microsoft.com/office/powerpoint/2010/main" val="37253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57" y="339502"/>
            <a:ext cx="8229600" cy="857250"/>
          </a:xfrm>
        </p:spPr>
        <p:txBody>
          <a:bodyPr vert="horz" lIns="61960" tIns="30980" rIns="61960" bIns="30980" rtlCol="0" anchor="ctr"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Projects for Demo in YouTube Live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4991" y="4256635"/>
            <a:ext cx="3937071" cy="354953"/>
          </a:xfrm>
          <a:prstGeom prst="rect">
            <a:avLst/>
          </a:prstGeom>
          <a:noFill/>
        </p:spPr>
        <p:txBody>
          <a:bodyPr wrap="none" lIns="61960" tIns="30980" rIns="61960" bIns="30980" rtlCol="0">
            <a:spAutoFit/>
          </a:bodyPr>
          <a:lstStyle/>
          <a:p>
            <a:r>
              <a:rPr lang="en-US" sz="1900" dirty="0"/>
              <a:t>All Projects in </a:t>
            </a:r>
            <a:r>
              <a:rPr lang="en-US" sz="1900" b="1" dirty="0"/>
              <a:t>Jupyter Notebook</a:t>
            </a:r>
            <a:endParaRPr lang="en-US" sz="1900" b="1" u="sng" dirty="0"/>
          </a:p>
        </p:txBody>
      </p:sp>
      <p:sp>
        <p:nvSpPr>
          <p:cNvPr id="6" name="Rectangle 5"/>
          <p:cNvSpPr/>
          <p:nvPr/>
        </p:nvSpPr>
        <p:spPr>
          <a:xfrm>
            <a:off x="794992" y="1290420"/>
            <a:ext cx="6567179" cy="2140057"/>
          </a:xfrm>
          <a:prstGeom prst="rect">
            <a:avLst/>
          </a:prstGeom>
        </p:spPr>
        <p:txBody>
          <a:bodyPr wrap="square" lIns="61960" tIns="30980" rIns="61960" bIns="30980">
            <a:spAutoFit/>
          </a:bodyPr>
          <a:lstStyle/>
          <a:p>
            <a:pPr marL="232343" indent="-232343">
              <a:buFont typeface="+mj-lt"/>
              <a:buAutoNum type="arabicPeriod"/>
            </a:pPr>
            <a:r>
              <a:rPr lang="en-US" sz="1350" dirty="0"/>
              <a:t>Stock Price Prediction With Machine Learning </a:t>
            </a:r>
          </a:p>
          <a:p>
            <a:pPr marL="232343" indent="-232343">
              <a:buFont typeface="+mj-lt"/>
              <a:buAutoNum type="arabicPeriod"/>
            </a:pPr>
            <a:r>
              <a:rPr lang="en-US" sz="1350" dirty="0"/>
              <a:t>People’s  </a:t>
            </a:r>
            <a:r>
              <a:rPr lang="en-US" sz="1350" dirty="0" err="1"/>
              <a:t>behaviour</a:t>
            </a:r>
            <a:r>
              <a:rPr lang="en-US" sz="1350" dirty="0"/>
              <a:t> in chat message using NLP </a:t>
            </a:r>
          </a:p>
          <a:p>
            <a:pPr marL="232343" indent="-232343">
              <a:buFont typeface="+mj-lt"/>
              <a:buAutoNum type="arabicPeriod"/>
            </a:pPr>
            <a:r>
              <a:rPr lang="en-US" sz="1350" dirty="0"/>
              <a:t>Gaming In Python </a:t>
            </a:r>
          </a:p>
          <a:p>
            <a:pPr marL="232343" indent="-232343">
              <a:buFont typeface="+mj-lt"/>
              <a:buAutoNum type="arabicPeriod"/>
            </a:pPr>
            <a:r>
              <a:rPr lang="en-US" sz="1350" dirty="0" err="1"/>
              <a:t>Chatbot</a:t>
            </a:r>
            <a:r>
              <a:rPr lang="en-US" sz="1350" dirty="0"/>
              <a:t> creation in Python </a:t>
            </a:r>
          </a:p>
          <a:p>
            <a:pPr marL="232343" indent="-232343">
              <a:buFont typeface="+mj-lt"/>
              <a:buAutoNum type="arabicPeriod"/>
            </a:pPr>
            <a:r>
              <a:rPr lang="en-US" sz="1350" dirty="0"/>
              <a:t>Electricity Price Prediction Using ML </a:t>
            </a:r>
          </a:p>
          <a:p>
            <a:pPr marL="232343" indent="-232343">
              <a:buFont typeface="+mj-lt"/>
              <a:buAutoNum type="arabicPeriod"/>
            </a:pPr>
            <a:r>
              <a:rPr lang="en-IN" sz="1350" dirty="0"/>
              <a:t>Diamond Price Prediction Using Python </a:t>
            </a:r>
          </a:p>
          <a:p>
            <a:pPr marL="232343" indent="-232343">
              <a:buFont typeface="+mj-lt"/>
              <a:buAutoNum type="arabicPeriod"/>
            </a:pPr>
            <a:r>
              <a:rPr lang="en-IN" sz="1350" dirty="0"/>
              <a:t>Book Recommendation System </a:t>
            </a:r>
          </a:p>
          <a:p>
            <a:pPr marL="232343" indent="-232343">
              <a:buFont typeface="+mj-lt"/>
              <a:buAutoNum type="arabicPeriod"/>
            </a:pPr>
            <a:r>
              <a:rPr lang="en-IN" sz="1350" dirty="0"/>
              <a:t>Image Classification Using CNN </a:t>
            </a:r>
          </a:p>
          <a:p>
            <a:pPr marL="232343" indent="-232343">
              <a:buFont typeface="+mj-lt"/>
              <a:buAutoNum type="arabicPeriod"/>
            </a:pPr>
            <a:r>
              <a:rPr lang="en-IN" sz="1350" dirty="0"/>
              <a:t>Titanic Survival Analysis Using ML </a:t>
            </a:r>
          </a:p>
          <a:p>
            <a:pPr marL="232343" indent="-232343">
              <a:buFont typeface="+mj-lt"/>
              <a:buAutoNum type="arabicPeriod"/>
            </a:pPr>
            <a:r>
              <a:rPr lang="en-IN" sz="1350" dirty="0" err="1"/>
              <a:t>Blockchain</a:t>
            </a:r>
            <a:r>
              <a:rPr lang="en-IN" sz="1350" dirty="0"/>
              <a:t> in Python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978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4"/>
    </mc:Choice>
    <mc:Fallback xmlns="">
      <p:transition spd="slow" advTm="268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61960" tIns="30980" rIns="61960" bIns="30980" rtlCol="0" anchor="ctr">
            <a:normAutofit fontScale="90000"/>
          </a:bodyPr>
          <a:lstStyle/>
          <a:p>
            <a:pPr algn="l"/>
            <a:r>
              <a:rPr lang="en-US" sz="2700" dirty="0"/>
              <a:t/>
            </a:r>
            <a:br>
              <a:rPr lang="en-US" sz="2700" dirty="0"/>
            </a:b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Webinar Participation Certificate?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75" y="1131590"/>
            <a:ext cx="4876365" cy="34466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927" y="2115654"/>
            <a:ext cx="2109728" cy="16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8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8"/>
    </mc:Choice>
    <mc:Fallback xmlns="">
      <p:transition spd="slow" advTm="178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How to join in 1 month Internship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691" y="984688"/>
            <a:ext cx="6955683" cy="3416400"/>
          </a:xfrm>
        </p:spPr>
        <p:txBody>
          <a:bodyPr/>
          <a:lstStyle/>
          <a:p>
            <a:pPr marL="103264" indent="0">
              <a:buNone/>
            </a:pPr>
            <a:r>
              <a:rPr lang="en-US" sz="1400" dirty="0"/>
              <a:t>https://www.pantechelearning.com/pymc-internship/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88156" y="4365878"/>
            <a:ext cx="3062009" cy="579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1960" tIns="30980" rIns="61960" bIns="30980" rtlCol="0" anchor="ctr"/>
          <a:lstStyle/>
          <a:p>
            <a:pPr algn="ctr"/>
            <a:r>
              <a:rPr lang="en-US" sz="1600" dirty="0"/>
              <a:t>Coupon Code: </a:t>
            </a:r>
            <a:r>
              <a:rPr lang="en-US" sz="1600" b="1" dirty="0">
                <a:solidFill>
                  <a:srgbClr val="FF0000"/>
                </a:solidFill>
              </a:rPr>
              <a:t>PYMC</a:t>
            </a:r>
            <a:endParaRPr lang="en-IN" sz="16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92" y="1464189"/>
            <a:ext cx="5998780" cy="242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2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5"/>
    </mc:Choice>
    <mc:Fallback xmlns="">
      <p:transition spd="slow" advTm="1765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Database Connection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connection can be made to connect to other relational databases using the pandas library.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additional libraries can also be used for implementing database connectivity.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SQLAlchemy is a package which provides full sql functionality to be used in python.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5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SQLAlchemy Installation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047750"/>
            <a:ext cx="8503920" cy="3526536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sqlalchemy.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48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Relational Tables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Sqlite3 is used as a relational database,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very light weight and easy to use database.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SQLAlchemy can connect to a variety of  relational sources like MySql , Oracle and Postgresql.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 a database engine and connect to the database engine to_sql function of the SQLAlchemy library.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Relational Tables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relational table using the to_sql function.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read_sql_query function from the pandas library to execute and capture queries from various SQL queries.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88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Tables - 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sqlalchemy import create_engine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as pd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pd.read_csv('/path/input.csv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the db engine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create_engine('sqlite:///:memory:')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dataframe as a table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data.to_sql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('data_table', engine)</a:t>
            </a:r>
          </a:p>
        </p:txBody>
      </p:sp>
    </p:spTree>
    <p:extLst>
      <p:ext uri="{BB962C8B-B14F-4D97-AF65-F5344CB8AC3E}">
        <p14:creationId xmlns:p14="http://schemas.microsoft.com/office/powerpoint/2010/main" val="6148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ople analyzing growth charts Free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00064"/>
            <a:ext cx="2902427" cy="193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Google Shape;132;p28"/>
          <p:cNvSpPr txBox="1">
            <a:spLocks noGrp="1"/>
          </p:cNvSpPr>
          <p:nvPr>
            <p:ph type="ctrTitle"/>
          </p:nvPr>
        </p:nvSpPr>
        <p:spPr>
          <a:xfrm>
            <a:off x="3065583" y="699543"/>
            <a:ext cx="5641765" cy="172816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sz="4100" dirty="0"/>
              <a:t>30 Days </a:t>
            </a:r>
            <a:br>
              <a:rPr lang="en" sz="4100" dirty="0"/>
            </a:br>
            <a:r>
              <a:rPr lang="en" sz="4100" dirty="0">
                <a:solidFill>
                  <a:srgbClr val="C00000"/>
                </a:solidFill>
              </a:rPr>
              <a:t>Python</a:t>
            </a:r>
            <a:br>
              <a:rPr lang="en" sz="4100" dirty="0">
                <a:solidFill>
                  <a:srgbClr val="C00000"/>
                </a:solidFill>
              </a:rPr>
            </a:br>
            <a:r>
              <a:rPr lang="en" sz="4100" dirty="0"/>
              <a:t>Master Class</a:t>
            </a:r>
            <a:endParaRPr sz="4100" dirty="0"/>
          </a:p>
        </p:txBody>
      </p:sp>
      <p:sp>
        <p:nvSpPr>
          <p:cNvPr id="2" name="TextBox 1"/>
          <p:cNvSpPr txBox="1"/>
          <p:nvPr/>
        </p:nvSpPr>
        <p:spPr>
          <a:xfrm>
            <a:off x="2902428" y="4264190"/>
            <a:ext cx="4155080" cy="693507"/>
          </a:xfrm>
          <a:prstGeom prst="rect">
            <a:avLst/>
          </a:prstGeom>
          <a:noFill/>
        </p:spPr>
        <p:txBody>
          <a:bodyPr wrap="none" lIns="61960" tIns="30980" rIns="61960" bIns="30980" rtlCol="0">
            <a:spAutoFit/>
          </a:bodyPr>
          <a:lstStyle/>
          <a:p>
            <a:r>
              <a:rPr lang="en-US" sz="4100" dirty="0">
                <a:solidFill>
                  <a:schemeClr val="bg2">
                    <a:lumMod val="75000"/>
                  </a:schemeClr>
                </a:solidFill>
              </a:rPr>
              <a:t>Free Registration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02428" y="2866816"/>
            <a:ext cx="2483148" cy="524230"/>
          </a:xfrm>
          <a:prstGeom prst="rect">
            <a:avLst/>
          </a:prstGeom>
          <a:noFill/>
        </p:spPr>
        <p:txBody>
          <a:bodyPr wrap="none" lIns="61960" tIns="30980" rIns="61960" bIns="30980" rtlCol="0">
            <a:spAutoFit/>
          </a:bodyPr>
          <a:lstStyle/>
          <a:p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Day1 :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1244" y="3674684"/>
            <a:ext cx="2084000" cy="339564"/>
          </a:xfrm>
          <a:prstGeom prst="rect">
            <a:avLst/>
          </a:prstGeom>
          <a:noFill/>
        </p:spPr>
        <p:txBody>
          <a:bodyPr wrap="none" lIns="61960" tIns="30980" rIns="61960" bIns="30980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Time: 6.00 PM IST</a:t>
            </a:r>
          </a:p>
        </p:txBody>
      </p:sp>
    </p:spTree>
    <p:extLst>
      <p:ext uri="{BB962C8B-B14F-4D97-AF65-F5344CB8AC3E}">
        <p14:creationId xmlns:p14="http://schemas.microsoft.com/office/powerpoint/2010/main" val="194228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15"/>
    </mc:Choice>
    <mc:Fallback xmlns="">
      <p:transition spd="slow" advTm="1001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Relational Tables -  Examples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Query 1 on the relational table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res1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pd.read_sql_query('SELECT * FROM data_table', engine) print('Result 1')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print(res1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('')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2 on the relational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res2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pd.read_sql_query('SELECT dept,sum(salary) FROM data_table group by dept', engine)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('Result 2')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print(res2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0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Relational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 - Output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047750"/>
            <a:ext cx="8503920" cy="3526536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Result 1 </a:t>
            </a:r>
            <a:endParaRPr lang="en-IN" sz="2000" dirty="0" smtClean="0"/>
          </a:p>
          <a:p>
            <a:r>
              <a:rPr lang="en-IN" sz="2000" dirty="0" smtClean="0"/>
              <a:t>   index        id         name       salary        start_date      dept </a:t>
            </a:r>
          </a:p>
          <a:p>
            <a:r>
              <a:rPr lang="en-IN" sz="2000" dirty="0" smtClean="0"/>
              <a:t>0    0              1          Rick        623.30      2012-01-01       IT </a:t>
            </a:r>
          </a:p>
          <a:p>
            <a:r>
              <a:rPr lang="en-IN" sz="2000" dirty="0" smtClean="0"/>
              <a:t>1    1               2          Dan         515.20       2013-09-23 </a:t>
            </a:r>
            <a:r>
              <a:rPr lang="en-IN" sz="2000" dirty="0"/>
              <a:t>Operations </a:t>
            </a:r>
            <a:endParaRPr lang="en-IN" sz="2000" dirty="0" smtClean="0"/>
          </a:p>
          <a:p>
            <a:r>
              <a:rPr lang="en-IN" sz="2000" dirty="0" smtClean="0"/>
              <a:t>2    2              3         Tusar       611.00       2014-11-15         IT </a:t>
            </a:r>
          </a:p>
          <a:p>
            <a:r>
              <a:rPr lang="en-IN" sz="2000" dirty="0" smtClean="0"/>
              <a:t>3     3             4         Ryan        729.00      2014-05-11        HR </a:t>
            </a:r>
          </a:p>
          <a:p>
            <a:r>
              <a:rPr lang="en-IN" sz="2000" dirty="0" smtClean="0"/>
              <a:t>4     4              5        Gary         843.25      2015-03-27    Finance </a:t>
            </a:r>
          </a:p>
          <a:p>
            <a:r>
              <a:rPr lang="en-IN" sz="2000" dirty="0" smtClean="0"/>
              <a:t>5     5              6       Rasmi        578.00      2013-05-21        IT </a:t>
            </a:r>
          </a:p>
          <a:p>
            <a:r>
              <a:rPr lang="en-IN" sz="2000" dirty="0" smtClean="0"/>
              <a:t>6     </a:t>
            </a:r>
            <a:r>
              <a:rPr lang="en-IN" sz="2000" dirty="0"/>
              <a:t>6 </a:t>
            </a:r>
            <a:r>
              <a:rPr lang="en-IN" sz="2000" dirty="0" smtClean="0"/>
              <a:t>             7       Pranab      632.80      2013-07-30   Operations </a:t>
            </a:r>
          </a:p>
          <a:p>
            <a:r>
              <a:rPr lang="en-IN" sz="2000" dirty="0" smtClean="0"/>
              <a:t>7      7             8       Guru          722.50      2014-06-17    Finance </a:t>
            </a:r>
          </a:p>
        </p:txBody>
      </p:sp>
    </p:spTree>
    <p:extLst>
      <p:ext uri="{BB962C8B-B14F-4D97-AF65-F5344CB8AC3E}">
        <p14:creationId xmlns:p14="http://schemas.microsoft.com/office/powerpoint/2010/main" val="16663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Relational Tables - Output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2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dept                sum(salary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Finance              1565.75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 HR                    729.00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     IT                    1812.30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     Operations       1148.00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9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Data Into Relational Tables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895350"/>
            <a:ext cx="8503920" cy="367893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inserted into relational tables using sql.execute function available in pandas.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sqlalchemy import create_engine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pandas.io import sql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as pd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pd.read_csv('C:/Users/Rasmi/Documents/pydatasci/input.csv') engine = create_engine('sqlite:///:memory:')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Data in a relational table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data.to_sql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('data_table', engine)</a:t>
            </a:r>
          </a:p>
        </p:txBody>
      </p:sp>
    </p:spTree>
    <p:extLst>
      <p:ext uri="{BB962C8B-B14F-4D97-AF65-F5344CB8AC3E}">
        <p14:creationId xmlns:p14="http://schemas.microsoft.com/office/powerpoint/2010/main" val="17670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Data Into Relational Tables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Insert another row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sql.execute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('INSERT INTO data_table VALUES(?,?,?,?,?,?)', engine, params=[('id',9,'Ruby',711.20,'2015-03-27','IT')])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from the relational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 = pd.read_sql_query('SELECT ID,Dept,Name,Salary,start_date FROM data_table', engine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print(res)</a:t>
            </a:r>
          </a:p>
        </p:txBody>
      </p:sp>
    </p:spTree>
    <p:extLst>
      <p:ext uri="{BB962C8B-B14F-4D97-AF65-F5344CB8AC3E}">
        <p14:creationId xmlns:p14="http://schemas.microsoft.com/office/powerpoint/2010/main" val="278718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id        dept     name     salary      start_date 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1          IT       Rick     623.30     2012-01-01 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AutoNum type="arabicPlain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  Operations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515.20     2013-09-23 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AutoNum type="arabicPlain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        IT          Tusar  611.00     2014-11-15 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AutoNum type="arabicPlain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      HR          Ryan  729.00     2014-05-11 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AutoNum type="arabicPlain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    Finance     Gary   843.25     2015-03-27 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AutoNum type="arabicPlain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       IT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Rasmi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578.00    2013-05-21 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AutoNum type="arabicPlain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   Operations  Pranab  632.80   2013-07-30 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AutoNum type="arabicPlain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     Finance      Guru    722.50   2014-06-17 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AutoNum type="arabicPlain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        IT             Ruby   711.20   2015-03-27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Data From Relational Tables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895350"/>
            <a:ext cx="8503920" cy="367893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 can be deleted from related tables using sql.execute function available in pandas.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sqlalchemy import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create_engine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pandas.io import sql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as pd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pd.read_csv('C:/Users/Rasmi/Documents/pydatasci/input.csv') engine = create_engine('sqlite:///:memory:')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0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Data From Relational Tables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data.to_sql('data_table', engine)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sql.execute('Delete from data_table where name = (?) ', engine, params=[('Gary')])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 = pd.read_sql_query('SELECT ID,Dept,Name,Salary,start_date FROM data_table', engine)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print(res)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47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 smtClean="0"/>
              <a:t>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      dept       name     salary    start_date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1        IT         Rick      623.3     2012-01-01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lain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Operations  Dan     515.2      2013-09-23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lain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      IT           Tusar   611.0      2014-11-15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lain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     HR         Ryan    729.0      2014-05-11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lain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       IT          Rasmi  578.0       2013-05-21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lain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  Operations Pranab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632.8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2013-07-30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lain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   Finance     Guru     722.5       2014-06-17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NoSQL Databases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047750"/>
            <a:ext cx="8503920" cy="352653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is available in unstructured as well as semi –structured form.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, the data should be managed through nosql databases.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can interact with nosql databases as it interacts with relational databases.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used to interact with MongoDB as a NoSql database.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connect to MongoDB , it uses a library known as pymongo.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 is the command to install a particular module.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pymongo.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9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ople analyzing growth charts Free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16" y="2545097"/>
            <a:ext cx="2902427" cy="193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Google Shape;132;p28"/>
          <p:cNvSpPr txBox="1">
            <a:spLocks noGrp="1"/>
          </p:cNvSpPr>
          <p:nvPr>
            <p:ph type="ctrTitle"/>
          </p:nvPr>
        </p:nvSpPr>
        <p:spPr>
          <a:xfrm>
            <a:off x="2667000" y="209550"/>
            <a:ext cx="5641765" cy="158414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sz="4100" dirty="0">
                <a:solidFill>
                  <a:srgbClr val="C00000"/>
                </a:solidFill>
              </a:rPr>
              <a:t>Python</a:t>
            </a:r>
            <a:br>
              <a:rPr lang="en" sz="4100" dirty="0">
                <a:solidFill>
                  <a:srgbClr val="C00000"/>
                </a:solidFill>
              </a:rPr>
            </a:br>
            <a:r>
              <a:rPr lang="en" sz="4100" dirty="0"/>
              <a:t>Master Class</a:t>
            </a:r>
            <a:endParaRPr sz="4100" dirty="0"/>
          </a:p>
        </p:txBody>
      </p:sp>
      <p:sp>
        <p:nvSpPr>
          <p:cNvPr id="5" name="TextBox 4"/>
          <p:cNvSpPr txBox="1"/>
          <p:nvPr/>
        </p:nvSpPr>
        <p:spPr>
          <a:xfrm>
            <a:off x="4211961" y="3345788"/>
            <a:ext cx="2095221" cy="570396"/>
          </a:xfrm>
          <a:prstGeom prst="rect">
            <a:avLst/>
          </a:prstGeom>
          <a:noFill/>
        </p:spPr>
        <p:txBody>
          <a:bodyPr wrap="none" lIns="61960" tIns="30980" rIns="61960" bIns="30980" rtlCol="0">
            <a:spAutoFit/>
          </a:bodyPr>
          <a:lstStyle/>
          <a:p>
            <a:r>
              <a:rPr lang="en-US" sz="3300" dirty="0">
                <a:solidFill>
                  <a:schemeClr val="bg2">
                    <a:lumMod val="75000"/>
                  </a:schemeClr>
                </a:solidFill>
              </a:rPr>
              <a:t>Handbook</a:t>
            </a:r>
          </a:p>
        </p:txBody>
      </p:sp>
    </p:spTree>
    <p:extLst>
      <p:ext uri="{BB962C8B-B14F-4D97-AF65-F5344CB8AC3E}">
        <p14:creationId xmlns:p14="http://schemas.microsoft.com/office/powerpoint/2010/main" val="420297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15"/>
    </mc:Choice>
    <mc:Fallback xmlns="">
      <p:transition spd="slow" advTm="10015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PyMongo – Inserting Data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Insert() method is used to insert data into the MongoDB.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to be stored in the database are given in the form of key – value pairs.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PyMongo – Inserting Data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Import the python libraries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pymongo import MongoClient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pprint import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pprint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Choose the appropriate client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MongoClient()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the test db db=client.test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employee collection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db.employee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employee_details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'Name': 'Raj Kumar', 'Address': 'Sears Streer, NZ', 'Age': '42'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PyMongo – Inserting Data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Use the insert method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employee.insert_one(employee_details)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for the inserted document.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Queryresult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employee.find_one({'Age': '42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'})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pprint(Queryresult)</a:t>
            </a:r>
          </a:p>
        </p:txBody>
      </p:sp>
    </p:spTree>
    <p:extLst>
      <p:ext uri="{BB962C8B-B14F-4D97-AF65-F5344CB8AC3E}">
        <p14:creationId xmlns:p14="http://schemas.microsoft.com/office/powerpoint/2010/main" val="41276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047750"/>
            <a:ext cx="8503920" cy="35265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{u'Address': u'Sears Streer, NZ', u'Age': u'42', u'Name': u'Raj Kumar', u'_id': ObjectId('5adc5a9f84e7cd3940399f93')}</a:t>
            </a:r>
          </a:p>
        </p:txBody>
      </p:sp>
    </p:spTree>
    <p:extLst>
      <p:ext uri="{BB962C8B-B14F-4D97-AF65-F5344CB8AC3E}">
        <p14:creationId xmlns:p14="http://schemas.microsoft.com/office/powerpoint/2010/main" val="34312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PyMongo –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Update() method is used to update the   existing records.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record is replaced with new key – value pairs.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 criteria is used to decide which record to update.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0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PyMongo – Deleting Data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Delete() method is used to delete a particular record.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Import the python libraries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pymongo import MongoClient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pprint import pprint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appropriate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MongoClient()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db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db=client.test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db.employee</a:t>
            </a:r>
          </a:p>
        </p:txBody>
      </p:sp>
    </p:spTree>
    <p:extLst>
      <p:ext uri="{BB962C8B-B14F-4D97-AF65-F5344CB8AC3E}">
        <p14:creationId xmlns:p14="http://schemas.microsoft.com/office/powerpoint/2010/main" val="20198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PyMongo – Deleting Data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Use the condition to choose the record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use the delete method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db.employee.delete_one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({"Age":'35'})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Queryresult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employee.find_one({'Age':'35'})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pprint(Queryresult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67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52884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Date and Time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data science , we need analysis which is based on temporal values.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can handle various formats of date and time.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datetime library provides the essential methods and functions.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Time Representation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Time Arithmetic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Time Comparison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Date Time Representation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895350"/>
            <a:ext cx="8503920" cy="36789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date and its various parts are represented by different datetime functions.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 specifiers are used to display the alphabetical parts of a date like name of the month or week day.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4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7544" y="1347614"/>
            <a:ext cx="7704000" cy="3416400"/>
          </a:xfrm>
        </p:spPr>
        <p:txBody>
          <a:bodyPr/>
          <a:lstStyle/>
          <a:p>
            <a:pPr marL="0" indent="0">
              <a:buNone/>
            </a:pPr>
            <a:r>
              <a:rPr lang="en-US" sz="2200" b="1" u="sng" dirty="0" err="1"/>
              <a:t>Exp</a:t>
            </a:r>
            <a:r>
              <a:rPr lang="en-US" sz="2200" b="1" u="sng" dirty="0"/>
              <a:t>: </a:t>
            </a:r>
            <a:r>
              <a:rPr lang="en-US" sz="2200" dirty="0"/>
              <a:t>5 </a:t>
            </a:r>
            <a:r>
              <a:rPr lang="en-US" sz="2200" dirty="0" err="1"/>
              <a:t>Yrs</a:t>
            </a:r>
            <a:endParaRPr lang="en-US" sz="2200" dirty="0"/>
          </a:p>
          <a:p>
            <a:pPr marL="0" indent="0">
              <a:buNone/>
            </a:pPr>
            <a:r>
              <a:rPr lang="en-US" sz="2200" b="1" u="sng" dirty="0"/>
              <a:t>Expert in</a:t>
            </a:r>
          </a:p>
          <a:p>
            <a:pPr marL="116172" indent="-116172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Python Developer on Machine Learning </a:t>
            </a:r>
          </a:p>
          <a:p>
            <a:pPr marL="116172" indent="-116172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Deep learning with computer vision </a:t>
            </a:r>
          </a:p>
          <a:p>
            <a:pPr marL="116172" indent="-116172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Matlab – Image Processing   </a:t>
            </a:r>
          </a:p>
          <a:p>
            <a:pPr marL="116172" indent="-116172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Autonomous Car design using ROS with LIDAR</a:t>
            </a:r>
          </a:p>
          <a:p>
            <a:pPr marL="0" indent="0">
              <a:buNone/>
            </a:pPr>
            <a:r>
              <a:rPr lang="en-US" sz="2200" b="1" u="sng" dirty="0">
                <a:solidFill>
                  <a:schemeClr val="tx1"/>
                </a:solidFill>
              </a:rPr>
              <a:t>Language</a:t>
            </a:r>
            <a:r>
              <a:rPr lang="en-US" sz="2200" dirty="0">
                <a:solidFill>
                  <a:schemeClr val="tx1"/>
                </a:solidFill>
              </a:rPr>
              <a:t> – Python , Java , HTML ,CSS.</a:t>
            </a:r>
          </a:p>
          <a:p>
            <a:pPr marL="0" indent="0">
              <a:buNone/>
            </a:pPr>
            <a:r>
              <a:rPr lang="en-US" sz="2200" b="1" u="sng" dirty="0">
                <a:solidFill>
                  <a:schemeClr val="tx1"/>
                </a:solidFill>
              </a:rPr>
              <a:t>Tools</a:t>
            </a:r>
            <a:r>
              <a:rPr lang="en-US" sz="2200" u="sng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– ANACONDA NAVIGATOR, JUPYTER NOTEBOOK, </a:t>
            </a:r>
          </a:p>
          <a:p>
            <a:pPr marL="116172" indent="-116172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GOOGLE COLAB.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Graduation : </a:t>
            </a:r>
            <a:r>
              <a:rPr lang="en-US" sz="2200" dirty="0">
                <a:solidFill>
                  <a:schemeClr val="tx1"/>
                </a:solidFill>
              </a:rPr>
              <a:t>BE – ECE  | 2011</a:t>
            </a:r>
          </a:p>
          <a:p>
            <a:pPr marL="116172" indent="-116172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552" y="627534"/>
            <a:ext cx="8238600" cy="478200"/>
          </a:xfrm>
        </p:spPr>
        <p:txBody>
          <a:bodyPr/>
          <a:lstStyle/>
          <a:p>
            <a:r>
              <a:rPr lang="en-US" sz="4500" dirty="0"/>
              <a:t>NANDHINI.S</a:t>
            </a:r>
          </a:p>
        </p:txBody>
      </p:sp>
    </p:spTree>
    <p:extLst>
      <p:ext uri="{BB962C8B-B14F-4D97-AF65-F5344CB8AC3E}">
        <p14:creationId xmlns:p14="http://schemas.microsoft.com/office/powerpoint/2010/main" val="34128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Date Time Representation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('The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Today is :', datetime.datetime.today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date_today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datetime.date.today()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(date_today)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('This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:',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date_today.year)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('This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:',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date_today.month)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('Month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Name:',date_today.strftime('%B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'))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('This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Day :',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date_today.day)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('Week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Name:',date_today.strftime('%A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Time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- Output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895350"/>
            <a:ext cx="8503920" cy="36789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Date Today is : 2018-04-22 15:38:35.835000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2018-04-22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: 2018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: 4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April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Day : 22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Name: Sunday</a:t>
            </a:r>
          </a:p>
        </p:txBody>
      </p:sp>
    </p:spTree>
    <p:extLst>
      <p:ext uri="{BB962C8B-B14F-4D97-AF65-F5344CB8AC3E}">
        <p14:creationId xmlns:p14="http://schemas.microsoft.com/office/powerpoint/2010/main" val="22291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Date Time Arithmetic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do various operations related to dates , the dates are stored in different variables.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, the relevant mathematical operator are applied to those variables.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Date Time Arithmetic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047750"/>
            <a:ext cx="8503920" cy="352653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/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datetime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the First Date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day1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datetime.date(2018, 2, 12)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('day1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:', day1.ctime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the Second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day2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datetime.date(2017, 8, 18)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('day2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:', day2.ctime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difference between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('Number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Days:',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day1-day2)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Date Time Arithmetic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047750"/>
            <a:ext cx="8503920" cy="3526536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date_today = datetime.date.today()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delta of Four Days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no_of_days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datetime.timedelta(days=4)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Delta for Past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before_four_days = date_today - no_of_days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('Before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Days:', before_four_days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Delta for future Date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after_four_days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date_today + no_of_days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('After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Days:', after_four_days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Time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- Output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day1: Mon Feb 12 00:00:00 2018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Fri Aug 18 00:00:00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Days: 178 days, 0:00:00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Days: 2018-04-18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Days: 2018-04-26</a:t>
            </a:r>
          </a:p>
        </p:txBody>
      </p:sp>
    </p:spTree>
    <p:extLst>
      <p:ext uri="{BB962C8B-B14F-4D97-AF65-F5344CB8AC3E}">
        <p14:creationId xmlns:p14="http://schemas.microsoft.com/office/powerpoint/2010/main" val="5493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day1: Mon Feb 12 00:00:00 2018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Fri Aug 18 00:00:00 2017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Days: 178 days, 0:00:00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Days: 2021-12-12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Days: 2021-12-20</a:t>
            </a:r>
          </a:p>
        </p:txBody>
      </p:sp>
    </p:spTree>
    <p:extLst>
      <p:ext uri="{BB962C8B-B14F-4D97-AF65-F5344CB8AC3E}">
        <p14:creationId xmlns:p14="http://schemas.microsoft.com/office/powerpoint/2010/main" val="40987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Date Time Comparison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and time are compared using logical operators.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must be careful in comparing right parts of  the dates with each other.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50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Time Comparison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datetime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date_today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datetime.date.today()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('Today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is: ',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date_today) 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delta of Four Days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no_of_days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datetime.timedelta(days=4)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Delta for Past Date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before_four_days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date_today - no_of_days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('Before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Days:',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before_four_days) 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after_four_days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date_today + no_of_days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date1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datetime.date(2018,4,4)</a:t>
            </a:r>
          </a:p>
        </p:txBody>
      </p:sp>
    </p:spTree>
    <p:extLst>
      <p:ext uri="{BB962C8B-B14F-4D97-AF65-F5344CB8AC3E}">
        <p14:creationId xmlns:p14="http://schemas.microsoft.com/office/powerpoint/2010/main" val="42460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Time Comparison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('date1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:',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date1)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(date1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before_four_days):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 ('Same Dates’)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(date_today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date1):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 ('Past Date’)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(date1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after_four_days):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 ('Future Date‘)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1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94990" y="1131591"/>
            <a:ext cx="7704000" cy="3783782"/>
          </a:xfrm>
        </p:spPr>
        <p:txBody>
          <a:bodyPr/>
          <a:lstStyle/>
          <a:p>
            <a:r>
              <a:rPr lang="en-US" sz="2200" dirty="0">
                <a:solidFill>
                  <a:srgbClr val="FF0000"/>
                </a:solidFill>
              </a:rPr>
              <a:t>Educational Equipment Manufacturer</a:t>
            </a:r>
          </a:p>
          <a:p>
            <a:pPr marL="722846" lvl="1" indent="-30979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IoT</a:t>
            </a:r>
            <a:r>
              <a:rPr lang="en-US" dirty="0">
                <a:solidFill>
                  <a:schemeClr val="tx1"/>
                </a:solidFill>
              </a:rPr>
              <a:t>, AI, </a:t>
            </a:r>
            <a:r>
              <a:rPr lang="en-US" dirty="0" err="1">
                <a:solidFill>
                  <a:schemeClr val="tx1"/>
                </a:solidFill>
              </a:rPr>
              <a:t>Robotics,Autonomous</a:t>
            </a:r>
            <a:r>
              <a:rPr lang="en-US" dirty="0">
                <a:solidFill>
                  <a:schemeClr val="tx1"/>
                </a:solidFill>
              </a:rPr>
              <a:t> Robot</a:t>
            </a:r>
          </a:p>
          <a:p>
            <a:pPr marL="722846" lvl="1" indent="-3097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Microprocessor/Microcontroller</a:t>
            </a:r>
          </a:p>
          <a:p>
            <a:pPr marL="722846" lvl="1" indent="-3097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DSP,VLSI, Embedded System </a:t>
            </a:r>
          </a:p>
          <a:p>
            <a:pPr marL="722846" lvl="1" indent="-3097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Power Electronics &amp; Drives, Fuel Cell Trainer Kit</a:t>
            </a:r>
          </a:p>
          <a:p>
            <a:pPr marL="722846" lvl="1" indent="-3097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Renewable Energy Lab, Electric Vehicle Lab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Technical Training</a:t>
            </a:r>
          </a:p>
          <a:p>
            <a:r>
              <a:rPr lang="en-US" sz="2200" dirty="0">
                <a:solidFill>
                  <a:srgbClr val="FF0000"/>
                </a:solidFill>
              </a:rPr>
              <a:t>DIY Project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555526"/>
            <a:ext cx="8238600" cy="478200"/>
          </a:xfrm>
        </p:spPr>
        <p:txBody>
          <a:bodyPr/>
          <a:lstStyle/>
          <a:p>
            <a:r>
              <a:rPr lang="en-US" sz="4500" dirty="0"/>
              <a:t>Pantech?</a:t>
            </a:r>
          </a:p>
        </p:txBody>
      </p:sp>
    </p:spTree>
    <p:extLst>
      <p:ext uri="{BB962C8B-B14F-4D97-AF65-F5344CB8AC3E}">
        <p14:creationId xmlns:p14="http://schemas.microsoft.com/office/powerpoint/2010/main" val="3311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Time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- Output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47750"/>
            <a:ext cx="8503920" cy="3429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 is: 2018-04-22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Days: 2018-04-18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2018-04-04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03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Data Wrangling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wrangling is nothing but processing the data in different formats like merging , grouping and concatenating.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the purpose of analyzing and getting them ready to be used with another data.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in  - built features to apply these wrangling methods to various datasets to achieve the analytical goal.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Merging Data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function is used to perform join operations between two dataframe objects.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pd.merge(left, right, how='inner', on=None, left_on=None, right_on=None, left_index=False, right_index=False, sort=True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two different dataframes and perform the merging operations on it.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Merging Data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895350"/>
            <a:ext cx="8503920" cy="367893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import the pandas library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as pd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pd.DataFrame({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'id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':[1,2,3,4,5],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'Name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['Alex', 'Amy', 'Allen', 'Alice', 'Ayoung'],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'subject_id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':['sub1','sub2','sub4','sub6','sub5']})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6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Merging Data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= pd.DataFrame(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{'id':[1,2,3,4,5],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'Name': ['Billy', 'Brian', 'Bran', 'Bryce', 'Betty'],        'subject_id':['sub2','sub4','sub3','sub6','sub5']})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left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right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9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/>
              <a:t>    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   id     subject_id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Alex        1           sub1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lain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Amy        2           sub2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lain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Allen       3           sub4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lain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       4           sub6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lain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Ayoung   5           sub5</a:t>
            </a:r>
          </a:p>
        </p:txBody>
      </p:sp>
    </p:spTree>
    <p:extLst>
      <p:ext uri="{BB962C8B-B14F-4D97-AF65-F5344CB8AC3E}">
        <p14:creationId xmlns:p14="http://schemas.microsoft.com/office/powerpoint/2010/main" val="22614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23950"/>
            <a:ext cx="8503920" cy="34503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/>
              <a:t> 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     id       subject_id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Billy         1            sub2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Brian       2            sub4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lain" startAt="2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        3            sub3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lain" startAt="2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Bryce      4             sub6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lain" startAt="2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Betty       5             sub5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Grouping Data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data sets is very important in doing data analysis 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the results in terms of various groups present in the dataset.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 has in-built methods which can roll the data into various groups.</a:t>
            </a:r>
          </a:p>
        </p:txBody>
      </p:sp>
    </p:spTree>
    <p:extLst>
      <p:ext uri="{BB962C8B-B14F-4D97-AF65-F5344CB8AC3E}">
        <p14:creationId xmlns:p14="http://schemas.microsoft.com/office/powerpoint/2010/main" val="22233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Grouping Data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import the pandas library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as pd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ipl_data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{'Team': ['Riders', 'Riders', 'Devils', 'Devils',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'Kings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'kings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'Kings', 'Kings', 'Riders', 'Royals', 'Royals', 'Riders'],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'Rank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[1, 2, 2, 3, 3,4 ,1 ,1,2 , 4,1,2],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'Year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[2014,2015,2014,2015,2014,2015,2016,2017,2016,2014,2015,2017],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'Points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':[876,789,863,673,741,812,756,788,694,701,804,690]}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pd.DataFrame(ipl_data)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df.groupby('Year')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(grouped.get_group(2014))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3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Grouping Data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Points   Rank   Team    Year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876      1        Riders   2014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      863     2        Devils   2014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      741     3        Kings    2014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       701     4        Royals   2014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266259" y="751075"/>
            <a:ext cx="4793448" cy="570473"/>
          </a:xfrm>
        </p:spPr>
        <p:txBody>
          <a:bodyPr/>
          <a:lstStyle/>
          <a:p>
            <a:r>
              <a:rPr lang="en-US" sz="3200" dirty="0"/>
              <a:t>What is Master Class ?</a:t>
            </a:r>
          </a:p>
        </p:txBody>
      </p:sp>
      <p:grpSp>
        <p:nvGrpSpPr>
          <p:cNvPr id="22" name="Google Shape;2872;p54"/>
          <p:cNvGrpSpPr/>
          <p:nvPr/>
        </p:nvGrpSpPr>
        <p:grpSpPr>
          <a:xfrm>
            <a:off x="6437946" y="1373671"/>
            <a:ext cx="1430335" cy="2585934"/>
            <a:chOff x="6529419" y="1724307"/>
            <a:chExt cx="1480463" cy="2931917"/>
          </a:xfrm>
        </p:grpSpPr>
        <p:grpSp>
          <p:nvGrpSpPr>
            <p:cNvPr id="23" name="Google Shape;2873;p54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59" name="Google Shape;2874;p54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61" name="Google Shape;2875;p54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62" name="Google Shape;2876;p54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</p:grpSp>
          <p:sp>
            <p:nvSpPr>
              <p:cNvPr id="60" name="Google Shape;2877;p54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</p:grpSp>
        <p:grpSp>
          <p:nvGrpSpPr>
            <p:cNvPr id="24" name="Google Shape;2878;p54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51" name="Google Shape;2879;p54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57" name="Google Shape;2880;p54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58" name="Google Shape;2881;p54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</p:grpSp>
          <p:grpSp>
            <p:nvGrpSpPr>
              <p:cNvPr id="52" name="Google Shape;2882;p54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53" name="Google Shape;2883;p54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54" name="Google Shape;2884;p54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55" name="Google Shape;2885;p54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56" name="Google Shape;2886;p54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</p:grpSp>
        </p:grpSp>
        <p:grpSp>
          <p:nvGrpSpPr>
            <p:cNvPr id="25" name="Google Shape;2887;p54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43" name="Google Shape;2888;p54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49" name="Google Shape;2889;p54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50" name="Google Shape;2890;p54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</p:grpSp>
          <p:grpSp>
            <p:nvGrpSpPr>
              <p:cNvPr id="44" name="Google Shape;2891;p54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45" name="Google Shape;2892;p54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46" name="Google Shape;2893;p54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47" name="Google Shape;2894;p54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48" name="Google Shape;2895;p54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</p:grpSp>
        </p:grpSp>
        <p:grpSp>
          <p:nvGrpSpPr>
            <p:cNvPr id="26" name="Google Shape;2896;p54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7" name="Google Shape;2897;p54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41" name="Google Shape;2898;p54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42" name="Google Shape;2899;p54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</p:grpSp>
          <p:grpSp>
            <p:nvGrpSpPr>
              <p:cNvPr id="38" name="Google Shape;2900;p54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9" name="Google Shape;2901;p54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40" name="Google Shape;2902;p54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</p:grpSp>
        </p:grpSp>
        <p:grpSp>
          <p:nvGrpSpPr>
            <p:cNvPr id="27" name="Google Shape;2903;p54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8" name="Google Shape;2904;p54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5" name="Google Shape;2905;p54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36" name="Google Shape;2906;p54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</p:grpSp>
          <p:grpSp>
            <p:nvGrpSpPr>
              <p:cNvPr id="29" name="Google Shape;2907;p54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0" name="Google Shape;2908;p54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31" name="Google Shape;2909;p54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32" name="Google Shape;2910;p54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33" name="Google Shape;2911;p54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34" name="Google Shape;2912;p54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</p:grpSp>
        </p:grpSp>
      </p:grpSp>
      <p:sp>
        <p:nvSpPr>
          <p:cNvPr id="21" name="TextBox 20"/>
          <p:cNvSpPr txBox="1"/>
          <p:nvPr/>
        </p:nvSpPr>
        <p:spPr>
          <a:xfrm>
            <a:off x="1134667" y="1246371"/>
            <a:ext cx="4347440" cy="693507"/>
          </a:xfrm>
          <a:prstGeom prst="rect">
            <a:avLst/>
          </a:prstGeom>
          <a:noFill/>
        </p:spPr>
        <p:txBody>
          <a:bodyPr wrap="none" lIns="61960" tIns="30980" rIns="61960" bIns="30980" rtlCol="0">
            <a:spAutoFit/>
          </a:bodyPr>
          <a:lstStyle/>
          <a:p>
            <a:r>
              <a:rPr lang="en-US" sz="2700" dirty="0"/>
              <a:t>👍 </a:t>
            </a:r>
            <a:r>
              <a:rPr lang="en-US" sz="1400" dirty="0"/>
              <a:t>This is the 30 Days Industrial Learning Activity.</a:t>
            </a:r>
          </a:p>
          <a:p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1021018" y="1777761"/>
            <a:ext cx="3108319" cy="478063"/>
          </a:xfrm>
          <a:prstGeom prst="rect">
            <a:avLst/>
          </a:prstGeom>
        </p:spPr>
        <p:txBody>
          <a:bodyPr wrap="none" lIns="61960" tIns="30980" rIns="61960" bIns="30980">
            <a:spAutoFit/>
          </a:bodyPr>
          <a:lstStyle/>
          <a:p>
            <a:pPr algn="ctr"/>
            <a:r>
              <a:rPr lang="en-US" sz="2700" dirty="0"/>
              <a:t>👍 </a:t>
            </a:r>
            <a:r>
              <a:rPr lang="en-US" sz="1400" dirty="0"/>
              <a:t>Its Online </a:t>
            </a:r>
            <a:r>
              <a:rPr lang="en-US" sz="1400" b="1" dirty="0">
                <a:solidFill>
                  <a:srgbClr val="C00000"/>
                </a:solidFill>
              </a:rPr>
              <a:t>YouTube Live </a:t>
            </a:r>
            <a:r>
              <a:rPr lang="en-US" sz="1400" dirty="0"/>
              <a:t>Class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72196" y="2192949"/>
            <a:ext cx="3874822" cy="693507"/>
          </a:xfrm>
          <a:prstGeom prst="rect">
            <a:avLst/>
          </a:prstGeom>
        </p:spPr>
        <p:txBody>
          <a:bodyPr wrap="square" lIns="61960" tIns="30980" rIns="61960" bIns="30980">
            <a:spAutoFit/>
          </a:bodyPr>
          <a:lstStyle/>
          <a:p>
            <a:pPr algn="ctr"/>
            <a:r>
              <a:rPr lang="en-US" sz="2700" dirty="0"/>
              <a:t>👍 </a:t>
            </a:r>
            <a:r>
              <a:rPr lang="en-US" sz="1400" dirty="0"/>
              <a:t>If you Invest </a:t>
            </a:r>
            <a:r>
              <a:rPr lang="en-US" sz="1400" b="1" dirty="0">
                <a:solidFill>
                  <a:srgbClr val="C00000"/>
                </a:solidFill>
              </a:rPr>
              <a:t>45 minutes </a:t>
            </a:r>
            <a:r>
              <a:rPr lang="en-US" sz="1400" dirty="0"/>
              <a:t>daily, U will become Master in </a:t>
            </a:r>
            <a:r>
              <a:rPr lang="en-US" sz="1400" b="1" dirty="0"/>
              <a:t>Data Science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003713" y="2915345"/>
            <a:ext cx="4803406" cy="895727"/>
            <a:chOff x="506438" y="4093456"/>
            <a:chExt cx="7088359" cy="1321750"/>
          </a:xfrm>
        </p:grpSpPr>
        <p:sp>
          <p:nvSpPr>
            <p:cNvPr id="65" name="Rectangle 64"/>
            <p:cNvSpPr/>
            <p:nvPr/>
          </p:nvSpPr>
          <p:spPr>
            <a:xfrm>
              <a:off x="506438" y="4093456"/>
              <a:ext cx="5157355" cy="7493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700" dirty="0"/>
                <a:t>👍 </a:t>
              </a:r>
              <a:r>
                <a:rPr lang="en-US" sz="1400" dirty="0"/>
                <a:t>   You will get </a:t>
              </a:r>
              <a:r>
                <a:rPr lang="en-US" sz="1400" b="1" dirty="0">
                  <a:solidFill>
                    <a:srgbClr val="C00000"/>
                  </a:solidFill>
                </a:rPr>
                <a:t>FREE E-Certificate </a:t>
              </a:r>
            </a:p>
          </p:txBody>
        </p:sp>
        <p:sp>
          <p:nvSpPr>
            <p:cNvPr id="66" name="Google Shape;953;p33"/>
            <p:cNvSpPr txBox="1">
              <a:spLocks/>
            </p:cNvSpPr>
            <p:nvPr/>
          </p:nvSpPr>
          <p:spPr>
            <a:xfrm>
              <a:off x="3525031" y="4909720"/>
              <a:ext cx="4069766" cy="5054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Muli"/>
                <a:buNone/>
                <a:defRPr sz="1600" b="0" i="0" u="none" strike="noStrike" cap="none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defRPr>
              </a:lvl1pPr>
              <a:lvl2pPr marL="914400" marR="0" lvl="1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Muli"/>
                <a:buNone/>
                <a:defRPr sz="2800" b="0" i="0" u="none" strike="noStrike" cap="none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defRPr>
              </a:lvl2pPr>
              <a:lvl3pPr marL="1371600" marR="0" lvl="2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Muli"/>
                <a:buNone/>
                <a:defRPr sz="2800" b="0" i="0" u="none" strike="noStrike" cap="none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defRPr>
              </a:lvl3pPr>
              <a:lvl4pPr marL="1828800" marR="0" lvl="3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Muli"/>
                <a:buNone/>
                <a:defRPr sz="2800" b="0" i="0" u="none" strike="noStrike" cap="none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defRPr>
              </a:lvl4pPr>
              <a:lvl5pPr marL="2286000" marR="0" lvl="4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Muli"/>
                <a:buNone/>
                <a:defRPr sz="2800" b="0" i="0" u="none" strike="noStrike" cap="none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defRPr>
              </a:lvl5pPr>
              <a:lvl6pPr marL="2743200" marR="0" lvl="5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Muli"/>
                <a:buNone/>
                <a:defRPr sz="2800" b="0" i="0" u="none" strike="noStrike" cap="none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defRPr>
              </a:lvl6pPr>
              <a:lvl7pPr marL="3200400" marR="0" lvl="6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Muli"/>
                <a:buNone/>
                <a:defRPr sz="2800" b="0" i="0" u="none" strike="noStrike" cap="none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defRPr>
              </a:lvl7pPr>
              <a:lvl8pPr marL="3657600" marR="0" lvl="7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Muli"/>
                <a:buNone/>
                <a:defRPr sz="2800" b="0" i="0" u="none" strike="noStrike" cap="none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defRPr>
              </a:lvl8pPr>
              <a:lvl9pPr marL="4114800" marR="0" lvl="8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Muli"/>
                <a:buNone/>
                <a:defRPr sz="2800" b="0" i="0" u="none" strike="noStrike" cap="none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defRPr>
              </a:lvl9pPr>
            </a:lstStyle>
            <a:p>
              <a:pPr algn="l"/>
              <a:r>
                <a:rPr lang="en-US" dirty="0">
                  <a:solidFill>
                    <a:srgbClr val="7030A0"/>
                  </a:solidFill>
                </a:rPr>
                <a:t>Webinar Participation Certificate</a:t>
              </a:r>
              <a:endParaRPr lang="en-US" i="1" dirty="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1168641" y="4159161"/>
            <a:ext cx="4431127" cy="893562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txBody>
          <a:bodyPr wrap="square" lIns="61960" tIns="30980" rIns="61960" bIns="30980">
            <a:spAutoFit/>
          </a:bodyPr>
          <a:lstStyle/>
          <a:p>
            <a:pPr algn="just"/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Fjalla One"/>
              </a:rPr>
              <a:t>“Learning is the beginning of wealth.</a:t>
            </a:r>
          </a:p>
          <a:p>
            <a:pPr algn="r"/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Fjalla One"/>
              </a:rPr>
              <a:t>Searching &amp; Learning is where the miracle process all begins.” …………….Jim Rohn</a:t>
            </a:r>
          </a:p>
        </p:txBody>
      </p:sp>
      <p:pic>
        <p:nvPicPr>
          <p:cNvPr id="69" name="Picture 68">
            <a:hlinkClick r:id="rId2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76"/>
          <a:stretch/>
        </p:blipFill>
        <p:spPr>
          <a:xfrm>
            <a:off x="5040936" y="1677178"/>
            <a:ext cx="1335505" cy="6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4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9"/>
    </mc:Choice>
    <mc:Fallback xmlns="">
      <p:transition spd="slow" advTm="1799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Concatenating Data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047750"/>
            <a:ext cx="8503920" cy="35265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 provides various facilities for combining series , dataframe and panel objects.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concat function performs concatenation operations along an axis.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7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Concatenating Data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pd.DataFrame({ 'Name': ['Alex', 'Amy', 'Allen', 'Alice', 'Ayoung'],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'subject_id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':['sub1','sub2','sub4','sub6','sub5'], 'Marks_scored':[98,90,87,69,78]},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=[1,2,3,4,5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= pd.DataFrame({ 'Name': ['Billy', 'Brian', 'Bran', 'Bryce', 'Betty'], 'subject_id':['sub2','sub4','sub3','sub6','sub5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'Marks_scored':[89,80,79,97,88]},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=[1,2,3,4,5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print (pd.concat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([one,two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4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Marks_scored       Name         subject_id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  98                      Alex                     sub1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     90                      Amy                     sub2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      87                      Allen                    sub4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     69                      Alice                     sub6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      78                      Ayoung                 sub5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  89                      Billy                      sub2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     80                      Brian                     sub4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      79                      Bran                      sub3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     97                      Bryce                     sub6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      88                      Betty                      sub5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3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Data Aggregation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895350"/>
            <a:ext cx="8503920" cy="36789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methods are available to perform aggregations on data.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done using pandas and numpy library.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must be available or convereted to a dataframe to apply the aggregation functions.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 – Aggregation - Example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as np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pd.DataFrame(np.random.randn(10, 4),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index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pd.date_range('1/1/2000', periods=10),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columns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['A', 'B', 'C', 'D'])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print(df )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df.rolling(window=3,min_periods=1)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(r)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1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 –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- Output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A                 B                    C                     D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2000-01-01    1.088512 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0.650942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2.547450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0.566858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2000-01-02    0.790670 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0.387854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0.668132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0.267283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2000-01-03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0.575523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0.965025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0.060427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2.179780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2000-01-04   1.669653           1.211759 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0.254695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1.429166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2000-01-05   0.100568    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0.236184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0.491646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0.466081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2000-01-06  0.155172             0.992975    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1.205134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0.320958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2000-01-07  0.309468   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0.724053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-1.412446       0.627919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2000-01-08  0.099489    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1.028040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0.163206 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1.274331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2000-01-09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1.639500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0.068443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0.714008  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0.565969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2000-01-10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0.326761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1.479841                   0.664282  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1.361169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[window=3,min_periods=1,center=False,axis=0] </a:t>
            </a:r>
          </a:p>
        </p:txBody>
      </p:sp>
    </p:spTree>
    <p:extLst>
      <p:ext uri="{BB962C8B-B14F-4D97-AF65-F5344CB8AC3E}">
        <p14:creationId xmlns:p14="http://schemas.microsoft.com/office/powerpoint/2010/main" val="42437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Example – Whole Dataframe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as np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pd.DataFrame(np.random.randn(10, 4), index = pd.date_range('1/1/2000', periods=10), columns = ['A', 'B', 'C', 'D'])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df.rolling(window=3,min_periods=1)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(r.aggregate(np.sum))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dataframe=pd.DataFrame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({'Attendance': {0: 60, 1: 100, 2: 80,3: 78,4: 95}, 'Obtained Marks': {0: 90, 1: 75, 2: 82, 3: 64, 4: 45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print("The Original Data frame is: \n")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print(dataframe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dataframe1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dataframe.rolling(2).sum()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Rolling Window After Calculation is: \n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print(dataframe1)</a:t>
            </a:r>
          </a:p>
        </p:txBody>
      </p:sp>
    </p:spTree>
    <p:extLst>
      <p:ext uri="{BB962C8B-B14F-4D97-AF65-F5344CB8AC3E}">
        <p14:creationId xmlns:p14="http://schemas.microsoft.com/office/powerpoint/2010/main" val="38839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Example – Whole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A                 B                    C                  D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2000-01-01    1.088512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0.650942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2.547450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0.566858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2000-01-02    1.879182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1.038796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3.215581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0.299575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2000-01-03    1.303660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2.003821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3.155154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2.479355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2000-01-04    1.884801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0.141119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0.862400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0.483331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2000-01-05    1.194699      0.010551      0.297378  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1.216695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2000-01-06    1.925393      1.968551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0.968183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1.284044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2000-01-07    0.565208     0.032738 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2.125934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0.482797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2000-01-08   0.564129      -0.759118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-2.454374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0.325454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2000-01-09   2.048458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1.820537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0.535232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1.212381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2000-01-10   2.065750      0.383357         1.541496    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3.201469</a:t>
            </a:r>
          </a:p>
        </p:txBody>
      </p:sp>
    </p:spTree>
    <p:extLst>
      <p:ext uri="{BB962C8B-B14F-4D97-AF65-F5344CB8AC3E}">
        <p14:creationId xmlns:p14="http://schemas.microsoft.com/office/powerpoint/2010/main" val="28005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– Single Column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as np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pd.DataFrame(np.random.randn(10, 4), index = pd.date_range('1/1/2000', periods=10), columns = ['A', 'B', 'C', 'D'])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(df 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df.rolling(window=3,min_periods=1)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(r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['A'].aggregate(np.sum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3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92" y="2728513"/>
            <a:ext cx="6745719" cy="841800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Help 10 Million Students</a:t>
            </a:r>
            <a:r>
              <a:rPr lang="en-US" dirty="0" smtClean="0"/>
              <a:t> to </a:t>
            </a:r>
            <a:r>
              <a:rPr lang="en-US" u="sng" dirty="0" smtClean="0">
                <a:solidFill>
                  <a:srgbClr val="FF0000"/>
                </a:solidFill>
              </a:rPr>
              <a:t>Learn the Technology</a:t>
            </a:r>
            <a:r>
              <a:rPr lang="en-US" dirty="0" smtClean="0"/>
              <a:t> in </a:t>
            </a:r>
            <a:r>
              <a:rPr lang="en-US" u="sng" dirty="0" smtClean="0">
                <a:solidFill>
                  <a:srgbClr val="FF0000"/>
                </a:solidFill>
              </a:rPr>
              <a:t>Easy Way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720001" y="1337826"/>
            <a:ext cx="2609255" cy="841800"/>
          </a:xfrm>
        </p:spPr>
        <p:txBody>
          <a:bodyPr/>
          <a:lstStyle/>
          <a:p>
            <a:r>
              <a:rPr lang="en-US" dirty="0" smtClean="0"/>
              <a:t>Our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2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- Output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A              B               C                D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2000-01-01  1.088512     -0.650942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-2.547450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0.566858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2000-01-02   1.879182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1.038796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3.215581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0.299575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2000-01-03    1.303660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2.003821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3.155154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2.479355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2000-01-04    1.884801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-0.141119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0.862400 -0.483331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2000-01-05   1.194699    0.010551   0.297378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1.216695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2000-01-06  1.925393    1.968551 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0.968183 1.284044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2000-01-07   0.565208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0.032738 -2.125934 0.482797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2000-01-08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0.564129 -0.759118 -2.454374 -0.325454 2000-01-09 2.048458 -1.820537 -0.535232 -1.212381 2000-01-10 2.065750 0.383357 1.541496 -3.201469</a:t>
            </a:r>
          </a:p>
        </p:txBody>
      </p:sp>
    </p:spTree>
    <p:extLst>
      <p:ext uri="{BB962C8B-B14F-4D97-AF65-F5344CB8AC3E}">
        <p14:creationId xmlns:p14="http://schemas.microsoft.com/office/powerpoint/2010/main" val="404341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6477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– Multiple Columns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as np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pd.DataFrame(np.random.randn(10, 4),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pd.date_range('1/1/2000', periods=10), columns = ['A', 'B', 'C', 'D']) print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(df 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df.rolling(window=3,min_periods=1)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r[['A','B']].aggregate(np.sum)</a:t>
            </a:r>
          </a:p>
        </p:txBody>
      </p:sp>
    </p:spTree>
    <p:extLst>
      <p:ext uri="{BB962C8B-B14F-4D97-AF65-F5344CB8AC3E}">
        <p14:creationId xmlns:p14="http://schemas.microsoft.com/office/powerpoint/2010/main" val="13807450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8001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- Output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A              B              C               D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2000-01-01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1.088512 -0.650942 -2.547450 -0.566858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2000-01-02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1.879182 -1.038796 -3.215581 -0.299575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2000-01-03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1.303660 -2.003821 -3.155154 -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2.479355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2000-01-04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1.884801 -0.141119 -0.862400 -0.483331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2000-01-05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1.194699 0.010551 0.297378 -1.216695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2000-01-06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1.925393 1.968551 -0.968183 1.284044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2000-01-07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0.565208 0.032738 -2.125934 0.482797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2000-01-08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0.564129 -0.759118 -2.454374 -0.325454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2000-01-09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2.048458 -1.820537 -0.535232 -1.212381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2000-01-10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2.065750 0.383357 1.541496 -3.201469</a:t>
            </a:r>
          </a:p>
        </p:txBody>
      </p:sp>
    </p:spTree>
    <p:extLst>
      <p:ext uri="{BB962C8B-B14F-4D97-AF65-F5344CB8AC3E}">
        <p14:creationId xmlns:p14="http://schemas.microsoft.com/office/powerpoint/2010/main" val="25635094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- Output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A              B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2000-01-01      1.088512     -0.650942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2000-01-02      1.879182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1.038796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2000-01-03      1.303660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2.003821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2000-01-04      1.884801 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0.141119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2000-01-05      1.194699        0.010551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2000-01-06      1.925393        1.968551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2000-01-07      0.565208         0.032738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2000-01-08     0.564129       -0.759118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2000-01-09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2.048458       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1.820537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2000-01-10     2.065750         0.383357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781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Reading HTML Pages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a library called as beautifulsoup.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library can be used to search for html tags.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get specific data like title of the page and list of headers in the page.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32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Reading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request has been made for an url to be loaded into the python enviroment.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html parser parameter to read the entire html file.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99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Reading The HTML File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urllib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bs4 import BeautifulSoup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Fetch the html file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= urllib.request.urlopen('http://tutorialspoint.com/python/python_overview.htm')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html_doc = response.read()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601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Reading The HTML File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Parse the html file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soup = BeautifulSoup(html_doc, 'html.parser')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Format the parsed html file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strhtm = soup.prettify()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Print the first few characters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print(strhtm[:225])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7126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&lt;!--[if IE 8]&gt;&lt;html class="ie ie8"&gt; &lt;![endif]--&gt;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&lt;!--[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IE 9]&gt;&lt;html class="ie ie9"&gt; &lt;![endif]--&gt;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&lt;!--[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gt IE 9]&gt;&lt;!--&gt; &lt;html&gt; &lt;!--&lt;![endif]--&gt;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head&gt; &lt;!-- Basic --&gt; &lt;meta charset="utf-8"/&gt;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title&gt;</a:t>
            </a:r>
          </a:p>
        </p:txBody>
      </p:sp>
    </p:spTree>
    <p:extLst>
      <p:ext uri="{BB962C8B-B14F-4D97-AF65-F5344CB8AC3E}">
        <p14:creationId xmlns:p14="http://schemas.microsoft.com/office/powerpoint/2010/main" val="19243218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Word Tokenization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process of splitting a large sample of text into words.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one important requirement in any type of NLP tasks where each word needs to be captured and subjected to further analysis like classifying and counting them for a particular sentiment.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word_tokenize.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4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794992" y="1176328"/>
            <a:ext cx="8195047" cy="1533428"/>
          </a:xfrm>
        </p:spPr>
        <p:txBody>
          <a:bodyPr/>
          <a:lstStyle/>
          <a:p>
            <a:pPr algn="ctr"/>
            <a:r>
              <a:rPr lang="en" u="sng" dirty="0">
                <a:solidFill>
                  <a:srgbClr val="FF0000"/>
                </a:solidFill>
              </a:rPr>
              <a:t>What</a:t>
            </a:r>
            <a:r>
              <a:rPr lang="en" dirty="0"/>
              <a:t> U will </a:t>
            </a:r>
            <a:r>
              <a:rPr lang="en" u="sng" dirty="0">
                <a:solidFill>
                  <a:srgbClr val="FF0000"/>
                </a:solidFill>
              </a:rPr>
              <a:t>Learn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/>
              <a:t>from 30 Days </a:t>
            </a:r>
            <a:r>
              <a:rPr lang="en" u="sng" dirty="0" smtClean="0">
                <a:solidFill>
                  <a:srgbClr val="FF0000"/>
                </a:solidFill>
              </a:rPr>
              <a:t>Data Science &amp; Analytics</a:t>
            </a:r>
            <a:r>
              <a:rPr lang="en" u="sng" dirty="0" smtClean="0"/>
              <a:t> </a:t>
            </a:r>
            <a:r>
              <a:rPr lang="en" dirty="0"/>
              <a:t>Master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7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0"/>
    </mc:Choice>
    <mc:Fallback xmlns="">
      <p:transition spd="slow" advTm="88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Word Tokenization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Word_tokenize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is used to split the paragraph into individual words.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nltk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word_data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"It originated from the idea that there are readers who prefer learning new skills from the comforts of their drawing rooms" nltk_tokens = nltk.word_tokenize(word_data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(nltk_tokens)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387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Tokenization - Output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895350"/>
            <a:ext cx="8503920" cy="36789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['It', 'originated', 'from', 'the', 'idea', 'that', 'there', 'are', 'readers', 'who', 'prefer', 'learning', 'new', 'skills', 'from', 'the', 'comforts', 'of', 'their', 'drawing', 'rooms']</a:t>
            </a:r>
          </a:p>
        </p:txBody>
      </p:sp>
    </p:spTree>
    <p:extLst>
      <p:ext uri="{BB962C8B-B14F-4D97-AF65-F5344CB8AC3E}">
        <p14:creationId xmlns:p14="http://schemas.microsoft.com/office/powerpoint/2010/main" val="15258315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Tokenizing Sentences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895350"/>
            <a:ext cx="8503920" cy="36789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sentences can be tokenized in a paragraph.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sent_tokenize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achieve this.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nltk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sentence_data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"Sun rises in the east. Sun sets in the west."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nltk_tokens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nltk.sent_tokenize(sentence_data)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(nltk_tokens)</a:t>
            </a:r>
          </a:p>
        </p:txBody>
      </p:sp>
    </p:spTree>
    <p:extLst>
      <p:ext uri="{BB962C8B-B14F-4D97-AF65-F5344CB8AC3E}">
        <p14:creationId xmlns:p14="http://schemas.microsoft.com/office/powerpoint/2010/main" val="14602538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Tokenizing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Sentences - Output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['Sun rises in the east.', 'Sun sets in the west.']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8510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Stemming and  Lemmatization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047750"/>
            <a:ext cx="8503920" cy="352653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NLP ,we come across situations where two or more words have a common root.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eg, three words – agreed, agreeing and agreeable have the same root word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Agree.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search involving these words would treat them as the same word which is the root word.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essential to link all the words into their root word.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NLTK library has the essential methods to do this linking and give the output showing the root word.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7733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Stemming and  Lemmatization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047750"/>
            <a:ext cx="8503920" cy="352653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nltk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nltk.stem.porter import PorterStemmer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porter_stemmer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PorterStemmer()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word_data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"It originated from the idea that there are readers who prefer learning new skills from the comforts of their drawing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rooms“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First Word tokenization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nltk_tokens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nltk.word_tokenize(word_data)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find the roots of the word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in nltk_tokens: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print ("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Actual: %s Stem: %s" % (w,porter_stemmer.stem(w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489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Stemming - Output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Actual: It Stem: it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originated Stem: origin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from Stem: from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Stem: the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idea Stem: idea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that Stem: that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8369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 - Output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Actual: there Stem: there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Actual: are Stem: are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Actual: readers Stem: reader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Actual: who Stem: who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Actual: prefer Stem: prefer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Actual: learning Stem: learn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Actual: new Stem: new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5232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- Lemmetization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similar to stemming but it brings context to the words.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linking words with similar meanings into one word.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paragraph has words like cars , trains and automobiles , then it will link all of them to automobile.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WordNet lexical database is used for lemmatization.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676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- Lemmetization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nltk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nltk.stem import WordNetLemmatizer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wordnet_lemmatizer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WordNetLemmatizer()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word_data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"It originated from the idea that there are readers who prefer learning new skills from the comforts of their drawing rooms"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nltk_tokens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nltk.word_tokenize(word_data)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in nltk_tokens: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print ("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Actual: %s Lemma: %s" % (w,wordnet_lemmatizer.lemmatize(w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1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1725154" y="267495"/>
            <a:ext cx="5582863" cy="6121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l">
              <a:buSzPts val="1100"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Learning Plan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1" name="Google Shape;271;p29"/>
          <p:cNvGrpSpPr/>
          <p:nvPr/>
        </p:nvGrpSpPr>
        <p:grpSpPr>
          <a:xfrm>
            <a:off x="910211" y="1054832"/>
            <a:ext cx="1481289" cy="2665269"/>
            <a:chOff x="584967" y="1371744"/>
            <a:chExt cx="1138661" cy="3041530"/>
          </a:xfrm>
        </p:grpSpPr>
        <p:grpSp>
          <p:nvGrpSpPr>
            <p:cNvPr id="272" name="Google Shape;272;p29"/>
            <p:cNvGrpSpPr/>
            <p:nvPr/>
          </p:nvGrpSpPr>
          <p:grpSpPr>
            <a:xfrm>
              <a:off x="584967" y="3190150"/>
              <a:ext cx="1138658" cy="1223124"/>
              <a:chOff x="754446" y="1695575"/>
              <a:chExt cx="1798259" cy="1223124"/>
            </a:xfrm>
          </p:grpSpPr>
          <p:sp>
            <p:nvSpPr>
              <p:cNvPr id="273" name="Google Shape;273;p29"/>
              <p:cNvSpPr txBox="1"/>
              <p:nvPr/>
            </p:nvSpPr>
            <p:spPr>
              <a:xfrm>
                <a:off x="957005" y="1695575"/>
                <a:ext cx="15957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Python</a:t>
                </a:r>
                <a:endParaRPr sz="16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74" name="Google Shape;274;p29"/>
              <p:cNvSpPr txBox="1"/>
              <p:nvPr/>
            </p:nvSpPr>
            <p:spPr>
              <a:xfrm>
                <a:off x="754446" y="2127574"/>
                <a:ext cx="1798255" cy="791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11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Introduction To Python and Python Data Structures</a:t>
                </a:r>
                <a:endParaRPr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75" name="Google Shape;275;p29"/>
            <p:cNvSpPr txBox="1"/>
            <p:nvPr/>
          </p:nvSpPr>
          <p:spPr>
            <a:xfrm>
              <a:off x="713228" y="1371744"/>
              <a:ext cx="1010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2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6" name="Google Shape;276;p29"/>
          <p:cNvGrpSpPr/>
          <p:nvPr/>
        </p:nvGrpSpPr>
        <p:grpSpPr>
          <a:xfrm>
            <a:off x="2391493" y="1054831"/>
            <a:ext cx="1537963" cy="2495160"/>
            <a:chOff x="1771374" y="1371744"/>
            <a:chExt cx="1182226" cy="2847406"/>
          </a:xfrm>
        </p:grpSpPr>
        <p:grpSp>
          <p:nvGrpSpPr>
            <p:cNvPr id="277" name="Google Shape;277;p29"/>
            <p:cNvGrpSpPr/>
            <p:nvPr/>
          </p:nvGrpSpPr>
          <p:grpSpPr>
            <a:xfrm>
              <a:off x="1771374" y="3026195"/>
              <a:ext cx="1182226" cy="1192955"/>
              <a:chOff x="862728" y="1531620"/>
              <a:chExt cx="1867065" cy="1192955"/>
            </a:xfrm>
          </p:grpSpPr>
          <p:sp>
            <p:nvSpPr>
              <p:cNvPr id="278" name="Google Shape;278;p29"/>
              <p:cNvSpPr txBox="1"/>
              <p:nvPr/>
            </p:nvSpPr>
            <p:spPr>
              <a:xfrm>
                <a:off x="862728" y="1531620"/>
                <a:ext cx="1867065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algn="ctr">
                  <a:defRPr sz="24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</a:defRPr>
                </a:lvl1pPr>
              </a:lstStyle>
              <a:p>
                <a:r>
                  <a:rPr lang="en" dirty="0">
                    <a:sym typeface="Fira Sans Extra Condensed SemiBold"/>
                  </a:rPr>
                  <a:t>Library</a:t>
                </a:r>
                <a:endParaRPr dirty="0">
                  <a:sym typeface="Fira Sans Extra Condensed SemiBold"/>
                </a:endParaRPr>
              </a:p>
            </p:txBody>
          </p:sp>
          <p:sp>
            <p:nvSpPr>
              <p:cNvPr id="279" name="Google Shape;279;p29"/>
              <p:cNvSpPr txBox="1"/>
              <p:nvPr/>
            </p:nvSpPr>
            <p:spPr>
              <a:xfrm>
                <a:off x="1008704" y="2127575"/>
                <a:ext cx="159570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algn="ctr">
                  <a:defRPr sz="24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</a:defRPr>
                </a:lvl1pPr>
              </a:lstStyle>
              <a:p>
                <a:r>
                  <a:rPr lang="en" sz="1100" dirty="0">
                    <a:latin typeface="Roboto"/>
                    <a:ea typeface="Roboto"/>
                    <a:cs typeface="Roboto"/>
                    <a:sym typeface="Roboto"/>
                  </a:rPr>
                  <a:t>Pandas</a:t>
                </a:r>
              </a:p>
              <a:p>
                <a:r>
                  <a:rPr lang="en" sz="1100" dirty="0">
                    <a:latin typeface="Roboto"/>
                    <a:ea typeface="Roboto"/>
                    <a:cs typeface="Roboto"/>
                    <a:sym typeface="Roboto"/>
                  </a:rPr>
                  <a:t>Numpy</a:t>
                </a:r>
              </a:p>
              <a:p>
                <a:r>
                  <a:rPr lang="en" sz="1100" dirty="0">
                    <a:latin typeface="Roboto"/>
                    <a:ea typeface="Roboto"/>
                    <a:cs typeface="Roboto"/>
                    <a:sym typeface="Roboto"/>
                  </a:rPr>
                  <a:t>MatplotLib</a:t>
                </a:r>
              </a:p>
              <a:p>
                <a:r>
                  <a:rPr lang="en" sz="1100" dirty="0">
                    <a:latin typeface="Roboto"/>
                    <a:ea typeface="Roboto"/>
                    <a:cs typeface="Roboto"/>
                    <a:sym typeface="Roboto"/>
                  </a:rPr>
                  <a:t>Cborn, SKLearn Lib</a:t>
                </a:r>
              </a:p>
              <a:p>
                <a:r>
                  <a:rPr lang="en" sz="1100" dirty="0">
                    <a:latin typeface="Roboto"/>
                    <a:ea typeface="Roboto"/>
                    <a:cs typeface="Roboto"/>
                    <a:sym typeface="Roboto"/>
                  </a:rPr>
                  <a:t>Collab</a:t>
                </a:r>
                <a:endParaRPr sz="11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80" name="Google Shape;280;p29"/>
            <p:cNvSpPr txBox="1"/>
            <p:nvPr/>
          </p:nvSpPr>
          <p:spPr>
            <a:xfrm>
              <a:off x="1831071" y="1371744"/>
              <a:ext cx="1010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24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</a:defRPr>
              </a:lvl1pPr>
            </a:lstStyle>
            <a:p>
              <a:r>
                <a:rPr lang="en" sz="2200" dirty="0">
                  <a:sym typeface="Fira Sans Extra Condensed SemiBold"/>
                </a:rPr>
                <a:t>02</a:t>
              </a:r>
              <a:endParaRPr sz="2200" dirty="0">
                <a:sym typeface="Fira Sans Extra Condensed SemiBold"/>
              </a:endParaRPr>
            </a:p>
          </p:txBody>
        </p:sp>
      </p:grpSp>
      <p:grpSp>
        <p:nvGrpSpPr>
          <p:cNvPr id="281" name="Google Shape;281;p29"/>
          <p:cNvGrpSpPr/>
          <p:nvPr/>
        </p:nvGrpSpPr>
        <p:grpSpPr>
          <a:xfrm>
            <a:off x="3887994" y="1054831"/>
            <a:ext cx="1355890" cy="2568869"/>
            <a:chOff x="5184600" y="1371744"/>
            <a:chExt cx="1042268" cy="2931521"/>
          </a:xfrm>
        </p:grpSpPr>
        <p:grpSp>
          <p:nvGrpSpPr>
            <p:cNvPr id="282" name="Google Shape;282;p29"/>
            <p:cNvGrpSpPr/>
            <p:nvPr/>
          </p:nvGrpSpPr>
          <p:grpSpPr>
            <a:xfrm>
              <a:off x="5184600" y="3190151"/>
              <a:ext cx="1042268" cy="1113114"/>
              <a:chOff x="957005" y="1695576"/>
              <a:chExt cx="1646032" cy="1113114"/>
            </a:xfrm>
          </p:grpSpPr>
          <p:sp>
            <p:nvSpPr>
              <p:cNvPr id="283" name="Google Shape;283;p29"/>
              <p:cNvSpPr txBox="1"/>
              <p:nvPr/>
            </p:nvSpPr>
            <p:spPr>
              <a:xfrm>
                <a:off x="957005" y="1695576"/>
                <a:ext cx="1595700" cy="2679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algn="ctr">
                  <a:buClr>
                    <a:schemeClr val="dk1"/>
                  </a:buClr>
                  <a:buSzPts val="1100"/>
                  <a:defRPr sz="16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</a:defRPr>
                </a:lvl1pPr>
              </a:lstStyle>
              <a:p>
                <a:pPr>
                  <a:buClr>
                    <a:srgbClr val="000000"/>
                  </a:buClr>
                </a:pPr>
                <a:r>
                  <a:rPr lang="en" dirty="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Analytics</a:t>
                </a:r>
                <a:endParaRPr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84" name="Google Shape;284;p29"/>
              <p:cNvSpPr txBox="1"/>
              <p:nvPr/>
            </p:nvSpPr>
            <p:spPr>
              <a:xfrm>
                <a:off x="1007337" y="2156027"/>
                <a:ext cx="1595700" cy="652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algn="ctr">
                  <a:buClr>
                    <a:schemeClr val="dk1"/>
                  </a:buClr>
                  <a:buSzPts val="1100"/>
                  <a:defRPr sz="16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</a:defRPr>
                </a:lvl1pPr>
              </a:lstStyle>
              <a:p>
                <a:r>
                  <a:rPr lang="en-US" dirty="0">
                    <a:sym typeface="Roboto"/>
                  </a:rPr>
                  <a:t>Distribution</a:t>
                </a:r>
              </a:p>
              <a:p>
                <a:r>
                  <a:rPr lang="en-US" dirty="0">
                    <a:sym typeface="Roboto"/>
                  </a:rPr>
                  <a:t>Visualization</a:t>
                </a:r>
              </a:p>
              <a:p>
                <a:r>
                  <a:rPr lang="en-US" dirty="0">
                    <a:sym typeface="Roboto"/>
                  </a:rPr>
                  <a:t>Aggregation</a:t>
                </a:r>
              </a:p>
              <a:p>
                <a:r>
                  <a:rPr lang="en-US" dirty="0">
                    <a:sym typeface="Roboto"/>
                  </a:rPr>
                  <a:t>Statistics</a:t>
                </a:r>
                <a:endParaRPr dirty="0">
                  <a:sym typeface="Roboto"/>
                </a:endParaRPr>
              </a:p>
            </p:txBody>
          </p:sp>
        </p:grpSp>
        <p:sp>
          <p:nvSpPr>
            <p:cNvPr id="285" name="Google Shape;285;p29"/>
            <p:cNvSpPr txBox="1"/>
            <p:nvPr/>
          </p:nvSpPr>
          <p:spPr>
            <a:xfrm>
              <a:off x="5184600" y="1371744"/>
              <a:ext cx="1010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buClr>
                  <a:schemeClr val="dk1"/>
                </a:buClr>
                <a:buSzPts val="1100"/>
                <a:defRPr sz="1600">
                  <a:solidFill>
                    <a:schemeClr val="dk1"/>
                  </a:solidFill>
                  <a:latin typeface="Roboto"/>
                  <a:ea typeface="Roboto"/>
                  <a:cs typeface="Roboto"/>
                </a:defRPr>
              </a:lvl1pPr>
            </a:lstStyle>
            <a:p>
              <a:r>
                <a:rPr lang="en" sz="22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2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6" name="Google Shape;286;p29"/>
          <p:cNvGrpSpPr/>
          <p:nvPr/>
        </p:nvGrpSpPr>
        <p:grpSpPr>
          <a:xfrm>
            <a:off x="5207854" y="1054831"/>
            <a:ext cx="1314437" cy="2495160"/>
            <a:chOff x="6302441" y="1371744"/>
            <a:chExt cx="1010403" cy="2847406"/>
          </a:xfrm>
        </p:grpSpPr>
        <p:grpSp>
          <p:nvGrpSpPr>
            <p:cNvPr id="287" name="Google Shape;287;p29"/>
            <p:cNvGrpSpPr/>
            <p:nvPr/>
          </p:nvGrpSpPr>
          <p:grpSpPr>
            <a:xfrm>
              <a:off x="6302441" y="3190150"/>
              <a:ext cx="1010400" cy="1029000"/>
              <a:chOff x="957001" y="1695575"/>
              <a:chExt cx="1595704" cy="1029000"/>
            </a:xfrm>
          </p:grpSpPr>
          <p:sp>
            <p:nvSpPr>
              <p:cNvPr id="288" name="Google Shape;288;p29"/>
              <p:cNvSpPr txBox="1"/>
              <p:nvPr/>
            </p:nvSpPr>
            <p:spPr>
              <a:xfrm>
                <a:off x="957005" y="1695575"/>
                <a:ext cx="15957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24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</a:defRPr>
                </a:lvl1pPr>
              </a:lstStyle>
              <a:p>
                <a:r>
                  <a:rPr lang="en-US" dirty="0">
                    <a:sym typeface="Fira Sans Extra Condensed SemiBold"/>
                  </a:rPr>
                  <a:t>Analytics</a:t>
                </a:r>
                <a:endParaRPr dirty="0">
                  <a:sym typeface="Fira Sans Extra Condensed SemiBold"/>
                </a:endParaRPr>
              </a:p>
            </p:txBody>
          </p:sp>
          <p:sp>
            <p:nvSpPr>
              <p:cNvPr id="289" name="Google Shape;289;p29"/>
              <p:cNvSpPr txBox="1"/>
              <p:nvPr/>
            </p:nvSpPr>
            <p:spPr>
              <a:xfrm>
                <a:off x="957001" y="2127575"/>
                <a:ext cx="159570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buClr>
                    <a:schemeClr val="dk1"/>
                  </a:buClr>
                  <a:buSzPts val="1100"/>
                  <a:defRPr sz="16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</a:defRPr>
                </a:lvl1pPr>
              </a:lstStyle>
              <a:p>
                <a:r>
                  <a:rPr lang="en" dirty="0">
                    <a:sym typeface="Roboto"/>
                  </a:rPr>
                  <a:t>Distribution Function</a:t>
                </a:r>
                <a:endParaRPr dirty="0">
                  <a:sym typeface="Roboto"/>
                </a:endParaRPr>
              </a:p>
            </p:txBody>
          </p:sp>
        </p:grpSp>
        <p:sp>
          <p:nvSpPr>
            <p:cNvPr id="290" name="Google Shape;290;p29"/>
            <p:cNvSpPr txBox="1"/>
            <p:nvPr/>
          </p:nvSpPr>
          <p:spPr>
            <a:xfrm>
              <a:off x="6302444" y="1371744"/>
              <a:ext cx="1010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2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1" name="Google Shape;291;p29"/>
          <p:cNvGrpSpPr/>
          <p:nvPr/>
        </p:nvGrpSpPr>
        <p:grpSpPr>
          <a:xfrm>
            <a:off x="6411696" y="1049992"/>
            <a:ext cx="1632943" cy="2495160"/>
            <a:chOff x="7364320" y="1371744"/>
            <a:chExt cx="1255237" cy="2847406"/>
          </a:xfrm>
        </p:grpSpPr>
        <p:grpSp>
          <p:nvGrpSpPr>
            <p:cNvPr id="292" name="Google Shape;292;p29"/>
            <p:cNvGrpSpPr/>
            <p:nvPr/>
          </p:nvGrpSpPr>
          <p:grpSpPr>
            <a:xfrm>
              <a:off x="7364320" y="3190150"/>
              <a:ext cx="1255237" cy="1029000"/>
              <a:chOff x="868618" y="1695575"/>
              <a:chExt cx="1982370" cy="1029000"/>
            </a:xfrm>
          </p:grpSpPr>
          <p:sp>
            <p:nvSpPr>
              <p:cNvPr id="293" name="Google Shape;293;p29"/>
              <p:cNvSpPr txBox="1"/>
              <p:nvPr/>
            </p:nvSpPr>
            <p:spPr>
              <a:xfrm>
                <a:off x="868618" y="1695575"/>
                <a:ext cx="198237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Industry Project</a:t>
                </a:r>
                <a:endParaRPr sz="16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94" name="Google Shape;294;p29"/>
              <p:cNvSpPr txBox="1"/>
              <p:nvPr/>
            </p:nvSpPr>
            <p:spPr>
              <a:xfrm>
                <a:off x="957001" y="2127575"/>
                <a:ext cx="159570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" sz="11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Project Building</a:t>
                </a:r>
              </a:p>
            </p:txBody>
          </p:sp>
        </p:grpSp>
        <p:sp>
          <p:nvSpPr>
            <p:cNvPr id="295" name="Google Shape;295;p29"/>
            <p:cNvSpPr txBox="1"/>
            <p:nvPr/>
          </p:nvSpPr>
          <p:spPr>
            <a:xfrm>
              <a:off x="7420287" y="1371744"/>
              <a:ext cx="1010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</a:t>
              </a:r>
              <a:endParaRPr sz="22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99" y="1619746"/>
            <a:ext cx="1100404" cy="682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38" y="1654316"/>
            <a:ext cx="1482301" cy="824361"/>
          </a:xfrm>
          <a:prstGeom prst="rect">
            <a:avLst/>
          </a:prstGeom>
        </p:spPr>
      </p:pic>
      <p:pic>
        <p:nvPicPr>
          <p:cNvPr id="3074" name="Picture 2" descr="Top 13 Python Libraries | Python Libraries For Data sci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90407" y="1654317"/>
            <a:ext cx="1071924" cy="64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Data Analytics? | Introduction to Data Analysis | Edurek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36" y="1615640"/>
            <a:ext cx="936821" cy="66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op 10 Python Tools for IT Administrators ActiveState ActiveStat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78"/>
          <a:stretch/>
        </p:blipFill>
        <p:spPr bwMode="auto">
          <a:xfrm>
            <a:off x="5400907" y="1669238"/>
            <a:ext cx="928320" cy="70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27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3"/>
    </mc:Choice>
    <mc:Fallback xmlns="">
      <p:transition spd="slow" advTm="2683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Actual: It Lemma: It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originated Lemma: originated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from Lemma: from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Lemma: the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idea Lemma: idea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that Lemma: that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there Lemma: there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are Lemma: are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2213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Actual: readers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Lemma: reader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Actual: who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Lemma: who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Actual: prefer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Lemma: prefer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Actual: learning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Lemma: learning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527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1049</TotalTime>
  <Words>3967</Words>
  <Application>Microsoft Office PowerPoint</Application>
  <PresentationFormat>On-screen Show (16:9)</PresentationFormat>
  <Paragraphs>643</Paragraphs>
  <Slides>91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4" baseType="lpstr">
      <vt:lpstr>Arial</vt:lpstr>
      <vt:lpstr>Bebas Neue</vt:lpstr>
      <vt:lpstr>Calibri</vt:lpstr>
      <vt:lpstr>Fira Sans Extra Condensed SemiBold</vt:lpstr>
      <vt:lpstr>Fjalla One</vt:lpstr>
      <vt:lpstr>Georgia</vt:lpstr>
      <vt:lpstr>Muli</vt:lpstr>
      <vt:lpstr>Roboto</vt:lpstr>
      <vt:lpstr>Roboto Condensed Light</vt:lpstr>
      <vt:lpstr>Times New Roman</vt:lpstr>
      <vt:lpstr>Wingdings</vt:lpstr>
      <vt:lpstr>Wingdings 2</vt:lpstr>
      <vt:lpstr>Civic</vt:lpstr>
      <vt:lpstr>Python – Relational Database</vt:lpstr>
      <vt:lpstr>30 Days  Python Master Class</vt:lpstr>
      <vt:lpstr>Python Master Class</vt:lpstr>
      <vt:lpstr>NANDHINI.S</vt:lpstr>
      <vt:lpstr>Pantech?</vt:lpstr>
      <vt:lpstr>What is Master Class ?</vt:lpstr>
      <vt:lpstr>Help 10 Million Students to Learn the Technology in Easy Way</vt:lpstr>
      <vt:lpstr>What U will Learn from 30 Days Data Science &amp; Analytics Master Class</vt:lpstr>
      <vt:lpstr>Python Learning Plan</vt:lpstr>
      <vt:lpstr>Day wise Learning Plan</vt:lpstr>
      <vt:lpstr>Day wise Learning Plan</vt:lpstr>
      <vt:lpstr>List of Projects for Demo in YouTube Live</vt:lpstr>
      <vt:lpstr> Sample Webinar Participation Certificate?</vt:lpstr>
      <vt:lpstr>How to join in 1 month Internship</vt:lpstr>
      <vt:lpstr>Python – Database Connection</vt:lpstr>
      <vt:lpstr>SQLAlchemy Installation</vt:lpstr>
      <vt:lpstr>Reading Relational Tables</vt:lpstr>
      <vt:lpstr>Reading Relational Tables</vt:lpstr>
      <vt:lpstr>Reading Relational Tables -  Examples</vt:lpstr>
      <vt:lpstr>Reading Relational Tables -  Examples</vt:lpstr>
      <vt:lpstr>Reading Relational Tables - Output</vt:lpstr>
      <vt:lpstr>Reading Relational Tables - Output</vt:lpstr>
      <vt:lpstr>Inserting Data Into Relational Tables</vt:lpstr>
      <vt:lpstr>Inserting Data Into Relational Tables</vt:lpstr>
      <vt:lpstr>Output</vt:lpstr>
      <vt:lpstr>Deleting Data From Relational Tables</vt:lpstr>
      <vt:lpstr>Deleting Data From Relational Tables</vt:lpstr>
      <vt:lpstr>Output</vt:lpstr>
      <vt:lpstr>Python – NoSQL Databases</vt:lpstr>
      <vt:lpstr>PyMongo – Inserting Data</vt:lpstr>
      <vt:lpstr>PyMongo – Inserting Data</vt:lpstr>
      <vt:lpstr>PyMongo – Inserting Data</vt:lpstr>
      <vt:lpstr>Output</vt:lpstr>
      <vt:lpstr>PyMongo – Updating Data</vt:lpstr>
      <vt:lpstr>PyMongo – Deleting Data</vt:lpstr>
      <vt:lpstr>PyMongo – Deleting Data</vt:lpstr>
      <vt:lpstr>Output</vt:lpstr>
      <vt:lpstr>Python – Date and Time</vt:lpstr>
      <vt:lpstr>Python – Date Time Representation</vt:lpstr>
      <vt:lpstr>Python – Date Time Representation</vt:lpstr>
      <vt:lpstr>Date Time Representation - Output</vt:lpstr>
      <vt:lpstr>Python – Date Time Arithmetic</vt:lpstr>
      <vt:lpstr>Python – Date Time Arithmetic</vt:lpstr>
      <vt:lpstr>Python – Date Time Arithmetic</vt:lpstr>
      <vt:lpstr>Date Time Arithmetic - Output</vt:lpstr>
      <vt:lpstr>Output</vt:lpstr>
      <vt:lpstr>Python – Date Time Comparison</vt:lpstr>
      <vt:lpstr>Date Time Comparison</vt:lpstr>
      <vt:lpstr>Date Time Comparison</vt:lpstr>
      <vt:lpstr>Date Time Comparison - Output</vt:lpstr>
      <vt:lpstr>Python – Data Wrangling</vt:lpstr>
      <vt:lpstr>Python – Merging Data</vt:lpstr>
      <vt:lpstr>Python – Merging Data</vt:lpstr>
      <vt:lpstr>Python – Merging Data</vt:lpstr>
      <vt:lpstr>Output</vt:lpstr>
      <vt:lpstr>Output</vt:lpstr>
      <vt:lpstr>Python – Grouping Data</vt:lpstr>
      <vt:lpstr>Python – Grouping Data</vt:lpstr>
      <vt:lpstr>Python – Grouping Data</vt:lpstr>
      <vt:lpstr>Python – Concatenating Data</vt:lpstr>
      <vt:lpstr>Python – Concatenating Data</vt:lpstr>
      <vt:lpstr>Output</vt:lpstr>
      <vt:lpstr>Python – Data Aggregation</vt:lpstr>
      <vt:lpstr>DataFrame – Aggregation - Example</vt:lpstr>
      <vt:lpstr>DataFrame – Aggregation - Output</vt:lpstr>
      <vt:lpstr>Aggregation Example – Whole Dataframe</vt:lpstr>
      <vt:lpstr>Example</vt:lpstr>
      <vt:lpstr>Aggregation Example – Whole Dataframe Output</vt:lpstr>
      <vt:lpstr>Aggregation – Single Column</vt:lpstr>
      <vt:lpstr>Aggregation - Output</vt:lpstr>
      <vt:lpstr>Aggregation – Multiple Columns</vt:lpstr>
      <vt:lpstr>Aggregation - Output</vt:lpstr>
      <vt:lpstr>Aggregation - Output</vt:lpstr>
      <vt:lpstr>Python – Reading HTML Pages</vt:lpstr>
      <vt:lpstr>Python – Reading The HTML File</vt:lpstr>
      <vt:lpstr>Python – Reading The HTML File</vt:lpstr>
      <vt:lpstr>Python – Reading The HTML File</vt:lpstr>
      <vt:lpstr>Output</vt:lpstr>
      <vt:lpstr>Python – Word Tokenization</vt:lpstr>
      <vt:lpstr>Python – Word Tokenization</vt:lpstr>
      <vt:lpstr>Word Tokenization - Output</vt:lpstr>
      <vt:lpstr>Tokenizing Sentences</vt:lpstr>
      <vt:lpstr>Tokenizing Sentences - Output</vt:lpstr>
      <vt:lpstr>Python – Stemming and  Lemmatization</vt:lpstr>
      <vt:lpstr>Python – Stemming and  Lemmatization</vt:lpstr>
      <vt:lpstr>Stemming - Output</vt:lpstr>
      <vt:lpstr>Stemming - Output</vt:lpstr>
      <vt:lpstr>Python - Lemmetization</vt:lpstr>
      <vt:lpstr>Python - Lemmetization</vt:lpstr>
      <vt:lpstr>Output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Lenovo</cp:lastModifiedBy>
  <cp:revision>75</cp:revision>
  <dcterms:created xsi:type="dcterms:W3CDTF">2006-08-16T00:00:00Z</dcterms:created>
  <dcterms:modified xsi:type="dcterms:W3CDTF">2022-03-14T13:51:09Z</dcterms:modified>
</cp:coreProperties>
</file>