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ACA29-5D68-4189-92D1-DD8CC41A504E}" type="datetimeFigureOut">
              <a:rPr lang="en-IN" smtClean="0"/>
              <a:t>23-03-2022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60E4A-B296-4068-8F8E-697D1360CD41}" type="slidenum">
              <a:rPr lang="en-IN" smtClean="0"/>
              <a:t>‹#›</a:t>
            </a:fld>
            <a:endParaRPr lang="en-IN"/>
          </a:p>
        </p:txBody>
      </p:sp>
    </p:spTree>
    <p:extLst>
      <p:ext uri="{BB962C8B-B14F-4D97-AF65-F5344CB8AC3E}">
        <p14:creationId xmlns:p14="http://schemas.microsoft.com/office/powerpoint/2010/main" val="6486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7272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07847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310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8AE0CF-0A5C-4E20-8679-EF323BC5F94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99FB2-FE69-4883-8C0D-B3766C6BC0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01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AE0CF-0A5C-4E20-8679-EF323BC5F94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318478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AE0CF-0A5C-4E20-8679-EF323BC5F94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723411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2323597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6425675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2039990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125303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399595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AE0CF-0A5C-4E20-8679-EF323BC5F94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412212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8AE0CF-0A5C-4E20-8679-EF323BC5F94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99FB2-FE69-4883-8C0D-B3766C6BC0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7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8AE0CF-0A5C-4E20-8679-EF323BC5F94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272362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8AE0CF-0A5C-4E20-8679-EF323BC5F94A}"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153311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8AE0CF-0A5C-4E20-8679-EF323BC5F94A}"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49527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8AE0CF-0A5C-4E20-8679-EF323BC5F94A}" type="datetimeFigureOut">
              <a:rPr lang="en-IN" smtClean="0"/>
              <a:t>23-03-2022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125298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8AE0CF-0A5C-4E20-8679-EF323BC5F94A}" type="datetimeFigureOut">
              <a:rPr lang="en-IN" smtClean="0"/>
              <a:t>23-03-2022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099FB2-FE69-4883-8C0D-B3766C6BC0BE}" type="slidenum">
              <a:rPr lang="en-IN" smtClean="0"/>
              <a:t>‹#›</a:t>
            </a:fld>
            <a:endParaRPr lang="en-IN"/>
          </a:p>
        </p:txBody>
      </p:sp>
    </p:spTree>
    <p:extLst>
      <p:ext uri="{BB962C8B-B14F-4D97-AF65-F5344CB8AC3E}">
        <p14:creationId xmlns:p14="http://schemas.microsoft.com/office/powerpoint/2010/main" val="235202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8AE0CF-0A5C-4E20-8679-EF323BC5F94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99FB2-FE69-4883-8C0D-B3766C6BC0BE}" type="slidenum">
              <a:rPr lang="en-IN" smtClean="0"/>
              <a:t>‹#›</a:t>
            </a:fld>
            <a:endParaRPr lang="en-IN"/>
          </a:p>
        </p:txBody>
      </p:sp>
    </p:spTree>
    <p:extLst>
      <p:ext uri="{BB962C8B-B14F-4D97-AF65-F5344CB8AC3E}">
        <p14:creationId xmlns:p14="http://schemas.microsoft.com/office/powerpoint/2010/main" val="125975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8AE0CF-0A5C-4E20-8679-EF323BC5F94A}" type="datetimeFigureOut">
              <a:rPr lang="en-IN" smtClean="0"/>
              <a:t>23-03-2022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099FB2-FE69-4883-8C0D-B3766C6BC0B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374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89166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74704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3019107421"/>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135195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ormAutofit/>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9" y="5675513"/>
            <a:ext cx="4443138"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153341951"/>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ormAutofit/>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4267960074"/>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2594213683"/>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ormAutofit fontScale="90000"/>
          </a:bodyPr>
          <a:lstStyle/>
          <a:p>
            <a:pPr algn="l"/>
            <a:r>
              <a:rPr lang="en-US" sz="3600" dirty="0"/>
              <a:t/>
            </a:r>
            <a:br>
              <a:rPr lang="en-US" sz="3600" dirty="0"/>
            </a:br>
            <a:r>
              <a:rPr lang="en-US"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4048131463"/>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2416904572"/>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3246142334"/>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09197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5" y="5685587"/>
            <a:ext cx="4980080"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4" y="3822422"/>
            <a:ext cx="3062697"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60" y="4899579"/>
            <a:ext cx="2407325"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290310676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268236"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66893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1024266339"/>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4242207110"/>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1539171126"/>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Topic Modelling With LDA And NMF</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960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Topic Modelling - 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It is an unsupervised Machine Learning approach to clustering documents .</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used to discover topics based on their contents.</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It is very similar to K-Means Algorithm and Expectation – Maximization work.</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are clustering documents and we will have to process individual words in each document to discover topics and assign values to each based on the distribution of these words.</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increases the amount of data we are working with .</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handle large amount of  processing required for clustering documents , we will have to utilize efficient sparse data structures.</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Two different approaches are used for data modelling.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7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Topic Modelling - 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These approaches are LDA(Latent </a:t>
            </a:r>
            <a:r>
              <a:rPr lang="en-US" dirty="0" err="1" smtClean="0">
                <a:latin typeface="Times New Roman" panose="02020603050405020304" pitchFamily="18" charset="0"/>
                <a:cs typeface="Times New Roman" panose="02020603050405020304" pitchFamily="18" charset="0"/>
              </a:rPr>
              <a:t>Derilicht</a:t>
            </a:r>
            <a:r>
              <a:rPr lang="en-US" dirty="0" smtClean="0">
                <a:latin typeface="Times New Roman" panose="02020603050405020304" pitchFamily="18" charset="0"/>
                <a:cs typeface="Times New Roman" panose="02020603050405020304" pitchFamily="18" charset="0"/>
              </a:rPr>
              <a:t> Analysis) and NMF(Non – Negative Matrix Factorization).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34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LDA(Latent </a:t>
            </a:r>
            <a:r>
              <a:rPr lang="en-US" sz="4000" dirty="0" err="1" smtClean="0">
                <a:latin typeface="Times New Roman" panose="02020603050405020304" pitchFamily="18" charset="0"/>
                <a:cs typeface="Times New Roman" panose="02020603050405020304" pitchFamily="18" charset="0"/>
              </a:rPr>
              <a:t>Derelicht</a:t>
            </a:r>
            <a:r>
              <a:rPr lang="en-US" sz="4000" dirty="0" smtClean="0">
                <a:latin typeface="Times New Roman" panose="02020603050405020304" pitchFamily="18" charset="0"/>
                <a:cs typeface="Times New Roman" panose="02020603050405020304" pitchFamily="18" charset="0"/>
              </a:rPr>
              <a:t> Analysis)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a probabilistic model.</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obtain cluster assignments , it  uses two probability values: </a:t>
            </a:r>
            <a:r>
              <a:rPr lang="en-US" b="1" dirty="0" smtClean="0">
                <a:latin typeface="Times New Roman" panose="02020603050405020304" pitchFamily="18" charset="0"/>
                <a:cs typeface="Times New Roman" panose="02020603050405020304" pitchFamily="18" charset="0"/>
              </a:rPr>
              <a:t>P(</a:t>
            </a:r>
            <a:r>
              <a:rPr lang="en-US" b="1" dirty="0" err="1" smtClean="0">
                <a:latin typeface="Times New Roman" panose="02020603050405020304" pitchFamily="18" charset="0"/>
                <a:cs typeface="Times New Roman" panose="02020603050405020304" pitchFamily="18" charset="0"/>
              </a:rPr>
              <a:t>word|topics</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P(</a:t>
            </a:r>
            <a:r>
              <a:rPr lang="en-US" b="1" dirty="0" err="1" smtClean="0">
                <a:latin typeface="Times New Roman" panose="02020603050405020304" pitchFamily="18" charset="0"/>
                <a:cs typeface="Times New Roman" panose="02020603050405020304" pitchFamily="18" charset="0"/>
              </a:rPr>
              <a:t>topics|documents</a:t>
            </a:r>
            <a:r>
              <a:rPr lang="en-US" b="1"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These values are calculated based on an initial random assignment , after which they are repeated for each word in each document , to decide their topic assignment.</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an iterative procedure , these probabilities are calculated multiple times , until the convergence of the algorithm.</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Take a look at three small documents , that will have two prominent  topics , food and pets.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856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Topic Distribution In Documents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Topic 1 is about food(Topic A) , Document 2 is about pets(Topic B) and Document 3 is evenly split between A and B, with one unclassified word fish.</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the existing information , we will obtain the topic to which Fish in Document3 should be classified to.</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Calculate what the probability is of the word </a:t>
            </a:r>
            <a:r>
              <a:rPr lang="en-US" dirty="0" err="1" smtClean="0">
                <a:latin typeface="Times New Roman" panose="02020603050405020304" pitchFamily="18" charset="0"/>
                <a:cs typeface="Times New Roman" panose="02020603050405020304" pitchFamily="18" charset="0"/>
              </a:rPr>
              <a:t>appearning</a:t>
            </a:r>
            <a:r>
              <a:rPr lang="en-US" dirty="0" smtClean="0">
                <a:latin typeface="Times New Roman" panose="02020603050405020304" pitchFamily="18" charset="0"/>
                <a:cs typeface="Times New Roman" panose="02020603050405020304" pitchFamily="18" charset="0"/>
              </a:rPr>
              <a:t> in different topics.</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 ‘Fish’ | topic A) = 0.75</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 ‘Fish’ | topic B) = 0.25</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93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Topic Distribution In Documents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We need the probability of the topics in the documents with the word in it , which is going to be:</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 topic A | Document 3) = P( topic B | Document 3) = </a:t>
            </a:r>
            <a:r>
              <a:rPr lang="en-IN" dirty="0" smtClean="0">
                <a:latin typeface="Times New Roman" panose="02020603050405020304" pitchFamily="18" charset="0"/>
                <a:cs typeface="Times New Roman" panose="02020603050405020304" pitchFamily="18" charset="0"/>
              </a:rPr>
              <a:t>0.5.</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Because they are evenly split.</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Weighing the conclusions from both the probabilities , we will assign the word ‘Fish’ in Document 3 to topic 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3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531269"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1216297872"/>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Topic Distribution In Documents</a:t>
            </a:r>
            <a:endParaRPr lang="en-IN"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 next step of the algorithm would be to repeat this step for all words in each document , and then repeat the entire classification multiple times.</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With multiple iterations, we will obtain better and better topic classifications each time because we will have more updated information for each document.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559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NMF:</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Non – Negative Matrix Factorization is a Linear-</a:t>
            </a:r>
            <a:r>
              <a:rPr lang="en-US" dirty="0" err="1" smtClean="0">
                <a:latin typeface="Times New Roman" panose="02020603050405020304" pitchFamily="18" charset="0"/>
                <a:cs typeface="Times New Roman" panose="02020603050405020304" pitchFamily="18" charset="0"/>
              </a:rPr>
              <a:t>algeabric</a:t>
            </a:r>
            <a:r>
              <a:rPr lang="en-US" dirty="0" smtClean="0">
                <a:latin typeface="Times New Roman" panose="02020603050405020304" pitchFamily="18" charset="0"/>
                <a:cs typeface="Times New Roman" panose="02020603050405020304" pitchFamily="18" charset="0"/>
              </a:rPr>
              <a:t> model , that factors high – dimensional vectors into a low – dimensional representation.</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Similar to PCA , NMF takes advantage of the fact that the vectors are non-negative.</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factoring them into low dimensional form , NMF forces the coefficients to also be non-negative.</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Given the original matrix A , we can obtain two matrices W and H , such that  A = WH.</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NMF has an inherent clustering property , such that W and H represent the following information about A.</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A(Document-word matrix) – input that contains which words appear in which documents.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11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NMF</a:t>
            </a:r>
            <a:endParaRPr lang="en-IN"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W(Basis Vectors): the topics(clusters) discovered from the documents.</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H(Coefficient Matrix): the membership weights for the topics in each document.</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 and H are calculated by optimizing over an objective function (like the EM algorithm) , updating both W and H iteratively over convergence.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857414"/>
            <a:ext cx="9192348" cy="1738666"/>
          </a:xfrm>
          <a:prstGeom prst="rect">
            <a:avLst/>
          </a:prstGeom>
        </p:spPr>
      </p:pic>
    </p:spTree>
    <p:extLst>
      <p:ext uri="{BB962C8B-B14F-4D97-AF65-F5344CB8AC3E}">
        <p14:creationId xmlns:p14="http://schemas.microsoft.com/office/powerpoint/2010/main" val="1447833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NMF</a:t>
            </a:r>
            <a:endParaRPr lang="en-IN"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In this objective function , we measure the error of reconstruction between A and product of its factors W and H , based on </a:t>
            </a:r>
            <a:r>
              <a:rPr lang="en-US" dirty="0" err="1" smtClean="0">
                <a:latin typeface="Times New Roman" panose="02020603050405020304" pitchFamily="18" charset="0"/>
                <a:cs typeface="Times New Roman" panose="02020603050405020304" pitchFamily="18" charset="0"/>
              </a:rPr>
              <a:t>Eucleidian</a:t>
            </a:r>
            <a:r>
              <a:rPr lang="en-US" dirty="0" smtClean="0">
                <a:latin typeface="Times New Roman" panose="02020603050405020304" pitchFamily="18" charset="0"/>
                <a:cs typeface="Times New Roman" panose="02020603050405020304" pitchFamily="18" charset="0"/>
              </a:rPr>
              <a:t> distance.</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the objective function , the update rules for W and H can be derived , and we get:</a:t>
            </a:r>
          </a:p>
          <a:p>
            <a:pPr algn="just">
              <a:lnSpc>
                <a:spcPct val="150000"/>
              </a:lnSpc>
              <a:spcBef>
                <a:spcPts val="0"/>
              </a:spcBef>
              <a:spcAft>
                <a:spcPts val="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475" y="3563006"/>
            <a:ext cx="7639050" cy="1744717"/>
          </a:xfrm>
          <a:prstGeom prst="rect">
            <a:avLst/>
          </a:prstGeom>
        </p:spPr>
      </p:pic>
    </p:spTree>
    <p:extLst>
      <p:ext uri="{BB962C8B-B14F-4D97-AF65-F5344CB8AC3E}">
        <p14:creationId xmlns:p14="http://schemas.microsoft.com/office/powerpoint/2010/main" val="3829550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NMF</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 updated values are calculated in parallel operations , and using the new W and H , we re-calculate the reconstruction error, repeating this process until convergence.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190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Apply topic modelling on the ABC millions headlines dataset.</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Imports:</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main libraries used in this project are Pandas and </a:t>
            </a:r>
            <a:r>
              <a:rPr lang="en-US" dirty="0" err="1" smtClean="0">
                <a:latin typeface="Times New Roman" panose="02020603050405020304" pitchFamily="18" charset="0"/>
                <a:cs typeface="Times New Roman" panose="02020603050405020304" pitchFamily="18" charset="0"/>
              </a:rPr>
              <a:t>Numpy</a:t>
            </a:r>
            <a:r>
              <a:rPr lang="en-US" dirty="0" smtClean="0">
                <a:latin typeface="Times New Roman" panose="02020603050405020304" pitchFamily="18" charset="0"/>
                <a:cs typeface="Times New Roman" panose="02020603050405020304" pitchFamily="18" charset="0"/>
              </a:rPr>
              <a:t> for their data structures , </a:t>
            </a:r>
            <a:r>
              <a:rPr lang="en-US" dirty="0" err="1" smtClean="0">
                <a:latin typeface="Times New Roman" panose="02020603050405020304" pitchFamily="18" charset="0"/>
                <a:cs typeface="Times New Roman" panose="02020603050405020304" pitchFamily="18" charset="0"/>
              </a:rPr>
              <a:t>Scipy</a:t>
            </a:r>
            <a:r>
              <a:rPr lang="en-US" dirty="0" smtClean="0">
                <a:latin typeface="Times New Roman" panose="02020603050405020304" pitchFamily="18" charset="0"/>
                <a:cs typeface="Times New Roman" panose="02020603050405020304" pitchFamily="18" charset="0"/>
              </a:rPr>
              <a:t> for sparse operations, </a:t>
            </a:r>
            <a:r>
              <a:rPr lang="en-US" dirty="0" err="1" smtClean="0">
                <a:latin typeface="Times New Roman" panose="02020603050405020304" pitchFamily="18" charset="0"/>
                <a:cs typeface="Times New Roman" panose="02020603050405020304" pitchFamily="18" charset="0"/>
              </a:rPr>
              <a:t>Gensim</a:t>
            </a:r>
            <a:r>
              <a:rPr lang="en-US" dirty="0" smtClean="0">
                <a:latin typeface="Times New Roman" panose="02020603050405020304" pitchFamily="18" charset="0"/>
                <a:cs typeface="Times New Roman" panose="02020603050405020304" pitchFamily="18" charset="0"/>
              </a:rPr>
              <a:t>(an open – source library that has different Topic Modelling modules) for LDA , and </a:t>
            </a:r>
            <a:r>
              <a:rPr lang="en-US" dirty="0" err="1" smtClean="0">
                <a:latin typeface="Times New Roman" panose="02020603050405020304" pitchFamily="18" charset="0"/>
                <a:cs typeface="Times New Roman" panose="02020603050405020304" pitchFamily="18" charset="0"/>
              </a:rPr>
              <a:t>SKLearn</a:t>
            </a:r>
            <a:r>
              <a:rPr lang="en-US" dirty="0" smtClean="0">
                <a:latin typeface="Times New Roman" panose="02020603050405020304" pitchFamily="18" charset="0"/>
                <a:cs typeface="Times New Roman" panose="02020603050405020304" pitchFamily="18" charset="0"/>
              </a:rPr>
              <a:t>(an open-source Machine Learning library) for NMF.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996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a:t>
            </a:r>
            <a:endParaRPr lang="en-IN" dirty="0"/>
          </a:p>
        </p:txBody>
      </p:sp>
      <p:sp>
        <p:nvSpPr>
          <p:cNvPr id="3" name="Content Placeholder 2"/>
          <p:cNvSpPr>
            <a:spLocks noGrp="1"/>
          </p:cNvSpPr>
          <p:nvPr>
            <p:ph idx="1"/>
          </p:nvPr>
        </p:nvSpPr>
        <p:spPr/>
        <p:txBody>
          <a:bodyPr>
            <a:normAutofit fontScale="70000" lnSpcReduction="20000"/>
          </a:bodyPr>
          <a:lstStyle/>
          <a:p>
            <a:pPr marL="0" indent="0">
              <a:lnSpc>
                <a:spcPct val="150000"/>
              </a:lnSpc>
              <a:spcBef>
                <a:spcPts val="0"/>
              </a:spcBef>
              <a:spcAft>
                <a:spcPts val="0"/>
              </a:spcAft>
              <a:buNone/>
            </a:pPr>
            <a:r>
              <a:rPr lang="en-IN" dirty="0">
                <a:latin typeface="Times New Roman" panose="02020603050405020304" pitchFamily="18" charset="0"/>
                <a:cs typeface="Times New Roman" panose="02020603050405020304" pitchFamily="18" charset="0"/>
              </a:rPr>
              <a:t>import pandas as </a:t>
            </a:r>
            <a:r>
              <a:rPr lang="en-IN" dirty="0" err="1">
                <a:latin typeface="Times New Roman" panose="02020603050405020304" pitchFamily="18" charset="0"/>
                <a:cs typeface="Times New Roman" panose="02020603050405020304" pitchFamily="18" charset="0"/>
              </a:rPr>
              <a:t>pd</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scipy</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sp</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 sys;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nltk.corpus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stopwords</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nltk</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gensim.models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ldamodel</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gensim.corpora</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sklearn.feature_extraction.text</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CountVectorizer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TfidfTransformer</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sklearn.decomposition</a:t>
            </a:r>
            <a:r>
              <a:rPr lang="en-IN" dirty="0">
                <a:latin typeface="Times New Roman" panose="02020603050405020304" pitchFamily="18" charset="0"/>
                <a:cs typeface="Times New Roman" panose="02020603050405020304" pitchFamily="18" charset="0"/>
              </a:rPr>
              <a:t> import NMF;</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sklearn.preprocessing</a:t>
            </a:r>
            <a:r>
              <a:rPr lang="en-IN" dirty="0">
                <a:latin typeface="Times New Roman" panose="02020603050405020304" pitchFamily="18" charset="0"/>
                <a:cs typeface="Times New Roman" panose="02020603050405020304" pitchFamily="18" charset="0"/>
              </a:rPr>
              <a:t> import normalize;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 pickle;</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15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Data Loading and 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ABC News headlines dataset is used.</a:t>
            </a:r>
          </a:p>
          <a:p>
            <a:pPr algn="just">
              <a:lnSpc>
                <a:spcPct val="150000"/>
              </a:lnSpc>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pd.read_csv</a:t>
            </a:r>
            <a:r>
              <a:rPr lang="en-US" dirty="0">
                <a:latin typeface="Times New Roman" panose="02020603050405020304" pitchFamily="18" charset="0"/>
                <a:cs typeface="Times New Roman" panose="02020603050405020304" pitchFamily="18" charset="0"/>
              </a:rPr>
              <a:t>('data/abcnews-date-text.csv', </a:t>
            </a:r>
          </a:p>
          <a:p>
            <a:pPr algn="just">
              <a:lnSpc>
                <a:spcPct val="150000"/>
              </a:lnSpc>
              <a:spcBef>
                <a:spcPts val="0"/>
              </a:spcBef>
              <a:spcAft>
                <a:spcPts val="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error_bad_lines</a:t>
            </a:r>
            <a:r>
              <a:rPr lang="en-US" dirty="0">
                <a:latin typeface="Times New Roman" panose="02020603050405020304" pitchFamily="18" charset="0"/>
                <a:cs typeface="Times New Roman" panose="02020603050405020304" pitchFamily="18" charset="0"/>
              </a:rPr>
              <a:t>=False);</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 only need the Headlines text column from the data</a:t>
            </a:r>
          </a:p>
          <a:p>
            <a:pPr algn="just">
              <a:lnSpc>
                <a:spcPct val="150000"/>
              </a:lnSpc>
              <a:spcBef>
                <a:spcPts val="0"/>
              </a:spcBef>
              <a:spcAft>
                <a:spcPts val="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data_text</a:t>
            </a:r>
            <a:r>
              <a:rPr lang="en-US" dirty="0">
                <a:latin typeface="Times New Roman" panose="02020603050405020304" pitchFamily="18" charset="0"/>
                <a:cs typeface="Times New Roman" panose="02020603050405020304" pitchFamily="18" charset="0"/>
              </a:rPr>
              <a:t> = data[['</a:t>
            </a:r>
            <a:r>
              <a:rPr lang="en-US" dirty="0" err="1">
                <a:latin typeface="Times New Roman" panose="02020603050405020304" pitchFamily="18" charset="0"/>
                <a:cs typeface="Times New Roman" panose="02020603050405020304" pitchFamily="18" charset="0"/>
              </a:rPr>
              <a:t>headline_text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4850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Loading and Preprocessing:</a:t>
            </a:r>
            <a:endParaRPr lang="en-IN" dirty="0"/>
          </a:p>
        </p:txBody>
      </p:sp>
      <p:sp>
        <p:nvSpPr>
          <p:cNvPr id="3" name="Content Placeholder 2"/>
          <p:cNvSpPr>
            <a:spLocks noGrp="1"/>
          </p:cNvSpPr>
          <p:nvPr>
            <p:ph idx="1"/>
          </p:nvPr>
        </p:nvSpPr>
        <p:spPr/>
        <p:txBody>
          <a:bodyPr>
            <a:normAutofit fontScale="70000" lnSpcReduction="20000"/>
          </a:bodyPr>
          <a:lstStyle/>
          <a:p>
            <a:pPr algn="just">
              <a:lnSpc>
                <a:spcPct val="17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We need to remove </a:t>
            </a:r>
            <a:r>
              <a:rPr lang="en-US" dirty="0" err="1" smtClean="0">
                <a:latin typeface="Times New Roman" panose="02020603050405020304" pitchFamily="18" charset="0"/>
                <a:cs typeface="Times New Roman" panose="02020603050405020304" pitchFamily="18" charset="0"/>
              </a:rPr>
              <a:t>stopwords</a:t>
            </a:r>
            <a:r>
              <a:rPr lang="en-US" dirty="0" smtClean="0">
                <a:latin typeface="Times New Roman" panose="02020603050405020304" pitchFamily="18" charset="0"/>
                <a:cs typeface="Times New Roman" panose="02020603050405020304" pitchFamily="18" charset="0"/>
              </a:rPr>
              <a:t> first.</a:t>
            </a:r>
          </a:p>
          <a:p>
            <a:pPr algn="just">
              <a:lnSpc>
                <a:spcPct val="17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Casting all values to float will make it easier to iterate over because it will remove most of the edges:</a:t>
            </a:r>
          </a:p>
          <a:p>
            <a:pPr marL="0" indent="0" algn="just">
              <a:lnSpc>
                <a:spcPct val="170000"/>
              </a:lnSpc>
              <a:spcBef>
                <a:spcPts val="0"/>
              </a:spcBef>
              <a:spcAft>
                <a:spcPts val="0"/>
              </a:spcAft>
              <a:buNone/>
            </a:pPr>
            <a:endParaRPr lang="en-IN"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spcAft>
                <a:spcPts val="0"/>
              </a:spcAft>
              <a:buNone/>
            </a:pPr>
            <a:r>
              <a:rPr lang="en-IN" dirty="0" err="1" smtClean="0">
                <a:latin typeface="Times New Roman" panose="02020603050405020304" pitchFamily="18" charset="0"/>
                <a:cs typeface="Times New Roman" panose="02020603050405020304" pitchFamily="18" charset="0"/>
              </a:rPr>
              <a:t>data_text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data_text.astype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str</a:t>
            </a:r>
            <a:r>
              <a:rPr lang="en-IN" dirty="0">
                <a:latin typeface="Times New Roman" panose="02020603050405020304" pitchFamily="18" charset="0"/>
                <a:cs typeface="Times New Roman" panose="02020603050405020304" pitchFamily="18" charset="0"/>
              </a:rPr>
              <a:t>');</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idx</a:t>
            </a:r>
            <a:r>
              <a:rPr lang="en-IN" dirty="0">
                <a:latin typeface="Times New Roman" panose="02020603050405020304" pitchFamily="18" charset="0"/>
                <a:cs typeface="Times New Roman" panose="02020603050405020304" pitchFamily="18" charset="0"/>
              </a:rPr>
              <a:t> in range(</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data_text</a:t>
            </a:r>
            <a:r>
              <a:rPr lang="en-IN" dirty="0">
                <a:latin typeface="Times New Roman" panose="02020603050405020304" pitchFamily="18" charset="0"/>
                <a:cs typeface="Times New Roman" panose="02020603050405020304" pitchFamily="18" charset="0"/>
              </a:rPr>
              <a:t>)):</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    </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    #go through each word in each </a:t>
            </a:r>
            <a:r>
              <a:rPr lang="en-IN" dirty="0" err="1">
                <a:latin typeface="Times New Roman" panose="02020603050405020304" pitchFamily="18" charset="0"/>
                <a:cs typeface="Times New Roman" panose="02020603050405020304" pitchFamily="18" charset="0"/>
              </a:rPr>
              <a:t>data_text</a:t>
            </a:r>
            <a:r>
              <a:rPr lang="en-IN" dirty="0">
                <a:latin typeface="Times New Roman" panose="02020603050405020304" pitchFamily="18" charset="0"/>
                <a:cs typeface="Times New Roman" panose="02020603050405020304" pitchFamily="18" charset="0"/>
              </a:rPr>
              <a:t> row, remove </a:t>
            </a:r>
            <a:r>
              <a:rPr lang="en-IN" dirty="0" err="1">
                <a:latin typeface="Times New Roman" panose="02020603050405020304" pitchFamily="18" charset="0"/>
                <a:cs typeface="Times New Roman" panose="02020603050405020304" pitchFamily="18" charset="0"/>
              </a:rPr>
              <a:t>stopwords</a:t>
            </a:r>
            <a:r>
              <a:rPr lang="en-IN" dirty="0">
                <a:latin typeface="Times New Roman" panose="02020603050405020304" pitchFamily="18" charset="0"/>
                <a:cs typeface="Times New Roman" panose="02020603050405020304" pitchFamily="18" charset="0"/>
              </a:rPr>
              <a:t>, and set them on the index.</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data_text.iloc</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idx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headline_text</a:t>
            </a:r>
            <a:r>
              <a:rPr lang="en-IN" dirty="0">
                <a:latin typeface="Times New Roman" panose="02020603050405020304" pitchFamily="18" charset="0"/>
                <a:cs typeface="Times New Roman" panose="02020603050405020304" pitchFamily="18" charset="0"/>
              </a:rPr>
              <a:t>'] = [word for word in </a:t>
            </a:r>
            <a:r>
              <a:rPr lang="en-IN" dirty="0" err="1">
                <a:latin typeface="Times New Roman" panose="02020603050405020304" pitchFamily="18" charset="0"/>
                <a:cs typeface="Times New Roman" panose="02020603050405020304" pitchFamily="18" charset="0"/>
              </a:rPr>
              <a:t>data_text.iloc</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idx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headline_text</a:t>
            </a:r>
            <a:r>
              <a:rPr lang="en-IN" dirty="0">
                <a:latin typeface="Times New Roman" panose="02020603050405020304" pitchFamily="18" charset="0"/>
                <a:cs typeface="Times New Roman" panose="02020603050405020304" pitchFamily="18" charset="0"/>
              </a:rPr>
              <a:t>'].split(' ') if word not in </a:t>
            </a:r>
            <a:r>
              <a:rPr lang="en-IN" dirty="0" err="1">
                <a:latin typeface="Times New Roman" panose="02020603050405020304" pitchFamily="18" charset="0"/>
                <a:cs typeface="Times New Roman" panose="02020603050405020304" pitchFamily="18" charset="0"/>
              </a:rPr>
              <a:t>stopwords.words</a:t>
            </a:r>
            <a:r>
              <a:rPr lang="en-IN" dirty="0">
                <a:latin typeface="Times New Roman" panose="02020603050405020304" pitchFamily="18" charset="0"/>
                <a:cs typeface="Times New Roman" panose="02020603050405020304" pitchFamily="18" charset="0"/>
              </a:rPr>
              <a:t>()];</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    </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    #print logs to monitor output</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idx</a:t>
            </a:r>
            <a:r>
              <a:rPr lang="en-IN" dirty="0">
                <a:latin typeface="Times New Roman" panose="02020603050405020304" pitchFamily="18" charset="0"/>
                <a:cs typeface="Times New Roman" panose="02020603050405020304" pitchFamily="18" charset="0"/>
              </a:rPr>
              <a:t> % 1000 == 0:</a:t>
            </a:r>
          </a:p>
          <a:p>
            <a:pPr marL="0" indent="0" algn="just">
              <a:lnSpc>
                <a:spcPct val="170000"/>
              </a:lnSpc>
              <a:spcBef>
                <a:spcPts val="0"/>
              </a:spcBef>
              <a:spcAft>
                <a:spcPts val="0"/>
              </a:spcAf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sys.stdout.write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rc</a:t>
            </a:r>
            <a:r>
              <a:rPr lang="en-IN" dirty="0">
                <a:latin typeface="Times New Roman" panose="02020603050405020304" pitchFamily="18" charset="0"/>
                <a:cs typeface="Times New Roman" panose="02020603050405020304" pitchFamily="18" charset="0"/>
              </a:rPr>
              <a:t> = ' + </a:t>
            </a:r>
            <a:r>
              <a:rPr lang="en-IN" dirty="0" err="1">
                <a:latin typeface="Times New Roman" panose="02020603050405020304" pitchFamily="18" charset="0"/>
                <a:cs typeface="Times New Roman" panose="02020603050405020304" pitchFamily="18" charset="0"/>
              </a:rPr>
              <a:t>str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idx</a:t>
            </a:r>
            <a:r>
              <a:rPr lang="en-IN" dirty="0">
                <a:latin typeface="Times New Roman" panose="02020603050405020304" pitchFamily="18" charset="0"/>
                <a:cs typeface="Times New Roman" panose="02020603050405020304" pitchFamily="18" charset="0"/>
              </a:rPr>
              <a:t>) + ' / ' + </a:t>
            </a:r>
            <a:r>
              <a:rPr lang="en-IN" dirty="0" err="1">
                <a:latin typeface="Times New Roman" panose="02020603050405020304" pitchFamily="18" charset="0"/>
                <a:cs typeface="Times New Roman" panose="02020603050405020304" pitchFamily="18" charset="0"/>
              </a:rPr>
              <a:t>str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data_text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601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Loading and Preprocessing:</a:t>
            </a:r>
            <a:endParaRPr lang="en-IN" dirty="0"/>
          </a:p>
        </p:txBody>
      </p:sp>
      <p:sp>
        <p:nvSpPr>
          <p:cNvPr id="3" name="Content Placeholder 2"/>
          <p:cNvSpPr>
            <a:spLocks noGrp="1"/>
          </p:cNvSpPr>
          <p:nvPr>
            <p:ph idx="1"/>
          </p:nvPr>
        </p:nvSpPr>
        <p:spPr/>
        <p:txBody>
          <a:bodyPr/>
          <a:lstStyle/>
          <a:p>
            <a:endParaRPr lang="en-US" dirty="0"/>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#save data because it takes very long to remove stop words</a:t>
            </a:r>
          </a:p>
          <a:p>
            <a:pPr algn="just">
              <a:lnSpc>
                <a:spcPct val="150000"/>
              </a:lnSpc>
              <a:spcBef>
                <a:spcPts val="0"/>
              </a:spcBef>
              <a:spcAft>
                <a:spcPts val="0"/>
              </a:spcAft>
            </a:pPr>
            <a:r>
              <a:rPr lang="en-US" dirty="0" err="1">
                <a:latin typeface="Times New Roman" panose="02020603050405020304" pitchFamily="18" charset="0"/>
                <a:cs typeface="Times New Roman" panose="02020603050405020304" pitchFamily="18" charset="0"/>
              </a:rPr>
              <a:t>pickle.dump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data_text</a:t>
            </a:r>
            <a:r>
              <a:rPr lang="en-US" dirty="0">
                <a:latin typeface="Times New Roman" panose="02020603050405020304" pitchFamily="18" charset="0"/>
                <a:cs typeface="Times New Roman" panose="02020603050405020304" pitchFamily="18" charset="0"/>
              </a:rPr>
              <a:t>, open('data_text.dat', '</a:t>
            </a:r>
            <a:r>
              <a:rPr lang="en-US" dirty="0" err="1">
                <a:latin typeface="Times New Roman" panose="02020603050405020304" pitchFamily="18" charset="0"/>
                <a:cs typeface="Times New Roman" panose="02020603050405020304" pitchFamily="18" charset="0"/>
              </a:rPr>
              <a:t>wb</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#get the words as an array for </a:t>
            </a:r>
            <a:r>
              <a:rPr lang="en-US" dirty="0" err="1">
                <a:latin typeface="Times New Roman" panose="02020603050405020304" pitchFamily="18" charset="0"/>
                <a:cs typeface="Times New Roman" panose="02020603050405020304" pitchFamily="18" charset="0"/>
              </a:rPr>
              <a:t>lda</a:t>
            </a:r>
            <a:r>
              <a:rPr lang="en-US" dirty="0">
                <a:latin typeface="Times New Roman" panose="02020603050405020304" pitchFamily="18" charset="0"/>
                <a:cs typeface="Times New Roman" panose="02020603050405020304" pitchFamily="18" charset="0"/>
              </a:rPr>
              <a:t> input</a:t>
            </a:r>
          </a:p>
          <a:p>
            <a:pPr algn="just">
              <a:lnSpc>
                <a:spcPct val="150000"/>
              </a:lnSpc>
              <a:spcBef>
                <a:spcPts val="0"/>
              </a:spcBef>
              <a:spcAft>
                <a:spcPts val="0"/>
              </a:spcAft>
            </a:pPr>
            <a:r>
              <a:rPr lang="en-US" dirty="0" err="1">
                <a:latin typeface="Times New Roman" panose="02020603050405020304" pitchFamily="18" charset="0"/>
                <a:cs typeface="Times New Roman" panose="02020603050405020304" pitchFamily="18" charset="0"/>
              </a:rPr>
              <a:t>train_headlines</a:t>
            </a:r>
            <a:r>
              <a:rPr lang="en-US" dirty="0">
                <a:latin typeface="Times New Roman" panose="02020603050405020304" pitchFamily="18" charset="0"/>
                <a:cs typeface="Times New Roman" panose="02020603050405020304" pitchFamily="18" charset="0"/>
              </a:rPr>
              <a:t> = [value[0] for value in </a:t>
            </a:r>
            <a:r>
              <a:rPr lang="en-US" dirty="0" err="1">
                <a:latin typeface="Times New Roman" panose="02020603050405020304" pitchFamily="18" charset="0"/>
                <a:cs typeface="Times New Roman" panose="02020603050405020304" pitchFamily="18" charset="0"/>
              </a:rPr>
              <a:t>data_text.iloc</a:t>
            </a:r>
            <a:r>
              <a:rPr lang="en-US" dirty="0">
                <a:latin typeface="Times New Roman" panose="02020603050405020304" pitchFamily="18" charset="0"/>
                <a:cs typeface="Times New Roman" panose="02020603050405020304" pitchFamily="18" charset="0"/>
              </a:rPr>
              <a:t>[0:].values];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767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1073083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Implementing LDA: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Initialize the number of topics we need to cluster:</a:t>
            </a:r>
          </a:p>
          <a:p>
            <a:pPr>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num_topics</a:t>
            </a:r>
            <a:r>
              <a:rPr lang="en-IN" dirty="0">
                <a:latin typeface="Times New Roman" panose="02020603050405020304" pitchFamily="18" charset="0"/>
                <a:cs typeface="Times New Roman" panose="02020603050405020304" pitchFamily="18" charset="0"/>
              </a:rPr>
              <a:t> = 10</a:t>
            </a:r>
            <a:r>
              <a:rPr lang="en-I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the genism library for LDA.</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Obtain a id-2-word dictionary.</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each headline , use the dictionary to obtain the mapping of a word id to their word counts.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LDA model uses both of these mappings.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932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Implementing LDA:</a:t>
            </a:r>
            <a:endParaRPr lang="en-IN"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id2word = </a:t>
            </a:r>
            <a:r>
              <a:rPr lang="en-US" dirty="0" err="1">
                <a:latin typeface="Times New Roman" panose="02020603050405020304" pitchFamily="18" charset="0"/>
                <a:cs typeface="Times New Roman" panose="02020603050405020304" pitchFamily="18" charset="0"/>
              </a:rPr>
              <a:t>gensim.corpora.Dictionary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train_headlines</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corpus = [id2word.doc2bow(text) for text in </a:t>
            </a:r>
            <a:r>
              <a:rPr lang="en-US" dirty="0" err="1">
                <a:latin typeface="Times New Roman" panose="02020603050405020304" pitchFamily="18" charset="0"/>
                <a:cs typeface="Times New Roman" panose="02020603050405020304" pitchFamily="18" charset="0"/>
              </a:rPr>
              <a:t>train_headlines</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lda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ldamodel.LdaModel</a:t>
            </a:r>
            <a:r>
              <a:rPr lang="en-US" dirty="0">
                <a:latin typeface="Times New Roman" panose="02020603050405020304" pitchFamily="18" charset="0"/>
                <a:cs typeface="Times New Roman" panose="02020603050405020304" pitchFamily="18" charset="0"/>
              </a:rPr>
              <a:t>(corpus=corpus, id2word=id2word, </a:t>
            </a:r>
            <a:r>
              <a:rPr lang="en-US" dirty="0" err="1">
                <a:latin typeface="Times New Roman" panose="02020603050405020304" pitchFamily="18" charset="0"/>
                <a:cs typeface="Times New Roman" panose="02020603050405020304" pitchFamily="18" charset="0"/>
              </a:rPr>
              <a:t>num_topics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num_topics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948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Generating LDA Topics: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Iterate over the number of topics , get the top words in each cluster , add them to the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 , then print these words.</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get_lda_topics</a:t>
            </a:r>
            <a:r>
              <a:rPr lang="en-IN" dirty="0">
                <a:latin typeface="Times New Roman" panose="02020603050405020304" pitchFamily="18" charset="0"/>
                <a:cs typeface="Times New Roman" panose="02020603050405020304" pitchFamily="18" charset="0"/>
              </a:rPr>
              <a:t>(model, </a:t>
            </a:r>
            <a:r>
              <a:rPr lang="en-IN" dirty="0" err="1">
                <a:latin typeface="Times New Roman" panose="02020603050405020304" pitchFamily="18" charset="0"/>
                <a:cs typeface="Times New Roman" panose="02020603050405020304" pitchFamily="18" charset="0"/>
              </a:rPr>
              <a:t>num_topics</a:t>
            </a:r>
            <a:r>
              <a:rPr lang="en-IN"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word_dict</a:t>
            </a:r>
            <a:r>
              <a:rPr lang="en-IN" dirty="0">
                <a:latin typeface="Times New Roman" panose="02020603050405020304" pitchFamily="18" charset="0"/>
                <a:cs typeface="Times New Roman" panose="02020603050405020304" pitchFamily="18" charset="0"/>
              </a:rPr>
              <a:t> = {};</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a:t>
            </a:r>
            <a:r>
              <a:rPr lang="en-IN" dirty="0" err="1">
                <a:latin typeface="Times New Roman" panose="02020603050405020304" pitchFamily="18" charset="0"/>
                <a:cs typeface="Times New Roman" panose="02020603050405020304" pitchFamily="18" charset="0"/>
              </a:rPr>
              <a:t>num_topics</a:t>
            </a:r>
            <a:r>
              <a:rPr lang="en-IN"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words = </a:t>
            </a:r>
            <a:r>
              <a:rPr lang="en-IN" dirty="0" err="1">
                <a:latin typeface="Times New Roman" panose="02020603050405020304" pitchFamily="18" charset="0"/>
                <a:cs typeface="Times New Roman" panose="02020603050405020304" pitchFamily="18" charset="0"/>
              </a:rPr>
              <a:t>model.show_topic</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topn</a:t>
            </a:r>
            <a:r>
              <a:rPr lang="en-IN" dirty="0">
                <a:latin typeface="Times New Roman" panose="02020603050405020304" pitchFamily="18" charset="0"/>
                <a:cs typeface="Times New Roman" panose="02020603050405020304" pitchFamily="18" charset="0"/>
              </a:rPr>
              <a:t> = 20);</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word_dict</a:t>
            </a:r>
            <a:r>
              <a:rPr lang="en-IN" dirty="0">
                <a:latin typeface="Times New Roman" panose="02020603050405020304" pitchFamily="18" charset="0"/>
                <a:cs typeface="Times New Roman" panose="02020603050405020304" pitchFamily="18" charset="0"/>
              </a:rPr>
              <a:t>['Topic # ' + '{:02d}'.format(i+1)]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[0] 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words];</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pd.DataFrame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word_dict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7856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Generating LDA Topics: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Call the function and obtain the topics:</a:t>
            </a:r>
          </a:p>
          <a:p>
            <a:pPr>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get_lda_topics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num_topics</a:t>
            </a:r>
            <a:r>
              <a:rPr lang="en-I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626" y="3279227"/>
            <a:ext cx="6782747" cy="2932387"/>
          </a:xfrm>
          <a:prstGeom prst="rect">
            <a:avLst/>
          </a:prstGeom>
        </p:spPr>
      </p:pic>
    </p:spTree>
    <p:extLst>
      <p:ext uri="{BB962C8B-B14F-4D97-AF65-F5344CB8AC3E}">
        <p14:creationId xmlns:p14="http://schemas.microsoft.com/office/powerpoint/2010/main" val="805354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Implementing NMF:</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First , we need to obtain a design matrix.</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improve results , apply </a:t>
            </a:r>
            <a:r>
              <a:rPr lang="en-US" dirty="0" err="1" smtClean="0">
                <a:latin typeface="Times New Roman" panose="02020603050405020304" pitchFamily="18" charset="0"/>
                <a:cs typeface="Times New Roman" panose="02020603050405020304" pitchFamily="18" charset="0"/>
              </a:rPr>
              <a:t>tfidf</a:t>
            </a:r>
            <a:r>
              <a:rPr lang="en-US" dirty="0" smtClean="0">
                <a:latin typeface="Times New Roman" panose="02020603050405020304" pitchFamily="18" charset="0"/>
                <a:cs typeface="Times New Roman" panose="02020603050405020304" pitchFamily="18" charset="0"/>
              </a:rPr>
              <a:t> transformation to the counts.</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count </a:t>
            </a:r>
            <a:r>
              <a:rPr lang="en-US" dirty="0" err="1">
                <a:latin typeface="Times New Roman" panose="02020603050405020304" pitchFamily="18" charset="0"/>
                <a:cs typeface="Times New Roman" panose="02020603050405020304" pitchFamily="18" charset="0"/>
              </a:rPr>
              <a:t>vectorizer</a:t>
            </a:r>
            <a:r>
              <a:rPr lang="en-US" dirty="0">
                <a:latin typeface="Times New Roman" panose="02020603050405020304" pitchFamily="18" charset="0"/>
                <a:cs typeface="Times New Roman" panose="02020603050405020304" pitchFamily="18" charset="0"/>
              </a:rPr>
              <a:t> module needs string inputs, not array, so I join </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them with a space. This is a very quick operation.</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train_headlines_sentences</a:t>
            </a:r>
            <a:r>
              <a:rPr lang="en-US" dirty="0">
                <a:latin typeface="Times New Roman" panose="02020603050405020304" pitchFamily="18" charset="0"/>
                <a:cs typeface="Times New Roman" panose="02020603050405020304" pitchFamily="18" charset="0"/>
              </a:rPr>
              <a:t> = [' '.join(text) for text in </a:t>
            </a:r>
            <a:r>
              <a:rPr lang="en-US" dirty="0" err="1">
                <a:latin typeface="Times New Roman" panose="02020603050405020304" pitchFamily="18" charset="0"/>
                <a:cs typeface="Times New Roman" panose="02020603050405020304" pitchFamily="18" charset="0"/>
              </a:rPr>
              <a:t>train_headlines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984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Implementing NMF:</a:t>
            </a:r>
            <a:endParaRPr lang="en-IN"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We obtain a Counts design matrix , for which we use </a:t>
            </a:r>
            <a:r>
              <a:rPr lang="en-US" dirty="0" err="1" smtClean="0">
                <a:latin typeface="Times New Roman" panose="02020603050405020304" pitchFamily="18" charset="0"/>
                <a:cs typeface="Times New Roman" panose="02020603050405020304" pitchFamily="18" charset="0"/>
              </a:rPr>
              <a:t>SKLearn’s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CountVectorizer</a:t>
            </a:r>
            <a:r>
              <a:rPr lang="en-US" dirty="0" smtClean="0">
                <a:latin typeface="Times New Roman" panose="02020603050405020304" pitchFamily="18" charset="0"/>
                <a:cs typeface="Times New Roman" panose="02020603050405020304" pitchFamily="18" charset="0"/>
              </a:rPr>
              <a:t> module.</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transformation will obtain  a matrix of size (Documents * Features) , where the value of a cell is going to be the number of times the feature(word) appears in that document.</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reduce the size of the matrix , to speed up computation , we will set the maximum feature size to 5000, which will take the top 5000 features that can contribute to our model.</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002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Implementing NMF:</a:t>
            </a:r>
            <a:endParaRPr lang="en-IN"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vectorizer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CountVectorizer</a:t>
            </a:r>
            <a:r>
              <a:rPr lang="en-US" dirty="0">
                <a:latin typeface="Times New Roman" panose="02020603050405020304" pitchFamily="18" charset="0"/>
                <a:cs typeface="Times New Roman" panose="02020603050405020304" pitchFamily="18" charset="0"/>
              </a:rPr>
              <a:t>(analyzer='word', </a:t>
            </a:r>
            <a:r>
              <a:rPr lang="en-US" dirty="0" err="1">
                <a:latin typeface="Times New Roman" panose="02020603050405020304" pitchFamily="18" charset="0"/>
                <a:cs typeface="Times New Roman" panose="02020603050405020304" pitchFamily="18" charset="0"/>
              </a:rPr>
              <a:t>max_features</a:t>
            </a:r>
            <a:r>
              <a:rPr lang="en-US" dirty="0">
                <a:latin typeface="Times New Roman" panose="02020603050405020304" pitchFamily="18" charset="0"/>
                <a:cs typeface="Times New Roman" panose="02020603050405020304" pitchFamily="18" charset="0"/>
              </a:rPr>
              <a:t>=5000);</a:t>
            </a:r>
          </a:p>
          <a:p>
            <a:pPr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x_counts</a:t>
            </a:r>
            <a:r>
              <a:rPr lang="en-US" dirty="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vectorizer.fit_transform</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train_headlines_sentence</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Set a </a:t>
            </a:r>
            <a:r>
              <a:rPr lang="en-US" dirty="0" err="1" smtClean="0">
                <a:latin typeface="Times New Roman" panose="02020603050405020304" pitchFamily="18" charset="0"/>
                <a:cs typeface="Times New Roman" panose="02020603050405020304" pitchFamily="18" charset="0"/>
              </a:rPr>
              <a:t>Tfidf</a:t>
            </a:r>
            <a:r>
              <a:rPr lang="en-US" dirty="0" smtClean="0">
                <a:latin typeface="Times New Roman" panose="02020603050405020304" pitchFamily="18" charset="0"/>
                <a:cs typeface="Times New Roman" panose="02020603050405020304" pitchFamily="18" charset="0"/>
              </a:rPr>
              <a:t> Transformer , and transform the counts with the model.</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transformer = </a:t>
            </a:r>
            <a:r>
              <a:rPr lang="en-IN" dirty="0" err="1">
                <a:latin typeface="Times New Roman" panose="02020603050405020304" pitchFamily="18" charset="0"/>
                <a:cs typeface="Times New Roman" panose="02020603050405020304" pitchFamily="18" charset="0"/>
              </a:rPr>
              <a:t>TfidfTransformer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smooth_idf</a:t>
            </a:r>
            <a:r>
              <a:rPr lang="en-IN" dirty="0">
                <a:latin typeface="Times New Roman" panose="02020603050405020304" pitchFamily="18" charset="0"/>
                <a:cs typeface="Times New Roman" panose="02020603050405020304" pitchFamily="18" charset="0"/>
              </a:rPr>
              <a:t>=False);</a:t>
            </a:r>
          </a:p>
          <a:p>
            <a:pPr algn="jus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x_tfidf</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transformer.fit_transform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6334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Implementing NMF:</a:t>
            </a:r>
            <a:endParaRPr lang="en-IN"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Normalize the </a:t>
            </a:r>
            <a:r>
              <a:rPr lang="en-US" dirty="0" err="1" smtClean="0">
                <a:latin typeface="Times New Roman" panose="02020603050405020304" pitchFamily="18" charset="0"/>
                <a:cs typeface="Times New Roman" panose="02020603050405020304" pitchFamily="18" charset="0"/>
              </a:rPr>
              <a:t>tfidf</a:t>
            </a:r>
            <a:r>
              <a:rPr lang="en-US" dirty="0" smtClean="0">
                <a:latin typeface="Times New Roman" panose="02020603050405020304" pitchFamily="18" charset="0"/>
                <a:cs typeface="Times New Roman" panose="02020603050405020304" pitchFamily="18" charset="0"/>
              </a:rPr>
              <a:t> values to unit length for each row.</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nl-NL" dirty="0">
                <a:latin typeface="Times New Roman" panose="02020603050405020304" pitchFamily="18" charset="0"/>
                <a:cs typeface="Times New Roman" panose="02020603050405020304" pitchFamily="18" charset="0"/>
              </a:rPr>
              <a:t>xtfidf_norm = normalize(x_tfidf, norm='l1', axis=1)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548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Implementing NMF:</a:t>
            </a:r>
            <a:endParaRPr lang="en-IN"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Obtain  a NMF model , and fit it with sentences.</a:t>
            </a:r>
          </a:p>
          <a:p>
            <a:pPr algn="just">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#obtain a NMF model.</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 NMF(</a:t>
            </a:r>
            <a:r>
              <a:rPr lang="en-IN" dirty="0" err="1">
                <a:latin typeface="Times New Roman" panose="02020603050405020304" pitchFamily="18" charset="0"/>
                <a:cs typeface="Times New Roman" panose="02020603050405020304" pitchFamily="18" charset="0"/>
              </a:rPr>
              <a:t>n_components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num_topics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nndsvd</a:t>
            </a:r>
            <a:r>
              <a:rPr lang="en-IN"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#fit the model</a:t>
            </a:r>
          </a:p>
          <a:p>
            <a:pPr algn="just">
              <a:lnSpc>
                <a:spcPct val="150000"/>
              </a:lnSpc>
              <a:spcBef>
                <a:spcPts val="0"/>
              </a:spcBef>
              <a:spcAft>
                <a:spcPts val="0"/>
              </a:spcAf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model.fit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xtfidf_norm</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78384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Generating NMF Topics: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Iterate over each topic , obtain the most important scoring words in each cluster , and add them to a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20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9546636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Generating NMF Topics:</a:t>
            </a:r>
            <a:endParaRPr lang="en-IN"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get_nmf_topics</a:t>
            </a:r>
            <a:r>
              <a:rPr lang="en-US" dirty="0">
                <a:latin typeface="Times New Roman" panose="02020603050405020304" pitchFamily="18" charset="0"/>
                <a:cs typeface="Times New Roman" panose="02020603050405020304" pitchFamily="18" charset="0"/>
              </a:rPr>
              <a:t>(model, </a:t>
            </a:r>
            <a:r>
              <a:rPr lang="en-US" dirty="0" err="1">
                <a:latin typeface="Times New Roman" panose="02020603050405020304" pitchFamily="18" charset="0"/>
                <a:cs typeface="Times New Roman" panose="02020603050405020304" pitchFamily="18" charset="0"/>
              </a:rPr>
              <a:t>n_top_words</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word ids obtained need to be reverse-mapped to the words so we can print the topic names.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feat_names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vectorizer.get_feature_names</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word_dict</a:t>
            </a:r>
            <a:r>
              <a:rPr lang="en-US" dirty="0">
                <a:latin typeface="Times New Roman" panose="02020603050405020304" pitchFamily="18" charset="0"/>
                <a:cs typeface="Times New Roman" panose="02020603050405020304" pitchFamily="18" charset="0"/>
              </a:rPr>
              <a:t> =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a:t>
            </a:r>
            <a:r>
              <a:rPr lang="en-US" dirty="0" err="1">
                <a:latin typeface="Times New Roman" panose="02020603050405020304" pitchFamily="18" charset="0"/>
                <a:cs typeface="Times New Roman" panose="02020603050405020304" pitchFamily="18" charset="0"/>
              </a:rPr>
              <a:t>num_topics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479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Generating NMF Topics:</a:t>
            </a:r>
            <a:endParaRPr lang="en-IN" sz="4000" dirty="0"/>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#for each topic, obtain the largest values, and add the words they map to into the dictionary.</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words_ids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model.components</a:t>
            </a:r>
            <a:r>
              <a:rPr lang="en-US" dirty="0">
                <a:latin typeface="Times New Roman" panose="02020603050405020304" pitchFamily="18" charset="0"/>
                <a:cs typeface="Times New Roman" panose="02020603050405020304" pitchFamily="18" charset="0"/>
              </a:rPr>
              <a:t>_[</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argsort</a:t>
            </a:r>
            <a:r>
              <a:rPr lang="en-US" dirty="0">
                <a:latin typeface="Times New Roman" panose="02020603050405020304" pitchFamily="18" charset="0"/>
                <a:cs typeface="Times New Roman" panose="02020603050405020304" pitchFamily="18" charset="0"/>
              </a:rPr>
              <a:t>()[:-20 - 1:-1]</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words = [</a:t>
            </a:r>
            <a:r>
              <a:rPr lang="en-US" dirty="0" err="1">
                <a:latin typeface="Times New Roman" panose="02020603050405020304" pitchFamily="18" charset="0"/>
                <a:cs typeface="Times New Roman" panose="02020603050405020304" pitchFamily="18" charset="0"/>
              </a:rPr>
              <a:t>feat_names</a:t>
            </a:r>
            <a:r>
              <a:rPr lang="en-US" dirty="0">
                <a:latin typeface="Times New Roman" panose="02020603050405020304" pitchFamily="18" charset="0"/>
                <a:cs typeface="Times New Roman" panose="02020603050405020304" pitchFamily="18" charset="0"/>
              </a:rPr>
              <a:t>[key] for key in </a:t>
            </a:r>
            <a:r>
              <a:rPr lang="en-US" dirty="0" err="1">
                <a:latin typeface="Times New Roman" panose="02020603050405020304" pitchFamily="18" charset="0"/>
                <a:cs typeface="Times New Roman" panose="02020603050405020304" pitchFamily="18" charset="0"/>
              </a:rPr>
              <a:t>words_ids</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word_dict</a:t>
            </a:r>
            <a:r>
              <a:rPr lang="en-US" dirty="0">
                <a:latin typeface="Times New Roman" panose="02020603050405020304" pitchFamily="18" charset="0"/>
                <a:cs typeface="Times New Roman" panose="02020603050405020304" pitchFamily="18" charset="0"/>
              </a:rPr>
              <a:t>['Topic # ' + '{:02d}'.format(i+1)] = words;</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pd.DataFrame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word_dict</a:t>
            </a:r>
            <a:r>
              <a:rPr lang="en-US"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924357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Generating NMF Topics: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Call the function and obtain the topics:</a:t>
            </a:r>
          </a:p>
          <a:p>
            <a:pPr>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get_nmf_topics</a:t>
            </a:r>
            <a:r>
              <a:rPr lang="en-IN" dirty="0">
                <a:latin typeface="Times New Roman" panose="02020603050405020304" pitchFamily="18" charset="0"/>
                <a:cs typeface="Times New Roman" panose="02020603050405020304" pitchFamily="18" charset="0"/>
              </a:rPr>
              <a:t>(model, 20</a:t>
            </a:r>
            <a:r>
              <a:rPr lang="en-I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758" y="2974428"/>
            <a:ext cx="6868484" cy="2883786"/>
          </a:xfrm>
          <a:prstGeom prst="rect">
            <a:avLst/>
          </a:prstGeom>
        </p:spPr>
      </p:pic>
    </p:spTree>
    <p:extLst>
      <p:ext uri="{BB962C8B-B14F-4D97-AF65-F5344CB8AC3E}">
        <p14:creationId xmlns:p14="http://schemas.microsoft.com/office/powerpoint/2010/main" val="1098512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Results: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35223"/>
            <a:ext cx="10058400" cy="4023360"/>
          </a:xfrm>
        </p:spPr>
        <p:txBody>
          <a:bodyPr>
            <a:normAutofit lnSpcReduction="10000"/>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 two tables , show the results from LDA and NMF on both datasets.</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is some coherence between the words in each clustering.</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Topic #02 in LDA shows words associated with shootings and violent incidents , as evident with words such as “attack” ,”killed” , “shooting”, “crash” and “police”.</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comparing the results of LDA and NMF , NMF performs better.</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we look at  Topic#01, we can see that there are many first names clustered into the same category.</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Two topics are related to violence.</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Topic #03 focusses on police related terms , such as “</a:t>
            </a:r>
            <a:r>
              <a:rPr lang="en-US" dirty="0" err="1" smtClean="0">
                <a:latin typeface="Times New Roman" panose="02020603050405020304" pitchFamily="18" charset="0"/>
                <a:cs typeface="Times New Roman" panose="02020603050405020304" pitchFamily="18" charset="0"/>
              </a:rPr>
              <a:t>probe”,”missing”,”investigate</a:t>
            </a:r>
            <a:r>
              <a:rPr lang="en-US" dirty="0" smtClean="0">
                <a:latin typeface="Times New Roman" panose="02020603050405020304" pitchFamily="18" charset="0"/>
                <a:cs typeface="Times New Roman" panose="02020603050405020304" pitchFamily="18" charset="0"/>
              </a:rPr>
              <a:t>” and “arrest”.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178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Results: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Topic #08 focusses on assault terms such as “</a:t>
            </a:r>
            <a:r>
              <a:rPr lang="en-US" dirty="0" err="1" smtClean="0">
                <a:latin typeface="Times New Roman" panose="02020603050405020304" pitchFamily="18" charset="0"/>
                <a:cs typeface="Times New Roman" panose="02020603050405020304" pitchFamily="18" charset="0"/>
              </a:rPr>
              <a:t>murder”,”stabbing”,”guilty</a:t>
            </a:r>
            <a:r>
              <a:rPr lang="en-US" dirty="0" smtClean="0">
                <a:latin typeface="Times New Roman" panose="02020603050405020304" pitchFamily="18" charset="0"/>
                <a:cs typeface="Times New Roman" panose="02020603050405020304" pitchFamily="18" charset="0"/>
              </a:rPr>
              <a:t>” and “killed”.</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is an interesting split between the topics because although the terms in each are very closely related , one focusses more on police – related activity and the other more on criminal activity.</a:t>
            </a:r>
          </a:p>
          <a:p>
            <a:pPr algn="just">
              <a:lnSpc>
                <a:spcPct val="15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Along with the first cluster which obtain the first names , the results show that NMF(using </a:t>
            </a:r>
            <a:r>
              <a:rPr lang="en-US" dirty="0" err="1" smtClean="0">
                <a:latin typeface="Times New Roman" panose="02020603050405020304" pitchFamily="18" charset="0"/>
                <a:cs typeface="Times New Roman" panose="02020603050405020304" pitchFamily="18" charset="0"/>
              </a:rPr>
              <a:t>Tfidf</a:t>
            </a:r>
            <a:r>
              <a:rPr lang="en-US"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spcAft>
                <a:spcPts val="0"/>
              </a:spcAft>
              <a:buNone/>
            </a:pPr>
            <a:r>
              <a:rPr lang="en-US" dirty="0" smtClean="0">
                <a:latin typeface="Times New Roman" panose="02020603050405020304" pitchFamily="18" charset="0"/>
                <a:cs typeface="Times New Roman" panose="02020603050405020304" pitchFamily="18" charset="0"/>
              </a:rPr>
              <a:t>Performs much better than LDA.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927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8595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8"/>
            <a:ext cx="5195973"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662253" y="2370349"/>
            <a:ext cx="3542635"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2"/>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730260" y="3887127"/>
            <a:ext cx="6012565" cy="1194303"/>
            <a:chOff x="940266" y="4093456"/>
            <a:chExt cx="6654531" cy="1321750"/>
          </a:xfrm>
        </p:grpSpPr>
        <p:sp>
          <p:nvSpPr>
            <p:cNvPr id="65" name="Rectangle 64"/>
            <p:cNvSpPr/>
            <p:nvPr/>
          </p:nvSpPr>
          <p:spPr>
            <a:xfrm>
              <a:off x="940266" y="4093456"/>
              <a:ext cx="4289698"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795149174"/>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278375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2" y="5421007"/>
            <a:ext cx="3230435"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2113198333"/>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1985064051"/>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808</TotalTime>
  <Words>2496</Words>
  <Application>Microsoft Office PowerPoint</Application>
  <PresentationFormat>Widescreen</PresentationFormat>
  <Paragraphs>340</Paragraphs>
  <Slides>55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Bebas Neue</vt:lpstr>
      <vt:lpstr>Calibri</vt:lpstr>
      <vt:lpstr>Calibri Light</vt:lpstr>
      <vt:lpstr>Fira Sans Extra Condensed SemiBold</vt:lpstr>
      <vt:lpstr>Fjalla One</vt:lpstr>
      <vt:lpstr>Itim</vt:lpstr>
      <vt:lpstr>Muli</vt:lpstr>
      <vt:lpstr>Roboto</vt:lpstr>
      <vt:lpstr>Roboto Condensed Light</vt:lpstr>
      <vt:lpstr>Times New Roman</vt:lpstr>
      <vt:lpstr>Retrospect</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Topic Modelling With LDA And NMF</vt:lpstr>
      <vt:lpstr>Topic Modelling - Introduction</vt:lpstr>
      <vt:lpstr>Topic Modelling - Introduction</vt:lpstr>
      <vt:lpstr>LDA(Latent Derelicht Analysis)</vt:lpstr>
      <vt:lpstr>Topic Distribution In Documents</vt:lpstr>
      <vt:lpstr>Topic Distribution In Documents</vt:lpstr>
      <vt:lpstr>Topic Distribution In Documents</vt:lpstr>
      <vt:lpstr>NMF:</vt:lpstr>
      <vt:lpstr>NMF</vt:lpstr>
      <vt:lpstr>NMF</vt:lpstr>
      <vt:lpstr>NMF</vt:lpstr>
      <vt:lpstr>Code</vt:lpstr>
      <vt:lpstr>Code</vt:lpstr>
      <vt:lpstr>Data Loading and Preprocessing:</vt:lpstr>
      <vt:lpstr>Data Loading and Preprocessing:</vt:lpstr>
      <vt:lpstr>Data Loading and Preprocessing:</vt:lpstr>
      <vt:lpstr>Implementing LDA:</vt:lpstr>
      <vt:lpstr>Implementing LDA:</vt:lpstr>
      <vt:lpstr>Generating LDA Topics:</vt:lpstr>
      <vt:lpstr>Generating LDA Topics:</vt:lpstr>
      <vt:lpstr>Implementing NMF:</vt:lpstr>
      <vt:lpstr>Implementing NMF:</vt:lpstr>
      <vt:lpstr>Implementing NMF:</vt:lpstr>
      <vt:lpstr>Implementing NMF:</vt:lpstr>
      <vt:lpstr>Implementing NMF:</vt:lpstr>
      <vt:lpstr>Generating NMF Topics:</vt:lpstr>
      <vt:lpstr>Generating NMF Topics:</vt:lpstr>
      <vt:lpstr>Generating NMF Topics:</vt:lpstr>
      <vt:lpstr>Generating NMF Topics:</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48</cp:revision>
  <dcterms:created xsi:type="dcterms:W3CDTF">2022-02-24T16:01:00Z</dcterms:created>
  <dcterms:modified xsi:type="dcterms:W3CDTF">2022-03-23T12:33:40Z</dcterms:modified>
</cp:coreProperties>
</file>