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59" r:id="rId7"/>
    <p:sldId id="260" r:id="rId8"/>
    <p:sldId id="261" r:id="rId9"/>
    <p:sldId id="262" r:id="rId10"/>
    <p:sldId id="263" r:id="rId11"/>
    <p:sldId id="264" r:id="rId12"/>
    <p:sldId id="265" r:id="rId13"/>
    <p:sldId id="274" r:id="rId14"/>
    <p:sldId id="275" r:id="rId15"/>
    <p:sldId id="276" r:id="rId16"/>
    <p:sldId id="266" r:id="rId17"/>
    <p:sldId id="267" r:id="rId18"/>
    <p:sldId id="268" r:id="rId19"/>
    <p:sldId id="269" r:id="rId20"/>
    <p:sldId id="270" r:id="rId21"/>
    <p:sldId id="271" r:id="rId22"/>
    <p:sldId id="273"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53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5EFB-5B7F-4388-83A9-6CCAEC920E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FA8D6B-4850-423F-B1AF-3450EC6CA3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7035FD-4713-4DB8-ACD8-7E77201558DE}"/>
              </a:ext>
            </a:extLst>
          </p:cNvPr>
          <p:cNvSpPr>
            <a:spLocks noGrp="1"/>
          </p:cNvSpPr>
          <p:nvPr>
            <p:ph type="dt" sz="half" idx="10"/>
          </p:nvPr>
        </p:nvSpPr>
        <p:spPr/>
        <p:txBody>
          <a:bodyPr/>
          <a:lstStyle/>
          <a:p>
            <a:fld id="{956E999D-BE0C-414C-84EA-9C7D8502EDD8}" type="datetimeFigureOut">
              <a:rPr lang="en-IN" smtClean="0"/>
              <a:t>14-03-2022</a:t>
            </a:fld>
            <a:endParaRPr lang="en-IN"/>
          </a:p>
        </p:txBody>
      </p:sp>
      <p:sp>
        <p:nvSpPr>
          <p:cNvPr id="5" name="Footer Placeholder 4">
            <a:extLst>
              <a:ext uri="{FF2B5EF4-FFF2-40B4-BE49-F238E27FC236}">
                <a16:creationId xmlns:a16="http://schemas.microsoft.com/office/drawing/2014/main" id="{2B6C96BB-DBB7-41FC-804A-8A0E39B592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577EC7-4B42-42E2-81E8-FE20326C4A8B}"/>
              </a:ext>
            </a:extLst>
          </p:cNvPr>
          <p:cNvSpPr>
            <a:spLocks noGrp="1"/>
          </p:cNvSpPr>
          <p:nvPr>
            <p:ph type="sldNum" sz="quarter" idx="12"/>
          </p:nvPr>
        </p:nvSpPr>
        <p:spPr/>
        <p:txBody>
          <a:bodyPr/>
          <a:lstStyle/>
          <a:p>
            <a:fld id="{FA937CA4-B98E-4329-A795-CFCAAD8EDEEF}" type="slidenum">
              <a:rPr lang="en-IN" smtClean="0"/>
              <a:t>‹#›</a:t>
            </a:fld>
            <a:endParaRPr lang="en-IN"/>
          </a:p>
        </p:txBody>
      </p:sp>
    </p:spTree>
    <p:extLst>
      <p:ext uri="{BB962C8B-B14F-4D97-AF65-F5344CB8AC3E}">
        <p14:creationId xmlns:p14="http://schemas.microsoft.com/office/powerpoint/2010/main" val="3874257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5975-C5D4-47E9-A062-208DAAEACF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216562-7725-4809-9BD1-22BC2D0920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77B366-DCC2-4731-80AF-7EA76B09BE1D}"/>
              </a:ext>
            </a:extLst>
          </p:cNvPr>
          <p:cNvSpPr>
            <a:spLocks noGrp="1"/>
          </p:cNvSpPr>
          <p:nvPr>
            <p:ph type="dt" sz="half" idx="10"/>
          </p:nvPr>
        </p:nvSpPr>
        <p:spPr/>
        <p:txBody>
          <a:bodyPr/>
          <a:lstStyle/>
          <a:p>
            <a:fld id="{956E999D-BE0C-414C-84EA-9C7D8502EDD8}" type="datetimeFigureOut">
              <a:rPr lang="en-IN" smtClean="0"/>
              <a:t>14-03-2022</a:t>
            </a:fld>
            <a:endParaRPr lang="en-IN"/>
          </a:p>
        </p:txBody>
      </p:sp>
      <p:sp>
        <p:nvSpPr>
          <p:cNvPr id="5" name="Footer Placeholder 4">
            <a:extLst>
              <a:ext uri="{FF2B5EF4-FFF2-40B4-BE49-F238E27FC236}">
                <a16:creationId xmlns:a16="http://schemas.microsoft.com/office/drawing/2014/main" id="{16CD7C16-89F8-49B3-8972-CE93AB3304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B04315-359B-448F-A7D1-63B2DDBF0057}"/>
              </a:ext>
            </a:extLst>
          </p:cNvPr>
          <p:cNvSpPr>
            <a:spLocks noGrp="1"/>
          </p:cNvSpPr>
          <p:nvPr>
            <p:ph type="sldNum" sz="quarter" idx="12"/>
          </p:nvPr>
        </p:nvSpPr>
        <p:spPr/>
        <p:txBody>
          <a:bodyPr/>
          <a:lstStyle/>
          <a:p>
            <a:fld id="{FA937CA4-B98E-4329-A795-CFCAAD8EDEEF}" type="slidenum">
              <a:rPr lang="en-IN" smtClean="0"/>
              <a:t>‹#›</a:t>
            </a:fld>
            <a:endParaRPr lang="en-IN"/>
          </a:p>
        </p:txBody>
      </p:sp>
    </p:spTree>
    <p:extLst>
      <p:ext uri="{BB962C8B-B14F-4D97-AF65-F5344CB8AC3E}">
        <p14:creationId xmlns:p14="http://schemas.microsoft.com/office/powerpoint/2010/main" val="2432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C6FB40-7166-45D8-BE85-C7F6887447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8E152A-7002-4433-B9B9-8BD71237C8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F2D4E7-81C1-4BBF-928F-BDA33E7EEB39}"/>
              </a:ext>
            </a:extLst>
          </p:cNvPr>
          <p:cNvSpPr>
            <a:spLocks noGrp="1"/>
          </p:cNvSpPr>
          <p:nvPr>
            <p:ph type="dt" sz="half" idx="10"/>
          </p:nvPr>
        </p:nvSpPr>
        <p:spPr/>
        <p:txBody>
          <a:bodyPr/>
          <a:lstStyle/>
          <a:p>
            <a:fld id="{956E999D-BE0C-414C-84EA-9C7D8502EDD8}" type="datetimeFigureOut">
              <a:rPr lang="en-IN" smtClean="0"/>
              <a:t>14-03-2022</a:t>
            </a:fld>
            <a:endParaRPr lang="en-IN"/>
          </a:p>
        </p:txBody>
      </p:sp>
      <p:sp>
        <p:nvSpPr>
          <p:cNvPr id="5" name="Footer Placeholder 4">
            <a:extLst>
              <a:ext uri="{FF2B5EF4-FFF2-40B4-BE49-F238E27FC236}">
                <a16:creationId xmlns:a16="http://schemas.microsoft.com/office/drawing/2014/main" id="{6037DBC6-FDB0-455A-9E75-CB46153D36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F142C4-380B-43F7-AE67-C368E6A00295}"/>
              </a:ext>
            </a:extLst>
          </p:cNvPr>
          <p:cNvSpPr>
            <a:spLocks noGrp="1"/>
          </p:cNvSpPr>
          <p:nvPr>
            <p:ph type="sldNum" sz="quarter" idx="12"/>
          </p:nvPr>
        </p:nvSpPr>
        <p:spPr/>
        <p:txBody>
          <a:bodyPr/>
          <a:lstStyle/>
          <a:p>
            <a:fld id="{FA937CA4-B98E-4329-A795-CFCAAD8EDEEF}" type="slidenum">
              <a:rPr lang="en-IN" smtClean="0"/>
              <a:t>‹#›</a:t>
            </a:fld>
            <a:endParaRPr lang="en-IN"/>
          </a:p>
        </p:txBody>
      </p:sp>
    </p:spTree>
    <p:extLst>
      <p:ext uri="{BB962C8B-B14F-4D97-AF65-F5344CB8AC3E}">
        <p14:creationId xmlns:p14="http://schemas.microsoft.com/office/powerpoint/2010/main" val="454927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00EFC-EB5E-47B6-8FFB-FF153CBD9D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0062CA-801A-4418-8FD7-B349CFD466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D3CE1C-9B31-4091-91BD-F7E169DB8D15}"/>
              </a:ext>
            </a:extLst>
          </p:cNvPr>
          <p:cNvSpPr>
            <a:spLocks noGrp="1"/>
          </p:cNvSpPr>
          <p:nvPr>
            <p:ph type="dt" sz="half" idx="10"/>
          </p:nvPr>
        </p:nvSpPr>
        <p:spPr/>
        <p:txBody>
          <a:bodyPr/>
          <a:lstStyle/>
          <a:p>
            <a:fld id="{956E999D-BE0C-414C-84EA-9C7D8502EDD8}" type="datetimeFigureOut">
              <a:rPr lang="en-IN" smtClean="0"/>
              <a:t>14-03-2022</a:t>
            </a:fld>
            <a:endParaRPr lang="en-IN"/>
          </a:p>
        </p:txBody>
      </p:sp>
      <p:sp>
        <p:nvSpPr>
          <p:cNvPr id="5" name="Footer Placeholder 4">
            <a:extLst>
              <a:ext uri="{FF2B5EF4-FFF2-40B4-BE49-F238E27FC236}">
                <a16:creationId xmlns:a16="http://schemas.microsoft.com/office/drawing/2014/main" id="{235469AA-8A61-4EBD-AACA-979E532275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A5A3FE-6386-4C28-A9CA-1C3298045DE8}"/>
              </a:ext>
            </a:extLst>
          </p:cNvPr>
          <p:cNvSpPr>
            <a:spLocks noGrp="1"/>
          </p:cNvSpPr>
          <p:nvPr>
            <p:ph type="sldNum" sz="quarter" idx="12"/>
          </p:nvPr>
        </p:nvSpPr>
        <p:spPr/>
        <p:txBody>
          <a:bodyPr/>
          <a:lstStyle/>
          <a:p>
            <a:fld id="{FA937CA4-B98E-4329-A795-CFCAAD8EDEEF}" type="slidenum">
              <a:rPr lang="en-IN" smtClean="0"/>
              <a:t>‹#›</a:t>
            </a:fld>
            <a:endParaRPr lang="en-IN"/>
          </a:p>
        </p:txBody>
      </p:sp>
    </p:spTree>
    <p:extLst>
      <p:ext uri="{BB962C8B-B14F-4D97-AF65-F5344CB8AC3E}">
        <p14:creationId xmlns:p14="http://schemas.microsoft.com/office/powerpoint/2010/main" val="3165784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43AE2-9EE2-4E43-AED4-70ADE58AF8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06C683-CD0E-4E07-A5CE-CE24539D28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9C7C77-29C2-4F08-9EB3-F6E6B4D3DF3C}"/>
              </a:ext>
            </a:extLst>
          </p:cNvPr>
          <p:cNvSpPr>
            <a:spLocks noGrp="1"/>
          </p:cNvSpPr>
          <p:nvPr>
            <p:ph type="dt" sz="half" idx="10"/>
          </p:nvPr>
        </p:nvSpPr>
        <p:spPr/>
        <p:txBody>
          <a:bodyPr/>
          <a:lstStyle/>
          <a:p>
            <a:fld id="{956E999D-BE0C-414C-84EA-9C7D8502EDD8}" type="datetimeFigureOut">
              <a:rPr lang="en-IN" smtClean="0"/>
              <a:t>14-03-2022</a:t>
            </a:fld>
            <a:endParaRPr lang="en-IN"/>
          </a:p>
        </p:txBody>
      </p:sp>
      <p:sp>
        <p:nvSpPr>
          <p:cNvPr id="5" name="Footer Placeholder 4">
            <a:extLst>
              <a:ext uri="{FF2B5EF4-FFF2-40B4-BE49-F238E27FC236}">
                <a16:creationId xmlns:a16="http://schemas.microsoft.com/office/drawing/2014/main" id="{7A46E66B-6054-468A-9DA1-8A0930C1C8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88934C-A565-45AF-9E28-1ABC9DCA08EF}"/>
              </a:ext>
            </a:extLst>
          </p:cNvPr>
          <p:cNvSpPr>
            <a:spLocks noGrp="1"/>
          </p:cNvSpPr>
          <p:nvPr>
            <p:ph type="sldNum" sz="quarter" idx="12"/>
          </p:nvPr>
        </p:nvSpPr>
        <p:spPr/>
        <p:txBody>
          <a:bodyPr/>
          <a:lstStyle/>
          <a:p>
            <a:fld id="{FA937CA4-B98E-4329-A795-CFCAAD8EDEEF}" type="slidenum">
              <a:rPr lang="en-IN" smtClean="0"/>
              <a:t>‹#›</a:t>
            </a:fld>
            <a:endParaRPr lang="en-IN"/>
          </a:p>
        </p:txBody>
      </p:sp>
    </p:spTree>
    <p:extLst>
      <p:ext uri="{BB962C8B-B14F-4D97-AF65-F5344CB8AC3E}">
        <p14:creationId xmlns:p14="http://schemas.microsoft.com/office/powerpoint/2010/main" val="195015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780CD-36C4-4FA0-BB7E-638CBB063D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67286A-06F3-4328-9168-A1204DEDCF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4FEC64-AE45-4A6D-B0D1-73FD1E2C25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D43187-6A9A-4E92-96CD-0FA82FDB8ACB}"/>
              </a:ext>
            </a:extLst>
          </p:cNvPr>
          <p:cNvSpPr>
            <a:spLocks noGrp="1"/>
          </p:cNvSpPr>
          <p:nvPr>
            <p:ph type="dt" sz="half" idx="10"/>
          </p:nvPr>
        </p:nvSpPr>
        <p:spPr/>
        <p:txBody>
          <a:bodyPr/>
          <a:lstStyle/>
          <a:p>
            <a:fld id="{956E999D-BE0C-414C-84EA-9C7D8502EDD8}" type="datetimeFigureOut">
              <a:rPr lang="en-IN" smtClean="0"/>
              <a:t>14-03-2022</a:t>
            </a:fld>
            <a:endParaRPr lang="en-IN"/>
          </a:p>
        </p:txBody>
      </p:sp>
      <p:sp>
        <p:nvSpPr>
          <p:cNvPr id="6" name="Footer Placeholder 5">
            <a:extLst>
              <a:ext uri="{FF2B5EF4-FFF2-40B4-BE49-F238E27FC236}">
                <a16:creationId xmlns:a16="http://schemas.microsoft.com/office/drawing/2014/main" id="{F0721F8D-EEF2-49DF-84EA-C172C8BC6E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6B80AD-1234-4863-BC9D-7E4A94781D56}"/>
              </a:ext>
            </a:extLst>
          </p:cNvPr>
          <p:cNvSpPr>
            <a:spLocks noGrp="1"/>
          </p:cNvSpPr>
          <p:nvPr>
            <p:ph type="sldNum" sz="quarter" idx="12"/>
          </p:nvPr>
        </p:nvSpPr>
        <p:spPr/>
        <p:txBody>
          <a:bodyPr/>
          <a:lstStyle/>
          <a:p>
            <a:fld id="{FA937CA4-B98E-4329-A795-CFCAAD8EDEEF}" type="slidenum">
              <a:rPr lang="en-IN" smtClean="0"/>
              <a:t>‹#›</a:t>
            </a:fld>
            <a:endParaRPr lang="en-IN"/>
          </a:p>
        </p:txBody>
      </p:sp>
    </p:spTree>
    <p:extLst>
      <p:ext uri="{BB962C8B-B14F-4D97-AF65-F5344CB8AC3E}">
        <p14:creationId xmlns:p14="http://schemas.microsoft.com/office/powerpoint/2010/main" val="1265857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B11A1-94DE-4EE0-B462-7ED3AA8C26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7D3A4C-38D2-498A-AE1E-98EF09CB27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DE1585-8493-410E-A9ED-A816B74A9B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48B8AE-DFFD-46CD-8CE5-89DE1DD473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ABFC56-2FD1-480F-B571-5DA8D46EC1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2FFA57-C9AD-4477-837A-29B94653DA67}"/>
              </a:ext>
            </a:extLst>
          </p:cNvPr>
          <p:cNvSpPr>
            <a:spLocks noGrp="1"/>
          </p:cNvSpPr>
          <p:nvPr>
            <p:ph type="dt" sz="half" idx="10"/>
          </p:nvPr>
        </p:nvSpPr>
        <p:spPr/>
        <p:txBody>
          <a:bodyPr/>
          <a:lstStyle/>
          <a:p>
            <a:fld id="{956E999D-BE0C-414C-84EA-9C7D8502EDD8}" type="datetimeFigureOut">
              <a:rPr lang="en-IN" smtClean="0"/>
              <a:t>14-03-2022</a:t>
            </a:fld>
            <a:endParaRPr lang="en-IN"/>
          </a:p>
        </p:txBody>
      </p:sp>
      <p:sp>
        <p:nvSpPr>
          <p:cNvPr id="8" name="Footer Placeholder 7">
            <a:extLst>
              <a:ext uri="{FF2B5EF4-FFF2-40B4-BE49-F238E27FC236}">
                <a16:creationId xmlns:a16="http://schemas.microsoft.com/office/drawing/2014/main" id="{3B368CC5-E366-4BEB-AF5C-7D855D6338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981668-F9D4-4143-9E54-FC7A31175FDA}"/>
              </a:ext>
            </a:extLst>
          </p:cNvPr>
          <p:cNvSpPr>
            <a:spLocks noGrp="1"/>
          </p:cNvSpPr>
          <p:nvPr>
            <p:ph type="sldNum" sz="quarter" idx="12"/>
          </p:nvPr>
        </p:nvSpPr>
        <p:spPr/>
        <p:txBody>
          <a:bodyPr/>
          <a:lstStyle/>
          <a:p>
            <a:fld id="{FA937CA4-B98E-4329-A795-CFCAAD8EDEEF}" type="slidenum">
              <a:rPr lang="en-IN" smtClean="0"/>
              <a:t>‹#›</a:t>
            </a:fld>
            <a:endParaRPr lang="en-IN"/>
          </a:p>
        </p:txBody>
      </p:sp>
    </p:spTree>
    <p:extLst>
      <p:ext uri="{BB962C8B-B14F-4D97-AF65-F5344CB8AC3E}">
        <p14:creationId xmlns:p14="http://schemas.microsoft.com/office/powerpoint/2010/main" val="527481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85D9C-FF0B-4671-8DBC-E96FC32FB3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529816-F223-435F-8402-F47E36BE7B6F}"/>
              </a:ext>
            </a:extLst>
          </p:cNvPr>
          <p:cNvSpPr>
            <a:spLocks noGrp="1"/>
          </p:cNvSpPr>
          <p:nvPr>
            <p:ph type="dt" sz="half" idx="10"/>
          </p:nvPr>
        </p:nvSpPr>
        <p:spPr/>
        <p:txBody>
          <a:bodyPr/>
          <a:lstStyle/>
          <a:p>
            <a:fld id="{956E999D-BE0C-414C-84EA-9C7D8502EDD8}" type="datetimeFigureOut">
              <a:rPr lang="en-IN" smtClean="0"/>
              <a:t>14-03-2022</a:t>
            </a:fld>
            <a:endParaRPr lang="en-IN"/>
          </a:p>
        </p:txBody>
      </p:sp>
      <p:sp>
        <p:nvSpPr>
          <p:cNvPr id="4" name="Footer Placeholder 3">
            <a:extLst>
              <a:ext uri="{FF2B5EF4-FFF2-40B4-BE49-F238E27FC236}">
                <a16:creationId xmlns:a16="http://schemas.microsoft.com/office/drawing/2014/main" id="{39AAD7E1-C66B-4E4D-89CA-E3C97492C6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9D1F0B-BFCA-4477-8B56-86D933FC6EEB}"/>
              </a:ext>
            </a:extLst>
          </p:cNvPr>
          <p:cNvSpPr>
            <a:spLocks noGrp="1"/>
          </p:cNvSpPr>
          <p:nvPr>
            <p:ph type="sldNum" sz="quarter" idx="12"/>
          </p:nvPr>
        </p:nvSpPr>
        <p:spPr/>
        <p:txBody>
          <a:bodyPr/>
          <a:lstStyle/>
          <a:p>
            <a:fld id="{FA937CA4-B98E-4329-A795-CFCAAD8EDEEF}" type="slidenum">
              <a:rPr lang="en-IN" smtClean="0"/>
              <a:t>‹#›</a:t>
            </a:fld>
            <a:endParaRPr lang="en-IN"/>
          </a:p>
        </p:txBody>
      </p:sp>
    </p:spTree>
    <p:extLst>
      <p:ext uri="{BB962C8B-B14F-4D97-AF65-F5344CB8AC3E}">
        <p14:creationId xmlns:p14="http://schemas.microsoft.com/office/powerpoint/2010/main" val="1205794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79A9B1-1657-4DA8-870D-0CE80FF16986}"/>
              </a:ext>
            </a:extLst>
          </p:cNvPr>
          <p:cNvSpPr>
            <a:spLocks noGrp="1"/>
          </p:cNvSpPr>
          <p:nvPr>
            <p:ph type="dt" sz="half" idx="10"/>
          </p:nvPr>
        </p:nvSpPr>
        <p:spPr/>
        <p:txBody>
          <a:bodyPr/>
          <a:lstStyle/>
          <a:p>
            <a:fld id="{956E999D-BE0C-414C-84EA-9C7D8502EDD8}" type="datetimeFigureOut">
              <a:rPr lang="en-IN" smtClean="0"/>
              <a:t>14-03-2022</a:t>
            </a:fld>
            <a:endParaRPr lang="en-IN"/>
          </a:p>
        </p:txBody>
      </p:sp>
      <p:sp>
        <p:nvSpPr>
          <p:cNvPr id="3" name="Footer Placeholder 2">
            <a:extLst>
              <a:ext uri="{FF2B5EF4-FFF2-40B4-BE49-F238E27FC236}">
                <a16:creationId xmlns:a16="http://schemas.microsoft.com/office/drawing/2014/main" id="{E683FA0E-4BB5-4A2A-B7B9-CC75B65E66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2072C8-AC6F-44EC-8E63-F83634965175}"/>
              </a:ext>
            </a:extLst>
          </p:cNvPr>
          <p:cNvSpPr>
            <a:spLocks noGrp="1"/>
          </p:cNvSpPr>
          <p:nvPr>
            <p:ph type="sldNum" sz="quarter" idx="12"/>
          </p:nvPr>
        </p:nvSpPr>
        <p:spPr/>
        <p:txBody>
          <a:bodyPr/>
          <a:lstStyle/>
          <a:p>
            <a:fld id="{FA937CA4-B98E-4329-A795-CFCAAD8EDEEF}" type="slidenum">
              <a:rPr lang="en-IN" smtClean="0"/>
              <a:t>‹#›</a:t>
            </a:fld>
            <a:endParaRPr lang="en-IN"/>
          </a:p>
        </p:txBody>
      </p:sp>
    </p:spTree>
    <p:extLst>
      <p:ext uri="{BB962C8B-B14F-4D97-AF65-F5344CB8AC3E}">
        <p14:creationId xmlns:p14="http://schemas.microsoft.com/office/powerpoint/2010/main" val="316961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20314-E6B4-4934-85D5-FA85D85EEC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ACD7F5-E997-4D28-8C26-3048E73E44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FEBD4F-3E67-43F8-B7E2-4D39BADBCF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FA2F62-5E1B-48F8-9381-CF8C0D74F64F}"/>
              </a:ext>
            </a:extLst>
          </p:cNvPr>
          <p:cNvSpPr>
            <a:spLocks noGrp="1"/>
          </p:cNvSpPr>
          <p:nvPr>
            <p:ph type="dt" sz="half" idx="10"/>
          </p:nvPr>
        </p:nvSpPr>
        <p:spPr/>
        <p:txBody>
          <a:bodyPr/>
          <a:lstStyle/>
          <a:p>
            <a:fld id="{956E999D-BE0C-414C-84EA-9C7D8502EDD8}" type="datetimeFigureOut">
              <a:rPr lang="en-IN" smtClean="0"/>
              <a:t>14-03-2022</a:t>
            </a:fld>
            <a:endParaRPr lang="en-IN"/>
          </a:p>
        </p:txBody>
      </p:sp>
      <p:sp>
        <p:nvSpPr>
          <p:cNvPr id="6" name="Footer Placeholder 5">
            <a:extLst>
              <a:ext uri="{FF2B5EF4-FFF2-40B4-BE49-F238E27FC236}">
                <a16:creationId xmlns:a16="http://schemas.microsoft.com/office/drawing/2014/main" id="{A029970E-3D2F-4595-B7B8-811016E167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4F2058-BFCC-4A27-8857-2A3E3C7099E3}"/>
              </a:ext>
            </a:extLst>
          </p:cNvPr>
          <p:cNvSpPr>
            <a:spLocks noGrp="1"/>
          </p:cNvSpPr>
          <p:nvPr>
            <p:ph type="sldNum" sz="quarter" idx="12"/>
          </p:nvPr>
        </p:nvSpPr>
        <p:spPr/>
        <p:txBody>
          <a:bodyPr/>
          <a:lstStyle/>
          <a:p>
            <a:fld id="{FA937CA4-B98E-4329-A795-CFCAAD8EDEEF}" type="slidenum">
              <a:rPr lang="en-IN" smtClean="0"/>
              <a:t>‹#›</a:t>
            </a:fld>
            <a:endParaRPr lang="en-IN"/>
          </a:p>
        </p:txBody>
      </p:sp>
    </p:spTree>
    <p:extLst>
      <p:ext uri="{BB962C8B-B14F-4D97-AF65-F5344CB8AC3E}">
        <p14:creationId xmlns:p14="http://schemas.microsoft.com/office/powerpoint/2010/main" val="3848799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5602D-9D16-46DD-AF53-6A880633E9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C8C52C-927F-446B-A711-048803688A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92E4B3B-0258-4240-BF82-3037FF8862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265695-1BC2-477F-8ACC-617D98CA7581}"/>
              </a:ext>
            </a:extLst>
          </p:cNvPr>
          <p:cNvSpPr>
            <a:spLocks noGrp="1"/>
          </p:cNvSpPr>
          <p:nvPr>
            <p:ph type="dt" sz="half" idx="10"/>
          </p:nvPr>
        </p:nvSpPr>
        <p:spPr/>
        <p:txBody>
          <a:bodyPr/>
          <a:lstStyle/>
          <a:p>
            <a:fld id="{956E999D-BE0C-414C-84EA-9C7D8502EDD8}" type="datetimeFigureOut">
              <a:rPr lang="en-IN" smtClean="0"/>
              <a:t>14-03-2022</a:t>
            </a:fld>
            <a:endParaRPr lang="en-IN"/>
          </a:p>
        </p:txBody>
      </p:sp>
      <p:sp>
        <p:nvSpPr>
          <p:cNvPr id="6" name="Footer Placeholder 5">
            <a:extLst>
              <a:ext uri="{FF2B5EF4-FFF2-40B4-BE49-F238E27FC236}">
                <a16:creationId xmlns:a16="http://schemas.microsoft.com/office/drawing/2014/main" id="{4E0303CA-39B7-40E2-95E3-CA6B2A578D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091459-35E8-4B10-8CCA-105E2263857E}"/>
              </a:ext>
            </a:extLst>
          </p:cNvPr>
          <p:cNvSpPr>
            <a:spLocks noGrp="1"/>
          </p:cNvSpPr>
          <p:nvPr>
            <p:ph type="sldNum" sz="quarter" idx="12"/>
          </p:nvPr>
        </p:nvSpPr>
        <p:spPr/>
        <p:txBody>
          <a:bodyPr/>
          <a:lstStyle/>
          <a:p>
            <a:fld id="{FA937CA4-B98E-4329-A795-CFCAAD8EDEEF}" type="slidenum">
              <a:rPr lang="en-IN" smtClean="0"/>
              <a:t>‹#›</a:t>
            </a:fld>
            <a:endParaRPr lang="en-IN"/>
          </a:p>
        </p:txBody>
      </p:sp>
    </p:spTree>
    <p:extLst>
      <p:ext uri="{BB962C8B-B14F-4D97-AF65-F5344CB8AC3E}">
        <p14:creationId xmlns:p14="http://schemas.microsoft.com/office/powerpoint/2010/main" val="3353672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04A9A6-AAE7-4BB9-8342-3DB7D5C3D0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25FEA6-705D-4DD8-AB4F-AFDDC1F9B3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1FBB24-A0C1-46FB-B0E7-64A794CD6E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6E999D-BE0C-414C-84EA-9C7D8502EDD8}" type="datetimeFigureOut">
              <a:rPr lang="en-IN" smtClean="0"/>
              <a:t>14-03-2022</a:t>
            </a:fld>
            <a:endParaRPr lang="en-IN"/>
          </a:p>
        </p:txBody>
      </p:sp>
      <p:sp>
        <p:nvSpPr>
          <p:cNvPr id="5" name="Footer Placeholder 4">
            <a:extLst>
              <a:ext uri="{FF2B5EF4-FFF2-40B4-BE49-F238E27FC236}">
                <a16:creationId xmlns:a16="http://schemas.microsoft.com/office/drawing/2014/main" id="{299DB4D5-ACF0-476C-95D1-635E25ACC9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0EE6A9-ED30-4D7F-9EF8-B6B315D19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37CA4-B98E-4329-A795-CFCAAD8EDEEF}" type="slidenum">
              <a:rPr lang="en-IN" smtClean="0"/>
              <a:t>‹#›</a:t>
            </a:fld>
            <a:endParaRPr lang="en-IN"/>
          </a:p>
        </p:txBody>
      </p:sp>
    </p:spTree>
    <p:extLst>
      <p:ext uri="{BB962C8B-B14F-4D97-AF65-F5344CB8AC3E}">
        <p14:creationId xmlns:p14="http://schemas.microsoft.com/office/powerpoint/2010/main" val="168715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internetdemocracy.in/laws/the-information-technologyamendment-act-2008/section-66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1E7A7-D7A5-4B27-AC3D-4254A2094F0B}"/>
              </a:ext>
            </a:extLst>
          </p:cNvPr>
          <p:cNvSpPr>
            <a:spLocks noGrp="1"/>
          </p:cNvSpPr>
          <p:nvPr>
            <p:ph type="title"/>
          </p:nvPr>
        </p:nvSpPr>
        <p:spPr/>
        <p:txBody>
          <a:bodyPr>
            <a:normAutofit fontScale="90000"/>
          </a:bodyPr>
          <a:lstStyle/>
          <a:p>
            <a:pPr algn="ct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People’s Behaviour Analysis in Chat Message using Natural Language Processing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2473892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Modules:</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Exploratory Data Analysis:</a:t>
            </a:r>
            <a:r>
              <a:rPr lang="en-IN" dirty="0">
                <a:latin typeface="Times New Roman" panose="02020603050405020304" pitchFamily="18" charset="0"/>
                <a:cs typeface="Times New Roman" panose="02020603050405020304" pitchFamily="18" charset="0"/>
              </a:rPr>
              <a:t> </a:t>
            </a:r>
            <a:r>
              <a:rPr lang="en-IN" dirty="0"/>
              <a:t/>
            </a:r>
            <a:br>
              <a:rPr lang="en-IN" dirty="0"/>
            </a:br>
            <a:endParaRPr lang="en-IN" dirty="0"/>
          </a:p>
        </p:txBody>
      </p:sp>
      <p:sp>
        <p:nvSpPr>
          <p:cNvPr id="3" name="Content Placeholder 2"/>
          <p:cNvSpPr>
            <a:spLocks noGrp="1"/>
          </p:cNvSpPr>
          <p:nvPr>
            <p:ph idx="1"/>
          </p:nvPr>
        </p:nvSpPr>
        <p:spPr/>
        <p:txBody>
          <a:bodyPr/>
          <a:lstStyle/>
          <a:p>
            <a:pPr marL="0" indent="0">
              <a:lnSpc>
                <a:spcPct val="150000"/>
              </a:lnSpc>
              <a:spcBef>
                <a:spcPts val="0"/>
              </a:spcBef>
              <a:buNone/>
            </a:pPr>
            <a:r>
              <a:rPr lang="en-IN" sz="2000" dirty="0">
                <a:latin typeface="Times New Roman" panose="02020603050405020304" pitchFamily="18" charset="0"/>
                <a:cs typeface="Times New Roman" panose="02020603050405020304" pitchFamily="18" charset="0"/>
              </a:rPr>
              <a:t>During this step we performed some descriptive analysis and determined the target variable. We also explored how many classes were in the target and a selection of other possibly problematic (high cardinality) variables. I also visualized the target variable in a histogram which is a good technique for understanding the distribution of the data to assist in parameter tuning.</a:t>
            </a:r>
          </a:p>
          <a:p>
            <a:pPr marL="0" indent="0">
              <a:buNone/>
            </a:pPr>
            <a:endParaRPr lang="en-US" dirty="0" smtClean="0"/>
          </a:p>
          <a:p>
            <a:pPr marL="0" indent="0">
              <a:buNone/>
            </a:pPr>
            <a:r>
              <a:rPr lang="en-IN" sz="2400" b="1" dirty="0">
                <a:latin typeface="Times New Roman" panose="02020603050405020304" pitchFamily="18" charset="0"/>
                <a:cs typeface="Times New Roman" panose="02020603050405020304" pitchFamily="18" charset="0"/>
              </a:rPr>
              <a:t>Data </a:t>
            </a:r>
            <a:r>
              <a:rPr lang="en-IN" sz="2400" b="1" dirty="0" smtClean="0">
                <a:latin typeface="Times New Roman" panose="02020603050405020304" pitchFamily="18" charset="0"/>
                <a:cs typeface="Times New Roman" panose="02020603050405020304" pitchFamily="18" charset="0"/>
              </a:rPr>
              <a:t>Cleaning:</a:t>
            </a:r>
            <a:endParaRPr lang="en-IN" sz="24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b="1" dirty="0"/>
              <a:t> </a:t>
            </a:r>
            <a:r>
              <a:rPr lang="en-IN" b="1" dirty="0" smtClean="0"/>
              <a:t>        </a:t>
            </a:r>
            <a:r>
              <a:rPr lang="en-IN" sz="2000" b="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We </a:t>
            </a:r>
            <a:r>
              <a:rPr lang="en-IN" sz="2000" dirty="0">
                <a:latin typeface="Times New Roman" panose="02020603050405020304" pitchFamily="18" charset="0"/>
                <a:cs typeface="Times New Roman" panose="02020603050405020304" pitchFamily="18" charset="0"/>
              </a:rPr>
              <a:t>dropped those high cardinality variables during this step as a precursor to the pre-processing step. </a:t>
            </a:r>
            <a:endParaRPr lang="en-IN"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88200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Pre-processing &amp; Transformat</a:t>
            </a:r>
            <a:r>
              <a:rPr lang="en-IN" b="1" dirty="0"/>
              <a:t>ion</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We removed the target variable from the entire data set and transformed the categorical variable into a model matrix with one-hot encoding. This is sometimes the requirements for certain algorithms to process the data in a sparse matrix format. Other statistical software such as R, automates this step when generating models. I imputed the missing values in the data to 0. I scaled the continuous variables using min-max normalization which transforms values onto a scale from 0 to 1 to prevent variables on different scales heavily impacting the coefficients. </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5904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Data Partition</a:t>
            </a:r>
            <a:r>
              <a:rPr lang="en-IN" sz="4000" dirty="0">
                <a:latin typeface="Times New Roman" panose="02020603050405020304" pitchFamily="18" charset="0"/>
                <a:cs typeface="Times New Roman" panose="02020603050405020304" pitchFamily="18" charset="0"/>
              </a:rPr>
              <a:t/>
            </a:r>
            <a:br>
              <a:rPr lang="en-IN"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We partitioned the pre-processed data into a training and test data set. Modelling: Various NLP </a:t>
            </a:r>
            <a:r>
              <a:rPr lang="en-IN" sz="2000" dirty="0" smtClean="0">
                <a:latin typeface="Times New Roman" panose="02020603050405020304" pitchFamily="18" charset="0"/>
                <a:cs typeface="Times New Roman" panose="02020603050405020304" pitchFamily="18" charset="0"/>
              </a:rPr>
              <a:t>techniques </a:t>
            </a:r>
            <a:r>
              <a:rPr lang="en-IN" sz="2000" dirty="0">
                <a:latin typeface="Times New Roman" panose="02020603050405020304" pitchFamily="18" charset="0"/>
                <a:cs typeface="Times New Roman" panose="02020603050405020304" pitchFamily="18" charset="0"/>
              </a:rPr>
              <a:t>are employed in order to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the people’s behaviour</a:t>
            </a:r>
            <a:r>
              <a:rPr lang="en-IN"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Evaluation</a:t>
            </a:r>
            <a:endParaRPr lang="en-IN"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b="1"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We scored the classifier on unseen test data and calculated the R squared values for both the training and test data. </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7626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F4FF9-ABF6-4609-9D83-4D32CDBDFDD0}"/>
              </a:ext>
            </a:extLst>
          </p:cNvPr>
          <p:cNvSpPr>
            <a:spLocks noGrp="1"/>
          </p:cNvSpPr>
          <p:nvPr>
            <p:ph type="title"/>
          </p:nvPr>
        </p:nvSpPr>
        <p:spPr/>
        <p:txBody>
          <a:bodyPr/>
          <a:lstStyle/>
          <a:p>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Literature Review:</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9CB05877-ECF3-4EF3-9296-A1CC7A2B94F6}"/>
              </a:ext>
            </a:extLst>
          </p:cNvPr>
          <p:cNvGraphicFramePr>
            <a:graphicFrameLocks noGrp="1"/>
          </p:cNvGraphicFramePr>
          <p:nvPr>
            <p:ph idx="1"/>
            <p:extLst>
              <p:ext uri="{D42A27DB-BD31-4B8C-83A1-F6EECF244321}">
                <p14:modId xmlns:p14="http://schemas.microsoft.com/office/powerpoint/2010/main" val="1448852965"/>
              </p:ext>
            </p:extLst>
          </p:nvPr>
        </p:nvGraphicFramePr>
        <p:xfrm>
          <a:off x="838200" y="1855304"/>
          <a:ext cx="9316277" cy="3857248"/>
        </p:xfrm>
        <a:graphic>
          <a:graphicData uri="http://schemas.openxmlformats.org/drawingml/2006/table">
            <a:tbl>
              <a:tblPr firstRow="1" firstCol="1" bandRow="1">
                <a:tableStyleId>{5C22544A-7EE6-4342-B048-85BDC9FD1C3A}</a:tableStyleId>
              </a:tblPr>
              <a:tblGrid>
                <a:gridCol w="963225">
                  <a:extLst>
                    <a:ext uri="{9D8B030D-6E8A-4147-A177-3AD203B41FA5}">
                      <a16:colId xmlns:a16="http://schemas.microsoft.com/office/drawing/2014/main" val="2159134222"/>
                    </a:ext>
                  </a:extLst>
                </a:gridCol>
                <a:gridCol w="1616777">
                  <a:extLst>
                    <a:ext uri="{9D8B030D-6E8A-4147-A177-3AD203B41FA5}">
                      <a16:colId xmlns:a16="http://schemas.microsoft.com/office/drawing/2014/main" val="1938892723"/>
                    </a:ext>
                  </a:extLst>
                </a:gridCol>
                <a:gridCol w="1553763">
                  <a:extLst>
                    <a:ext uri="{9D8B030D-6E8A-4147-A177-3AD203B41FA5}">
                      <a16:colId xmlns:a16="http://schemas.microsoft.com/office/drawing/2014/main" val="1189803016"/>
                    </a:ext>
                  </a:extLst>
                </a:gridCol>
                <a:gridCol w="979429">
                  <a:extLst>
                    <a:ext uri="{9D8B030D-6E8A-4147-A177-3AD203B41FA5}">
                      <a16:colId xmlns:a16="http://schemas.microsoft.com/office/drawing/2014/main" val="475666742"/>
                    </a:ext>
                  </a:extLst>
                </a:gridCol>
                <a:gridCol w="2163206">
                  <a:extLst>
                    <a:ext uri="{9D8B030D-6E8A-4147-A177-3AD203B41FA5}">
                      <a16:colId xmlns:a16="http://schemas.microsoft.com/office/drawing/2014/main" val="2527406104"/>
                    </a:ext>
                  </a:extLst>
                </a:gridCol>
                <a:gridCol w="2039877">
                  <a:extLst>
                    <a:ext uri="{9D8B030D-6E8A-4147-A177-3AD203B41FA5}">
                      <a16:colId xmlns:a16="http://schemas.microsoft.com/office/drawing/2014/main" val="1162227185"/>
                    </a:ext>
                  </a:extLst>
                </a:gridCol>
              </a:tblGrid>
              <a:tr h="551313">
                <a:tc>
                  <a:txBody>
                    <a:bodyPr/>
                    <a:lstStyle/>
                    <a:p>
                      <a:pPr algn="just">
                        <a:lnSpc>
                          <a:spcPct val="107000"/>
                        </a:lnSpc>
                        <a:spcAft>
                          <a:spcPts val="800"/>
                        </a:spcAft>
                      </a:pPr>
                      <a:r>
                        <a:rPr lang="en-IN" sz="1300">
                          <a:effectLst/>
                        </a:rPr>
                        <a:t>S.NO</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tc>
                  <a:txBody>
                    <a:bodyPr/>
                    <a:lstStyle/>
                    <a:p>
                      <a:pPr algn="just">
                        <a:lnSpc>
                          <a:spcPct val="107000"/>
                        </a:lnSpc>
                        <a:spcAft>
                          <a:spcPts val="800"/>
                        </a:spcAft>
                      </a:pPr>
                      <a:r>
                        <a:rPr lang="en-IN" sz="1300">
                          <a:effectLst/>
                        </a:rPr>
                        <a:t>AUTHOR</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tc>
                  <a:txBody>
                    <a:bodyPr/>
                    <a:lstStyle/>
                    <a:p>
                      <a:pPr algn="just">
                        <a:lnSpc>
                          <a:spcPct val="107000"/>
                        </a:lnSpc>
                        <a:spcAft>
                          <a:spcPts val="800"/>
                        </a:spcAft>
                      </a:pPr>
                      <a:r>
                        <a:rPr lang="en-IN" sz="1300">
                          <a:effectLst/>
                        </a:rPr>
                        <a:t>TITTLE</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tc>
                  <a:txBody>
                    <a:bodyPr/>
                    <a:lstStyle/>
                    <a:p>
                      <a:pPr algn="just">
                        <a:lnSpc>
                          <a:spcPct val="107000"/>
                        </a:lnSpc>
                        <a:spcAft>
                          <a:spcPts val="800"/>
                        </a:spcAft>
                      </a:pPr>
                      <a:r>
                        <a:rPr lang="en-IN" sz="1300">
                          <a:effectLst/>
                        </a:rPr>
                        <a:t>YEAR</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tc>
                  <a:txBody>
                    <a:bodyPr/>
                    <a:lstStyle/>
                    <a:p>
                      <a:pPr algn="just">
                        <a:lnSpc>
                          <a:spcPct val="107000"/>
                        </a:lnSpc>
                        <a:spcAft>
                          <a:spcPts val="800"/>
                        </a:spcAft>
                      </a:pPr>
                      <a:r>
                        <a:rPr lang="en-IN" sz="1300">
                          <a:effectLst/>
                        </a:rPr>
                        <a:t>TECHNOLOGY</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tc>
                  <a:txBody>
                    <a:bodyPr/>
                    <a:lstStyle/>
                    <a:p>
                      <a:pPr algn="just">
                        <a:lnSpc>
                          <a:spcPct val="107000"/>
                        </a:lnSpc>
                        <a:spcAft>
                          <a:spcPts val="800"/>
                        </a:spcAft>
                      </a:pPr>
                      <a:r>
                        <a:rPr lang="en-IN" sz="1300">
                          <a:effectLst/>
                        </a:rPr>
                        <a:t>DRAWBACKS</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extLst>
                  <a:ext uri="{0D108BD9-81ED-4DB2-BD59-A6C34878D82A}">
                    <a16:rowId xmlns:a16="http://schemas.microsoft.com/office/drawing/2014/main" val="1616144768"/>
                  </a:ext>
                </a:extLst>
              </a:tr>
              <a:tr h="1247277">
                <a:tc>
                  <a:txBody>
                    <a:bodyPr/>
                    <a:lstStyle/>
                    <a:p>
                      <a:pPr algn="just">
                        <a:lnSpc>
                          <a:spcPct val="107000"/>
                        </a:lnSpc>
                        <a:spcAft>
                          <a:spcPts val="800"/>
                        </a:spcAft>
                      </a:pPr>
                      <a:r>
                        <a:rPr lang="en-IN" sz="1600">
                          <a:effectLst/>
                        </a:rPr>
                        <a:t>1</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tc>
                  <a:txBody>
                    <a:bodyPr/>
                    <a:lstStyle/>
                    <a:p>
                      <a:pPr algn="just">
                        <a:lnSpc>
                          <a:spcPct val="107000"/>
                        </a:lnSpc>
                        <a:spcAft>
                          <a:spcPts val="800"/>
                        </a:spcAft>
                      </a:pPr>
                      <a:r>
                        <a:rPr lang="en-IN" sz="800">
                          <a:effectLst/>
                        </a:rPr>
                        <a:t>Mohammad A.Hassonah, RizikAl-Sayyed, AliRodan, Ala’ M.Al-Zoubic IbrahimAljaraha HossamFaris</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tc>
                  <a:txBody>
                    <a:bodyPr/>
                    <a:lstStyle/>
                    <a:p>
                      <a:pPr algn="just">
                        <a:lnSpc>
                          <a:spcPct val="107000"/>
                        </a:lnSpc>
                        <a:spcAft>
                          <a:spcPts val="800"/>
                        </a:spcAft>
                      </a:pPr>
                      <a:r>
                        <a:rPr lang="en-IN" sz="800">
                          <a:effectLst/>
                        </a:rPr>
                        <a:t>“An efficient hybrid filter and evolutionary wrapper approach for sentiment analysis of various topics on Twitter</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tc>
                  <a:txBody>
                    <a:bodyPr/>
                    <a:lstStyle/>
                    <a:p>
                      <a:pPr algn="just">
                        <a:lnSpc>
                          <a:spcPct val="107000"/>
                        </a:lnSpc>
                        <a:spcAft>
                          <a:spcPts val="800"/>
                        </a:spcAft>
                      </a:pPr>
                      <a:r>
                        <a:rPr lang="en-IN" sz="1300">
                          <a:effectLst/>
                        </a:rPr>
                        <a:t>2019</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tc>
                  <a:txBody>
                    <a:bodyPr/>
                    <a:lstStyle/>
                    <a:p>
                      <a:pPr algn="just">
                        <a:lnSpc>
                          <a:spcPct val="107000"/>
                        </a:lnSpc>
                        <a:spcAft>
                          <a:spcPts val="800"/>
                        </a:spcAft>
                      </a:pPr>
                      <a:r>
                        <a:rPr lang="en-IN" sz="900">
                          <a:effectLst/>
                        </a:rPr>
                        <a:t>sentimental analysis</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tc>
                  <a:txBody>
                    <a:bodyPr/>
                    <a:lstStyle/>
                    <a:p>
                      <a:pPr algn="just">
                        <a:lnSpc>
                          <a:spcPct val="107000"/>
                        </a:lnSpc>
                        <a:spcAft>
                          <a:spcPts val="800"/>
                        </a:spcAft>
                      </a:pPr>
                      <a:r>
                        <a:rPr lang="en-IN" sz="900">
                          <a:effectLst/>
                        </a:rPr>
                        <a:t>collecting the data and thus made them to the processing stage to obtain the results of the analysis</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extLst>
                  <a:ext uri="{0D108BD9-81ED-4DB2-BD59-A6C34878D82A}">
                    <a16:rowId xmlns:a16="http://schemas.microsoft.com/office/drawing/2014/main" val="4000889113"/>
                  </a:ext>
                </a:extLst>
              </a:tr>
              <a:tr h="1125438">
                <a:tc>
                  <a:txBody>
                    <a:bodyPr/>
                    <a:lstStyle/>
                    <a:p>
                      <a:pPr algn="just">
                        <a:lnSpc>
                          <a:spcPct val="107000"/>
                        </a:lnSpc>
                        <a:spcAft>
                          <a:spcPts val="800"/>
                        </a:spcAft>
                      </a:pPr>
                      <a:r>
                        <a:rPr lang="en-IN" sz="1600">
                          <a:effectLst/>
                        </a:rPr>
                        <a:t>2</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tc>
                  <a:txBody>
                    <a:bodyPr/>
                    <a:lstStyle/>
                    <a:p>
                      <a:pPr algn="just">
                        <a:lnSpc>
                          <a:spcPct val="107000"/>
                        </a:lnSpc>
                        <a:spcAft>
                          <a:spcPts val="800"/>
                        </a:spcAft>
                      </a:pPr>
                      <a:r>
                        <a:rPr lang="en-IN" sz="900">
                          <a:effectLst/>
                        </a:rPr>
                        <a:t>Gonzalo A.RuzabPablo A.Henríquez</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tc>
                  <a:txBody>
                    <a:bodyPr/>
                    <a:lstStyle/>
                    <a:p>
                      <a:pPr algn="just">
                        <a:lnSpc>
                          <a:spcPct val="107000"/>
                        </a:lnSpc>
                        <a:spcAft>
                          <a:spcPts val="800"/>
                        </a:spcAft>
                      </a:pPr>
                      <a:r>
                        <a:rPr lang="en-IN" sz="900" dirty="0">
                          <a:effectLst/>
                        </a:rPr>
                        <a:t>“</a:t>
                      </a:r>
                      <a:r>
                        <a:rPr lang="en-IN" sz="800" dirty="0">
                          <a:effectLst/>
                        </a:rPr>
                        <a:t>Sentiment analysis of Twitter data during critical events through Bayesian networks classifiers</a:t>
                      </a:r>
                      <a:endParaRPr lang="en-IN" sz="900" dirty="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tc>
                  <a:txBody>
                    <a:bodyPr/>
                    <a:lstStyle/>
                    <a:p>
                      <a:pPr algn="just">
                        <a:lnSpc>
                          <a:spcPct val="107000"/>
                        </a:lnSpc>
                        <a:spcAft>
                          <a:spcPts val="800"/>
                        </a:spcAft>
                      </a:pPr>
                      <a:r>
                        <a:rPr lang="en-IN" sz="1300">
                          <a:effectLst/>
                        </a:rPr>
                        <a:t>2020</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tc>
                  <a:txBody>
                    <a:bodyPr/>
                    <a:lstStyle/>
                    <a:p>
                      <a:pPr algn="just">
                        <a:lnSpc>
                          <a:spcPct val="107000"/>
                        </a:lnSpc>
                        <a:spcAft>
                          <a:spcPts val="800"/>
                        </a:spcAft>
                      </a:pPr>
                      <a:r>
                        <a:rPr lang="en-IN" sz="900">
                          <a:effectLst/>
                        </a:rPr>
                        <a:t>Sentimental Analysis</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tc>
                  <a:txBody>
                    <a:bodyPr/>
                    <a:lstStyle/>
                    <a:p>
                      <a:pPr algn="just">
                        <a:lnSpc>
                          <a:spcPct val="107000"/>
                        </a:lnSpc>
                        <a:spcAft>
                          <a:spcPts val="800"/>
                        </a:spcAft>
                      </a:pPr>
                      <a:r>
                        <a:rPr lang="en-IN" sz="900">
                          <a:effectLst/>
                        </a:rPr>
                        <a:t>down by the local residential users</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extLst>
                  <a:ext uri="{0D108BD9-81ED-4DB2-BD59-A6C34878D82A}">
                    <a16:rowId xmlns:a16="http://schemas.microsoft.com/office/drawing/2014/main" val="4180017369"/>
                  </a:ext>
                </a:extLst>
              </a:tr>
              <a:tr h="933220">
                <a:tc>
                  <a:txBody>
                    <a:bodyPr/>
                    <a:lstStyle/>
                    <a:p>
                      <a:pPr algn="just">
                        <a:lnSpc>
                          <a:spcPct val="107000"/>
                        </a:lnSpc>
                        <a:spcAft>
                          <a:spcPts val="800"/>
                        </a:spcAft>
                      </a:pPr>
                      <a:r>
                        <a:rPr lang="en-IN" sz="1600">
                          <a:effectLst/>
                        </a:rPr>
                        <a:t>3</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tc>
                  <a:txBody>
                    <a:bodyPr/>
                    <a:lstStyle/>
                    <a:p>
                      <a:pPr algn="just">
                        <a:lnSpc>
                          <a:spcPct val="107000"/>
                        </a:lnSpc>
                        <a:spcAft>
                          <a:spcPts val="800"/>
                        </a:spcAft>
                      </a:pPr>
                      <a:r>
                        <a:rPr lang="en-IN" sz="800">
                          <a:effectLst/>
                        </a:rPr>
                        <a:t>Ashima Yadav &amp; Dinesh Kumar Vishwakarma</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tc>
                  <a:txBody>
                    <a:bodyPr/>
                    <a:lstStyle/>
                    <a:p>
                      <a:pPr algn="just">
                        <a:lnSpc>
                          <a:spcPct val="107000"/>
                        </a:lnSpc>
                        <a:spcAft>
                          <a:spcPts val="800"/>
                        </a:spcAft>
                      </a:pPr>
                      <a:r>
                        <a:rPr lang="en-IN" sz="800">
                          <a:effectLst/>
                        </a:rPr>
                        <a:t>“Sentiment analysis using deep learning architectures</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tc>
                  <a:txBody>
                    <a:bodyPr/>
                    <a:lstStyle/>
                    <a:p>
                      <a:pPr algn="just">
                        <a:lnSpc>
                          <a:spcPct val="107000"/>
                        </a:lnSpc>
                        <a:spcAft>
                          <a:spcPts val="800"/>
                        </a:spcAft>
                      </a:pPr>
                      <a:r>
                        <a:rPr lang="en-IN" sz="1300">
                          <a:effectLst/>
                        </a:rPr>
                        <a:t>2020</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tc>
                  <a:txBody>
                    <a:bodyPr/>
                    <a:lstStyle/>
                    <a:p>
                      <a:pPr algn="just">
                        <a:lnSpc>
                          <a:spcPct val="107000"/>
                        </a:lnSpc>
                        <a:spcAft>
                          <a:spcPts val="800"/>
                        </a:spcAft>
                      </a:pPr>
                      <a:r>
                        <a:rPr lang="en-IN" sz="900">
                          <a:effectLst/>
                        </a:rPr>
                        <a:t>Emotional</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tc>
                  <a:txBody>
                    <a:bodyPr/>
                    <a:lstStyle/>
                    <a:p>
                      <a:pPr algn="just">
                        <a:lnSpc>
                          <a:spcPct val="107000"/>
                        </a:lnSpc>
                        <a:spcAft>
                          <a:spcPts val="800"/>
                        </a:spcAft>
                      </a:pPr>
                      <a:r>
                        <a:rPr lang="en-IN" sz="900" dirty="0">
                          <a:effectLst/>
                        </a:rPr>
                        <a:t>Social media was the main mode that relies on their preferences and their prediction methodologies.</a:t>
                      </a:r>
                      <a:endParaRPr lang="en-IN" sz="900" dirty="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extLst>
                  <a:ext uri="{0D108BD9-81ED-4DB2-BD59-A6C34878D82A}">
                    <a16:rowId xmlns:a16="http://schemas.microsoft.com/office/drawing/2014/main" val="3511751647"/>
                  </a:ext>
                </a:extLst>
              </a:tr>
            </a:tbl>
          </a:graphicData>
        </a:graphic>
      </p:graphicFrame>
    </p:spTree>
    <p:extLst>
      <p:ext uri="{BB962C8B-B14F-4D97-AF65-F5344CB8AC3E}">
        <p14:creationId xmlns:p14="http://schemas.microsoft.com/office/powerpoint/2010/main" val="481642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212973C-612D-432F-A761-99B915239DF0}"/>
              </a:ext>
            </a:extLst>
          </p:cNvPr>
          <p:cNvGraphicFramePr>
            <a:graphicFrameLocks noGrp="1"/>
          </p:cNvGraphicFramePr>
          <p:nvPr>
            <p:extLst>
              <p:ext uri="{D42A27DB-BD31-4B8C-83A1-F6EECF244321}">
                <p14:modId xmlns:p14="http://schemas.microsoft.com/office/powerpoint/2010/main" val="2156642592"/>
              </p:ext>
            </p:extLst>
          </p:nvPr>
        </p:nvGraphicFramePr>
        <p:xfrm>
          <a:off x="838200" y="927652"/>
          <a:ext cx="9316277" cy="3909391"/>
        </p:xfrm>
        <a:graphic>
          <a:graphicData uri="http://schemas.openxmlformats.org/drawingml/2006/table">
            <a:tbl>
              <a:tblPr firstRow="1" firstCol="1" bandRow="1">
                <a:tableStyleId>{5C22544A-7EE6-4342-B048-85BDC9FD1C3A}</a:tableStyleId>
              </a:tblPr>
              <a:tblGrid>
                <a:gridCol w="963225">
                  <a:extLst>
                    <a:ext uri="{9D8B030D-6E8A-4147-A177-3AD203B41FA5}">
                      <a16:colId xmlns:a16="http://schemas.microsoft.com/office/drawing/2014/main" val="1641743451"/>
                    </a:ext>
                  </a:extLst>
                </a:gridCol>
                <a:gridCol w="1616777">
                  <a:extLst>
                    <a:ext uri="{9D8B030D-6E8A-4147-A177-3AD203B41FA5}">
                      <a16:colId xmlns:a16="http://schemas.microsoft.com/office/drawing/2014/main" val="2757665109"/>
                    </a:ext>
                  </a:extLst>
                </a:gridCol>
                <a:gridCol w="1553763">
                  <a:extLst>
                    <a:ext uri="{9D8B030D-6E8A-4147-A177-3AD203B41FA5}">
                      <a16:colId xmlns:a16="http://schemas.microsoft.com/office/drawing/2014/main" val="2863240610"/>
                    </a:ext>
                  </a:extLst>
                </a:gridCol>
                <a:gridCol w="979429">
                  <a:extLst>
                    <a:ext uri="{9D8B030D-6E8A-4147-A177-3AD203B41FA5}">
                      <a16:colId xmlns:a16="http://schemas.microsoft.com/office/drawing/2014/main" val="1882971240"/>
                    </a:ext>
                  </a:extLst>
                </a:gridCol>
                <a:gridCol w="2163206">
                  <a:extLst>
                    <a:ext uri="{9D8B030D-6E8A-4147-A177-3AD203B41FA5}">
                      <a16:colId xmlns:a16="http://schemas.microsoft.com/office/drawing/2014/main" val="964215096"/>
                    </a:ext>
                  </a:extLst>
                </a:gridCol>
                <a:gridCol w="2039877">
                  <a:extLst>
                    <a:ext uri="{9D8B030D-6E8A-4147-A177-3AD203B41FA5}">
                      <a16:colId xmlns:a16="http://schemas.microsoft.com/office/drawing/2014/main" val="787456269"/>
                    </a:ext>
                  </a:extLst>
                </a:gridCol>
              </a:tblGrid>
              <a:tr h="1198778">
                <a:tc>
                  <a:txBody>
                    <a:bodyPr/>
                    <a:lstStyle/>
                    <a:p>
                      <a:pPr algn="just">
                        <a:lnSpc>
                          <a:spcPct val="107000"/>
                        </a:lnSpc>
                        <a:spcAft>
                          <a:spcPts val="800"/>
                        </a:spcAft>
                      </a:pPr>
                      <a:r>
                        <a:rPr lang="en-IN" sz="1600">
                          <a:effectLst/>
                        </a:rPr>
                        <a:t>4</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tc>
                  <a:txBody>
                    <a:bodyPr/>
                    <a:lstStyle/>
                    <a:p>
                      <a:pPr algn="just">
                        <a:lnSpc>
                          <a:spcPct val="107000"/>
                        </a:lnSpc>
                        <a:spcAft>
                          <a:spcPts val="800"/>
                        </a:spcAft>
                      </a:pPr>
                      <a:r>
                        <a:rPr lang="en-IN" sz="900">
                          <a:effectLst/>
                        </a:rPr>
                        <a:t>P. Garg, H. Garg, and V. Ranga</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tc>
                  <a:txBody>
                    <a:bodyPr/>
                    <a:lstStyle/>
                    <a:p>
                      <a:pPr algn="just">
                        <a:lnSpc>
                          <a:spcPct val="107000"/>
                        </a:lnSpc>
                        <a:spcAft>
                          <a:spcPts val="800"/>
                        </a:spcAft>
                      </a:pPr>
                      <a:r>
                        <a:rPr lang="en-IN" sz="800">
                          <a:effectLst/>
                        </a:rPr>
                        <a:t>"Sentiment analysis of the Uri terror attack using Twitter</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tc>
                  <a:txBody>
                    <a:bodyPr/>
                    <a:lstStyle/>
                    <a:p>
                      <a:pPr algn="just">
                        <a:lnSpc>
                          <a:spcPct val="107000"/>
                        </a:lnSpc>
                        <a:spcAft>
                          <a:spcPts val="800"/>
                        </a:spcAft>
                      </a:pPr>
                      <a:r>
                        <a:rPr lang="en-IN" sz="1300">
                          <a:effectLst/>
                        </a:rPr>
                        <a:t>2018</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tc>
                  <a:txBody>
                    <a:bodyPr/>
                    <a:lstStyle/>
                    <a:p>
                      <a:pPr algn="just">
                        <a:lnSpc>
                          <a:spcPct val="107000"/>
                        </a:lnSpc>
                        <a:spcAft>
                          <a:spcPts val="800"/>
                        </a:spcAft>
                      </a:pPr>
                      <a:r>
                        <a:rPr lang="en-IN" sz="900">
                          <a:effectLst/>
                        </a:rPr>
                        <a:t>Sentimental Analysis</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tc>
                  <a:txBody>
                    <a:bodyPr/>
                    <a:lstStyle/>
                    <a:p>
                      <a:pPr algn="just">
                        <a:lnSpc>
                          <a:spcPct val="107000"/>
                        </a:lnSpc>
                        <a:spcAft>
                          <a:spcPts val="800"/>
                        </a:spcAft>
                      </a:pPr>
                      <a:r>
                        <a:rPr lang="en-IN" sz="800">
                          <a:effectLst/>
                        </a:rPr>
                        <a:t>they are neutral from which they will conclude whether it was liked by everyone or not</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extLst>
                  <a:ext uri="{0D108BD9-81ED-4DB2-BD59-A6C34878D82A}">
                    <a16:rowId xmlns:a16="http://schemas.microsoft.com/office/drawing/2014/main" val="1990334051"/>
                  </a:ext>
                </a:extLst>
              </a:tr>
              <a:tr h="2710613">
                <a:tc>
                  <a:txBody>
                    <a:bodyPr/>
                    <a:lstStyle/>
                    <a:p>
                      <a:pPr algn="just">
                        <a:lnSpc>
                          <a:spcPct val="107000"/>
                        </a:lnSpc>
                        <a:spcAft>
                          <a:spcPts val="800"/>
                        </a:spcAft>
                      </a:pPr>
                      <a:r>
                        <a:rPr lang="en-IN" sz="1600">
                          <a:effectLst/>
                        </a:rPr>
                        <a:t>5</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tc>
                  <a:txBody>
                    <a:bodyPr/>
                    <a:lstStyle/>
                    <a:p>
                      <a:pPr algn="just">
                        <a:lnSpc>
                          <a:spcPct val="107000"/>
                        </a:lnSpc>
                        <a:spcAft>
                          <a:spcPts val="800"/>
                        </a:spcAft>
                      </a:pPr>
                      <a:r>
                        <a:rPr lang="en-IN" sz="900">
                          <a:effectLst/>
                        </a:rPr>
                        <a:t>Y. Wang</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tc>
                  <a:txBody>
                    <a:bodyPr/>
                    <a:lstStyle/>
                    <a:p>
                      <a:pPr algn="just">
                        <a:lnSpc>
                          <a:spcPct val="107000"/>
                        </a:lnSpc>
                        <a:spcAft>
                          <a:spcPts val="800"/>
                        </a:spcAft>
                      </a:pPr>
                      <a:r>
                        <a:rPr lang="en-IN" sz="900">
                          <a:effectLst/>
                        </a:rPr>
                        <a:t>"Sensing Human Sentiment via Social Media Images: Methodologies and Applications</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tc>
                  <a:txBody>
                    <a:bodyPr/>
                    <a:lstStyle/>
                    <a:p>
                      <a:pPr algn="just">
                        <a:lnSpc>
                          <a:spcPct val="107000"/>
                        </a:lnSpc>
                        <a:spcAft>
                          <a:spcPts val="800"/>
                        </a:spcAft>
                      </a:pPr>
                      <a:r>
                        <a:rPr lang="en-IN" sz="1300">
                          <a:effectLst/>
                        </a:rPr>
                        <a:t>2018</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tc>
                  <a:txBody>
                    <a:bodyPr/>
                    <a:lstStyle/>
                    <a:p>
                      <a:pPr algn="just">
                        <a:lnSpc>
                          <a:spcPct val="107000"/>
                        </a:lnSpc>
                        <a:spcAft>
                          <a:spcPts val="800"/>
                        </a:spcAft>
                      </a:pPr>
                      <a:r>
                        <a:rPr lang="en-IN" sz="900">
                          <a:effectLst/>
                        </a:rPr>
                        <a:t>Natural Language Processing</a:t>
                      </a:r>
                      <a:endParaRPr lang="en-IN" sz="9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tc>
                  <a:txBody>
                    <a:bodyPr/>
                    <a:lstStyle/>
                    <a:p>
                      <a:pPr algn="just">
                        <a:lnSpc>
                          <a:spcPct val="107000"/>
                        </a:lnSpc>
                        <a:spcAft>
                          <a:spcPts val="800"/>
                        </a:spcAft>
                      </a:pPr>
                      <a:r>
                        <a:rPr lang="en-IN" sz="900" dirty="0">
                          <a:effectLst/>
                        </a:rPr>
                        <a:t>the information across the Twitter and the required response was noted</a:t>
                      </a:r>
                      <a:endParaRPr lang="en-IN" sz="900" dirty="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71" marR="53671" marT="0" marB="0"/>
                </a:tc>
                <a:extLst>
                  <a:ext uri="{0D108BD9-81ED-4DB2-BD59-A6C34878D82A}">
                    <a16:rowId xmlns:a16="http://schemas.microsoft.com/office/drawing/2014/main" val="329361033"/>
                  </a:ext>
                </a:extLst>
              </a:tr>
            </a:tbl>
          </a:graphicData>
        </a:graphic>
      </p:graphicFrame>
    </p:spTree>
    <p:extLst>
      <p:ext uri="{BB962C8B-B14F-4D97-AF65-F5344CB8AC3E}">
        <p14:creationId xmlns:p14="http://schemas.microsoft.com/office/powerpoint/2010/main" val="3690575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C3F5F-D654-424F-9707-E18EEDC114D2}"/>
              </a:ext>
            </a:extLst>
          </p:cNvPr>
          <p:cNvSpPr>
            <a:spLocks noGrp="1"/>
          </p:cNvSpPr>
          <p:nvPr>
            <p:ph type="title"/>
          </p:nvPr>
        </p:nvSpPr>
        <p:spPr/>
        <p:txBody>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Hardware &amp; Software Requirement</a:t>
            </a:r>
            <a:r>
              <a:rPr lang="en-IN" sz="4400" dirty="0">
                <a:effectLst/>
                <a:latin typeface="Calibri" panose="020F0502020204030204" pitchFamily="34" charset="0"/>
                <a:ea typeface="Calibri" panose="020F0502020204030204" pitchFamily="34" charset="0"/>
                <a:cs typeface="Times New Roman" panose="02020603050405020304" pitchFamily="18" charset="0"/>
              </a:rPr>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73126C1-3F8D-4A65-8082-E62C1144E4D6}"/>
              </a:ext>
            </a:extLst>
          </p:cNvPr>
          <p:cNvSpPr>
            <a:spLocks noGrp="1"/>
          </p:cNvSpPr>
          <p:nvPr>
            <p:ph idx="1"/>
          </p:nvPr>
        </p:nvSpPr>
        <p:spPr/>
        <p:txBody>
          <a:bodyPr/>
          <a:lstStyle/>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Windows 7, 8 and 10 (32 and 64 bit)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Front End			:	Python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Packages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numpy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Pandas,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itertools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matplotlib,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sklearn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keras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tensorflow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Back End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96737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D2B36-D551-4C85-AB02-205C8A2FE36E}"/>
              </a:ext>
            </a:extLst>
          </p:cNvPr>
          <p:cNvSpPr>
            <a:spLocks noGrp="1"/>
          </p:cNvSpPr>
          <p:nvPr>
            <p:ph type="title"/>
          </p:nvPr>
        </p:nvSpPr>
        <p:spPr/>
        <p:txBody>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Hardware </a:t>
            </a:r>
            <a:r>
              <a:rPr lang="en-IN" sz="4400" b="1" dirty="0" err="1">
                <a:effectLst/>
                <a:latin typeface="Times New Roman" panose="02020603050405020304" pitchFamily="18" charset="0"/>
                <a:ea typeface="Calibri" panose="020F0502020204030204" pitchFamily="34" charset="0"/>
                <a:cs typeface="Times New Roman" panose="02020603050405020304" pitchFamily="18" charset="0"/>
              </a:rPr>
              <a:t>Reqirqments</a:t>
            </a:r>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4400" dirty="0">
                <a:effectLst/>
                <a:latin typeface="Calibri" panose="020F0502020204030204" pitchFamily="34" charset="0"/>
                <a:ea typeface="Calibri" panose="020F0502020204030204" pitchFamily="34" charset="0"/>
                <a:cs typeface="Times New Roman" panose="02020603050405020304" pitchFamily="18" charset="0"/>
              </a:rPr>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05D458E-F96E-4436-AE4C-616843594A3B}"/>
              </a:ext>
            </a:extLst>
          </p:cNvPr>
          <p:cNvSpPr>
            <a:spLocks noGrp="1"/>
          </p:cNvSpPr>
          <p:nvPr>
            <p:ph idx="1"/>
          </p:nvPr>
        </p:nvSpPr>
        <p:spPr/>
        <p:txBody>
          <a:bodyPr/>
          <a:lstStyle/>
          <a:p>
            <a:pPr algn="just">
              <a:lnSpc>
                <a:spcPct val="150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Processor	-	Dual Core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Speed		-	3.1 GHz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RAM		-	4 GB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Hard Disk	-	200 GB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67198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F18F5-2657-4CB9-B958-50E335113B63}"/>
              </a:ext>
            </a:extLst>
          </p:cNvPr>
          <p:cNvSpPr>
            <a:spLocks noGrp="1"/>
          </p:cNvSpPr>
          <p:nvPr>
            <p:ph type="title"/>
          </p:nvPr>
        </p:nvSpPr>
        <p:spPr/>
        <p:txBody>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CONCLUSION:</a:t>
            </a:r>
            <a:r>
              <a:rPr lang="en-IN" sz="4400" dirty="0">
                <a:effectLst/>
                <a:latin typeface="Calibri" panose="020F0502020204030204" pitchFamily="34" charset="0"/>
                <a:ea typeface="Calibri" panose="020F0502020204030204" pitchFamily="34" charset="0"/>
                <a:cs typeface="Times New Roman" panose="02020603050405020304" pitchFamily="18" charset="0"/>
              </a:rPr>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AC96FD3-AFA7-4C0A-BA67-F87EEF0250C4}"/>
              </a:ext>
            </a:extLst>
          </p:cNvPr>
          <p:cNvSpPr>
            <a:spLocks noGrp="1"/>
          </p:cNvSpPr>
          <p:nvPr>
            <p:ph idx="1"/>
          </p:nvPr>
        </p:nvSpPr>
        <p:spPr/>
        <p:txBody>
          <a:bodyPr/>
          <a:lstStyle/>
          <a:p>
            <a:pPr algn="just">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In this paper the sentimental flirt analysis methods was implemented in the all the entire chats and was given out the respective result can be obtained. The entire methodology can be implemented but for the storage the cost was little high for using the cloud storage and can be reduced in the future works.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44556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5EE62-D390-4150-863F-58C87EE0EBA8}"/>
              </a:ext>
            </a:extLst>
          </p:cNvPr>
          <p:cNvSpPr>
            <a:spLocks noGrp="1"/>
          </p:cNvSpPr>
          <p:nvPr>
            <p:ph type="title"/>
          </p:nvPr>
        </p:nvSpPr>
        <p:spPr/>
        <p:txBody>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REFFERENCES:</a:t>
            </a:r>
            <a:r>
              <a:rPr lang="en-IN" sz="4400" dirty="0">
                <a:effectLst/>
                <a:latin typeface="Calibri" panose="020F0502020204030204" pitchFamily="34" charset="0"/>
                <a:ea typeface="Calibri" panose="020F0502020204030204" pitchFamily="34" charset="0"/>
                <a:cs typeface="Times New Roman" panose="02020603050405020304" pitchFamily="18" charset="0"/>
              </a:rPr>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D05CB07-724B-4E22-9470-96CA3F050480}"/>
              </a:ext>
            </a:extLst>
          </p:cNvPr>
          <p:cNvSpPr>
            <a:spLocks noGrp="1"/>
          </p:cNvSpPr>
          <p:nvPr>
            <p:ph idx="1"/>
          </p:nvPr>
        </p:nvSpPr>
        <p:spPr/>
        <p:txBody>
          <a:bodyPr>
            <a:normAutofit fontScale="92500" lnSpcReduction="20000"/>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Most popular mobile messaging apps worldwide as of January 2017, b. (2017). Most popular messaging apps 2017 | Statista. [online] Statista. Available at: https://www.statista.com/statistics/258749/most-popularglobal-mobile-messenger-apps/.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Internetdemocracy.in. (2017). Section 66A: Do not send offensive messages – The Internet Democracy Project. [online] Available at: </a:t>
            </a: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https://internetdemocracy.in/laws/the-information-technologyamendment-act-2008/section-66a/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Avasarala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 (2015). AN ANALYSIS OF VALIDITY OF SECTION 66A OF IT ACT, 2000 IN SHREYA SINGHAL V. UNION OF INDIA. [online] http://ijlljs.in. Available at: http://ijlljs.in/wpcontent/uploads/2015/06/CASEANALYSISFORIJLLJS.pdf.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B. Liu and L. Zhang, "A survey of opinion mining and sentiment analysis," in mining text data: Springer, 2012, pp. 415-463.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[5] Y. Wang, "Sensing Human Sentiment via Social Media Images: Methodologies and Applications," Arizona State University, 2018.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19212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2E329A-73E1-4636-B8D8-F8723D809F18}"/>
              </a:ext>
            </a:extLst>
          </p:cNvPr>
          <p:cNvSpPr txBox="1"/>
          <p:nvPr/>
        </p:nvSpPr>
        <p:spPr>
          <a:xfrm>
            <a:off x="980661" y="372822"/>
            <a:ext cx="9886121" cy="6068969"/>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[6]S. D. Pressman, M. W. Gallagher, and S. J. Lopez, "Is the emotion-health connection a “first-world problem”?," Psychological science, vol. 24, no. 4, pp. 544-549, 2013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[7]P. Garg, H. Garg, and V. Ranga, "Sentiment analysis of the Uri terror attack using Twitter," in 2017 International Conference on Computing, Communication and Automation (ICCCA), 2017: IEEE, pp. 17-20.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[8] B. O’Connor, 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Balasubramanyan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 R. Routledge, and N. A. Smith, “From tweets to polls: Linking text sentiment to public opinion time series.,”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Icwsm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vol. 11, no. 122–129, pp. 1–2, 2010.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[9] M. 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Cabanlit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K. J. Espinosa, “Optimizing N-gram based text feature selection in sentiment analysis for commercial products in Twitter through polarity lexicons,” in Information, Intelligence, Systems and Applications, IISA 2014, The 5th International Conference on, 2014, pp. 94–97.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[10] S.-M. Kim and 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Hovy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“Determining the sentiment of opinions,” in Proceedings of the 20th international conference on Computational Linguistics, 2004, p. 1367. </a:t>
            </a: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[11] C. Whitelaw, N. Garg, and 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Argamon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“Using appraisal groups for sentiment analysis,” in Proceedings of the 14th ACM international conference on Information and knowledge management, 2005, pp. 625–631.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[12] H.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Saif</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 Fernandez, Y. He, and H. Alani, "Evaluation datasets for Twitter sentiment analysis,"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Emot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Sentiment. Soc. Expressive Media, p. </a:t>
            </a:r>
            <a:r>
              <a:rPr lang="en-IN" sz="1800">
                <a:effectLst/>
                <a:latin typeface="Times New Roman" panose="02020603050405020304" pitchFamily="18" charset="0"/>
                <a:ea typeface="Calibri" panose="020F0502020204030204" pitchFamily="34" charset="0"/>
                <a:cs typeface="Times New Roman" panose="02020603050405020304" pitchFamily="18" charset="0"/>
              </a:rPr>
              <a:t>9, 2013.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0591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E7C9-7DFC-44E2-B0DC-67C1320558BE}"/>
              </a:ext>
            </a:extLst>
          </p:cNvPr>
          <p:cNvSpPr>
            <a:spLocks noGrp="1"/>
          </p:cNvSpPr>
          <p:nvPr>
            <p:ph type="title"/>
          </p:nvPr>
        </p:nvSpPr>
        <p:spPr/>
        <p:txBody>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ABSTRACT:</a:t>
            </a:r>
            <a:r>
              <a:rPr lang="en-IN" sz="4400" dirty="0">
                <a:effectLst/>
                <a:latin typeface="Calibri" panose="020F0502020204030204" pitchFamily="34" charset="0"/>
                <a:ea typeface="Calibri" panose="020F0502020204030204" pitchFamily="34" charset="0"/>
                <a:cs typeface="Times New Roman" panose="02020603050405020304" pitchFamily="18" charset="0"/>
              </a:rPr>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F4666D6-9052-45C4-BDF2-42E6C8EDC99B}"/>
              </a:ext>
            </a:extLst>
          </p:cNvPr>
          <p:cNvSpPr>
            <a:spLocks noGrp="1"/>
          </p:cNvSpPr>
          <p:nvPr>
            <p:ph idx="1"/>
          </p:nvPr>
        </p:nvSpPr>
        <p:spPr/>
        <p:txBody>
          <a:bodyPr/>
          <a:lstStyle/>
          <a:p>
            <a:pPr algn="just">
              <a:lnSpc>
                <a:spcPct val="107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I</a:t>
            </a:r>
            <a:r>
              <a:rPr lang="en-IN" sz="2400" dirty="0" smtClean="0">
                <a:effectLst/>
                <a:latin typeface="Times New Roman" panose="02020603050405020304" pitchFamily="18" charset="0"/>
                <a:ea typeface="Calibri" panose="020F0502020204030204" pitchFamily="34" charset="0"/>
                <a:cs typeface="Times New Roman" panose="02020603050405020304" pitchFamily="18" charset="0"/>
              </a:rPr>
              <a:t>n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recent times, the mode of conversation is particularly via messages. a variety of statistics has been conveyed through WhatsApp. WhatsApp is the most popular chat utility with energetic users of greater than 650 million. it's been widely used by all, specifically some of the enterprise human beings and youngsters. the use of numerous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gear, customers can analyse the WhatsApp institution chat or personal chat. Authentically users desire to examine their chat for numerous functions. This studies paintings is meant to perform a flirt evaluation and time evaluation. This assignment has many use cases like the discern, who desires to examine their child chat; the police, who want to get valuable information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99393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97F9E-E6EE-45FA-B52F-C063AA3A6F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37685F6-969C-493E-A003-BEBDCAA1AFF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54552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DF19-A360-44D6-8E52-99EFD07FFC12}"/>
              </a:ext>
            </a:extLst>
          </p:cNvPr>
          <p:cNvSpPr>
            <a:spLocks noGrp="1"/>
          </p:cNvSpPr>
          <p:nvPr>
            <p:ph type="title"/>
          </p:nvPr>
        </p:nvSpPr>
        <p:spPr/>
        <p:txBody>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Introduction:</a:t>
            </a:r>
            <a:r>
              <a:rPr lang="en-IN" sz="4400" dirty="0">
                <a:effectLst/>
                <a:latin typeface="Calibri" panose="020F0502020204030204" pitchFamily="34" charset="0"/>
                <a:ea typeface="Calibri" panose="020F0502020204030204" pitchFamily="34" charset="0"/>
                <a:cs typeface="Times New Roman" panose="02020603050405020304" pitchFamily="18" charset="0"/>
              </a:rPr>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7F2223F-AD46-4E9F-A147-1F3DFD95352A}"/>
              </a:ext>
            </a:extLst>
          </p:cNvPr>
          <p:cNvSpPr>
            <a:spLocks noGrp="1"/>
          </p:cNvSpPr>
          <p:nvPr>
            <p:ph idx="1"/>
          </p:nvPr>
        </p:nvSpPr>
        <p:spPr/>
        <p:txBody>
          <a:bodyPr/>
          <a:lstStyle/>
          <a:p>
            <a:pPr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these days, the usage of social media networks now became a common mode of information sharing. A huge set of users had been now adapting to this version of the technological era. the usage of social media now have become commonplace for sharing the messages the video and additionally the pics and no longer simplest for the non-public reason it became extensively utilized for the professional reason as sharing or marketing the commercial enterprise-associated information also in recent times became the new ordinary.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91413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E8444-93A0-496F-A754-CE777F8EA76B}"/>
              </a:ext>
            </a:extLst>
          </p:cNvPr>
          <p:cNvSpPr>
            <a:spLocks noGrp="1"/>
          </p:cNvSpPr>
          <p:nvPr>
            <p:ph type="title"/>
          </p:nvPr>
        </p:nvSpPr>
        <p:spPr/>
        <p:txBody>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Objectives:</a:t>
            </a:r>
            <a:r>
              <a:rPr lang="en-IN" sz="4400" dirty="0">
                <a:effectLst/>
                <a:latin typeface="Calibri" panose="020F0502020204030204" pitchFamily="34" charset="0"/>
                <a:ea typeface="Calibri" panose="020F0502020204030204" pitchFamily="34" charset="0"/>
                <a:cs typeface="Times New Roman" panose="02020603050405020304" pitchFamily="18" charset="0"/>
              </a:rPr>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A1ECDDF-15EF-485D-8D6E-1B70025B75AA}"/>
              </a:ext>
            </a:extLst>
          </p:cNvPr>
          <p:cNvSpPr>
            <a:spLocks noGrp="1"/>
          </p:cNvSpPr>
          <p:nvPr>
            <p:ph idx="1"/>
          </p:nvPr>
        </p:nvSpPr>
        <p:spPr/>
        <p:txBody>
          <a:bodyPr/>
          <a:lstStyle/>
          <a:p>
            <a:pPr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This paper proposes the mechanism of creating professional chat application that will not permit the user to send inappropriate or improper messages to the participants by incorporating base level implementation of natural language processing (NLP). Before sending the messages to the user, the typed message evaluated to find any inappropriate terms in the message that may include vulgar words, etc., using natural language processing.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01556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445C-11C4-44FC-B749-BC65C87BD357}"/>
              </a:ext>
            </a:extLst>
          </p:cNvPr>
          <p:cNvSpPr>
            <a:spLocks noGrp="1"/>
          </p:cNvSpPr>
          <p:nvPr>
            <p:ph type="title"/>
          </p:nvPr>
        </p:nvSpPr>
        <p:spPr/>
        <p:txBody>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EXISTING SYSTEM:</a:t>
            </a:r>
            <a:r>
              <a:rPr lang="en-IN" sz="4400" dirty="0">
                <a:effectLst/>
                <a:latin typeface="Calibri" panose="020F0502020204030204" pitchFamily="34" charset="0"/>
                <a:ea typeface="Calibri" panose="020F0502020204030204" pitchFamily="34" charset="0"/>
                <a:cs typeface="Times New Roman" panose="02020603050405020304" pitchFamily="18" charset="0"/>
              </a:rPr>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7AA06B3-8FF1-48EE-BDEC-4E4AA8B4D211}"/>
              </a:ext>
            </a:extLst>
          </p:cNvPr>
          <p:cNvSpPr>
            <a:spLocks noGrp="1"/>
          </p:cNvSpPr>
          <p:nvPr>
            <p:ph idx="1"/>
          </p:nvPr>
        </p:nvSpPr>
        <p:spPr/>
        <p:txBody>
          <a:bodyPr>
            <a:normAutofit/>
          </a:bodyPr>
          <a:lstStyle/>
          <a:p>
            <a:pPr algn="just">
              <a:lnSpc>
                <a:spcPct val="107000"/>
              </a:lnSpc>
              <a:spcAft>
                <a:spcPts val="800"/>
              </a:spcAft>
            </a:pPr>
            <a:r>
              <a:rPr lang="en-IN" sz="2400" dirty="0">
                <a:effectLst/>
                <a:latin typeface="Times New Roman" panose="02020603050405020304" pitchFamily="18" charset="0"/>
                <a:ea typeface="Calibri" panose="020F0502020204030204" pitchFamily="34" charset="0"/>
              </a:rPr>
              <a:t>The related work states that there are no methods or provisions for identification of lewd or vulgar context in the typed message of a user and stop the user from sending the message. The proposed methodology solves these issues by developing an NLP based android tool for identification of lewd or vulgar context in the message and prevents the user from sending those messages with a warning notification.</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rPr>
              <a:t> The textual content mining idea is likewise used for mining the text data, which become used inside the WhatsApp verbal exchange. </a:t>
            </a:r>
            <a:endParaRPr lang="en-IN" sz="2400" dirty="0"/>
          </a:p>
        </p:txBody>
      </p:sp>
    </p:spTree>
    <p:extLst>
      <p:ext uri="{BB962C8B-B14F-4D97-AF65-F5344CB8AC3E}">
        <p14:creationId xmlns:p14="http://schemas.microsoft.com/office/powerpoint/2010/main" val="983882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AF5B-8F34-4B36-BECD-EB8F87B6D8EF}"/>
              </a:ext>
            </a:extLst>
          </p:cNvPr>
          <p:cNvSpPr>
            <a:spLocks noGrp="1"/>
          </p:cNvSpPr>
          <p:nvPr>
            <p:ph type="title"/>
          </p:nvPr>
        </p:nvSpPr>
        <p:spPr/>
        <p:txBody>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DIS ADVANTAGES:</a:t>
            </a:r>
            <a:r>
              <a:rPr lang="en-IN" sz="2400" dirty="0">
                <a:effectLst/>
                <a:latin typeface="Calibri" panose="020F0502020204030204" pitchFamily="34" charset="0"/>
                <a:ea typeface="Calibri" panose="020F0502020204030204" pitchFamily="34" charset="0"/>
                <a:cs typeface="Times New Roman" panose="02020603050405020304" pitchFamily="18" charset="0"/>
              </a:rPr>
              <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5DBA95B-9AF6-47CF-8962-F9B1C48D8D07}"/>
              </a:ext>
            </a:extLst>
          </p:cNvPr>
          <p:cNvSpPr>
            <a:spLocks noGrp="1"/>
          </p:cNvSpPr>
          <p:nvPr>
            <p:ph idx="1"/>
          </p:nvPr>
        </p:nvSpPr>
        <p:spPr/>
        <p:txBody>
          <a:bodyPr>
            <a:normAutofit/>
          </a:bodyPr>
          <a:lstStyle/>
          <a:p>
            <a:pPr marL="1143000" lvl="2" indent="-228600" algn="just">
              <a:lnSpc>
                <a:spcPct val="107000"/>
              </a:lnSpc>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Security issues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gn="just">
              <a:lnSpc>
                <a:spcPct val="107000"/>
              </a:lnSpc>
              <a:spcAft>
                <a:spcPts val="800"/>
              </a:spcAft>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Privacy issues</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gn="just">
              <a:lnSpc>
                <a:spcPct val="107000"/>
              </a:lnSpc>
              <a:spcAft>
                <a:spcPts val="800"/>
              </a:spcAft>
              <a:buFont typeface="Wingdings" panose="05000000000000000000" pitchFamily="2" charset="2"/>
              <a:buChar char=""/>
            </a:pPr>
            <a:r>
              <a:rPr lang="en-IN" sz="2800" b="1" dirty="0">
                <a:solidFill>
                  <a:srgbClr val="000000"/>
                </a:solidFill>
                <a:effectLst/>
                <a:ea typeface="Calibri" panose="020F0502020204030204" pitchFamily="34" charset="0"/>
              </a:rPr>
              <a:t>Misuse of Information/Inaccurate Information</a:t>
            </a:r>
            <a:endParaRPr lang="en-IN" sz="2800" dirty="0"/>
          </a:p>
        </p:txBody>
      </p:sp>
    </p:spTree>
    <p:extLst>
      <p:ext uri="{BB962C8B-B14F-4D97-AF65-F5344CB8AC3E}">
        <p14:creationId xmlns:p14="http://schemas.microsoft.com/office/powerpoint/2010/main" val="441052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1B9FD-96D6-4324-AAFA-DD94C954970F}"/>
              </a:ext>
            </a:extLst>
          </p:cNvPr>
          <p:cNvSpPr>
            <a:spLocks noGrp="1"/>
          </p:cNvSpPr>
          <p:nvPr>
            <p:ph type="title"/>
          </p:nvPr>
        </p:nvSpPr>
        <p:spPr/>
        <p:txBody>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PROPOSED SYSTEM:</a:t>
            </a:r>
            <a:r>
              <a:rPr lang="en-IN" sz="4400" dirty="0">
                <a:effectLst/>
                <a:latin typeface="Calibri" panose="020F0502020204030204" pitchFamily="34" charset="0"/>
                <a:ea typeface="Calibri" panose="020F0502020204030204" pitchFamily="34" charset="0"/>
                <a:cs typeface="Times New Roman" panose="02020603050405020304" pitchFamily="18" charset="0"/>
              </a:rPr>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9D3B6C2-2A50-4DFC-9C3C-40B67510F981}"/>
              </a:ext>
            </a:extLst>
          </p:cNvPr>
          <p:cNvSpPr>
            <a:spLocks noGrp="1"/>
          </p:cNvSpPr>
          <p:nvPr>
            <p:ph idx="1"/>
          </p:nvPr>
        </p:nvSpPr>
        <p:spPr/>
        <p:txBody>
          <a:bodyPr/>
          <a:lstStyle/>
          <a:p>
            <a:pPr algn="just">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machine focuses on the extraction of the WhatsApp chat and become taken into consideration for the sentimental analysis the usage of the deep getting to know model And the Natural language processing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91973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C681-2AD8-4308-ACFA-E87175F58308}"/>
              </a:ext>
            </a:extLst>
          </p:cNvPr>
          <p:cNvSpPr>
            <a:spLocks noGrp="1"/>
          </p:cNvSpPr>
          <p:nvPr>
            <p:ph type="title"/>
          </p:nvPr>
        </p:nvSpPr>
        <p:spPr/>
        <p:txBody>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ADVANTAGES:</a:t>
            </a:r>
            <a:r>
              <a:rPr lang="en-IN" sz="2400" dirty="0">
                <a:effectLst/>
                <a:latin typeface="Calibri" panose="020F0502020204030204" pitchFamily="34" charset="0"/>
                <a:ea typeface="Calibri" panose="020F0502020204030204" pitchFamily="34" charset="0"/>
                <a:cs typeface="Times New Roman" panose="02020603050405020304" pitchFamily="18" charset="0"/>
              </a:rPr>
              <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EC2A58B-E267-49DB-BBE2-A9C9866806DB}"/>
              </a:ext>
            </a:extLst>
          </p:cNvPr>
          <p:cNvSpPr>
            <a:spLocks noGrp="1"/>
          </p:cNvSpPr>
          <p:nvPr>
            <p:ph idx="1"/>
          </p:nvPr>
        </p:nvSpPr>
        <p:spPr/>
        <p:txBody>
          <a:bodyPr/>
          <a:lstStyle/>
          <a:p>
            <a:pPr algn="just">
              <a:lnSpc>
                <a:spcPct val="107000"/>
              </a:lnSpc>
              <a:spcAft>
                <a:spcPts val="800"/>
              </a:spcAft>
            </a:pPr>
            <a:r>
              <a:rPr lang="en-IN" sz="1400" dirty="0">
                <a:solidFill>
                  <a:srgbClr val="4D5156"/>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solidFill>
                  <a:srgbClr val="4D5156"/>
                </a:solidFill>
                <a:effectLst/>
                <a:latin typeface="Times New Roman" panose="02020603050405020304" pitchFamily="18" charset="0"/>
                <a:ea typeface="Calibri" panose="020F0502020204030204" pitchFamily="34" charset="0"/>
                <a:cs typeface="Times New Roman" panose="02020603050405020304" pitchFamily="18" charset="0"/>
              </a:rPr>
              <a:t>It can train your chatbot to recognise,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gn="just">
              <a:lnSpc>
                <a:spcPct val="107000"/>
              </a:lnSpc>
              <a:buFont typeface="Symbol" panose="05050102010706020507" pitchFamily="18" charset="2"/>
              <a:buChar char=""/>
            </a:pPr>
            <a:r>
              <a:rPr lang="en-IN" sz="2800" dirty="0">
                <a:solidFill>
                  <a:srgbClr val="4D5156"/>
                </a:solidFill>
                <a:effectLst/>
                <a:latin typeface="Times New Roman" panose="02020603050405020304" pitchFamily="18" charset="0"/>
                <a:ea typeface="Calibri" panose="020F0502020204030204" pitchFamily="34" charset="0"/>
                <a:cs typeface="Times New Roman" panose="02020603050405020304" pitchFamily="18" charset="0"/>
              </a:rPr>
              <a:t>It can more accuracy from datamining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gn="just">
              <a:lnSpc>
                <a:spcPct val="107000"/>
              </a:lnSpc>
              <a:spcAft>
                <a:spcPts val="800"/>
              </a:spcAft>
              <a:buFont typeface="Symbol" panose="05050102010706020507" pitchFamily="18" charset="2"/>
              <a:buChar char=""/>
            </a:pPr>
            <a:r>
              <a:rPr lang="en-IN" sz="2800" dirty="0">
                <a:solidFill>
                  <a:srgbClr val="4D5156"/>
                </a:solidFill>
                <a:effectLst/>
                <a:latin typeface="Times New Roman" panose="02020603050405020304" pitchFamily="18" charset="0"/>
                <a:ea typeface="Calibri" panose="020F0502020204030204" pitchFamily="34" charset="0"/>
                <a:cs typeface="Times New Roman" panose="02020603050405020304" pitchFamily="18" charset="0"/>
              </a:rPr>
              <a:t>Time efficiency was low</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91584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42207-23B4-4612-9D3F-13B1C6FA629E}"/>
              </a:ext>
            </a:extLst>
          </p:cNvPr>
          <p:cNvSpPr>
            <a:spLocks noGrp="1"/>
          </p:cNvSpPr>
          <p:nvPr>
            <p:ph type="title"/>
          </p:nvPr>
        </p:nvSpPr>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SYSTEM ARCHITECTURE:</a:t>
            </a:r>
            <a:r>
              <a:rPr lang="en-IN" sz="4000" dirty="0">
                <a:effectLst/>
                <a:latin typeface="Times New Roman" panose="02020603050405020304" pitchFamily="18" charset="0"/>
                <a:ea typeface="Calibri" panose="020F0502020204030204" pitchFamily="34" charset="0"/>
                <a:cs typeface="Times New Roman" panose="02020603050405020304" pitchFamily="18" charset="0"/>
              </a:rPr>
              <a:t/>
            </a:r>
            <a:br>
              <a:rPr lang="en-IN" sz="40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233EE61-EDC3-4361-8F4E-2889B9A45F3B}"/>
              </a:ext>
            </a:extLst>
          </p:cNvPr>
          <p:cNvSpPr>
            <a:spLocks noGrp="1"/>
          </p:cNvSpPr>
          <p:nvPr>
            <p:ph idx="1"/>
          </p:nvPr>
        </p:nvSpPr>
        <p:spPr/>
        <p:txBody>
          <a:bodyPr/>
          <a:lstStyle/>
          <a:p>
            <a:pPr marL="0" indent="0">
              <a:buNone/>
            </a:pPr>
            <a:endParaRPr lang="en-IN" dirty="0"/>
          </a:p>
        </p:txBody>
      </p:sp>
      <p:grpSp>
        <p:nvGrpSpPr>
          <p:cNvPr id="4" name="Group 3">
            <a:extLst>
              <a:ext uri="{FF2B5EF4-FFF2-40B4-BE49-F238E27FC236}">
                <a16:creationId xmlns:a16="http://schemas.microsoft.com/office/drawing/2014/main" id="{F74DB475-08F8-4999-B880-8B382A7E70EC}"/>
              </a:ext>
            </a:extLst>
          </p:cNvPr>
          <p:cNvGrpSpPr/>
          <p:nvPr/>
        </p:nvGrpSpPr>
        <p:grpSpPr>
          <a:xfrm>
            <a:off x="2000388" y="2843102"/>
            <a:ext cx="7131049" cy="2019934"/>
            <a:chOff x="0" y="0"/>
            <a:chExt cx="8258243" cy="2814030"/>
          </a:xfrm>
        </p:grpSpPr>
        <p:sp>
          <p:nvSpPr>
            <p:cNvPr id="5" name="Rectangle 4">
              <a:extLst>
                <a:ext uri="{FF2B5EF4-FFF2-40B4-BE49-F238E27FC236}">
                  <a16:creationId xmlns:a16="http://schemas.microsoft.com/office/drawing/2014/main" id="{2942A68C-8928-41B0-AF98-82C118F37BA3}"/>
                </a:ext>
              </a:extLst>
            </p:cNvPr>
            <p:cNvSpPr/>
            <p:nvPr/>
          </p:nvSpPr>
          <p:spPr>
            <a:xfrm>
              <a:off x="0" y="0"/>
              <a:ext cx="2155155" cy="1049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kern="1200">
                  <a:solidFill>
                    <a:srgbClr val="000000"/>
                  </a:solidFill>
                  <a:effectLst/>
                  <a:ea typeface="Times New Roman" panose="02020603050405020304" pitchFamily="18" charset="0"/>
                  <a:cs typeface="Times New Roman" panose="02020603050405020304" pitchFamily="18" charset="0"/>
                </a:rPr>
                <a:t>whatsapp</a:t>
              </a:r>
              <a:endParaRPr lang="en-IN" sz="1200">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F4C29716-3B28-499C-83B2-D17CDE07D98F}"/>
                </a:ext>
              </a:extLst>
            </p:cNvPr>
            <p:cNvSpPr/>
            <p:nvPr/>
          </p:nvSpPr>
          <p:spPr>
            <a:xfrm>
              <a:off x="2934586" y="0"/>
              <a:ext cx="2206467" cy="1049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kern="1200">
                  <a:solidFill>
                    <a:srgbClr val="000000"/>
                  </a:solidFill>
                  <a:effectLst/>
                  <a:ea typeface="Times New Roman" panose="02020603050405020304" pitchFamily="18" charset="0"/>
                  <a:cs typeface="Times New Roman" panose="02020603050405020304" pitchFamily="18" charset="0"/>
                </a:rPr>
                <a:t>Expert whatsapp</a:t>
              </a:r>
              <a:endParaRPr lang="en-IN" sz="1200">
                <a:effectLst/>
                <a:latin typeface="Times New Roman" panose="02020603050405020304" pitchFamily="18" charset="0"/>
                <a:ea typeface="Times New Roman" panose="02020603050405020304" pitchFamily="18" charset="0"/>
              </a:endParaRPr>
            </a:p>
            <a:p>
              <a:pPr algn="ctr"/>
              <a:r>
                <a:rPr lang="en-US" sz="1800" kern="1200">
                  <a:solidFill>
                    <a:srgbClr val="000000"/>
                  </a:solidFill>
                  <a:effectLst/>
                  <a:ea typeface="Times New Roman" panose="02020603050405020304" pitchFamily="18" charset="0"/>
                  <a:cs typeface="Times New Roman" panose="02020603050405020304" pitchFamily="18" charset="0"/>
                </a:rPr>
                <a:t>chat</a:t>
              </a:r>
              <a:endParaRPr lang="en-IN" sz="1200">
                <a:effectLst/>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CC598B12-3E95-4198-8B68-75D86432C741}"/>
                </a:ext>
              </a:extLst>
            </p:cNvPr>
            <p:cNvSpPr/>
            <p:nvPr/>
          </p:nvSpPr>
          <p:spPr>
            <a:xfrm>
              <a:off x="6103088" y="0"/>
              <a:ext cx="2155155" cy="1049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kern="1200">
                  <a:solidFill>
                    <a:srgbClr val="000000"/>
                  </a:solidFill>
                  <a:effectLst/>
                  <a:ea typeface="Times New Roman" panose="02020603050405020304" pitchFamily="18" charset="0"/>
                  <a:cs typeface="Times New Roman" panose="02020603050405020304" pitchFamily="18" charset="0"/>
                </a:rPr>
                <a:t>Sentimental analysis</a:t>
              </a:r>
              <a:endParaRPr lang="en-IN" sz="1200">
                <a:effectLst/>
                <a:latin typeface="Times New Roman" panose="02020603050405020304" pitchFamily="18" charset="0"/>
                <a:ea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E4E3353E-7227-4090-A053-4F76514FB4D2}"/>
                </a:ext>
              </a:extLst>
            </p:cNvPr>
            <p:cNvCxnSpPr/>
            <p:nvPr/>
          </p:nvCxnSpPr>
          <p:spPr>
            <a:xfrm>
              <a:off x="2158409" y="520995"/>
              <a:ext cx="7839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5161C961-6195-4742-9F77-D1D99B665D0B}"/>
                </a:ext>
              </a:extLst>
            </p:cNvPr>
            <p:cNvCxnSpPr/>
            <p:nvPr/>
          </p:nvCxnSpPr>
          <p:spPr>
            <a:xfrm>
              <a:off x="5146158" y="520995"/>
              <a:ext cx="9549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95765105-7460-45BB-B0C2-ACC1B2C79652}"/>
                </a:ext>
              </a:extLst>
            </p:cNvPr>
            <p:cNvSpPr/>
            <p:nvPr/>
          </p:nvSpPr>
          <p:spPr>
            <a:xfrm>
              <a:off x="6103088" y="1765005"/>
              <a:ext cx="2155155" cy="1049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kern="1200" dirty="0" smtClean="0">
                  <a:solidFill>
                    <a:srgbClr val="000000"/>
                  </a:solidFill>
                  <a:effectLst/>
                  <a:ea typeface="Times New Roman" panose="02020603050405020304" pitchFamily="18" charset="0"/>
                  <a:cs typeface="Times New Roman" panose="02020603050405020304" pitchFamily="18" charset="0"/>
                </a:rPr>
                <a:t>Classification Result</a:t>
              </a:r>
              <a:endParaRPr lang="en-IN" sz="1200" dirty="0">
                <a:effectLst/>
                <a:latin typeface="Times New Roman" panose="02020603050405020304" pitchFamily="18" charset="0"/>
                <a:ea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8D362787-BE6B-41F0-AF07-FAAD8E32B8D5}"/>
                </a:ext>
              </a:extLst>
            </p:cNvPr>
            <p:cNvCxnSpPr/>
            <p:nvPr/>
          </p:nvCxnSpPr>
          <p:spPr>
            <a:xfrm>
              <a:off x="7176977" y="1052623"/>
              <a:ext cx="0" cy="721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31161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4CD4AD182BB740821523B87CFD73C6" ma:contentTypeVersion="0" ma:contentTypeDescription="Create a new document." ma:contentTypeScope="" ma:versionID="87a9cbdd9a925c959471a0456f80692f">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7B3FC0-E847-410F-A465-1B64A43AFA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2134560-A2DF-495B-B46C-230D45293D08}">
  <ds:schemaRefs>
    <ds:schemaRef ds:uri="http://schemas.microsoft.com/sharepoint/v3/contenttype/forms"/>
  </ds:schemaRefs>
</ds:datastoreItem>
</file>

<file path=customXml/itemProps3.xml><?xml version="1.0" encoding="utf-8"?>
<ds:datastoreItem xmlns:ds="http://schemas.openxmlformats.org/officeDocument/2006/customXml" ds:itemID="{FDEF4BCB-F68E-4412-BCF4-49E867D499B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64</TotalTime>
  <Words>1488</Words>
  <Application>Microsoft Office PowerPoint</Application>
  <PresentationFormat>Widescreen</PresentationFormat>
  <Paragraphs>102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Symbol</vt:lpstr>
      <vt:lpstr>Times New Roman</vt:lpstr>
      <vt:lpstr>Wingdings</vt:lpstr>
      <vt:lpstr>Office Theme</vt:lpstr>
      <vt:lpstr>People’s Behaviour Analysis in Chat Message using Natural Language Processing </vt:lpstr>
      <vt:lpstr>ABSTRACT: </vt:lpstr>
      <vt:lpstr>Introduction: </vt:lpstr>
      <vt:lpstr>Objectives: </vt:lpstr>
      <vt:lpstr>EXISTING SYSTEM: </vt:lpstr>
      <vt:lpstr>DIS ADVANTAGES: </vt:lpstr>
      <vt:lpstr>PROPOSED SYSTEM: </vt:lpstr>
      <vt:lpstr>ADVANTAGES: </vt:lpstr>
      <vt:lpstr>SYSTEM ARCHITECTURE: </vt:lpstr>
      <vt:lpstr>Modules: Exploratory Data Analysis:  </vt:lpstr>
      <vt:lpstr>Pre-processing &amp; Transformation </vt:lpstr>
      <vt:lpstr>Data Partition </vt:lpstr>
      <vt:lpstr>Literature Review: </vt:lpstr>
      <vt:lpstr>PowerPoint Presentation</vt:lpstr>
      <vt:lpstr>Hardware &amp; Software Requirement </vt:lpstr>
      <vt:lpstr>Hardware Reqirqments: </vt:lpstr>
      <vt:lpstr>CONCLUSION: </vt:lpstr>
      <vt:lpstr>REFFERENCES: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People’s Behaviour Analysis in Chat Message using Natural Language Processing </dc:title>
  <dc:creator>Nishanth E</dc:creator>
  <cp:lastModifiedBy>Lenovo</cp:lastModifiedBy>
  <cp:revision>4</cp:revision>
  <dcterms:created xsi:type="dcterms:W3CDTF">2022-01-10T13:32:01Z</dcterms:created>
  <dcterms:modified xsi:type="dcterms:W3CDTF">2022-03-14T09:01:47Z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0x010100294CD4AD182BB740821523B87CFD73C6</vt:lpwstr>
  </property>
</Properties>
</file>