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2"/>
  </p:notesMasterIdLst>
  <p:sldIdLst>
    <p:sldId id="360" r:id="rId2"/>
    <p:sldId id="364"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35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0" r:id="rId70"/>
    <p:sldId id="301" r:id="rId71"/>
    <p:sldId id="302" r:id="rId72"/>
    <p:sldId id="303" r:id="rId73"/>
    <p:sldId id="304" r:id="rId74"/>
    <p:sldId id="305" r:id="rId75"/>
    <p:sldId id="359" r:id="rId76"/>
    <p:sldId id="306" r:id="rId77"/>
    <p:sldId id="307" r:id="rId78"/>
    <p:sldId id="308" r:id="rId79"/>
    <p:sldId id="309" r:id="rId80"/>
    <p:sldId id="310" r:id="rId81"/>
    <p:sldId id="311" r:id="rId82"/>
    <p:sldId id="312" r:id="rId83"/>
    <p:sldId id="313" r:id="rId84"/>
    <p:sldId id="314" r:id="rId85"/>
    <p:sldId id="315" r:id="rId86"/>
    <p:sldId id="316" r:id="rId87"/>
    <p:sldId id="317" r:id="rId88"/>
    <p:sldId id="318" r:id="rId89"/>
    <p:sldId id="319" r:id="rId90"/>
    <p:sldId id="320" r:id="rId91"/>
    <p:sldId id="321" r:id="rId92"/>
    <p:sldId id="322" r:id="rId93"/>
    <p:sldId id="323" r:id="rId94"/>
    <p:sldId id="324" r:id="rId95"/>
    <p:sldId id="325" r:id="rId96"/>
    <p:sldId id="326" r:id="rId97"/>
    <p:sldId id="361" r:id="rId98"/>
    <p:sldId id="327" r:id="rId99"/>
    <p:sldId id="328" r:id="rId100"/>
    <p:sldId id="329" r:id="rId101"/>
    <p:sldId id="330" r:id="rId102"/>
    <p:sldId id="331" r:id="rId103"/>
    <p:sldId id="332" r:id="rId104"/>
    <p:sldId id="333" r:id="rId105"/>
    <p:sldId id="334" r:id="rId106"/>
    <p:sldId id="335" r:id="rId107"/>
    <p:sldId id="336" r:id="rId108"/>
    <p:sldId id="337" r:id="rId109"/>
    <p:sldId id="338" r:id="rId110"/>
    <p:sldId id="339" r:id="rId111"/>
    <p:sldId id="340" r:id="rId112"/>
    <p:sldId id="362" r:id="rId113"/>
    <p:sldId id="363" r:id="rId114"/>
    <p:sldId id="341" r:id="rId115"/>
    <p:sldId id="342" r:id="rId116"/>
    <p:sldId id="343" r:id="rId117"/>
    <p:sldId id="344" r:id="rId118"/>
    <p:sldId id="345" r:id="rId119"/>
    <p:sldId id="346" r:id="rId120"/>
    <p:sldId id="347" r:id="rId121"/>
    <p:sldId id="348" r:id="rId122"/>
    <p:sldId id="349" r:id="rId123"/>
    <p:sldId id="350" r:id="rId124"/>
    <p:sldId id="351" r:id="rId125"/>
    <p:sldId id="352" r:id="rId126"/>
    <p:sldId id="353" r:id="rId127"/>
    <p:sldId id="354" r:id="rId128"/>
    <p:sldId id="355" r:id="rId129"/>
    <p:sldId id="356" r:id="rId130"/>
    <p:sldId id="357"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0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70160-A298-458E-A886-73096A50DCEF}" type="datetimeFigureOut">
              <a:rPr lang="en-IN" smtClean="0"/>
              <a:t>20-03-2022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6F4B6-0D46-4883-B505-F0464E9DB7D3}" type="slidenum">
              <a:rPr lang="en-IN" smtClean="0"/>
              <a:t>‹#›</a:t>
            </a:fld>
            <a:endParaRPr lang="en-IN"/>
          </a:p>
        </p:txBody>
      </p:sp>
    </p:spTree>
    <p:extLst>
      <p:ext uri="{BB962C8B-B14F-4D97-AF65-F5344CB8AC3E}">
        <p14:creationId xmlns:p14="http://schemas.microsoft.com/office/powerpoint/2010/main" val="244083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98846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913052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591943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D8BD707-D9CF-40AE-B4C6-C98DA3205C09}" type="datetimeFigureOut">
              <a:rPr lang="en-US" smtClean="0"/>
              <a:pPr/>
              <a:t>3/20/2022</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1D8BD707-D9CF-40AE-B4C6-C98DA3205C09}" type="datetimeFigureOut">
              <a:rPr lang="en-US" smtClean="0"/>
              <a:pPr/>
              <a:t>3/20/2022</a:t>
            </a:fld>
            <a:endParaRPr lang="en-US" dirty="0"/>
          </a:p>
        </p:txBody>
      </p:sp>
      <p:sp>
        <p:nvSpPr>
          <p:cNvPr id="5" name="Footer Placeholder 4"/>
          <p:cNvSpPr>
            <a:spLocks noGrp="1"/>
          </p:cNvSpPr>
          <p:nvPr>
            <p:ph type="ftr" sz="quarter" idx="11"/>
          </p:nvPr>
        </p:nvSpPr>
        <p:spPr>
          <a:xfrm>
            <a:off x="609600" y="6556248"/>
            <a:ext cx="4876800" cy="228600"/>
          </a:xfrm>
        </p:spPr>
        <p:txBody>
          <a:bodyPr/>
          <a:lstStyle/>
          <a:p>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9593516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3411737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15064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933713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24556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D8BD707-D9CF-40AE-B4C6-C98DA3205C09}" type="datetimeFigureOut">
              <a:rPr lang="en-US" smtClean="0"/>
              <a:pPr/>
              <a:t>3/20/2022</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3/20/2022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9">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3/20/2022</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68370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216289"/>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prediction</a:t>
            </a:r>
            <a:endParaRPr lang="en-US" dirty="0"/>
          </a:p>
        </p:txBody>
      </p:sp>
      <p:sp>
        <p:nvSpPr>
          <p:cNvPr id="3" name="Content Placeholder 2"/>
          <p:cNvSpPr>
            <a:spLocks noGrp="1"/>
          </p:cNvSpPr>
          <p:nvPr>
            <p:ph idx="1"/>
          </p:nvPr>
        </p:nvSpPr>
        <p:spPr/>
        <p:txBody>
          <a:bodyPr/>
          <a:lstStyle/>
          <a:p>
            <a:r>
              <a:rPr lang="en-US" dirty="0" smtClean="0"/>
              <a:t>Let us create a LSTM model to analyze the IMDB movie reviews and find its positive/negative sentiment.</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uence Analysis"/>
          <p:cNvPicPr>
            <a:picLocks noGrp="1" noChangeAspect="1" noChangeArrowheads="1"/>
          </p:cNvPicPr>
          <p:nvPr>
            <p:ph idx="1"/>
          </p:nvPr>
        </p:nvPicPr>
        <p:blipFill>
          <a:blip r:embed="rId2"/>
          <a:srcRect/>
          <a:stretch>
            <a:fillRect/>
          </a:stretch>
        </p:blipFill>
        <p:spPr bwMode="auto">
          <a:xfrm>
            <a:off x="3188323" y="304801"/>
            <a:ext cx="4824755" cy="6151563"/>
          </a:xfrm>
          <a:prstGeom prst="rect">
            <a:avLst/>
          </a:prstGeo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description: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core features of the model are as follows −</a:t>
            </a:r>
          </a:p>
          <a:p>
            <a:r>
              <a:rPr lang="en-US" dirty="0" smtClean="0"/>
              <a:t>Input layer using Embedding layer with 128 features.</a:t>
            </a:r>
          </a:p>
          <a:p>
            <a:r>
              <a:rPr lang="en-US" dirty="0" smtClean="0"/>
              <a:t>First layer, Dense consists of 128 units with normal dropout and recurrent dropout set to 0.2.</a:t>
            </a:r>
          </a:p>
          <a:p>
            <a:r>
              <a:rPr lang="en-US" dirty="0" smtClean="0"/>
              <a:t>Output layer, </a:t>
            </a:r>
            <a:r>
              <a:rPr lang="en-US" i="1" dirty="0" smtClean="0"/>
              <a:t>Dense</a:t>
            </a:r>
            <a:r>
              <a:rPr lang="en-US" dirty="0" smtClean="0"/>
              <a:t> consists of 1 unit and ‘sigmoid’ activation function.</a:t>
            </a:r>
          </a:p>
          <a:p>
            <a:r>
              <a:rPr lang="en-US" dirty="0" smtClean="0"/>
              <a:t>Use </a:t>
            </a:r>
            <a:r>
              <a:rPr lang="en-US" b="1" dirty="0" smtClean="0"/>
              <a:t>binary_crossentropy</a:t>
            </a:r>
            <a:r>
              <a:rPr lang="en-US" dirty="0" smtClean="0"/>
              <a:t> as loss function.</a:t>
            </a:r>
          </a:p>
          <a:p>
            <a:r>
              <a:rPr lang="en-US" dirty="0" smtClean="0"/>
              <a:t>Use </a:t>
            </a:r>
            <a:r>
              <a:rPr lang="en-US" b="1" dirty="0" smtClean="0"/>
              <a:t>adam</a:t>
            </a:r>
            <a:r>
              <a:rPr lang="en-US" dirty="0" smtClean="0"/>
              <a:t> as Optimizer.</a:t>
            </a:r>
          </a:p>
          <a:p>
            <a:r>
              <a:rPr lang="en-US" dirty="0" smtClean="0"/>
              <a:t>Use </a:t>
            </a:r>
            <a:r>
              <a:rPr lang="en-US" b="1" dirty="0" smtClean="0"/>
              <a:t>accuracy</a:t>
            </a:r>
            <a:r>
              <a:rPr lang="en-US" dirty="0" smtClean="0"/>
              <a:t> as metrics.</a:t>
            </a:r>
          </a:p>
          <a:p>
            <a:r>
              <a:rPr lang="en-US" dirty="0" smtClean="0"/>
              <a:t>Use 32 as batch size.</a:t>
            </a:r>
          </a:p>
          <a:p>
            <a:r>
              <a:rPr lang="en-US" dirty="0" smtClean="0"/>
              <a:t>Use 15 as epochs.</a:t>
            </a:r>
          </a:p>
          <a:p>
            <a:r>
              <a:rPr lang="en-US" dirty="0" smtClean="0"/>
              <a:t>Use 80 as the maximum length of the word.</a:t>
            </a:r>
          </a:p>
          <a:p>
            <a:r>
              <a:rPr lang="en-US" dirty="0" smtClean="0"/>
              <a:t>Use 2000 as the maximum number of word in a given sentence.</a:t>
            </a:r>
          </a:p>
          <a:p>
            <a:pPr>
              <a:buNone/>
            </a:pP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import the modules</a:t>
            </a:r>
            <a:endParaRPr lang="en-US" dirty="0"/>
          </a:p>
        </p:txBody>
      </p:sp>
      <p:sp>
        <p:nvSpPr>
          <p:cNvPr id="3" name="Content Placeholder 2"/>
          <p:cNvSpPr>
            <a:spLocks noGrp="1"/>
          </p:cNvSpPr>
          <p:nvPr>
            <p:ph idx="1"/>
          </p:nvPr>
        </p:nvSpPr>
        <p:spPr/>
        <p:txBody>
          <a:bodyPr/>
          <a:lstStyle/>
          <a:p>
            <a:r>
              <a:rPr lang="en-US" dirty="0" smtClean="0"/>
              <a:t>Import all the necessary modules</a:t>
            </a:r>
          </a:p>
          <a:p>
            <a:pPr>
              <a:buNone/>
            </a:pPr>
            <a:r>
              <a:rPr lang="en-US" dirty="0" smtClean="0"/>
              <a:t>from </a:t>
            </a:r>
            <a:r>
              <a:rPr lang="en-US" dirty="0" smtClean="0"/>
              <a:t>keras.preprocessing</a:t>
            </a:r>
            <a:r>
              <a:rPr lang="en-US" dirty="0" smtClean="0"/>
              <a:t> import sequence</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Dense, Embedding</a:t>
            </a:r>
          </a:p>
          <a:p>
            <a:pPr>
              <a:buNone/>
            </a:pPr>
            <a:r>
              <a:rPr lang="en-US" dirty="0" smtClean="0"/>
              <a:t>from </a:t>
            </a:r>
            <a:r>
              <a:rPr lang="en-US" dirty="0" smtClean="0"/>
              <a:t>keras.layers</a:t>
            </a:r>
            <a:r>
              <a:rPr lang="en-US" dirty="0" smtClean="0"/>
              <a:t> import LSTM </a:t>
            </a:r>
          </a:p>
          <a:p>
            <a:pPr>
              <a:buNone/>
            </a:pPr>
            <a:r>
              <a:rPr lang="en-US" dirty="0" smtClean="0"/>
              <a:t>from </a:t>
            </a:r>
            <a:r>
              <a:rPr lang="en-US" dirty="0" smtClean="0"/>
              <a:t>keras.datasets</a:t>
            </a:r>
            <a:r>
              <a:rPr lang="en-US" dirty="0" smtClean="0"/>
              <a:t> import </a:t>
            </a:r>
            <a:r>
              <a:rPr lang="en-US" dirty="0" smtClean="0"/>
              <a:t>imdb</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Step 2: Load data</a:t>
            </a:r>
            <a:br>
              <a:rPr lang="en-US" b="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Let us import the </a:t>
            </a:r>
            <a:r>
              <a:rPr lang="en-US" dirty="0" smtClean="0"/>
              <a:t>imdb</a:t>
            </a:r>
            <a:r>
              <a:rPr lang="en-US" dirty="0" smtClean="0"/>
              <a:t> dataset.</a:t>
            </a:r>
          </a:p>
          <a:p>
            <a:r>
              <a:rPr lang="en-US" dirty="0" smtClean="0"/>
              <a:t>(</a:t>
            </a:r>
            <a:r>
              <a:rPr lang="en-US" dirty="0" smtClean="0"/>
              <a:t>x_train</a:t>
            </a:r>
            <a:r>
              <a:rPr lang="en-US" dirty="0" smtClean="0"/>
              <a:t>, </a:t>
            </a:r>
            <a:r>
              <a:rPr lang="en-US" dirty="0" smtClean="0"/>
              <a:t>y_train</a:t>
            </a:r>
            <a:r>
              <a:rPr lang="en-US" dirty="0" smtClean="0"/>
              <a:t>), (</a:t>
            </a:r>
            <a:r>
              <a:rPr lang="en-US" dirty="0" smtClean="0"/>
              <a:t>x_test</a:t>
            </a:r>
            <a:r>
              <a:rPr lang="en-US" dirty="0" smtClean="0"/>
              <a:t>, </a:t>
            </a:r>
            <a:r>
              <a:rPr lang="en-US" dirty="0" smtClean="0"/>
              <a:t>y_test</a:t>
            </a:r>
            <a:r>
              <a:rPr lang="en-US" dirty="0" smtClean="0"/>
              <a:t>) = </a:t>
            </a:r>
            <a:r>
              <a:rPr lang="en-US" dirty="0" smtClean="0"/>
              <a:t>imdb.load_data</a:t>
            </a:r>
            <a:r>
              <a:rPr lang="en-US" dirty="0" smtClean="0"/>
              <a:t>(</a:t>
            </a:r>
            <a:r>
              <a:rPr lang="en-US" dirty="0" smtClean="0"/>
              <a:t>num_words</a:t>
            </a:r>
            <a:r>
              <a:rPr lang="en-US" dirty="0" smtClean="0"/>
              <a:t> = 2000)</a:t>
            </a:r>
          </a:p>
          <a:p>
            <a:endParaRPr lang="en-US" dirty="0" smtClean="0"/>
          </a:p>
          <a:p>
            <a:r>
              <a:rPr lang="en-US" b="1" dirty="0" smtClean="0"/>
              <a:t>imdb</a:t>
            </a:r>
            <a:r>
              <a:rPr lang="en-US" dirty="0" smtClean="0"/>
              <a:t> is a dataset provided by </a:t>
            </a:r>
            <a:r>
              <a:rPr lang="en-US" dirty="0" smtClean="0"/>
              <a:t>Keras</a:t>
            </a:r>
            <a:r>
              <a:rPr lang="en-US" dirty="0" smtClean="0"/>
              <a:t>. It represents a collection of movies and its reviews.</a:t>
            </a:r>
          </a:p>
          <a:p>
            <a:r>
              <a:rPr lang="en-US" b="1" dirty="0" smtClean="0"/>
              <a:t>num_words</a:t>
            </a:r>
            <a:r>
              <a:rPr lang="en-US" dirty="0" smtClean="0"/>
              <a:t> represent the maximum number of words in the review.</a:t>
            </a:r>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Step 3: Process the data</a:t>
            </a:r>
            <a:br>
              <a:rPr lang="en-US" b="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Let us change the dataset according to our model, so that it can be fed into our model. The data can be changed using the below code −</a:t>
            </a:r>
          </a:p>
          <a:p>
            <a:r>
              <a:rPr lang="en-US" dirty="0" smtClean="0"/>
              <a:t/>
            </a:r>
            <a:br>
              <a:rPr lang="en-US" dirty="0" smtClean="0"/>
            </a:br>
            <a:r>
              <a:rPr lang="en-US" dirty="0" smtClean="0"/>
              <a:t>x_train</a:t>
            </a:r>
            <a:r>
              <a:rPr lang="en-US" dirty="0" smtClean="0"/>
              <a:t> = </a:t>
            </a:r>
            <a:r>
              <a:rPr lang="en-US" dirty="0" smtClean="0"/>
              <a:t>sequence.pad_sequences</a:t>
            </a:r>
            <a:r>
              <a:rPr lang="en-US" dirty="0" smtClean="0"/>
              <a:t>(</a:t>
            </a:r>
            <a:r>
              <a:rPr lang="en-US" dirty="0" smtClean="0"/>
              <a:t>x_train</a:t>
            </a:r>
            <a:r>
              <a:rPr lang="en-US" dirty="0" smtClean="0"/>
              <a:t>, </a:t>
            </a:r>
            <a:r>
              <a:rPr lang="en-US" dirty="0" smtClean="0"/>
              <a:t>maxlen</a:t>
            </a:r>
            <a:r>
              <a:rPr lang="en-US" dirty="0" smtClean="0"/>
              <a:t>=80)</a:t>
            </a:r>
          </a:p>
          <a:p>
            <a:r>
              <a:rPr lang="en-US" dirty="0" smtClean="0"/>
              <a:t> </a:t>
            </a:r>
            <a:r>
              <a:rPr lang="en-US" dirty="0" smtClean="0"/>
              <a:t>x_test</a:t>
            </a:r>
            <a:r>
              <a:rPr lang="en-US" dirty="0" smtClean="0"/>
              <a:t> = </a:t>
            </a:r>
            <a:r>
              <a:rPr lang="en-US" dirty="0" smtClean="0"/>
              <a:t>sequence.pad_sequences</a:t>
            </a:r>
            <a:r>
              <a:rPr lang="en-US" dirty="0" smtClean="0"/>
              <a:t>(</a:t>
            </a:r>
            <a:r>
              <a:rPr lang="en-US" dirty="0" smtClean="0"/>
              <a:t>x_test</a:t>
            </a:r>
            <a:r>
              <a:rPr lang="en-US" dirty="0" smtClean="0"/>
              <a:t>, </a:t>
            </a:r>
            <a:r>
              <a:rPr lang="en-US" dirty="0" smtClean="0"/>
              <a:t>maxlen</a:t>
            </a:r>
            <a:r>
              <a:rPr lang="en-US" dirty="0" smtClean="0"/>
              <a:t>=80)</a:t>
            </a:r>
            <a:br>
              <a:rPr lang="en-US" dirty="0" smtClean="0"/>
            </a:b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Step 3: Process the data</a:t>
            </a:r>
            <a:br>
              <a:rPr lang="en-US" b="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sequence.pad_sequences</a:t>
            </a:r>
            <a:r>
              <a:rPr lang="en-US" dirty="0" smtClean="0"/>
              <a:t> convert the list of input data with shape, </a:t>
            </a:r>
            <a:r>
              <a:rPr lang="en-US" b="1" dirty="0" smtClean="0"/>
              <a:t>(data)</a:t>
            </a:r>
            <a:r>
              <a:rPr lang="en-US" dirty="0" smtClean="0"/>
              <a:t> into 2D </a:t>
            </a:r>
            <a:r>
              <a:rPr lang="en-US" dirty="0" smtClean="0"/>
              <a:t>NumPy</a:t>
            </a:r>
            <a:r>
              <a:rPr lang="en-US" dirty="0" smtClean="0"/>
              <a:t> array of shape </a:t>
            </a:r>
            <a:r>
              <a:rPr lang="en-US" b="1" dirty="0" smtClean="0"/>
              <a:t>(data, </a:t>
            </a:r>
            <a:r>
              <a:rPr lang="en-US" b="1" dirty="0" smtClean="0"/>
              <a:t>timesteps</a:t>
            </a:r>
            <a:r>
              <a:rPr lang="en-US" b="1" dirty="0" smtClean="0"/>
              <a:t>)</a:t>
            </a:r>
            <a:r>
              <a:rPr lang="en-US" dirty="0" smtClean="0"/>
              <a:t>. Basically, it adds </a:t>
            </a:r>
            <a:r>
              <a:rPr lang="en-US" dirty="0" smtClean="0"/>
              <a:t>timesteps</a:t>
            </a:r>
            <a:r>
              <a:rPr lang="en-US" dirty="0" smtClean="0"/>
              <a:t> concept into the given data. It generates the </a:t>
            </a:r>
            <a:r>
              <a:rPr lang="en-US" dirty="0" smtClean="0"/>
              <a:t>timesteps</a:t>
            </a:r>
            <a:r>
              <a:rPr lang="en-US" dirty="0" smtClean="0"/>
              <a:t> of length, </a:t>
            </a:r>
            <a:r>
              <a:rPr lang="en-US" b="1" dirty="0" smtClean="0"/>
              <a:t>maxlen</a:t>
            </a:r>
            <a:r>
              <a:rPr lang="en-US" dirty="0" smtClean="0"/>
              <a: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Step 4: Create the model</a:t>
            </a:r>
            <a:br>
              <a:rPr lang="en-US" b="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model = Sequential() </a:t>
            </a:r>
            <a:r>
              <a:rPr lang="en-US" dirty="0" smtClean="0"/>
              <a:t>model.add</a:t>
            </a:r>
            <a:r>
              <a:rPr lang="en-US" dirty="0" smtClean="0"/>
              <a:t>(Embedding(2000, 128)) </a:t>
            </a:r>
            <a:r>
              <a:rPr lang="en-US" dirty="0" smtClean="0"/>
              <a:t>model.add</a:t>
            </a:r>
            <a:r>
              <a:rPr lang="en-US" dirty="0" smtClean="0"/>
              <a:t>(LSTM(128, dropout = 0.2, </a:t>
            </a:r>
            <a:r>
              <a:rPr lang="en-US" dirty="0" smtClean="0"/>
              <a:t>recurrent_dropout</a:t>
            </a:r>
            <a:r>
              <a:rPr lang="en-US" dirty="0" smtClean="0"/>
              <a:t> = 0.2)) </a:t>
            </a:r>
            <a:r>
              <a:rPr lang="en-US" dirty="0" smtClean="0"/>
              <a:t>model.add</a:t>
            </a:r>
            <a:r>
              <a:rPr lang="en-US" dirty="0" smtClean="0"/>
              <a:t>(Dense(1, activation = 'sigmoid'))</a:t>
            </a:r>
          </a:p>
          <a:p>
            <a:endParaRPr lang="en-US" dirty="0" smtClean="0"/>
          </a:p>
          <a:p>
            <a:r>
              <a:rPr lang="en-US" dirty="0" smtClean="0"/>
              <a:t>We have used </a:t>
            </a:r>
            <a:r>
              <a:rPr lang="en-US" b="1" dirty="0" smtClean="0"/>
              <a:t>Embedding layer</a:t>
            </a:r>
            <a:r>
              <a:rPr lang="en-US" dirty="0" smtClean="0"/>
              <a:t> as input layer and then added the LSTM layer. Finally, a </a:t>
            </a:r>
            <a:r>
              <a:rPr lang="en-US" b="1" dirty="0" smtClean="0"/>
              <a:t>Dense layer</a:t>
            </a:r>
            <a:r>
              <a:rPr lang="en-US" dirty="0" smtClean="0"/>
              <a:t> is used as output layer.</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Step 5: Compile the model</a:t>
            </a:r>
            <a:br>
              <a:rPr lang="en-US" b="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Let us compile the model using selected loss function, optimizer and metrics.</a:t>
            </a:r>
          </a:p>
          <a:p>
            <a:r>
              <a:rPr lang="en-US" dirty="0" smtClean="0"/>
              <a:t/>
            </a:r>
            <a:br>
              <a:rPr lang="en-US" dirty="0" smtClean="0"/>
            </a:br>
            <a:r>
              <a:rPr lang="en-US" dirty="0" smtClean="0"/>
              <a:t>model.compile</a:t>
            </a:r>
            <a:r>
              <a:rPr lang="en-US" dirty="0" smtClean="0"/>
              <a:t>(loss = '</a:t>
            </a:r>
            <a:r>
              <a:rPr lang="en-US" dirty="0" smtClean="0"/>
              <a:t>binary_crossentropy</a:t>
            </a:r>
            <a:r>
              <a:rPr lang="en-US" dirty="0" smtClean="0"/>
              <a:t>', optimizer = '</a:t>
            </a:r>
            <a:r>
              <a:rPr lang="en-US" dirty="0" smtClean="0"/>
              <a:t>adam</a:t>
            </a:r>
            <a:r>
              <a:rPr lang="en-US" dirty="0" smtClean="0"/>
              <a:t>', metrics = ['accuracy'])</a:t>
            </a:r>
            <a:br>
              <a:rPr lang="en-US" dirty="0" smtClean="0"/>
            </a:b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Step 6: Train the model</a:t>
            </a:r>
            <a:br>
              <a:rPr lang="en-US" b="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LLet</a:t>
            </a:r>
            <a:r>
              <a:rPr lang="en-US" dirty="0" smtClean="0"/>
              <a:t> us train the model using </a:t>
            </a:r>
            <a:r>
              <a:rPr lang="en-US" b="1" dirty="0" smtClean="0"/>
              <a:t>fit()</a:t>
            </a:r>
            <a:r>
              <a:rPr lang="en-US" dirty="0" smtClean="0"/>
              <a:t> method.</a:t>
            </a:r>
          </a:p>
          <a:p>
            <a:r>
              <a:rPr lang="en-US" dirty="0" smtClean="0"/>
              <a:t/>
            </a:r>
            <a:br>
              <a:rPr lang="en-US" dirty="0" smtClean="0"/>
            </a:br>
            <a:r>
              <a:rPr lang="en-US" dirty="0" smtClean="0"/>
              <a:t>model.fit( </a:t>
            </a:r>
            <a:r>
              <a:rPr lang="en-US" dirty="0" smtClean="0"/>
              <a:t>x_train</a:t>
            </a:r>
            <a:r>
              <a:rPr lang="en-US" dirty="0" smtClean="0"/>
              <a:t>, </a:t>
            </a:r>
            <a:r>
              <a:rPr lang="en-US" dirty="0" smtClean="0"/>
              <a:t>y_train</a:t>
            </a:r>
            <a:r>
              <a:rPr lang="en-US" dirty="0" smtClean="0"/>
              <a:t>, </a:t>
            </a:r>
            <a:r>
              <a:rPr lang="en-US" dirty="0" smtClean="0"/>
              <a:t>batch_size</a:t>
            </a:r>
            <a:r>
              <a:rPr lang="en-US" dirty="0" smtClean="0"/>
              <a:t> = 32, epochs = 15, </a:t>
            </a:r>
            <a:r>
              <a:rPr lang="en-US" dirty="0" smtClean="0"/>
              <a:t>validation_data</a:t>
            </a:r>
            <a:r>
              <a:rPr lang="en-US" dirty="0" smtClean="0"/>
              <a:t> = (</a:t>
            </a:r>
            <a:r>
              <a:rPr lang="en-US" dirty="0" smtClean="0"/>
              <a:t>x_test</a:t>
            </a:r>
            <a:r>
              <a:rPr lang="en-US" dirty="0" smtClean="0"/>
              <a:t>, </a:t>
            </a:r>
            <a:r>
              <a:rPr lang="en-US" dirty="0" smtClean="0"/>
              <a:t>y_test</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chorCtr="0">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766660497"/>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Step 7 − Evaluate the model</a:t>
            </a:r>
            <a:br>
              <a:rPr lang="en-US" b="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Let us evaluate the model using test data.</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Step 7 − Evaluate the model</a:t>
            </a:r>
            <a:br>
              <a:rPr lang="en-US" b="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score, acc = </a:t>
            </a:r>
            <a:r>
              <a:rPr lang="en-US" dirty="0" smtClean="0"/>
              <a:t>model.evaluate</a:t>
            </a:r>
            <a:r>
              <a:rPr lang="en-US" dirty="0" smtClean="0"/>
              <a:t>(</a:t>
            </a:r>
            <a:r>
              <a:rPr lang="en-US" dirty="0" smtClean="0"/>
              <a:t>x_test</a:t>
            </a:r>
            <a:r>
              <a:rPr lang="en-US" dirty="0" smtClean="0"/>
              <a:t>, </a:t>
            </a:r>
            <a:r>
              <a:rPr lang="en-US" dirty="0" smtClean="0"/>
              <a:t>y_test</a:t>
            </a:r>
            <a:r>
              <a:rPr lang="en-US" dirty="0" smtClean="0"/>
              <a:t>, </a:t>
            </a:r>
            <a:r>
              <a:rPr lang="en-US" dirty="0" smtClean="0"/>
              <a:t>batch_size</a:t>
            </a:r>
            <a:r>
              <a:rPr lang="en-US" dirty="0" smtClean="0"/>
              <a:t> = 32) print('Test score:', score) print('Test accuracy:', acc)</a:t>
            </a:r>
          </a:p>
          <a:p>
            <a:endParaRPr lang="en-US" dirty="0" smtClean="0"/>
          </a:p>
          <a:p>
            <a:r>
              <a:rPr lang="en-US" dirty="0" smtClean="0"/>
              <a:t>Executing the above code will output the below information −</a:t>
            </a:r>
          </a:p>
          <a:p>
            <a:r>
              <a:rPr lang="en-US" dirty="0" smtClean="0"/>
              <a:t/>
            </a:r>
            <a:br>
              <a:rPr lang="en-US" dirty="0" smtClean="0"/>
            </a:br>
            <a:r>
              <a:rPr lang="en-US" dirty="0" smtClean="0"/>
              <a:t>Test score: 1.145306069601178 Test accuracy: 0.81292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33398525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lIns="121917" tIns="60958" rIns="121917" bIns="60958">
            <a:normAutofit/>
          </a:bodyPr>
          <a:lstStyle/>
          <a:p>
            <a:pPr algn="just">
              <a:lnSpc>
                <a:spcPct val="150000"/>
              </a:lnSpc>
              <a:spcBef>
                <a:spcPts val="0"/>
              </a:spcBef>
            </a:pPr>
            <a:r>
              <a:rPr lang="en-US" sz="2700" dirty="0">
                <a:latin typeface="Times New Roman" panose="02020603050405020304" pitchFamily="18" charset="0"/>
                <a:cs typeface="Times New Roman" panose="02020603050405020304" pitchFamily="18" charset="0"/>
              </a:rPr>
              <a:t>The main aim of this project is to classify the hand – written images by employing various ML techniques.</a:t>
            </a:r>
          </a:p>
          <a:p>
            <a:pPr algn="just">
              <a:lnSpc>
                <a:spcPct val="150000"/>
              </a:lnSpc>
              <a:spcBef>
                <a:spcPts val="0"/>
              </a:spcBef>
            </a:pPr>
            <a:r>
              <a:rPr lang="en-US" sz="2700" dirty="0">
                <a:latin typeface="Times New Roman" panose="02020603050405020304" pitchFamily="18" charset="0"/>
                <a:cs typeface="Times New Roman" panose="02020603050405020304" pitchFamily="18" charset="0"/>
              </a:rPr>
              <a:t>The hand – written datasets are collected and CNNs are employed in order to classify the hand – written images.</a:t>
            </a:r>
          </a:p>
          <a:p>
            <a:pPr algn="just">
              <a:lnSpc>
                <a:spcPct val="150000"/>
              </a:lnSpc>
              <a:spcBef>
                <a:spcPts val="0"/>
              </a:spcBef>
            </a:pPr>
            <a:r>
              <a:rPr lang="en-US" sz="2700" dirty="0">
                <a:latin typeface="Times New Roman" panose="02020603050405020304" pitchFamily="18" charset="0"/>
                <a:cs typeface="Times New Roman" panose="02020603050405020304" pitchFamily="18" charset="0"/>
              </a:rPr>
              <a:t>The main aim of  CNN is to go from raw image data in the input layer to the correct class in the output layer.</a:t>
            </a:r>
          </a:p>
          <a:p>
            <a:pPr marL="146300" indent="0">
              <a:buNone/>
            </a:pPr>
            <a:endParaRPr lang="en-IN" sz="27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5300" dirty="0">
                <a:latin typeface="Times New Roman" panose="02020603050405020304" pitchFamily="18" charset="0"/>
                <a:cs typeface="Times New Roman" panose="02020603050405020304" pitchFamily="18" charset="0"/>
              </a:rPr>
              <a:t>Objective:</a:t>
            </a:r>
            <a:endParaRPr lang="en-IN" sz="5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1950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PREDICTION USING CNN:</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For our classification , we are going to collect the data from MNIST database.</a:t>
            </a:r>
          </a:p>
          <a:p>
            <a:r>
              <a:rPr lang="en-US" sz="2000" dirty="0">
                <a:latin typeface="Times New Roman" pitchFamily="18" charset="0"/>
                <a:cs typeface="Times New Roman" pitchFamily="18" charset="0"/>
              </a:rPr>
              <a:t>It is nothing but a database of handwritten images .</a:t>
            </a:r>
          </a:p>
          <a:p>
            <a:r>
              <a:rPr lang="en-US" sz="2000" dirty="0">
                <a:latin typeface="Times New Roman" pitchFamily="18" charset="0"/>
                <a:cs typeface="Times New Roman" pitchFamily="18" charset="0"/>
              </a:rPr>
              <a:t>MNIST is a collection of 60,000 28*28 grayscale images.</a:t>
            </a:r>
          </a:p>
          <a:p>
            <a:r>
              <a:rPr lang="en-US" sz="2000" dirty="0">
                <a:latin typeface="Times New Roman" pitchFamily="18" charset="0"/>
                <a:cs typeface="Times New Roman" pitchFamily="18" charset="0"/>
              </a:rPr>
              <a:t>It contains 10 digits.</a:t>
            </a:r>
          </a:p>
          <a:p>
            <a:r>
              <a:rPr lang="en-US" sz="2000" dirty="0">
                <a:latin typeface="Times New Roman" pitchFamily="18" charset="0"/>
                <a:cs typeface="Times New Roman" pitchFamily="18" charset="0"/>
              </a:rPr>
              <a:t>It also contains 10,000 test images.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first step in any classification is that we need to design the model.</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itchFamily="18" charset="0"/>
                <a:cs typeface="Times New Roman" pitchFamily="18" charset="0"/>
              </a:rPr>
              <a:t>MODEL REPRESENTATION USING CNN:</a:t>
            </a:r>
          </a:p>
        </p:txBody>
      </p:sp>
      <p:pic>
        <p:nvPicPr>
          <p:cNvPr id="4" name="Content Placeholder 3" descr="CNN_model.PNG"/>
          <p:cNvPicPr>
            <a:picLocks noGrp="1" noChangeAspect="1"/>
          </p:cNvPicPr>
          <p:nvPr>
            <p:ph idx="1"/>
          </p:nvPr>
        </p:nvPicPr>
        <p:blipFill>
          <a:blip r:embed="rId2"/>
          <a:stretch>
            <a:fillRect/>
          </a:stretch>
        </p:blipFill>
        <p:spPr>
          <a:xfrm>
            <a:off x="2566564" y="1951541"/>
            <a:ext cx="6068272" cy="4163006"/>
          </a:xfrm>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FEATURES OF THE MODEL:</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Input layer consists of (1,8,28) values.</a:t>
            </a:r>
          </a:p>
          <a:p>
            <a:pPr algn="just">
              <a:lnSpc>
                <a:spcPct val="150000"/>
              </a:lnSpc>
              <a:spcBef>
                <a:spcPts val="0"/>
              </a:spcBef>
            </a:pPr>
            <a:r>
              <a:rPr lang="en-US" sz="2000" dirty="0">
                <a:latin typeface="Times New Roman" pitchFamily="18" charset="0"/>
                <a:cs typeface="Times New Roman" pitchFamily="18" charset="0"/>
              </a:rPr>
              <a:t>First layer , Conv2D consists of  32 filters and ‘</a:t>
            </a:r>
            <a:r>
              <a:rPr lang="en-US" sz="2000" dirty="0">
                <a:latin typeface="Times New Roman" pitchFamily="18" charset="0"/>
                <a:cs typeface="Times New Roman" pitchFamily="18" charset="0"/>
              </a:rPr>
              <a:t>relu</a:t>
            </a:r>
            <a:r>
              <a:rPr lang="en-US" sz="2000" dirty="0">
                <a:latin typeface="Times New Roman" pitchFamily="18" charset="0"/>
                <a:cs typeface="Times New Roman" pitchFamily="18" charset="0"/>
              </a:rPr>
              <a:t>’ activation function with kernel size (3,3).</a:t>
            </a:r>
          </a:p>
          <a:p>
            <a:pPr algn="just">
              <a:lnSpc>
                <a:spcPct val="150000"/>
              </a:lnSpc>
              <a:spcBef>
                <a:spcPts val="0"/>
              </a:spcBef>
            </a:pPr>
            <a:r>
              <a:rPr lang="en-US" sz="2000" dirty="0">
                <a:latin typeface="Times New Roman" pitchFamily="18" charset="0"/>
                <a:cs typeface="Times New Roman" pitchFamily="18" charset="0"/>
              </a:rPr>
              <a:t>Second layer , Conv2D consists of 64 filters and ‘</a:t>
            </a:r>
            <a:r>
              <a:rPr lang="en-US" sz="2000" dirty="0">
                <a:latin typeface="Times New Roman" pitchFamily="18" charset="0"/>
                <a:cs typeface="Times New Roman" pitchFamily="18" charset="0"/>
              </a:rPr>
              <a:t>relu</a:t>
            </a:r>
            <a:r>
              <a:rPr lang="en-US" sz="2000" dirty="0">
                <a:latin typeface="Times New Roman" pitchFamily="18" charset="0"/>
                <a:cs typeface="Times New Roman" pitchFamily="18" charset="0"/>
              </a:rPr>
              <a:t>’ activation function with kernel size (3,3).</a:t>
            </a:r>
          </a:p>
          <a:p>
            <a:pPr algn="just">
              <a:lnSpc>
                <a:spcPct val="150000"/>
              </a:lnSpc>
              <a:spcBef>
                <a:spcPts val="0"/>
              </a:spcBef>
            </a:pPr>
            <a:r>
              <a:rPr lang="en-US" sz="2000" dirty="0">
                <a:latin typeface="Times New Roman" pitchFamily="18" charset="0"/>
                <a:cs typeface="Times New Roman" pitchFamily="18" charset="0"/>
              </a:rPr>
              <a:t>Third layer , </a:t>
            </a:r>
            <a:r>
              <a:rPr lang="en-US" sz="2000" dirty="0">
                <a:latin typeface="Times New Roman" pitchFamily="18" charset="0"/>
                <a:cs typeface="Times New Roman" pitchFamily="18" charset="0"/>
              </a:rPr>
              <a:t>MaxPooling</a:t>
            </a:r>
            <a:r>
              <a:rPr lang="en-US" sz="2000" dirty="0">
                <a:latin typeface="Times New Roman" pitchFamily="18" charset="0"/>
                <a:cs typeface="Times New Roman" pitchFamily="18" charset="0"/>
              </a:rPr>
              <a:t> has pool size of  (2,2).</a:t>
            </a:r>
          </a:p>
          <a:p>
            <a:pPr algn="just">
              <a:lnSpc>
                <a:spcPct val="150000"/>
              </a:lnSpc>
              <a:spcBef>
                <a:spcPts val="0"/>
              </a:spcBef>
            </a:pPr>
            <a:r>
              <a:rPr lang="en-US" sz="2000" dirty="0">
                <a:latin typeface="Times New Roman" pitchFamily="18" charset="0"/>
                <a:cs typeface="Times New Roman" pitchFamily="18" charset="0"/>
              </a:rPr>
              <a:t>Fifth layer , flatten is used to flatten all its input into single dimension.</a:t>
            </a:r>
          </a:p>
          <a:p>
            <a:pPr algn="just">
              <a:lnSpc>
                <a:spcPct val="150000"/>
              </a:lnSpc>
              <a:spcBef>
                <a:spcPts val="0"/>
              </a:spcBef>
            </a:pPr>
            <a:r>
              <a:rPr lang="en-US" sz="2000" dirty="0">
                <a:latin typeface="Times New Roman" pitchFamily="18" charset="0"/>
                <a:cs typeface="Times New Roman" pitchFamily="18" charset="0"/>
              </a:rPr>
              <a:t>Sixth layer , dense consists of 128 neurons and ‘</a:t>
            </a:r>
            <a:r>
              <a:rPr lang="en-US" sz="2000" dirty="0">
                <a:latin typeface="Times New Roman" pitchFamily="18" charset="0"/>
                <a:cs typeface="Times New Roman" pitchFamily="18" charset="0"/>
              </a:rPr>
              <a:t>relu</a:t>
            </a:r>
            <a:r>
              <a:rPr lang="en-US" sz="2000" dirty="0">
                <a:latin typeface="Times New Roman" pitchFamily="18" charset="0"/>
                <a:cs typeface="Times New Roman" pitchFamily="18" charset="0"/>
              </a:rPr>
              <a:t>’ activation function.</a:t>
            </a:r>
          </a:p>
          <a:p>
            <a:pPr algn="just">
              <a:lnSpc>
                <a:spcPct val="150000"/>
              </a:lnSpc>
              <a:spcBef>
                <a:spcPts val="0"/>
              </a:spcBef>
            </a:pPr>
            <a:r>
              <a:rPr lang="en-US" sz="2000" dirty="0">
                <a:latin typeface="Times New Roman" pitchFamily="18" charset="0"/>
                <a:cs typeface="Times New Roman" pitchFamily="18" charset="0"/>
              </a:rPr>
              <a:t>In the seventh layer , the dropout value is 0.5.</a:t>
            </a:r>
          </a:p>
          <a:p>
            <a:pPr algn="just">
              <a:lnSpc>
                <a:spcPct val="150000"/>
              </a:lnSpc>
              <a:spcBef>
                <a:spcPts val="0"/>
              </a:spcBef>
            </a:pPr>
            <a:r>
              <a:rPr lang="en-US" sz="2000" dirty="0">
                <a:latin typeface="Times New Roman" pitchFamily="18" charset="0"/>
                <a:cs typeface="Times New Roman" pitchFamily="18" charset="0"/>
              </a:rPr>
              <a:t>Eighth and final layer consists of 10 neurons and ‘</a:t>
            </a:r>
            <a:r>
              <a:rPr lang="en-US" sz="2000" dirty="0">
                <a:latin typeface="Times New Roman" pitchFamily="18" charset="0"/>
                <a:cs typeface="Times New Roman" pitchFamily="18" charset="0"/>
              </a:rPr>
              <a:t>softmax</a:t>
            </a:r>
            <a:r>
              <a:rPr lang="en-US" sz="2000" dirty="0">
                <a:latin typeface="Times New Roman" pitchFamily="18" charset="0"/>
                <a:cs typeface="Times New Roman" pitchFamily="18" charset="0"/>
              </a:rPr>
              <a:t>’ activation function.</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FEATURES OF THE MODEL:</a:t>
            </a:r>
            <a:endParaRPr lang="en-US" sz="4000" dirty="0"/>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Categorical_crossentropy</a:t>
            </a:r>
            <a:r>
              <a:rPr lang="en-US" sz="2000" dirty="0">
                <a:latin typeface="Times New Roman" pitchFamily="18" charset="0"/>
                <a:cs typeface="Times New Roman" pitchFamily="18" charset="0"/>
              </a:rPr>
              <a:t> is used as the loss function.</a:t>
            </a:r>
          </a:p>
          <a:p>
            <a:pPr algn="just">
              <a:lnSpc>
                <a:spcPct val="150000"/>
              </a:lnSpc>
              <a:spcBef>
                <a:spcPts val="0"/>
              </a:spcBef>
            </a:pPr>
            <a:r>
              <a:rPr lang="en-US" sz="2000" dirty="0">
                <a:latin typeface="Times New Roman" pitchFamily="18" charset="0"/>
                <a:cs typeface="Times New Roman" pitchFamily="18" charset="0"/>
              </a:rPr>
              <a:t>Adadelta</a:t>
            </a:r>
            <a:r>
              <a:rPr lang="en-US" sz="2000" dirty="0">
                <a:latin typeface="Times New Roman" pitchFamily="18" charset="0"/>
                <a:cs typeface="Times New Roman" pitchFamily="18" charset="0"/>
              </a:rPr>
              <a:t>() is used  as the optimizer.</a:t>
            </a:r>
          </a:p>
          <a:p>
            <a:pPr algn="just">
              <a:lnSpc>
                <a:spcPct val="150000"/>
              </a:lnSpc>
              <a:spcBef>
                <a:spcPts val="0"/>
              </a:spcBef>
            </a:pPr>
            <a:r>
              <a:rPr lang="en-US" sz="2000" dirty="0">
                <a:latin typeface="Times New Roman" pitchFamily="18" charset="0"/>
                <a:cs typeface="Times New Roman" pitchFamily="18" charset="0"/>
              </a:rPr>
              <a:t>Accuracy is used as the matrix.</a:t>
            </a:r>
          </a:p>
          <a:p>
            <a:pPr algn="just">
              <a:lnSpc>
                <a:spcPct val="150000"/>
              </a:lnSpc>
              <a:spcBef>
                <a:spcPts val="0"/>
              </a:spcBef>
            </a:pPr>
            <a:r>
              <a:rPr lang="en-US" sz="2000" dirty="0">
                <a:latin typeface="Times New Roman" pitchFamily="18" charset="0"/>
                <a:cs typeface="Times New Roman" pitchFamily="18" charset="0"/>
              </a:rPr>
              <a:t>Batch size is taken as 128.</a:t>
            </a:r>
          </a:p>
          <a:p>
            <a:pPr algn="just"/>
            <a:r>
              <a:rPr lang="en-US" sz="2000" dirty="0">
                <a:latin typeface="Times New Roman" pitchFamily="18" charset="0"/>
                <a:cs typeface="Times New Roman" pitchFamily="18" charset="0"/>
              </a:rPr>
              <a:t>The epochs is taken as 20.</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itchFamily="18" charset="0"/>
                <a:cs typeface="Times New Roman" pitchFamily="18" charset="0"/>
              </a:rPr>
              <a:t>STEP 1 – IMPORT THE REQUIRED MODULES</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First , import all the essential modules.</a:t>
            </a:r>
          </a:p>
          <a:p>
            <a:pPr algn="just">
              <a:lnSpc>
                <a:spcPct val="150000"/>
              </a:lnSpc>
              <a:spcBef>
                <a:spcPts val="0"/>
              </a:spcBef>
            </a:pPr>
            <a:r>
              <a:rPr lang="en-US" sz="2000" dirty="0">
                <a:latin typeface="Times New Roman" pitchFamily="18" charset="0"/>
                <a:cs typeface="Times New Roman" pitchFamily="18" charset="0"/>
              </a:rPr>
              <a:t>import </a:t>
            </a:r>
            <a:r>
              <a:rPr lang="en-US" sz="2000" dirty="0">
                <a:latin typeface="Times New Roman" pitchFamily="18" charset="0"/>
                <a:cs typeface="Times New Roman" pitchFamily="18" charset="0"/>
              </a:rPr>
              <a:t>keras</a:t>
            </a:r>
            <a:r>
              <a:rPr lang="en-US" sz="2000" dirty="0">
                <a:latin typeface="Times New Roman" pitchFamily="18" charset="0"/>
                <a:cs typeface="Times New Roman" pitchFamily="18" charset="0"/>
              </a:rPr>
              <a:t> </a:t>
            </a:r>
          </a:p>
          <a:p>
            <a:pPr algn="just">
              <a:lnSpc>
                <a:spcPct val="150000"/>
              </a:lnSpc>
              <a:spcBef>
                <a:spcPts val="0"/>
              </a:spcBef>
            </a:pPr>
            <a:r>
              <a:rPr lang="en-US" sz="2000" dirty="0">
                <a:latin typeface="Times New Roman" pitchFamily="18" charset="0"/>
                <a:cs typeface="Times New Roman" pitchFamily="18" charset="0"/>
              </a:rPr>
              <a:t>from </a:t>
            </a:r>
            <a:r>
              <a:rPr lang="en-US" sz="2000" dirty="0">
                <a:latin typeface="Times New Roman" pitchFamily="18" charset="0"/>
                <a:cs typeface="Times New Roman" pitchFamily="18" charset="0"/>
              </a:rPr>
              <a:t>keras.datasets</a:t>
            </a:r>
            <a:r>
              <a:rPr lang="en-US" sz="2000" dirty="0">
                <a:latin typeface="Times New Roman" pitchFamily="18" charset="0"/>
                <a:cs typeface="Times New Roman" pitchFamily="18" charset="0"/>
              </a:rPr>
              <a:t> import </a:t>
            </a:r>
            <a:r>
              <a:rPr lang="en-US" sz="2000" dirty="0">
                <a:latin typeface="Times New Roman" pitchFamily="18" charset="0"/>
                <a:cs typeface="Times New Roman" pitchFamily="18" charset="0"/>
              </a:rPr>
              <a:t>mnist</a:t>
            </a:r>
            <a:r>
              <a:rPr lang="en-US" sz="2000" dirty="0">
                <a:latin typeface="Times New Roman" pitchFamily="18" charset="0"/>
                <a:cs typeface="Times New Roman" pitchFamily="18" charset="0"/>
              </a:rPr>
              <a:t> </a:t>
            </a:r>
          </a:p>
          <a:p>
            <a:pPr algn="just">
              <a:lnSpc>
                <a:spcPct val="150000"/>
              </a:lnSpc>
              <a:spcBef>
                <a:spcPts val="0"/>
              </a:spcBef>
            </a:pPr>
            <a:r>
              <a:rPr lang="en-US" sz="2000" dirty="0">
                <a:latin typeface="Times New Roman" pitchFamily="18" charset="0"/>
                <a:cs typeface="Times New Roman" pitchFamily="18" charset="0"/>
              </a:rPr>
              <a:t>from </a:t>
            </a:r>
            <a:r>
              <a:rPr lang="en-US" sz="2000" dirty="0">
                <a:latin typeface="Times New Roman" pitchFamily="18" charset="0"/>
                <a:cs typeface="Times New Roman" pitchFamily="18" charset="0"/>
              </a:rPr>
              <a:t>keras.models</a:t>
            </a:r>
            <a:r>
              <a:rPr lang="en-US" sz="2000" dirty="0">
                <a:latin typeface="Times New Roman" pitchFamily="18" charset="0"/>
                <a:cs typeface="Times New Roman" pitchFamily="18" charset="0"/>
              </a:rPr>
              <a:t> import Sequential </a:t>
            </a:r>
          </a:p>
          <a:p>
            <a:pPr algn="just">
              <a:lnSpc>
                <a:spcPct val="150000"/>
              </a:lnSpc>
              <a:spcBef>
                <a:spcPts val="0"/>
              </a:spcBef>
            </a:pPr>
            <a:r>
              <a:rPr lang="en-US" sz="2000" dirty="0">
                <a:latin typeface="Times New Roman" pitchFamily="18" charset="0"/>
                <a:cs typeface="Times New Roman" pitchFamily="18" charset="0"/>
              </a:rPr>
              <a:t>from </a:t>
            </a:r>
            <a:r>
              <a:rPr lang="en-US" sz="2000" dirty="0">
                <a:latin typeface="Times New Roman" pitchFamily="18" charset="0"/>
                <a:cs typeface="Times New Roman" pitchFamily="18" charset="0"/>
              </a:rPr>
              <a:t>keras.layers</a:t>
            </a:r>
            <a:r>
              <a:rPr lang="en-US" sz="2000" dirty="0">
                <a:latin typeface="Times New Roman" pitchFamily="18" charset="0"/>
                <a:cs typeface="Times New Roman" pitchFamily="18" charset="0"/>
              </a:rPr>
              <a:t> import Dense, Dropout, Flatten </a:t>
            </a:r>
          </a:p>
          <a:p>
            <a:pPr algn="just">
              <a:lnSpc>
                <a:spcPct val="150000"/>
              </a:lnSpc>
              <a:spcBef>
                <a:spcPts val="0"/>
              </a:spcBef>
            </a:pPr>
            <a:r>
              <a:rPr lang="en-US" sz="2000" dirty="0">
                <a:latin typeface="Times New Roman" pitchFamily="18" charset="0"/>
                <a:cs typeface="Times New Roman" pitchFamily="18" charset="0"/>
              </a:rPr>
              <a:t>from </a:t>
            </a:r>
            <a:r>
              <a:rPr lang="en-US" sz="2000" dirty="0">
                <a:latin typeface="Times New Roman" pitchFamily="18" charset="0"/>
                <a:cs typeface="Times New Roman" pitchFamily="18" charset="0"/>
              </a:rPr>
              <a:t>keras.layers</a:t>
            </a:r>
            <a:r>
              <a:rPr lang="en-US" sz="2000" dirty="0">
                <a:latin typeface="Times New Roman" pitchFamily="18" charset="0"/>
                <a:cs typeface="Times New Roman" pitchFamily="18" charset="0"/>
              </a:rPr>
              <a:t> import Conv2D, MaxPooling2D </a:t>
            </a:r>
          </a:p>
          <a:p>
            <a:pPr algn="just">
              <a:lnSpc>
                <a:spcPct val="150000"/>
              </a:lnSpc>
              <a:spcBef>
                <a:spcPts val="0"/>
              </a:spcBef>
            </a:pPr>
            <a:r>
              <a:rPr lang="en-US" sz="2000" dirty="0">
                <a:latin typeface="Times New Roman" pitchFamily="18" charset="0"/>
                <a:cs typeface="Times New Roman" pitchFamily="18" charset="0"/>
              </a:rPr>
              <a:t>from keras import backend as K </a:t>
            </a:r>
            <a:endParaRPr lang="en-US" sz="2000" dirty="0" smtClean="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from keras.utils import np_utils</a:t>
            </a:r>
          </a:p>
          <a:p>
            <a:pPr algn="just">
              <a:lnSpc>
                <a:spcPct val="150000"/>
              </a:lnSpc>
              <a:spcBef>
                <a:spcPts val="0"/>
              </a:spcBef>
            </a:pPr>
            <a:r>
              <a:rPr lang="en-US" sz="2000" dirty="0">
                <a:latin typeface="Times New Roman" pitchFamily="18" charset="0"/>
                <a:cs typeface="Times New Roman" pitchFamily="18" charset="0"/>
              </a:rPr>
              <a:t>import </a:t>
            </a:r>
            <a:r>
              <a:rPr lang="en-US" sz="2000" dirty="0">
                <a:latin typeface="Times New Roman" pitchFamily="18" charset="0"/>
                <a:cs typeface="Times New Roman" pitchFamily="18" charset="0"/>
              </a:rPr>
              <a:t>numpy</a:t>
            </a:r>
            <a:r>
              <a:rPr lang="en-US" sz="2000" dirty="0">
                <a:latin typeface="Times New Roman" pitchFamily="18" charset="0"/>
                <a:cs typeface="Times New Roman" pitchFamily="18" charset="0"/>
              </a:rPr>
              <a:t> as </a:t>
            </a:r>
            <a:r>
              <a:rPr lang="en-US" sz="2000" dirty="0" smtClean="0">
                <a:latin typeface="Times New Roman" pitchFamily="18" charset="0"/>
                <a:cs typeface="Times New Roman" pitchFamily="18" charset="0"/>
              </a:rPr>
              <a:t>np</a:t>
            </a:r>
          </a:p>
          <a:p>
            <a:pPr algn="just">
              <a:lnSpc>
                <a:spcPct val="150000"/>
              </a:lnSpc>
              <a:spcBef>
                <a:spcPts val="0"/>
              </a:spcBef>
            </a:pPr>
            <a:r>
              <a:rPr lang="en-US" sz="2000" dirty="0" smtClean="0">
                <a:latin typeface="Times New Roman" pitchFamily="18" charset="0"/>
                <a:cs typeface="Times New Roman" pitchFamily="18" charset="0"/>
              </a:rPr>
              <a:t>Import </a:t>
            </a:r>
            <a:r>
              <a:rPr lang="en-US" sz="2000" dirty="0" smtClean="0">
                <a:latin typeface="Times New Roman" pitchFamily="18" charset="0"/>
                <a:cs typeface="Times New Roman" pitchFamily="18" charset="0"/>
              </a:rPr>
              <a:t>tensorflow</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Step 2: Load the data</a:t>
            </a:r>
          </a:p>
        </p:txBody>
      </p:sp>
      <p:sp>
        <p:nvSpPr>
          <p:cNvPr id="3" name="Content Placeholder 2"/>
          <p:cNvSpPr>
            <a:spLocks noGrp="1"/>
          </p:cNvSpPr>
          <p:nvPr>
            <p:ph idx="1"/>
          </p:nvPr>
        </p:nvSpPr>
        <p:spPr/>
        <p:txBody>
          <a:bodyPr>
            <a:normAutofit fontScale="85000" lnSpcReduction="20000"/>
          </a:bodyPr>
          <a:lstStyle/>
          <a:p>
            <a:pPr algn="just">
              <a:lnSpc>
                <a:spcPct val="150000"/>
              </a:lnSpc>
              <a:spcBef>
                <a:spcPts val="0"/>
              </a:spcBef>
            </a:pPr>
            <a:r>
              <a:rPr lang="en-US" sz="2000" dirty="0">
                <a:latin typeface="Times New Roman" pitchFamily="18" charset="0"/>
                <a:cs typeface="Times New Roman" pitchFamily="18" charset="0"/>
              </a:rPr>
              <a:t>Import the MNIST dataset.</a:t>
            </a:r>
          </a:p>
          <a:p>
            <a:pPr algn="just">
              <a:lnSpc>
                <a:spcPct val="150000"/>
              </a:lnSpc>
              <a:spcBef>
                <a:spcPts val="0"/>
              </a:spcBef>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x_train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y_train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x_test</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y_test</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rPr>
              <a:t>mnist.load_data</a:t>
            </a:r>
            <a:r>
              <a:rPr lang="en-US" sz="2000" dirty="0">
                <a:latin typeface="Times New Roman" pitchFamily="18" charset="0"/>
                <a:cs typeface="Times New Roman" pitchFamily="18" charset="0"/>
              </a:rPr>
              <a:t>().</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Step 3: Process the Data.</a:t>
            </a:r>
          </a:p>
          <a:p>
            <a:pPr algn="just">
              <a:lnSpc>
                <a:spcPct val="150000"/>
              </a:lnSpc>
              <a:spcBef>
                <a:spcPts val="0"/>
              </a:spcBef>
            </a:pPr>
            <a:r>
              <a:rPr lang="en-US" sz="2000" dirty="0">
                <a:latin typeface="Times New Roman" pitchFamily="18" charset="0"/>
                <a:cs typeface="Times New Roman" pitchFamily="18" charset="0"/>
              </a:rPr>
              <a:t>Change the dataset according to the model , so that it can be fed into the model.</a:t>
            </a:r>
          </a:p>
          <a:p>
            <a:pPr algn="just">
              <a:lnSpc>
                <a:spcPct val="150000"/>
              </a:lnSpc>
              <a:spcBef>
                <a:spcPts val="0"/>
              </a:spcBef>
              <a:buNone/>
            </a:pPr>
            <a:r>
              <a:rPr lang="en-US" sz="2000" dirty="0">
                <a:latin typeface="Times New Roman" pitchFamily="18" charset="0"/>
                <a:cs typeface="Times New Roman" pitchFamily="18" charset="0"/>
              </a:rPr>
              <a:t>img_rows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img_cols</a:t>
            </a:r>
            <a:r>
              <a:rPr lang="en-US" sz="2000" dirty="0">
                <a:latin typeface="Times New Roman" pitchFamily="18" charset="0"/>
                <a:cs typeface="Times New Roman" pitchFamily="18" charset="0"/>
              </a:rPr>
              <a:t> = 28, 28 </a:t>
            </a:r>
          </a:p>
          <a:p>
            <a:pPr algn="just">
              <a:lnSpc>
                <a:spcPct val="150000"/>
              </a:lnSpc>
              <a:spcBef>
                <a:spcPts val="0"/>
              </a:spcBef>
              <a:buNone/>
            </a:pPr>
            <a:r>
              <a:rPr lang="en-US" sz="2000" dirty="0">
                <a:latin typeface="Times New Roman" pitchFamily="18" charset="0"/>
                <a:cs typeface="Times New Roman" pitchFamily="18" charset="0"/>
              </a:rPr>
              <a:t>if  </a:t>
            </a:r>
            <a:r>
              <a:rPr lang="en-US" sz="2000" dirty="0">
                <a:latin typeface="Times New Roman" pitchFamily="18" charset="0"/>
                <a:cs typeface="Times New Roman" pitchFamily="18" charset="0"/>
              </a:rPr>
              <a:t>K.image_data_format</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channels_first</a:t>
            </a:r>
            <a:r>
              <a:rPr lang="en-US" sz="2000" dirty="0">
                <a:latin typeface="Times New Roman" pitchFamily="18" charset="0"/>
                <a:cs typeface="Times New Roman" pitchFamily="18" charset="0"/>
              </a:rPr>
              <a:t>': </a:t>
            </a:r>
          </a:p>
          <a:p>
            <a:pPr algn="just">
              <a:lnSpc>
                <a:spcPct val="170000"/>
              </a:lnSpc>
              <a:spcBef>
                <a:spcPts val="0"/>
              </a:spcBef>
              <a:buNone/>
            </a:pP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x_train</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x_train.reshape</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x_train.shape</a:t>
            </a:r>
            <a:r>
              <a:rPr lang="en-US" sz="2000" dirty="0">
                <a:latin typeface="Times New Roman" pitchFamily="18" charset="0"/>
                <a:cs typeface="Times New Roman" pitchFamily="18" charset="0"/>
              </a:rPr>
              <a:t>[0],1,img_rows,img_cols) </a:t>
            </a:r>
            <a:r>
              <a:rPr lang="en-US" sz="2000" dirty="0">
                <a:latin typeface="Times New Roman" pitchFamily="18" charset="0"/>
                <a:cs typeface="Times New Roman" pitchFamily="18" charset="0"/>
              </a:rPr>
              <a:t>x_test</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x_test.reshape</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x_test.shape</a:t>
            </a:r>
            <a:r>
              <a:rPr lang="en-US" sz="2000" dirty="0">
                <a:latin typeface="Times New Roman" pitchFamily="18" charset="0"/>
                <a:cs typeface="Times New Roman" pitchFamily="18" charset="0"/>
              </a:rPr>
              <a:t>[0],1,img_rows,img_cols) </a:t>
            </a:r>
            <a:r>
              <a:rPr lang="en-US" sz="2000" dirty="0">
                <a:latin typeface="Times New Roman" pitchFamily="18" charset="0"/>
                <a:cs typeface="Times New Roman" pitchFamily="18" charset="0"/>
              </a:rPr>
              <a:t>input_shape</a:t>
            </a:r>
            <a:r>
              <a:rPr lang="en-US" sz="2000" dirty="0">
                <a:latin typeface="Times New Roman" pitchFamily="18" charset="0"/>
                <a:cs typeface="Times New Roman" pitchFamily="18" charset="0"/>
              </a:rPr>
              <a:t>=(1,img_rows,img_cols) </a:t>
            </a:r>
          </a:p>
          <a:p>
            <a:pPr algn="just">
              <a:lnSpc>
                <a:spcPct val="150000"/>
              </a:lnSpc>
              <a:spcBef>
                <a:spcPts val="0"/>
              </a:spcBef>
              <a:buNone/>
            </a:pPr>
            <a:r>
              <a:rPr lang="en-US" sz="2000" dirty="0">
                <a:latin typeface="Times New Roman" pitchFamily="18" charset="0"/>
                <a:cs typeface="Times New Roman" pitchFamily="18" charset="0"/>
              </a:rPr>
              <a:t>else: </a:t>
            </a:r>
          </a:p>
          <a:p>
            <a:pPr algn="just">
              <a:lnSpc>
                <a:spcPct val="150000"/>
              </a:lnSpc>
              <a:spcBef>
                <a:spcPts val="0"/>
              </a:spcBef>
              <a:buNone/>
            </a:pPr>
            <a:r>
              <a:rPr lang="en-US" sz="2000" dirty="0">
                <a:latin typeface="Times New Roman" pitchFamily="18" charset="0"/>
                <a:cs typeface="Times New Roman" pitchFamily="18" charset="0"/>
              </a:rPr>
              <a:t>x_train</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rPr>
              <a:t>x_train.reshape</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x_train.shape</a:t>
            </a:r>
            <a:r>
              <a:rPr lang="en-US" sz="2000" dirty="0">
                <a:latin typeface="Times New Roman" pitchFamily="18" charset="0"/>
                <a:cs typeface="Times New Roman" pitchFamily="18" charset="0"/>
              </a:rPr>
              <a:t>[0], </a:t>
            </a:r>
            <a:r>
              <a:rPr lang="en-US" sz="2000" dirty="0">
                <a:latin typeface="Times New Roman" pitchFamily="18" charset="0"/>
                <a:cs typeface="Times New Roman" pitchFamily="18" charset="0"/>
              </a:rPr>
              <a:t>img_rows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img_cols</a:t>
            </a:r>
            <a:r>
              <a:rPr lang="en-US" sz="2000" dirty="0">
                <a:latin typeface="Times New Roman" pitchFamily="18" charset="0"/>
                <a:cs typeface="Times New Roman" pitchFamily="18" charset="0"/>
              </a:rPr>
              <a:t>, 1)</a:t>
            </a:r>
          </a:p>
          <a:p>
            <a:pPr algn="just">
              <a:lnSpc>
                <a:spcPct val="150000"/>
              </a:lnSpc>
              <a:spcBef>
                <a:spcPts val="0"/>
              </a:spcBef>
              <a:buNone/>
            </a:pP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x_test</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x_test.reshape</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x_test.shape</a:t>
            </a:r>
            <a:r>
              <a:rPr lang="en-US" sz="2000" dirty="0">
                <a:latin typeface="Times New Roman" pitchFamily="18" charset="0"/>
                <a:cs typeface="Times New Roman" pitchFamily="18" charset="0"/>
              </a:rPr>
              <a:t>[0], </a:t>
            </a:r>
            <a:r>
              <a:rPr lang="en-US" sz="2000" dirty="0">
                <a:latin typeface="Times New Roman" pitchFamily="18" charset="0"/>
                <a:cs typeface="Times New Roman" pitchFamily="18" charset="0"/>
              </a:rPr>
              <a:t>img_rows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img_cols</a:t>
            </a:r>
            <a:r>
              <a:rPr lang="en-US" sz="2000" dirty="0">
                <a:latin typeface="Times New Roman" pitchFamily="18" charset="0"/>
                <a:cs typeface="Times New Roman" pitchFamily="18" charset="0"/>
              </a:rPr>
              <a:t>, 1) </a:t>
            </a:r>
          </a:p>
          <a:p>
            <a:pPr algn="just">
              <a:lnSpc>
                <a:spcPct val="150000"/>
              </a:lnSpc>
              <a:spcBef>
                <a:spcPts val="0"/>
              </a:spcBef>
              <a:buNone/>
            </a:pPr>
            <a:r>
              <a:rPr lang="en-US" sz="2000" dirty="0">
                <a:latin typeface="Times New Roman" pitchFamily="18" charset="0"/>
                <a:cs typeface="Times New Roman" pitchFamily="18" charset="0"/>
              </a:rPr>
              <a:t>input_shape</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rPr>
              <a:t>img_rows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img_cols</a:t>
            </a:r>
            <a:r>
              <a:rPr lang="en-US" sz="2000" dirty="0">
                <a:latin typeface="Times New Roman" pitchFamily="18" charset="0"/>
                <a:cs typeface="Times New Roman" pitchFamily="18" charset="0"/>
              </a:rPr>
              <a:t>, 1) </a:t>
            </a:r>
          </a:p>
          <a:p>
            <a:pPr algn="just">
              <a:lnSpc>
                <a:spcPct val="150000"/>
              </a:lnSpc>
              <a:spcBef>
                <a:spcPts val="0"/>
              </a:spcBef>
            </a:pPr>
            <a:endParaRPr lang="en-US" sz="2000" dirty="0">
              <a:latin typeface="Times New Roman" pitchFamily="18" charset="0"/>
              <a:cs typeface="Times New Roman" pitchFamily="18" charset="0"/>
            </a:endParaRPr>
          </a:p>
          <a:p>
            <a:pPr lvl="1" algn="just">
              <a:lnSpc>
                <a:spcPct val="150000"/>
              </a:lnSpc>
              <a:spcBef>
                <a:spcPts val="0"/>
              </a:spcBef>
            </a:pPr>
            <a:endParaRPr lang="en-US" sz="1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chorCtr="0">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404198472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itchFamily="18" charset="0"/>
                <a:cs typeface="Times New Roman" pitchFamily="18" charset="0"/>
              </a:rPr>
              <a:t>Step 3: Process the Data.</a:t>
            </a:r>
            <a:br>
              <a:rPr lang="en-US" sz="4000" dirty="0">
                <a:latin typeface="Times New Roman" pitchFamily="18" charset="0"/>
                <a:cs typeface="Times New Roman" pitchFamily="18" charset="0"/>
              </a:rPr>
            </a:br>
            <a:endParaRPr lang="en-US" sz="4000" dirty="0"/>
          </a:p>
        </p:txBody>
      </p:sp>
      <p:sp>
        <p:nvSpPr>
          <p:cNvPr id="3" name="Content Placeholder 2"/>
          <p:cNvSpPr>
            <a:spLocks noGrp="1"/>
          </p:cNvSpPr>
          <p:nvPr>
            <p:ph idx="1"/>
          </p:nvPr>
        </p:nvSpPr>
        <p:spPr>
          <a:xfrm>
            <a:off x="1981200" y="990600"/>
            <a:ext cx="7239000" cy="5465136"/>
          </a:xfrm>
        </p:spPr>
        <p:txBody>
          <a:bodyPr>
            <a:normAutofit/>
          </a:bodyPr>
          <a:lstStyle/>
          <a:p>
            <a:pPr algn="just">
              <a:buNone/>
            </a:pPr>
            <a:r>
              <a:rPr lang="en-US" sz="2000" dirty="0">
                <a:latin typeface="Times New Roman" pitchFamily="18" charset="0"/>
                <a:cs typeface="Times New Roman" pitchFamily="18" charset="0"/>
              </a:rPr>
              <a:t>x_train</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rPr>
              <a:t>x_train.astype</a:t>
            </a:r>
            <a:r>
              <a:rPr lang="en-US" sz="2000" dirty="0">
                <a:latin typeface="Times New Roman" pitchFamily="18" charset="0"/>
                <a:cs typeface="Times New Roman" pitchFamily="18" charset="0"/>
              </a:rPr>
              <a:t>('float32') </a:t>
            </a:r>
          </a:p>
          <a:p>
            <a:pPr algn="just">
              <a:buNone/>
            </a:pPr>
            <a:r>
              <a:rPr lang="en-US" sz="2000" dirty="0">
                <a:latin typeface="Times New Roman" pitchFamily="18" charset="0"/>
                <a:cs typeface="Times New Roman" pitchFamily="18" charset="0"/>
              </a:rPr>
              <a:t>x_test</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rPr>
              <a:t>x_test.astype</a:t>
            </a:r>
            <a:r>
              <a:rPr lang="en-US" sz="2000" dirty="0">
                <a:latin typeface="Times New Roman" pitchFamily="18" charset="0"/>
                <a:cs typeface="Times New Roman" pitchFamily="18" charset="0"/>
              </a:rPr>
              <a:t>('float32') </a:t>
            </a:r>
          </a:p>
          <a:p>
            <a:pPr algn="just">
              <a:buNone/>
            </a:pPr>
            <a:r>
              <a:rPr lang="en-US" sz="2000" dirty="0">
                <a:latin typeface="Times New Roman" pitchFamily="18" charset="0"/>
                <a:cs typeface="Times New Roman" pitchFamily="18" charset="0"/>
              </a:rPr>
              <a:t>x_train</a:t>
            </a:r>
            <a:r>
              <a:rPr lang="en-US" sz="2000" dirty="0">
                <a:latin typeface="Times New Roman" pitchFamily="18" charset="0"/>
                <a:cs typeface="Times New Roman" pitchFamily="18" charset="0"/>
              </a:rPr>
              <a:t> /= 255 </a:t>
            </a:r>
          </a:p>
          <a:p>
            <a:pPr algn="just">
              <a:lnSpc>
                <a:spcPct val="150000"/>
              </a:lnSpc>
              <a:spcBef>
                <a:spcPts val="0"/>
              </a:spcBef>
              <a:buNone/>
            </a:pPr>
            <a:r>
              <a:rPr lang="en-US" sz="2000" dirty="0">
                <a:latin typeface="Times New Roman" pitchFamily="18" charset="0"/>
                <a:cs typeface="Times New Roman" pitchFamily="18" charset="0"/>
              </a:rPr>
              <a:t>x_test</a:t>
            </a:r>
            <a:r>
              <a:rPr lang="en-US" sz="2000" dirty="0">
                <a:latin typeface="Times New Roman" pitchFamily="18" charset="0"/>
                <a:cs typeface="Times New Roman" pitchFamily="18" charset="0"/>
              </a:rPr>
              <a:t> /= 255 </a:t>
            </a:r>
          </a:p>
          <a:p>
            <a:pPr algn="just">
              <a:lnSpc>
                <a:spcPct val="150000"/>
              </a:lnSpc>
              <a:spcBef>
                <a:spcPts val="0"/>
              </a:spcBef>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y_train</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rPr>
              <a:t>keras.utils.to_categorical</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y_train</a:t>
            </a:r>
            <a:r>
              <a:rPr lang="en-US" sz="2000" dirty="0">
                <a:latin typeface="Times New Roman" pitchFamily="18" charset="0"/>
                <a:cs typeface="Times New Roman" pitchFamily="18" charset="0"/>
              </a:rPr>
              <a:t>, 10) </a:t>
            </a:r>
          </a:p>
          <a:p>
            <a:pPr algn="just">
              <a:buNone/>
            </a:pPr>
            <a:r>
              <a:rPr lang="en-US" sz="2000" dirty="0">
                <a:latin typeface="Times New Roman" pitchFamily="18" charset="0"/>
                <a:cs typeface="Times New Roman" pitchFamily="18" charset="0"/>
              </a:rPr>
              <a:t>y_test</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rPr>
              <a:t>keras.utils.to_categorical</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y_test</a:t>
            </a:r>
            <a:r>
              <a:rPr lang="en-US" sz="2000" dirty="0">
                <a:latin typeface="Times New Roman" pitchFamily="18" charset="0"/>
                <a:cs typeface="Times New Roman" pitchFamily="18" charset="0"/>
              </a:rPr>
              <a:t>, 10).</a:t>
            </a:r>
          </a:p>
          <a:p>
            <a:pPr algn="just">
              <a:buNone/>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Data processing is similar to MPL model.</a:t>
            </a:r>
          </a:p>
          <a:p>
            <a:pPr algn="just">
              <a:lnSpc>
                <a:spcPct val="150000"/>
              </a:lnSpc>
              <a:spcBef>
                <a:spcPts val="0"/>
              </a:spcBef>
            </a:pPr>
            <a:r>
              <a:rPr lang="en-US" sz="2000" dirty="0">
                <a:latin typeface="Times New Roman" pitchFamily="18" charset="0"/>
                <a:cs typeface="Times New Roman" pitchFamily="18" charset="0"/>
              </a:rPr>
              <a:t>It is similar to MPL model except the shape of the input data and image format configuration.</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STEP 4 : CREATE THE MODEL:</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Create the actual model.</a:t>
            </a:r>
          </a:p>
          <a:p>
            <a:endParaRPr lang="en-US" sz="2000" dirty="0">
              <a:latin typeface="Times New Roman" pitchFamily="18" charset="0"/>
              <a:cs typeface="Times New Roman" pitchFamily="18" charset="0"/>
            </a:endParaRPr>
          </a:p>
          <a:p>
            <a:pPr algn="just">
              <a:lnSpc>
                <a:spcPct val="150000"/>
              </a:lnSpc>
              <a:spcBef>
                <a:spcPts val="0"/>
              </a:spcBef>
              <a:buNone/>
            </a:pPr>
            <a:r>
              <a:rPr lang="en-US" sz="2000" dirty="0">
                <a:latin typeface="Times New Roman" pitchFamily="18" charset="0"/>
                <a:cs typeface="Times New Roman" pitchFamily="18" charset="0"/>
              </a:rPr>
              <a:t>model = Sequential() </a:t>
            </a:r>
          </a:p>
          <a:p>
            <a:pPr algn="just">
              <a:lnSpc>
                <a:spcPct val="150000"/>
              </a:lnSpc>
              <a:spcBef>
                <a:spcPts val="0"/>
              </a:spcBef>
              <a:buNone/>
            </a:pPr>
            <a:r>
              <a:rPr lang="en-US" sz="2000" dirty="0">
                <a:latin typeface="Times New Roman" pitchFamily="18" charset="0"/>
                <a:cs typeface="Times New Roman" pitchFamily="18" charset="0"/>
              </a:rPr>
              <a:t>model.add</a:t>
            </a:r>
            <a:r>
              <a:rPr lang="en-US" sz="2000" dirty="0">
                <a:latin typeface="Times New Roman" pitchFamily="18" charset="0"/>
                <a:cs typeface="Times New Roman" pitchFamily="18" charset="0"/>
              </a:rPr>
              <a:t>(Conv2D(32, </a:t>
            </a:r>
            <a:r>
              <a:rPr lang="en-US" sz="2000" dirty="0">
                <a:latin typeface="Times New Roman" pitchFamily="18" charset="0"/>
                <a:cs typeface="Times New Roman" pitchFamily="18" charset="0"/>
              </a:rPr>
              <a:t>kernel_size</a:t>
            </a:r>
            <a:r>
              <a:rPr lang="en-US" sz="2000" dirty="0">
                <a:latin typeface="Times New Roman" pitchFamily="18" charset="0"/>
                <a:cs typeface="Times New Roman" pitchFamily="18" charset="0"/>
              </a:rPr>
              <a:t> = (3, 3), activation = '</a:t>
            </a:r>
            <a:r>
              <a:rPr lang="en-US" sz="2000" dirty="0">
                <a:latin typeface="Times New Roman" pitchFamily="18" charset="0"/>
                <a:cs typeface="Times New Roman" pitchFamily="18" charset="0"/>
              </a:rPr>
              <a:t>relu</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input_shape</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rPr>
              <a:t>input_shape</a:t>
            </a:r>
            <a:r>
              <a:rPr lang="en-US" sz="2000" dirty="0">
                <a:latin typeface="Times New Roman" pitchFamily="18" charset="0"/>
                <a:cs typeface="Times New Roman" pitchFamily="18" charset="0"/>
              </a:rPr>
              <a:t>)) </a:t>
            </a:r>
          </a:p>
          <a:p>
            <a:pPr algn="just">
              <a:lnSpc>
                <a:spcPct val="150000"/>
              </a:lnSpc>
              <a:spcBef>
                <a:spcPts val="0"/>
              </a:spcBef>
              <a:buNone/>
            </a:pPr>
            <a:r>
              <a:rPr lang="en-US" sz="2000" dirty="0">
                <a:latin typeface="Times New Roman" pitchFamily="18" charset="0"/>
                <a:cs typeface="Times New Roman" pitchFamily="18" charset="0"/>
              </a:rPr>
              <a:t>model.add</a:t>
            </a:r>
            <a:r>
              <a:rPr lang="en-US" sz="2000" dirty="0">
                <a:latin typeface="Times New Roman" pitchFamily="18" charset="0"/>
                <a:cs typeface="Times New Roman" pitchFamily="18" charset="0"/>
              </a:rPr>
              <a:t>(Conv2D(64, (3, 3), activation = '</a:t>
            </a:r>
            <a:r>
              <a:rPr lang="en-US" sz="2000" dirty="0">
                <a:latin typeface="Times New Roman" pitchFamily="18" charset="0"/>
                <a:cs typeface="Times New Roman" pitchFamily="18" charset="0"/>
              </a:rPr>
              <a:t>relu</a:t>
            </a:r>
            <a:r>
              <a:rPr lang="en-US" sz="2000" dirty="0">
                <a:latin typeface="Times New Roman" pitchFamily="18" charset="0"/>
                <a:cs typeface="Times New Roman" pitchFamily="18" charset="0"/>
              </a:rPr>
              <a:t>'))</a:t>
            </a:r>
          </a:p>
          <a:p>
            <a:pPr algn="just">
              <a:lnSpc>
                <a:spcPct val="150000"/>
              </a:lnSpc>
              <a:spcBef>
                <a:spcPts val="0"/>
              </a:spcBef>
              <a:buNone/>
            </a:pPr>
            <a:r>
              <a:rPr lang="en-US" sz="2000" dirty="0">
                <a:latin typeface="Times New Roman" pitchFamily="18" charset="0"/>
                <a:cs typeface="Times New Roman" pitchFamily="18" charset="0"/>
              </a:rPr>
              <a:t>model.add</a:t>
            </a:r>
            <a:r>
              <a:rPr lang="en-US" sz="2000" dirty="0">
                <a:latin typeface="Times New Roman" pitchFamily="18" charset="0"/>
                <a:cs typeface="Times New Roman" pitchFamily="18" charset="0"/>
              </a:rPr>
              <a:t>(MaxPooling2D(</a:t>
            </a:r>
            <a:r>
              <a:rPr lang="en-US" sz="2000" dirty="0">
                <a:latin typeface="Times New Roman" pitchFamily="18" charset="0"/>
                <a:cs typeface="Times New Roman" pitchFamily="18" charset="0"/>
              </a:rPr>
              <a:t>pool_size</a:t>
            </a:r>
            <a:r>
              <a:rPr lang="en-US" sz="2000" dirty="0">
                <a:latin typeface="Times New Roman" pitchFamily="18" charset="0"/>
                <a:cs typeface="Times New Roman" pitchFamily="18" charset="0"/>
              </a:rPr>
              <a:t> = (2, 2)))</a:t>
            </a:r>
          </a:p>
          <a:p>
            <a:pPr algn="just">
              <a:lnSpc>
                <a:spcPct val="150000"/>
              </a:lnSpc>
              <a:spcBef>
                <a:spcPts val="0"/>
              </a:spcBef>
              <a:buNone/>
            </a:pPr>
            <a:r>
              <a:rPr lang="en-US" sz="2000" dirty="0">
                <a:latin typeface="Times New Roman" pitchFamily="18" charset="0"/>
                <a:cs typeface="Times New Roman" pitchFamily="18" charset="0"/>
              </a:rPr>
              <a:t>model.add</a:t>
            </a:r>
            <a:r>
              <a:rPr lang="en-US" sz="2000" dirty="0">
                <a:latin typeface="Times New Roman" pitchFamily="18" charset="0"/>
                <a:cs typeface="Times New Roman" pitchFamily="18" charset="0"/>
              </a:rPr>
              <a:t>(Dropout(0.25)) </a:t>
            </a:r>
            <a:r>
              <a:rPr lang="en-US" sz="2000" dirty="0">
                <a:latin typeface="Times New Roman" pitchFamily="18" charset="0"/>
                <a:cs typeface="Times New Roman" pitchFamily="18" charset="0"/>
              </a:rPr>
              <a:t>model.add</a:t>
            </a:r>
            <a:r>
              <a:rPr lang="en-US" sz="2000" dirty="0">
                <a:latin typeface="Times New Roman" pitchFamily="18" charset="0"/>
                <a:cs typeface="Times New Roman" pitchFamily="18" charset="0"/>
              </a:rPr>
              <a:t>(Flatten())</a:t>
            </a:r>
          </a:p>
          <a:p>
            <a:pPr algn="just">
              <a:lnSpc>
                <a:spcPct val="150000"/>
              </a:lnSpc>
              <a:spcBef>
                <a:spcPts val="0"/>
              </a:spcBef>
              <a:buNone/>
            </a:pPr>
            <a:r>
              <a:rPr lang="en-US" sz="2000" dirty="0">
                <a:latin typeface="Times New Roman" pitchFamily="18" charset="0"/>
                <a:cs typeface="Times New Roman" pitchFamily="18" charset="0"/>
              </a:rPr>
              <a:t>model.add</a:t>
            </a:r>
            <a:r>
              <a:rPr lang="en-US" sz="2000" dirty="0">
                <a:latin typeface="Times New Roman" pitchFamily="18" charset="0"/>
                <a:cs typeface="Times New Roman" pitchFamily="18" charset="0"/>
              </a:rPr>
              <a:t>(Dense(128, activation = '</a:t>
            </a:r>
            <a:r>
              <a:rPr lang="en-US" sz="2000" dirty="0">
                <a:latin typeface="Times New Roman" pitchFamily="18" charset="0"/>
                <a:cs typeface="Times New Roman" pitchFamily="18" charset="0"/>
              </a:rPr>
              <a:t>relu</a:t>
            </a:r>
            <a:r>
              <a:rPr lang="en-US" sz="2000" dirty="0">
                <a:latin typeface="Times New Roman" pitchFamily="18" charset="0"/>
                <a:cs typeface="Times New Roman" pitchFamily="18" charset="0"/>
              </a:rPr>
              <a:t>'))</a:t>
            </a:r>
          </a:p>
          <a:p>
            <a:pPr algn="just">
              <a:lnSpc>
                <a:spcPct val="150000"/>
              </a:lnSpc>
              <a:spcBef>
                <a:spcPts val="0"/>
              </a:spcBef>
              <a:buNone/>
            </a:pPr>
            <a:r>
              <a:rPr lang="en-US" sz="2000" dirty="0">
                <a:latin typeface="Times New Roman" pitchFamily="18" charset="0"/>
                <a:cs typeface="Times New Roman" pitchFamily="18" charset="0"/>
              </a:rPr>
              <a:t>model.add</a:t>
            </a:r>
            <a:r>
              <a:rPr lang="en-US" sz="2000" dirty="0">
                <a:latin typeface="Times New Roman" pitchFamily="18" charset="0"/>
                <a:cs typeface="Times New Roman" pitchFamily="18" charset="0"/>
              </a:rPr>
              <a:t>(Dropout(0.5)) </a:t>
            </a:r>
          </a:p>
          <a:p>
            <a:pPr algn="just">
              <a:lnSpc>
                <a:spcPct val="150000"/>
              </a:lnSpc>
              <a:spcBef>
                <a:spcPts val="0"/>
              </a:spcBef>
              <a:buNone/>
            </a:pPr>
            <a:r>
              <a:rPr lang="en-US" sz="2000" dirty="0">
                <a:latin typeface="Times New Roman" pitchFamily="18" charset="0"/>
                <a:cs typeface="Times New Roman" pitchFamily="18" charset="0"/>
              </a:rPr>
              <a:t>model.add</a:t>
            </a:r>
            <a:r>
              <a:rPr lang="en-US" sz="2000" dirty="0">
                <a:latin typeface="Times New Roman" pitchFamily="18" charset="0"/>
                <a:cs typeface="Times New Roman" pitchFamily="18" charset="0"/>
              </a:rPr>
              <a:t>(Dense(10, activation = '</a:t>
            </a:r>
            <a:r>
              <a:rPr lang="en-US" sz="2000" dirty="0">
                <a:latin typeface="Times New Roman" pitchFamily="18" charset="0"/>
                <a:cs typeface="Times New Roman" pitchFamily="18" charset="0"/>
              </a:rPr>
              <a:t>softmax</a:t>
            </a:r>
            <a:r>
              <a:rPr lang="en-US" sz="20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STEP 5 – COMPILE THE MODEL</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Compile the model using selected loss function, optimizer and metrics.</a:t>
            </a:r>
          </a:p>
          <a:p>
            <a:pPr algn="just">
              <a:lnSpc>
                <a:spcPct val="150000"/>
              </a:lnSpc>
              <a:spcBef>
                <a:spcPts val="0"/>
              </a:spcBef>
            </a:pPr>
            <a:r>
              <a:rPr lang="en-US" sz="2000" dirty="0">
                <a:latin typeface="Times New Roman" pitchFamily="18" charset="0"/>
                <a:cs typeface="Times New Roman" pitchFamily="18" charset="0"/>
              </a:rPr>
              <a:t>model.compile(loss=keras.losses.categorical_crossentropy, optimizer = tensorflow.keras.optimizers.Adadelta</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metrics = ['accuracy'])</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STEP 6 – TRAIN THE MODEL:</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Train the model using fit() method.</a:t>
            </a:r>
          </a:p>
          <a:p>
            <a:pPr algn="just">
              <a:lnSpc>
                <a:spcPct val="150000"/>
              </a:lnSpc>
              <a:spcBef>
                <a:spcPts val="0"/>
              </a:spcBef>
            </a:pPr>
            <a:r>
              <a:rPr lang="en-US" sz="2000" dirty="0">
                <a:latin typeface="Times New Roman" pitchFamily="18" charset="0"/>
                <a:cs typeface="Times New Roman" pitchFamily="18" charset="0"/>
              </a:rPr>
              <a:t>model.fit( </a:t>
            </a:r>
          </a:p>
          <a:p>
            <a:pPr algn="just">
              <a:lnSpc>
                <a:spcPct val="150000"/>
              </a:lnSpc>
              <a:spcBef>
                <a:spcPts val="0"/>
              </a:spcBef>
            </a:pP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x_train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y_train</a:t>
            </a:r>
            <a:r>
              <a:rPr lang="en-US" sz="2000" dirty="0">
                <a:latin typeface="Times New Roman" pitchFamily="18" charset="0"/>
                <a:cs typeface="Times New Roman" pitchFamily="18" charset="0"/>
              </a:rPr>
              <a:t>,</a:t>
            </a:r>
          </a:p>
          <a:p>
            <a:pPr algn="just">
              <a:lnSpc>
                <a:spcPct val="150000"/>
              </a:lnSpc>
              <a:spcBef>
                <a:spcPts val="0"/>
              </a:spcBef>
            </a:pP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batch_size</a:t>
            </a:r>
            <a:r>
              <a:rPr lang="en-US" sz="2000" dirty="0">
                <a:latin typeface="Times New Roman" pitchFamily="18" charset="0"/>
                <a:cs typeface="Times New Roman" pitchFamily="18" charset="0"/>
              </a:rPr>
              <a:t> = 128, </a:t>
            </a:r>
          </a:p>
          <a:p>
            <a:pPr algn="just">
              <a:lnSpc>
                <a:spcPct val="150000"/>
              </a:lnSpc>
              <a:spcBef>
                <a:spcPts val="0"/>
              </a:spcBef>
            </a:pPr>
            <a:r>
              <a:rPr lang="en-US" sz="2000" dirty="0">
                <a:latin typeface="Times New Roman" pitchFamily="18" charset="0"/>
                <a:cs typeface="Times New Roman" pitchFamily="18" charset="0"/>
              </a:rPr>
              <a:t>        epochs = 12, </a:t>
            </a:r>
          </a:p>
          <a:p>
            <a:pPr algn="just">
              <a:lnSpc>
                <a:spcPct val="150000"/>
              </a:lnSpc>
              <a:spcBef>
                <a:spcPts val="0"/>
              </a:spcBef>
            </a:pPr>
            <a:r>
              <a:rPr lang="en-US" sz="2000" dirty="0">
                <a:latin typeface="Times New Roman" pitchFamily="18" charset="0"/>
                <a:cs typeface="Times New Roman" pitchFamily="18" charset="0"/>
              </a:rPr>
              <a:t>        verbose = 1,</a:t>
            </a:r>
          </a:p>
          <a:p>
            <a:pPr algn="just">
              <a:lnSpc>
                <a:spcPct val="150000"/>
              </a:lnSpc>
              <a:spcBef>
                <a:spcPts val="0"/>
              </a:spcBef>
            </a:pP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validation_data</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rPr>
              <a:t>x_test</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y_test</a:t>
            </a:r>
            <a:r>
              <a:rPr lang="en-US" sz="20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p>
        </p:txBody>
      </p:sp>
      <p:sp>
        <p:nvSpPr>
          <p:cNvPr id="3" name="Content Placeholder 2"/>
          <p:cNvSpPr>
            <a:spLocks noGrp="1"/>
          </p:cNvSpPr>
          <p:nvPr>
            <p:ph idx="1"/>
          </p:nvPr>
        </p:nvSpPr>
        <p:spPr/>
        <p:txBody>
          <a:bodyPr>
            <a:normAutofit fontScale="55000" lnSpcReduction="20000"/>
          </a:bodyPr>
          <a:lstStyle/>
          <a:p>
            <a:pPr algn="just">
              <a:lnSpc>
                <a:spcPct val="170000"/>
              </a:lnSpc>
              <a:spcBef>
                <a:spcPts val="0"/>
              </a:spcBef>
              <a:buNone/>
            </a:pPr>
            <a:r>
              <a:rPr lang="en-US" sz="2000" dirty="0">
                <a:latin typeface="Times New Roman" pitchFamily="18" charset="0"/>
                <a:cs typeface="Times New Roman" pitchFamily="18" charset="0"/>
              </a:rPr>
              <a:t>Train on 60000 samples, validate on 10000 samples Epoch 1/12</a:t>
            </a:r>
          </a:p>
          <a:p>
            <a:pPr algn="just">
              <a:lnSpc>
                <a:spcPct val="170000"/>
              </a:lnSpc>
              <a:spcBef>
                <a:spcPts val="0"/>
              </a:spcBef>
              <a:buNone/>
            </a:pPr>
            <a:r>
              <a:rPr lang="en-US" sz="2000" dirty="0">
                <a:latin typeface="Times New Roman" pitchFamily="18" charset="0"/>
                <a:cs typeface="Times New Roman" pitchFamily="18" charset="0"/>
              </a:rPr>
              <a:t>60000/60000 [==============================] - 84s 1ms/step - loss: 0.2687</a:t>
            </a:r>
          </a:p>
          <a:p>
            <a:pPr algn="just">
              <a:lnSpc>
                <a:spcPct val="170000"/>
              </a:lnSpc>
              <a:spcBef>
                <a:spcPts val="0"/>
              </a:spcBef>
              <a:buNone/>
            </a:pPr>
            <a:r>
              <a:rPr lang="en-US" sz="2000" dirty="0">
                <a:latin typeface="Times New Roman" pitchFamily="18" charset="0"/>
                <a:cs typeface="Times New Roman" pitchFamily="18" charset="0"/>
              </a:rPr>
              <a:t> - acc: 0.9173 - </a:t>
            </a:r>
            <a:r>
              <a:rPr lang="en-US" sz="2000" dirty="0">
                <a:latin typeface="Times New Roman" pitchFamily="18" charset="0"/>
                <a:cs typeface="Times New Roman" pitchFamily="18" charset="0"/>
              </a:rPr>
              <a:t>val_loss</a:t>
            </a:r>
            <a:r>
              <a:rPr lang="en-US" sz="2000" dirty="0">
                <a:latin typeface="Times New Roman" pitchFamily="18" charset="0"/>
                <a:cs typeface="Times New Roman" pitchFamily="18" charset="0"/>
              </a:rPr>
              <a:t>: 0.0549 - </a:t>
            </a:r>
            <a:r>
              <a:rPr lang="en-US" sz="2000" dirty="0">
                <a:latin typeface="Times New Roman" pitchFamily="18" charset="0"/>
                <a:cs typeface="Times New Roman" pitchFamily="18" charset="0"/>
              </a:rPr>
              <a:t>val_acc</a:t>
            </a:r>
            <a:r>
              <a:rPr lang="en-US" sz="2000" dirty="0">
                <a:latin typeface="Times New Roman" pitchFamily="18" charset="0"/>
                <a:cs typeface="Times New Roman" pitchFamily="18" charset="0"/>
              </a:rPr>
              <a:t>: 0.9827 Epoch 2/12</a:t>
            </a:r>
          </a:p>
          <a:p>
            <a:pPr algn="just">
              <a:lnSpc>
                <a:spcPct val="170000"/>
              </a:lnSpc>
              <a:spcBef>
                <a:spcPts val="0"/>
              </a:spcBef>
              <a:buNone/>
            </a:pPr>
            <a:r>
              <a:rPr lang="en-US" sz="2000" dirty="0">
                <a:latin typeface="Times New Roman" pitchFamily="18" charset="0"/>
                <a:cs typeface="Times New Roman" pitchFamily="18" charset="0"/>
              </a:rPr>
              <a:t>60000/60000 [==============================] - 86s</a:t>
            </a:r>
          </a:p>
          <a:p>
            <a:pPr algn="just">
              <a:lnSpc>
                <a:spcPct val="170000"/>
              </a:lnSpc>
              <a:spcBef>
                <a:spcPts val="0"/>
              </a:spcBef>
              <a:buNone/>
            </a:pPr>
            <a:r>
              <a:rPr lang="en-US" sz="2000" dirty="0">
                <a:latin typeface="Times New Roman" pitchFamily="18" charset="0"/>
                <a:cs typeface="Times New Roman" pitchFamily="18" charset="0"/>
              </a:rPr>
              <a:t>1ms/step - loss: 0.0899 </a:t>
            </a:r>
          </a:p>
          <a:p>
            <a:pPr algn="just">
              <a:lnSpc>
                <a:spcPct val="170000"/>
              </a:lnSpc>
              <a:spcBef>
                <a:spcPts val="0"/>
              </a:spcBef>
              <a:buFontTx/>
              <a:buChar char="-"/>
            </a:pPr>
            <a:r>
              <a:rPr lang="en-US" sz="2000" dirty="0">
                <a:latin typeface="Times New Roman" pitchFamily="18" charset="0"/>
                <a:cs typeface="Times New Roman" pitchFamily="18" charset="0"/>
              </a:rPr>
              <a:t>acc: 0.9737 - </a:t>
            </a:r>
            <a:r>
              <a:rPr lang="en-US" sz="2000" dirty="0">
                <a:latin typeface="Times New Roman" pitchFamily="18" charset="0"/>
                <a:cs typeface="Times New Roman" pitchFamily="18" charset="0"/>
              </a:rPr>
              <a:t>val_loss</a:t>
            </a:r>
            <a:r>
              <a:rPr lang="en-US" sz="2000" dirty="0">
                <a:latin typeface="Times New Roman" pitchFamily="18" charset="0"/>
                <a:cs typeface="Times New Roman" pitchFamily="18" charset="0"/>
              </a:rPr>
              <a:t>: 0.0452 - </a:t>
            </a:r>
            <a:r>
              <a:rPr lang="en-US" sz="2000" dirty="0">
                <a:latin typeface="Times New Roman" pitchFamily="18" charset="0"/>
                <a:cs typeface="Times New Roman" pitchFamily="18" charset="0"/>
              </a:rPr>
              <a:t>val_acc</a:t>
            </a:r>
            <a:r>
              <a:rPr lang="en-US" sz="2000" dirty="0">
                <a:latin typeface="Times New Roman" pitchFamily="18" charset="0"/>
                <a:cs typeface="Times New Roman" pitchFamily="18" charset="0"/>
              </a:rPr>
              <a:t>: 0.9845 Epoch 3/12</a:t>
            </a:r>
          </a:p>
          <a:p>
            <a:pPr algn="just">
              <a:lnSpc>
                <a:spcPct val="170000"/>
              </a:lnSpc>
              <a:spcBef>
                <a:spcPts val="0"/>
              </a:spcBef>
              <a:buNone/>
            </a:pPr>
            <a:r>
              <a:rPr lang="en-US" sz="2000" dirty="0">
                <a:latin typeface="Times New Roman" pitchFamily="18" charset="0"/>
                <a:cs typeface="Times New Roman" pitchFamily="18" charset="0"/>
              </a:rPr>
              <a:t>60000/60000 [==============================] - 83s</a:t>
            </a:r>
          </a:p>
          <a:p>
            <a:pPr algn="just">
              <a:lnSpc>
                <a:spcPct val="170000"/>
              </a:lnSpc>
              <a:spcBef>
                <a:spcPts val="0"/>
              </a:spcBef>
              <a:buNone/>
            </a:pPr>
            <a:r>
              <a:rPr lang="en-US" sz="2000" dirty="0">
                <a:latin typeface="Times New Roman" pitchFamily="18" charset="0"/>
                <a:cs typeface="Times New Roman" pitchFamily="18" charset="0"/>
              </a:rPr>
              <a:t>1ms/step - loss: 0.0666</a:t>
            </a:r>
          </a:p>
          <a:p>
            <a:pPr algn="just">
              <a:lnSpc>
                <a:spcPct val="170000"/>
              </a:lnSpc>
              <a:spcBef>
                <a:spcPts val="0"/>
              </a:spcBef>
              <a:buNone/>
            </a:pPr>
            <a:r>
              <a:rPr lang="en-US" sz="2000" dirty="0">
                <a:latin typeface="Times New Roman" pitchFamily="18" charset="0"/>
                <a:cs typeface="Times New Roman" pitchFamily="18" charset="0"/>
              </a:rPr>
              <a:t> - acc: 0.9804 - </a:t>
            </a:r>
            <a:r>
              <a:rPr lang="en-US" sz="2000" dirty="0">
                <a:latin typeface="Times New Roman" pitchFamily="18" charset="0"/>
                <a:cs typeface="Times New Roman" pitchFamily="18" charset="0"/>
              </a:rPr>
              <a:t>val_loss</a:t>
            </a:r>
            <a:r>
              <a:rPr lang="en-US" sz="2000" dirty="0">
                <a:latin typeface="Times New Roman" pitchFamily="18" charset="0"/>
                <a:cs typeface="Times New Roman" pitchFamily="18" charset="0"/>
              </a:rPr>
              <a:t>: 0.0362 –</a:t>
            </a:r>
            <a:r>
              <a:rPr lang="en-US" sz="2000" dirty="0">
                <a:latin typeface="Times New Roman" pitchFamily="18" charset="0"/>
                <a:cs typeface="Times New Roman" pitchFamily="18" charset="0"/>
              </a:rPr>
              <a:t>val_acc</a:t>
            </a:r>
            <a:r>
              <a:rPr lang="en-US" sz="2000" dirty="0">
                <a:latin typeface="Times New Roman" pitchFamily="18" charset="0"/>
                <a:cs typeface="Times New Roman" pitchFamily="18" charset="0"/>
              </a:rPr>
              <a:t>: 0.9879 Epoch 4/12 </a:t>
            </a:r>
          </a:p>
          <a:p>
            <a:pPr algn="just">
              <a:lnSpc>
                <a:spcPct val="170000"/>
              </a:lnSpc>
              <a:spcBef>
                <a:spcPts val="0"/>
              </a:spcBef>
              <a:buNone/>
            </a:pPr>
            <a:r>
              <a:rPr lang="en-US" sz="2000" dirty="0">
                <a:latin typeface="Times New Roman" pitchFamily="18" charset="0"/>
                <a:cs typeface="Times New Roman" pitchFamily="18" charset="0"/>
              </a:rPr>
              <a:t>60000/60000 [==============================] - 81s </a:t>
            </a:r>
          </a:p>
          <a:p>
            <a:pPr algn="just">
              <a:lnSpc>
                <a:spcPct val="170000"/>
              </a:lnSpc>
              <a:spcBef>
                <a:spcPts val="0"/>
              </a:spcBef>
              <a:buNone/>
            </a:pPr>
            <a:r>
              <a:rPr lang="en-US" sz="2000" dirty="0">
                <a:latin typeface="Times New Roman" pitchFamily="18" charset="0"/>
                <a:cs typeface="Times New Roman" pitchFamily="18" charset="0"/>
              </a:rPr>
              <a:t>1ms/step - loss: 0.0564 </a:t>
            </a:r>
          </a:p>
          <a:p>
            <a:pPr algn="just">
              <a:lnSpc>
                <a:spcPct val="170000"/>
              </a:lnSpc>
              <a:spcBef>
                <a:spcPts val="0"/>
              </a:spcBef>
              <a:buFontTx/>
              <a:buChar char="-"/>
            </a:pPr>
            <a:r>
              <a:rPr lang="en-US" sz="2000" dirty="0">
                <a:latin typeface="Times New Roman" pitchFamily="18" charset="0"/>
                <a:cs typeface="Times New Roman" pitchFamily="18" charset="0"/>
              </a:rPr>
              <a:t>acc: 0.9830 - </a:t>
            </a:r>
            <a:r>
              <a:rPr lang="en-US" sz="2000" dirty="0">
                <a:latin typeface="Times New Roman" pitchFamily="18" charset="0"/>
                <a:cs typeface="Times New Roman" pitchFamily="18" charset="0"/>
              </a:rPr>
              <a:t>val_loss</a:t>
            </a:r>
            <a:r>
              <a:rPr lang="en-US" sz="2000" dirty="0">
                <a:latin typeface="Times New Roman" pitchFamily="18" charset="0"/>
                <a:cs typeface="Times New Roman" pitchFamily="18" charset="0"/>
              </a:rPr>
              <a:t>: 0.0336 - </a:t>
            </a:r>
            <a:r>
              <a:rPr lang="en-US" sz="2000" dirty="0">
                <a:latin typeface="Times New Roman" pitchFamily="18" charset="0"/>
                <a:cs typeface="Times New Roman" pitchFamily="18" charset="0"/>
              </a:rPr>
              <a:t>val_acc</a:t>
            </a:r>
            <a:r>
              <a:rPr lang="en-US" sz="2000" dirty="0">
                <a:latin typeface="Times New Roman" pitchFamily="18" charset="0"/>
                <a:cs typeface="Times New Roman" pitchFamily="18" charset="0"/>
              </a:rPr>
              <a:t>: 0.9890 Epoch 5/12</a:t>
            </a:r>
          </a:p>
          <a:p>
            <a:pPr algn="just">
              <a:lnSpc>
                <a:spcPct val="170000"/>
              </a:lnSpc>
              <a:spcBef>
                <a:spcPts val="0"/>
              </a:spcBef>
              <a:buNone/>
            </a:pPr>
            <a:r>
              <a:rPr lang="en-US" sz="2000" dirty="0">
                <a:latin typeface="Times New Roman" pitchFamily="18" charset="0"/>
                <a:cs typeface="Times New Roman" pitchFamily="18" charset="0"/>
              </a:rPr>
              <a:t>60000/60000 [==============================] - 86s </a:t>
            </a:r>
          </a:p>
          <a:p>
            <a:pPr algn="just">
              <a:lnSpc>
                <a:spcPct val="170000"/>
              </a:lnSpc>
              <a:spcBef>
                <a:spcPts val="0"/>
              </a:spcBef>
              <a:buNone/>
            </a:pPr>
            <a:r>
              <a:rPr lang="en-US" sz="2000" dirty="0">
                <a:latin typeface="Times New Roman" pitchFamily="18" charset="0"/>
                <a:cs typeface="Times New Roman" pitchFamily="18" charset="0"/>
              </a:rPr>
              <a:t>1ms/step - loss: 0.0472 </a:t>
            </a:r>
          </a:p>
          <a:p>
            <a:pPr algn="just">
              <a:lnSpc>
                <a:spcPct val="170000"/>
              </a:lnSpc>
              <a:spcBef>
                <a:spcPts val="0"/>
              </a:spcBef>
              <a:buFontTx/>
              <a:buChar char="-"/>
            </a:pPr>
            <a:r>
              <a:rPr lang="en-US" sz="2000" dirty="0">
                <a:latin typeface="Times New Roman" pitchFamily="18" charset="0"/>
                <a:cs typeface="Times New Roman" pitchFamily="18" charset="0"/>
              </a:rPr>
              <a:t>acc: 0.9861 - </a:t>
            </a:r>
            <a:r>
              <a:rPr lang="en-US" sz="2000" dirty="0">
                <a:latin typeface="Times New Roman" pitchFamily="18" charset="0"/>
                <a:cs typeface="Times New Roman" pitchFamily="18" charset="0"/>
              </a:rPr>
              <a:t>val_loss</a:t>
            </a:r>
            <a:r>
              <a:rPr lang="en-US" sz="2000" dirty="0">
                <a:latin typeface="Times New Roman" pitchFamily="18" charset="0"/>
                <a:cs typeface="Times New Roman" pitchFamily="18" charset="0"/>
              </a:rPr>
              <a:t>: 0.0312 - </a:t>
            </a:r>
            <a:r>
              <a:rPr lang="en-US" sz="2000" dirty="0">
                <a:latin typeface="Times New Roman" pitchFamily="18" charset="0"/>
                <a:cs typeface="Times New Roman" pitchFamily="18" charset="0"/>
              </a:rPr>
              <a:t>val_acc</a:t>
            </a:r>
            <a:r>
              <a:rPr lang="en-US" sz="2000" dirty="0">
                <a:latin typeface="Times New Roman" pitchFamily="18" charset="0"/>
                <a:cs typeface="Times New Roman" pitchFamily="18" charset="0"/>
              </a:rPr>
              <a:t>: 0.9901 Epoch 6/12 </a:t>
            </a:r>
          </a:p>
          <a:p>
            <a:pPr algn="just">
              <a:lnSpc>
                <a:spcPct val="170000"/>
              </a:lnSpc>
              <a:spcBef>
                <a:spcPts val="0"/>
              </a:spcBef>
              <a:buNone/>
            </a:pPr>
            <a:r>
              <a:rPr lang="en-US" sz="2000" dirty="0">
                <a:latin typeface="Times New Roman" pitchFamily="18" charset="0"/>
                <a:cs typeface="Times New Roman" pitchFamily="18" charset="0"/>
              </a:rPr>
              <a:t>60000/60000 [==============================] - 83s</a:t>
            </a:r>
          </a:p>
          <a:p>
            <a:pPr algn="just">
              <a:lnSpc>
                <a:spcPct val="170000"/>
              </a:lnSpc>
              <a:spcBef>
                <a:spcPts val="0"/>
              </a:spcBef>
              <a:buNone/>
            </a:pPr>
            <a:r>
              <a:rPr lang="en-US" sz="2000" dirty="0">
                <a:latin typeface="Times New Roman" pitchFamily="18" charset="0"/>
                <a:cs typeface="Times New Roman" pitchFamily="18" charset="0"/>
              </a:rPr>
              <a:t> 1ms/step - loss: 0.0414</a:t>
            </a:r>
          </a:p>
          <a:p>
            <a:pPr algn="just">
              <a:lnSpc>
                <a:spcPct val="170000"/>
              </a:lnSpc>
              <a:spcBef>
                <a:spcPts val="0"/>
              </a:spcBef>
              <a:buNone/>
            </a:pPr>
            <a:r>
              <a:rPr lang="en-US" sz="2000" dirty="0">
                <a:latin typeface="Times New Roman" pitchFamily="18" charset="0"/>
                <a:cs typeface="Times New Roman" pitchFamily="18" charset="0"/>
              </a:rPr>
              <a:t> - acc: 0.9877 - </a:t>
            </a:r>
            <a:r>
              <a:rPr lang="en-US" sz="2000" dirty="0">
                <a:latin typeface="Times New Roman" pitchFamily="18" charset="0"/>
                <a:cs typeface="Times New Roman" pitchFamily="18" charset="0"/>
              </a:rPr>
              <a:t>val_loss</a:t>
            </a:r>
            <a:r>
              <a:rPr lang="en-US" sz="2000" dirty="0">
                <a:latin typeface="Times New Roman" pitchFamily="18" charset="0"/>
                <a:cs typeface="Times New Roman" pitchFamily="18" charset="0"/>
              </a:rPr>
              <a:t>: 0.0306 - </a:t>
            </a:r>
            <a:r>
              <a:rPr lang="en-US" sz="2000" dirty="0">
                <a:latin typeface="Times New Roman" pitchFamily="18" charset="0"/>
                <a:cs typeface="Times New Roman" pitchFamily="18" charset="0"/>
              </a:rPr>
              <a:t>val_acc</a:t>
            </a:r>
            <a:r>
              <a:rPr lang="en-US" sz="2000" dirty="0">
                <a:latin typeface="Times New Roman" pitchFamily="18" charset="0"/>
                <a:cs typeface="Times New Roman" pitchFamily="18" charset="0"/>
              </a:rPr>
              <a:t>: 0.9902 Epoch 7/12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endParaRPr lang="en-US" sz="4000" dirty="0"/>
          </a:p>
        </p:txBody>
      </p:sp>
      <p:sp>
        <p:nvSpPr>
          <p:cNvPr id="3" name="Content Placeholder 2"/>
          <p:cNvSpPr>
            <a:spLocks noGrp="1"/>
          </p:cNvSpPr>
          <p:nvPr>
            <p:ph idx="1"/>
          </p:nvPr>
        </p:nvSpPr>
        <p:spPr/>
        <p:txBody>
          <a:bodyPr>
            <a:normAutofit fontScale="62500" lnSpcReduction="20000"/>
          </a:bodyPr>
          <a:lstStyle/>
          <a:p>
            <a:pPr algn="just">
              <a:lnSpc>
                <a:spcPct val="170000"/>
              </a:lnSpc>
              <a:spcBef>
                <a:spcPts val="0"/>
              </a:spcBef>
              <a:buNone/>
            </a:pPr>
            <a:r>
              <a:rPr lang="en-US" dirty="0" smtClean="0">
                <a:latin typeface="Times New Roman" pitchFamily="18" charset="0"/>
                <a:cs typeface="Times New Roman" pitchFamily="18" charset="0"/>
              </a:rPr>
              <a:t>60000/60000 [==============================] - 89s 1ms/step - loss: 0.0375 </a:t>
            </a:r>
          </a:p>
          <a:p>
            <a:pPr algn="just">
              <a:lnSpc>
                <a:spcPct val="170000"/>
              </a:lnSpc>
              <a:spcBef>
                <a:spcPts val="0"/>
              </a:spcBef>
              <a:buNone/>
            </a:pPr>
            <a:r>
              <a:rPr lang="en-US" dirty="0" smtClean="0">
                <a:latin typeface="Times New Roman" pitchFamily="18" charset="0"/>
                <a:cs typeface="Times New Roman" pitchFamily="18" charset="0"/>
              </a:rPr>
              <a:t>-acc: 0.9883 - </a:t>
            </a:r>
            <a:r>
              <a:rPr lang="en-US" dirty="0" smtClean="0">
                <a:latin typeface="Times New Roman" pitchFamily="18" charset="0"/>
                <a:cs typeface="Times New Roman" pitchFamily="18" charset="0"/>
              </a:rPr>
              <a:t>val_loss</a:t>
            </a:r>
            <a:r>
              <a:rPr lang="en-US" dirty="0" smtClean="0">
                <a:latin typeface="Times New Roman" pitchFamily="18" charset="0"/>
                <a:cs typeface="Times New Roman" pitchFamily="18" charset="0"/>
              </a:rPr>
              <a:t>: 0.0281 - </a:t>
            </a:r>
            <a:r>
              <a:rPr lang="en-US" dirty="0" smtClean="0">
                <a:latin typeface="Times New Roman" pitchFamily="18" charset="0"/>
                <a:cs typeface="Times New Roman" pitchFamily="18" charset="0"/>
              </a:rPr>
              <a:t>val_acc</a:t>
            </a:r>
            <a:r>
              <a:rPr lang="en-US" dirty="0" smtClean="0">
                <a:latin typeface="Times New Roman" pitchFamily="18" charset="0"/>
                <a:cs typeface="Times New Roman" pitchFamily="18" charset="0"/>
              </a:rPr>
              <a:t>: 0.9906 Epoch 8/12</a:t>
            </a:r>
          </a:p>
          <a:p>
            <a:pPr algn="just">
              <a:lnSpc>
                <a:spcPct val="170000"/>
              </a:lnSpc>
              <a:spcBef>
                <a:spcPts val="0"/>
              </a:spcBef>
              <a:buNone/>
            </a:pPr>
            <a:r>
              <a:rPr lang="en-US" dirty="0" smtClean="0">
                <a:latin typeface="Times New Roman" pitchFamily="18" charset="0"/>
                <a:cs typeface="Times New Roman" pitchFamily="18" charset="0"/>
              </a:rPr>
              <a:t>60000/60000 [==============================] - 91s 2ms/step - loss: 0.0339 </a:t>
            </a:r>
          </a:p>
          <a:p>
            <a:pPr algn="just">
              <a:lnSpc>
                <a:spcPct val="170000"/>
              </a:lnSpc>
              <a:spcBef>
                <a:spcPts val="0"/>
              </a:spcBef>
              <a:buNone/>
            </a:pPr>
            <a:r>
              <a:rPr lang="en-US" dirty="0" smtClean="0">
                <a:latin typeface="Times New Roman" pitchFamily="18" charset="0"/>
                <a:cs typeface="Times New Roman" pitchFamily="18" charset="0"/>
              </a:rPr>
              <a:t>-acc: 0.9893 - </a:t>
            </a:r>
            <a:r>
              <a:rPr lang="en-US" dirty="0" smtClean="0">
                <a:latin typeface="Times New Roman" pitchFamily="18" charset="0"/>
                <a:cs typeface="Times New Roman" pitchFamily="18" charset="0"/>
              </a:rPr>
              <a:t>val_loss</a:t>
            </a:r>
            <a:r>
              <a:rPr lang="en-US" dirty="0" smtClean="0">
                <a:latin typeface="Times New Roman" pitchFamily="18" charset="0"/>
                <a:cs typeface="Times New Roman" pitchFamily="18" charset="0"/>
              </a:rPr>
              <a:t>: 0.0280 - </a:t>
            </a:r>
            <a:r>
              <a:rPr lang="en-US" dirty="0" smtClean="0">
                <a:latin typeface="Times New Roman" pitchFamily="18" charset="0"/>
                <a:cs typeface="Times New Roman" pitchFamily="18" charset="0"/>
              </a:rPr>
              <a:t>val_acc</a:t>
            </a:r>
            <a:r>
              <a:rPr lang="en-US" dirty="0" smtClean="0">
                <a:latin typeface="Times New Roman" pitchFamily="18" charset="0"/>
                <a:cs typeface="Times New Roman" pitchFamily="18" charset="0"/>
              </a:rPr>
              <a:t>: 0.9912 Epoch 9/12</a:t>
            </a:r>
          </a:p>
          <a:p>
            <a:pPr algn="just">
              <a:lnSpc>
                <a:spcPct val="170000"/>
              </a:lnSpc>
              <a:spcBef>
                <a:spcPts val="0"/>
              </a:spcBef>
              <a:buNone/>
            </a:pPr>
            <a:endParaRPr lang="en-US" dirty="0" smtClean="0">
              <a:latin typeface="Times New Roman" pitchFamily="18" charset="0"/>
              <a:cs typeface="Times New Roman" pitchFamily="18" charset="0"/>
            </a:endParaRPr>
          </a:p>
          <a:p>
            <a:pPr algn="just">
              <a:lnSpc>
                <a:spcPct val="170000"/>
              </a:lnSpc>
              <a:spcBef>
                <a:spcPts val="0"/>
              </a:spcBef>
              <a:buNone/>
            </a:pPr>
            <a:r>
              <a:rPr lang="en-US" dirty="0" smtClean="0">
                <a:latin typeface="Times New Roman" pitchFamily="18" charset="0"/>
                <a:cs typeface="Times New Roman" pitchFamily="18" charset="0"/>
              </a:rPr>
              <a:t>60000/60000 [==============================] - 89s 1ms/step - loss: 0.0325</a:t>
            </a:r>
          </a:p>
          <a:p>
            <a:pPr algn="just">
              <a:lnSpc>
                <a:spcPct val="170000"/>
              </a:lnSpc>
              <a:spcBef>
                <a:spcPts val="0"/>
              </a:spcBef>
              <a:buNone/>
            </a:pPr>
            <a:r>
              <a:rPr lang="en-US" dirty="0" smtClean="0">
                <a:latin typeface="Times New Roman" pitchFamily="18" charset="0"/>
                <a:cs typeface="Times New Roman" pitchFamily="18" charset="0"/>
              </a:rPr>
              <a:t> - acc: 0.9901 - </a:t>
            </a:r>
            <a:r>
              <a:rPr lang="en-US" dirty="0" smtClean="0">
                <a:latin typeface="Times New Roman" pitchFamily="18" charset="0"/>
                <a:cs typeface="Times New Roman" pitchFamily="18" charset="0"/>
              </a:rPr>
              <a:t>val_loss</a:t>
            </a:r>
            <a:r>
              <a:rPr lang="en-US" dirty="0" smtClean="0">
                <a:latin typeface="Times New Roman" pitchFamily="18" charset="0"/>
                <a:cs typeface="Times New Roman" pitchFamily="18" charset="0"/>
              </a:rPr>
              <a:t>: 0.0260 - </a:t>
            </a:r>
            <a:r>
              <a:rPr lang="en-US" dirty="0" smtClean="0">
                <a:latin typeface="Times New Roman" pitchFamily="18" charset="0"/>
                <a:cs typeface="Times New Roman" pitchFamily="18" charset="0"/>
              </a:rPr>
              <a:t>val_acc</a:t>
            </a:r>
            <a:r>
              <a:rPr lang="en-US" dirty="0" smtClean="0">
                <a:latin typeface="Times New Roman" pitchFamily="18" charset="0"/>
                <a:cs typeface="Times New Roman" pitchFamily="18" charset="0"/>
              </a:rPr>
              <a:t>: 0.9909 Epoch 10/12</a:t>
            </a:r>
          </a:p>
          <a:p>
            <a:pPr algn="just">
              <a:lnSpc>
                <a:spcPct val="170000"/>
              </a:lnSpc>
              <a:spcBef>
                <a:spcPts val="0"/>
              </a:spcBef>
              <a:buNone/>
            </a:pPr>
            <a:r>
              <a:rPr lang="en-US" dirty="0" smtClean="0">
                <a:latin typeface="Times New Roman" pitchFamily="18" charset="0"/>
                <a:cs typeface="Times New Roman" pitchFamily="18" charset="0"/>
              </a:rPr>
              <a:t>60000/60000 [==============================] - 89s 1ms/step - loss: 0.0284 </a:t>
            </a:r>
          </a:p>
          <a:p>
            <a:pPr algn="just">
              <a:lnSpc>
                <a:spcPct val="170000"/>
              </a:lnSpc>
              <a:spcBef>
                <a:spcPts val="0"/>
              </a:spcBef>
              <a:buNone/>
            </a:pPr>
            <a:r>
              <a:rPr lang="en-US" dirty="0" smtClean="0">
                <a:latin typeface="Times New Roman" pitchFamily="18" charset="0"/>
                <a:cs typeface="Times New Roman" pitchFamily="18" charset="0"/>
              </a:rPr>
              <a:t>- acc: 0.9910 - </a:t>
            </a:r>
            <a:r>
              <a:rPr lang="en-US" dirty="0" smtClean="0">
                <a:latin typeface="Times New Roman" pitchFamily="18" charset="0"/>
                <a:cs typeface="Times New Roman" pitchFamily="18" charset="0"/>
              </a:rPr>
              <a:t>val_loss</a:t>
            </a:r>
            <a:r>
              <a:rPr lang="en-US" dirty="0" smtClean="0">
                <a:latin typeface="Times New Roman" pitchFamily="18" charset="0"/>
                <a:cs typeface="Times New Roman" pitchFamily="18" charset="0"/>
              </a:rPr>
              <a:t>: 0.0250 - </a:t>
            </a:r>
            <a:r>
              <a:rPr lang="en-US" dirty="0" smtClean="0">
                <a:latin typeface="Times New Roman" pitchFamily="18" charset="0"/>
                <a:cs typeface="Times New Roman" pitchFamily="18" charset="0"/>
              </a:rPr>
              <a:t>val_acc</a:t>
            </a:r>
            <a:r>
              <a:rPr lang="en-US" dirty="0" smtClean="0">
                <a:latin typeface="Times New Roman" pitchFamily="18" charset="0"/>
                <a:cs typeface="Times New Roman" pitchFamily="18" charset="0"/>
              </a:rPr>
              <a:t>: 0.9919 Epoch 11/12</a:t>
            </a:r>
          </a:p>
          <a:p>
            <a:pPr algn="just">
              <a:lnSpc>
                <a:spcPct val="170000"/>
              </a:lnSpc>
              <a:spcBef>
                <a:spcPts val="0"/>
              </a:spcBef>
              <a:buNone/>
            </a:pPr>
            <a:r>
              <a:rPr lang="en-US" dirty="0" smtClean="0">
                <a:latin typeface="Times New Roman" pitchFamily="18" charset="0"/>
                <a:cs typeface="Times New Roman" pitchFamily="18" charset="0"/>
              </a:rPr>
              <a:t>60000/60000 [==============================] - 86s 1ms/step - loss: 0.0287</a:t>
            </a:r>
          </a:p>
          <a:p>
            <a:pPr algn="just">
              <a:lnSpc>
                <a:spcPct val="170000"/>
              </a:lnSpc>
              <a:spcBef>
                <a:spcPts val="0"/>
              </a:spcBef>
              <a:buNone/>
            </a:pPr>
            <a:r>
              <a:rPr lang="en-US" dirty="0" smtClean="0">
                <a:latin typeface="Times New Roman" pitchFamily="18" charset="0"/>
                <a:cs typeface="Times New Roman" pitchFamily="18" charset="0"/>
              </a:rPr>
              <a:t> - acc: 0.9907 - </a:t>
            </a:r>
            <a:r>
              <a:rPr lang="en-US" dirty="0" smtClean="0">
                <a:latin typeface="Times New Roman" pitchFamily="18" charset="0"/>
                <a:cs typeface="Times New Roman" pitchFamily="18" charset="0"/>
              </a:rPr>
              <a:t>val_loss</a:t>
            </a:r>
            <a:r>
              <a:rPr lang="en-US" dirty="0" smtClean="0">
                <a:latin typeface="Times New Roman" pitchFamily="18" charset="0"/>
                <a:cs typeface="Times New Roman" pitchFamily="18" charset="0"/>
              </a:rPr>
              <a:t>: 0.0264 - </a:t>
            </a:r>
            <a:r>
              <a:rPr lang="en-US" dirty="0" smtClean="0">
                <a:latin typeface="Times New Roman" pitchFamily="18" charset="0"/>
                <a:cs typeface="Times New Roman" pitchFamily="18" charset="0"/>
              </a:rPr>
              <a:t>val_acc</a:t>
            </a:r>
            <a:r>
              <a:rPr lang="en-US" dirty="0" smtClean="0">
                <a:latin typeface="Times New Roman" pitchFamily="18" charset="0"/>
                <a:cs typeface="Times New Roman" pitchFamily="18" charset="0"/>
              </a:rPr>
              <a:t>: 0.9916 Epoch 12/12</a:t>
            </a:r>
          </a:p>
          <a:p>
            <a:pPr algn="just">
              <a:lnSpc>
                <a:spcPct val="170000"/>
              </a:lnSpc>
              <a:spcBef>
                <a:spcPts val="0"/>
              </a:spcBef>
              <a:buNone/>
            </a:pPr>
            <a:r>
              <a:rPr lang="en-US" dirty="0" smtClean="0">
                <a:latin typeface="Times New Roman" pitchFamily="18" charset="0"/>
                <a:cs typeface="Times New Roman" pitchFamily="18" charset="0"/>
              </a:rPr>
              <a:t>60000/60000 [==============================] - 86s 1ms/step - loss: 0.0265 </a:t>
            </a:r>
          </a:p>
          <a:p>
            <a:pPr algn="just">
              <a:lnSpc>
                <a:spcPct val="170000"/>
              </a:lnSpc>
              <a:spcBef>
                <a:spcPts val="0"/>
              </a:spcBef>
              <a:buNone/>
            </a:pPr>
            <a:r>
              <a:rPr lang="en-US" dirty="0" smtClean="0">
                <a:latin typeface="Times New Roman" pitchFamily="18" charset="0"/>
                <a:cs typeface="Times New Roman" pitchFamily="18" charset="0"/>
              </a:rPr>
              <a:t>- acc: 0.9920 - </a:t>
            </a:r>
            <a:r>
              <a:rPr lang="en-US" dirty="0" smtClean="0">
                <a:latin typeface="Times New Roman" pitchFamily="18" charset="0"/>
                <a:cs typeface="Times New Roman" pitchFamily="18" charset="0"/>
              </a:rPr>
              <a:t>val_loss</a:t>
            </a:r>
            <a:r>
              <a:rPr lang="en-US" dirty="0" smtClean="0">
                <a:latin typeface="Times New Roman" pitchFamily="18" charset="0"/>
                <a:cs typeface="Times New Roman" pitchFamily="18" charset="0"/>
              </a:rPr>
              <a:t>: 0.0249 - </a:t>
            </a:r>
            <a:r>
              <a:rPr lang="en-US" dirty="0" smtClean="0">
                <a:latin typeface="Times New Roman" pitchFamily="18" charset="0"/>
                <a:cs typeface="Times New Roman" pitchFamily="18" charset="0"/>
              </a:rPr>
              <a:t>val_acc</a:t>
            </a:r>
            <a:r>
              <a:rPr lang="en-US" dirty="0" smtClean="0">
                <a:latin typeface="Times New Roman" pitchFamily="18" charset="0"/>
                <a:cs typeface="Times New Roman" pitchFamily="18" charset="0"/>
              </a:rPr>
              <a:t>: 0.9922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Step 7 – evaluate the model:</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Evaluate the model using test data.</a:t>
            </a:r>
          </a:p>
          <a:p>
            <a:pPr algn="just">
              <a:lnSpc>
                <a:spcPct val="150000"/>
              </a:lnSpc>
              <a:spcBef>
                <a:spcPts val="0"/>
              </a:spcBef>
            </a:pPr>
            <a:r>
              <a:rPr lang="en-US" sz="2000" dirty="0">
                <a:latin typeface="Times New Roman" pitchFamily="18" charset="0"/>
                <a:cs typeface="Times New Roman" pitchFamily="18" charset="0"/>
              </a:rPr>
              <a:t>score = </a:t>
            </a:r>
            <a:r>
              <a:rPr lang="en-US" sz="2000" dirty="0">
                <a:latin typeface="Times New Roman" pitchFamily="18" charset="0"/>
                <a:cs typeface="Times New Roman" pitchFamily="18" charset="0"/>
              </a:rPr>
              <a:t>model.evaluate</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x_test</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y_test</a:t>
            </a:r>
            <a:r>
              <a:rPr lang="en-US" sz="2000" dirty="0">
                <a:latin typeface="Times New Roman" pitchFamily="18" charset="0"/>
                <a:cs typeface="Times New Roman" pitchFamily="18" charset="0"/>
              </a:rPr>
              <a:t>, verbose = 0) </a:t>
            </a:r>
          </a:p>
          <a:p>
            <a:pPr algn="just">
              <a:lnSpc>
                <a:spcPct val="150000"/>
              </a:lnSpc>
              <a:spcBef>
                <a:spcPts val="0"/>
              </a:spcBef>
            </a:pPr>
            <a:r>
              <a:rPr lang="en-US" sz="2000" dirty="0">
                <a:latin typeface="Times New Roman" pitchFamily="18" charset="0"/>
                <a:cs typeface="Times New Roman" pitchFamily="18" charset="0"/>
              </a:rPr>
              <a:t>print('Test loss:', score[0]) </a:t>
            </a:r>
          </a:p>
          <a:p>
            <a:pPr algn="just">
              <a:lnSpc>
                <a:spcPct val="150000"/>
              </a:lnSpc>
              <a:spcBef>
                <a:spcPts val="0"/>
              </a:spcBef>
            </a:pPr>
            <a:r>
              <a:rPr lang="en-US" sz="2000" dirty="0">
                <a:latin typeface="Times New Roman" pitchFamily="18" charset="0"/>
                <a:cs typeface="Times New Roman" pitchFamily="18" charset="0"/>
              </a:rPr>
              <a:t>print('Test accuracy:', score[1])</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Test loss: 0.024936060590433316 </a:t>
            </a:r>
          </a:p>
          <a:p>
            <a:pPr algn="just">
              <a:lnSpc>
                <a:spcPct val="150000"/>
              </a:lnSpc>
              <a:spcBef>
                <a:spcPts val="0"/>
              </a:spcBef>
            </a:pPr>
            <a:r>
              <a:rPr lang="en-US" sz="2000" dirty="0">
                <a:latin typeface="Times New Roman" pitchFamily="18" charset="0"/>
                <a:cs typeface="Times New Roman" pitchFamily="18" charset="0"/>
              </a:rPr>
              <a:t>Test accuracy: 0.9922.</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The test accuracy is 99.22% . </a:t>
            </a:r>
          </a:p>
          <a:p>
            <a:pPr algn="just">
              <a:lnSpc>
                <a:spcPct val="150000"/>
              </a:lnSpc>
              <a:spcBef>
                <a:spcPts val="0"/>
              </a:spcBef>
            </a:pPr>
            <a:r>
              <a:rPr lang="en-US" sz="2000" dirty="0">
                <a:latin typeface="Times New Roman" pitchFamily="18" charset="0"/>
                <a:cs typeface="Times New Roman" pitchFamily="18" charset="0"/>
              </a:rPr>
              <a:t>Using this model , the handwritten digits can be identified.</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Step 8 – predict:</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Predict the digits from images:</a:t>
            </a:r>
          </a:p>
          <a:p>
            <a:pPr algn="just"/>
            <a:r>
              <a:rPr lang="en-US" sz="2000" dirty="0" smtClean="0">
                <a:latin typeface="Times New Roman" pitchFamily="18" charset="0"/>
                <a:cs typeface="Times New Roman" pitchFamily="18" charset="0"/>
              </a:rPr>
              <a:t>pred</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model.predict</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x_test</a:t>
            </a:r>
            <a:r>
              <a:rPr lang="en-US" sz="2000" dirty="0" smtClean="0">
                <a:latin typeface="Times New Roman" pitchFamily="18" charset="0"/>
                <a:cs typeface="Times New Roman" pitchFamily="18" charset="0"/>
              </a:rPr>
              <a:t>) </a:t>
            </a:r>
          </a:p>
          <a:p>
            <a:pPr algn="just">
              <a:lnSpc>
                <a:spcPct val="150000"/>
              </a:lnSpc>
              <a:spcBef>
                <a:spcPts val="0"/>
              </a:spcBef>
            </a:pPr>
            <a:r>
              <a:rPr lang="en-US" sz="2000" dirty="0" smtClean="0">
                <a:latin typeface="Times New Roman" pitchFamily="18" charset="0"/>
                <a:cs typeface="Times New Roman" pitchFamily="18" charset="0"/>
              </a:rPr>
              <a:t>pred</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np.argmax</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pred</a:t>
            </a:r>
            <a:r>
              <a:rPr lang="en-US" sz="2000" dirty="0" smtClean="0">
                <a:latin typeface="Times New Roman" pitchFamily="18" charset="0"/>
                <a:cs typeface="Times New Roman" pitchFamily="18" charset="0"/>
              </a:rPr>
              <a:t>, axis = 1)[:5] </a:t>
            </a:r>
          </a:p>
          <a:p>
            <a:pPr algn="just"/>
            <a:r>
              <a:rPr lang="en-US" sz="2000" dirty="0" smtClean="0">
                <a:latin typeface="Times New Roman" pitchFamily="18" charset="0"/>
                <a:cs typeface="Times New Roman" pitchFamily="18" charset="0"/>
              </a:rPr>
              <a:t>label = </a:t>
            </a:r>
            <a:r>
              <a:rPr lang="en-US" sz="2000" dirty="0" smtClean="0">
                <a:latin typeface="Times New Roman" pitchFamily="18" charset="0"/>
                <a:cs typeface="Times New Roman" pitchFamily="18" charset="0"/>
              </a:rPr>
              <a:t>np.argmax</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y_test,axis</a:t>
            </a:r>
            <a:r>
              <a:rPr lang="en-US" sz="2000" dirty="0" smtClean="0">
                <a:latin typeface="Times New Roman" pitchFamily="18" charset="0"/>
                <a:cs typeface="Times New Roman" pitchFamily="18" charset="0"/>
              </a:rPr>
              <a:t> = 1)[:5]</a:t>
            </a:r>
          </a:p>
          <a:p>
            <a:pPr algn="just"/>
            <a:r>
              <a:rPr lang="en-US" sz="2000" dirty="0" smtClean="0">
                <a:latin typeface="Times New Roman" pitchFamily="18" charset="0"/>
                <a:cs typeface="Times New Roman" pitchFamily="18" charset="0"/>
              </a:rPr>
              <a:t> print(</a:t>
            </a:r>
            <a:r>
              <a:rPr lang="en-US" sz="2000" dirty="0" smtClean="0">
                <a:latin typeface="Times New Roman" pitchFamily="18" charset="0"/>
                <a:cs typeface="Times New Roman" pitchFamily="18" charset="0"/>
              </a:rPr>
              <a:t>pred</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print(label)</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[7 2 1 0 4]</a:t>
            </a:r>
          </a:p>
          <a:p>
            <a:pPr algn="just">
              <a:lnSpc>
                <a:spcPct val="150000"/>
              </a:lnSpc>
              <a:spcBef>
                <a:spcPts val="0"/>
              </a:spcBef>
            </a:pPr>
            <a:r>
              <a:rPr lang="en-US" sz="2000" dirty="0">
                <a:latin typeface="Times New Roman" pitchFamily="18" charset="0"/>
                <a:cs typeface="Times New Roman" pitchFamily="18" charset="0"/>
              </a:rPr>
              <a:t> [7 2 1 0 4].</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The output of both the array is identical .</a:t>
            </a:r>
          </a:p>
          <a:p>
            <a:pPr algn="just">
              <a:lnSpc>
                <a:spcPct val="150000"/>
              </a:lnSpc>
              <a:spcBef>
                <a:spcPts val="0"/>
              </a:spcBef>
            </a:pPr>
            <a:r>
              <a:rPr lang="en-US" sz="2000" dirty="0">
                <a:latin typeface="Times New Roman" pitchFamily="18" charset="0"/>
                <a:cs typeface="Times New Roman" pitchFamily="18" charset="0"/>
              </a:rPr>
              <a:t>It indicates that our model correctly predicts the first five images.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chorCtr="0">
            <a:normAutofit fontScale="90000"/>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3"/>
            <a:ext cx="5029581"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1753563024"/>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chorCtr="0">
            <a:normAutofit fontScale="90000"/>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1339956274"/>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1738957735"/>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chorCtr="0">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3713925477"/>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4291869980"/>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428885259"/>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0"/>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28509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4" y="5685587"/>
            <a:ext cx="5542157"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5" y="3822422"/>
            <a:ext cx="3348801"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60" y="4899579"/>
            <a:ext cx="2635529"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180816294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6"/>
            <a:ext cx="5915208"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1838987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32687900"/>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1510511046"/>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2862947638"/>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KERAS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KERAS - 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Keras</a:t>
            </a:r>
            <a:r>
              <a:rPr lang="en-US" dirty="0" smtClean="0"/>
              <a:t> is one of the major subfield of machine learning framework.</a:t>
            </a:r>
          </a:p>
          <a:p>
            <a:r>
              <a:rPr lang="en-US" dirty="0" smtClean="0"/>
              <a:t>Machine learning is nothing but the study of algorithms similar to human brain.</a:t>
            </a:r>
          </a:p>
          <a:p>
            <a:r>
              <a:rPr lang="en-US" dirty="0" smtClean="0"/>
              <a:t>Deep learning is used in a variety of </a:t>
            </a:r>
            <a:r>
              <a:rPr lang="en-US" dirty="0" smtClean="0"/>
              <a:t>datascience</a:t>
            </a:r>
            <a:r>
              <a:rPr lang="en-US" dirty="0" smtClean="0"/>
              <a:t> fields like robotics , artificial intelligence(AI) , audio and video recognition and image recognition.</a:t>
            </a:r>
          </a:p>
          <a:p>
            <a:r>
              <a:rPr lang="en-US" dirty="0" smtClean="0"/>
              <a:t>Artificial neural network is the heart of many machine learning methodologies.</a:t>
            </a:r>
          </a:p>
          <a:p>
            <a:r>
              <a:rPr lang="en-US" dirty="0" smtClean="0"/>
              <a:t>Keras</a:t>
            </a:r>
            <a:r>
              <a:rPr lang="en-US" dirty="0" smtClean="0"/>
              <a:t> is one of the most powerful python library and it is built on top of deep learning libraries like </a:t>
            </a:r>
            <a:r>
              <a:rPr lang="en-US" dirty="0" smtClean="0"/>
              <a:t>TensorFlow</a:t>
            </a:r>
            <a:r>
              <a:rPr lang="en-US" dirty="0" smtClean="0"/>
              <a:t> and </a:t>
            </a:r>
            <a:r>
              <a:rPr lang="en-US" dirty="0" smtClean="0"/>
              <a:t>Theano</a:t>
            </a:r>
            <a:r>
              <a:rPr lang="en-US" dirty="0" smtClean="0"/>
              <a:t> for creating deep learning models.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KERAS - INTRODUCTION</a:t>
            </a:r>
            <a:endParaRPr lang="en-US" dirty="0"/>
          </a:p>
        </p:txBody>
      </p:sp>
      <p:sp>
        <p:nvSpPr>
          <p:cNvPr id="3" name="Content Placeholder 2"/>
          <p:cNvSpPr>
            <a:spLocks noGrp="1"/>
          </p:cNvSpPr>
          <p:nvPr>
            <p:ph idx="1"/>
          </p:nvPr>
        </p:nvSpPr>
        <p:spPr/>
        <p:txBody>
          <a:bodyPr>
            <a:normAutofit/>
          </a:bodyPr>
          <a:lstStyle/>
          <a:p>
            <a:r>
              <a:rPr lang="en-US" dirty="0" smtClean="0"/>
              <a:t>Keras</a:t>
            </a:r>
            <a:r>
              <a:rPr lang="en-US" dirty="0" smtClean="0"/>
              <a:t> runs on top of open source machine libraries like </a:t>
            </a:r>
            <a:r>
              <a:rPr lang="en-US" dirty="0" smtClean="0"/>
              <a:t>Tensorflow</a:t>
            </a:r>
            <a:r>
              <a:rPr lang="en-US" dirty="0" smtClean="0"/>
              <a:t> , </a:t>
            </a:r>
            <a:r>
              <a:rPr lang="en-US" dirty="0" smtClean="0"/>
              <a:t>Theano</a:t>
            </a:r>
            <a:r>
              <a:rPr lang="en-US" dirty="0" smtClean="0"/>
              <a:t> and Cognitive toolkit(CNTK).</a:t>
            </a:r>
          </a:p>
          <a:p>
            <a:r>
              <a:rPr lang="en-US" dirty="0" smtClean="0"/>
              <a:t>Theano</a:t>
            </a:r>
            <a:r>
              <a:rPr lang="en-US" dirty="0" smtClean="0"/>
              <a:t> is a numerical library used for fast numerical computation task.</a:t>
            </a:r>
          </a:p>
          <a:p>
            <a:r>
              <a:rPr lang="en-US" dirty="0" smtClean="0"/>
              <a:t>Tensorflow</a:t>
            </a:r>
            <a:r>
              <a:rPr lang="en-US" dirty="0" smtClean="0"/>
              <a:t> is the symbolic math library which is used to create neural networks and deep learning models.</a:t>
            </a:r>
          </a:p>
          <a:p>
            <a:r>
              <a:rPr lang="en-US" dirty="0" smtClean="0"/>
              <a:t>CNTK(Cognitive Toolkit) is a deep learning framework developed by </a:t>
            </a:r>
            <a:r>
              <a:rPr lang="en-US" dirty="0" smtClean="0"/>
              <a:t>microsoft</a:t>
            </a:r>
            <a:r>
              <a:rPr lang="en-US" dirty="0" smtClean="0"/>
              <a:t>.</a:t>
            </a:r>
          </a:p>
          <a:p>
            <a:r>
              <a:rPr lang="en-US" dirty="0" smtClean="0"/>
              <a:t>Theano</a:t>
            </a:r>
            <a:r>
              <a:rPr lang="en-US" dirty="0" smtClean="0"/>
              <a:t> and </a:t>
            </a:r>
            <a:r>
              <a:rPr lang="en-US" dirty="0" smtClean="0"/>
              <a:t>Tensorflow</a:t>
            </a:r>
            <a:r>
              <a:rPr lang="en-US" dirty="0" smtClean="0"/>
              <a:t> are powerful libraries but they are difficult to understand for creating neural networks.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KERAS – FEATURES AND BENEFITS</a:t>
            </a:r>
            <a:endParaRPr lang="en-US" dirty="0"/>
          </a:p>
        </p:txBody>
      </p:sp>
      <p:sp>
        <p:nvSpPr>
          <p:cNvPr id="3" name="Content Placeholder 2"/>
          <p:cNvSpPr>
            <a:spLocks noGrp="1"/>
          </p:cNvSpPr>
          <p:nvPr>
            <p:ph idx="1"/>
          </p:nvPr>
        </p:nvSpPr>
        <p:spPr/>
        <p:txBody>
          <a:bodyPr/>
          <a:lstStyle/>
          <a:p>
            <a:r>
              <a:rPr lang="en-US" dirty="0" smtClean="0"/>
              <a:t>It provides a </a:t>
            </a:r>
            <a:r>
              <a:rPr lang="en-US" dirty="0" smtClean="0"/>
              <a:t>consistant</a:t>
            </a:r>
            <a:r>
              <a:rPr lang="en-US" dirty="0" smtClean="0"/>
              <a:t> , simple and extensible API.</a:t>
            </a:r>
          </a:p>
          <a:p>
            <a:r>
              <a:rPr lang="en-US" dirty="0" smtClean="0"/>
              <a:t>They support minimal structure and we can achieve the desired results.</a:t>
            </a:r>
          </a:p>
          <a:p>
            <a:r>
              <a:rPr lang="en-US" dirty="0" smtClean="0"/>
              <a:t>It can run on a variety of platforms(</a:t>
            </a:r>
            <a:r>
              <a:rPr lang="en-US" dirty="0" smtClean="0"/>
              <a:t>i.e</a:t>
            </a:r>
            <a:r>
              <a:rPr lang="en-US" dirty="0" smtClean="0"/>
              <a:t> , it supports multiple platforms).</a:t>
            </a:r>
          </a:p>
          <a:p>
            <a:r>
              <a:rPr lang="en-US" dirty="0" smtClean="0"/>
              <a:t>It is a user friendly framework and it runs on top of both CPU and GPU.</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Keras</a:t>
            </a:r>
            <a:r>
              <a:rPr lang="en-US" dirty="0" smtClean="0"/>
              <a:t>  - benefits</a:t>
            </a:r>
            <a:endParaRPr lang="en-US" dirty="0"/>
          </a:p>
        </p:txBody>
      </p:sp>
      <p:sp>
        <p:nvSpPr>
          <p:cNvPr id="3" name="Content Placeholder 2"/>
          <p:cNvSpPr>
            <a:spLocks noGrp="1"/>
          </p:cNvSpPr>
          <p:nvPr>
            <p:ph idx="1"/>
          </p:nvPr>
        </p:nvSpPr>
        <p:spPr/>
        <p:txBody>
          <a:bodyPr/>
          <a:lstStyle/>
          <a:p>
            <a:r>
              <a:rPr lang="en-US" dirty="0" smtClean="0"/>
              <a:t>It provides a larger community support.</a:t>
            </a:r>
          </a:p>
          <a:p>
            <a:r>
              <a:rPr lang="en-US" dirty="0" smtClean="0"/>
              <a:t>Keras</a:t>
            </a:r>
            <a:r>
              <a:rPr lang="en-US" dirty="0" smtClean="0"/>
              <a:t>  neural networks are written in python which is easier to understand.</a:t>
            </a:r>
          </a:p>
          <a:p>
            <a:r>
              <a:rPr lang="en-US" dirty="0" smtClean="0"/>
              <a:t>Keras</a:t>
            </a:r>
            <a:r>
              <a:rPr lang="en-US" dirty="0" smtClean="0"/>
              <a:t> supports both convolutional and recurrent neural networks.</a:t>
            </a:r>
          </a:p>
          <a:p>
            <a:r>
              <a:rPr lang="en-US" dirty="0" smtClean="0"/>
              <a:t>Deep learning models are separate components and we can combine them in many ways.</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Installation of </a:t>
            </a:r>
            <a:r>
              <a:rPr lang="en-US" dirty="0" smtClean="0"/>
              <a:t>keras</a:t>
            </a:r>
            <a:r>
              <a:rPr lang="en-US" dirty="0" smtClean="0"/>
              <a:t> and </a:t>
            </a:r>
            <a:r>
              <a:rPr lang="en-US" dirty="0" smtClean="0"/>
              <a:t>tensorflow</a:t>
            </a:r>
            <a:r>
              <a:rPr lang="en-US" dirty="0" smtClean="0"/>
              <a:t>:</a:t>
            </a:r>
            <a:endParaRPr lang="en-US" dirty="0"/>
          </a:p>
        </p:txBody>
      </p:sp>
      <p:sp>
        <p:nvSpPr>
          <p:cNvPr id="3" name="Content Placeholder 2"/>
          <p:cNvSpPr>
            <a:spLocks noGrp="1"/>
          </p:cNvSpPr>
          <p:nvPr>
            <p:ph idx="1"/>
          </p:nvPr>
        </p:nvSpPr>
        <p:spPr/>
        <p:txBody>
          <a:bodyPr/>
          <a:lstStyle/>
          <a:p>
            <a:r>
              <a:rPr lang="en-US" dirty="0" smtClean="0"/>
              <a:t>We can see how to install </a:t>
            </a:r>
            <a:r>
              <a:rPr lang="en-US" dirty="0" smtClean="0"/>
              <a:t>keras</a:t>
            </a:r>
            <a:r>
              <a:rPr lang="en-US" dirty="0" smtClean="0"/>
              <a:t> on our machine.</a:t>
            </a:r>
          </a:p>
          <a:p>
            <a:r>
              <a:rPr lang="en-US" b="1" dirty="0" smtClean="0"/>
              <a:t>Prerequisites:</a:t>
            </a:r>
          </a:p>
          <a:p>
            <a:r>
              <a:rPr lang="en-US" dirty="0" smtClean="0"/>
              <a:t>It must satisfy the following requirements:</a:t>
            </a:r>
          </a:p>
          <a:p>
            <a:r>
              <a:rPr lang="en-US" dirty="0" smtClean="0"/>
              <a:t>Any kind of OS(</a:t>
            </a:r>
            <a:r>
              <a:rPr lang="en-US" dirty="0" smtClean="0"/>
              <a:t>windows,Linux</a:t>
            </a:r>
            <a:r>
              <a:rPr lang="en-US" dirty="0" smtClean="0"/>
              <a:t> or MAC)</a:t>
            </a:r>
          </a:p>
          <a:p>
            <a:r>
              <a:rPr lang="en-US" dirty="0" smtClean="0"/>
              <a:t>Python version 3.5 or higher.</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659510"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217580403"/>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INSTALLATION OF KERAS AND TENSORFLOW:</a:t>
            </a:r>
            <a:br>
              <a:rPr lang="en-US" dirty="0" smtClean="0"/>
            </a:br>
            <a:endParaRPr lang="en-US" dirty="0"/>
          </a:p>
        </p:txBody>
      </p:sp>
      <p:sp>
        <p:nvSpPr>
          <p:cNvPr id="3" name="Content Placeholder 2"/>
          <p:cNvSpPr>
            <a:spLocks noGrp="1"/>
          </p:cNvSpPr>
          <p:nvPr>
            <p:ph idx="1"/>
          </p:nvPr>
        </p:nvSpPr>
        <p:spPr/>
        <p:txBody>
          <a:bodyPr/>
          <a:lstStyle/>
          <a:p>
            <a:r>
              <a:rPr lang="en-US" dirty="0" smtClean="0"/>
              <a:t>Keras</a:t>
            </a:r>
            <a:r>
              <a:rPr lang="en-US" dirty="0" smtClean="0"/>
              <a:t> is python based neural network library so we should have python installed on our machine.</a:t>
            </a:r>
          </a:p>
          <a:p>
            <a:r>
              <a:rPr lang="en-US" b="1" dirty="0" smtClean="0"/>
              <a:t>Keras</a:t>
            </a:r>
            <a:r>
              <a:rPr lang="en-US" b="1" dirty="0" smtClean="0"/>
              <a:t> Installation Steps:</a:t>
            </a:r>
          </a:p>
          <a:p>
            <a:r>
              <a:rPr lang="en-US" dirty="0" smtClean="0"/>
              <a:t>Step 1: We need to create the virtual environment.</a:t>
            </a:r>
          </a:p>
          <a:p>
            <a:r>
              <a:rPr lang="en-US" dirty="0" smtClean="0"/>
              <a:t>VirtualEnv</a:t>
            </a:r>
            <a:r>
              <a:rPr lang="en-US" dirty="0" smtClean="0"/>
              <a:t> is used to used to manage python packages for different projects.</a:t>
            </a:r>
          </a:p>
          <a:p>
            <a:r>
              <a:rPr lang="en-US" dirty="0" smtClean="0"/>
              <a:t>It is good to use a virtual </a:t>
            </a:r>
            <a:r>
              <a:rPr lang="en-US" dirty="0" smtClean="0"/>
              <a:t>environmnt</a:t>
            </a:r>
            <a:r>
              <a:rPr lang="en-US" dirty="0" smtClean="0"/>
              <a:t> while developing python applications.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Keras</a:t>
            </a:r>
            <a:r>
              <a:rPr lang="en-US" dirty="0" smtClean="0"/>
              <a:t> installation</a:t>
            </a:r>
            <a:endParaRPr lang="en-US" dirty="0"/>
          </a:p>
        </p:txBody>
      </p:sp>
      <p:sp>
        <p:nvSpPr>
          <p:cNvPr id="3" name="Content Placeholder 2"/>
          <p:cNvSpPr>
            <a:spLocks noGrp="1"/>
          </p:cNvSpPr>
          <p:nvPr>
            <p:ph idx="1"/>
          </p:nvPr>
        </p:nvSpPr>
        <p:spPr/>
        <p:txBody>
          <a:bodyPr/>
          <a:lstStyle/>
          <a:p>
            <a:r>
              <a:rPr lang="en-US" dirty="0" smtClean="0"/>
              <a:t>Windows users can use the following command.</a:t>
            </a:r>
          </a:p>
          <a:p>
            <a:r>
              <a:rPr lang="en-US" dirty="0" smtClean="0"/>
              <a:t>Py</a:t>
            </a:r>
            <a:r>
              <a:rPr lang="en-US" dirty="0" smtClean="0"/>
              <a:t>  -m </a:t>
            </a:r>
            <a:r>
              <a:rPr lang="en-US" dirty="0" smtClean="0"/>
              <a:t>venv</a:t>
            </a:r>
            <a:r>
              <a:rPr lang="en-US" dirty="0" smtClean="0"/>
              <a:t> </a:t>
            </a:r>
            <a:r>
              <a:rPr lang="en-US" dirty="0" smtClean="0"/>
              <a:t>keras</a:t>
            </a:r>
            <a:r>
              <a:rPr lang="en-US" dirty="0" smtClean="0"/>
              <a:t>.</a:t>
            </a:r>
          </a:p>
          <a:p>
            <a:r>
              <a:rPr lang="en-US" dirty="0" smtClean="0"/>
              <a:t>Using the above command ,  a virtual environment has been created.</a:t>
            </a:r>
          </a:p>
          <a:p>
            <a:r>
              <a:rPr lang="en-US" b="1" dirty="0" smtClean="0"/>
              <a:t>Step 2: </a:t>
            </a:r>
            <a:r>
              <a:rPr lang="en-US" dirty="0" smtClean="0"/>
              <a:t>We need to activate the environment.</a:t>
            </a:r>
          </a:p>
          <a:p>
            <a:r>
              <a:rPr lang="en-US" dirty="0" smtClean="0"/>
              <a:t>This will activate the python and pip executables in our shell path.</a:t>
            </a:r>
          </a:p>
          <a:p>
            <a:r>
              <a:rPr lang="en-US" dirty="0" smtClean="0"/>
              <a:t>Windows users move inside the </a:t>
            </a:r>
            <a:r>
              <a:rPr lang="en-US" dirty="0" smtClean="0"/>
              <a:t>kearsenv</a:t>
            </a:r>
            <a:r>
              <a:rPr lang="en-US" dirty="0" smtClean="0"/>
              <a:t> folder and type the following command.</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Keras</a:t>
            </a:r>
            <a:r>
              <a:rPr lang="en-US" dirty="0" smtClean="0"/>
              <a:t> installation</a:t>
            </a:r>
            <a:endParaRPr lang="en-US" dirty="0"/>
          </a:p>
        </p:txBody>
      </p:sp>
      <p:sp>
        <p:nvSpPr>
          <p:cNvPr id="3" name="Content Placeholder 2"/>
          <p:cNvSpPr>
            <a:spLocks noGrp="1"/>
          </p:cNvSpPr>
          <p:nvPr>
            <p:ph idx="1"/>
          </p:nvPr>
        </p:nvSpPr>
        <p:spPr/>
        <p:txBody>
          <a:bodyPr/>
          <a:lstStyle/>
          <a:p>
            <a:r>
              <a:rPr lang="en-US" dirty="0" smtClean="0"/>
              <a:t>All the basic requirements for </a:t>
            </a:r>
            <a:r>
              <a:rPr lang="en-US" dirty="0" smtClean="0"/>
              <a:t>Keras</a:t>
            </a:r>
            <a:r>
              <a:rPr lang="en-US" dirty="0" smtClean="0"/>
              <a:t> installation have been completed. Now, we need to install </a:t>
            </a:r>
            <a:r>
              <a:rPr lang="en-US" dirty="0" smtClean="0"/>
              <a:t>keras</a:t>
            </a:r>
            <a:r>
              <a:rPr lang="en-US" dirty="0" smtClean="0"/>
              <a:t> using the same procedure.</a:t>
            </a:r>
          </a:p>
          <a:p>
            <a:r>
              <a:rPr lang="en-US" dirty="0" smtClean="0"/>
              <a:t>Pip install </a:t>
            </a:r>
            <a:r>
              <a:rPr lang="en-US" dirty="0" smtClean="0"/>
              <a:t>Keras</a:t>
            </a:r>
            <a:r>
              <a:rPr lang="en-US" dirty="0" smtClean="0"/>
              <a: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KERAS – BACKEND CONFIGURATION:</a:t>
            </a:r>
            <a:endParaRPr lang="en-US" dirty="0"/>
          </a:p>
        </p:txBody>
      </p:sp>
      <p:sp>
        <p:nvSpPr>
          <p:cNvPr id="3" name="Content Placeholder 2"/>
          <p:cNvSpPr>
            <a:spLocks noGrp="1"/>
          </p:cNvSpPr>
          <p:nvPr>
            <p:ph idx="1"/>
          </p:nvPr>
        </p:nvSpPr>
        <p:spPr/>
        <p:txBody>
          <a:bodyPr/>
          <a:lstStyle/>
          <a:p>
            <a:r>
              <a:rPr lang="en-US" dirty="0" smtClean="0"/>
              <a:t>In this , we are going to see </a:t>
            </a:r>
            <a:r>
              <a:rPr lang="en-US" dirty="0" smtClean="0"/>
              <a:t>Keras</a:t>
            </a:r>
            <a:r>
              <a:rPr lang="en-US" dirty="0" smtClean="0"/>
              <a:t> </a:t>
            </a:r>
            <a:r>
              <a:rPr lang="en-US" dirty="0" smtClean="0"/>
              <a:t>backened</a:t>
            </a:r>
            <a:r>
              <a:rPr lang="en-US" dirty="0" smtClean="0"/>
              <a:t> implementation </a:t>
            </a:r>
            <a:r>
              <a:rPr lang="en-US" dirty="0" smtClean="0"/>
              <a:t>Tensorflow</a:t>
            </a:r>
            <a:r>
              <a:rPr lang="en-US" dirty="0" smtClean="0"/>
              <a:t> and </a:t>
            </a:r>
            <a:r>
              <a:rPr lang="en-US" dirty="0" smtClean="0"/>
              <a:t>Theano</a:t>
            </a:r>
            <a:r>
              <a:rPr lang="en-US" dirty="0" smtClean="0"/>
              <a:t>.</a:t>
            </a:r>
          </a:p>
          <a:p>
            <a:r>
              <a:rPr lang="en-US" b="1" dirty="0" smtClean="0"/>
              <a:t>Tensorflow</a:t>
            </a:r>
            <a:r>
              <a:rPr lang="en-US" b="1" dirty="0" smtClean="0"/>
              <a:t>: </a:t>
            </a:r>
            <a:r>
              <a:rPr lang="en-US" dirty="0" smtClean="0"/>
              <a:t>It is a open source machine learning library used for numerical computational tasks.</a:t>
            </a:r>
          </a:p>
          <a:p>
            <a:r>
              <a:rPr lang="en-US" dirty="0" smtClean="0"/>
              <a:t>Keras</a:t>
            </a:r>
            <a:r>
              <a:rPr lang="en-US" dirty="0" smtClean="0"/>
              <a:t> is a high level API built on top of  </a:t>
            </a:r>
            <a:r>
              <a:rPr lang="en-US" dirty="0" smtClean="0"/>
              <a:t>Tensorflow</a:t>
            </a:r>
            <a:r>
              <a:rPr lang="en-US" dirty="0" smtClean="0"/>
              <a:t>.</a:t>
            </a:r>
          </a:p>
          <a:p>
            <a:r>
              <a:rPr lang="en-US" dirty="0" smtClean="0"/>
              <a:t>We can install </a:t>
            </a:r>
            <a:r>
              <a:rPr lang="en-US" dirty="0" smtClean="0"/>
              <a:t>TensorFlow</a:t>
            </a:r>
            <a:r>
              <a:rPr lang="en-US" dirty="0" smtClean="0"/>
              <a:t> using pip.</a:t>
            </a:r>
          </a:p>
          <a:p>
            <a:r>
              <a:rPr lang="en-US" dirty="0" smtClean="0"/>
              <a:t>Pip install </a:t>
            </a:r>
            <a:r>
              <a:rPr lang="en-US" dirty="0" smtClean="0"/>
              <a:t>TensorFlow</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KERAS - LAYERS</a:t>
            </a:r>
            <a:endParaRPr lang="en-US" dirty="0"/>
          </a:p>
        </p:txBody>
      </p:sp>
      <p:sp>
        <p:nvSpPr>
          <p:cNvPr id="3" name="Content Placeholder 2"/>
          <p:cNvSpPr>
            <a:spLocks noGrp="1"/>
          </p:cNvSpPr>
          <p:nvPr>
            <p:ph idx="1"/>
          </p:nvPr>
        </p:nvSpPr>
        <p:spPr/>
        <p:txBody>
          <a:bodyPr/>
          <a:lstStyle/>
          <a:p>
            <a:r>
              <a:rPr lang="en-IN" dirty="0" smtClean="0"/>
              <a:t>Keras</a:t>
            </a:r>
            <a:r>
              <a:rPr lang="en-IN" dirty="0" smtClean="0"/>
              <a:t> layers are the main building blocks of </a:t>
            </a:r>
            <a:r>
              <a:rPr lang="en-IN" dirty="0" smtClean="0"/>
              <a:t>Keras</a:t>
            </a:r>
            <a:r>
              <a:rPr lang="en-IN" dirty="0" smtClean="0"/>
              <a:t> Model.</a:t>
            </a:r>
          </a:p>
          <a:p>
            <a:r>
              <a:rPr lang="en-IN" dirty="0" smtClean="0"/>
              <a:t>Each layer receives the input data, performs some computation and finally output the transformed information.</a:t>
            </a:r>
          </a:p>
          <a:p>
            <a:r>
              <a:rPr lang="en-IN" dirty="0" smtClean="0"/>
              <a:t>The output of one layer will flow into the next layer as input.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KERAS – LAYERS INTRODUCTION</a:t>
            </a:r>
            <a:endParaRPr lang="en-US" dirty="0"/>
          </a:p>
        </p:txBody>
      </p:sp>
      <p:sp>
        <p:nvSpPr>
          <p:cNvPr id="3" name="Content Placeholder 2"/>
          <p:cNvSpPr>
            <a:spLocks noGrp="1"/>
          </p:cNvSpPr>
          <p:nvPr>
            <p:ph idx="1"/>
          </p:nvPr>
        </p:nvSpPr>
        <p:spPr/>
        <p:txBody>
          <a:bodyPr/>
          <a:lstStyle/>
          <a:p>
            <a:r>
              <a:rPr lang="en-IN" dirty="0" smtClean="0"/>
              <a:t>A </a:t>
            </a:r>
            <a:r>
              <a:rPr lang="en-IN" dirty="0" smtClean="0"/>
              <a:t>keras</a:t>
            </a:r>
            <a:r>
              <a:rPr lang="en-IN" dirty="0" smtClean="0"/>
              <a:t> layer requires the shape of the input(input shape).</a:t>
            </a:r>
          </a:p>
          <a:p>
            <a:r>
              <a:rPr lang="en-IN" dirty="0" smtClean="0"/>
              <a:t>Input shape is required to understand the structure of input data.</a:t>
            </a:r>
          </a:p>
          <a:p>
            <a:r>
              <a:rPr lang="en-IN" dirty="0" smtClean="0"/>
              <a:t>Initializer is required to set the weight of each input.</a:t>
            </a:r>
          </a:p>
          <a:p>
            <a:r>
              <a:rPr lang="en-IN" dirty="0" smtClean="0"/>
              <a:t>Activators are required to transform the output to make it nonlinear.</a:t>
            </a:r>
          </a:p>
          <a:p>
            <a:r>
              <a:rPr lang="en-IN" dirty="0" smtClean="0"/>
              <a:t>Constraints restricts and specify the range in which the weight of input data is to be generated.</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KERAS – LAYERS INTRODUCTION</a:t>
            </a:r>
            <a:endParaRPr lang="en-US" dirty="0"/>
          </a:p>
        </p:txBody>
      </p:sp>
      <p:sp>
        <p:nvSpPr>
          <p:cNvPr id="3" name="Content Placeholder 2"/>
          <p:cNvSpPr>
            <a:spLocks noGrp="1"/>
          </p:cNvSpPr>
          <p:nvPr>
            <p:ph idx="1"/>
          </p:nvPr>
        </p:nvSpPr>
        <p:spPr/>
        <p:txBody>
          <a:bodyPr>
            <a:normAutofit lnSpcReduction="10000"/>
          </a:bodyPr>
          <a:lstStyle/>
          <a:p>
            <a:r>
              <a:rPr lang="en-IN" dirty="0" smtClean="0"/>
              <a:t>Regularizer</a:t>
            </a:r>
            <a:r>
              <a:rPr lang="en-IN" dirty="0" smtClean="0"/>
              <a:t> will try to optimize the layer .</a:t>
            </a:r>
          </a:p>
          <a:p>
            <a:r>
              <a:rPr lang="en-IN" dirty="0" smtClean="0"/>
              <a:t>It applies penalties dynamically on the weights during the optimization process.</a:t>
            </a:r>
          </a:p>
          <a:p>
            <a:r>
              <a:rPr lang="en-IN" dirty="0" smtClean="0"/>
              <a:t>Keras</a:t>
            </a:r>
            <a:r>
              <a:rPr lang="en-IN" dirty="0" smtClean="0"/>
              <a:t> requires the following details to create a complete layer:</a:t>
            </a:r>
          </a:p>
          <a:p>
            <a:r>
              <a:rPr lang="en-IN" dirty="0" smtClean="0"/>
              <a:t>Shape of the input data.</a:t>
            </a:r>
          </a:p>
          <a:p>
            <a:r>
              <a:rPr lang="en-IN" dirty="0" smtClean="0"/>
              <a:t>Number of neurons/inputs in the layer.</a:t>
            </a:r>
          </a:p>
          <a:p>
            <a:r>
              <a:rPr lang="en-IN" dirty="0" smtClean="0"/>
              <a:t>Initializers</a:t>
            </a:r>
          </a:p>
          <a:p>
            <a:r>
              <a:rPr lang="en-IN" dirty="0" smtClean="0"/>
              <a:t>Regularizers</a:t>
            </a:r>
            <a:endParaRPr lang="en-IN" dirty="0" smtClean="0"/>
          </a:p>
          <a:p>
            <a:r>
              <a:rPr lang="en-IN" dirty="0" smtClean="0"/>
              <a:t>Constraints</a:t>
            </a:r>
          </a:p>
          <a:p>
            <a:r>
              <a:rPr lang="en-IN" dirty="0" smtClean="0"/>
              <a:t>Activations</a:t>
            </a: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884689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KERAS LAYERS - EXAMPLE</a:t>
            </a:r>
            <a:endParaRPr lang="en-US" dirty="0"/>
          </a:p>
        </p:txBody>
      </p:sp>
      <p:sp>
        <p:nvSpPr>
          <p:cNvPr id="3" name="Content Placeholder 2"/>
          <p:cNvSpPr>
            <a:spLocks noGrp="1"/>
          </p:cNvSpPr>
          <p:nvPr>
            <p:ph idx="1"/>
          </p:nvPr>
        </p:nvSpPr>
        <p:spPr/>
        <p:txBody>
          <a:bodyPr/>
          <a:lstStyle/>
          <a:p>
            <a:r>
              <a:rPr lang="en-IN" dirty="0" smtClean="0"/>
              <a:t>A simple </a:t>
            </a:r>
            <a:r>
              <a:rPr lang="en-IN" dirty="0" smtClean="0"/>
              <a:t>Keras</a:t>
            </a:r>
            <a:r>
              <a:rPr lang="en-IN" dirty="0" smtClean="0"/>
              <a:t> layer is constructed using the sequential model API.</a:t>
            </a:r>
          </a:p>
          <a:p>
            <a:r>
              <a:rPr lang="en-IN" dirty="0" smtClean="0"/>
              <a:t>It shows how </a:t>
            </a:r>
            <a:r>
              <a:rPr lang="en-IN" dirty="0" smtClean="0"/>
              <a:t>keras</a:t>
            </a:r>
            <a:r>
              <a:rPr lang="en-IN" dirty="0" smtClean="0"/>
              <a:t> model and layer works</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 </a:t>
            </a:r>
          </a:p>
          <a:p>
            <a:pPr>
              <a:buNone/>
            </a:pPr>
            <a:r>
              <a:rPr lang="en-US" dirty="0" smtClean="0"/>
              <a:t>from </a:t>
            </a:r>
            <a:r>
              <a:rPr lang="en-US" dirty="0" smtClean="0"/>
              <a:t>keras</a:t>
            </a:r>
            <a:r>
              <a:rPr lang="en-US" dirty="0" smtClean="0"/>
              <a:t> import initializers </a:t>
            </a:r>
          </a:p>
          <a:p>
            <a:pPr>
              <a:buNone/>
            </a:pPr>
            <a:r>
              <a:rPr lang="en-US" dirty="0" smtClean="0"/>
              <a:t>from </a:t>
            </a:r>
            <a:r>
              <a:rPr lang="en-US" dirty="0" smtClean="0"/>
              <a:t>keras</a:t>
            </a:r>
            <a:r>
              <a:rPr lang="en-US" dirty="0" smtClean="0"/>
              <a:t> import </a:t>
            </a:r>
            <a:r>
              <a:rPr lang="en-US" dirty="0" smtClean="0"/>
              <a:t>regularizers</a:t>
            </a:r>
            <a:r>
              <a:rPr lang="en-US" dirty="0" smtClean="0"/>
              <a:t> </a:t>
            </a:r>
          </a:p>
          <a:p>
            <a:pPr>
              <a:buNone/>
            </a:pPr>
            <a:r>
              <a:rPr lang="en-US" dirty="0" smtClean="0"/>
              <a:t>from </a:t>
            </a:r>
            <a:r>
              <a:rPr lang="en-US" dirty="0" smtClean="0"/>
              <a:t>keras</a:t>
            </a:r>
            <a:r>
              <a:rPr lang="en-US" dirty="0" smtClean="0"/>
              <a:t> import constraints </a:t>
            </a:r>
          </a:p>
          <a:p>
            <a:pPr>
              <a:buNone/>
            </a:pPr>
            <a:r>
              <a:rPr lang="en-US" dirty="0" smtClean="0"/>
              <a:t>model = Sequential() </a:t>
            </a:r>
          </a:p>
          <a:p>
            <a:pPr>
              <a:buNone/>
            </a:pPr>
            <a:r>
              <a:rPr lang="en-US" dirty="0" smtClean="0"/>
              <a:t>model.add</a:t>
            </a:r>
            <a:r>
              <a:rPr lang="en-US" dirty="0" smtClean="0"/>
              <a:t>(Dense(32, </a:t>
            </a:r>
            <a:r>
              <a:rPr lang="en-US" dirty="0" smtClean="0"/>
              <a:t>input_shape</a:t>
            </a:r>
            <a:r>
              <a:rPr lang="en-US" dirty="0" smtClean="0"/>
              <a:t>=(16,), </a:t>
            </a:r>
            <a:r>
              <a:rPr lang="en-US" dirty="0" smtClean="0"/>
              <a:t>kernel_initializer</a:t>
            </a:r>
            <a:endParaRPr lang="en-US" dirty="0" smtClean="0"/>
          </a:p>
          <a:p>
            <a:pPr>
              <a:buNone/>
            </a:pPr>
            <a:r>
              <a:rPr lang="en-US" dirty="0" smtClean="0"/>
              <a:t>= '</a:t>
            </a:r>
            <a:r>
              <a:rPr lang="en-US" dirty="0" smtClean="0"/>
              <a:t>he_uniform</a:t>
            </a:r>
            <a:r>
              <a:rPr lang="en-US" dirty="0" smtClean="0"/>
              <a:t>', </a:t>
            </a:r>
            <a:r>
              <a:rPr lang="en-US" dirty="0" smtClean="0"/>
              <a:t>kernel_regularizer</a:t>
            </a:r>
            <a:r>
              <a:rPr lang="en-US" dirty="0" smtClean="0"/>
              <a:t> = None,</a:t>
            </a:r>
          </a:p>
          <a:p>
            <a:pPr>
              <a:buNone/>
            </a:pPr>
            <a:r>
              <a:rPr lang="en-US" dirty="0" smtClean="0"/>
              <a:t>kernel_constraint</a:t>
            </a:r>
            <a:r>
              <a:rPr lang="en-US" dirty="0" smtClean="0"/>
              <a:t> = '</a:t>
            </a:r>
            <a:r>
              <a:rPr lang="en-US" dirty="0" smtClean="0"/>
              <a:t>MaxNorm</a:t>
            </a:r>
            <a:r>
              <a:rPr lang="en-US" dirty="0" smtClean="0"/>
              <a:t>', activation = '</a:t>
            </a:r>
            <a:r>
              <a:rPr lang="en-US" dirty="0" smtClean="0"/>
              <a:t>relu</a:t>
            </a:r>
            <a:r>
              <a:rPr lang="en-US" dirty="0" smtClean="0"/>
              <a:t>'))</a:t>
            </a:r>
          </a:p>
          <a:p>
            <a:pPr>
              <a:buNone/>
            </a:pPr>
            <a:r>
              <a:rPr lang="en-US" dirty="0" smtClean="0"/>
              <a:t>model.add</a:t>
            </a:r>
            <a:r>
              <a:rPr lang="en-US" dirty="0" smtClean="0"/>
              <a:t>(Dense(16, activation = '</a:t>
            </a:r>
            <a:r>
              <a:rPr lang="en-US" dirty="0" smtClean="0"/>
              <a:t>relu</a:t>
            </a:r>
            <a:r>
              <a:rPr lang="en-US" dirty="0" smtClean="0"/>
              <a:t>'))</a:t>
            </a:r>
          </a:p>
          <a:p>
            <a:pPr>
              <a:buNone/>
            </a:pPr>
            <a:r>
              <a:rPr lang="en-US" dirty="0" smtClean="0"/>
              <a:t>model.add</a:t>
            </a:r>
            <a:r>
              <a:rPr lang="en-US" dirty="0" smtClean="0"/>
              <a:t>(Dense(8))</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4587838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r>
              <a:rPr lang="en-IN" b="1" dirty="0" smtClean="0"/>
              <a:t>Line 1 – 5 : </a:t>
            </a:r>
            <a:r>
              <a:rPr lang="en-IN" dirty="0" smtClean="0"/>
              <a:t>It imports all the necessary modules.</a:t>
            </a:r>
          </a:p>
          <a:p>
            <a:r>
              <a:rPr lang="en-IN" b="1" dirty="0" smtClean="0"/>
              <a:t>Line 7: </a:t>
            </a:r>
            <a:r>
              <a:rPr lang="en-IN" dirty="0" smtClean="0"/>
              <a:t>It creates a new model using sequential API.</a:t>
            </a:r>
          </a:p>
          <a:p>
            <a:r>
              <a:rPr lang="en-IN" b="1" dirty="0" smtClean="0"/>
              <a:t>Line 9 : </a:t>
            </a:r>
            <a:r>
              <a:rPr lang="en-IN" dirty="0" smtClean="0"/>
              <a:t>It creates a new dense layer and add it into the model.</a:t>
            </a:r>
          </a:p>
          <a:p>
            <a:r>
              <a:rPr lang="en-IN" b="1" dirty="0" smtClean="0"/>
              <a:t>Dense </a:t>
            </a:r>
            <a:r>
              <a:rPr lang="en-IN" dirty="0" smtClean="0"/>
              <a:t>is an beginning layer (or entry level layer) provided by </a:t>
            </a:r>
            <a:r>
              <a:rPr lang="en-IN" dirty="0" smtClean="0"/>
              <a:t>keras</a:t>
            </a:r>
            <a:r>
              <a:rPr lang="en-IN" dirty="0" smtClean="0"/>
              <a:t>.</a:t>
            </a:r>
          </a:p>
          <a:p>
            <a:r>
              <a:rPr lang="en-IN" dirty="0" smtClean="0"/>
              <a:t>It accepts the number of neurons(32) as its required parameter.</a:t>
            </a:r>
          </a:p>
          <a:p>
            <a:r>
              <a:rPr lang="en-IN" dirty="0" smtClean="0"/>
              <a:t>If the layer is the first layer , then we need to provide the input shape as well.</a:t>
            </a:r>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r>
              <a:rPr lang="en-IN" b="1" dirty="0" smtClean="0"/>
              <a:t>Kernel_regularizer</a:t>
            </a:r>
            <a:r>
              <a:rPr lang="en-IN" b="1" dirty="0" smtClean="0"/>
              <a:t>: </a:t>
            </a:r>
            <a:r>
              <a:rPr lang="en-IN" dirty="0" smtClean="0"/>
              <a:t>It represents the </a:t>
            </a:r>
            <a:r>
              <a:rPr lang="en-IN" dirty="0" smtClean="0"/>
              <a:t>regularizer</a:t>
            </a:r>
            <a:r>
              <a:rPr lang="en-IN" dirty="0" smtClean="0"/>
              <a:t> to be used.</a:t>
            </a:r>
          </a:p>
          <a:p>
            <a:r>
              <a:rPr lang="en-IN" dirty="0" smtClean="0"/>
              <a:t>None is set as the value.</a:t>
            </a:r>
          </a:p>
          <a:p>
            <a:r>
              <a:rPr lang="en-IN" b="1" dirty="0" smtClean="0"/>
              <a:t>Kernel_constraint</a:t>
            </a:r>
            <a:r>
              <a:rPr lang="en-IN" b="1" dirty="0" smtClean="0"/>
              <a:t> : </a:t>
            </a:r>
            <a:r>
              <a:rPr lang="en-IN" dirty="0" smtClean="0"/>
              <a:t>Represents the constraints to be used.</a:t>
            </a:r>
          </a:p>
          <a:p>
            <a:r>
              <a:rPr lang="en-IN" b="1" dirty="0" smtClean="0"/>
              <a:t>MaxNorm</a:t>
            </a:r>
            <a:r>
              <a:rPr lang="en-IN" b="1" dirty="0" smtClean="0"/>
              <a:t> </a:t>
            </a:r>
            <a:r>
              <a:rPr lang="en-IN" dirty="0" smtClean="0"/>
              <a:t>function is set as the value.</a:t>
            </a:r>
          </a:p>
          <a:p>
            <a:r>
              <a:rPr lang="en-IN" b="1" dirty="0" smtClean="0"/>
              <a:t>Activation: </a:t>
            </a:r>
            <a:r>
              <a:rPr lang="en-IN" dirty="0" smtClean="0"/>
              <a:t>Represents the activation to be used.</a:t>
            </a:r>
          </a:p>
          <a:p>
            <a:r>
              <a:rPr lang="en-IN" dirty="0" smtClean="0"/>
              <a:t>Relu</a:t>
            </a:r>
            <a:r>
              <a:rPr lang="en-IN" dirty="0" smtClean="0"/>
              <a:t> function is set as the value.</a:t>
            </a:r>
          </a:p>
          <a:p>
            <a:r>
              <a:rPr lang="en-IN" b="1" dirty="0" smtClean="0"/>
              <a:t>Line 10 : </a:t>
            </a:r>
            <a:r>
              <a:rPr lang="en-IN" dirty="0" smtClean="0"/>
              <a:t>Creates the second dense layer with 16 units and set </a:t>
            </a:r>
            <a:r>
              <a:rPr lang="en-IN" dirty="0" smtClean="0"/>
              <a:t>relu</a:t>
            </a:r>
            <a:r>
              <a:rPr lang="en-IN" dirty="0" smtClean="0"/>
              <a:t> as the activation function.</a:t>
            </a:r>
          </a:p>
          <a:p>
            <a:r>
              <a:rPr lang="en-IN" b="1" dirty="0" smtClean="0"/>
              <a:t>Line 11: </a:t>
            </a:r>
            <a:r>
              <a:rPr lang="en-IN" dirty="0" smtClean="0"/>
              <a:t>Creates final dense layer with 8 units.</a:t>
            </a:r>
            <a:endParaRPr lang="en-US" b="1"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LAYERS CONCEPT:</a:t>
            </a:r>
            <a:endParaRPr lang="en-US" dirty="0"/>
          </a:p>
        </p:txBody>
      </p:sp>
      <p:sp>
        <p:nvSpPr>
          <p:cNvPr id="3" name="Content Placeholder 2"/>
          <p:cNvSpPr>
            <a:spLocks noGrp="1"/>
          </p:cNvSpPr>
          <p:nvPr>
            <p:ph idx="1"/>
          </p:nvPr>
        </p:nvSpPr>
        <p:spPr/>
        <p:txBody>
          <a:bodyPr/>
          <a:lstStyle/>
          <a:p>
            <a:r>
              <a:rPr lang="en-IN" dirty="0" smtClean="0"/>
              <a:t>Understand the basic concept of layers and how </a:t>
            </a:r>
            <a:r>
              <a:rPr lang="en-IN" dirty="0" smtClean="0"/>
              <a:t>keras</a:t>
            </a:r>
            <a:r>
              <a:rPr lang="en-IN" dirty="0" smtClean="0"/>
              <a:t> supports each concept.</a:t>
            </a:r>
          </a:p>
          <a:p>
            <a:r>
              <a:rPr lang="en-IN" b="1" dirty="0" smtClean="0"/>
              <a:t>Input Shape: </a:t>
            </a:r>
            <a:r>
              <a:rPr lang="en-IN" dirty="0" smtClean="0"/>
              <a:t>In machine learning ,all types of input data like text , images or videos are first converted to array of numbers.</a:t>
            </a:r>
          </a:p>
          <a:p>
            <a:r>
              <a:rPr lang="en-IN" dirty="0" smtClean="0"/>
              <a:t>It is fed into the machine learning algorithm.</a:t>
            </a:r>
          </a:p>
          <a:p>
            <a:r>
              <a:rPr lang="en-IN" dirty="0" smtClean="0"/>
              <a:t>Input numbers may be single dimensional array, two dimensional array(matrix) or multi-dimensional array.</a:t>
            </a:r>
          </a:p>
          <a:p>
            <a:r>
              <a:rPr lang="en-IN" dirty="0" smtClean="0"/>
              <a:t>Dimensional information can be specified using shape(tuple of integers)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lstStyle/>
          <a:p>
            <a:r>
              <a:rPr lang="en-IN" dirty="0" smtClean="0"/>
              <a:t>Eg</a:t>
            </a:r>
            <a:r>
              <a:rPr lang="en-IN" dirty="0" smtClean="0"/>
              <a:t>,(4,2) denotes a matrix with 4 rows and 2 columns.</a:t>
            </a:r>
          </a:p>
          <a:p>
            <a:r>
              <a:rPr lang="en-US" dirty="0" smtClean="0"/>
              <a:t>import </a:t>
            </a:r>
            <a:r>
              <a:rPr lang="en-US" dirty="0" smtClean="0"/>
              <a:t>numpy</a:t>
            </a:r>
            <a:r>
              <a:rPr lang="en-US" dirty="0" smtClean="0"/>
              <a:t> as np </a:t>
            </a:r>
          </a:p>
          <a:p>
            <a:r>
              <a:rPr lang="en-US" dirty="0" smtClean="0"/>
              <a:t>&gt;&gt;&gt; shape = (4, 2)</a:t>
            </a:r>
          </a:p>
          <a:p>
            <a:r>
              <a:rPr lang="en-US" dirty="0" smtClean="0"/>
              <a:t> &gt;&gt;&gt; input = </a:t>
            </a:r>
            <a:r>
              <a:rPr lang="en-US" dirty="0" smtClean="0"/>
              <a:t>np.zeros</a:t>
            </a:r>
            <a:r>
              <a:rPr lang="en-US" dirty="0" smtClean="0"/>
              <a:t>(shape) </a:t>
            </a:r>
          </a:p>
          <a:p>
            <a:r>
              <a:rPr lang="en-US" dirty="0" smtClean="0"/>
              <a:t>&gt;&gt;&gt; print(input) [ [0. 0.] [0. 0.] [0. 0.] [0. 0.] ] </a:t>
            </a:r>
          </a:p>
          <a:p>
            <a:r>
              <a:rPr lang="en-US" dirty="0" smtClean="0"/>
              <a:t>&gt;&gt;&gt;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SHAPE - EXAMPLE</a:t>
            </a:r>
            <a:endParaRPr lang="en-US" dirty="0"/>
          </a:p>
        </p:txBody>
      </p:sp>
      <p:sp>
        <p:nvSpPr>
          <p:cNvPr id="3" name="Content Placeholder 2"/>
          <p:cNvSpPr>
            <a:spLocks noGrp="1"/>
          </p:cNvSpPr>
          <p:nvPr>
            <p:ph idx="1"/>
          </p:nvPr>
        </p:nvSpPr>
        <p:spPr/>
        <p:txBody>
          <a:bodyPr/>
          <a:lstStyle/>
          <a:p>
            <a:r>
              <a:rPr lang="en-US" dirty="0" smtClean="0"/>
              <a:t>Similarly, </a:t>
            </a:r>
            <a:r>
              <a:rPr lang="en-US" b="1" dirty="0" smtClean="0"/>
              <a:t>(3,4,2)</a:t>
            </a:r>
            <a:r>
              <a:rPr lang="en-US" dirty="0" smtClean="0"/>
              <a:t> three dimensional matrix having three collections of 4x2 matrix (two rows and four columns).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9144000" cy="6858000"/>
          </a:xfrm>
        </p:spPr>
        <p:txBody>
          <a:bodyPr/>
          <a:lstStyle/>
          <a:p>
            <a:pPr>
              <a:buNone/>
            </a:pPr>
            <a:r>
              <a:rPr lang="en-US" dirty="0" smtClean="0"/>
              <a:t>&gt;&gt;&gt; import </a:t>
            </a:r>
            <a:r>
              <a:rPr lang="en-US" dirty="0" smtClean="0"/>
              <a:t>numpy</a:t>
            </a:r>
            <a:r>
              <a:rPr lang="en-US" dirty="0" smtClean="0"/>
              <a:t> as np </a:t>
            </a:r>
          </a:p>
          <a:p>
            <a:pPr>
              <a:buNone/>
            </a:pPr>
            <a:r>
              <a:rPr lang="en-US" dirty="0" smtClean="0"/>
              <a:t>&gt;&gt;&gt; shape = (3, 4, 2) </a:t>
            </a:r>
          </a:p>
          <a:p>
            <a:pPr>
              <a:buNone/>
            </a:pPr>
            <a:r>
              <a:rPr lang="en-US" dirty="0" smtClean="0"/>
              <a:t>&gt;&gt;&gt; input = </a:t>
            </a:r>
            <a:r>
              <a:rPr lang="en-US" dirty="0" smtClean="0"/>
              <a:t>np.zeros</a:t>
            </a:r>
            <a:r>
              <a:rPr lang="en-US" dirty="0" smtClean="0"/>
              <a:t>(shape)</a:t>
            </a:r>
          </a:p>
          <a:p>
            <a:pPr>
              <a:buNone/>
            </a:pPr>
            <a:r>
              <a:rPr lang="en-US" dirty="0" smtClean="0"/>
              <a:t> &gt;&gt;&gt; print(input) [ [[0. 0.] [0. 0.] [0. 0.] [0. 0.]] [[0. 0.] [0. 0.] [0. 0.] [0. 0.]] [[0. 0.] [0. 0.] [0. 0.] [0. 0.]] ] </a:t>
            </a:r>
          </a:p>
          <a:p>
            <a:pPr>
              <a:buNone/>
            </a:pPr>
            <a:r>
              <a:rPr lang="en-US" dirty="0" smtClean="0"/>
              <a:t>&gt;&gt;&gt;</a:t>
            </a:r>
          </a:p>
          <a:p>
            <a:pPr>
              <a:buNone/>
            </a:pPr>
            <a:endParaRPr lang="en-IN" dirty="0" smtClean="0"/>
          </a:p>
          <a:p>
            <a:pPr>
              <a:buNone/>
            </a:pPr>
            <a:r>
              <a:rPr lang="en-IN" dirty="0" smtClean="0"/>
              <a:t>To create the first layer of the model (input layer of the model),shape of the input data should be specified.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INITIALIZERS:</a:t>
            </a:r>
            <a:endParaRPr lang="en-US" dirty="0"/>
          </a:p>
        </p:txBody>
      </p:sp>
      <p:sp>
        <p:nvSpPr>
          <p:cNvPr id="3" name="Content Placeholder 2"/>
          <p:cNvSpPr>
            <a:spLocks noGrp="1"/>
          </p:cNvSpPr>
          <p:nvPr>
            <p:ph idx="1"/>
          </p:nvPr>
        </p:nvSpPr>
        <p:spPr/>
        <p:txBody>
          <a:bodyPr/>
          <a:lstStyle/>
          <a:p>
            <a:r>
              <a:rPr lang="en-IN" dirty="0" smtClean="0"/>
              <a:t>In machine learning , weights will be assigned to all input data.</a:t>
            </a:r>
          </a:p>
          <a:p>
            <a:r>
              <a:rPr lang="en-IN" dirty="0" smtClean="0"/>
              <a:t>Initializers module provides different functions to apply these input weights.</a:t>
            </a:r>
          </a:p>
          <a:p>
            <a:r>
              <a:rPr lang="en-IN" dirty="0" smtClean="0"/>
              <a:t>Following are some of the </a:t>
            </a:r>
            <a:r>
              <a:rPr lang="en-IN" dirty="0" smtClean="0"/>
              <a:t>keras</a:t>
            </a:r>
            <a:r>
              <a:rPr lang="en-IN" dirty="0" smtClean="0"/>
              <a:t> initializer functions: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ZEROS:</a:t>
            </a:r>
            <a:endParaRPr lang="en-US" dirty="0"/>
          </a:p>
        </p:txBody>
      </p:sp>
      <p:sp>
        <p:nvSpPr>
          <p:cNvPr id="3" name="Content Placeholder 2"/>
          <p:cNvSpPr>
            <a:spLocks noGrp="1"/>
          </p:cNvSpPr>
          <p:nvPr>
            <p:ph idx="1"/>
          </p:nvPr>
        </p:nvSpPr>
        <p:spPr/>
        <p:txBody>
          <a:bodyPr/>
          <a:lstStyle/>
          <a:p>
            <a:r>
              <a:rPr lang="en-IN" dirty="0" smtClean="0"/>
              <a:t>Generates zero for all input data.</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initializers.Zeros</a:t>
            </a:r>
            <a:r>
              <a:rPr lang="en-US" dirty="0" smtClean="0"/>
              <a:t>() </a:t>
            </a:r>
          </a:p>
          <a:p>
            <a:r>
              <a:rPr lang="en-US" dirty="0" smtClean="0"/>
              <a:t>model = Sequential() </a:t>
            </a:r>
          </a:p>
          <a:p>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ONES:</a:t>
            </a:r>
            <a:endParaRPr lang="en-US" dirty="0"/>
          </a:p>
        </p:txBody>
      </p:sp>
      <p:sp>
        <p:nvSpPr>
          <p:cNvPr id="3" name="Content Placeholder 2"/>
          <p:cNvSpPr>
            <a:spLocks noGrp="1"/>
          </p:cNvSpPr>
          <p:nvPr>
            <p:ph idx="1"/>
          </p:nvPr>
        </p:nvSpPr>
        <p:spPr/>
        <p:txBody>
          <a:bodyPr/>
          <a:lstStyle/>
          <a:p>
            <a:r>
              <a:rPr lang="en-US" dirty="0" smtClean="0"/>
              <a:t>It generates one for all input data.</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initializers.Ones</a:t>
            </a:r>
            <a:r>
              <a:rPr lang="en-US" dirty="0" smtClean="0"/>
              <a:t>()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p:txBody>
          <a:bodyPr/>
          <a:lstStyle/>
          <a:p>
            <a:r>
              <a:rPr lang="en-US" dirty="0" smtClean="0"/>
              <a:t>Generates a constant value specified by the user for all input data.</a:t>
            </a:r>
          </a:p>
          <a:p>
            <a:r>
              <a:rPr lang="en-US" dirty="0" smtClean="0"/>
              <a:t>Value is nothing but the input data.</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initializers.Constant</a:t>
            </a:r>
            <a:r>
              <a:rPr lang="en-US" dirty="0" smtClean="0"/>
              <a:t>(value = 0) </a:t>
            </a:r>
            <a:r>
              <a:rPr lang="en-US" dirty="0" smtClean="0"/>
              <a:t>model.add</a:t>
            </a:r>
            <a:r>
              <a:rPr lang="en-US" dirty="0" smtClean="0"/>
              <a:t>( 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20742933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RANDOMNORMAL:</a:t>
            </a:r>
            <a:endParaRPr lang="en-US" dirty="0"/>
          </a:p>
        </p:txBody>
      </p:sp>
      <p:sp>
        <p:nvSpPr>
          <p:cNvPr id="3" name="Content Placeholder 2"/>
          <p:cNvSpPr>
            <a:spLocks noGrp="1"/>
          </p:cNvSpPr>
          <p:nvPr>
            <p:ph idx="1"/>
          </p:nvPr>
        </p:nvSpPr>
        <p:spPr/>
        <p:txBody>
          <a:bodyPr>
            <a:normAutofit/>
          </a:bodyPr>
          <a:lstStyle/>
          <a:p>
            <a:r>
              <a:rPr lang="en-US" dirty="0" smtClean="0"/>
              <a:t>It generates value using normal distribution of input data.</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initializers.RandomNormal</a:t>
            </a:r>
            <a:r>
              <a:rPr lang="en-US" dirty="0" smtClean="0"/>
              <a:t>(mean=0.0, </a:t>
            </a:r>
            <a:r>
              <a:rPr lang="en-US" dirty="0" smtClean="0"/>
              <a:t>stddev</a:t>
            </a:r>
            <a:r>
              <a:rPr lang="en-US" dirty="0" smtClean="0"/>
              <a:t> = 0.05, seed = None) </a:t>
            </a:r>
          </a:p>
          <a:p>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NORMAL:</a:t>
            </a:r>
            <a:endParaRPr lang="en-US" dirty="0"/>
          </a:p>
        </p:txBody>
      </p:sp>
      <p:sp>
        <p:nvSpPr>
          <p:cNvPr id="3" name="Content Placeholder 2"/>
          <p:cNvSpPr>
            <a:spLocks noGrp="1"/>
          </p:cNvSpPr>
          <p:nvPr>
            <p:ph idx="1"/>
          </p:nvPr>
        </p:nvSpPr>
        <p:spPr/>
        <p:txBody>
          <a:bodyPr/>
          <a:lstStyle/>
          <a:p>
            <a:r>
              <a:rPr lang="en-US" dirty="0" smtClean="0"/>
              <a:t>Where mean -&gt; represent the mean of the random values to generate.</a:t>
            </a:r>
          </a:p>
          <a:p>
            <a:r>
              <a:rPr lang="en-US" dirty="0" smtClean="0"/>
              <a:t>Stddev</a:t>
            </a:r>
            <a:r>
              <a:rPr lang="en-US" dirty="0" smtClean="0"/>
              <a:t> – represent the standard deviation of the values to generate.</a:t>
            </a:r>
          </a:p>
          <a:p>
            <a:r>
              <a:rPr lang="en-US" dirty="0" smtClean="0"/>
              <a:t>Seed – represent the values to generate seed number.</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UNIFORM:</a:t>
            </a:r>
            <a:endParaRPr lang="en-US" dirty="0"/>
          </a:p>
        </p:txBody>
      </p:sp>
      <p:sp>
        <p:nvSpPr>
          <p:cNvPr id="3" name="Content Placeholder 2"/>
          <p:cNvSpPr>
            <a:spLocks noGrp="1"/>
          </p:cNvSpPr>
          <p:nvPr>
            <p:ph idx="1"/>
          </p:nvPr>
        </p:nvSpPr>
        <p:spPr/>
        <p:txBody>
          <a:bodyPr/>
          <a:lstStyle/>
          <a:p>
            <a:r>
              <a:rPr lang="en-US" dirty="0" smtClean="0"/>
              <a:t>It generates values using uniform distribution of input data.</a:t>
            </a:r>
          </a:p>
          <a:p>
            <a:r>
              <a:rPr lang="en-US" dirty="0" smtClean="0"/>
              <a:t>from </a:t>
            </a:r>
            <a:r>
              <a:rPr lang="en-US" dirty="0" smtClean="0"/>
              <a:t>keras</a:t>
            </a:r>
            <a:r>
              <a:rPr lang="en-US" dirty="0" smtClean="0"/>
              <a:t> import initializers </a:t>
            </a:r>
          </a:p>
          <a:p>
            <a:r>
              <a:rPr lang="en-US" dirty="0" smtClean="0"/>
              <a:t>my_init</a:t>
            </a:r>
            <a:r>
              <a:rPr lang="en-US" dirty="0" smtClean="0"/>
              <a:t> = </a:t>
            </a:r>
            <a:r>
              <a:rPr lang="en-US" dirty="0" smtClean="0"/>
              <a:t>initializers.RandomUniform</a:t>
            </a:r>
            <a:r>
              <a:rPr lang="en-US" dirty="0" smtClean="0"/>
              <a:t>(</a:t>
            </a:r>
            <a:r>
              <a:rPr lang="en-US" dirty="0" smtClean="0"/>
              <a:t>minval</a:t>
            </a:r>
            <a:r>
              <a:rPr lang="en-US" dirty="0" smtClean="0"/>
              <a:t> = -0.05, </a:t>
            </a:r>
            <a:r>
              <a:rPr lang="en-US" dirty="0" smtClean="0"/>
              <a:t>maxval</a:t>
            </a:r>
            <a:r>
              <a:rPr lang="en-US" dirty="0" smtClean="0"/>
              <a:t> = 0.05, seed = None)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UNIFORM:</a:t>
            </a:r>
            <a:endParaRPr lang="en-US" dirty="0"/>
          </a:p>
        </p:txBody>
      </p:sp>
      <p:sp>
        <p:nvSpPr>
          <p:cNvPr id="3" name="Content Placeholder 2"/>
          <p:cNvSpPr>
            <a:spLocks noGrp="1"/>
          </p:cNvSpPr>
          <p:nvPr>
            <p:ph idx="1"/>
          </p:nvPr>
        </p:nvSpPr>
        <p:spPr/>
        <p:txBody>
          <a:bodyPr/>
          <a:lstStyle/>
          <a:p>
            <a:r>
              <a:rPr lang="en-US" dirty="0" smtClean="0"/>
              <a:t>Where,</a:t>
            </a:r>
          </a:p>
          <a:p>
            <a:r>
              <a:rPr lang="en-US" b="1" dirty="0" smtClean="0"/>
              <a:t>Minval</a:t>
            </a:r>
            <a:r>
              <a:rPr lang="en-US" b="1" dirty="0" smtClean="0"/>
              <a:t> </a:t>
            </a:r>
            <a:r>
              <a:rPr lang="en-US" b="1" dirty="0" smtClean="0">
                <a:sym typeface="Wingdings" pitchFamily="2" charset="2"/>
              </a:rPr>
              <a:t>– </a:t>
            </a:r>
            <a:r>
              <a:rPr lang="en-US" dirty="0" smtClean="0">
                <a:sym typeface="Wingdings" pitchFamily="2" charset="2"/>
              </a:rPr>
              <a:t>denotes the lower bound of the random values to generate.</a:t>
            </a:r>
          </a:p>
          <a:p>
            <a:r>
              <a:rPr lang="en-US" b="1" dirty="0" smtClean="0">
                <a:sym typeface="Wingdings" pitchFamily="2" charset="2"/>
              </a:rPr>
              <a:t>Maxval</a:t>
            </a:r>
            <a:r>
              <a:rPr lang="en-US" b="1" dirty="0" smtClean="0">
                <a:sym typeface="Wingdings" pitchFamily="2" charset="2"/>
              </a:rPr>
              <a:t> – </a:t>
            </a:r>
            <a:r>
              <a:rPr lang="en-US" dirty="0" smtClean="0">
                <a:sym typeface="Wingdings" pitchFamily="2" charset="2"/>
              </a:rPr>
              <a:t>denotes the upper bound </a:t>
            </a:r>
            <a:r>
              <a:rPr lang="en-US" dirty="0" smtClean="0">
                <a:sym typeface="Wingdings" pitchFamily="2" charset="2"/>
              </a:rPr>
              <a:t>bound</a:t>
            </a:r>
            <a:r>
              <a:rPr lang="en-US" dirty="0" smtClean="0">
                <a:sym typeface="Wingdings" pitchFamily="2" charset="2"/>
              </a:rPr>
              <a:t> of the values to generate.</a:t>
            </a:r>
            <a:endParaRPr lang="en-US"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TRUNCATED NORMAL:</a:t>
            </a:r>
            <a:endParaRPr lang="en-US" dirty="0"/>
          </a:p>
        </p:txBody>
      </p:sp>
      <p:sp>
        <p:nvSpPr>
          <p:cNvPr id="3" name="Content Placeholder 2"/>
          <p:cNvSpPr>
            <a:spLocks noGrp="1"/>
          </p:cNvSpPr>
          <p:nvPr>
            <p:ph idx="1"/>
          </p:nvPr>
        </p:nvSpPr>
        <p:spPr/>
        <p:txBody>
          <a:bodyPr/>
          <a:lstStyle/>
          <a:p>
            <a:r>
              <a:rPr lang="en-US" dirty="0" smtClean="0"/>
              <a:t>Generates value using truncated normal distribution of input data.</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from </a:t>
            </a:r>
            <a:r>
              <a:rPr lang="en-US" dirty="0" smtClean="0"/>
              <a:t>keras</a:t>
            </a:r>
            <a:r>
              <a:rPr lang="en-US" dirty="0" smtClean="0"/>
              <a:t> import initializers </a:t>
            </a:r>
          </a:p>
          <a:p>
            <a:pPr>
              <a:buNone/>
            </a:pPr>
            <a:r>
              <a:rPr lang="en-US" dirty="0" smtClean="0"/>
              <a:t>my_init</a:t>
            </a:r>
            <a:r>
              <a:rPr lang="en-US" dirty="0" smtClean="0"/>
              <a:t> = </a:t>
            </a:r>
            <a:r>
              <a:rPr lang="en-US" dirty="0" smtClean="0"/>
              <a:t>initializers.TruncatedNormal</a:t>
            </a:r>
            <a:r>
              <a:rPr lang="en-US" dirty="0" smtClean="0"/>
              <a:t>(mean = 0.0, </a:t>
            </a:r>
            <a:r>
              <a:rPr lang="en-US" dirty="0" smtClean="0"/>
              <a:t>stddev</a:t>
            </a:r>
            <a:r>
              <a:rPr lang="en-US" dirty="0" smtClean="0"/>
              <a:t> = 0.05, seed = None</a:t>
            </a:r>
          </a:p>
          <a:p>
            <a:pPr>
              <a:buNone/>
            </a:pP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SCALING:</a:t>
            </a:r>
            <a:endParaRPr lang="en-US" dirty="0"/>
          </a:p>
        </p:txBody>
      </p:sp>
      <p:sp>
        <p:nvSpPr>
          <p:cNvPr id="3" name="Content Placeholder 2"/>
          <p:cNvSpPr>
            <a:spLocks noGrp="1"/>
          </p:cNvSpPr>
          <p:nvPr>
            <p:ph idx="1"/>
          </p:nvPr>
        </p:nvSpPr>
        <p:spPr/>
        <p:txBody>
          <a:bodyPr>
            <a:normAutofit/>
          </a:bodyPr>
          <a:lstStyle/>
          <a:p>
            <a:r>
              <a:rPr lang="en-US" dirty="0" smtClean="0"/>
              <a:t>Generates value based on the input shape and output shape of the layer along with the specified scale.</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from </a:t>
            </a:r>
            <a:r>
              <a:rPr lang="en-US" dirty="0" smtClean="0"/>
              <a:t>keras</a:t>
            </a:r>
            <a:r>
              <a:rPr lang="en-US" dirty="0" smtClean="0"/>
              <a:t> import initializers </a:t>
            </a:r>
          </a:p>
          <a:p>
            <a:pPr>
              <a:buNone/>
            </a:pPr>
            <a:r>
              <a:rPr lang="en-US" dirty="0" smtClean="0"/>
              <a:t>my_init</a:t>
            </a:r>
            <a:r>
              <a:rPr lang="en-US" dirty="0" smtClean="0"/>
              <a:t> = </a:t>
            </a:r>
            <a:r>
              <a:rPr lang="en-US" dirty="0" smtClean="0"/>
              <a:t>initializers.VarianceScaling</a:t>
            </a:r>
            <a:r>
              <a:rPr lang="en-US" dirty="0" smtClean="0"/>
              <a:t>( scale = 1.0, mode = '</a:t>
            </a:r>
            <a:r>
              <a:rPr lang="en-US" dirty="0" smtClean="0"/>
              <a:t>fan_in</a:t>
            </a:r>
            <a:r>
              <a:rPr lang="en-US" dirty="0" smtClean="0"/>
              <a:t>', distribution = 'normal', seed = None) </a:t>
            </a:r>
          </a:p>
          <a:p>
            <a:pPr>
              <a:buNone/>
            </a:pP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skernel_initializer</a:t>
            </a:r>
            <a:r>
              <a:rPr lang="en-US" dirty="0" smtClean="0"/>
              <a:t> = </a:t>
            </a:r>
            <a:r>
              <a:rPr lang="en-US" dirty="0" smtClean="0"/>
              <a:t>my_init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SCALING:</a:t>
            </a:r>
            <a:endParaRPr lang="en-US" dirty="0"/>
          </a:p>
        </p:txBody>
      </p:sp>
      <p:sp>
        <p:nvSpPr>
          <p:cNvPr id="3" name="Content Placeholder 2"/>
          <p:cNvSpPr>
            <a:spLocks noGrp="1"/>
          </p:cNvSpPr>
          <p:nvPr>
            <p:ph idx="1"/>
          </p:nvPr>
        </p:nvSpPr>
        <p:spPr/>
        <p:txBody>
          <a:bodyPr/>
          <a:lstStyle/>
          <a:p>
            <a:r>
              <a:rPr lang="en-US" dirty="0" smtClean="0"/>
              <a:t>Where ,</a:t>
            </a:r>
          </a:p>
          <a:p>
            <a:r>
              <a:rPr lang="en-US" dirty="0" smtClean="0"/>
              <a:t>Scale – denotes the scaling factor.</a:t>
            </a:r>
          </a:p>
          <a:p>
            <a:r>
              <a:rPr lang="en-US" dirty="0" smtClean="0"/>
              <a:t>Model – represent any one of the </a:t>
            </a:r>
            <a:r>
              <a:rPr lang="en-US" dirty="0" smtClean="0"/>
              <a:t>fan_in</a:t>
            </a:r>
            <a:r>
              <a:rPr lang="en-US" dirty="0" smtClean="0"/>
              <a:t> , </a:t>
            </a:r>
            <a:r>
              <a:rPr lang="en-US" dirty="0" smtClean="0"/>
              <a:t>fan_out</a:t>
            </a:r>
            <a:r>
              <a:rPr lang="en-US" dirty="0" smtClean="0"/>
              <a:t> and  </a:t>
            </a:r>
            <a:r>
              <a:rPr lang="en-US" dirty="0" smtClean="0"/>
              <a:t>fan_avg</a:t>
            </a:r>
            <a:r>
              <a:rPr lang="en-US" dirty="0" smtClean="0"/>
              <a:t> values.</a:t>
            </a:r>
          </a:p>
          <a:p>
            <a:r>
              <a:rPr lang="en-US" dirty="0" smtClean="0"/>
              <a:t>Distribution -&gt; represent either normal or uniform distribution.</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scaling:</a:t>
            </a:r>
            <a:endParaRPr lang="en-US" dirty="0"/>
          </a:p>
        </p:txBody>
      </p:sp>
      <p:sp>
        <p:nvSpPr>
          <p:cNvPr id="3" name="Content Placeholder 2"/>
          <p:cNvSpPr>
            <a:spLocks noGrp="1"/>
          </p:cNvSpPr>
          <p:nvPr>
            <p:ph idx="1"/>
          </p:nvPr>
        </p:nvSpPr>
        <p:spPr/>
        <p:txBody>
          <a:bodyPr/>
          <a:lstStyle/>
          <a:p>
            <a:r>
              <a:rPr lang="en-US" dirty="0" smtClean="0"/>
              <a:t>It finds the </a:t>
            </a:r>
            <a:r>
              <a:rPr lang="en-US" dirty="0" smtClean="0"/>
              <a:t>stddev</a:t>
            </a:r>
            <a:r>
              <a:rPr lang="en-US" dirty="0" smtClean="0"/>
              <a:t> value for normal distribution using below formula .</a:t>
            </a:r>
          </a:p>
          <a:p>
            <a:r>
              <a:rPr lang="en-US" dirty="0" smtClean="0"/>
              <a:t>Then, find the weights using normal distribution.</a:t>
            </a:r>
          </a:p>
          <a:p>
            <a:r>
              <a:rPr lang="en-US" dirty="0" smtClean="0"/>
              <a:t>Stddev</a:t>
            </a:r>
            <a:r>
              <a:rPr lang="en-US" dirty="0" smtClean="0"/>
              <a:t> = </a:t>
            </a:r>
            <a:r>
              <a:rPr lang="en-US" dirty="0" smtClean="0"/>
              <a:t>sqrt</a:t>
            </a:r>
            <a:r>
              <a:rPr lang="en-US" dirty="0" smtClean="0"/>
              <a:t>(scale/n)</a:t>
            </a:r>
          </a:p>
          <a:p>
            <a:r>
              <a:rPr lang="en-US" dirty="0" smtClean="0"/>
              <a:t>Where n represent ,</a:t>
            </a:r>
          </a:p>
          <a:p>
            <a:r>
              <a:rPr lang="en-US" dirty="0" smtClean="0"/>
              <a:t>Number of inputs for mode = </a:t>
            </a:r>
            <a:r>
              <a:rPr lang="en-US" dirty="0" smtClean="0"/>
              <a:t>fan_in</a:t>
            </a:r>
            <a:endParaRPr lang="en-US" dirty="0" smtClean="0"/>
          </a:p>
          <a:p>
            <a:r>
              <a:rPr lang="en-US" dirty="0" smtClean="0"/>
              <a:t>Number of out units for mode = </a:t>
            </a:r>
            <a:r>
              <a:rPr lang="en-US" dirty="0" smtClean="0"/>
              <a:t>fan_out</a:t>
            </a:r>
            <a:endParaRPr lang="en-US" dirty="0" smtClean="0"/>
          </a:p>
          <a:p>
            <a:r>
              <a:rPr lang="en-US" dirty="0" smtClean="0"/>
              <a:t>Average number of input and output units for mode = </a:t>
            </a:r>
            <a:r>
              <a:rPr lang="en-US" dirty="0" smtClean="0"/>
              <a:t>fan_avg</a:t>
            </a:r>
            <a:r>
              <a:rPr lang="en-US" dirty="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SCALING:</a:t>
            </a:r>
            <a:endParaRPr lang="en-US" dirty="0"/>
          </a:p>
        </p:txBody>
      </p:sp>
      <p:sp>
        <p:nvSpPr>
          <p:cNvPr id="3" name="Content Placeholder 2"/>
          <p:cNvSpPr>
            <a:spLocks noGrp="1"/>
          </p:cNvSpPr>
          <p:nvPr>
            <p:ph idx="1"/>
          </p:nvPr>
        </p:nvSpPr>
        <p:spPr/>
        <p:txBody>
          <a:bodyPr/>
          <a:lstStyle/>
          <a:p>
            <a:r>
              <a:rPr lang="en-US" dirty="0" smtClean="0"/>
              <a:t>It finds the limit of uniform distribution using below formula .</a:t>
            </a:r>
          </a:p>
          <a:p>
            <a:r>
              <a:rPr lang="en-US" dirty="0" smtClean="0"/>
              <a:t>Find the weights using normal distribution:</a:t>
            </a:r>
          </a:p>
          <a:p>
            <a:r>
              <a:rPr lang="en-US" dirty="0" smtClean="0"/>
              <a:t>limit = </a:t>
            </a:r>
            <a:r>
              <a:rPr lang="en-US" dirty="0" smtClean="0"/>
              <a:t>sqrt</a:t>
            </a:r>
            <a:r>
              <a:rPr lang="en-US" dirty="0" smtClean="0"/>
              <a:t>(3 * scale / n) </a:t>
            </a:r>
            <a:br>
              <a:rPr lang="en-US" dirty="0" smtClean="0"/>
            </a:b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LECUN_NORMAL:</a:t>
            </a:r>
            <a:endParaRPr lang="en-US" dirty="0"/>
          </a:p>
        </p:txBody>
      </p:sp>
      <p:sp>
        <p:nvSpPr>
          <p:cNvPr id="3" name="Content Placeholder 2"/>
          <p:cNvSpPr>
            <a:spLocks noGrp="1"/>
          </p:cNvSpPr>
          <p:nvPr>
            <p:ph idx="1"/>
          </p:nvPr>
        </p:nvSpPr>
        <p:spPr/>
        <p:txBody>
          <a:bodyPr/>
          <a:lstStyle/>
          <a:p>
            <a:r>
              <a:rPr lang="en-US" dirty="0" smtClean="0"/>
              <a:t>Generates value using </a:t>
            </a:r>
            <a:r>
              <a:rPr lang="en-US" dirty="0" smtClean="0"/>
              <a:t>leucan</a:t>
            </a:r>
            <a:r>
              <a:rPr lang="en-US" dirty="0" smtClean="0"/>
              <a:t> normal distribution of input data.</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initializers.RandomUniform</a:t>
            </a:r>
            <a:r>
              <a:rPr lang="en-US" dirty="0" smtClean="0"/>
              <a:t>(</a:t>
            </a:r>
            <a:r>
              <a:rPr lang="en-US" dirty="0" smtClean="0"/>
              <a:t>minval</a:t>
            </a:r>
            <a:r>
              <a:rPr lang="en-US" dirty="0" smtClean="0"/>
              <a:t> = -0.05, </a:t>
            </a:r>
            <a:r>
              <a:rPr lang="en-US" dirty="0" smtClean="0"/>
              <a:t>maxval</a:t>
            </a:r>
            <a:r>
              <a:rPr lang="en-US" dirty="0" smtClean="0"/>
              <a:t> = 0.05, seed = None)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89" y="1661828"/>
            <a:ext cx="5768566"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456363" y="2370349"/>
            <a:ext cx="3954415"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3"/>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449319" y="3887127"/>
            <a:ext cx="6293507" cy="1194303"/>
            <a:chOff x="629327" y="4093456"/>
            <a:chExt cx="6965470" cy="1321750"/>
          </a:xfrm>
        </p:grpSpPr>
        <p:sp>
          <p:nvSpPr>
            <p:cNvPr id="65" name="Rectangle 64"/>
            <p:cNvSpPr/>
            <p:nvPr/>
          </p:nvSpPr>
          <p:spPr>
            <a:xfrm>
              <a:off x="629327" y="4093456"/>
              <a:ext cx="4911575"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4241742877"/>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LECUN_NORMAL:</a:t>
            </a:r>
            <a:endParaRPr lang="en-US" dirty="0"/>
          </a:p>
        </p:txBody>
      </p:sp>
      <p:sp>
        <p:nvSpPr>
          <p:cNvPr id="3" name="Content Placeholder 2"/>
          <p:cNvSpPr>
            <a:spLocks noGrp="1"/>
          </p:cNvSpPr>
          <p:nvPr>
            <p:ph idx="1"/>
          </p:nvPr>
        </p:nvSpPr>
        <p:spPr/>
        <p:txBody>
          <a:bodyPr/>
          <a:lstStyle/>
          <a:p>
            <a:r>
              <a:rPr lang="en-US" dirty="0" smtClean="0"/>
              <a:t>It finds the </a:t>
            </a:r>
            <a:r>
              <a:rPr lang="en-US" dirty="0" smtClean="0"/>
              <a:t>stddev</a:t>
            </a:r>
            <a:r>
              <a:rPr lang="en-US" dirty="0" smtClean="0"/>
              <a:t> using below formula and then apply normal distribution:</a:t>
            </a:r>
          </a:p>
          <a:p>
            <a:r>
              <a:rPr lang="en-US" dirty="0" smtClean="0"/>
              <a:t>stddev</a:t>
            </a:r>
            <a:r>
              <a:rPr lang="en-US" dirty="0" smtClean="0"/>
              <a:t> = </a:t>
            </a:r>
            <a:r>
              <a:rPr lang="en-US" dirty="0" smtClean="0"/>
              <a:t>sqrt</a:t>
            </a:r>
            <a:r>
              <a:rPr lang="en-US" dirty="0" smtClean="0"/>
              <a:t>(1 / </a:t>
            </a:r>
            <a:r>
              <a:rPr lang="en-US" dirty="0" smtClean="0"/>
              <a:t>fan_in</a:t>
            </a:r>
            <a:r>
              <a:rPr lang="en-US" dirty="0" smtClean="0"/>
              <a:t>) </a:t>
            </a:r>
            <a:br>
              <a:rPr lang="en-US" dirty="0" smtClean="0"/>
            </a:br>
            <a:endParaRPr lang="en-US" dirty="0" smtClean="0"/>
          </a:p>
          <a:p>
            <a:r>
              <a:rPr lang="en-US" dirty="0" smtClean="0"/>
              <a:t>Where </a:t>
            </a:r>
            <a:r>
              <a:rPr lang="en-US" dirty="0" smtClean="0"/>
              <a:t>fan_in</a:t>
            </a:r>
            <a:r>
              <a:rPr lang="en-US" dirty="0" smtClean="0"/>
              <a:t> – denotes the number of input units.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239000" cy="1143000"/>
          </a:xfrm>
        </p:spPr>
        <p:txBody>
          <a:bodyPr/>
          <a:lstStyle/>
          <a:p>
            <a:r>
              <a:rPr lang="en-US" dirty="0" smtClean="0"/>
              <a:t>LECUN_UNIFORM:</a:t>
            </a:r>
            <a:endParaRPr lang="en-US" dirty="0"/>
          </a:p>
        </p:txBody>
      </p:sp>
      <p:sp>
        <p:nvSpPr>
          <p:cNvPr id="3" name="Content Placeholder 2"/>
          <p:cNvSpPr>
            <a:spLocks noGrp="1"/>
          </p:cNvSpPr>
          <p:nvPr>
            <p:ph idx="1"/>
          </p:nvPr>
        </p:nvSpPr>
        <p:spPr/>
        <p:txBody>
          <a:bodyPr/>
          <a:lstStyle/>
          <a:p>
            <a:r>
              <a:rPr lang="en-US" dirty="0" smtClean="0"/>
              <a:t>Generates value using </a:t>
            </a:r>
            <a:r>
              <a:rPr lang="en-US" dirty="0" smtClean="0"/>
              <a:t>leucan</a:t>
            </a:r>
            <a:r>
              <a:rPr lang="en-US" dirty="0" smtClean="0"/>
              <a:t> uniform distribution of input data.</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initializers.lecun_uniform</a:t>
            </a:r>
            <a:r>
              <a:rPr lang="en-US" dirty="0" smtClean="0"/>
              <a:t>(seed = None)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LEUCAN_UNIFORM</a:t>
            </a:r>
            <a:endParaRPr lang="en-US" dirty="0"/>
          </a:p>
        </p:txBody>
      </p:sp>
      <p:sp>
        <p:nvSpPr>
          <p:cNvPr id="3" name="Content Placeholder 2"/>
          <p:cNvSpPr>
            <a:spLocks noGrp="1"/>
          </p:cNvSpPr>
          <p:nvPr>
            <p:ph idx="1"/>
          </p:nvPr>
        </p:nvSpPr>
        <p:spPr/>
        <p:txBody>
          <a:bodyPr/>
          <a:lstStyle/>
          <a:p>
            <a:r>
              <a:rPr lang="en-US" dirty="0" smtClean="0"/>
              <a:t>It finds the limit using below formula and then apply uniform distribution.</a:t>
            </a:r>
          </a:p>
          <a:p>
            <a:r>
              <a:rPr lang="en-US" dirty="0" smtClean="0"/>
              <a:t>Limit = </a:t>
            </a:r>
            <a:r>
              <a:rPr lang="en-US" dirty="0" smtClean="0"/>
              <a:t>sqrt</a:t>
            </a:r>
            <a:r>
              <a:rPr lang="en-US" dirty="0" smtClean="0"/>
              <a:t>(3/</a:t>
            </a:r>
            <a:r>
              <a:rPr lang="en-US" dirty="0" smtClean="0"/>
              <a:t>fan_in</a:t>
            </a:r>
            <a:r>
              <a:rPr lang="en-US" dirty="0" smtClean="0"/>
              <a:t>)</a:t>
            </a:r>
          </a:p>
          <a:p>
            <a:r>
              <a:rPr lang="en-US" dirty="0" smtClean="0"/>
              <a:t>Where,</a:t>
            </a:r>
          </a:p>
          <a:p>
            <a:r>
              <a:rPr lang="en-US" dirty="0" smtClean="0"/>
              <a:t>Fan_in</a:t>
            </a:r>
            <a:r>
              <a:rPr lang="en-US" dirty="0" smtClean="0"/>
              <a:t> represents the number of input units.</a:t>
            </a:r>
          </a:p>
          <a:p>
            <a:r>
              <a:rPr lang="en-US" dirty="0" smtClean="0"/>
              <a:t>Fan_out</a:t>
            </a:r>
            <a:r>
              <a:rPr lang="en-US" dirty="0" smtClean="0"/>
              <a:t> denotes the number of output units.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GLOROT_NORMAL:</a:t>
            </a:r>
            <a:endParaRPr lang="en-US" dirty="0"/>
          </a:p>
        </p:txBody>
      </p:sp>
      <p:sp>
        <p:nvSpPr>
          <p:cNvPr id="3" name="Content Placeholder 2"/>
          <p:cNvSpPr>
            <a:spLocks noGrp="1"/>
          </p:cNvSpPr>
          <p:nvPr>
            <p:ph idx="1"/>
          </p:nvPr>
        </p:nvSpPr>
        <p:spPr/>
        <p:txBody>
          <a:bodyPr/>
          <a:lstStyle/>
          <a:p>
            <a:r>
              <a:rPr lang="en-US" dirty="0" smtClean="0"/>
              <a:t>Generates value using </a:t>
            </a:r>
            <a:r>
              <a:rPr lang="en-US" dirty="0" smtClean="0"/>
              <a:t>glorot</a:t>
            </a:r>
            <a:r>
              <a:rPr lang="en-US" dirty="0" smtClean="0"/>
              <a:t> normal distribution of input data.</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initializers.glorot_normal</a:t>
            </a:r>
            <a:r>
              <a:rPr lang="en-US" dirty="0" smtClean="0"/>
              <a:t>(seed=None) </a:t>
            </a:r>
            <a:r>
              <a:rPr lang="en-US" dirty="0" smtClean="0"/>
              <a:t>model.add</a:t>
            </a:r>
            <a:r>
              <a:rPr lang="en-US" dirty="0" smtClean="0"/>
              <a:t>( 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GLOROT_NORMAL:</a:t>
            </a:r>
            <a:endParaRPr lang="en-US" dirty="0"/>
          </a:p>
        </p:txBody>
      </p:sp>
      <p:sp>
        <p:nvSpPr>
          <p:cNvPr id="3" name="Content Placeholder 2"/>
          <p:cNvSpPr>
            <a:spLocks noGrp="1"/>
          </p:cNvSpPr>
          <p:nvPr>
            <p:ph idx="1"/>
          </p:nvPr>
        </p:nvSpPr>
        <p:spPr/>
        <p:txBody>
          <a:bodyPr/>
          <a:lstStyle/>
          <a:p>
            <a:r>
              <a:rPr lang="en-US" dirty="0" smtClean="0"/>
              <a:t>It finds the </a:t>
            </a:r>
            <a:r>
              <a:rPr lang="en-US" dirty="0" smtClean="0"/>
              <a:t>stddev</a:t>
            </a:r>
            <a:r>
              <a:rPr lang="en-US" dirty="0" smtClean="0"/>
              <a:t> using the below formula and then apply normal distribution.</a:t>
            </a:r>
          </a:p>
          <a:p>
            <a:r>
              <a:rPr lang="en-US" dirty="0" smtClean="0"/>
              <a:t>Stddev</a:t>
            </a:r>
            <a:r>
              <a:rPr lang="en-US" dirty="0" smtClean="0"/>
              <a:t> = </a:t>
            </a:r>
            <a:r>
              <a:rPr lang="en-US" dirty="0" smtClean="0"/>
              <a:t>sqrt</a:t>
            </a:r>
            <a:r>
              <a:rPr lang="en-US" dirty="0" smtClean="0"/>
              <a:t>(2/(</a:t>
            </a:r>
            <a:r>
              <a:rPr lang="en-US" dirty="0" smtClean="0"/>
              <a:t>fan_in+fan_out</a:t>
            </a:r>
            <a:r>
              <a:rPr lang="en-US" dirty="0" smtClean="0"/>
              <a:t>))</a:t>
            </a:r>
          </a:p>
          <a:p>
            <a:r>
              <a:rPr lang="en-US" dirty="0" smtClean="0"/>
              <a:t>Where,</a:t>
            </a:r>
          </a:p>
          <a:p>
            <a:r>
              <a:rPr lang="en-US" dirty="0" smtClean="0"/>
              <a:t>Fan_in</a:t>
            </a:r>
            <a:r>
              <a:rPr lang="en-US" dirty="0" smtClean="0"/>
              <a:t> – denotes the number of input units.</a:t>
            </a:r>
          </a:p>
          <a:p>
            <a:r>
              <a:rPr lang="en-US" dirty="0" smtClean="0"/>
              <a:t>Fan_out</a:t>
            </a:r>
            <a:r>
              <a:rPr lang="en-US" dirty="0" smtClean="0"/>
              <a:t> – denotes the number of output units.</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He_normal</a:t>
            </a:r>
            <a:r>
              <a:rPr lang="en-US" dirty="0" smtClean="0"/>
              <a:t>:</a:t>
            </a:r>
            <a:endParaRPr lang="en-US" dirty="0"/>
          </a:p>
        </p:txBody>
      </p:sp>
      <p:sp>
        <p:nvSpPr>
          <p:cNvPr id="3" name="Content Placeholder 2"/>
          <p:cNvSpPr>
            <a:spLocks noGrp="1"/>
          </p:cNvSpPr>
          <p:nvPr>
            <p:ph idx="1"/>
          </p:nvPr>
        </p:nvSpPr>
        <p:spPr/>
        <p:txBody>
          <a:bodyPr/>
          <a:lstStyle/>
          <a:p>
            <a:r>
              <a:rPr lang="en-US" dirty="0" smtClean="0"/>
              <a:t>Generates value using he normal distribution of input data.</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initializers.RandomUniform</a:t>
            </a:r>
            <a:r>
              <a:rPr lang="en-US" dirty="0" smtClean="0"/>
              <a:t>(</a:t>
            </a:r>
            <a:r>
              <a:rPr lang="en-US" dirty="0" smtClean="0"/>
              <a:t>minval</a:t>
            </a:r>
            <a:r>
              <a:rPr lang="en-US" dirty="0" smtClean="0"/>
              <a:t> = -0.05, </a:t>
            </a:r>
            <a:r>
              <a:rPr lang="en-US" dirty="0" smtClean="0"/>
              <a:t>maxval</a:t>
            </a:r>
            <a:r>
              <a:rPr lang="en-US" dirty="0" smtClean="0"/>
              <a:t> = 0.05, seed = None)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HE_NORMAL:</a:t>
            </a:r>
            <a:endParaRPr lang="en-US" dirty="0"/>
          </a:p>
        </p:txBody>
      </p:sp>
      <p:sp>
        <p:nvSpPr>
          <p:cNvPr id="3" name="Content Placeholder 2"/>
          <p:cNvSpPr>
            <a:spLocks noGrp="1"/>
          </p:cNvSpPr>
          <p:nvPr>
            <p:ph idx="1"/>
          </p:nvPr>
        </p:nvSpPr>
        <p:spPr/>
        <p:txBody>
          <a:bodyPr/>
          <a:lstStyle/>
          <a:p>
            <a:r>
              <a:rPr lang="en-US" dirty="0" smtClean="0"/>
              <a:t>It finds the standard deviation using below formula and then apply the normal distribution:</a:t>
            </a:r>
          </a:p>
          <a:p>
            <a:r>
              <a:rPr lang="en-US" dirty="0" smtClean="0"/>
              <a:t>Stddev</a:t>
            </a:r>
            <a:r>
              <a:rPr lang="en-US" dirty="0" smtClean="0"/>
              <a:t> = </a:t>
            </a:r>
            <a:r>
              <a:rPr lang="en-US" dirty="0" smtClean="0"/>
              <a:t>sqrt</a:t>
            </a:r>
            <a:r>
              <a:rPr lang="en-US" dirty="0" smtClean="0"/>
              <a:t>(2/</a:t>
            </a:r>
            <a:r>
              <a:rPr lang="en-US" dirty="0" smtClean="0"/>
              <a:t>fan_in</a:t>
            </a:r>
            <a:r>
              <a:rPr lang="en-US" dirty="0" smtClean="0"/>
              <a:t>)</a:t>
            </a:r>
          </a:p>
          <a:p>
            <a:r>
              <a:rPr lang="en-US" dirty="0" smtClean="0"/>
              <a:t>Where </a:t>
            </a:r>
            <a:r>
              <a:rPr lang="en-US" dirty="0" smtClean="0"/>
              <a:t>fan_in</a:t>
            </a:r>
            <a:r>
              <a:rPr lang="en-US" dirty="0" smtClean="0"/>
              <a:t> -&gt; denotes the number of input units.</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HE_UNIFORM:</a:t>
            </a:r>
            <a:endParaRPr lang="en-US" dirty="0"/>
          </a:p>
        </p:txBody>
      </p:sp>
      <p:sp>
        <p:nvSpPr>
          <p:cNvPr id="3" name="Content Placeholder 2"/>
          <p:cNvSpPr>
            <a:spLocks noGrp="1"/>
          </p:cNvSpPr>
          <p:nvPr>
            <p:ph idx="1"/>
          </p:nvPr>
        </p:nvSpPr>
        <p:spPr/>
        <p:txBody>
          <a:bodyPr/>
          <a:lstStyle/>
          <a:p>
            <a:r>
              <a:rPr lang="en-US" dirty="0" smtClean="0"/>
              <a:t>Generates data using uniform distribution data.</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initializers.he_normal</a:t>
            </a:r>
            <a:r>
              <a:rPr lang="en-US" dirty="0" smtClean="0"/>
              <a:t>(seed = None)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He_uniform</a:t>
            </a:r>
            <a:r>
              <a:rPr lang="en-US" dirty="0" smtClean="0"/>
              <a:t>:</a:t>
            </a:r>
            <a:endParaRPr lang="en-US" dirty="0"/>
          </a:p>
        </p:txBody>
      </p:sp>
      <p:sp>
        <p:nvSpPr>
          <p:cNvPr id="3" name="Content Placeholder 2"/>
          <p:cNvSpPr>
            <a:spLocks noGrp="1"/>
          </p:cNvSpPr>
          <p:nvPr>
            <p:ph idx="1"/>
          </p:nvPr>
        </p:nvSpPr>
        <p:spPr/>
        <p:txBody>
          <a:bodyPr/>
          <a:lstStyle/>
          <a:p>
            <a:r>
              <a:rPr lang="en-US" dirty="0" smtClean="0"/>
              <a:t>It finds the limit using the below formula and then apply uniform distribution.</a:t>
            </a:r>
          </a:p>
          <a:p>
            <a:r>
              <a:rPr lang="en-US" dirty="0" smtClean="0"/>
              <a:t>limit = </a:t>
            </a:r>
            <a:r>
              <a:rPr lang="en-US" dirty="0" smtClean="0"/>
              <a:t>sqrt</a:t>
            </a:r>
            <a:r>
              <a:rPr lang="en-US" dirty="0" smtClean="0"/>
              <a:t>(6 / </a:t>
            </a:r>
            <a:r>
              <a:rPr lang="en-US" dirty="0" smtClean="0"/>
              <a:t>fan_in</a:t>
            </a:r>
            <a:r>
              <a:rPr lang="en-US" dirty="0" smtClean="0"/>
              <a:t>) </a:t>
            </a:r>
          </a:p>
          <a:p>
            <a:r>
              <a:rPr lang="en-US" dirty="0" smtClean="0"/>
              <a:t>Where </a:t>
            </a:r>
            <a:r>
              <a:rPr lang="en-US" dirty="0" smtClean="0"/>
              <a:t>fan_in</a:t>
            </a:r>
            <a:r>
              <a:rPr lang="en-US" dirty="0" smtClean="0"/>
              <a:t> denotes the number of input units.</a:t>
            </a:r>
            <a:br>
              <a:rPr lang="en-US" dirty="0" smtClean="0"/>
            </a:b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ORTHOGONAL:</a:t>
            </a:r>
            <a:endParaRPr lang="en-US" dirty="0"/>
          </a:p>
        </p:txBody>
      </p:sp>
      <p:sp>
        <p:nvSpPr>
          <p:cNvPr id="3" name="Content Placeholder 2"/>
          <p:cNvSpPr>
            <a:spLocks noGrp="1"/>
          </p:cNvSpPr>
          <p:nvPr>
            <p:ph idx="1"/>
          </p:nvPr>
        </p:nvSpPr>
        <p:spPr/>
        <p:txBody>
          <a:bodyPr>
            <a:normAutofit/>
          </a:bodyPr>
          <a:lstStyle/>
          <a:p>
            <a:r>
              <a:rPr lang="en-US" dirty="0" smtClean="0"/>
              <a:t>It generates a random orthogonal matrix.</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a:t>
            </a:r>
          </a:p>
          <a:p>
            <a:r>
              <a:rPr lang="en-US" dirty="0" smtClean="0"/>
              <a:t>import Activation, Dense </a:t>
            </a:r>
          </a:p>
          <a:p>
            <a:r>
              <a:rPr lang="en-US" dirty="0" smtClean="0"/>
              <a:t>from </a:t>
            </a:r>
            <a:r>
              <a:rPr lang="en-US" dirty="0" smtClean="0"/>
              <a:t>keras</a:t>
            </a:r>
            <a:r>
              <a:rPr lang="en-US" dirty="0" smtClean="0"/>
              <a:t> import initializers </a:t>
            </a:r>
            <a:r>
              <a:rPr lang="en-US" dirty="0" smtClean="0"/>
              <a:t>my_init</a:t>
            </a:r>
            <a:r>
              <a:rPr lang="en-US" dirty="0" smtClean="0"/>
              <a:t> = </a:t>
            </a:r>
            <a:r>
              <a:rPr lang="en-US" dirty="0" smtClean="0"/>
              <a:t>initializers.Orthogonal</a:t>
            </a:r>
            <a:r>
              <a:rPr lang="en-US" dirty="0" smtClean="0"/>
              <a:t>(gain = 1.0, seed = None)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a:t>
            </a:r>
          </a:p>
          <a:p>
            <a:r>
              <a:rPr lang="en-US" dirty="0" smtClean="0"/>
              <a:t>Where gain represent the multiplication factor of matrix</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42883008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a:t>
            </a:r>
            <a:endParaRPr lang="en-US" dirty="0"/>
          </a:p>
        </p:txBody>
      </p:sp>
      <p:sp>
        <p:nvSpPr>
          <p:cNvPr id="3" name="Content Placeholder 2"/>
          <p:cNvSpPr>
            <a:spLocks noGrp="1"/>
          </p:cNvSpPr>
          <p:nvPr>
            <p:ph idx="1"/>
          </p:nvPr>
        </p:nvSpPr>
        <p:spPr/>
        <p:txBody>
          <a:bodyPr/>
          <a:lstStyle/>
          <a:p>
            <a:r>
              <a:rPr lang="en-US" dirty="0" smtClean="0"/>
              <a:t>Generates identity matrix</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initializers.Identity</a:t>
            </a:r>
            <a:r>
              <a:rPr lang="en-US" dirty="0" smtClean="0"/>
              <a:t>(gain = 1.0) </a:t>
            </a:r>
            <a:r>
              <a:rPr lang="en-US" dirty="0" smtClean="0"/>
              <a:t>model.add</a:t>
            </a:r>
            <a:r>
              <a:rPr lang="en-US" dirty="0" smtClean="0"/>
              <a:t>( 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r>
              <a:rPr lang="en-US" dirty="0" smtClean="0"/>
              <a:t>A constraint will be set on the parameter(weight) during </a:t>
            </a:r>
            <a:r>
              <a:rPr lang="en-US" dirty="0" smtClean="0"/>
              <a:t>optimisation</a:t>
            </a:r>
            <a:r>
              <a:rPr lang="en-US" dirty="0" smtClean="0"/>
              <a:t> process.</a:t>
            </a:r>
          </a:p>
          <a:p>
            <a:r>
              <a:rPr lang="en-US" dirty="0" smtClean="0"/>
              <a:t>&lt;&gt;Constraints module provides different functions to set the constraint on the layer.</a:t>
            </a:r>
          </a:p>
          <a:p>
            <a:r>
              <a:rPr lang="en-US" dirty="0" smtClean="0"/>
              <a:t>Some of the constraint functions are as follows: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NonNeg</a:t>
            </a:r>
            <a:r>
              <a:rPr lang="en-US" dirty="0" smtClean="0"/>
              <a:t>:</a:t>
            </a:r>
          </a:p>
          <a:p>
            <a:r>
              <a:rPr lang="en-US" dirty="0" smtClean="0"/>
              <a:t>Constrains weighs to be non negative.</a:t>
            </a:r>
          </a:p>
          <a:p>
            <a:r>
              <a:rPr lang="en-US" dirty="0" smtClean="0"/>
              <a:t>from </a:t>
            </a:r>
            <a:r>
              <a:rPr lang="en-US" dirty="0" smtClean="0"/>
              <a:t>keras.models</a:t>
            </a:r>
            <a:r>
              <a:rPr lang="en-US" dirty="0" smtClean="0"/>
              <a:t> import Sequential </a:t>
            </a:r>
          </a:p>
          <a:p>
            <a:r>
              <a:rPr lang="en-US" dirty="0" smtClean="0"/>
              <a:t>from </a:t>
            </a:r>
            <a:r>
              <a:rPr lang="en-US" dirty="0" smtClean="0"/>
              <a:t>keras.layers</a:t>
            </a:r>
            <a:r>
              <a:rPr lang="en-US" dirty="0" smtClean="0"/>
              <a:t> import Activation, Dense from </a:t>
            </a:r>
            <a:r>
              <a:rPr lang="en-US" dirty="0" smtClean="0"/>
              <a:t>keras</a:t>
            </a:r>
            <a:r>
              <a:rPr lang="en-US" dirty="0" smtClean="0"/>
              <a:t> import initializers </a:t>
            </a:r>
          </a:p>
          <a:p>
            <a:r>
              <a:rPr lang="en-US" dirty="0" smtClean="0"/>
              <a:t>my_init</a:t>
            </a:r>
            <a:r>
              <a:rPr lang="en-US" dirty="0" smtClean="0"/>
              <a:t> = </a:t>
            </a:r>
            <a:r>
              <a:rPr lang="en-US" dirty="0" smtClean="0"/>
              <a:t>initializers.Identity</a:t>
            </a:r>
            <a:r>
              <a:rPr lang="en-US" dirty="0" smtClean="0"/>
              <a:t>(gain = 1.0) </a:t>
            </a:r>
            <a:r>
              <a:rPr lang="en-US" dirty="0" smtClean="0"/>
              <a:t>model.add</a:t>
            </a:r>
            <a:r>
              <a:rPr lang="en-US" dirty="0" smtClean="0"/>
              <a:t>( Dense(512, activation = '</a:t>
            </a:r>
            <a:r>
              <a:rPr lang="en-US" dirty="0" smtClean="0"/>
              <a:t>relu</a:t>
            </a:r>
            <a:r>
              <a:rPr lang="en-US" dirty="0" smtClean="0"/>
              <a:t>', </a:t>
            </a:r>
            <a:r>
              <a:rPr lang="en-US" dirty="0" smtClean="0"/>
              <a:t>input_shape</a:t>
            </a:r>
            <a:r>
              <a:rPr lang="en-US" dirty="0" smtClean="0"/>
              <a:t> = (784,), </a:t>
            </a:r>
            <a:r>
              <a:rPr lang="en-US" dirty="0" smtClean="0"/>
              <a:t>kernel_initializer</a:t>
            </a:r>
            <a:r>
              <a:rPr lang="en-US" dirty="0" smtClean="0"/>
              <a:t> = </a:t>
            </a:r>
            <a:r>
              <a:rPr lang="en-US" dirty="0" smtClean="0"/>
              <a:t>my_init</a:t>
            </a:r>
            <a:r>
              <a:rPr lang="en-US" dirty="0" smtClean="0"/>
              <a:t>) )</a:t>
            </a:r>
          </a:p>
          <a:p>
            <a:r>
              <a:rPr lang="en-US" dirty="0" smtClean="0"/>
              <a:t>Where the kernel constraint represent the constraint to be used in the layer.</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UNITNORM:</a:t>
            </a:r>
            <a:endParaRPr lang="en-US" dirty="0"/>
          </a:p>
        </p:txBody>
      </p:sp>
      <p:sp>
        <p:nvSpPr>
          <p:cNvPr id="3" name="Content Placeholder 2"/>
          <p:cNvSpPr>
            <a:spLocks noGrp="1"/>
          </p:cNvSpPr>
          <p:nvPr>
            <p:ph idx="1"/>
          </p:nvPr>
        </p:nvSpPr>
        <p:spPr/>
        <p:txBody>
          <a:bodyPr/>
          <a:lstStyle/>
          <a:p>
            <a:r>
              <a:rPr lang="en-US" dirty="0" smtClean="0"/>
              <a:t>Constrains weights to be unit norm.</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from </a:t>
            </a:r>
            <a:r>
              <a:rPr lang="en-US" dirty="0" smtClean="0"/>
              <a:t>keras</a:t>
            </a:r>
            <a:r>
              <a:rPr lang="en-US" dirty="0" smtClean="0"/>
              <a:t> import constraints </a:t>
            </a:r>
          </a:p>
          <a:p>
            <a:pPr>
              <a:buNone/>
            </a:pPr>
            <a:r>
              <a:rPr lang="en-US" dirty="0" smtClean="0"/>
              <a:t>my_constrain</a:t>
            </a:r>
            <a:r>
              <a:rPr lang="en-US" dirty="0" smtClean="0"/>
              <a:t> = </a:t>
            </a:r>
            <a:r>
              <a:rPr lang="en-US" dirty="0" smtClean="0"/>
              <a:t>constraints.UnitNorm</a:t>
            </a:r>
            <a:r>
              <a:rPr lang="en-US" dirty="0" smtClean="0"/>
              <a:t>(axis = 0)</a:t>
            </a:r>
          </a:p>
          <a:p>
            <a:pPr>
              <a:buNone/>
            </a:pPr>
            <a:r>
              <a:rPr lang="en-US" dirty="0" smtClean="0"/>
              <a:t>model = Sequential() </a:t>
            </a:r>
          </a:p>
          <a:p>
            <a:pPr>
              <a:buNone/>
            </a:pP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kernel_constraint</a:t>
            </a:r>
            <a:r>
              <a:rPr lang="en-US" dirty="0" smtClean="0"/>
              <a:t> = </a:t>
            </a:r>
            <a:r>
              <a:rPr lang="en-US" dirty="0" smtClean="0"/>
              <a:t>my_constrain</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MAXNORM:</a:t>
            </a:r>
            <a:endParaRPr lang="en-US" dirty="0"/>
          </a:p>
        </p:txBody>
      </p:sp>
      <p:sp>
        <p:nvSpPr>
          <p:cNvPr id="3" name="Content Placeholder 2"/>
          <p:cNvSpPr>
            <a:spLocks noGrp="1"/>
          </p:cNvSpPr>
          <p:nvPr>
            <p:ph idx="1"/>
          </p:nvPr>
        </p:nvSpPr>
        <p:spPr>
          <a:xfrm>
            <a:off x="1981200" y="1600200"/>
            <a:ext cx="7239000" cy="4846320"/>
          </a:xfrm>
        </p:spPr>
        <p:txBody>
          <a:bodyPr>
            <a:normAutofit fontScale="77500" lnSpcReduction="20000"/>
          </a:bodyPr>
          <a:lstStyle/>
          <a:p>
            <a:r>
              <a:rPr lang="en-US" dirty="0" smtClean="0"/>
              <a:t>Constrains weight to norm less than or equal to the given value.</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from </a:t>
            </a:r>
            <a:r>
              <a:rPr lang="en-US" dirty="0" smtClean="0"/>
              <a:t>keras</a:t>
            </a:r>
            <a:r>
              <a:rPr lang="en-US" dirty="0" smtClean="0"/>
              <a:t> import constraints </a:t>
            </a:r>
          </a:p>
          <a:p>
            <a:pPr>
              <a:buNone/>
            </a:pPr>
            <a:r>
              <a:rPr lang="en-US" dirty="0" smtClean="0"/>
              <a:t>my_constrain</a:t>
            </a:r>
            <a:r>
              <a:rPr lang="en-US" dirty="0" smtClean="0"/>
              <a:t> = </a:t>
            </a:r>
            <a:r>
              <a:rPr lang="en-US" dirty="0" smtClean="0"/>
              <a:t>constraints.MaxNorm</a:t>
            </a:r>
            <a:r>
              <a:rPr lang="en-US" dirty="0" smtClean="0"/>
              <a:t>(</a:t>
            </a:r>
            <a:r>
              <a:rPr lang="en-US" dirty="0" smtClean="0"/>
              <a:t>max_value</a:t>
            </a:r>
            <a:r>
              <a:rPr lang="en-US" dirty="0" smtClean="0"/>
              <a:t> = 2, axis = 0) model = Sequential()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kernel_constraint</a:t>
            </a:r>
            <a:r>
              <a:rPr lang="en-US" dirty="0" smtClean="0"/>
              <a:t> = </a:t>
            </a:r>
            <a:r>
              <a:rPr lang="en-US" dirty="0" smtClean="0"/>
              <a:t>my_constrain</a:t>
            </a:r>
            <a:r>
              <a:rPr lang="en-US" dirty="0" smtClean="0"/>
              <a:t>))</a:t>
            </a:r>
          </a:p>
          <a:p>
            <a:pPr>
              <a:buNone/>
            </a:pPr>
            <a:r>
              <a:rPr lang="en-US" dirty="0" smtClean="0"/>
              <a:t>Where </a:t>
            </a:r>
            <a:r>
              <a:rPr lang="en-US" dirty="0" smtClean="0"/>
              <a:t>maxvalue</a:t>
            </a:r>
            <a:r>
              <a:rPr lang="en-US" dirty="0" smtClean="0"/>
              <a:t> – denotes the upper bound.</a:t>
            </a:r>
          </a:p>
          <a:p>
            <a:pPr>
              <a:buNone/>
            </a:pPr>
            <a:r>
              <a:rPr lang="en-US" dirty="0" smtClean="0"/>
              <a:t>Axis – denote the dimension in which the constraint is to be applied.</a:t>
            </a:r>
          </a:p>
          <a:p>
            <a:pPr>
              <a:buNone/>
            </a:pPr>
            <a:r>
              <a:rPr lang="en-US" dirty="0" smtClean="0"/>
              <a:t>Eg:in</a:t>
            </a:r>
            <a:r>
              <a:rPr lang="en-US" dirty="0" smtClean="0"/>
              <a:t> shape (2,3,4) axis 0 denotes the first dimension,1 denotes the first dimension and 2 denotes third dimension.</a:t>
            </a:r>
            <a:br>
              <a:rPr lang="en-US" dirty="0" smtClean="0"/>
            </a:b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036446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MINMAXNORM:</a:t>
            </a:r>
            <a:endParaRPr lang="en-US" dirty="0"/>
          </a:p>
        </p:txBody>
      </p:sp>
      <p:sp>
        <p:nvSpPr>
          <p:cNvPr id="3" name="Content Placeholder 2"/>
          <p:cNvSpPr>
            <a:spLocks noGrp="1"/>
          </p:cNvSpPr>
          <p:nvPr>
            <p:ph idx="1"/>
          </p:nvPr>
        </p:nvSpPr>
        <p:spPr/>
        <p:txBody>
          <a:bodyPr>
            <a:normAutofit lnSpcReduction="10000"/>
          </a:bodyPr>
          <a:lstStyle/>
          <a:p>
            <a:r>
              <a:rPr lang="en-US" dirty="0" smtClean="0"/>
              <a:t>Constrains weights to be norm between specified minimum and maximum values.</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from </a:t>
            </a:r>
            <a:r>
              <a:rPr lang="en-US" dirty="0" smtClean="0"/>
              <a:t>keras</a:t>
            </a:r>
            <a:r>
              <a:rPr lang="en-US" dirty="0" smtClean="0"/>
              <a:t> import constraints </a:t>
            </a:r>
          </a:p>
          <a:p>
            <a:pPr>
              <a:buNone/>
            </a:pPr>
            <a:r>
              <a:rPr lang="en-US" dirty="0" smtClean="0"/>
              <a:t>my_constrain</a:t>
            </a:r>
            <a:r>
              <a:rPr lang="en-US" dirty="0" smtClean="0"/>
              <a:t> = </a:t>
            </a:r>
            <a:r>
              <a:rPr lang="en-US" dirty="0" smtClean="0"/>
              <a:t>constraints.MinMaxNorm</a:t>
            </a:r>
            <a:r>
              <a:rPr lang="en-US" dirty="0" smtClean="0"/>
              <a:t>(</a:t>
            </a:r>
            <a:r>
              <a:rPr lang="en-US" dirty="0" smtClean="0"/>
              <a:t>min_value</a:t>
            </a:r>
            <a:r>
              <a:rPr lang="en-US" dirty="0" smtClean="0"/>
              <a:t> = 0.0, </a:t>
            </a:r>
            <a:r>
              <a:rPr lang="en-US" dirty="0" smtClean="0"/>
              <a:t>max_value</a:t>
            </a:r>
            <a:r>
              <a:rPr lang="en-US" dirty="0" smtClean="0"/>
              <a:t> = 1.0, rate = 1.0, axis = 0) </a:t>
            </a:r>
          </a:p>
          <a:p>
            <a:pPr>
              <a:buNone/>
            </a:pPr>
            <a:r>
              <a:rPr lang="en-US" dirty="0" smtClean="0"/>
              <a:t>model = Sequential()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kernel_constraint</a:t>
            </a:r>
            <a:r>
              <a:rPr lang="en-US" dirty="0" smtClean="0"/>
              <a:t> = </a:t>
            </a:r>
            <a:r>
              <a:rPr lang="en-US" dirty="0" smtClean="0"/>
              <a:t>my_constrain</a:t>
            </a:r>
            <a:r>
              <a:rPr lang="en-US" dirty="0" smtClean="0"/>
              <a:t>))</a:t>
            </a:r>
          </a:p>
          <a:p>
            <a:pPr>
              <a:buNone/>
            </a:pPr>
            <a:r>
              <a:rPr lang="en-US" dirty="0" smtClean="0"/>
              <a:t>Where rate represent the rate at which the constraint is applied.</a:t>
            </a:r>
            <a:br>
              <a:rPr lang="en-US" dirty="0" smtClean="0"/>
            </a:b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REGULARIZERS:</a:t>
            </a:r>
            <a:endParaRPr lang="en-US" dirty="0"/>
          </a:p>
        </p:txBody>
      </p:sp>
      <p:sp>
        <p:nvSpPr>
          <p:cNvPr id="3" name="Content Placeholder 2"/>
          <p:cNvSpPr>
            <a:spLocks noGrp="1"/>
          </p:cNvSpPr>
          <p:nvPr>
            <p:ph idx="1"/>
          </p:nvPr>
        </p:nvSpPr>
        <p:spPr/>
        <p:txBody>
          <a:bodyPr/>
          <a:lstStyle/>
          <a:p>
            <a:r>
              <a:rPr lang="en-US" dirty="0" smtClean="0"/>
              <a:t>In machine learning , </a:t>
            </a:r>
            <a:r>
              <a:rPr lang="en-US" dirty="0" smtClean="0"/>
              <a:t>regularizers</a:t>
            </a:r>
            <a:r>
              <a:rPr lang="en-US" dirty="0" smtClean="0"/>
              <a:t> are used in the optimization phase.</a:t>
            </a:r>
          </a:p>
          <a:p>
            <a:r>
              <a:rPr lang="en-US" dirty="0" smtClean="0"/>
              <a:t>It applies some penalties on the layer parameter during optimization.</a:t>
            </a:r>
          </a:p>
          <a:p>
            <a:r>
              <a:rPr lang="en-US" dirty="0" smtClean="0"/>
              <a:t>Keras</a:t>
            </a:r>
            <a:r>
              <a:rPr lang="en-US" dirty="0" smtClean="0"/>
              <a:t> regularization module provides below functions to set penalties on the layer.</a:t>
            </a:r>
          </a:p>
          <a:p>
            <a:r>
              <a:rPr lang="en-US" dirty="0" smtClean="0"/>
              <a:t>Regularization is applied on per-layer basis.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L1 REGULARIZER:</a:t>
            </a:r>
            <a:endParaRPr lang="en-US" dirty="0"/>
          </a:p>
        </p:txBody>
      </p:sp>
      <p:sp>
        <p:nvSpPr>
          <p:cNvPr id="3" name="Content Placeholder 2"/>
          <p:cNvSpPr>
            <a:spLocks noGrp="1"/>
          </p:cNvSpPr>
          <p:nvPr>
            <p:ph idx="1"/>
          </p:nvPr>
        </p:nvSpPr>
        <p:spPr/>
        <p:txBody>
          <a:bodyPr>
            <a:normAutofit lnSpcReduction="10000"/>
          </a:bodyPr>
          <a:lstStyle/>
          <a:p>
            <a:r>
              <a:rPr lang="en-US" dirty="0" smtClean="0"/>
              <a:t>It provides L1 Based Regularization.</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from </a:t>
            </a:r>
            <a:r>
              <a:rPr lang="en-US" dirty="0" smtClean="0"/>
              <a:t>keras</a:t>
            </a:r>
            <a:r>
              <a:rPr lang="en-US" dirty="0" smtClean="0"/>
              <a:t> import </a:t>
            </a:r>
            <a:r>
              <a:rPr lang="en-US" dirty="0" smtClean="0"/>
              <a:t>regularizers</a:t>
            </a:r>
            <a:r>
              <a:rPr lang="en-US" dirty="0" smtClean="0"/>
              <a:t> </a:t>
            </a:r>
          </a:p>
          <a:p>
            <a:pPr>
              <a:buNone/>
            </a:pPr>
            <a:r>
              <a:rPr lang="en-US" dirty="0" smtClean="0"/>
              <a:t>my_regularizer</a:t>
            </a:r>
            <a:r>
              <a:rPr lang="en-US" dirty="0" smtClean="0"/>
              <a:t> = regularizers.l1(0.) </a:t>
            </a:r>
          </a:p>
          <a:p>
            <a:pPr>
              <a:buNone/>
            </a:pPr>
            <a:r>
              <a:rPr lang="en-US" dirty="0" smtClean="0"/>
              <a:t>model = Sequential() </a:t>
            </a:r>
          </a:p>
          <a:p>
            <a:pPr>
              <a:buNone/>
            </a:pP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kernel_regularizer</a:t>
            </a:r>
            <a:r>
              <a:rPr lang="en-US" dirty="0" smtClean="0"/>
              <a:t> = </a:t>
            </a:r>
            <a:r>
              <a:rPr lang="en-US" dirty="0" smtClean="0"/>
              <a:t>my_regularizer</a:t>
            </a:r>
            <a:r>
              <a:rPr lang="en-US" dirty="0" smtClean="0"/>
              <a:t>)) </a:t>
            </a:r>
          </a:p>
          <a:p>
            <a:pPr>
              <a:buNone/>
            </a:pPr>
            <a:r>
              <a:rPr lang="en-US" dirty="0" smtClean="0"/>
              <a:t>Where kernel </a:t>
            </a:r>
            <a:r>
              <a:rPr lang="en-US" dirty="0" smtClean="0"/>
              <a:t>regularizer</a:t>
            </a:r>
            <a:r>
              <a:rPr lang="en-US" dirty="0" smtClean="0"/>
              <a:t> represent the rate at which weight constrain is applied.</a:t>
            </a:r>
            <a:br>
              <a:rPr lang="en-US" dirty="0" smtClean="0"/>
            </a:b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L2 REGULARIZER:</a:t>
            </a:r>
            <a:endParaRPr lang="en-US" dirty="0"/>
          </a:p>
        </p:txBody>
      </p:sp>
      <p:sp>
        <p:nvSpPr>
          <p:cNvPr id="3" name="Content Placeholder 2"/>
          <p:cNvSpPr>
            <a:spLocks noGrp="1"/>
          </p:cNvSpPr>
          <p:nvPr>
            <p:ph idx="1"/>
          </p:nvPr>
        </p:nvSpPr>
        <p:spPr/>
        <p:txBody>
          <a:bodyPr/>
          <a:lstStyle/>
          <a:p>
            <a:r>
              <a:rPr lang="en-US" dirty="0" smtClean="0"/>
              <a:t>It provides L2 based regularization.</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from </a:t>
            </a:r>
            <a:r>
              <a:rPr lang="en-US" dirty="0" smtClean="0"/>
              <a:t>keras</a:t>
            </a:r>
            <a:r>
              <a:rPr lang="en-US" dirty="0" smtClean="0"/>
              <a:t> import </a:t>
            </a:r>
            <a:r>
              <a:rPr lang="en-US" dirty="0" smtClean="0"/>
              <a:t>regularizers</a:t>
            </a:r>
            <a:r>
              <a:rPr lang="en-US" dirty="0" smtClean="0"/>
              <a:t> </a:t>
            </a:r>
          </a:p>
          <a:p>
            <a:pPr>
              <a:buNone/>
            </a:pPr>
            <a:r>
              <a:rPr lang="en-US" dirty="0" smtClean="0"/>
              <a:t>my_regularizer</a:t>
            </a:r>
            <a:r>
              <a:rPr lang="en-US" dirty="0" smtClean="0"/>
              <a:t> = regularizers.l2(0.) </a:t>
            </a:r>
          </a:p>
          <a:p>
            <a:pPr>
              <a:buNone/>
            </a:pPr>
            <a:r>
              <a:rPr lang="en-US" dirty="0" smtClean="0"/>
              <a:t>model = Sequential() </a:t>
            </a:r>
          </a:p>
          <a:p>
            <a:pPr>
              <a:buNone/>
            </a:pP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kernel_regularizer</a:t>
            </a:r>
            <a:r>
              <a:rPr lang="en-US" dirty="0" smtClean="0"/>
              <a:t> = </a:t>
            </a:r>
            <a:r>
              <a:rPr lang="en-US" dirty="0" smtClean="0"/>
              <a:t>my_regularizer</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3" y="5421007"/>
            <a:ext cx="3671004"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1432820198"/>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L1 AND L2 REGULARIZER:</a:t>
            </a:r>
            <a:endParaRPr lang="en-US" dirty="0"/>
          </a:p>
        </p:txBody>
      </p:sp>
      <p:sp>
        <p:nvSpPr>
          <p:cNvPr id="3" name="Content Placeholder 2"/>
          <p:cNvSpPr>
            <a:spLocks noGrp="1"/>
          </p:cNvSpPr>
          <p:nvPr>
            <p:ph idx="1"/>
          </p:nvPr>
        </p:nvSpPr>
        <p:spPr/>
        <p:txBody>
          <a:bodyPr/>
          <a:lstStyle/>
          <a:p>
            <a:r>
              <a:rPr lang="en-US" dirty="0" smtClean="0"/>
              <a:t>It provides both L1 and L2 based regularization.</a:t>
            </a:r>
          </a:p>
          <a:p>
            <a:pPr>
              <a:buNone/>
            </a:pPr>
            <a:r>
              <a:rPr lang="en-US" dirty="0" smtClean="0"/>
              <a:t>from </a:t>
            </a:r>
            <a:r>
              <a:rPr lang="en-US" dirty="0" smtClean="0"/>
              <a:t>keras.models</a:t>
            </a:r>
            <a:r>
              <a:rPr lang="en-US" dirty="0" smtClean="0"/>
              <a:t> import Sequential</a:t>
            </a:r>
          </a:p>
          <a:p>
            <a:pPr>
              <a:buNone/>
            </a:pPr>
            <a:r>
              <a:rPr lang="en-US" dirty="0" smtClean="0"/>
              <a:t> from </a:t>
            </a:r>
            <a:r>
              <a:rPr lang="en-US" dirty="0" smtClean="0"/>
              <a:t>keras.layers</a:t>
            </a:r>
            <a:r>
              <a:rPr lang="en-US" dirty="0" smtClean="0"/>
              <a:t> import Activation, Dense</a:t>
            </a:r>
          </a:p>
          <a:p>
            <a:pPr>
              <a:buNone/>
            </a:pPr>
            <a:r>
              <a:rPr lang="en-US" dirty="0" smtClean="0"/>
              <a:t>from </a:t>
            </a:r>
            <a:r>
              <a:rPr lang="en-US" dirty="0" smtClean="0"/>
              <a:t>keras</a:t>
            </a:r>
            <a:r>
              <a:rPr lang="en-US" dirty="0" smtClean="0"/>
              <a:t> import </a:t>
            </a:r>
            <a:r>
              <a:rPr lang="en-US" dirty="0" smtClean="0"/>
              <a:t>regularizers</a:t>
            </a:r>
            <a:r>
              <a:rPr lang="en-US" dirty="0" smtClean="0"/>
              <a:t> </a:t>
            </a:r>
          </a:p>
          <a:p>
            <a:pPr>
              <a:buNone/>
            </a:pPr>
            <a:r>
              <a:rPr lang="en-US" dirty="0" smtClean="0"/>
              <a:t>my_regularizer</a:t>
            </a:r>
            <a:r>
              <a:rPr lang="en-US" dirty="0" smtClean="0"/>
              <a:t> = regularizers.l2(0.) </a:t>
            </a:r>
          </a:p>
          <a:p>
            <a:pPr>
              <a:buNone/>
            </a:pPr>
            <a:r>
              <a:rPr lang="en-US" dirty="0" smtClean="0"/>
              <a:t>model = Sequential() </a:t>
            </a: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 </a:t>
            </a:r>
            <a:r>
              <a:rPr lang="en-US" dirty="0" smtClean="0"/>
              <a:t>kernel_regularizer</a:t>
            </a:r>
            <a:r>
              <a:rPr lang="en-US" dirty="0" smtClean="0"/>
              <a:t> = </a:t>
            </a:r>
            <a:r>
              <a:rPr lang="en-US" dirty="0" smtClean="0"/>
              <a:t>my_regularizer</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ACTIVATIONS:</a:t>
            </a:r>
            <a:endParaRPr lang="en-US" dirty="0"/>
          </a:p>
        </p:txBody>
      </p:sp>
      <p:sp>
        <p:nvSpPr>
          <p:cNvPr id="3" name="Content Placeholder 2"/>
          <p:cNvSpPr>
            <a:spLocks noGrp="1"/>
          </p:cNvSpPr>
          <p:nvPr>
            <p:ph idx="1"/>
          </p:nvPr>
        </p:nvSpPr>
        <p:spPr/>
        <p:txBody>
          <a:bodyPr>
            <a:normAutofit/>
          </a:bodyPr>
          <a:lstStyle/>
          <a:p>
            <a:r>
              <a:rPr lang="en-US" dirty="0" smtClean="0"/>
              <a:t>Activation function is a special function which is used to find whether a specific neuron is activated or not.</a:t>
            </a:r>
          </a:p>
          <a:p>
            <a:r>
              <a:rPr lang="en-US" dirty="0" smtClean="0"/>
              <a:t>Activation function performs a nonlinear transformation of input data.</a:t>
            </a:r>
          </a:p>
          <a:p>
            <a:r>
              <a:rPr lang="en-US" dirty="0" smtClean="0"/>
              <a:t>It enables the neurons to learn better.</a:t>
            </a:r>
          </a:p>
          <a:p>
            <a:r>
              <a:rPr lang="en-US" dirty="0" smtClean="0"/>
              <a:t>The output of a neuron depends on the activation function.</a:t>
            </a:r>
          </a:p>
          <a:p>
            <a:r>
              <a:rPr lang="en-US" dirty="0" smtClean="0"/>
              <a:t>The output of a perceptron is the result of the activation function.</a:t>
            </a:r>
          </a:p>
          <a:p>
            <a:r>
              <a:rPr lang="en-US" dirty="0" smtClean="0"/>
              <a:t>It accepts the summation of all input multiplied with corresponding weight plus overall bias , if any available.</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ACTIVATIONS:</a:t>
            </a:r>
            <a:endParaRPr lang="en-US" dirty="0"/>
          </a:p>
        </p:txBody>
      </p:sp>
      <p:sp>
        <p:nvSpPr>
          <p:cNvPr id="3" name="Content Placeholder 2"/>
          <p:cNvSpPr>
            <a:spLocks noGrp="1"/>
          </p:cNvSpPr>
          <p:nvPr>
            <p:ph idx="1"/>
          </p:nvPr>
        </p:nvSpPr>
        <p:spPr/>
        <p:txBody>
          <a:bodyPr/>
          <a:lstStyle/>
          <a:p>
            <a:r>
              <a:rPr lang="en-US" dirty="0" smtClean="0"/>
              <a:t>result = Activation(SUMOF(input * weight) + bias) </a:t>
            </a:r>
          </a:p>
          <a:p>
            <a:r>
              <a:rPr lang="en-US" dirty="0" smtClean="0"/>
              <a:t>Activation function plays an important role in the successful learning of the model.</a:t>
            </a:r>
          </a:p>
          <a:p>
            <a:r>
              <a:rPr lang="en-US" dirty="0" smtClean="0"/>
              <a:t>Keras</a:t>
            </a:r>
            <a:r>
              <a:rPr lang="en-US" dirty="0" smtClean="0"/>
              <a:t> provides a lot of activation function in the activation module.</a:t>
            </a:r>
          </a:p>
          <a:p>
            <a:r>
              <a:rPr lang="en-US" dirty="0" smtClean="0"/>
              <a:t>Learn all the activations available in the module.</a:t>
            </a:r>
            <a:br>
              <a:rPr lang="en-US" dirty="0" smtClean="0"/>
            </a:b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a:t>
            </a:r>
            <a:endParaRPr lang="en-US" dirty="0"/>
          </a:p>
        </p:txBody>
      </p:sp>
      <p:sp>
        <p:nvSpPr>
          <p:cNvPr id="3" name="Content Placeholder 2"/>
          <p:cNvSpPr>
            <a:spLocks noGrp="1"/>
          </p:cNvSpPr>
          <p:nvPr>
            <p:ph idx="1"/>
          </p:nvPr>
        </p:nvSpPr>
        <p:spPr/>
        <p:txBody>
          <a:bodyPr>
            <a:normAutofit/>
          </a:bodyPr>
          <a:lstStyle/>
          <a:p>
            <a:r>
              <a:rPr lang="en-US" dirty="0" smtClean="0"/>
              <a:t>It applies linear function.</a:t>
            </a:r>
          </a:p>
          <a:p>
            <a:r>
              <a:rPr lang="en-US" dirty="0" smtClean="0"/>
              <a:t>It does nothing.</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r>
              <a:rPr lang="en-US" dirty="0" smtClean="0"/>
              <a:t>model.add</a:t>
            </a:r>
            <a:r>
              <a:rPr lang="en-US" dirty="0" smtClean="0"/>
              <a:t>(Dense(512,</a:t>
            </a:r>
          </a:p>
          <a:p>
            <a:pPr>
              <a:buNone/>
            </a:pPr>
            <a:r>
              <a:rPr lang="en-US" dirty="0" smtClean="0"/>
              <a:t>activation = 'linear', </a:t>
            </a:r>
            <a:r>
              <a:rPr lang="en-US" dirty="0" smtClean="0"/>
              <a:t>input_shape</a:t>
            </a:r>
            <a:r>
              <a:rPr lang="en-US" dirty="0" smtClean="0"/>
              <a:t> = (784,)))</a:t>
            </a:r>
          </a:p>
          <a:p>
            <a:pPr>
              <a:buNone/>
            </a:pPr>
            <a:r>
              <a:rPr lang="en-US" dirty="0" smtClean="0"/>
              <a:t>Where activation refers to the activation function of the layer.</a:t>
            </a:r>
          </a:p>
          <a:p>
            <a:pPr>
              <a:buNone/>
            </a:pPr>
            <a:r>
              <a:rPr lang="en-US" dirty="0" smtClean="0"/>
              <a:t>It is simply specified by the name of the function.</a:t>
            </a:r>
          </a:p>
          <a:p>
            <a:pPr>
              <a:buNone/>
            </a:pPr>
            <a:r>
              <a:rPr lang="en-US" dirty="0" smtClean="0"/>
              <a:t>The layer will use the corresponding activators. </a:t>
            </a:r>
            <a:br>
              <a:rPr lang="en-US" dirty="0" smtClean="0"/>
            </a:b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ELU:</a:t>
            </a:r>
            <a:endParaRPr lang="en-US" dirty="0"/>
          </a:p>
        </p:txBody>
      </p:sp>
      <p:sp>
        <p:nvSpPr>
          <p:cNvPr id="3" name="Content Placeholder 2"/>
          <p:cNvSpPr>
            <a:spLocks noGrp="1"/>
          </p:cNvSpPr>
          <p:nvPr>
            <p:ph idx="1"/>
          </p:nvPr>
        </p:nvSpPr>
        <p:spPr/>
        <p:txBody>
          <a:bodyPr/>
          <a:lstStyle/>
          <a:p>
            <a:r>
              <a:rPr lang="en-US" dirty="0" smtClean="0"/>
              <a:t>Applies exponential linear unit.</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a:t>
            </a:r>
            <a:r>
              <a:rPr lang="en-US" dirty="0" smtClean="0"/>
              <a:t>elu</a:t>
            </a:r>
            <a:r>
              <a:rPr lang="en-US" dirty="0" smtClean="0"/>
              <a:t>', </a:t>
            </a:r>
            <a:r>
              <a:rPr lang="en-US" dirty="0" smtClean="0"/>
              <a:t>input_shape</a:t>
            </a:r>
            <a:r>
              <a:rPr lang="en-US" dirty="0" smtClean="0"/>
              <a:t> = (784,)))</a:t>
            </a:r>
            <a:br>
              <a:rPr lang="en-US" dirty="0" smtClean="0"/>
            </a:b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SELU:</a:t>
            </a:r>
            <a:endParaRPr lang="en-US" dirty="0"/>
          </a:p>
        </p:txBody>
      </p:sp>
      <p:sp>
        <p:nvSpPr>
          <p:cNvPr id="3" name="Content Placeholder 2"/>
          <p:cNvSpPr>
            <a:spLocks noGrp="1"/>
          </p:cNvSpPr>
          <p:nvPr>
            <p:ph idx="1"/>
          </p:nvPr>
        </p:nvSpPr>
        <p:spPr/>
        <p:txBody>
          <a:bodyPr/>
          <a:lstStyle/>
          <a:p>
            <a:r>
              <a:rPr lang="en-US" dirty="0" smtClean="0"/>
              <a:t>Applies scaled exponential linear unit.</a:t>
            </a:r>
          </a:p>
          <a:p>
            <a:endParaRPr lang="en-IN" dirty="0" smtClean="0"/>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a:t>
            </a:r>
            <a:r>
              <a:rPr lang="en-US" dirty="0" smtClean="0"/>
              <a:t>selu</a:t>
            </a:r>
            <a:r>
              <a:rPr lang="en-US" dirty="0" smtClean="0"/>
              <a:t>', </a:t>
            </a:r>
            <a:r>
              <a:rPr lang="en-US" dirty="0" smtClean="0"/>
              <a:t>input_shape</a:t>
            </a:r>
            <a:r>
              <a:rPr lang="en-US" dirty="0" smtClean="0"/>
              <a:t> = (784,)))</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RELU:</a:t>
            </a:r>
            <a:endParaRPr lang="en-US" dirty="0"/>
          </a:p>
        </p:txBody>
      </p:sp>
      <p:sp>
        <p:nvSpPr>
          <p:cNvPr id="3" name="Content Placeholder 2"/>
          <p:cNvSpPr>
            <a:spLocks noGrp="1"/>
          </p:cNvSpPr>
          <p:nvPr>
            <p:ph idx="1"/>
          </p:nvPr>
        </p:nvSpPr>
        <p:spPr/>
        <p:txBody>
          <a:bodyPr/>
          <a:lstStyle/>
          <a:p>
            <a:r>
              <a:rPr lang="en-IN" dirty="0" smtClean="0"/>
              <a:t>It applies rectified linear unit.</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a:t>
            </a:r>
            <a:r>
              <a:rPr lang="en-US" dirty="0" smtClean="0"/>
              <a:t>relu</a:t>
            </a:r>
            <a:r>
              <a:rPr lang="en-US" dirty="0" smtClean="0"/>
              <a:t>', </a:t>
            </a:r>
            <a:r>
              <a:rPr lang="en-US" dirty="0" smtClean="0"/>
              <a:t>input_shape</a:t>
            </a:r>
            <a:r>
              <a:rPr lang="en-US" dirty="0" smtClean="0"/>
              <a:t> = (784,)))</a:t>
            </a:r>
            <a:br>
              <a:rPr lang="en-US" dirty="0" smtClean="0"/>
            </a:b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SOFTMAX:</a:t>
            </a:r>
            <a:endParaRPr lang="en-US" dirty="0"/>
          </a:p>
        </p:txBody>
      </p:sp>
      <p:sp>
        <p:nvSpPr>
          <p:cNvPr id="3" name="Content Placeholder 2"/>
          <p:cNvSpPr>
            <a:spLocks noGrp="1"/>
          </p:cNvSpPr>
          <p:nvPr>
            <p:ph idx="1"/>
          </p:nvPr>
        </p:nvSpPr>
        <p:spPr/>
        <p:txBody>
          <a:bodyPr/>
          <a:lstStyle/>
          <a:p>
            <a:r>
              <a:rPr lang="en-IN" dirty="0" smtClean="0"/>
              <a:t>It applies </a:t>
            </a:r>
            <a:r>
              <a:rPr lang="en-IN" dirty="0" smtClean="0"/>
              <a:t>softmax</a:t>
            </a:r>
            <a:r>
              <a:rPr lang="en-IN" dirty="0" smtClean="0"/>
              <a:t> function.</a:t>
            </a:r>
          </a:p>
          <a:p>
            <a:endParaRPr lang="en-IN" dirty="0" smtClean="0"/>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a:t>
            </a:r>
            <a:r>
              <a:rPr lang="en-US" dirty="0" smtClean="0"/>
              <a:t>softmax</a:t>
            </a:r>
            <a:r>
              <a:rPr lang="en-US" dirty="0" smtClean="0"/>
              <a:t>', </a:t>
            </a:r>
            <a:r>
              <a:rPr lang="en-US" dirty="0" smtClean="0"/>
              <a:t>input_shape</a:t>
            </a:r>
            <a:r>
              <a:rPr lang="en-US" dirty="0" smtClean="0"/>
              <a:t> = (784,)))</a:t>
            </a:r>
            <a:br>
              <a:rPr lang="en-US" dirty="0" smtClean="0"/>
            </a:b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SOFTPLUS:</a:t>
            </a:r>
            <a:endParaRPr lang="en-US" dirty="0"/>
          </a:p>
        </p:txBody>
      </p:sp>
      <p:sp>
        <p:nvSpPr>
          <p:cNvPr id="3" name="Content Placeholder 2"/>
          <p:cNvSpPr>
            <a:spLocks noGrp="1"/>
          </p:cNvSpPr>
          <p:nvPr>
            <p:ph idx="1"/>
          </p:nvPr>
        </p:nvSpPr>
        <p:spPr/>
        <p:txBody>
          <a:bodyPr/>
          <a:lstStyle/>
          <a:p>
            <a:r>
              <a:rPr lang="en-IN" dirty="0" smtClean="0"/>
              <a:t>It applies </a:t>
            </a:r>
            <a:r>
              <a:rPr lang="en-IN" dirty="0" smtClean="0"/>
              <a:t>softplus</a:t>
            </a:r>
            <a:r>
              <a:rPr lang="en-IN" dirty="0" smtClean="0"/>
              <a:t> function.</a:t>
            </a:r>
          </a:p>
          <a:p>
            <a:endParaRPr lang="en-IN" dirty="0" smtClean="0"/>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a:t>
            </a:r>
            <a:r>
              <a:rPr lang="en-US" dirty="0" smtClean="0"/>
              <a:t>softplus</a:t>
            </a:r>
            <a:r>
              <a:rPr lang="en-US" dirty="0" smtClean="0"/>
              <a:t>', </a:t>
            </a:r>
            <a:r>
              <a:rPr lang="en-US" dirty="0" smtClean="0"/>
              <a:t>input_shape</a:t>
            </a:r>
            <a:r>
              <a:rPr lang="en-US" dirty="0" smtClean="0"/>
              <a:t> = (784,)))</a:t>
            </a:r>
            <a:br>
              <a:rPr lang="en-US" dirty="0" smtClean="0"/>
            </a:b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SOFTSIGN:</a:t>
            </a:r>
            <a:endParaRPr lang="en-US" dirty="0"/>
          </a:p>
        </p:txBody>
      </p:sp>
      <p:sp>
        <p:nvSpPr>
          <p:cNvPr id="3" name="Content Placeholder 2"/>
          <p:cNvSpPr>
            <a:spLocks noGrp="1"/>
          </p:cNvSpPr>
          <p:nvPr>
            <p:ph idx="1"/>
          </p:nvPr>
        </p:nvSpPr>
        <p:spPr/>
        <p:txBody>
          <a:bodyPr/>
          <a:lstStyle/>
          <a:p>
            <a:r>
              <a:rPr lang="en-IN" dirty="0" smtClean="0"/>
              <a:t>It applies </a:t>
            </a:r>
            <a:r>
              <a:rPr lang="en-IN" dirty="0" smtClean="0"/>
              <a:t>softsign</a:t>
            </a:r>
            <a:r>
              <a:rPr lang="en-IN" dirty="0" smtClean="0"/>
              <a:t> function.</a:t>
            </a:r>
          </a:p>
          <a:p>
            <a:endParaRPr lang="en-IN" dirty="0" smtClean="0"/>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a:t>
            </a:r>
            <a:r>
              <a:rPr lang="en-US" dirty="0" smtClean="0"/>
              <a:t>softsign</a:t>
            </a:r>
            <a:r>
              <a:rPr lang="en-US" dirty="0" smtClean="0"/>
              <a:t>', </a:t>
            </a:r>
            <a:r>
              <a:rPr lang="en-US" dirty="0" smtClean="0"/>
              <a:t>input_shape</a:t>
            </a:r>
            <a:r>
              <a:rPr lang="en-US" dirty="0" smtClean="0"/>
              <a:t> = (784,)))</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4218946976"/>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TANH:</a:t>
            </a:r>
            <a:endParaRPr lang="en-US" dirty="0"/>
          </a:p>
        </p:txBody>
      </p:sp>
      <p:sp>
        <p:nvSpPr>
          <p:cNvPr id="3" name="Content Placeholder 2"/>
          <p:cNvSpPr>
            <a:spLocks noGrp="1"/>
          </p:cNvSpPr>
          <p:nvPr>
            <p:ph idx="1"/>
          </p:nvPr>
        </p:nvSpPr>
        <p:spPr/>
        <p:txBody>
          <a:bodyPr/>
          <a:lstStyle/>
          <a:p>
            <a:r>
              <a:rPr lang="en-IN" dirty="0" smtClean="0"/>
              <a:t>Applies hyperbolic tangent function.</a:t>
            </a:r>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a:t>
            </a:r>
            <a:r>
              <a:rPr lang="en-US" dirty="0" smtClean="0"/>
              <a:t>tanh</a:t>
            </a:r>
            <a:r>
              <a:rPr lang="en-US" dirty="0" smtClean="0"/>
              <a:t>', </a:t>
            </a:r>
            <a:r>
              <a:rPr lang="en-US" dirty="0" smtClean="0"/>
              <a:t>input_shape</a:t>
            </a:r>
            <a:r>
              <a:rPr lang="en-US" dirty="0" smtClean="0"/>
              <a:t> = (784,)))</a:t>
            </a:r>
            <a:br>
              <a:rPr lang="en-US" dirty="0" smtClean="0"/>
            </a:b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SIGMOID:</a:t>
            </a:r>
            <a:endParaRPr lang="en-US" dirty="0"/>
          </a:p>
        </p:txBody>
      </p:sp>
      <p:sp>
        <p:nvSpPr>
          <p:cNvPr id="3" name="Content Placeholder 2"/>
          <p:cNvSpPr>
            <a:spLocks noGrp="1"/>
          </p:cNvSpPr>
          <p:nvPr>
            <p:ph idx="1"/>
          </p:nvPr>
        </p:nvSpPr>
        <p:spPr/>
        <p:txBody>
          <a:bodyPr/>
          <a:lstStyle/>
          <a:p>
            <a:r>
              <a:rPr lang="en-IN" dirty="0" smtClean="0"/>
              <a:t>Applies sigmoid function.</a:t>
            </a:r>
          </a:p>
          <a:p>
            <a:endParaRPr lang="en-IN" dirty="0" smtClean="0"/>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'sigmoid', </a:t>
            </a:r>
            <a:r>
              <a:rPr lang="en-US" dirty="0" smtClean="0"/>
              <a:t>input_shape</a:t>
            </a:r>
            <a:r>
              <a:rPr lang="en-US" dirty="0" smtClean="0"/>
              <a:t> = (784,)))</a:t>
            </a:r>
            <a:br>
              <a:rPr lang="en-US" dirty="0" smtClean="0"/>
            </a:b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HARD_SIGMOID:</a:t>
            </a:r>
            <a:endParaRPr lang="en-US" dirty="0"/>
          </a:p>
        </p:txBody>
      </p:sp>
      <p:sp>
        <p:nvSpPr>
          <p:cNvPr id="3" name="Content Placeholder 2"/>
          <p:cNvSpPr>
            <a:spLocks noGrp="1"/>
          </p:cNvSpPr>
          <p:nvPr>
            <p:ph idx="1"/>
          </p:nvPr>
        </p:nvSpPr>
        <p:spPr/>
        <p:txBody>
          <a:bodyPr/>
          <a:lstStyle/>
          <a:p>
            <a:r>
              <a:rPr lang="en-IN" dirty="0" smtClean="0"/>
              <a:t>Applies hard sigmoid function.</a:t>
            </a:r>
          </a:p>
          <a:p>
            <a:endParaRPr lang="en-IN" dirty="0" smtClean="0"/>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a:t>
            </a:r>
            <a:r>
              <a:rPr lang="en-US" dirty="0" smtClean="0"/>
              <a:t>hard_sigmoid</a:t>
            </a:r>
            <a:r>
              <a:rPr lang="en-US" dirty="0" smtClean="0"/>
              <a:t>', </a:t>
            </a:r>
            <a:r>
              <a:rPr lang="en-US" dirty="0" smtClean="0"/>
              <a:t>input_shape</a:t>
            </a:r>
            <a:r>
              <a:rPr lang="en-US" dirty="0" smtClean="0"/>
              <a:t> = (784,)))</a:t>
            </a:r>
            <a:br>
              <a:rPr lang="en-US" dirty="0" smtClean="0"/>
            </a:b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EXPONENTIAL:</a:t>
            </a:r>
            <a:endParaRPr lang="en-US" dirty="0"/>
          </a:p>
        </p:txBody>
      </p:sp>
      <p:sp>
        <p:nvSpPr>
          <p:cNvPr id="3" name="Content Placeholder 2"/>
          <p:cNvSpPr>
            <a:spLocks noGrp="1"/>
          </p:cNvSpPr>
          <p:nvPr>
            <p:ph idx="1"/>
          </p:nvPr>
        </p:nvSpPr>
        <p:spPr/>
        <p:txBody>
          <a:bodyPr/>
          <a:lstStyle/>
          <a:p>
            <a:r>
              <a:rPr lang="en-IN" dirty="0" smtClean="0"/>
              <a:t>Applies exponential function.</a:t>
            </a:r>
          </a:p>
          <a:p>
            <a:endParaRPr lang="en-IN" dirty="0" smtClean="0"/>
          </a:p>
          <a:p>
            <a:pPr>
              <a:buNone/>
            </a:pPr>
            <a:r>
              <a:rPr lang="en-US" dirty="0" smtClean="0"/>
              <a:t>from </a:t>
            </a:r>
            <a:r>
              <a:rPr lang="en-US" dirty="0" smtClean="0"/>
              <a:t>keras.models</a:t>
            </a:r>
            <a:r>
              <a:rPr lang="en-US" dirty="0" smtClean="0"/>
              <a:t> import Sequential </a:t>
            </a:r>
          </a:p>
          <a:p>
            <a:pPr>
              <a:buNone/>
            </a:pPr>
            <a:r>
              <a:rPr lang="en-US" dirty="0" smtClean="0"/>
              <a:t>from </a:t>
            </a:r>
            <a:r>
              <a:rPr lang="en-US" dirty="0" smtClean="0"/>
              <a:t>keras.layers</a:t>
            </a:r>
            <a:r>
              <a:rPr lang="en-US" dirty="0" smtClean="0"/>
              <a:t> import Activation, Dense</a:t>
            </a:r>
          </a:p>
          <a:p>
            <a:pPr>
              <a:buNone/>
            </a:pPr>
            <a:r>
              <a:rPr lang="en-US" dirty="0" smtClean="0"/>
              <a:t>model = Sequential() </a:t>
            </a:r>
          </a:p>
          <a:p>
            <a:pPr>
              <a:buNone/>
            </a:pPr>
            <a:r>
              <a:rPr lang="en-US" dirty="0" smtClean="0"/>
              <a:t>model.add</a:t>
            </a:r>
            <a:r>
              <a:rPr lang="en-US" dirty="0" smtClean="0"/>
              <a:t>(Dense(512, activation = 'exponential', </a:t>
            </a:r>
            <a:r>
              <a:rPr lang="en-US" dirty="0" smtClean="0"/>
              <a:t>input_shape</a:t>
            </a:r>
            <a:r>
              <a:rPr lang="en-US" dirty="0" smtClean="0"/>
              <a:t> = (784,)))</a:t>
            </a:r>
            <a:br>
              <a:rPr lang="en-US" dirty="0" smtClean="0"/>
            </a:b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LAYERS AND DESCRIPTION:</a:t>
            </a:r>
            <a:endParaRPr lang="en-US" dirty="0"/>
          </a:p>
        </p:txBody>
      </p:sp>
      <p:sp>
        <p:nvSpPr>
          <p:cNvPr id="3" name="Content Placeholder 2"/>
          <p:cNvSpPr>
            <a:spLocks noGrp="1"/>
          </p:cNvSpPr>
          <p:nvPr>
            <p:ph idx="1"/>
          </p:nvPr>
        </p:nvSpPr>
        <p:spPr/>
        <p:txBody>
          <a:bodyPr/>
          <a:lstStyle/>
          <a:p>
            <a:r>
              <a:rPr lang="en-IN" b="1" dirty="0" smtClean="0"/>
              <a:t>Dense – </a:t>
            </a:r>
            <a:r>
              <a:rPr lang="en-IN" dirty="0" smtClean="0"/>
              <a:t>It is the normal deeply connected neural network layer.</a:t>
            </a:r>
          </a:p>
          <a:p>
            <a:r>
              <a:rPr lang="en-IN" b="1" dirty="0" smtClean="0"/>
              <a:t>Dropout Layer – </a:t>
            </a:r>
            <a:r>
              <a:rPr lang="en-IN" dirty="0" smtClean="0"/>
              <a:t>It is one of the important layers in machine learning.</a:t>
            </a:r>
          </a:p>
          <a:p>
            <a:r>
              <a:rPr lang="en-IN" b="1" dirty="0" smtClean="0"/>
              <a:t>Flatten Layer – </a:t>
            </a:r>
            <a:r>
              <a:rPr lang="en-IN" dirty="0" smtClean="0"/>
              <a:t>It is used to flatten the input.</a:t>
            </a:r>
          </a:p>
          <a:p>
            <a:r>
              <a:rPr lang="en-IN" b="1" dirty="0" smtClean="0"/>
              <a:t>Reshape Layer – </a:t>
            </a:r>
            <a:r>
              <a:rPr lang="en-IN" dirty="0" smtClean="0"/>
              <a:t>It is used to change the shape of the input.</a:t>
            </a:r>
          </a:p>
          <a:p>
            <a:r>
              <a:rPr lang="en-IN" b="1" dirty="0" smtClean="0"/>
              <a:t>Permute Layer – </a:t>
            </a:r>
            <a:r>
              <a:rPr lang="en-IN" dirty="0" smtClean="0"/>
              <a:t>It is used to change the input shape using pattern.</a:t>
            </a:r>
            <a:endParaRPr lang="en-US" b="1"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LAYERS AND DESCRIPTION:</a:t>
            </a:r>
            <a:endParaRPr lang="en-US" dirty="0"/>
          </a:p>
        </p:txBody>
      </p:sp>
      <p:sp>
        <p:nvSpPr>
          <p:cNvPr id="3" name="Content Placeholder 2"/>
          <p:cNvSpPr>
            <a:spLocks noGrp="1"/>
          </p:cNvSpPr>
          <p:nvPr>
            <p:ph idx="1"/>
          </p:nvPr>
        </p:nvSpPr>
        <p:spPr/>
        <p:txBody>
          <a:bodyPr/>
          <a:lstStyle/>
          <a:p>
            <a:r>
              <a:rPr lang="en-IN" b="1" dirty="0" smtClean="0"/>
              <a:t>Repeat Vector Layers- </a:t>
            </a:r>
            <a:r>
              <a:rPr lang="en-IN" dirty="0" smtClean="0"/>
              <a:t>Repeat Vector is used to repeat the input for set number, n number of times.</a:t>
            </a:r>
          </a:p>
          <a:p>
            <a:r>
              <a:rPr lang="en-IN" b="1" dirty="0" smtClean="0"/>
              <a:t>Lambda Layers – </a:t>
            </a:r>
            <a:r>
              <a:rPr lang="en-IN" dirty="0" smtClean="0"/>
              <a:t>It is used to transform the input data using an expression or function.</a:t>
            </a:r>
          </a:p>
          <a:p>
            <a:r>
              <a:rPr lang="en-IN" b="1" dirty="0" smtClean="0"/>
              <a:t>Convolution Layers- </a:t>
            </a:r>
            <a:r>
              <a:rPr lang="en-IN" dirty="0" smtClean="0"/>
              <a:t>Keras</a:t>
            </a:r>
            <a:r>
              <a:rPr lang="en-IN" dirty="0" smtClean="0"/>
              <a:t> has a lot of layers for creating convolution based ANN .</a:t>
            </a:r>
          </a:p>
          <a:p>
            <a:r>
              <a:rPr lang="en-IN" dirty="0" smtClean="0"/>
              <a:t>It is popularly called as CNN(Convolution Neural Network).</a:t>
            </a:r>
          </a:p>
          <a:p>
            <a:r>
              <a:rPr lang="en-IN" b="1" dirty="0" smtClean="0"/>
              <a:t>Pooling Layer – </a:t>
            </a:r>
            <a:r>
              <a:rPr lang="en-IN" dirty="0" smtClean="0"/>
              <a:t>It is used to perform max pooling operations on temporal data.</a:t>
            </a:r>
            <a:endParaRPr lang="en-US" b="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KERAS - LAYERS</a:t>
            </a:r>
            <a:endParaRPr lang="en-US" dirty="0"/>
          </a:p>
        </p:txBody>
      </p:sp>
      <p:sp>
        <p:nvSpPr>
          <p:cNvPr id="3" name="Content Placeholder 2"/>
          <p:cNvSpPr>
            <a:spLocks noGrp="1"/>
          </p:cNvSpPr>
          <p:nvPr>
            <p:ph idx="1"/>
          </p:nvPr>
        </p:nvSpPr>
        <p:spPr/>
        <p:txBody>
          <a:bodyPr/>
          <a:lstStyle/>
          <a:p>
            <a:r>
              <a:rPr lang="en-IN" b="1" dirty="0" smtClean="0"/>
              <a:t>Locally Connected Layer – </a:t>
            </a:r>
            <a:r>
              <a:rPr lang="en-IN" dirty="0" smtClean="0"/>
              <a:t>Locally connected layers are similar to conv1D layer.</a:t>
            </a:r>
          </a:p>
          <a:p>
            <a:r>
              <a:rPr lang="en-IN" dirty="0" smtClean="0"/>
              <a:t>The difference is that </a:t>
            </a:r>
            <a:r>
              <a:rPr lang="en-IN" dirty="0" smtClean="0"/>
              <a:t>convID</a:t>
            </a:r>
            <a:r>
              <a:rPr lang="en-IN" dirty="0" smtClean="0"/>
              <a:t> layer weights are shared but here the weights are unshared.</a:t>
            </a:r>
          </a:p>
          <a:p>
            <a:r>
              <a:rPr lang="en-IN" b="1" dirty="0" smtClean="0"/>
              <a:t>Merge Layer – </a:t>
            </a:r>
            <a:r>
              <a:rPr lang="en-IN" dirty="0" smtClean="0"/>
              <a:t>It is used to merge a list of inputs.</a:t>
            </a:r>
          </a:p>
          <a:p>
            <a:r>
              <a:rPr lang="en-IN" b="1" dirty="0" smtClean="0"/>
              <a:t>Embedding Layer – </a:t>
            </a:r>
            <a:r>
              <a:rPr lang="en-IN" dirty="0" smtClean="0"/>
              <a:t>It performs embedding operations in input layer.</a:t>
            </a:r>
            <a:endParaRPr lang="en-US" b="1"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3794760"/>
          </a:xfrm>
        </p:spPr>
        <p:txBody>
          <a:bodyPr/>
          <a:lstStyle/>
          <a:p>
            <a:r>
              <a:rPr lang="en-US" dirty="0" smtClean="0"/>
              <a:t>                       DOUBTS:</a:t>
            </a:r>
            <a:endParaRPr lang="en-IN" dirty="0"/>
          </a:p>
        </p:txBody>
      </p:sp>
    </p:spTree>
    <p:extLst>
      <p:ext uri="{BB962C8B-B14F-4D97-AF65-F5344CB8AC3E}">
        <p14:creationId xmlns:p14="http://schemas.microsoft.com/office/powerpoint/2010/main" val="16469959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Keras</a:t>
            </a:r>
            <a:r>
              <a:rPr lang="en-US" dirty="0" smtClean="0"/>
              <a:t> – time series prediction using </a:t>
            </a:r>
            <a:r>
              <a:rPr lang="en-US" dirty="0" smtClean="0"/>
              <a:t>lstm</a:t>
            </a:r>
            <a:r>
              <a:rPr lang="en-US" dirty="0" smtClean="0"/>
              <a:t> RNN</a:t>
            </a:r>
            <a:endParaRPr lang="en-US" dirty="0"/>
          </a:p>
        </p:txBody>
      </p:sp>
      <p:sp>
        <p:nvSpPr>
          <p:cNvPr id="3" name="Content Placeholder 2"/>
          <p:cNvSpPr>
            <a:spLocks noGrp="1"/>
          </p:cNvSpPr>
          <p:nvPr>
            <p:ph idx="1"/>
          </p:nvPr>
        </p:nvSpPr>
        <p:spPr/>
        <p:txBody>
          <a:bodyPr/>
          <a:lstStyle/>
          <a:p>
            <a:r>
              <a:rPr lang="en-US" dirty="0" smtClean="0"/>
              <a:t>We are going to write a simple long short term memory(LSTM) based RNN in order to do sequence analysis.</a:t>
            </a:r>
          </a:p>
          <a:p>
            <a:r>
              <a:rPr lang="en-US" dirty="0" smtClean="0"/>
              <a:t>A sequence is a set of values where each value corresponds to a particular instance of time.</a:t>
            </a:r>
          </a:p>
          <a:p>
            <a:r>
              <a:rPr lang="en-US" dirty="0" smtClean="0"/>
              <a:t>Consider an example of reading a sentence.</a:t>
            </a:r>
          </a:p>
          <a:p>
            <a:r>
              <a:rPr lang="en-US" dirty="0" smtClean="0"/>
              <a:t>When we understand the word in the correct order , we can understand the meaning of the sentence.  </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prediction</a:t>
            </a:r>
            <a:endParaRPr lang="en-US" dirty="0"/>
          </a:p>
        </p:txBody>
      </p:sp>
      <p:sp>
        <p:nvSpPr>
          <p:cNvPr id="3" name="Content Placeholder 2"/>
          <p:cNvSpPr>
            <a:spLocks noGrp="1"/>
          </p:cNvSpPr>
          <p:nvPr>
            <p:ph idx="1"/>
          </p:nvPr>
        </p:nvSpPr>
        <p:spPr/>
        <p:txBody>
          <a:bodyPr/>
          <a:lstStyle/>
          <a:p>
            <a:r>
              <a:rPr lang="en-US" dirty="0" smtClean="0"/>
              <a:t>Understand each and every word in the given context and the sentence is classified as positive or negative sentiment.</a:t>
            </a:r>
          </a:p>
          <a:p>
            <a:r>
              <a:rPr lang="en-US" dirty="0" smtClean="0"/>
              <a:t>Words are considered as values , first value corresponds to first word , second value corresponds to second word .</a:t>
            </a:r>
          </a:p>
          <a:p>
            <a:r>
              <a:rPr lang="en-US" dirty="0" smtClean="0"/>
              <a:t>The order will be strictly maintained.</a:t>
            </a:r>
          </a:p>
          <a:p>
            <a:r>
              <a:rPr lang="en-US" dirty="0" smtClean="0"/>
              <a:t>Sequence analysis is used in NLP to find the sentiment analysis of the given text.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3231</TotalTime>
  <Words>5820</Words>
  <Application>Microsoft Office PowerPoint</Application>
  <PresentationFormat>Widescreen</PresentationFormat>
  <Paragraphs>807</Paragraphs>
  <Slides>130</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130</vt:i4>
      </vt:variant>
    </vt:vector>
  </HeadingPairs>
  <TitlesOfParts>
    <vt:vector size="144" baseType="lpstr">
      <vt:lpstr>Arial</vt:lpstr>
      <vt:lpstr>Bebas Neue</vt:lpstr>
      <vt:lpstr>Calibri</vt:lpstr>
      <vt:lpstr>Fira Sans Extra Condensed SemiBold</vt:lpstr>
      <vt:lpstr>Fjalla One</vt:lpstr>
      <vt:lpstr>Itim</vt:lpstr>
      <vt:lpstr>Muli</vt:lpstr>
      <vt:lpstr>Roboto</vt:lpstr>
      <vt:lpstr>Roboto Condensed Light</vt:lpstr>
      <vt:lpstr>Times New Roman</vt:lpstr>
      <vt:lpstr>Trebuchet MS</vt:lpstr>
      <vt:lpstr>Wingdings</vt:lpstr>
      <vt:lpstr>Wingdings 2</vt:lpstr>
      <vt:lpstr>Opulent</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KERAS</vt:lpstr>
      <vt:lpstr>KERAS - INTRODUCTION</vt:lpstr>
      <vt:lpstr>KERAS - INTRODUCTION</vt:lpstr>
      <vt:lpstr>KERAS – FEATURES AND BENEFITS</vt:lpstr>
      <vt:lpstr>Keras  - benefits</vt:lpstr>
      <vt:lpstr>Installation of keras and tensorflow:</vt:lpstr>
      <vt:lpstr>INSTALLATION OF KERAS AND TENSORFLOW: </vt:lpstr>
      <vt:lpstr>Keras installation</vt:lpstr>
      <vt:lpstr>Keras installation</vt:lpstr>
      <vt:lpstr>KERAS – BACKEND CONFIGURATION:</vt:lpstr>
      <vt:lpstr>KERAS - LAYERS</vt:lpstr>
      <vt:lpstr>KERAS – LAYERS INTRODUCTION</vt:lpstr>
      <vt:lpstr>KERAS – LAYERS INTRODUCTION</vt:lpstr>
      <vt:lpstr>                    doubts:</vt:lpstr>
      <vt:lpstr>KERAS LAYERS - EXAMPLE</vt:lpstr>
      <vt:lpstr>EXAMPLE:</vt:lpstr>
      <vt:lpstr>Description:</vt:lpstr>
      <vt:lpstr>Description:</vt:lpstr>
      <vt:lpstr>LAYERS CONCEPT:</vt:lpstr>
      <vt:lpstr>EXAMPLE:</vt:lpstr>
      <vt:lpstr>INPUT SHAPE - EXAMPLE</vt:lpstr>
      <vt:lpstr>PowerPoint Presentation</vt:lpstr>
      <vt:lpstr>INITIALIZERS:</vt:lpstr>
      <vt:lpstr>ZEROS:</vt:lpstr>
      <vt:lpstr>ONES:</vt:lpstr>
      <vt:lpstr>CONSTANT:</vt:lpstr>
      <vt:lpstr>RANDOMNORMAL:</vt:lpstr>
      <vt:lpstr>RANDOM NORMAL:</vt:lpstr>
      <vt:lpstr>RANDOM UNIFORM:</vt:lpstr>
      <vt:lpstr>RANDOM UNIFORM:</vt:lpstr>
      <vt:lpstr>TRUNCATED NORMAL:</vt:lpstr>
      <vt:lpstr>VARIANCE SCALING:</vt:lpstr>
      <vt:lpstr>VARIANCE SCALING:</vt:lpstr>
      <vt:lpstr>Variance scaling:</vt:lpstr>
      <vt:lpstr>VARIANCE SCALING:</vt:lpstr>
      <vt:lpstr>LECUN_NORMAL:</vt:lpstr>
      <vt:lpstr>LECUN_NORMAL:</vt:lpstr>
      <vt:lpstr>LECUN_UNIFORM:</vt:lpstr>
      <vt:lpstr>LEUCAN_UNIFORM</vt:lpstr>
      <vt:lpstr>GLOROT_NORMAL:</vt:lpstr>
      <vt:lpstr>GLOROT_NORMAL:</vt:lpstr>
      <vt:lpstr>He_normal:</vt:lpstr>
      <vt:lpstr>HE_NORMAL:</vt:lpstr>
      <vt:lpstr>HE_UNIFORM:</vt:lpstr>
      <vt:lpstr>He_uniform:</vt:lpstr>
      <vt:lpstr>ORTHOGONAL:</vt:lpstr>
      <vt:lpstr>IDENTITY:</vt:lpstr>
      <vt:lpstr>CONSTRAINTS:</vt:lpstr>
      <vt:lpstr>CONSTRAINTS:</vt:lpstr>
      <vt:lpstr>UNITNORM:</vt:lpstr>
      <vt:lpstr>MAXNORM:</vt:lpstr>
      <vt:lpstr>                 DOUBTS</vt:lpstr>
      <vt:lpstr>MINMAXNORM:</vt:lpstr>
      <vt:lpstr>REGULARIZERS:</vt:lpstr>
      <vt:lpstr>L1 REGULARIZER:</vt:lpstr>
      <vt:lpstr>L2 REGULARIZER:</vt:lpstr>
      <vt:lpstr>L1 AND L2 REGULARIZER:</vt:lpstr>
      <vt:lpstr>ACTIVATIONS:</vt:lpstr>
      <vt:lpstr>ACTIVATIONS:</vt:lpstr>
      <vt:lpstr>LINEAR:</vt:lpstr>
      <vt:lpstr>ELU:</vt:lpstr>
      <vt:lpstr>SELU:</vt:lpstr>
      <vt:lpstr>RELU:</vt:lpstr>
      <vt:lpstr>SOFTMAX:</vt:lpstr>
      <vt:lpstr>SOFTPLUS:</vt:lpstr>
      <vt:lpstr>SOFTSIGN:</vt:lpstr>
      <vt:lpstr>TANH:</vt:lpstr>
      <vt:lpstr>SIGMOID:</vt:lpstr>
      <vt:lpstr>HARD_SIGMOID:</vt:lpstr>
      <vt:lpstr>EXPONENTIAL:</vt:lpstr>
      <vt:lpstr>LAYERS AND DESCRIPTION:</vt:lpstr>
      <vt:lpstr>LAYERS AND DESCRIPTION:</vt:lpstr>
      <vt:lpstr>KERAS - LAYERS</vt:lpstr>
      <vt:lpstr>                       DOUBTS:</vt:lpstr>
      <vt:lpstr>Keras – time series prediction using lstm RNN</vt:lpstr>
      <vt:lpstr>Time series prediction</vt:lpstr>
      <vt:lpstr>Time series prediction</vt:lpstr>
      <vt:lpstr>PowerPoint Presentation</vt:lpstr>
      <vt:lpstr>Model description:</vt:lpstr>
      <vt:lpstr>Step 1: import the modules</vt:lpstr>
      <vt:lpstr>Step 2: Load data  </vt:lpstr>
      <vt:lpstr>Step 3: Process the data  </vt:lpstr>
      <vt:lpstr>Step 3: Process the data  </vt:lpstr>
      <vt:lpstr>Step 4: Create the model  </vt:lpstr>
      <vt:lpstr>Step 5: Compile the model  </vt:lpstr>
      <vt:lpstr>Step 6: Train the model  </vt:lpstr>
      <vt:lpstr>Step 7 − Evaluate the model  </vt:lpstr>
      <vt:lpstr>Step 7 − Evaluate the model  </vt:lpstr>
      <vt:lpstr>                          DOUBTS:</vt:lpstr>
      <vt:lpstr>Objective:</vt:lpstr>
      <vt:lpstr>PREDICTION USING CNN:</vt:lpstr>
      <vt:lpstr>MODEL REPRESENTATION USING CNN:</vt:lpstr>
      <vt:lpstr>FEATURES OF THE MODEL:</vt:lpstr>
      <vt:lpstr>FEATURES OF THE MODEL:</vt:lpstr>
      <vt:lpstr>STEP 1 – IMPORT THE REQUIRED MODULES</vt:lpstr>
      <vt:lpstr>Step 2: Load the data</vt:lpstr>
      <vt:lpstr>Step 3: Process the Data. </vt:lpstr>
      <vt:lpstr>STEP 4 : CREATE THE MODEL:</vt:lpstr>
      <vt:lpstr>STEP 5 – COMPILE THE MODEL</vt:lpstr>
      <vt:lpstr>STEP 6 – TRAIN THE MODEL:</vt:lpstr>
      <vt:lpstr>OUTPUT:</vt:lpstr>
      <vt:lpstr>OUTPUT:</vt:lpstr>
      <vt:lpstr>Step 7 – evaluate the model:</vt:lpstr>
      <vt:lpstr>Output:</vt:lpstr>
      <vt:lpstr>Step 8 – predict: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KERAS</dc:title>
  <dc:creator>Murali</dc:creator>
  <cp:lastModifiedBy>Lenovo</cp:lastModifiedBy>
  <cp:revision>88</cp:revision>
  <dcterms:created xsi:type="dcterms:W3CDTF">2006-08-16T00:00:00Z</dcterms:created>
  <dcterms:modified xsi:type="dcterms:W3CDTF">2022-03-20T16:45:12Z</dcterms:modified>
</cp:coreProperties>
</file>