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301" r:id="rId3"/>
    <p:sldId id="302"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6" r:id="rId55"/>
    <p:sldId id="287" r:id="rId56"/>
    <p:sldId id="288" r:id="rId57"/>
    <p:sldId id="289" r:id="rId58"/>
    <p:sldId id="290" r:id="rId59"/>
    <p:sldId id="291" r:id="rId60"/>
    <p:sldId id="292" r:id="rId61"/>
    <p:sldId id="293" r:id="rId62"/>
    <p:sldId id="294" r:id="rId63"/>
    <p:sldId id="295" r:id="rId64"/>
    <p:sldId id="296" r:id="rId65"/>
    <p:sldId id="297" r:id="rId66"/>
    <p:sldId id="298" r:id="rId67"/>
    <p:sldId id="299" r:id="rId68"/>
    <p:sldId id="300"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C4D2B-E2F8-4177-8ACC-5396CB9FC37C}" type="datetimeFigureOut">
              <a:rPr lang="en-IN" smtClean="0"/>
              <a:t>24-03-2022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38B019-0819-4AF1-BAEC-E1BD6B4C2D0B}" type="slidenum">
              <a:rPr lang="en-IN" smtClean="0"/>
              <a:t>‹#›</a:t>
            </a:fld>
            <a:endParaRPr lang="en-IN"/>
          </a:p>
        </p:txBody>
      </p:sp>
    </p:spTree>
    <p:extLst>
      <p:ext uri="{BB962C8B-B14F-4D97-AF65-F5344CB8AC3E}">
        <p14:creationId xmlns:p14="http://schemas.microsoft.com/office/powerpoint/2010/main" val="841883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3470592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57497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114188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16EEA32-B02A-476A-ADC0-553ABDCA87EE}" type="datetimeFigureOut">
              <a:rPr lang="en-IN" smtClean="0"/>
              <a:t>24-03-2022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C039C1F-0230-48D8-BBC8-C838F5E657A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669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6EEA32-B02A-476A-ADC0-553ABDCA87EE}" type="datetimeFigureOut">
              <a:rPr lang="en-IN" smtClean="0"/>
              <a:t>24-03-2022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039C1F-0230-48D8-BBC8-C838F5E657AE}" type="slidenum">
              <a:rPr lang="en-IN" smtClean="0"/>
              <a:t>‹#›</a:t>
            </a:fld>
            <a:endParaRPr lang="en-IN"/>
          </a:p>
        </p:txBody>
      </p:sp>
    </p:spTree>
    <p:extLst>
      <p:ext uri="{BB962C8B-B14F-4D97-AF65-F5344CB8AC3E}">
        <p14:creationId xmlns:p14="http://schemas.microsoft.com/office/powerpoint/2010/main" val="543537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6EEA32-B02A-476A-ADC0-553ABDCA87EE}"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039C1F-0230-48D8-BBC8-C838F5E657A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8183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6EEA32-B02A-476A-ADC0-553ABDCA87EE}"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039C1F-0230-48D8-BBC8-C838F5E657A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0121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6EEA32-B02A-476A-ADC0-553ABDCA87EE}"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039C1F-0230-48D8-BBC8-C838F5E657AE}" type="slidenum">
              <a:rPr lang="en-IN" smtClean="0"/>
              <a:t>‹#›</a:t>
            </a:fld>
            <a:endParaRPr lang="en-IN"/>
          </a:p>
        </p:txBody>
      </p:sp>
    </p:spTree>
    <p:extLst>
      <p:ext uri="{BB962C8B-B14F-4D97-AF65-F5344CB8AC3E}">
        <p14:creationId xmlns:p14="http://schemas.microsoft.com/office/powerpoint/2010/main" val="2727684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6EEA32-B02A-476A-ADC0-553ABDCA87EE}"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039C1F-0230-48D8-BBC8-C838F5E657A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8795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6EEA32-B02A-476A-ADC0-553ABDCA87EE}"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039C1F-0230-48D8-BBC8-C838F5E657A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7431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6EEA32-B02A-476A-ADC0-553ABDCA87EE}"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039C1F-0230-48D8-BBC8-C838F5E657A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0491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6EEA32-B02A-476A-ADC0-553ABDCA87EE}"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039C1F-0230-48D8-BBC8-C838F5E657A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65717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1" y="1621004"/>
            <a:ext cx="10272000" cy="4555200"/>
          </a:xfrm>
          <a:prstGeom prst="rect">
            <a:avLst/>
          </a:prstGeom>
        </p:spPr>
        <p:txBody>
          <a:bodyPr spcFirstLastPara="1" wrap="square" lIns="91425" tIns="91425" rIns="91425" bIns="91425" anchor="t" anchorCtr="0">
            <a:noAutofit/>
          </a:bodyPr>
          <a:lstStyle>
            <a:lvl1pPr marL="413055" lvl="0" indent="-275369" rtl="0">
              <a:lnSpc>
                <a:spcPct val="100000"/>
              </a:lnSpc>
              <a:spcBef>
                <a:spcPts val="0"/>
              </a:spcBef>
              <a:spcAft>
                <a:spcPts val="0"/>
              </a:spcAft>
              <a:buClr>
                <a:srgbClr val="434343"/>
              </a:buClr>
              <a:buSzPts val="1200"/>
              <a:buAutoNum type="arabicPeriod"/>
              <a:defRPr sz="1129">
                <a:solidFill>
                  <a:srgbClr val="434343"/>
                </a:solidFill>
              </a:defRPr>
            </a:lvl1pPr>
            <a:lvl2pPr marL="826109" lvl="1"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2pPr>
            <a:lvl3pPr marL="1239164" lvl="2"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3pPr>
            <a:lvl4pPr marL="1652219" lvl="3"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4pPr>
            <a:lvl5pPr marL="2065274" lvl="4"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5pPr>
            <a:lvl6pPr marL="2478327" lvl="5"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6pPr>
            <a:lvl7pPr marL="2891382" lvl="6"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7pPr>
            <a:lvl8pPr marL="3304437" lvl="7"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8pPr>
            <a:lvl9pPr marL="3717491" lvl="8" indent="-275369" rtl="0">
              <a:lnSpc>
                <a:spcPct val="115000"/>
              </a:lnSpc>
              <a:spcBef>
                <a:spcPts val="1445"/>
              </a:spcBef>
              <a:spcAft>
                <a:spcPts val="1445"/>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4662706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0000" y="2867801"/>
            <a:ext cx="6756800" cy="1122400"/>
          </a:xfrm>
          <a:prstGeom prst="rect">
            <a:avLst/>
          </a:prstGeom>
        </p:spPr>
        <p:txBody>
          <a:bodyPr spcFirstLastPara="1" wrap="square" lIns="0" tIns="0" rIns="0" bIns="0" anchor="ctr" anchorCtr="0">
            <a:noAutofit/>
          </a:bodyPr>
          <a:lstStyle>
            <a:lvl1pPr lvl="0">
              <a:spcBef>
                <a:spcPts val="0"/>
              </a:spcBef>
              <a:spcAft>
                <a:spcPts val="0"/>
              </a:spcAft>
              <a:buSzPts val="3600"/>
              <a:buNone/>
              <a:defRPr sz="4533"/>
            </a:lvl1pPr>
            <a:lvl2pPr lvl="1" algn="ctr">
              <a:spcBef>
                <a:spcPts val="0"/>
              </a:spcBef>
              <a:spcAft>
                <a:spcPts val="0"/>
              </a:spcAft>
              <a:buSzPts val="3600"/>
              <a:buNone/>
              <a:defRPr sz="3200"/>
            </a:lvl2pPr>
            <a:lvl3pPr lvl="2" algn="ctr">
              <a:spcBef>
                <a:spcPts val="0"/>
              </a:spcBef>
              <a:spcAft>
                <a:spcPts val="0"/>
              </a:spcAft>
              <a:buSzPts val="3600"/>
              <a:buNone/>
              <a:defRPr sz="3200"/>
            </a:lvl3pPr>
            <a:lvl4pPr lvl="3" algn="ctr">
              <a:spcBef>
                <a:spcPts val="0"/>
              </a:spcBef>
              <a:spcAft>
                <a:spcPts val="0"/>
              </a:spcAft>
              <a:buSzPts val="3600"/>
              <a:buNone/>
              <a:defRPr sz="3200"/>
            </a:lvl4pPr>
            <a:lvl5pPr lvl="4" algn="ctr">
              <a:spcBef>
                <a:spcPts val="0"/>
              </a:spcBef>
              <a:spcAft>
                <a:spcPts val="0"/>
              </a:spcAft>
              <a:buSzPts val="3600"/>
              <a:buNone/>
              <a:defRPr sz="3200"/>
            </a:lvl5pPr>
            <a:lvl6pPr lvl="5" algn="ctr">
              <a:spcBef>
                <a:spcPts val="0"/>
              </a:spcBef>
              <a:spcAft>
                <a:spcPts val="0"/>
              </a:spcAft>
              <a:buSzPts val="3600"/>
              <a:buNone/>
              <a:defRPr sz="3200"/>
            </a:lvl6pPr>
            <a:lvl7pPr lvl="6" algn="ctr">
              <a:spcBef>
                <a:spcPts val="0"/>
              </a:spcBef>
              <a:spcAft>
                <a:spcPts val="0"/>
              </a:spcAft>
              <a:buSzPts val="3600"/>
              <a:buNone/>
              <a:defRPr sz="3200"/>
            </a:lvl7pPr>
            <a:lvl8pPr lvl="7" algn="ctr">
              <a:spcBef>
                <a:spcPts val="0"/>
              </a:spcBef>
              <a:spcAft>
                <a:spcPts val="0"/>
              </a:spcAft>
              <a:buSzPts val="3600"/>
              <a:buNone/>
              <a:defRPr sz="3200"/>
            </a:lvl8pPr>
            <a:lvl9pPr lvl="8" algn="ctr">
              <a:spcBef>
                <a:spcPts val="0"/>
              </a:spcBef>
              <a:spcAft>
                <a:spcPts val="0"/>
              </a:spcAft>
              <a:buSzPts val="3600"/>
              <a:buNone/>
              <a:defRPr sz="3200"/>
            </a:lvl9pPr>
          </a:lstStyle>
          <a:p>
            <a:endParaRPr/>
          </a:p>
        </p:txBody>
      </p:sp>
      <p:sp>
        <p:nvSpPr>
          <p:cNvPr id="13" name="Google Shape;13;p3"/>
          <p:cNvSpPr txBox="1">
            <a:spLocks noGrp="1"/>
          </p:cNvSpPr>
          <p:nvPr>
            <p:ph type="title" idx="2" hasCustomPrompt="1"/>
          </p:nvPr>
        </p:nvSpPr>
        <p:spPr>
          <a:xfrm>
            <a:off x="960000" y="1783768"/>
            <a:ext cx="6756800" cy="11224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5467"/>
            </a:lvl1pPr>
            <a:lvl2pPr lvl="1" algn="ctr" rtl="0">
              <a:spcBef>
                <a:spcPts val="0"/>
              </a:spcBef>
              <a:spcAft>
                <a:spcPts val="0"/>
              </a:spcAft>
              <a:buSzPts val="6000"/>
              <a:buNone/>
              <a:defRPr sz="5467"/>
            </a:lvl2pPr>
            <a:lvl3pPr lvl="2" algn="ctr" rtl="0">
              <a:spcBef>
                <a:spcPts val="0"/>
              </a:spcBef>
              <a:spcAft>
                <a:spcPts val="0"/>
              </a:spcAft>
              <a:buSzPts val="6000"/>
              <a:buNone/>
              <a:defRPr sz="5467"/>
            </a:lvl3pPr>
            <a:lvl4pPr lvl="3" algn="ctr" rtl="0">
              <a:spcBef>
                <a:spcPts val="0"/>
              </a:spcBef>
              <a:spcAft>
                <a:spcPts val="0"/>
              </a:spcAft>
              <a:buSzPts val="6000"/>
              <a:buNone/>
              <a:defRPr sz="5467"/>
            </a:lvl4pPr>
            <a:lvl5pPr lvl="4" algn="ctr" rtl="0">
              <a:spcBef>
                <a:spcPts val="0"/>
              </a:spcBef>
              <a:spcAft>
                <a:spcPts val="0"/>
              </a:spcAft>
              <a:buSzPts val="6000"/>
              <a:buNone/>
              <a:defRPr sz="5467"/>
            </a:lvl5pPr>
            <a:lvl6pPr lvl="5" algn="ctr" rtl="0">
              <a:spcBef>
                <a:spcPts val="0"/>
              </a:spcBef>
              <a:spcAft>
                <a:spcPts val="0"/>
              </a:spcAft>
              <a:buSzPts val="6000"/>
              <a:buNone/>
              <a:defRPr sz="5467"/>
            </a:lvl6pPr>
            <a:lvl7pPr lvl="6" algn="ctr" rtl="0">
              <a:spcBef>
                <a:spcPts val="0"/>
              </a:spcBef>
              <a:spcAft>
                <a:spcPts val="0"/>
              </a:spcAft>
              <a:buSzPts val="6000"/>
              <a:buNone/>
              <a:defRPr sz="5467"/>
            </a:lvl7pPr>
            <a:lvl8pPr lvl="7" algn="ctr" rtl="0">
              <a:spcBef>
                <a:spcPts val="0"/>
              </a:spcBef>
              <a:spcAft>
                <a:spcPts val="0"/>
              </a:spcAft>
              <a:buSzPts val="6000"/>
              <a:buNone/>
              <a:defRPr sz="5467"/>
            </a:lvl8pPr>
            <a:lvl9pPr lvl="8" algn="ctr" rtl="0">
              <a:spcBef>
                <a:spcPts val="0"/>
              </a:spcBef>
              <a:spcAft>
                <a:spcPts val="0"/>
              </a:spcAft>
              <a:buSzPts val="6000"/>
              <a:buNone/>
              <a:defRPr sz="5467"/>
            </a:lvl9pPr>
          </a:lstStyle>
          <a:p>
            <a:r>
              <a:t>xx%</a:t>
            </a:r>
          </a:p>
        </p:txBody>
      </p:sp>
      <p:sp>
        <p:nvSpPr>
          <p:cNvPr id="14" name="Google Shape;14;p3"/>
          <p:cNvSpPr txBox="1">
            <a:spLocks noGrp="1"/>
          </p:cNvSpPr>
          <p:nvPr>
            <p:ph type="subTitle" idx="1"/>
          </p:nvPr>
        </p:nvSpPr>
        <p:spPr>
          <a:xfrm>
            <a:off x="960000" y="3871435"/>
            <a:ext cx="6756800" cy="9512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3623167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6EEA32-B02A-476A-ADC0-553ABDCA87EE}"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039C1F-0230-48D8-BBC8-C838F5E657AE}" type="slidenum">
              <a:rPr lang="en-IN" smtClean="0"/>
              <a:t>‹#›</a:t>
            </a:fld>
            <a:endParaRPr lang="en-IN"/>
          </a:p>
        </p:txBody>
      </p:sp>
    </p:spTree>
    <p:extLst>
      <p:ext uri="{BB962C8B-B14F-4D97-AF65-F5344CB8AC3E}">
        <p14:creationId xmlns:p14="http://schemas.microsoft.com/office/powerpoint/2010/main" val="39977854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743201" y="4133719"/>
            <a:ext cx="5813600" cy="7092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667"/>
            </a:lvl2pPr>
            <a:lvl3pPr lvl="2" algn="ctr" rtl="0">
              <a:spcBef>
                <a:spcPts val="0"/>
              </a:spcBef>
              <a:spcAft>
                <a:spcPts val="0"/>
              </a:spcAft>
              <a:buSzPts val="3000"/>
              <a:buNone/>
              <a:defRPr sz="2667"/>
            </a:lvl3pPr>
            <a:lvl4pPr lvl="3" algn="ctr" rtl="0">
              <a:spcBef>
                <a:spcPts val="0"/>
              </a:spcBef>
              <a:spcAft>
                <a:spcPts val="0"/>
              </a:spcAft>
              <a:buSzPts val="3000"/>
              <a:buNone/>
              <a:defRPr sz="2667"/>
            </a:lvl4pPr>
            <a:lvl5pPr lvl="4" algn="ctr" rtl="0">
              <a:spcBef>
                <a:spcPts val="0"/>
              </a:spcBef>
              <a:spcAft>
                <a:spcPts val="0"/>
              </a:spcAft>
              <a:buSzPts val="3000"/>
              <a:buNone/>
              <a:defRPr sz="2667"/>
            </a:lvl5pPr>
            <a:lvl6pPr lvl="5" algn="ctr" rtl="0">
              <a:spcBef>
                <a:spcPts val="0"/>
              </a:spcBef>
              <a:spcAft>
                <a:spcPts val="0"/>
              </a:spcAft>
              <a:buSzPts val="3000"/>
              <a:buNone/>
              <a:defRPr sz="2667"/>
            </a:lvl6pPr>
            <a:lvl7pPr lvl="6" algn="ctr" rtl="0">
              <a:spcBef>
                <a:spcPts val="0"/>
              </a:spcBef>
              <a:spcAft>
                <a:spcPts val="0"/>
              </a:spcAft>
              <a:buSzPts val="3000"/>
              <a:buNone/>
              <a:defRPr sz="2667"/>
            </a:lvl7pPr>
            <a:lvl8pPr lvl="7" algn="ctr" rtl="0">
              <a:spcBef>
                <a:spcPts val="0"/>
              </a:spcBef>
              <a:spcAft>
                <a:spcPts val="0"/>
              </a:spcAft>
              <a:buSzPts val="3000"/>
              <a:buNone/>
              <a:defRPr sz="2667"/>
            </a:lvl8pPr>
            <a:lvl9pPr lvl="8" algn="ctr" rtl="0">
              <a:spcBef>
                <a:spcPts val="0"/>
              </a:spcBef>
              <a:spcAft>
                <a:spcPts val="0"/>
              </a:spcAft>
              <a:buSzPts val="3000"/>
              <a:buNone/>
              <a:defRPr sz="2667"/>
            </a:lvl9pPr>
          </a:lstStyle>
          <a:p>
            <a:endParaRPr/>
          </a:p>
        </p:txBody>
      </p:sp>
      <p:sp>
        <p:nvSpPr>
          <p:cNvPr id="65" name="Google Shape;65;p15"/>
          <p:cNvSpPr txBox="1">
            <a:spLocks noGrp="1"/>
          </p:cNvSpPr>
          <p:nvPr>
            <p:ph type="subTitle" idx="1"/>
          </p:nvPr>
        </p:nvSpPr>
        <p:spPr>
          <a:xfrm>
            <a:off x="1635201" y="2015085"/>
            <a:ext cx="8921600" cy="19712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667"/>
            </a:lvl1pPr>
            <a:lvl2pPr lvl="1" algn="ctr" rtl="0">
              <a:lnSpc>
                <a:spcPct val="100000"/>
              </a:lnSpc>
              <a:spcBef>
                <a:spcPts val="0"/>
              </a:spcBef>
              <a:spcAft>
                <a:spcPts val="0"/>
              </a:spcAft>
              <a:buSzPts val="3000"/>
              <a:buNone/>
              <a:defRPr sz="2667"/>
            </a:lvl2pPr>
            <a:lvl3pPr lvl="2" algn="ctr" rtl="0">
              <a:lnSpc>
                <a:spcPct val="100000"/>
              </a:lnSpc>
              <a:spcBef>
                <a:spcPts val="0"/>
              </a:spcBef>
              <a:spcAft>
                <a:spcPts val="0"/>
              </a:spcAft>
              <a:buSzPts val="3000"/>
              <a:buNone/>
              <a:defRPr sz="2667"/>
            </a:lvl3pPr>
            <a:lvl4pPr lvl="3" algn="ctr" rtl="0">
              <a:lnSpc>
                <a:spcPct val="100000"/>
              </a:lnSpc>
              <a:spcBef>
                <a:spcPts val="0"/>
              </a:spcBef>
              <a:spcAft>
                <a:spcPts val="0"/>
              </a:spcAft>
              <a:buSzPts val="3000"/>
              <a:buNone/>
              <a:defRPr sz="2667"/>
            </a:lvl4pPr>
            <a:lvl5pPr lvl="4" algn="ctr" rtl="0">
              <a:lnSpc>
                <a:spcPct val="100000"/>
              </a:lnSpc>
              <a:spcBef>
                <a:spcPts val="0"/>
              </a:spcBef>
              <a:spcAft>
                <a:spcPts val="0"/>
              </a:spcAft>
              <a:buSzPts val="3000"/>
              <a:buNone/>
              <a:defRPr sz="2667"/>
            </a:lvl5pPr>
            <a:lvl6pPr lvl="5" algn="ctr" rtl="0">
              <a:lnSpc>
                <a:spcPct val="100000"/>
              </a:lnSpc>
              <a:spcBef>
                <a:spcPts val="0"/>
              </a:spcBef>
              <a:spcAft>
                <a:spcPts val="0"/>
              </a:spcAft>
              <a:buSzPts val="3000"/>
              <a:buNone/>
              <a:defRPr sz="2667"/>
            </a:lvl6pPr>
            <a:lvl7pPr lvl="6" algn="ctr" rtl="0">
              <a:lnSpc>
                <a:spcPct val="100000"/>
              </a:lnSpc>
              <a:spcBef>
                <a:spcPts val="0"/>
              </a:spcBef>
              <a:spcAft>
                <a:spcPts val="0"/>
              </a:spcAft>
              <a:buSzPts val="3000"/>
              <a:buNone/>
              <a:defRPr sz="2667"/>
            </a:lvl7pPr>
            <a:lvl8pPr lvl="7" algn="ctr" rtl="0">
              <a:lnSpc>
                <a:spcPct val="100000"/>
              </a:lnSpc>
              <a:spcBef>
                <a:spcPts val="0"/>
              </a:spcBef>
              <a:spcAft>
                <a:spcPts val="0"/>
              </a:spcAft>
              <a:buSzPts val="3000"/>
              <a:buNone/>
              <a:defRPr sz="2667"/>
            </a:lvl8pPr>
            <a:lvl9pPr lvl="8" algn="ctr" rtl="0">
              <a:lnSpc>
                <a:spcPct val="100000"/>
              </a:lnSpc>
              <a:spcBef>
                <a:spcPts val="0"/>
              </a:spcBef>
              <a:spcAft>
                <a:spcPts val="0"/>
              </a:spcAft>
              <a:buSzPts val="3000"/>
              <a:buNone/>
              <a:defRPr sz="2667"/>
            </a:lvl9pPr>
          </a:lstStyle>
          <a:p>
            <a:endParaRPr/>
          </a:p>
        </p:txBody>
      </p:sp>
    </p:spTree>
    <p:extLst>
      <p:ext uri="{BB962C8B-B14F-4D97-AF65-F5344CB8AC3E}">
        <p14:creationId xmlns:p14="http://schemas.microsoft.com/office/powerpoint/2010/main" val="4002181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6000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2" name="Google Shape;42;p13"/>
          <p:cNvSpPr txBox="1">
            <a:spLocks noGrp="1"/>
          </p:cNvSpPr>
          <p:nvPr>
            <p:ph type="subTitle" idx="1"/>
          </p:nvPr>
        </p:nvSpPr>
        <p:spPr>
          <a:xfrm>
            <a:off x="96000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4559027"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4" name="Google Shape;44;p13"/>
          <p:cNvSpPr txBox="1">
            <a:spLocks noGrp="1"/>
          </p:cNvSpPr>
          <p:nvPr>
            <p:ph type="subTitle" idx="3"/>
          </p:nvPr>
        </p:nvSpPr>
        <p:spPr>
          <a:xfrm>
            <a:off x="4559027"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96000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6" name="Google Shape;46;p13"/>
          <p:cNvSpPr txBox="1">
            <a:spLocks noGrp="1"/>
          </p:cNvSpPr>
          <p:nvPr>
            <p:ph type="subTitle" idx="5"/>
          </p:nvPr>
        </p:nvSpPr>
        <p:spPr>
          <a:xfrm>
            <a:off x="96000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4559027"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8" name="Google Shape;48;p13"/>
          <p:cNvSpPr txBox="1">
            <a:spLocks noGrp="1"/>
          </p:cNvSpPr>
          <p:nvPr>
            <p:ph type="subTitle" idx="7"/>
          </p:nvPr>
        </p:nvSpPr>
        <p:spPr>
          <a:xfrm>
            <a:off x="4559027"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815806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0" name="Google Shape;50;p13"/>
          <p:cNvSpPr txBox="1">
            <a:spLocks noGrp="1"/>
          </p:cNvSpPr>
          <p:nvPr>
            <p:ph type="subTitle" idx="9"/>
          </p:nvPr>
        </p:nvSpPr>
        <p:spPr>
          <a:xfrm>
            <a:off x="815806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815806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2" name="Google Shape;52;p13"/>
          <p:cNvSpPr txBox="1">
            <a:spLocks noGrp="1"/>
          </p:cNvSpPr>
          <p:nvPr>
            <p:ph type="subTitle" idx="14"/>
          </p:nvPr>
        </p:nvSpPr>
        <p:spPr>
          <a:xfrm>
            <a:off x="815806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960000"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4" name="Google Shape;54;p13"/>
          <p:cNvSpPr txBox="1">
            <a:spLocks noGrp="1"/>
          </p:cNvSpPr>
          <p:nvPr>
            <p:ph type="title" idx="16" hasCustomPrompt="1"/>
          </p:nvPr>
        </p:nvSpPr>
        <p:spPr>
          <a:xfrm>
            <a:off x="960000"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5" name="Google Shape;55;p13"/>
          <p:cNvSpPr txBox="1">
            <a:spLocks noGrp="1"/>
          </p:cNvSpPr>
          <p:nvPr>
            <p:ph type="title" idx="17" hasCustomPrompt="1"/>
          </p:nvPr>
        </p:nvSpPr>
        <p:spPr>
          <a:xfrm>
            <a:off x="4559033"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6" name="Google Shape;56;p13"/>
          <p:cNvSpPr txBox="1">
            <a:spLocks noGrp="1"/>
          </p:cNvSpPr>
          <p:nvPr>
            <p:ph type="title" idx="18" hasCustomPrompt="1"/>
          </p:nvPr>
        </p:nvSpPr>
        <p:spPr>
          <a:xfrm>
            <a:off x="4559033"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7" name="Google Shape;57;p13"/>
          <p:cNvSpPr txBox="1">
            <a:spLocks noGrp="1"/>
          </p:cNvSpPr>
          <p:nvPr>
            <p:ph type="title" idx="19" hasCustomPrompt="1"/>
          </p:nvPr>
        </p:nvSpPr>
        <p:spPr>
          <a:xfrm>
            <a:off x="8158067"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8" name="Google Shape;58;p13"/>
          <p:cNvSpPr txBox="1">
            <a:spLocks noGrp="1"/>
          </p:cNvSpPr>
          <p:nvPr>
            <p:ph type="title" idx="20" hasCustomPrompt="1"/>
          </p:nvPr>
        </p:nvSpPr>
        <p:spPr>
          <a:xfrm>
            <a:off x="8158067"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9" name="Google Shape;59;p13"/>
          <p:cNvSpPr txBox="1">
            <a:spLocks noGrp="1"/>
          </p:cNvSpPr>
          <p:nvPr>
            <p:ph type="title" idx="21"/>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874435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090601" y="1742801"/>
            <a:ext cx="6010800" cy="3372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9066"/>
            </a:lvl1pPr>
            <a:lvl2pPr lvl="1">
              <a:spcBef>
                <a:spcPts val="0"/>
              </a:spcBef>
              <a:spcAft>
                <a:spcPts val="0"/>
              </a:spcAft>
              <a:buSzPts val="4800"/>
              <a:buNone/>
              <a:defRPr sz="4400"/>
            </a:lvl2pPr>
            <a:lvl3pPr lvl="2">
              <a:spcBef>
                <a:spcPts val="0"/>
              </a:spcBef>
              <a:spcAft>
                <a:spcPts val="0"/>
              </a:spcAft>
              <a:buSzPts val="4800"/>
              <a:buNone/>
              <a:defRPr sz="4400"/>
            </a:lvl3pPr>
            <a:lvl4pPr lvl="3">
              <a:spcBef>
                <a:spcPts val="0"/>
              </a:spcBef>
              <a:spcAft>
                <a:spcPts val="0"/>
              </a:spcAft>
              <a:buSzPts val="4800"/>
              <a:buNone/>
              <a:defRPr sz="4400"/>
            </a:lvl4pPr>
            <a:lvl5pPr lvl="4">
              <a:spcBef>
                <a:spcPts val="0"/>
              </a:spcBef>
              <a:spcAft>
                <a:spcPts val="0"/>
              </a:spcAft>
              <a:buSzPts val="4800"/>
              <a:buNone/>
              <a:defRPr sz="4400"/>
            </a:lvl5pPr>
            <a:lvl6pPr lvl="5">
              <a:spcBef>
                <a:spcPts val="0"/>
              </a:spcBef>
              <a:spcAft>
                <a:spcPts val="0"/>
              </a:spcAft>
              <a:buSzPts val="4800"/>
              <a:buNone/>
              <a:defRPr sz="4400"/>
            </a:lvl6pPr>
            <a:lvl7pPr lvl="6">
              <a:spcBef>
                <a:spcPts val="0"/>
              </a:spcBef>
              <a:spcAft>
                <a:spcPts val="0"/>
              </a:spcAft>
              <a:buSzPts val="4800"/>
              <a:buNone/>
              <a:defRPr sz="4400"/>
            </a:lvl7pPr>
            <a:lvl8pPr lvl="7">
              <a:spcBef>
                <a:spcPts val="0"/>
              </a:spcBef>
              <a:spcAft>
                <a:spcPts val="0"/>
              </a:spcAft>
              <a:buSzPts val="4800"/>
              <a:buNone/>
              <a:defRPr sz="4400"/>
            </a:lvl8pPr>
            <a:lvl9pPr lvl="8">
              <a:spcBef>
                <a:spcPts val="0"/>
              </a:spcBef>
              <a:spcAft>
                <a:spcPts val="0"/>
              </a:spcAft>
              <a:buSzPts val="4800"/>
              <a:buNone/>
              <a:defRPr sz="4400"/>
            </a:lvl9pPr>
          </a:lstStyle>
          <a:p>
            <a:endParaRPr/>
          </a:p>
        </p:txBody>
      </p:sp>
    </p:spTree>
    <p:extLst>
      <p:ext uri="{BB962C8B-B14F-4D97-AF65-F5344CB8AC3E}">
        <p14:creationId xmlns:p14="http://schemas.microsoft.com/office/powerpoint/2010/main" val="134474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6EEA32-B02A-476A-ADC0-553ABDCA87EE}"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039C1F-0230-48D8-BBC8-C838F5E657A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561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6EEA32-B02A-476A-ADC0-553ABDCA87EE}" type="datetimeFigureOut">
              <a:rPr lang="en-IN" smtClean="0"/>
              <a:t>24-03-2022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039C1F-0230-48D8-BBC8-C838F5E657AE}" type="slidenum">
              <a:rPr lang="en-IN" smtClean="0"/>
              <a:t>‹#›</a:t>
            </a:fld>
            <a:endParaRPr lang="en-IN"/>
          </a:p>
        </p:txBody>
      </p:sp>
    </p:spTree>
    <p:extLst>
      <p:ext uri="{BB962C8B-B14F-4D97-AF65-F5344CB8AC3E}">
        <p14:creationId xmlns:p14="http://schemas.microsoft.com/office/powerpoint/2010/main" val="2717710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6EEA32-B02A-476A-ADC0-553ABDCA87EE}" type="datetimeFigureOut">
              <a:rPr lang="en-IN" smtClean="0"/>
              <a:t>24-03-2022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039C1F-0230-48D8-BBC8-C838F5E657A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907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6EEA32-B02A-476A-ADC0-553ABDCA87EE}" type="datetimeFigureOut">
              <a:rPr lang="en-IN" smtClean="0"/>
              <a:t>24-03-2022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039C1F-0230-48D8-BBC8-C838F5E657A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718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EEA32-B02A-476A-ADC0-553ABDCA87EE}" type="datetimeFigureOut">
              <a:rPr lang="en-IN" smtClean="0"/>
              <a:t>24-03-2022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039C1F-0230-48D8-BBC8-C838F5E657AE}" type="slidenum">
              <a:rPr lang="en-IN" smtClean="0"/>
              <a:t>‹#›</a:t>
            </a:fld>
            <a:endParaRPr lang="en-IN"/>
          </a:p>
        </p:txBody>
      </p:sp>
    </p:spTree>
    <p:extLst>
      <p:ext uri="{BB962C8B-B14F-4D97-AF65-F5344CB8AC3E}">
        <p14:creationId xmlns:p14="http://schemas.microsoft.com/office/powerpoint/2010/main" val="3215983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6EEA32-B02A-476A-ADC0-553ABDCA87EE}" type="datetimeFigureOut">
              <a:rPr lang="en-IN" smtClean="0"/>
              <a:t>24-03-2022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039C1F-0230-48D8-BBC8-C838F5E657A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2719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6EEA32-B02A-476A-ADC0-553ABDCA87EE}" type="datetimeFigureOut">
              <a:rPr lang="en-IN" smtClean="0"/>
              <a:t>24-03-2022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039C1F-0230-48D8-BBC8-C838F5E657AE}" type="slidenum">
              <a:rPr lang="en-IN" smtClean="0"/>
              <a:t>‹#›</a:t>
            </a:fld>
            <a:endParaRPr lang="en-IN"/>
          </a:p>
        </p:txBody>
      </p:sp>
    </p:spTree>
    <p:extLst>
      <p:ext uri="{BB962C8B-B14F-4D97-AF65-F5344CB8AC3E}">
        <p14:creationId xmlns:p14="http://schemas.microsoft.com/office/powerpoint/2010/main" val="1317704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6EEA32-B02A-476A-ADC0-553ABDCA87EE}" type="datetimeFigureOut">
              <a:rPr lang="en-IN" smtClean="0"/>
              <a:t>24-03-2022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039C1F-0230-48D8-BBC8-C838F5E657AE}" type="slidenum">
              <a:rPr lang="en-IN" smtClean="0"/>
              <a:t>‹#›</a:t>
            </a:fld>
            <a:endParaRPr lang="en-IN"/>
          </a:p>
        </p:txBody>
      </p:sp>
    </p:spTree>
    <p:extLst>
      <p:ext uri="{BB962C8B-B14F-4D97-AF65-F5344CB8AC3E}">
        <p14:creationId xmlns:p14="http://schemas.microsoft.com/office/powerpoint/2010/main" val="11991622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latin typeface="Times New Roman" panose="02020603050405020304" pitchFamily="18" charset="0"/>
                <a:cs typeface="Times New Roman" panose="02020603050405020304" pitchFamily="18" charset="0"/>
              </a:rPr>
              <a:t>Python - Gaming</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567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059990" y="1568437"/>
            <a:ext cx="10926729" cy="2044571"/>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1794757782"/>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2300206" y="356660"/>
            <a:ext cx="7443817" cy="816133"/>
          </a:xfrm>
          <a:prstGeom prst="rect">
            <a:avLst/>
          </a:prstGeom>
        </p:spPr>
        <p:txBody>
          <a:bodyPr spcFirstLastPara="1" vert="horz" wrap="square" lIns="0" tIns="0" rIns="0" bIns="0" rtlCol="0" anchor="ctr" anchorCtr="0">
            <a:noAutofit/>
          </a:bodyPr>
          <a:lstStyle/>
          <a:p>
            <a:pPr algn="l">
              <a:buSzPts val="1100"/>
            </a:pPr>
            <a:r>
              <a:rPr lang="en" sz="4267" dirty="0">
                <a:latin typeface="Times New Roman" panose="02020603050405020304" pitchFamily="18" charset="0"/>
                <a:cs typeface="Times New Roman" panose="02020603050405020304" pitchFamily="18" charset="0"/>
              </a:rPr>
              <a:t>Python Learning Plan</a:t>
            </a:r>
            <a:endParaRPr sz="4267" dirty="0">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1213615" y="1406443"/>
            <a:ext cx="1975052" cy="3553692"/>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Python</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467" dirty="0">
                    <a:solidFill>
                      <a:schemeClr val="dk1"/>
                    </a:solidFill>
                    <a:latin typeface="Roboto"/>
                    <a:ea typeface="Roboto"/>
                    <a:cs typeface="Roboto"/>
                    <a:sym typeface="Roboto"/>
                  </a:rPr>
                  <a:t>Introduction To Python and Python Data Structures</a:t>
                </a:r>
                <a:endParaRPr sz="1467"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01</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3188658" y="1406441"/>
            <a:ext cx="2050617" cy="332688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3200" dirty="0">
                    <a:sym typeface="Fira Sans Extra Condensed SemiBold"/>
                  </a:rPr>
                  <a:t>Library</a:t>
                </a:r>
                <a:endParaRPr sz="3200"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467" dirty="0">
                    <a:latin typeface="Roboto"/>
                    <a:ea typeface="Roboto"/>
                    <a:cs typeface="Roboto"/>
                    <a:sym typeface="Roboto"/>
                  </a:rPr>
                  <a:t>Pandas</a:t>
                </a:r>
              </a:p>
              <a:p>
                <a:r>
                  <a:rPr lang="en" sz="1467" dirty="0">
                    <a:latin typeface="Roboto"/>
                    <a:ea typeface="Roboto"/>
                    <a:cs typeface="Roboto"/>
                    <a:sym typeface="Roboto"/>
                  </a:rPr>
                  <a:t>Numpy</a:t>
                </a:r>
              </a:p>
              <a:p>
                <a:r>
                  <a:rPr lang="en" sz="1467" dirty="0">
                    <a:latin typeface="Roboto"/>
                    <a:ea typeface="Roboto"/>
                    <a:cs typeface="Roboto"/>
                    <a:sym typeface="Roboto"/>
                  </a:rPr>
                  <a:t>MatplotLib</a:t>
                </a:r>
              </a:p>
              <a:p>
                <a:r>
                  <a:rPr lang="en" sz="1467" dirty="0">
                    <a:latin typeface="Roboto"/>
                    <a:ea typeface="Roboto"/>
                    <a:cs typeface="Roboto"/>
                    <a:sym typeface="Roboto"/>
                  </a:rPr>
                  <a:t>Cborn, SKLearn Lib</a:t>
                </a:r>
              </a:p>
              <a:p>
                <a:r>
                  <a:rPr lang="en" sz="1467" dirty="0">
                    <a:latin typeface="Roboto"/>
                    <a:ea typeface="Roboto"/>
                    <a:cs typeface="Roboto"/>
                    <a:sym typeface="Roboto"/>
                  </a:rPr>
                  <a:t>Collab</a:t>
                </a:r>
                <a:endParaRPr sz="1467"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933" dirty="0">
                  <a:sym typeface="Fira Sans Extra Condensed SemiBold"/>
                </a:rPr>
                <a:t>02</a:t>
              </a:r>
              <a:endParaRPr sz="2933" dirty="0">
                <a:sym typeface="Fira Sans Extra Condensed SemiBold"/>
              </a:endParaRPr>
            </a:p>
          </p:txBody>
        </p:sp>
      </p:grpSp>
      <p:grpSp>
        <p:nvGrpSpPr>
          <p:cNvPr id="281" name="Google Shape;281;p29"/>
          <p:cNvGrpSpPr/>
          <p:nvPr/>
        </p:nvGrpSpPr>
        <p:grpSpPr>
          <a:xfrm>
            <a:off x="5183992" y="1406442"/>
            <a:ext cx="1807853" cy="342515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sz="2133" dirty="0">
                    <a:latin typeface="Fira Sans Extra Condensed SemiBold"/>
                    <a:ea typeface="Fira Sans Extra Condensed SemiBold"/>
                    <a:cs typeface="Fira Sans Extra Condensed SemiBold"/>
                    <a:sym typeface="Fira Sans Extra Condensed SemiBold"/>
                  </a:rPr>
                  <a:t>Analytics</a:t>
                </a:r>
                <a:endParaRPr sz="2133"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sz="2133" dirty="0">
                    <a:sym typeface="Roboto"/>
                  </a:rPr>
                  <a:t>Distribution</a:t>
                </a:r>
              </a:p>
              <a:p>
                <a:r>
                  <a:rPr lang="en-US" sz="2133" dirty="0">
                    <a:sym typeface="Roboto"/>
                  </a:rPr>
                  <a:t>Visualization</a:t>
                </a:r>
              </a:p>
              <a:p>
                <a:r>
                  <a:rPr lang="en-US" sz="2133" dirty="0">
                    <a:sym typeface="Roboto"/>
                  </a:rPr>
                  <a:t>Aggregation</a:t>
                </a:r>
              </a:p>
              <a:p>
                <a:r>
                  <a:rPr lang="en-US" sz="2133" dirty="0">
                    <a:sym typeface="Roboto"/>
                  </a:rPr>
                  <a:t>Statistics</a:t>
                </a:r>
                <a:endParaRPr sz="2133"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933" dirty="0">
                  <a:latin typeface="Fira Sans Extra Condensed SemiBold"/>
                  <a:ea typeface="Fira Sans Extra Condensed SemiBold"/>
                  <a:cs typeface="Fira Sans Extra Condensed SemiBold"/>
                  <a:sym typeface="Fira Sans Extra Condensed SemiBold"/>
                </a:rPr>
                <a:t>03</a:t>
              </a:r>
              <a:endParaRPr sz="2933"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6943806" y="1406441"/>
            <a:ext cx="1752583" cy="332688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US" sz="3200" dirty="0">
                    <a:sym typeface="Fira Sans Extra Condensed SemiBold"/>
                  </a:rPr>
                  <a:t>Analytics</a:t>
                </a:r>
                <a:endParaRPr sz="3200"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sz="2133" dirty="0">
                    <a:sym typeface="Roboto"/>
                  </a:rPr>
                  <a:t>Distribution Function</a:t>
                </a:r>
                <a:endParaRPr sz="2133"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04</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8548929" y="1399989"/>
            <a:ext cx="2177257" cy="332688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467" dirty="0">
                    <a:solidFill>
                      <a:schemeClr val="dk1"/>
                    </a:solidFill>
                    <a:latin typeface="Roboto"/>
                    <a:ea typeface="Roboto"/>
                    <a:cs typeface="Roboto"/>
                    <a:sym typeface="Roboto"/>
                  </a:rPr>
                  <a:t>Project Building</a:t>
                </a: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05</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999" y="2159662"/>
            <a:ext cx="1467205" cy="910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785" y="2205755"/>
            <a:ext cx="1976401" cy="1099148"/>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53876" y="2205756"/>
            <a:ext cx="1429232" cy="864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5782" y="2154187"/>
            <a:ext cx="1249095" cy="8839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7201209" y="2225651"/>
            <a:ext cx="1237760" cy="94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748940"/>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1"/>
            <a:ext cx="10972800" cy="772948"/>
          </a:xfrm>
        </p:spPr>
        <p:txBody>
          <a:bodyPr vert="horz" lIns="82613" tIns="41307" rIns="82613" bIns="41307" rtlCol="0" anchor="ctr">
            <a:normAutofit/>
          </a:bodyPr>
          <a:lstStyle/>
          <a:p>
            <a:pPr algn="l"/>
            <a:r>
              <a:rPr lang="en" sz="4267" dirty="0">
                <a:latin typeface="Times New Roman" panose="02020603050405020304" pitchFamily="18" charset="0"/>
                <a:cs typeface="Times New Roman" panose="02020603050405020304" pitchFamily="18" charset="0"/>
              </a:rPr>
              <a:t>Day wise Learning Plan</a:t>
            </a:r>
            <a:endParaRPr lang="en-US" sz="4267"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911424" y="1182226"/>
            <a:ext cx="7776864" cy="4628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613" tIns="41307" rIns="82613" bIns="4130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26089"/>
            <a:r>
              <a:rPr lang="en-US" sz="1600" b="1" dirty="0">
                <a:solidFill>
                  <a:srgbClr val="606060"/>
                </a:solidFill>
                <a:latin typeface="Times New Roman" panose="02020603050405020304" pitchFamily="18" charset="0"/>
                <a:cs typeface="Times New Roman" panose="02020603050405020304" pitchFamily="18" charset="0"/>
              </a:rPr>
              <a:t>Day -1 :</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Introduction to Python  </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-2:</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Tools|Syntaxes</a:t>
            </a:r>
            <a:r>
              <a:rPr lang="en-US" dirty="0">
                <a:latin typeface="Times New Roman" panose="02020603050405020304" pitchFamily="18" charset="0"/>
                <a:cs typeface="Times New Roman" panose="02020603050405020304" pitchFamily="18" charset="0"/>
              </a:rPr>
              <a:t> &amp;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-3:</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Dictionaries,Date</a:t>
            </a:r>
            <a:r>
              <a:rPr lang="en-US" dirty="0">
                <a:latin typeface="Times New Roman" panose="02020603050405020304" pitchFamily="18" charset="0"/>
                <a:cs typeface="Times New Roman" panose="02020603050405020304" pitchFamily="18" charset="0"/>
              </a:rPr>
              <a:t> and Time</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MySql</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-5:</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-6:</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-7:</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-8:</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Array Manipulations, Mathematical  Functions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-9:</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Histogram Using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I/O With </a:t>
            </a:r>
            <a:r>
              <a:rPr lang="en-IN" dirty="0" err="1">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-10:</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Library - Introduction , </a:t>
            </a:r>
            <a:r>
              <a:rPr lang="en-US" dirty="0" err="1">
                <a:latin typeface="Times New Roman" panose="02020603050405020304" pitchFamily="18" charset="0"/>
                <a:cs typeface="Times New Roman" panose="02020603050405020304" pitchFamily="18" charset="0"/>
              </a:rPr>
              <a:t>Pyplot</a:t>
            </a:r>
            <a:r>
              <a:rPr lang="en-US" dirty="0">
                <a:latin typeface="Times New Roman" panose="02020603050405020304" pitchFamily="18" charset="0"/>
                <a:cs typeface="Times New Roman" panose="02020603050405020304" pitchFamily="18" charset="0"/>
              </a:rPr>
              <a:t> API | Types Of Plots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-11:</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Seaborn</a:t>
            </a:r>
            <a:r>
              <a:rPr lang="en-IN" dirty="0">
                <a:latin typeface="Times New Roman" panose="02020603050405020304" pitchFamily="18" charset="0"/>
                <a:cs typeface="Times New Roman" panose="02020603050405020304" pitchFamily="18" charset="0"/>
              </a:rPr>
              <a:t>  Library </a:t>
            </a:r>
          </a:p>
          <a:p>
            <a:pPr defTabSz="826089"/>
            <a:r>
              <a:rPr lang="en-US" sz="1600" b="1" dirty="0">
                <a:solidFill>
                  <a:srgbClr val="606060"/>
                </a:solidFill>
                <a:latin typeface="Times New Roman" panose="02020603050405020304" pitchFamily="18" charset="0"/>
                <a:cs typeface="Times New Roman" panose="02020603050405020304" pitchFamily="18" charset="0"/>
              </a:rPr>
              <a:t>Day -12:</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SKLearn</a:t>
            </a:r>
            <a:r>
              <a:rPr lang="en-IN" dirty="0">
                <a:latin typeface="Times New Roman" panose="02020603050405020304" pitchFamily="18" charset="0"/>
                <a:cs typeface="Times New Roman" panose="02020603050405020304" pitchFamily="18" charset="0"/>
              </a:rPr>
              <a:t> Library</a:t>
            </a:r>
          </a:p>
          <a:p>
            <a:pPr defTabSz="826089"/>
            <a:r>
              <a:rPr lang="en-US" sz="1600" b="1" dirty="0">
                <a:solidFill>
                  <a:srgbClr val="606060"/>
                </a:solidFill>
                <a:latin typeface="Times New Roman" panose="02020603050405020304" pitchFamily="18" charset="0"/>
                <a:cs typeface="Times New Roman" panose="02020603050405020304" pitchFamily="18" charset="0"/>
              </a:rPr>
              <a:t>Day -13:</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Python – Date and Time , Data Wrangling. </a:t>
            </a:r>
          </a:p>
          <a:p>
            <a:pPr defTabSz="826089"/>
            <a:r>
              <a:rPr lang="en-US" sz="1600" b="1" dirty="0">
                <a:solidFill>
                  <a:srgbClr val="606060"/>
                </a:solidFill>
                <a:latin typeface="Times New Roman" panose="02020603050405020304" pitchFamily="18" charset="0"/>
                <a:cs typeface="Times New Roman" panose="02020603050405020304" pitchFamily="18" charset="0"/>
              </a:rPr>
              <a:t>Day -14: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Python – Data Cleansing</a:t>
            </a:r>
          </a:p>
          <a:p>
            <a:pPr defTabSz="826089"/>
            <a:r>
              <a:rPr lang="en-US" sz="1600" b="1" dirty="0">
                <a:solidFill>
                  <a:srgbClr val="606060"/>
                </a:solidFill>
                <a:latin typeface="Times New Roman" panose="02020603050405020304" pitchFamily="18" charset="0"/>
                <a:cs typeface="Times New Roman" panose="02020603050405020304" pitchFamily="18" charset="0"/>
              </a:rPr>
              <a:t>Day -15: </a:t>
            </a:r>
            <a:r>
              <a:rPr lang="en-US" dirty="0">
                <a:latin typeface="Times New Roman" panose="02020603050405020304" pitchFamily="18" charset="0"/>
                <a:cs typeface="Times New Roman" panose="02020603050405020304" pitchFamily="18" charset="0"/>
              </a:rPr>
              <a:t> Python – Word Tokenization , Stemming and </a:t>
            </a:r>
            <a:r>
              <a:rPr lang="en-US" dirty="0" err="1">
                <a:latin typeface="Times New Roman" panose="02020603050405020304" pitchFamily="18" charset="0"/>
                <a:cs typeface="Times New Roman" panose="02020603050405020304" pitchFamily="18" charset="0"/>
              </a:rPr>
              <a:t>Lammetization</a:t>
            </a:r>
            <a:r>
              <a:rPr lang="en-US" dirty="0"/>
              <a:t>.</a:t>
            </a:r>
            <a:endParaRPr lang="en-IN" dirty="0"/>
          </a:p>
          <a:p>
            <a:pPr defTabSz="826089"/>
            <a:endParaRPr lang="en-US" sz="2533" dirty="0"/>
          </a:p>
        </p:txBody>
      </p:sp>
    </p:spTree>
    <p:extLst>
      <p:ext uri="{BB962C8B-B14F-4D97-AF65-F5344CB8AC3E}">
        <p14:creationId xmlns:p14="http://schemas.microsoft.com/office/powerpoint/2010/main" val="1143548368"/>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9400"/>
            <a:ext cx="10972800" cy="1143000"/>
          </a:xfrm>
        </p:spPr>
        <p:txBody>
          <a:bodyPr vert="horz" lIns="82613" tIns="41307" rIns="82613" bIns="41307" rtlCol="0" anchor="ctr">
            <a:normAutofit/>
          </a:bodyPr>
          <a:lstStyle/>
          <a:p>
            <a:pPr algn="l"/>
            <a:r>
              <a:rPr lang="en" sz="3600" dirty="0"/>
              <a:t>Day wise Learning Plan</a:t>
            </a:r>
            <a:endParaRPr lang="en-US" sz="3200" dirty="0"/>
          </a:p>
        </p:txBody>
      </p:sp>
      <p:sp>
        <p:nvSpPr>
          <p:cNvPr id="3" name="Rectangle 2"/>
          <p:cNvSpPr/>
          <p:nvPr/>
        </p:nvSpPr>
        <p:spPr>
          <a:xfrm>
            <a:off x="812802" y="1397002"/>
            <a:ext cx="7864009" cy="4022961"/>
          </a:xfrm>
          <a:prstGeom prst="rect">
            <a:avLst/>
          </a:prstGeom>
        </p:spPr>
        <p:txBody>
          <a:bodyPr wrap="square" lIns="82613" tIns="41307" rIns="82613" bIns="41307">
            <a:spAutoFit/>
          </a:bodyPr>
          <a:lstStyle/>
          <a:p>
            <a:r>
              <a:rPr lang="en-US" sz="1600" b="1" dirty="0">
                <a:solidFill>
                  <a:srgbClr val="606060"/>
                </a:solidFill>
                <a:latin typeface="Times New Roman" panose="02020603050405020304" pitchFamily="18" charset="0"/>
                <a:cs typeface="Times New Roman" panose="02020603050405020304" pitchFamily="18" charset="0"/>
              </a:rPr>
              <a:t>Day -16:</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Data Visualization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-17:</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Statistical Analysis</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-18:</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Types Of Distribution </a:t>
            </a:r>
          </a:p>
          <a:p>
            <a:r>
              <a:rPr lang="en-US" sz="1600" b="1" dirty="0">
                <a:solidFill>
                  <a:srgbClr val="606060"/>
                </a:solidFill>
                <a:latin typeface="Times New Roman" panose="02020603050405020304" pitchFamily="18" charset="0"/>
                <a:cs typeface="Times New Roman" panose="02020603050405020304" pitchFamily="18" charset="0"/>
              </a:rPr>
              <a:t>Day -19:</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Correlation ,Chi-Square Test , Linear Regression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-20:</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library – Introduction.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-21:</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Stock Price Prediction With Machine Learning           LSTM RNN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-22:</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People’s  </a:t>
            </a:r>
            <a:r>
              <a:rPr lang="en-US" sz="1600" dirty="0" err="1">
                <a:latin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cs typeface="Times New Roman" panose="02020603050405020304" pitchFamily="18" charset="0"/>
              </a:rPr>
              <a:t> in chat message using NLP          </a:t>
            </a:r>
            <a:r>
              <a:rPr lang="en-US" sz="1600" dirty="0" err="1">
                <a:latin typeface="Times New Roman" panose="02020603050405020304" pitchFamily="18" charset="0"/>
                <a:cs typeface="Times New Roman" panose="02020603050405020304" pitchFamily="18" charset="0"/>
              </a:rPr>
              <a:t>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-23:</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Gaming In Python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-24:</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Chatbot</a:t>
            </a:r>
            <a:r>
              <a:rPr lang="en-US" sz="1600" dirty="0">
                <a:latin typeface="Times New Roman" panose="02020603050405020304" pitchFamily="18" charset="0"/>
                <a:cs typeface="Times New Roman" panose="02020603050405020304" pitchFamily="18" charset="0"/>
              </a:rPr>
              <a:t> creation in Python                                           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-25:</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Electricity Price Prediction Using ML                                                                                                                                                               Random Forest </a:t>
            </a:r>
            <a:r>
              <a:rPr lang="en-US" sz="1600" dirty="0" err="1">
                <a:latin typeface="Times New Roman" panose="02020603050405020304" pitchFamily="18" charset="0"/>
                <a:cs typeface="Times New Roman" panose="02020603050405020304" pitchFamily="18" charset="0"/>
              </a:rPr>
              <a:t>Regressor</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-26:</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Diamond Price Prediction Using Python                       Linear Regression</a:t>
            </a:r>
          </a:p>
          <a:p>
            <a:r>
              <a:rPr lang="en-US" sz="1600" b="1" dirty="0">
                <a:solidFill>
                  <a:srgbClr val="606060"/>
                </a:solidFill>
                <a:latin typeface="Times New Roman" panose="02020603050405020304" pitchFamily="18" charset="0"/>
                <a:cs typeface="Times New Roman" panose="02020603050405020304" pitchFamily="18" charset="0"/>
              </a:rPr>
              <a:t>Day -27:</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Book Recommendation System                                       KNN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-28:</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Image Classification Using CNN                                     </a:t>
            </a:r>
            <a:r>
              <a:rPr lang="en-IN" sz="1600" dirty="0" err="1">
                <a:latin typeface="Times New Roman" panose="02020603050405020304" pitchFamily="18" charset="0"/>
                <a:cs typeface="Times New Roman" panose="02020603050405020304" pitchFamily="18" charset="0"/>
              </a:rPr>
              <a:t>CNN</a:t>
            </a:r>
            <a:r>
              <a:rPr lang="en-IN" sz="1600" dirty="0">
                <a:latin typeface="Times New Roman" panose="02020603050405020304" pitchFamily="18" charset="0"/>
                <a:cs typeface="Times New Roman" panose="02020603050405020304" pitchFamily="18" charset="0"/>
              </a:rPr>
              <a:t> </a:t>
            </a:r>
          </a:p>
          <a:p>
            <a:r>
              <a:rPr lang="en-US" sz="1600" b="1" dirty="0">
                <a:solidFill>
                  <a:srgbClr val="606060"/>
                </a:solidFill>
                <a:latin typeface="Times New Roman" panose="02020603050405020304" pitchFamily="18" charset="0"/>
                <a:cs typeface="Times New Roman" panose="02020603050405020304" pitchFamily="18" charset="0"/>
              </a:rPr>
              <a:t>Day -29:</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Titanic Survival Analysis Using ML                               Logistic Regression</a:t>
            </a:r>
          </a:p>
          <a:p>
            <a:r>
              <a:rPr lang="en-US" sz="1600" b="1" dirty="0">
                <a:solidFill>
                  <a:srgbClr val="606060"/>
                </a:solidFill>
                <a:latin typeface="Times New Roman" panose="02020603050405020304" pitchFamily="18" charset="0"/>
                <a:cs typeface="Times New Roman" panose="02020603050405020304" pitchFamily="18" charset="0"/>
              </a:rPr>
              <a:t>Day -30:</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in Python</a:t>
            </a:r>
          </a:p>
        </p:txBody>
      </p:sp>
    </p:spTree>
    <p:extLst>
      <p:ext uri="{BB962C8B-B14F-4D97-AF65-F5344CB8AC3E}">
        <p14:creationId xmlns:p14="http://schemas.microsoft.com/office/powerpoint/2010/main" val="3753338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09" y="452669"/>
            <a:ext cx="10972800" cy="1143000"/>
          </a:xfrm>
        </p:spPr>
        <p:txBody>
          <a:bodyPr vert="horz" lIns="82613" tIns="41307" rIns="82613" bIns="41307" rtlCol="0" anchor="ctr">
            <a:normAutofit/>
          </a:bodyPr>
          <a:lstStyle/>
          <a:p>
            <a:pPr algn="l"/>
            <a:r>
              <a:rPr lang="en-US" sz="4267" dirty="0">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1059989" y="5675513"/>
            <a:ext cx="4480264" cy="473207"/>
          </a:xfrm>
          <a:prstGeom prst="rect">
            <a:avLst/>
          </a:prstGeom>
          <a:noFill/>
        </p:spPr>
        <p:txBody>
          <a:bodyPr wrap="none" lIns="82613" tIns="41307" rIns="82613" bIns="41307" rtlCol="0">
            <a:spAutoFit/>
          </a:bodyPr>
          <a:lstStyle/>
          <a:p>
            <a:r>
              <a:rPr lang="en-US" sz="2533" dirty="0"/>
              <a:t>All Projects in </a:t>
            </a:r>
            <a:r>
              <a:rPr lang="en-US" sz="2533" b="1" dirty="0"/>
              <a:t>Jupyter Notebook</a:t>
            </a:r>
            <a:endParaRPr lang="en-US" sz="2533" b="1" u="sng" dirty="0"/>
          </a:p>
        </p:txBody>
      </p:sp>
      <p:sp>
        <p:nvSpPr>
          <p:cNvPr id="6" name="Rectangle 5"/>
          <p:cNvSpPr/>
          <p:nvPr/>
        </p:nvSpPr>
        <p:spPr>
          <a:xfrm>
            <a:off x="1059990" y="1720560"/>
            <a:ext cx="8756239" cy="2853410"/>
          </a:xfrm>
          <a:prstGeom prst="rect">
            <a:avLst/>
          </a:prstGeom>
        </p:spPr>
        <p:txBody>
          <a:bodyPr wrap="square" lIns="82613" tIns="41307" rIns="82613" bIns="41307">
            <a:spAutoFit/>
          </a:bodyPr>
          <a:lstStyle/>
          <a:p>
            <a:pPr marL="309783" indent="-309783">
              <a:buFont typeface="+mj-lt"/>
              <a:buAutoNum type="arabicPeriod"/>
            </a:pPr>
            <a:r>
              <a:rPr lang="en-US" dirty="0"/>
              <a:t>Stock Price Prediction With Machine Learning </a:t>
            </a:r>
          </a:p>
          <a:p>
            <a:pPr marL="309783" indent="-309783">
              <a:buFont typeface="+mj-lt"/>
              <a:buAutoNum type="arabicPeriod"/>
            </a:pPr>
            <a:r>
              <a:rPr lang="en-US" dirty="0"/>
              <a:t>People’s  </a:t>
            </a:r>
            <a:r>
              <a:rPr lang="en-US" dirty="0" err="1"/>
              <a:t>behaviour</a:t>
            </a:r>
            <a:r>
              <a:rPr lang="en-US" dirty="0"/>
              <a:t> in chat message using NLP </a:t>
            </a:r>
          </a:p>
          <a:p>
            <a:pPr marL="309783" indent="-309783">
              <a:buFont typeface="+mj-lt"/>
              <a:buAutoNum type="arabicPeriod"/>
            </a:pPr>
            <a:r>
              <a:rPr lang="en-US" dirty="0"/>
              <a:t>Gaming In Python </a:t>
            </a:r>
          </a:p>
          <a:p>
            <a:pPr marL="309783" indent="-309783">
              <a:buFont typeface="+mj-lt"/>
              <a:buAutoNum type="arabicPeriod"/>
            </a:pPr>
            <a:r>
              <a:rPr lang="en-US" dirty="0" err="1"/>
              <a:t>Chatbot</a:t>
            </a:r>
            <a:r>
              <a:rPr lang="en-US" dirty="0"/>
              <a:t> creation in Python </a:t>
            </a:r>
          </a:p>
          <a:p>
            <a:pPr marL="309783" indent="-309783">
              <a:buFont typeface="+mj-lt"/>
              <a:buAutoNum type="arabicPeriod"/>
            </a:pPr>
            <a:r>
              <a:rPr lang="en-US" dirty="0"/>
              <a:t>Electricity Price Prediction Using ML </a:t>
            </a:r>
          </a:p>
          <a:p>
            <a:pPr marL="309783" indent="-309783">
              <a:buFont typeface="+mj-lt"/>
              <a:buAutoNum type="arabicPeriod"/>
            </a:pPr>
            <a:r>
              <a:rPr lang="en-IN" dirty="0"/>
              <a:t>Diamond Price Prediction Using Python </a:t>
            </a:r>
          </a:p>
          <a:p>
            <a:pPr marL="309783" indent="-309783">
              <a:buFont typeface="+mj-lt"/>
              <a:buAutoNum type="arabicPeriod"/>
            </a:pPr>
            <a:r>
              <a:rPr lang="en-IN" dirty="0"/>
              <a:t>Book Recommendation System </a:t>
            </a:r>
          </a:p>
          <a:p>
            <a:pPr marL="309783" indent="-309783">
              <a:buFont typeface="+mj-lt"/>
              <a:buAutoNum type="arabicPeriod"/>
            </a:pPr>
            <a:r>
              <a:rPr lang="en-IN" dirty="0"/>
              <a:t>Image Classification Using CNN </a:t>
            </a:r>
          </a:p>
          <a:p>
            <a:pPr marL="309783" indent="-309783">
              <a:buFont typeface="+mj-lt"/>
              <a:buAutoNum type="arabicPeriod"/>
            </a:pPr>
            <a:r>
              <a:rPr lang="en-IN" dirty="0"/>
              <a:t>Titanic Survival Analysis Using ML </a:t>
            </a:r>
          </a:p>
          <a:p>
            <a:pPr marL="309783" indent="-309783">
              <a:buFont typeface="+mj-lt"/>
              <a:buAutoNum type="arabicPeriod"/>
            </a:pPr>
            <a:r>
              <a:rPr lang="en-IN" dirty="0" err="1"/>
              <a:t>Blockchain</a:t>
            </a:r>
            <a:r>
              <a:rPr lang="en-IN" dirty="0"/>
              <a:t> in Python</a:t>
            </a:r>
            <a:endParaRPr lang="en-US" sz="2133" dirty="0"/>
          </a:p>
        </p:txBody>
      </p:sp>
    </p:spTree>
    <p:extLst>
      <p:ext uri="{BB962C8B-B14F-4D97-AF65-F5344CB8AC3E}">
        <p14:creationId xmlns:p14="http://schemas.microsoft.com/office/powerpoint/2010/main" val="3197450306"/>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93" y="1290840"/>
            <a:ext cx="10984800" cy="637600"/>
          </a:xfrm>
        </p:spPr>
        <p:txBody>
          <a:bodyPr vert="horz" lIns="82613" tIns="41307" rIns="82613" bIns="41307" rtlCol="0" anchor="ctr">
            <a:normAutofit/>
          </a:bodyPr>
          <a:lstStyle/>
          <a:p>
            <a:pPr algn="l"/>
            <a:r>
              <a:rPr lang="en-US" sz="3200" u="sng" dirty="0"/>
              <a:t>What</a:t>
            </a:r>
            <a:r>
              <a:rPr lang="en-US" sz="3200" dirty="0"/>
              <a:t> you will </a:t>
            </a:r>
            <a:r>
              <a:rPr lang="en-US" sz="3200" u="sng" dirty="0"/>
              <a:t>get</a:t>
            </a:r>
            <a:r>
              <a:rPr lang="en-US" sz="3200" dirty="0"/>
              <a:t> from this Free 30 Days Master Class?</a:t>
            </a:r>
          </a:p>
        </p:txBody>
      </p:sp>
      <p:sp>
        <p:nvSpPr>
          <p:cNvPr id="3" name="Rectangle 2"/>
          <p:cNvSpPr/>
          <p:nvPr/>
        </p:nvSpPr>
        <p:spPr>
          <a:xfrm>
            <a:off x="2103480" y="2597817"/>
            <a:ext cx="7603384" cy="1560748"/>
          </a:xfrm>
          <a:prstGeom prst="rect">
            <a:avLst/>
          </a:prstGeom>
        </p:spPr>
        <p:txBody>
          <a:bodyPr wrap="square" lIns="82613" tIns="41307" rIns="82613" bIns="41307">
            <a:spAutoFit/>
          </a:bodyPr>
          <a:lstStyle/>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You can attend YouTube Live Class</a:t>
            </a:r>
          </a:p>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1540993926"/>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665" y="2978615"/>
            <a:ext cx="7848779" cy="1044421"/>
          </a:xfrm>
        </p:spPr>
        <p:txBody>
          <a:bodyPr/>
          <a:lstStyle/>
          <a:p>
            <a:r>
              <a:rPr lang="en-US" sz="2533" dirty="0">
                <a:solidFill>
                  <a:schemeClr val="bg2">
                    <a:lumMod val="50000"/>
                  </a:schemeClr>
                </a:solidFill>
              </a:rPr>
              <a:t>Ans :</a:t>
            </a:r>
            <a:r>
              <a:rPr lang="en-US" sz="2533" dirty="0"/>
              <a:t> </a:t>
            </a:r>
            <a:r>
              <a:rPr lang="en-US" sz="1600" dirty="0"/>
              <a:t>During the Live Class, organizer will post </a:t>
            </a:r>
            <a:r>
              <a:rPr lang="en-US" sz="1600" u="sng" dirty="0">
                <a:solidFill>
                  <a:srgbClr val="FF0000"/>
                </a:solidFill>
              </a:rPr>
              <a:t>Google Form link </a:t>
            </a:r>
            <a:r>
              <a:rPr lang="en-US" sz="1600" dirty="0"/>
              <a:t>in </a:t>
            </a:r>
            <a:r>
              <a:rPr lang="en-US" sz="1600" u="sng" dirty="0">
                <a:solidFill>
                  <a:srgbClr val="FF0000"/>
                </a:solidFill>
              </a:rPr>
              <a:t>Live Chat. </a:t>
            </a:r>
            <a:r>
              <a:rPr lang="en-US" sz="1600" dirty="0"/>
              <a:t>The Participants should submit the from on daily basis. </a:t>
            </a:r>
            <a:br>
              <a:rPr lang="en-US" sz="1600" dirty="0"/>
            </a:br>
            <a:r>
              <a:rPr lang="en-US" sz="1600" dirty="0">
                <a:solidFill>
                  <a:srgbClr val="C00000"/>
                </a:solidFill>
              </a:rPr>
              <a:t>Minimum 25 Days </a:t>
            </a:r>
            <a:r>
              <a:rPr lang="en-US" sz="1600" dirty="0"/>
              <a:t>Attendance is Required to get Free Master Class Participation Certificate.</a:t>
            </a:r>
          </a:p>
        </p:txBody>
      </p:sp>
      <p:sp>
        <p:nvSpPr>
          <p:cNvPr id="3" name="Title 2"/>
          <p:cNvSpPr>
            <a:spLocks noGrp="1"/>
          </p:cNvSpPr>
          <p:nvPr>
            <p:ph type="title" idx="2"/>
          </p:nvPr>
        </p:nvSpPr>
        <p:spPr>
          <a:xfrm>
            <a:off x="2118777" y="1028735"/>
            <a:ext cx="7800745" cy="1949877"/>
          </a:xfrm>
        </p:spPr>
        <p:txBody>
          <a:bodyPr/>
          <a:lstStyle/>
          <a:p>
            <a:r>
              <a:rPr lang="en-US" sz="4400" dirty="0">
                <a:solidFill>
                  <a:schemeClr val="bg2">
                    <a:lumMod val="50000"/>
                  </a:schemeClr>
                </a:solidFill>
              </a:rPr>
              <a:t>How to mark </a:t>
            </a:r>
            <a:r>
              <a:rPr lang="en-US" sz="4400" dirty="0"/>
              <a:t>your </a:t>
            </a:r>
            <a:r>
              <a:rPr lang="en-US" sz="4400" dirty="0">
                <a:solidFill>
                  <a:schemeClr val="bg2">
                    <a:lumMod val="50000"/>
                  </a:schemeClr>
                </a:solidFill>
              </a:rPr>
              <a:t>Attendance</a:t>
            </a:r>
            <a:r>
              <a:rPr lang="en-US" sz="4400" dirty="0"/>
              <a:t> in </a:t>
            </a:r>
            <a:r>
              <a:rPr lang="en-US" sz="4400" dirty="0">
                <a:solidFill>
                  <a:schemeClr val="bg2">
                    <a:lumMod val="50000"/>
                  </a:schemeClr>
                </a:solidFill>
              </a:rPr>
              <a:t>YouTube Live Class</a:t>
            </a:r>
            <a:r>
              <a:rPr lang="en-US" sz="4400" dirty="0"/>
              <a:t>?</a:t>
            </a:r>
          </a:p>
        </p:txBody>
      </p:sp>
      <p:sp>
        <p:nvSpPr>
          <p:cNvPr id="6" name="Rectangle 5"/>
          <p:cNvSpPr/>
          <p:nvPr/>
        </p:nvSpPr>
        <p:spPr>
          <a:xfrm>
            <a:off x="2243664" y="4668713"/>
            <a:ext cx="7675856" cy="1191416"/>
          </a:xfrm>
          <a:prstGeom prst="rect">
            <a:avLst/>
          </a:prstGeom>
          <a:ln>
            <a:solidFill>
              <a:srgbClr val="FF0000"/>
            </a:solidFill>
          </a:ln>
        </p:spPr>
        <p:txBody>
          <a:bodyPr wrap="square" lIns="82613" tIns="41307" rIns="82613" bIns="41307">
            <a:spAutoFit/>
          </a:bodyPr>
          <a:lstStyle/>
          <a:p>
            <a:r>
              <a:rPr lang="en-US" sz="1867" dirty="0">
                <a:solidFill>
                  <a:schemeClr val="bg2">
                    <a:lumMod val="50000"/>
                  </a:schemeClr>
                </a:solidFill>
              </a:rPr>
              <a:t>Note :</a:t>
            </a:r>
            <a:r>
              <a:rPr lang="en-US" sz="1867" dirty="0"/>
              <a:t> </a:t>
            </a:r>
            <a:r>
              <a:rPr lang="en-US" sz="2400" dirty="0"/>
              <a:t>The Link will be available during the Live. From the LIVE Class date, the live video will get removed from the YouTube in 3 days. </a:t>
            </a:r>
            <a:endParaRPr lang="en-US" sz="2400" u="sng" dirty="0">
              <a:solidFill>
                <a:srgbClr val="FF0000"/>
              </a:solidFill>
            </a:endParaRPr>
          </a:p>
        </p:txBody>
      </p:sp>
    </p:spTree>
    <p:extLst>
      <p:ext uri="{BB962C8B-B14F-4D97-AF65-F5344CB8AC3E}">
        <p14:creationId xmlns:p14="http://schemas.microsoft.com/office/powerpoint/2010/main" val="28646676"/>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82613" tIns="41307" rIns="82613" bIns="41307" rtlCol="0" anchor="ctr">
            <a:normAutofit fontScale="90000"/>
          </a:bodyPr>
          <a:lstStyle/>
          <a:p>
            <a:pPr algn="l"/>
            <a:r>
              <a:rPr lang="en-US" sz="3600" dirty="0"/>
              <a:t/>
            </a:r>
            <a:br>
              <a:rPr lang="en-US" sz="3600" dirty="0"/>
            </a:br>
            <a:r>
              <a:rPr lang="en-US" sz="4800" dirty="0">
                <a:solidFill>
                  <a:schemeClr val="bg1"/>
                </a:solidFill>
                <a:latin typeface="Times New Roman" panose="02020603050405020304" pitchFamily="18" charset="0"/>
                <a:cs typeface="Times New Roman" panose="02020603050405020304" pitchFamily="18" charset="0"/>
              </a:rPr>
              <a:t>Sample 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234" y="1508787"/>
            <a:ext cx="6501820" cy="45955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569" y="2820872"/>
            <a:ext cx="2812971" cy="2160072"/>
          </a:xfrm>
          <a:prstGeom prst="rect">
            <a:avLst/>
          </a:prstGeom>
        </p:spPr>
      </p:pic>
    </p:spTree>
    <p:extLst>
      <p:ext uri="{BB962C8B-B14F-4D97-AF65-F5344CB8AC3E}">
        <p14:creationId xmlns:p14="http://schemas.microsoft.com/office/powerpoint/2010/main" val="1711180587"/>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1134" y="3806664"/>
            <a:ext cx="7954455" cy="580525"/>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871531" y="1604797"/>
            <a:ext cx="9861876" cy="1274528"/>
          </a:xfrm>
        </p:spPr>
        <p:txBody>
          <a:bodyPr/>
          <a:lstStyle/>
          <a:p>
            <a:pPr algn="l"/>
            <a:r>
              <a:rPr lang="en-US" sz="3600" dirty="0"/>
              <a:t>You can get chance to apply 1 Month Internship on Data Science &amp; Analytics Master Class</a:t>
            </a:r>
          </a:p>
        </p:txBody>
      </p:sp>
      <p:sp>
        <p:nvSpPr>
          <p:cNvPr id="5" name="Subtitle 3"/>
          <p:cNvSpPr txBox="1">
            <a:spLocks/>
          </p:cNvSpPr>
          <p:nvPr/>
        </p:nvSpPr>
        <p:spPr>
          <a:xfrm>
            <a:off x="1461928" y="482260"/>
            <a:ext cx="6788725" cy="1335848"/>
          </a:xfrm>
          <a:prstGeom prst="rect">
            <a:avLst/>
          </a:prstGeom>
          <a:noFill/>
          <a:ln>
            <a:noFill/>
          </a:ln>
        </p:spPr>
        <p:txBody>
          <a:bodyPr spcFirstLastPara="1" wrap="square" lIns="82600" tIns="82600" rIns="82600" bIns="8260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4933" b="1" dirty="0"/>
              <a:t>On Demand</a:t>
            </a:r>
          </a:p>
        </p:txBody>
      </p:sp>
    </p:spTree>
    <p:extLst>
      <p:ext uri="{BB962C8B-B14F-4D97-AF65-F5344CB8AC3E}">
        <p14:creationId xmlns:p14="http://schemas.microsoft.com/office/powerpoint/2010/main" val="3965866474"/>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072" y="356662"/>
            <a:ext cx="5630397" cy="1344148"/>
          </a:xfrm>
        </p:spPr>
        <p:txBody>
          <a:bodyPr/>
          <a:lstStyle/>
          <a:p>
            <a:r>
              <a:rPr lang="en-US" sz="5467" dirty="0"/>
              <a:t>What is Internship????</a:t>
            </a:r>
          </a:p>
        </p:txBody>
      </p:sp>
      <p:grpSp>
        <p:nvGrpSpPr>
          <p:cNvPr id="9" name="Group 8"/>
          <p:cNvGrpSpPr/>
          <p:nvPr/>
        </p:nvGrpSpPr>
        <p:grpSpPr>
          <a:xfrm>
            <a:off x="2063552" y="1892831"/>
            <a:ext cx="8452832" cy="4660997"/>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b="1" dirty="0">
                  <a:solidFill>
                    <a:schemeClr val="bg1"/>
                  </a:solidFill>
                </a:rPr>
                <a:t>Grow</a:t>
              </a:r>
            </a:p>
          </p:txBody>
        </p:sp>
      </p:grpSp>
    </p:spTree>
    <p:extLst>
      <p:ext uri="{BB962C8B-B14F-4D97-AF65-F5344CB8AC3E}">
        <p14:creationId xmlns:p14="http://schemas.microsoft.com/office/powerpoint/2010/main" val="3219457215"/>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1.png"/>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56902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nvPr>
        </p:nvGraphicFramePr>
        <p:xfrm>
          <a:off x="2" y="100139"/>
          <a:ext cx="11920703" cy="6515880"/>
        </p:xfrm>
        <a:graphic>
          <a:graphicData uri="http://schemas.openxmlformats.org/drawingml/2006/table">
            <a:tbl>
              <a:tblPr firstRow="1" bandRow="1">
                <a:tableStyleId>{08FB837D-C827-4EFA-A057-4D05807E0F7C}</a:tableStyleId>
              </a:tblPr>
              <a:tblGrid>
                <a:gridCol w="4727179">
                  <a:extLst>
                    <a:ext uri="{9D8B030D-6E8A-4147-A177-3AD203B41FA5}">
                      <a16:colId xmlns:a16="http://schemas.microsoft.com/office/drawing/2014/main" val="20000"/>
                    </a:ext>
                  </a:extLst>
                </a:gridCol>
                <a:gridCol w="7193524">
                  <a:extLst>
                    <a:ext uri="{9D8B030D-6E8A-4147-A177-3AD203B41FA5}">
                      <a16:colId xmlns:a16="http://schemas.microsoft.com/office/drawing/2014/main" val="20001"/>
                    </a:ext>
                  </a:extLst>
                </a:gridCol>
              </a:tblGrid>
              <a:tr h="466307">
                <a:tc>
                  <a:txBody>
                    <a:bodyPr/>
                    <a:lstStyle/>
                    <a:p>
                      <a:pPr algn="ctr"/>
                      <a:r>
                        <a:rPr lang="en-US" sz="2100" dirty="0" smtClean="0"/>
                        <a:t>Free Master Class DSA</a:t>
                      </a:r>
                      <a:endParaRPr lang="en-US" sz="2100" dirty="0"/>
                    </a:p>
                  </a:txBody>
                  <a:tcPr marL="82619" marR="82619" marT="41312" marB="41312"/>
                </a:tc>
                <a:tc>
                  <a:txBody>
                    <a:bodyPr/>
                    <a:lstStyle/>
                    <a:p>
                      <a:pPr algn="ctr"/>
                      <a:r>
                        <a:rPr lang="en-US" sz="2100" dirty="0" smtClean="0"/>
                        <a:t>1</a:t>
                      </a:r>
                      <a:r>
                        <a:rPr lang="en-US" sz="2100" baseline="0" dirty="0" smtClean="0"/>
                        <a:t> Month Internship on DSA</a:t>
                      </a:r>
                      <a:endParaRPr lang="en-US" sz="2100" dirty="0"/>
                    </a:p>
                  </a:txBody>
                  <a:tcPr marL="82619" marR="82619" marT="41312" marB="41312"/>
                </a:tc>
                <a:extLst>
                  <a:ext uri="{0D108BD9-81ED-4DB2-BD59-A6C34878D82A}">
                    <a16:rowId xmlns:a16="http://schemas.microsoft.com/office/drawing/2014/main" val="10000"/>
                  </a:ext>
                </a:extLst>
              </a:tr>
              <a:tr h="743608">
                <a:tc>
                  <a:txBody>
                    <a:bodyPr/>
                    <a:lstStyle/>
                    <a:p>
                      <a:r>
                        <a:rPr lang="en-US" sz="2100" dirty="0" smtClean="0"/>
                        <a:t>Master Class Participation Certificate</a:t>
                      </a:r>
                      <a:endParaRPr lang="en-US" sz="2100" dirty="0"/>
                    </a:p>
                  </a:txBody>
                  <a:tcPr marL="82619" marR="82619" marT="41312" marB="41312"/>
                </a:tc>
                <a:tc>
                  <a:txBody>
                    <a:bodyPr/>
                    <a:lstStyle/>
                    <a:p>
                      <a:r>
                        <a:rPr lang="en-US" sz="2100" dirty="0" smtClean="0"/>
                        <a:t>Internship Completion</a:t>
                      </a:r>
                      <a:r>
                        <a:rPr lang="en-US" sz="2100" baseline="0" dirty="0" smtClean="0"/>
                        <a:t> Certificate</a:t>
                      </a:r>
                      <a:endParaRPr lang="en-US" sz="2100" dirty="0"/>
                    </a:p>
                  </a:txBody>
                  <a:tcPr marL="82619" marR="82619" marT="41312" marB="41312"/>
                </a:tc>
                <a:extLst>
                  <a:ext uri="{0D108BD9-81ED-4DB2-BD59-A6C34878D82A}">
                    <a16:rowId xmlns:a16="http://schemas.microsoft.com/office/drawing/2014/main" val="10001"/>
                  </a:ext>
                </a:extLst>
              </a:tr>
              <a:tr h="743608">
                <a:tc>
                  <a:txBody>
                    <a:bodyPr/>
                    <a:lstStyle/>
                    <a:p>
                      <a:r>
                        <a:rPr lang="en-US" sz="2100" dirty="0" smtClean="0"/>
                        <a:t>Minimum 25 Class should attend YouTube</a:t>
                      </a:r>
                      <a:r>
                        <a:rPr lang="en-US" sz="2100" baseline="0" dirty="0" smtClean="0"/>
                        <a:t> Live</a:t>
                      </a:r>
                      <a:endParaRPr lang="en-US" sz="2100" dirty="0"/>
                    </a:p>
                  </a:txBody>
                  <a:tcPr marL="82619" marR="82619" marT="41312" marB="41312"/>
                </a:tc>
                <a:tc>
                  <a:txBody>
                    <a:bodyPr/>
                    <a:lstStyle/>
                    <a:p>
                      <a:r>
                        <a:rPr lang="en-US" sz="2100" dirty="0" smtClean="0"/>
                        <a:t>Recorded Class</a:t>
                      </a:r>
                      <a:r>
                        <a:rPr lang="en-US" sz="2100" baseline="0" dirty="0" smtClean="0"/>
                        <a:t> Link will be provided. – LMS Portal Access</a:t>
                      </a:r>
                      <a:endParaRPr lang="en-US" sz="2100" dirty="0"/>
                    </a:p>
                  </a:txBody>
                  <a:tcPr marL="82619" marR="82619" marT="41312" marB="41312"/>
                </a:tc>
                <a:extLst>
                  <a:ext uri="{0D108BD9-81ED-4DB2-BD59-A6C34878D82A}">
                    <a16:rowId xmlns:a16="http://schemas.microsoft.com/office/drawing/2014/main" val="10002"/>
                  </a:ext>
                </a:extLst>
              </a:tr>
              <a:tr h="743608">
                <a:tc>
                  <a:txBody>
                    <a:bodyPr/>
                    <a:lstStyle/>
                    <a:p>
                      <a:r>
                        <a:rPr lang="en-US" sz="2100" dirty="0" smtClean="0"/>
                        <a:t>YouTube</a:t>
                      </a:r>
                      <a:r>
                        <a:rPr lang="en-US" sz="2100" baseline="0" dirty="0" smtClean="0"/>
                        <a:t> Live Mandatory</a:t>
                      </a:r>
                      <a:endParaRPr lang="en-US" sz="2100" dirty="0"/>
                    </a:p>
                  </a:txBody>
                  <a:tcPr marL="82619" marR="82619" marT="41312" marB="41312"/>
                </a:tc>
                <a:tc>
                  <a:txBody>
                    <a:bodyPr/>
                    <a:lstStyle/>
                    <a:p>
                      <a:r>
                        <a:rPr lang="en-US" sz="2100" dirty="0" smtClean="0"/>
                        <a:t>Your Choice. You can attend Live</a:t>
                      </a:r>
                      <a:r>
                        <a:rPr lang="en-US" sz="2100" baseline="0" dirty="0" smtClean="0"/>
                        <a:t> or else You can watch Recorded Class in LMS Portal</a:t>
                      </a:r>
                      <a:endParaRPr lang="en-US" sz="2100" dirty="0"/>
                    </a:p>
                  </a:txBody>
                  <a:tcPr marL="82619" marR="82619" marT="41312" marB="41312"/>
                </a:tc>
                <a:extLst>
                  <a:ext uri="{0D108BD9-81ED-4DB2-BD59-A6C34878D82A}">
                    <a16:rowId xmlns:a16="http://schemas.microsoft.com/office/drawing/2014/main" val="10003"/>
                  </a:ext>
                </a:extLst>
              </a:tr>
              <a:tr h="743608">
                <a:tc>
                  <a:txBody>
                    <a:bodyPr/>
                    <a:lstStyle/>
                    <a:p>
                      <a:r>
                        <a:rPr lang="en-US" sz="2100" dirty="0" smtClean="0"/>
                        <a:t>All Projects Demo class</a:t>
                      </a:r>
                      <a:r>
                        <a:rPr lang="en-US" sz="2100" baseline="0" dirty="0" smtClean="0"/>
                        <a:t> in YouTube Live</a:t>
                      </a:r>
                      <a:endParaRPr lang="en-US" sz="2100" dirty="0"/>
                    </a:p>
                  </a:txBody>
                  <a:tcPr marL="82619" marR="82619" marT="41312" marB="41312"/>
                </a:tc>
                <a:tc>
                  <a:txBody>
                    <a:bodyPr/>
                    <a:lstStyle/>
                    <a:p>
                      <a:r>
                        <a:rPr lang="en-US" sz="2100" dirty="0" smtClean="0"/>
                        <a:t>Step by Step Video</a:t>
                      </a:r>
                      <a:r>
                        <a:rPr lang="en-US" sz="2100" baseline="0" dirty="0" smtClean="0"/>
                        <a:t> Explanation Content in LMS Portal</a:t>
                      </a:r>
                      <a:endParaRPr lang="en-US" sz="2100" dirty="0"/>
                    </a:p>
                  </a:txBody>
                  <a:tcPr marL="82619" marR="82619" marT="41312" marB="41312"/>
                </a:tc>
                <a:extLst>
                  <a:ext uri="{0D108BD9-81ED-4DB2-BD59-A6C34878D82A}">
                    <a16:rowId xmlns:a16="http://schemas.microsoft.com/office/drawing/2014/main" val="10004"/>
                  </a:ext>
                </a:extLst>
              </a:tr>
              <a:tr h="466307">
                <a:tc>
                  <a:txBody>
                    <a:bodyPr/>
                    <a:lstStyle/>
                    <a:p>
                      <a:r>
                        <a:rPr lang="en-US" sz="2100" dirty="0" smtClean="0"/>
                        <a:t>Access : 3 Days</a:t>
                      </a:r>
                      <a:endParaRPr lang="en-US" sz="2100" dirty="0"/>
                    </a:p>
                  </a:txBody>
                  <a:tcPr marL="82619" marR="82619" marT="41312" marB="41312"/>
                </a:tc>
                <a:tc>
                  <a:txBody>
                    <a:bodyPr/>
                    <a:lstStyle/>
                    <a:p>
                      <a:r>
                        <a:rPr lang="en-US" sz="2100" dirty="0" smtClean="0"/>
                        <a:t>VIP WhatsApp Group Support</a:t>
                      </a:r>
                      <a:endParaRPr lang="en-US" sz="2100" dirty="0"/>
                    </a:p>
                  </a:txBody>
                  <a:tcPr marL="82619" marR="82619" marT="41312" marB="41312"/>
                </a:tc>
                <a:extLst>
                  <a:ext uri="{0D108BD9-81ED-4DB2-BD59-A6C34878D82A}">
                    <a16:rowId xmlns:a16="http://schemas.microsoft.com/office/drawing/2014/main" val="10005"/>
                  </a:ext>
                </a:extLst>
              </a:tr>
              <a:tr h="466307">
                <a:tc>
                  <a:txBody>
                    <a:bodyPr/>
                    <a:lstStyle/>
                    <a:p>
                      <a:endParaRPr lang="en-US" sz="2100" dirty="0"/>
                    </a:p>
                  </a:txBody>
                  <a:tcPr marL="82619" marR="82619" marT="41312" marB="41312"/>
                </a:tc>
                <a:tc>
                  <a:txBody>
                    <a:bodyPr/>
                    <a:lstStyle/>
                    <a:p>
                      <a:r>
                        <a:rPr lang="en-US" sz="2100" dirty="0" smtClean="0"/>
                        <a:t>You Can Download All PPTs </a:t>
                      </a:r>
                      <a:endParaRPr lang="en-US" sz="2100" dirty="0"/>
                    </a:p>
                  </a:txBody>
                  <a:tcPr marL="82619" marR="82619" marT="41312" marB="41312"/>
                </a:tc>
                <a:extLst>
                  <a:ext uri="{0D108BD9-81ED-4DB2-BD59-A6C34878D82A}">
                    <a16:rowId xmlns:a16="http://schemas.microsoft.com/office/drawing/2014/main" val="10006"/>
                  </a:ext>
                </a:extLst>
              </a:tr>
              <a:tr h="743608">
                <a:tc>
                  <a:txBody>
                    <a:bodyPr/>
                    <a:lstStyle/>
                    <a:p>
                      <a:endParaRPr lang="en-US" sz="2100" dirty="0"/>
                    </a:p>
                  </a:txBody>
                  <a:tcPr marL="82619" marR="82619" marT="41312" marB="41312"/>
                </a:tc>
                <a:tc>
                  <a:txBody>
                    <a:bodyPr/>
                    <a:lstStyle/>
                    <a:p>
                      <a:r>
                        <a:rPr lang="en-US" sz="2100" dirty="0" smtClean="0"/>
                        <a:t>4 </a:t>
                      </a:r>
                      <a:r>
                        <a:rPr lang="en-US" sz="2100" dirty="0" err="1" smtClean="0"/>
                        <a:t>Nos</a:t>
                      </a:r>
                      <a:r>
                        <a:rPr lang="en-US" sz="2100" dirty="0" smtClean="0"/>
                        <a:t> of Hackathon Class in Zoom Live. The</a:t>
                      </a:r>
                      <a:r>
                        <a:rPr lang="en-US" sz="2100" baseline="0" dirty="0" smtClean="0"/>
                        <a:t> Recording also will be provided </a:t>
                      </a:r>
                      <a:endParaRPr lang="en-US" sz="2100" dirty="0"/>
                    </a:p>
                  </a:txBody>
                  <a:tcPr marL="82619" marR="82619" marT="41312" marB="41312"/>
                </a:tc>
                <a:extLst>
                  <a:ext uri="{0D108BD9-81ED-4DB2-BD59-A6C34878D82A}">
                    <a16:rowId xmlns:a16="http://schemas.microsoft.com/office/drawing/2014/main" val="10007"/>
                  </a:ext>
                </a:extLst>
              </a:tr>
              <a:tr h="466307">
                <a:tc>
                  <a:txBody>
                    <a:bodyPr/>
                    <a:lstStyle/>
                    <a:p>
                      <a:endParaRPr lang="en-US" sz="2100" dirty="0"/>
                    </a:p>
                  </a:txBody>
                  <a:tcPr marL="82619" marR="82619" marT="41312" marB="41312"/>
                </a:tc>
                <a:tc>
                  <a:txBody>
                    <a:bodyPr/>
                    <a:lstStyle/>
                    <a:p>
                      <a:r>
                        <a:rPr lang="en-US" sz="2100" dirty="0" smtClean="0"/>
                        <a:t>You Can Download All Project Files </a:t>
                      </a:r>
                      <a:endParaRPr lang="en-US" sz="2100" dirty="0"/>
                    </a:p>
                  </a:txBody>
                  <a:tcPr marL="82619" marR="82619" marT="41312" marB="41312"/>
                </a:tc>
                <a:extLst>
                  <a:ext uri="{0D108BD9-81ED-4DB2-BD59-A6C34878D82A}">
                    <a16:rowId xmlns:a16="http://schemas.microsoft.com/office/drawing/2014/main" val="10008"/>
                  </a:ext>
                </a:extLst>
              </a:tr>
              <a:tr h="466307">
                <a:tc>
                  <a:txBody>
                    <a:bodyPr/>
                    <a:lstStyle/>
                    <a:p>
                      <a:endParaRPr lang="en-US" sz="2100" dirty="0"/>
                    </a:p>
                  </a:txBody>
                  <a:tcPr marL="82619" marR="82619" marT="41312" marB="41312"/>
                </a:tc>
                <a:tc>
                  <a:txBody>
                    <a:bodyPr/>
                    <a:lstStyle/>
                    <a:p>
                      <a:r>
                        <a:rPr lang="en-US" sz="2100" dirty="0" smtClean="0"/>
                        <a:t>Mentor</a:t>
                      </a:r>
                      <a:r>
                        <a:rPr lang="en-US" sz="2100" baseline="0" dirty="0" smtClean="0"/>
                        <a:t> will guide you to finish 10 Projects </a:t>
                      </a:r>
                      <a:endParaRPr lang="en-US" sz="2100" dirty="0"/>
                    </a:p>
                  </a:txBody>
                  <a:tcPr marL="82619" marR="82619" marT="41312" marB="41312"/>
                </a:tc>
                <a:extLst>
                  <a:ext uri="{0D108BD9-81ED-4DB2-BD59-A6C34878D82A}">
                    <a16:rowId xmlns:a16="http://schemas.microsoft.com/office/drawing/2014/main" val="10009"/>
                  </a:ext>
                </a:extLst>
              </a:tr>
              <a:tr h="466307">
                <a:tc>
                  <a:txBody>
                    <a:bodyPr/>
                    <a:lstStyle/>
                    <a:p>
                      <a:endParaRPr lang="en-US" sz="2100" dirty="0"/>
                    </a:p>
                  </a:txBody>
                  <a:tcPr marL="82619" marR="82619" marT="41312" marB="41312"/>
                </a:tc>
                <a:tc>
                  <a:txBody>
                    <a:bodyPr/>
                    <a:lstStyle/>
                    <a:p>
                      <a:r>
                        <a:rPr lang="en-US" sz="2100" dirty="0" smtClean="0"/>
                        <a:t>Access : 60 Days</a:t>
                      </a:r>
                      <a:endParaRPr lang="en-US" sz="2100" dirty="0"/>
                    </a:p>
                  </a:txBody>
                  <a:tcPr marL="82619" marR="82619" marT="41312" marB="41312"/>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83301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2138" y="1742801"/>
            <a:ext cx="11286559" cy="3372400"/>
          </a:xfrm>
        </p:spPr>
        <p:txBody>
          <a:bodyPr/>
          <a:lstStyle/>
          <a:p>
            <a:r>
              <a:rPr lang="en-US" sz="6000" u="sng" dirty="0"/>
              <a:t>Pantech</a:t>
            </a:r>
            <a:r>
              <a:rPr lang="en-US" sz="6000" dirty="0"/>
              <a:t> will make you to </a:t>
            </a:r>
            <a:r>
              <a:rPr lang="en-US" sz="6000" u="sng" dirty="0">
                <a:solidFill>
                  <a:srgbClr val="FF0000"/>
                </a:solidFill>
              </a:rPr>
              <a:t>Create 10 Projects</a:t>
            </a:r>
            <a:r>
              <a:rPr lang="en-US" sz="6000" dirty="0"/>
              <a:t> in Data Science &amp; Analytics in </a:t>
            </a:r>
            <a:r>
              <a:rPr lang="en-US" sz="6000" u="sng" dirty="0">
                <a:solidFill>
                  <a:srgbClr val="FF0000"/>
                </a:solidFill>
              </a:rPr>
              <a:t>30 Days</a:t>
            </a:r>
          </a:p>
        </p:txBody>
      </p:sp>
      <p:sp>
        <p:nvSpPr>
          <p:cNvPr id="5" name="TextBox 4"/>
          <p:cNvSpPr txBox="1"/>
          <p:nvPr/>
        </p:nvSpPr>
        <p:spPr>
          <a:xfrm>
            <a:off x="602138" y="1274356"/>
            <a:ext cx="5473742" cy="473207"/>
          </a:xfrm>
          <a:prstGeom prst="rect">
            <a:avLst/>
          </a:prstGeom>
          <a:noFill/>
        </p:spPr>
        <p:txBody>
          <a:bodyPr wrap="none" lIns="82613" tIns="41307" rIns="82613" bIns="41307" rtlCol="0">
            <a:spAutoFit/>
          </a:bodyPr>
          <a:lstStyle/>
          <a:p>
            <a:r>
              <a:rPr lang="en-US" sz="2533" b="1" dirty="0"/>
              <a:t>Objective of this 30 Days Master Class</a:t>
            </a:r>
          </a:p>
        </p:txBody>
      </p:sp>
    </p:spTree>
    <p:extLst>
      <p:ext uri="{BB962C8B-B14F-4D97-AF65-F5344CB8AC3E}">
        <p14:creationId xmlns:p14="http://schemas.microsoft.com/office/powerpoint/2010/main" val="13465623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740701"/>
            <a:ext cx="9010272" cy="960107"/>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43341" y="1796819"/>
            <a:ext cx="11023161" cy="4616704"/>
          </a:xfrm>
        </p:spPr>
        <p:txBody>
          <a:bodyPr/>
          <a:lstStyle/>
          <a:p>
            <a:r>
              <a:rPr lang="en-US" sz="2933" dirty="0">
                <a:solidFill>
                  <a:schemeClr val="tx1"/>
                </a:solidFill>
              </a:rPr>
              <a:t>INTERNSHIP E-Certificate(30Days Internship on Data Science Engineering)</a:t>
            </a:r>
          </a:p>
          <a:p>
            <a:r>
              <a:rPr lang="en-US" sz="2933" dirty="0">
                <a:solidFill>
                  <a:schemeClr val="tx1"/>
                </a:solidFill>
              </a:rPr>
              <a:t>Highly organized Video content</a:t>
            </a:r>
          </a:p>
          <a:p>
            <a:r>
              <a:rPr lang="en-US" sz="2933" dirty="0">
                <a:solidFill>
                  <a:schemeClr val="tx1"/>
                </a:solidFill>
              </a:rPr>
              <a:t>Download All Files</a:t>
            </a:r>
          </a:p>
          <a:p>
            <a:r>
              <a:rPr lang="en-US" sz="2933" dirty="0">
                <a:solidFill>
                  <a:schemeClr val="tx1"/>
                </a:solidFill>
              </a:rPr>
              <a:t>Download PPTs</a:t>
            </a:r>
          </a:p>
          <a:p>
            <a:r>
              <a:rPr lang="en-US" sz="2933" dirty="0">
                <a:solidFill>
                  <a:schemeClr val="tx1"/>
                </a:solidFill>
              </a:rPr>
              <a:t>Assignments</a:t>
            </a:r>
          </a:p>
          <a:p>
            <a:r>
              <a:rPr lang="en-US" sz="2933" dirty="0">
                <a:solidFill>
                  <a:schemeClr val="tx1"/>
                </a:solidFill>
              </a:rPr>
              <a:t>Flexible Time. </a:t>
            </a:r>
          </a:p>
          <a:p>
            <a:r>
              <a:rPr lang="en-US" sz="2933" dirty="0">
                <a:solidFill>
                  <a:schemeClr val="tx1"/>
                </a:solidFill>
              </a:rPr>
              <a:t>Access Period: 60Days from the date of payment</a:t>
            </a:r>
          </a:p>
        </p:txBody>
      </p:sp>
    </p:spTree>
    <p:extLst>
      <p:ext uri="{BB962C8B-B14F-4D97-AF65-F5344CB8AC3E}">
        <p14:creationId xmlns:p14="http://schemas.microsoft.com/office/powerpoint/2010/main" val="4168633038"/>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69" y="922199"/>
            <a:ext cx="7579583" cy="758796"/>
          </a:xfrm>
        </p:spPr>
        <p:txBody>
          <a:bodyPr/>
          <a:lstStyle/>
          <a:p>
            <a:r>
              <a:rPr lang="en-US" sz="4933" dirty="0"/>
              <a:t>What You Will Get???</a:t>
            </a:r>
          </a:p>
        </p:txBody>
      </p:sp>
      <p:sp>
        <p:nvSpPr>
          <p:cNvPr id="3" name="Text Placeholder 2"/>
          <p:cNvSpPr>
            <a:spLocks noGrp="1"/>
          </p:cNvSpPr>
          <p:nvPr>
            <p:ph type="body" idx="1"/>
          </p:nvPr>
        </p:nvSpPr>
        <p:spPr>
          <a:xfrm>
            <a:off x="42191" y="1436611"/>
            <a:ext cx="6960791" cy="686716"/>
          </a:xfrm>
        </p:spPr>
        <p:txBody>
          <a:bodyPr/>
          <a:lstStyle/>
          <a:p>
            <a:pPr>
              <a:buFont typeface="Arial" panose="020B0604020202020204" pitchFamily="34" charset="0"/>
              <a:buChar char="•"/>
            </a:pPr>
            <a:r>
              <a:rPr lang="en-US" sz="2133" b="1" dirty="0">
                <a:solidFill>
                  <a:srgbClr val="C00000"/>
                </a:solidFill>
                <a:latin typeface="+mj-lt"/>
              </a:rPr>
              <a:t>30 Days Learning Activity</a:t>
            </a:r>
          </a:p>
          <a:p>
            <a:pPr>
              <a:buFont typeface="Arial" panose="020B0604020202020204" pitchFamily="34" charset="0"/>
              <a:buChar char="•"/>
            </a:pPr>
            <a:r>
              <a:rPr lang="en-US" sz="2133" b="1" dirty="0">
                <a:solidFill>
                  <a:srgbClr val="C00000"/>
                </a:solidFill>
                <a:latin typeface="+mj-lt"/>
              </a:rPr>
              <a:t>Data Science Core Concepts</a:t>
            </a:r>
          </a:p>
          <a:p>
            <a:pPr>
              <a:buFont typeface="Arial" panose="020B0604020202020204" pitchFamily="34" charset="0"/>
              <a:buChar char="•"/>
            </a:pPr>
            <a:r>
              <a:rPr lang="en-US" sz="2133" b="1" dirty="0">
                <a:solidFill>
                  <a:srgbClr val="C00000"/>
                </a:solidFill>
                <a:latin typeface="+mj-lt"/>
              </a:rPr>
              <a:t>10 + Projects</a:t>
            </a:r>
          </a:p>
          <a:p>
            <a:pPr marL="395833" indent="-258152">
              <a:buFont typeface="Arial" panose="020B0604020202020204" pitchFamily="34" charset="0"/>
              <a:buChar char="•"/>
            </a:pPr>
            <a:endParaRPr lang="en-US" sz="2133" b="1" dirty="0">
              <a:solidFill>
                <a:srgbClr val="C00000"/>
              </a:solidFill>
              <a:latin typeface="+mj-lt"/>
            </a:endParaRPr>
          </a:p>
        </p:txBody>
      </p:sp>
      <p:grpSp>
        <p:nvGrpSpPr>
          <p:cNvPr id="8" name="Group 7"/>
          <p:cNvGrpSpPr/>
          <p:nvPr/>
        </p:nvGrpSpPr>
        <p:grpSpPr>
          <a:xfrm>
            <a:off x="6532983" y="766570"/>
            <a:ext cx="2431244" cy="1305452"/>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7" name="Google Shape;871;p31"/>
            <p:cNvSpPr txBox="1">
              <a:spLocks/>
            </p:cNvSpPr>
            <p:nvPr/>
          </p:nvSpPr>
          <p:spPr>
            <a:xfrm>
              <a:off x="5425737" y="386344"/>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Complete Project Files</a:t>
              </a:r>
            </a:p>
          </p:txBody>
        </p:sp>
      </p:grpSp>
      <p:grpSp>
        <p:nvGrpSpPr>
          <p:cNvPr id="9" name="Group 8"/>
          <p:cNvGrpSpPr/>
          <p:nvPr/>
        </p:nvGrpSpPr>
        <p:grpSpPr>
          <a:xfrm>
            <a:off x="7296040" y="1944554"/>
            <a:ext cx="2424771" cy="1305452"/>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Project PPT</a:t>
              </a:r>
            </a:p>
          </p:txBody>
        </p:sp>
      </p:grpSp>
      <p:grpSp>
        <p:nvGrpSpPr>
          <p:cNvPr id="14" name="Group 13"/>
          <p:cNvGrpSpPr/>
          <p:nvPr/>
        </p:nvGrpSpPr>
        <p:grpSpPr>
          <a:xfrm>
            <a:off x="7527067" y="3078320"/>
            <a:ext cx="3573789" cy="142736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7341153" y="4987896"/>
            <a:ext cx="3461947" cy="982424"/>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121900" tIns="121900" rIns="121900" bIns="121900" anchor="ctr" anchorCtr="0">
              <a:noAutofit/>
            </a:bodyPr>
            <a:lstStyle/>
            <a:p>
              <a:pPr algn="ctr"/>
              <a:r>
                <a:rPr lang="en-US" sz="1867" dirty="0"/>
                <a:t>Get chance to Enroll 1-Month Internship on demand</a:t>
              </a:r>
              <a:endParaRPr sz="1867"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grpSp>
      <p:sp>
        <p:nvSpPr>
          <p:cNvPr id="22" name="Rectangle 21"/>
          <p:cNvSpPr/>
          <p:nvPr/>
        </p:nvSpPr>
        <p:spPr>
          <a:xfrm>
            <a:off x="896206" y="2598803"/>
            <a:ext cx="6786511" cy="3284297"/>
          </a:xfrm>
          <a:prstGeom prst="rect">
            <a:avLst/>
          </a:prstGeom>
        </p:spPr>
        <p:txBody>
          <a:bodyPr wrap="square" lIns="82613" tIns="41307" rIns="82613" bIns="41307">
            <a:spAutoFit/>
          </a:bodyPr>
          <a:lstStyle/>
          <a:p>
            <a:pPr marL="309783" indent="-309783">
              <a:buFont typeface="+mj-lt"/>
              <a:buAutoNum type="arabicPeriod"/>
            </a:pPr>
            <a:r>
              <a:rPr lang="en-US" sz="1600" dirty="0"/>
              <a:t>Spatial Data Science For  Covid-19 Disease Prediction     </a:t>
            </a:r>
          </a:p>
          <a:p>
            <a:pPr marL="309783" indent="-309783">
              <a:buFont typeface="+mj-lt"/>
              <a:buAutoNum type="arabicPeriod"/>
            </a:pPr>
            <a:r>
              <a:rPr lang="en-US" sz="1600" dirty="0"/>
              <a:t>Parkinson’s Disease Prediction-</a:t>
            </a:r>
            <a:r>
              <a:rPr lang="en-US" sz="1600" dirty="0" err="1"/>
              <a:t>XGBoost</a:t>
            </a:r>
            <a:r>
              <a:rPr lang="en-US" sz="1600" dirty="0"/>
              <a:t> Classifier</a:t>
            </a:r>
          </a:p>
          <a:p>
            <a:pPr marL="309783" indent="-309783">
              <a:buFont typeface="+mj-lt"/>
              <a:buAutoNum type="arabicPeriod"/>
            </a:pPr>
            <a:r>
              <a:rPr lang="en-US" sz="1600" dirty="0"/>
              <a:t>House Price Prediction-Random Forest Regression</a:t>
            </a:r>
          </a:p>
          <a:p>
            <a:pPr marL="309783" indent="-309783">
              <a:buFont typeface="+mj-lt"/>
              <a:buAutoNum type="arabicPeriod"/>
            </a:pPr>
            <a:r>
              <a:rPr lang="en-US" sz="1600" dirty="0"/>
              <a:t>Customer Segmentation Using ML-K-Means Clustering</a:t>
            </a:r>
          </a:p>
          <a:p>
            <a:pPr marL="309783" indent="-309783">
              <a:buFont typeface="+mj-lt"/>
              <a:buAutoNum type="arabicPeriod"/>
            </a:pPr>
            <a:r>
              <a:rPr lang="en-US" sz="1600" dirty="0"/>
              <a:t>Home Loan Prediction-Decision Tree Classifier</a:t>
            </a:r>
          </a:p>
          <a:p>
            <a:pPr marL="309783" indent="-309783">
              <a:buFont typeface="+mj-lt"/>
              <a:buAutoNum type="arabicPeriod"/>
            </a:pPr>
            <a:r>
              <a:rPr lang="en-US" sz="1600" dirty="0"/>
              <a:t>Spam Classification-NLP</a:t>
            </a:r>
          </a:p>
          <a:p>
            <a:pPr marL="309783" indent="-309783">
              <a:buFont typeface="+mj-lt"/>
              <a:buAutoNum type="arabicPeriod"/>
            </a:pPr>
            <a:r>
              <a:rPr lang="en-US" sz="1600" dirty="0"/>
              <a:t>Hand Written Digit Recognition Using Python-CNN</a:t>
            </a:r>
          </a:p>
          <a:p>
            <a:pPr marL="309783" indent="-309783">
              <a:buFont typeface="+mj-lt"/>
              <a:buAutoNum type="arabicPeriod"/>
            </a:pPr>
            <a:r>
              <a:rPr lang="en-US" sz="1600" dirty="0"/>
              <a:t>Churn Prediction-Deep Learning</a:t>
            </a:r>
          </a:p>
          <a:p>
            <a:pPr marL="309783" indent="-309783">
              <a:buFont typeface="+mj-lt"/>
              <a:buAutoNum type="arabicPeriod"/>
            </a:pPr>
            <a:r>
              <a:rPr lang="en-US" sz="1600" dirty="0"/>
              <a:t>Crop Yield Prediction</a:t>
            </a:r>
          </a:p>
          <a:p>
            <a:pPr marL="309783" indent="-309783">
              <a:buFont typeface="+mj-lt"/>
              <a:buAutoNum type="arabicPeriod"/>
            </a:pPr>
            <a:r>
              <a:rPr lang="en-US" sz="1600" dirty="0"/>
              <a:t>Ground water level prediction</a:t>
            </a:r>
          </a:p>
          <a:p>
            <a:pPr marL="309783" indent="-309783">
              <a:buFont typeface="Arial" panose="020B0604020202020204" pitchFamily="34" charset="0"/>
              <a:buChar char="•"/>
            </a:pPr>
            <a:endParaRPr lang="en-US" sz="2400" b="1" dirty="0"/>
          </a:p>
          <a:p>
            <a:pPr marL="309783" indent="-309783">
              <a:buFont typeface="Arial" panose="020B0604020202020204" pitchFamily="34" charset="0"/>
              <a:buChar char="•"/>
            </a:pPr>
            <a:endParaRPr lang="en-US" sz="2400" dirty="0"/>
          </a:p>
        </p:txBody>
      </p:sp>
    </p:spTree>
    <p:extLst>
      <p:ext uri="{BB962C8B-B14F-4D97-AF65-F5344CB8AC3E}">
        <p14:creationId xmlns:p14="http://schemas.microsoft.com/office/powerpoint/2010/main" val="248886783"/>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How to join in 1 month Internship</a:t>
            </a:r>
          </a:p>
        </p:txBody>
      </p:sp>
      <p:sp>
        <p:nvSpPr>
          <p:cNvPr id="3" name="Text Placeholder 2"/>
          <p:cNvSpPr>
            <a:spLocks noGrp="1"/>
          </p:cNvSpPr>
          <p:nvPr>
            <p:ph type="body" idx="1"/>
          </p:nvPr>
        </p:nvSpPr>
        <p:spPr>
          <a:xfrm>
            <a:off x="1746255" y="1312917"/>
            <a:ext cx="9274244" cy="4555200"/>
          </a:xfrm>
        </p:spPr>
        <p:txBody>
          <a:bodyPr/>
          <a:lstStyle/>
          <a:p>
            <a:pPr marL="137682" indent="0">
              <a:buNone/>
            </a:pPr>
            <a:r>
              <a:rPr lang="en-US" sz="1867" dirty="0"/>
              <a:t>https://www.pantechelearning.com/pymc-internship/</a:t>
            </a:r>
          </a:p>
        </p:txBody>
      </p:sp>
      <p:sp>
        <p:nvSpPr>
          <p:cNvPr id="8" name="Rounded Rectangle 7"/>
          <p:cNvSpPr/>
          <p:nvPr/>
        </p:nvSpPr>
        <p:spPr>
          <a:xfrm>
            <a:off x="3850875" y="5821172"/>
            <a:ext cx="4082679" cy="773185"/>
          </a:xfrm>
          <a:prstGeom prst="roundRect">
            <a:avLst/>
          </a:prstGeom>
        </p:spPr>
        <p:style>
          <a:lnRef idx="2">
            <a:schemeClr val="accent6"/>
          </a:lnRef>
          <a:fillRef idx="1">
            <a:schemeClr val="lt1"/>
          </a:fillRef>
          <a:effectRef idx="0">
            <a:schemeClr val="accent6"/>
          </a:effectRef>
          <a:fontRef idx="minor">
            <a:schemeClr val="dk1"/>
          </a:fontRef>
        </p:style>
        <p:txBody>
          <a:bodyPr lIns="82613" tIns="41307" rIns="82613" bIns="41307" rtlCol="0" anchor="ctr"/>
          <a:lstStyle/>
          <a:p>
            <a:pPr algn="ctr"/>
            <a:r>
              <a:rPr lang="en-US" sz="2133" dirty="0"/>
              <a:t>Coupon Code: </a:t>
            </a:r>
            <a:r>
              <a:rPr lang="en-US" sz="2133" b="1" dirty="0">
                <a:solidFill>
                  <a:srgbClr val="FF0000"/>
                </a:solidFill>
              </a:rPr>
              <a:t>PYMC</a:t>
            </a:r>
            <a:endParaRPr lang="en-IN" sz="2133"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56" y="1952252"/>
            <a:ext cx="7998373" cy="3229584"/>
          </a:xfrm>
          <a:prstGeom prst="rect">
            <a:avLst/>
          </a:prstGeom>
        </p:spPr>
      </p:pic>
    </p:spTree>
    <p:extLst>
      <p:ext uri="{BB962C8B-B14F-4D97-AF65-F5344CB8AC3E}">
        <p14:creationId xmlns:p14="http://schemas.microsoft.com/office/powerpoint/2010/main" val="2799826088"/>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anose="02020603050405020304" pitchFamily="18" charset="0"/>
                <a:cs typeface="Times New Roman" panose="02020603050405020304" pitchFamily="18" charset="0"/>
              </a:rPr>
              <a:t>Tkinter</a:t>
            </a:r>
            <a:r>
              <a:rPr lang="en-US" sz="4000" dirty="0" smtClean="0">
                <a:latin typeface="Times New Roman" panose="02020603050405020304" pitchFamily="18" charset="0"/>
                <a:cs typeface="Times New Roman" panose="02020603050405020304" pitchFamily="18" charset="0"/>
              </a:rPr>
              <a:t> Library</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This library is used for creating the GUI for desktop based applications.</a:t>
            </a:r>
          </a:p>
          <a:p>
            <a:pPr>
              <a:lnSpc>
                <a:spcPct val="150000"/>
              </a:lnSpc>
              <a:spcBef>
                <a:spcPts val="0"/>
              </a:spcBef>
              <a:spcAft>
                <a:spcPts val="0"/>
              </a:spcAft>
            </a:pPr>
            <a:r>
              <a:rPr lang="en-US" sz="2000" dirty="0" err="1" smtClean="0">
                <a:latin typeface="Times New Roman" panose="02020603050405020304" pitchFamily="18" charset="0"/>
                <a:cs typeface="Times New Roman" panose="02020603050405020304" pitchFamily="18" charset="0"/>
              </a:rPr>
              <a:t>Tkinter</a:t>
            </a:r>
            <a:r>
              <a:rPr lang="en-US" sz="2000" dirty="0" smtClean="0">
                <a:latin typeface="Times New Roman" panose="02020603050405020304" pitchFamily="18" charset="0"/>
                <a:cs typeface="Times New Roman" panose="02020603050405020304" pitchFamily="18" charset="0"/>
              </a:rPr>
              <a:t> window can be created by the following steps:</a:t>
            </a:r>
          </a:p>
          <a:p>
            <a:pPr>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Import the </a:t>
            </a:r>
            <a:r>
              <a:rPr lang="en-US" sz="2000" dirty="0" err="1" smtClean="0">
                <a:latin typeface="Times New Roman" panose="02020603050405020304" pitchFamily="18" charset="0"/>
                <a:cs typeface="Times New Roman" panose="02020603050405020304" pitchFamily="18" charset="0"/>
              </a:rPr>
              <a:t>Tkinter</a:t>
            </a:r>
            <a:r>
              <a:rPr lang="en-US" sz="2000" dirty="0" smtClean="0">
                <a:latin typeface="Times New Roman" panose="02020603050405020304" pitchFamily="18" charset="0"/>
                <a:cs typeface="Times New Roman" panose="02020603050405020304" pitchFamily="18" charset="0"/>
              </a:rPr>
              <a:t> module.</a:t>
            </a:r>
          </a:p>
          <a:p>
            <a:pPr>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Create the main application window.</a:t>
            </a:r>
          </a:p>
          <a:p>
            <a:pPr>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Add the widgets like labels, buttons , frames , </a:t>
            </a:r>
            <a:r>
              <a:rPr lang="en-US" sz="2000" dirty="0" err="1" smtClean="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 to the window.</a:t>
            </a:r>
          </a:p>
          <a:p>
            <a:pPr>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Call the main event loop so that the actions can take place on the user’s computer screen.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5049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Example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usr</a:t>
            </a:r>
            <a:r>
              <a:rPr lang="en-US" sz="2000" dirty="0">
                <a:latin typeface="Times New Roman" panose="02020603050405020304" pitchFamily="18" charset="0"/>
                <a:cs typeface="Times New Roman" panose="02020603050405020304" pitchFamily="18" charset="0"/>
              </a:rPr>
              <a:t>/bin/python3  </a:t>
            </a:r>
          </a:p>
          <a:p>
            <a:pPr algn="just">
              <a:lnSpc>
                <a:spcPct val="150000"/>
              </a:lnSpc>
              <a:spcBef>
                <a:spcPts val="0"/>
              </a:spcBef>
              <a:spcAft>
                <a:spcPts val="0"/>
              </a:spcAft>
            </a:pPr>
            <a:r>
              <a:rPr lang="en-US" sz="2000" b="1" dirty="0">
                <a:latin typeface="Times New Roman" panose="02020603050405020304" pitchFamily="18" charset="0"/>
                <a:cs typeface="Times New Roman" panose="02020603050405020304" pitchFamily="18" charset="0"/>
              </a:rPr>
              <a:t>from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import</a:t>
            </a:r>
            <a:r>
              <a:rPr lang="en-US" sz="2000" dirty="0">
                <a:latin typeface="Times New Roman" panose="02020603050405020304" pitchFamily="18" charset="0"/>
                <a:cs typeface="Times New Roman" panose="02020603050405020304" pitchFamily="18" charset="0"/>
              </a:rPr>
              <a:t> *  </a:t>
            </a: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#creating the application main window.   </a:t>
            </a: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top = </a:t>
            </a:r>
            <a:r>
              <a:rPr lang="en-US" sz="2000" dirty="0" err="1">
                <a:latin typeface="Times New Roman" panose="02020603050405020304" pitchFamily="18" charset="0"/>
                <a:cs typeface="Times New Roman" panose="02020603050405020304" pitchFamily="18" charset="0"/>
              </a:rPr>
              <a:t>Tk</a:t>
            </a:r>
            <a:r>
              <a:rPr lang="en-US" sz="2000" dirty="0">
                <a:latin typeface="Times New Roman" panose="02020603050405020304" pitchFamily="18" charset="0"/>
                <a:cs typeface="Times New Roman" panose="02020603050405020304" pitchFamily="18" charset="0"/>
              </a:rPr>
              <a:t>()  </a:t>
            </a: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#Entering the event main loop  </a:t>
            </a:r>
          </a:p>
          <a:p>
            <a:pPr algn="just">
              <a:lnSpc>
                <a:spcPct val="150000"/>
              </a:lnSpc>
              <a:spcBef>
                <a:spcPts val="0"/>
              </a:spcBef>
              <a:spcAft>
                <a:spcPts val="0"/>
              </a:spcAft>
            </a:pPr>
            <a:r>
              <a:rPr lang="en-US" sz="2000" dirty="0" err="1">
                <a:latin typeface="Times New Roman" panose="02020603050405020304" pitchFamily="18" charset="0"/>
                <a:cs typeface="Times New Roman" panose="02020603050405020304" pitchFamily="18" charset="0"/>
              </a:rPr>
              <a:t>top.mainloop</a:t>
            </a:r>
            <a:r>
              <a:rPr lang="en-US" sz="20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740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7710" y="2701159"/>
            <a:ext cx="3510456" cy="3163613"/>
          </a:xfrm>
        </p:spPr>
      </p:pic>
    </p:spTree>
    <p:extLst>
      <p:ext uri="{BB962C8B-B14F-4D97-AF65-F5344CB8AC3E}">
        <p14:creationId xmlns:p14="http://schemas.microsoft.com/office/powerpoint/2010/main" val="3585974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anose="02020603050405020304" pitchFamily="18" charset="0"/>
                <a:cs typeface="Times New Roman" panose="02020603050405020304" pitchFamily="18" charset="0"/>
              </a:rPr>
              <a:t>Tkinter</a:t>
            </a:r>
            <a:r>
              <a:rPr lang="en-US" sz="4000" dirty="0" smtClean="0">
                <a:latin typeface="Times New Roman" panose="02020603050405020304" pitchFamily="18" charset="0"/>
                <a:cs typeface="Times New Roman" panose="02020603050405020304" pitchFamily="18" charset="0"/>
              </a:rPr>
              <a:t> Widgets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b="1" dirty="0" smtClean="0">
                <a:latin typeface="Times New Roman" panose="02020603050405020304" pitchFamily="18" charset="0"/>
                <a:cs typeface="Times New Roman" panose="02020603050405020304" pitchFamily="18" charset="0"/>
              </a:rPr>
              <a:t>Button – </a:t>
            </a:r>
            <a:r>
              <a:rPr lang="en-US" sz="2000" dirty="0" smtClean="0">
                <a:latin typeface="Times New Roman" panose="02020603050405020304" pitchFamily="18" charset="0"/>
                <a:cs typeface="Times New Roman" panose="02020603050405020304" pitchFamily="18" charset="0"/>
              </a:rPr>
              <a:t>It is used to add various kinds of buttons to the python application.</a:t>
            </a:r>
          </a:p>
          <a:p>
            <a:pPr algn="just">
              <a:lnSpc>
                <a:spcPct val="150000"/>
              </a:lnSpc>
              <a:spcBef>
                <a:spcPts val="0"/>
              </a:spcBef>
              <a:spcAft>
                <a:spcPts val="0"/>
              </a:spcAft>
            </a:pPr>
            <a:r>
              <a:rPr lang="en-US" sz="2000" b="1" dirty="0" smtClean="0">
                <a:latin typeface="Times New Roman" panose="02020603050405020304" pitchFamily="18" charset="0"/>
                <a:cs typeface="Times New Roman" panose="02020603050405020304" pitchFamily="18" charset="0"/>
              </a:rPr>
              <a:t>Canvas – </a:t>
            </a:r>
            <a:r>
              <a:rPr lang="en-US" sz="2000" dirty="0" smtClean="0">
                <a:latin typeface="Times New Roman" panose="02020603050405020304" pitchFamily="18" charset="0"/>
                <a:cs typeface="Times New Roman" panose="02020603050405020304" pitchFamily="18" charset="0"/>
              </a:rPr>
              <a:t>This widget is used to draw the canvas on the window.</a:t>
            </a:r>
          </a:p>
          <a:p>
            <a:pPr algn="just">
              <a:lnSpc>
                <a:spcPct val="150000"/>
              </a:lnSpc>
              <a:spcBef>
                <a:spcPts val="0"/>
              </a:spcBef>
              <a:spcAft>
                <a:spcPts val="0"/>
              </a:spcAft>
            </a:pPr>
            <a:r>
              <a:rPr lang="en-US" sz="2000" b="1" dirty="0" err="1" smtClean="0">
                <a:latin typeface="Times New Roman" panose="02020603050405020304" pitchFamily="18" charset="0"/>
                <a:cs typeface="Times New Roman" panose="02020603050405020304" pitchFamily="18" charset="0"/>
              </a:rPr>
              <a:t>MessageBox</a:t>
            </a:r>
            <a:r>
              <a:rPr lang="en-US" sz="2000" b="1" dirty="0" smtClean="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This module is used to display the message – box in the desktop based applications.</a:t>
            </a: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051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a:t>
            </a:r>
            <a:r>
              <a:rPr lang="en-US" sz="4000" dirty="0" err="1" smtClean="0">
                <a:latin typeface="Times New Roman" panose="02020603050405020304" pitchFamily="18" charset="0"/>
                <a:cs typeface="Times New Roman" panose="02020603050405020304" pitchFamily="18" charset="0"/>
              </a:rPr>
              <a:t>Tkinter</a:t>
            </a:r>
            <a:r>
              <a:rPr lang="en-US" sz="4000" dirty="0" smtClean="0">
                <a:latin typeface="Times New Roman" panose="02020603050405020304" pitchFamily="18" charset="0"/>
                <a:cs typeface="Times New Roman" panose="02020603050405020304" pitchFamily="18" charset="0"/>
              </a:rPr>
              <a:t> pack() method</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algn="just">
              <a:lnSpc>
                <a:spcPct val="16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The pack() widget is used to organize widget in the block.</a:t>
            </a:r>
          </a:p>
          <a:p>
            <a:pPr algn="just">
              <a:lnSpc>
                <a:spcPct val="160000"/>
              </a:lnSpc>
              <a:spcBef>
                <a:spcPts val="0"/>
              </a:spcBef>
              <a:spcAft>
                <a:spcPts val="0"/>
              </a:spcAft>
            </a:pPr>
            <a:endParaRPr lang="en-US" sz="2000" dirty="0">
              <a:latin typeface="Times New Roman" panose="02020603050405020304" pitchFamily="18" charset="0"/>
              <a:cs typeface="Times New Roman" panose="02020603050405020304" pitchFamily="18" charset="0"/>
            </a:endParaRPr>
          </a:p>
          <a:p>
            <a:pPr algn="just">
              <a:lnSpc>
                <a:spcPct val="160000"/>
              </a:lnSpc>
              <a:spcBef>
                <a:spcPts val="0"/>
              </a:spcBef>
              <a:spcAft>
                <a:spcPts val="0"/>
              </a:spcAft>
            </a:pPr>
            <a:r>
              <a:rPr lang="en-US" sz="2000" b="1" dirty="0" smtClean="0">
                <a:latin typeface="Times New Roman" panose="02020603050405020304" pitchFamily="18" charset="0"/>
                <a:cs typeface="Times New Roman" panose="02020603050405020304" pitchFamily="18" charset="0"/>
              </a:rPr>
              <a:t>Syntax:</a:t>
            </a:r>
          </a:p>
          <a:p>
            <a:pPr algn="just">
              <a:lnSpc>
                <a:spcPct val="160000"/>
              </a:lnSpc>
              <a:spcBef>
                <a:spcPts val="0"/>
              </a:spcBef>
              <a:spcAft>
                <a:spcPts val="0"/>
              </a:spcAft>
            </a:pPr>
            <a:r>
              <a:rPr lang="en-US" sz="2000" dirty="0" err="1" smtClean="0">
                <a:latin typeface="Times New Roman" panose="02020603050405020304" pitchFamily="18" charset="0"/>
                <a:cs typeface="Times New Roman" panose="02020603050405020304" pitchFamily="18" charset="0"/>
              </a:rPr>
              <a:t>Widget.pack</a:t>
            </a:r>
            <a:r>
              <a:rPr lang="en-US" sz="2000" dirty="0" smtClean="0">
                <a:latin typeface="Times New Roman" panose="02020603050405020304" pitchFamily="18" charset="0"/>
                <a:cs typeface="Times New Roman" panose="02020603050405020304" pitchFamily="18" charset="0"/>
              </a:rPr>
              <a:t>(options)</a:t>
            </a:r>
          </a:p>
          <a:p>
            <a:pPr algn="just">
              <a:lnSpc>
                <a:spcPct val="160000"/>
              </a:lnSpc>
              <a:spcBef>
                <a:spcPts val="0"/>
              </a:spcBef>
              <a:spcAft>
                <a:spcPts val="0"/>
              </a:spcAft>
            </a:pPr>
            <a:endParaRPr lang="en-US" sz="2000" dirty="0">
              <a:latin typeface="Times New Roman" panose="02020603050405020304" pitchFamily="18" charset="0"/>
              <a:cs typeface="Times New Roman" panose="02020603050405020304" pitchFamily="18" charset="0"/>
            </a:endParaRPr>
          </a:p>
          <a:p>
            <a:pPr algn="just">
              <a:lnSpc>
                <a:spcPct val="160000"/>
              </a:lnSpc>
              <a:spcBef>
                <a:spcPts val="0"/>
              </a:spcBef>
              <a:spcAft>
                <a:spcPts val="0"/>
              </a:spcAft>
            </a:pPr>
            <a:r>
              <a:rPr lang="en-US" sz="2000" b="1" dirty="0" smtClean="0">
                <a:latin typeface="Times New Roman" panose="02020603050405020304" pitchFamily="18" charset="0"/>
                <a:cs typeface="Times New Roman" panose="02020603050405020304" pitchFamily="18" charset="0"/>
              </a:rPr>
              <a:t>Expand : </a:t>
            </a:r>
            <a:r>
              <a:rPr lang="en-US" sz="2000" dirty="0" smtClean="0">
                <a:latin typeface="Times New Roman" panose="02020603050405020304" pitchFamily="18" charset="0"/>
                <a:cs typeface="Times New Roman" panose="02020603050405020304" pitchFamily="18" charset="0"/>
              </a:rPr>
              <a:t>If the expand is set to true , the widget expands to fill any space.</a:t>
            </a:r>
          </a:p>
          <a:p>
            <a:pPr algn="just">
              <a:lnSpc>
                <a:spcPct val="160000"/>
              </a:lnSpc>
              <a:spcBef>
                <a:spcPts val="0"/>
              </a:spcBef>
              <a:spcAft>
                <a:spcPts val="0"/>
              </a:spcAft>
            </a:pPr>
            <a:r>
              <a:rPr lang="en-US" sz="2000" b="1" dirty="0" smtClean="0">
                <a:latin typeface="Times New Roman" panose="02020603050405020304" pitchFamily="18" charset="0"/>
                <a:cs typeface="Times New Roman" panose="02020603050405020304" pitchFamily="18" charset="0"/>
              </a:rPr>
              <a:t>Fill: </a:t>
            </a:r>
            <a:r>
              <a:rPr lang="en-US" sz="2000" dirty="0" smtClean="0">
                <a:latin typeface="Times New Roman" panose="02020603050405020304" pitchFamily="18" charset="0"/>
                <a:cs typeface="Times New Roman" panose="02020603050405020304" pitchFamily="18" charset="0"/>
              </a:rPr>
              <a:t>By default , the fill is set to none. It can be set to X or Y to determine if the widget contains any extra space.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908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533420"/>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4087445" y="932725"/>
            <a:ext cx="7522353" cy="2304217"/>
          </a:xfrm>
          <a:prstGeom prst="rect">
            <a:avLst/>
          </a:prstGeom>
        </p:spPr>
        <p:txBody>
          <a:bodyPr spcFirstLastPara="1" vert="horz" wrap="square" lIns="0" tIns="0" rIns="0" bIns="0" rtlCol="0" anchor="ctr" anchorCtr="0">
            <a:noAutofit/>
          </a:bodyPr>
          <a:lstStyle/>
          <a:p>
            <a:r>
              <a:rPr lang="en" sz="5467" dirty="0"/>
              <a:t>30 Days </a:t>
            </a:r>
            <a:br>
              <a:rPr lang="en" sz="5467" dirty="0"/>
            </a:br>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2" name="TextBox 1"/>
          <p:cNvSpPr txBox="1"/>
          <p:nvPr/>
        </p:nvSpPr>
        <p:spPr>
          <a:xfrm>
            <a:off x="3869905" y="5685587"/>
            <a:ext cx="4788874" cy="924741"/>
          </a:xfrm>
          <a:prstGeom prst="rect">
            <a:avLst/>
          </a:prstGeom>
          <a:noFill/>
        </p:spPr>
        <p:txBody>
          <a:bodyPr wrap="none" lIns="82613" tIns="41307" rIns="82613" bIns="41307" rtlCol="0">
            <a:spAutoFit/>
          </a:bodyPr>
          <a:lstStyle/>
          <a:p>
            <a:r>
              <a:rPr lang="en-US" sz="5467" dirty="0">
                <a:solidFill>
                  <a:schemeClr val="bg2">
                    <a:lumMod val="75000"/>
                  </a:schemeClr>
                </a:solidFill>
              </a:rPr>
              <a:t>Free Registration</a:t>
            </a:r>
          </a:p>
        </p:txBody>
      </p:sp>
      <p:sp>
        <p:nvSpPr>
          <p:cNvPr id="3" name="TextBox 2"/>
          <p:cNvSpPr txBox="1"/>
          <p:nvPr/>
        </p:nvSpPr>
        <p:spPr>
          <a:xfrm>
            <a:off x="3869904" y="3822422"/>
            <a:ext cx="3021467" cy="698974"/>
          </a:xfrm>
          <a:prstGeom prst="rect">
            <a:avLst/>
          </a:prstGeom>
          <a:noFill/>
        </p:spPr>
        <p:txBody>
          <a:bodyPr wrap="none" lIns="82613" tIns="41307" rIns="82613" bIns="41307" rtlCol="0">
            <a:spAutoFit/>
          </a:bodyPr>
          <a:lstStyle/>
          <a:p>
            <a:r>
              <a:rPr lang="en-US" sz="4000" dirty="0">
                <a:solidFill>
                  <a:schemeClr val="bg2">
                    <a:lumMod val="75000"/>
                  </a:schemeClr>
                </a:solidFill>
              </a:rPr>
              <a:t>Day1 : Python</a:t>
            </a:r>
          </a:p>
        </p:txBody>
      </p:sp>
      <p:sp>
        <p:nvSpPr>
          <p:cNvPr id="4" name="TextBox 3"/>
          <p:cNvSpPr txBox="1"/>
          <p:nvPr/>
        </p:nvSpPr>
        <p:spPr>
          <a:xfrm>
            <a:off x="5681659" y="4899579"/>
            <a:ext cx="2465546" cy="452753"/>
          </a:xfrm>
          <a:prstGeom prst="rect">
            <a:avLst/>
          </a:prstGeom>
          <a:noFill/>
        </p:spPr>
        <p:txBody>
          <a:bodyPr wrap="none" lIns="82613" tIns="41307" rIns="82613" bIns="41307" rtlCol="0">
            <a:spAutoFit/>
          </a:bodyPr>
          <a:lstStyle/>
          <a:p>
            <a:r>
              <a:rPr lang="en-US" sz="2400" dirty="0">
                <a:solidFill>
                  <a:schemeClr val="bg2">
                    <a:lumMod val="75000"/>
                  </a:schemeClr>
                </a:solidFill>
              </a:rPr>
              <a:t>Time: 6.00 PM IST</a:t>
            </a:r>
          </a:p>
        </p:txBody>
      </p:sp>
    </p:spTree>
    <p:extLst>
      <p:ext uri="{BB962C8B-B14F-4D97-AF65-F5344CB8AC3E}">
        <p14:creationId xmlns:p14="http://schemas.microsoft.com/office/powerpoint/2010/main" val="3550054487"/>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Python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pack() method</a:t>
            </a:r>
            <a:endParaRPr lang="en-IN" dirty="0"/>
          </a:p>
        </p:txBody>
      </p:sp>
      <p:sp>
        <p:nvSpPr>
          <p:cNvPr id="3" name="Content Placeholder 2"/>
          <p:cNvSpPr>
            <a:spLocks noGrp="1"/>
          </p:cNvSpPr>
          <p:nvPr>
            <p:ph idx="1"/>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Size : </a:t>
            </a:r>
            <a:r>
              <a:rPr lang="en-US" sz="2000" dirty="0" smtClean="0">
                <a:latin typeface="Times New Roman" panose="02020603050405020304" pitchFamily="18" charset="0"/>
                <a:cs typeface="Times New Roman" panose="02020603050405020304" pitchFamily="18" charset="0"/>
              </a:rPr>
              <a:t>represents the side of the parent to which the widget is to be placed on the window.</a:t>
            </a: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729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Example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IN" dirty="0"/>
              <a:t># !/</a:t>
            </a:r>
            <a:r>
              <a:rPr lang="en-IN" dirty="0" err="1"/>
              <a:t>usr</a:t>
            </a:r>
            <a:r>
              <a:rPr lang="en-IN" dirty="0"/>
              <a:t>/bin/python3  </a:t>
            </a:r>
          </a:p>
          <a:p>
            <a:r>
              <a:rPr lang="en-IN" b="1" dirty="0"/>
              <a:t>from</a:t>
            </a:r>
            <a:r>
              <a:rPr lang="en-IN" dirty="0"/>
              <a:t> </a:t>
            </a:r>
            <a:r>
              <a:rPr lang="en-IN" dirty="0" err="1"/>
              <a:t>tkinter</a:t>
            </a:r>
            <a:r>
              <a:rPr lang="en-IN" dirty="0"/>
              <a:t> </a:t>
            </a:r>
            <a:r>
              <a:rPr lang="en-IN" b="1" dirty="0"/>
              <a:t>import</a:t>
            </a:r>
            <a:r>
              <a:rPr lang="en-IN" dirty="0"/>
              <a:t> *  </a:t>
            </a:r>
          </a:p>
          <a:p>
            <a:r>
              <a:rPr lang="en-IN" dirty="0"/>
              <a:t>parent = </a:t>
            </a:r>
            <a:r>
              <a:rPr lang="en-IN" dirty="0" err="1"/>
              <a:t>Tk</a:t>
            </a:r>
            <a:r>
              <a:rPr lang="en-IN" dirty="0"/>
              <a:t>()  </a:t>
            </a:r>
          </a:p>
          <a:p>
            <a:r>
              <a:rPr lang="en-IN" dirty="0" err="1"/>
              <a:t>redbutton</a:t>
            </a:r>
            <a:r>
              <a:rPr lang="en-IN" dirty="0"/>
              <a:t> = Button(parent, text = "Red", </a:t>
            </a:r>
            <a:r>
              <a:rPr lang="en-IN" dirty="0" err="1"/>
              <a:t>fg</a:t>
            </a:r>
            <a:r>
              <a:rPr lang="en-IN" dirty="0"/>
              <a:t> = "red")  </a:t>
            </a:r>
          </a:p>
          <a:p>
            <a:r>
              <a:rPr lang="en-IN" dirty="0" err="1"/>
              <a:t>redbutton.pack</a:t>
            </a:r>
            <a:r>
              <a:rPr lang="en-IN" dirty="0"/>
              <a:t>( side = LEFT)  </a:t>
            </a:r>
          </a:p>
          <a:p>
            <a:r>
              <a:rPr lang="en-IN" dirty="0" err="1"/>
              <a:t>greenbutton</a:t>
            </a:r>
            <a:r>
              <a:rPr lang="en-IN" dirty="0"/>
              <a:t> = Button(parent, text = "Black", </a:t>
            </a:r>
            <a:r>
              <a:rPr lang="en-IN" dirty="0" err="1"/>
              <a:t>fg</a:t>
            </a:r>
            <a:r>
              <a:rPr lang="en-IN" dirty="0"/>
              <a:t> = "black")  </a:t>
            </a:r>
          </a:p>
          <a:p>
            <a:r>
              <a:rPr lang="en-IN" dirty="0" err="1"/>
              <a:t>greenbutton.pack</a:t>
            </a:r>
            <a:r>
              <a:rPr lang="en-IN" dirty="0"/>
              <a:t>( side = RIGHT )  </a:t>
            </a:r>
          </a:p>
          <a:p>
            <a:pPr marL="0" indent="0">
              <a:buNone/>
            </a:pPr>
            <a:endParaRPr lang="en-IN" dirty="0"/>
          </a:p>
        </p:txBody>
      </p:sp>
    </p:spTree>
    <p:extLst>
      <p:ext uri="{BB962C8B-B14F-4D97-AF65-F5344CB8AC3E}">
        <p14:creationId xmlns:p14="http://schemas.microsoft.com/office/powerpoint/2010/main" val="2669648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Example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err="1"/>
              <a:t>bluebutton</a:t>
            </a:r>
            <a:r>
              <a:rPr lang="en-IN" dirty="0"/>
              <a:t> = Button(parent, text = "Blue", </a:t>
            </a:r>
            <a:r>
              <a:rPr lang="en-IN" dirty="0" err="1"/>
              <a:t>fg</a:t>
            </a:r>
            <a:r>
              <a:rPr lang="en-IN" dirty="0"/>
              <a:t> = "blue")  </a:t>
            </a:r>
          </a:p>
          <a:p>
            <a:r>
              <a:rPr lang="en-IN" dirty="0" err="1"/>
              <a:t>bluebutton.pack</a:t>
            </a:r>
            <a:r>
              <a:rPr lang="en-IN" dirty="0"/>
              <a:t>( side = TOP )  </a:t>
            </a:r>
          </a:p>
          <a:p>
            <a:r>
              <a:rPr lang="en-IN" dirty="0" err="1"/>
              <a:t>blackbutton</a:t>
            </a:r>
            <a:r>
              <a:rPr lang="en-IN" dirty="0"/>
              <a:t> = Button(parent, text = "Green", </a:t>
            </a:r>
            <a:r>
              <a:rPr lang="en-IN" dirty="0" err="1"/>
              <a:t>fg</a:t>
            </a:r>
            <a:r>
              <a:rPr lang="en-IN" dirty="0"/>
              <a:t> = "red")  </a:t>
            </a:r>
          </a:p>
          <a:p>
            <a:r>
              <a:rPr lang="en-IN" dirty="0" err="1"/>
              <a:t>blackbutton.pack</a:t>
            </a:r>
            <a:r>
              <a:rPr lang="en-IN" dirty="0"/>
              <a:t>( side = BOTTOM)  </a:t>
            </a:r>
          </a:p>
          <a:p>
            <a:r>
              <a:rPr lang="en-IN" dirty="0" err="1"/>
              <a:t>parent.mainloop</a:t>
            </a:r>
            <a:r>
              <a:rPr lang="en-IN" dirty="0"/>
              <a:t>()  </a:t>
            </a:r>
          </a:p>
          <a:p>
            <a:pPr marL="0" indent="0">
              <a:buNone/>
            </a:pPr>
            <a:endParaRPr lang="en-IN" dirty="0"/>
          </a:p>
        </p:txBody>
      </p:sp>
    </p:spTree>
    <p:extLst>
      <p:ext uri="{BB962C8B-B14F-4D97-AF65-F5344CB8AC3E}">
        <p14:creationId xmlns:p14="http://schemas.microsoft.com/office/powerpoint/2010/main" val="3088803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5559" y="2764221"/>
            <a:ext cx="3731172" cy="2869324"/>
          </a:xfrm>
        </p:spPr>
      </p:pic>
    </p:spTree>
    <p:extLst>
      <p:ext uri="{BB962C8B-B14F-4D97-AF65-F5344CB8AC3E}">
        <p14:creationId xmlns:p14="http://schemas.microsoft.com/office/powerpoint/2010/main" val="2235546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a:t>
            </a:r>
            <a:r>
              <a:rPr lang="en-US" sz="4000" dirty="0" err="1" smtClean="0">
                <a:latin typeface="Times New Roman" panose="02020603050405020304" pitchFamily="18" charset="0"/>
                <a:cs typeface="Times New Roman" panose="02020603050405020304" pitchFamily="18" charset="0"/>
              </a:rPr>
              <a:t>Tkinter</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grid() method</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The grid() geometry manager organizes the widgets in the tabular form.</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Specify the rows and columns as the options in the method call.</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We can also specify the column span(width) or the row span(height) of the widget.</a:t>
            </a:r>
          </a:p>
          <a:p>
            <a:pPr algn="just">
              <a:lnSpc>
                <a:spcPct val="150000"/>
              </a:lnSpc>
              <a:spcBef>
                <a:spcPts val="0"/>
              </a:spcBef>
              <a:spcAft>
                <a:spcPts val="0"/>
              </a:spcAft>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pPr>
            <a:r>
              <a:rPr lang="en-US" sz="2000" b="1" dirty="0" smtClean="0">
                <a:latin typeface="Times New Roman" panose="02020603050405020304" pitchFamily="18" charset="0"/>
                <a:cs typeface="Times New Roman" panose="02020603050405020304" pitchFamily="18" charset="0"/>
              </a:rPr>
              <a:t>Syntax:</a:t>
            </a:r>
          </a:p>
          <a:p>
            <a:pPr algn="just">
              <a:lnSpc>
                <a:spcPct val="150000"/>
              </a:lnSpc>
              <a:spcBef>
                <a:spcPts val="0"/>
              </a:spcBef>
              <a:spcAft>
                <a:spcPts val="0"/>
              </a:spcAft>
            </a:pPr>
            <a:r>
              <a:rPr lang="en-IN" sz="2000" dirty="0" err="1">
                <a:latin typeface="Times New Roman" panose="02020603050405020304" pitchFamily="18" charset="0"/>
                <a:cs typeface="Times New Roman" panose="02020603050405020304" pitchFamily="18" charset="0"/>
              </a:rPr>
              <a:t>widget.grid</a:t>
            </a:r>
            <a:r>
              <a:rPr lang="en-IN" sz="2000" dirty="0">
                <a:latin typeface="Times New Roman" panose="02020603050405020304" pitchFamily="18" charset="0"/>
                <a:cs typeface="Times New Roman" panose="02020603050405020304" pitchFamily="18" charset="0"/>
              </a:rPr>
              <a:t>(options)  </a:t>
            </a: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060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Python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grid() method</a:t>
            </a:r>
            <a:endParaRPr lang="en-IN" dirty="0"/>
          </a:p>
        </p:txBody>
      </p:sp>
      <p:sp>
        <p:nvSpPr>
          <p:cNvPr id="3" name="Content Placeholder 2"/>
          <p:cNvSpPr>
            <a:spLocks noGrp="1"/>
          </p:cNvSpPr>
          <p:nvPr>
            <p:ph idx="1"/>
          </p:nvPr>
        </p:nvSpPr>
        <p:spPr/>
        <p:txBody>
          <a:bodyPr>
            <a:normAutofit fontScale="85000" lnSpcReduction="10000"/>
          </a:bodyPr>
          <a:lstStyle/>
          <a:p>
            <a:pPr algn="just">
              <a:lnSpc>
                <a:spcPct val="16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A list of possible options that can be passed inside the grid() method:</a:t>
            </a:r>
          </a:p>
          <a:p>
            <a:pPr algn="just">
              <a:lnSpc>
                <a:spcPct val="160000"/>
              </a:lnSpc>
              <a:spcBef>
                <a:spcPts val="0"/>
              </a:spcBef>
              <a:spcAft>
                <a:spcPts val="0"/>
              </a:spcAft>
            </a:pPr>
            <a:endParaRPr lang="en-US" sz="2000" dirty="0">
              <a:latin typeface="Times New Roman" panose="02020603050405020304" pitchFamily="18" charset="0"/>
              <a:cs typeface="Times New Roman" panose="02020603050405020304" pitchFamily="18" charset="0"/>
            </a:endParaRPr>
          </a:p>
          <a:p>
            <a:pPr algn="just">
              <a:lnSpc>
                <a:spcPct val="160000"/>
              </a:lnSpc>
              <a:spcBef>
                <a:spcPts val="0"/>
              </a:spcBef>
              <a:spcAft>
                <a:spcPts val="0"/>
              </a:spcAft>
            </a:pPr>
            <a:r>
              <a:rPr lang="en-US" sz="2000" b="1" dirty="0" smtClean="0">
                <a:latin typeface="Times New Roman" panose="02020603050405020304" pitchFamily="18" charset="0"/>
                <a:cs typeface="Times New Roman" panose="02020603050405020304" pitchFamily="18" charset="0"/>
              </a:rPr>
              <a:t>Column: </a:t>
            </a:r>
            <a:r>
              <a:rPr lang="en-US" sz="2000" dirty="0" smtClean="0">
                <a:latin typeface="Times New Roman" panose="02020603050405020304" pitchFamily="18" charset="0"/>
                <a:cs typeface="Times New Roman" panose="02020603050405020304" pitchFamily="18" charset="0"/>
              </a:rPr>
              <a:t>The column number in which the widget is to be placed.</a:t>
            </a:r>
          </a:p>
          <a:p>
            <a:pPr algn="just">
              <a:lnSpc>
                <a:spcPct val="160000"/>
              </a:lnSpc>
              <a:spcBef>
                <a:spcPts val="0"/>
              </a:spcBef>
              <a:spcAft>
                <a:spcPts val="0"/>
              </a:spcAft>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spcAft>
                <a:spcPts val="0"/>
              </a:spcAft>
            </a:pPr>
            <a:r>
              <a:rPr lang="en-US" sz="2000" b="1" dirty="0" err="1" smtClean="0">
                <a:latin typeface="Times New Roman" panose="02020603050405020304" pitchFamily="18" charset="0"/>
                <a:cs typeface="Times New Roman" panose="02020603050405020304" pitchFamily="18" charset="0"/>
              </a:rPr>
              <a:t>Columnspan</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width of the widget.</a:t>
            </a:r>
          </a:p>
          <a:p>
            <a:pPr algn="just">
              <a:lnSpc>
                <a:spcPct val="16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It represents the number of columns up to which , the column is expanded.</a:t>
            </a:r>
          </a:p>
          <a:p>
            <a:pPr algn="just">
              <a:lnSpc>
                <a:spcPct val="160000"/>
              </a:lnSpc>
              <a:spcBef>
                <a:spcPts val="0"/>
              </a:spcBef>
              <a:spcAft>
                <a:spcPts val="0"/>
              </a:spcAft>
            </a:pPr>
            <a:r>
              <a:rPr lang="en-US" sz="2000" b="1" dirty="0" err="1" smtClean="0">
                <a:latin typeface="Times New Roman" panose="02020603050405020304" pitchFamily="18" charset="0"/>
                <a:cs typeface="Times New Roman" panose="02020603050405020304" pitchFamily="18" charset="0"/>
              </a:rPr>
              <a:t>Rowspan</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height of the widget , </a:t>
            </a:r>
            <a:r>
              <a:rPr lang="en-US" sz="2000" dirty="0" err="1" smtClean="0">
                <a:latin typeface="Times New Roman" panose="02020603050405020304" pitchFamily="18" charset="0"/>
                <a:cs typeface="Times New Roman" panose="02020603050405020304" pitchFamily="18" charset="0"/>
              </a:rPr>
              <a:t>i.e</a:t>
            </a:r>
            <a:r>
              <a:rPr lang="en-US" sz="2000" dirty="0" smtClean="0">
                <a:latin typeface="Times New Roman" panose="02020603050405020304" pitchFamily="18" charset="0"/>
                <a:cs typeface="Times New Roman" panose="02020603050405020304" pitchFamily="18" charset="0"/>
              </a:rPr>
              <a:t> , the number of  row up to which the widget is expanded.</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317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Example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usr</a:t>
            </a:r>
            <a:r>
              <a:rPr lang="en-IN" sz="2900" dirty="0">
                <a:latin typeface="Times New Roman" panose="02020603050405020304" pitchFamily="18" charset="0"/>
                <a:cs typeface="Times New Roman" panose="02020603050405020304" pitchFamily="18" charset="0"/>
              </a:rPr>
              <a:t>/bin/python3  </a:t>
            </a:r>
          </a:p>
          <a:p>
            <a:r>
              <a:rPr lang="en-IN" sz="2900" b="1" dirty="0">
                <a:latin typeface="Times New Roman" panose="02020603050405020304" pitchFamily="18" charset="0"/>
                <a:cs typeface="Times New Roman" panose="02020603050405020304" pitchFamily="18" charset="0"/>
              </a:rPr>
              <a:t>from</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tkinter</a:t>
            </a:r>
            <a:r>
              <a:rPr lang="en-IN" sz="2900" dirty="0">
                <a:latin typeface="Times New Roman" panose="02020603050405020304" pitchFamily="18" charset="0"/>
                <a:cs typeface="Times New Roman" panose="02020603050405020304" pitchFamily="18" charset="0"/>
              </a:rPr>
              <a:t> </a:t>
            </a:r>
            <a:r>
              <a:rPr lang="en-IN" sz="2900" b="1" dirty="0">
                <a:latin typeface="Times New Roman" panose="02020603050405020304" pitchFamily="18" charset="0"/>
                <a:cs typeface="Times New Roman" panose="02020603050405020304" pitchFamily="18" charset="0"/>
              </a:rPr>
              <a:t>import</a:t>
            </a:r>
            <a:r>
              <a:rPr lang="en-IN" sz="2900" dirty="0">
                <a:latin typeface="Times New Roman" panose="02020603050405020304" pitchFamily="18" charset="0"/>
                <a:cs typeface="Times New Roman" panose="02020603050405020304" pitchFamily="18" charset="0"/>
              </a:rPr>
              <a:t> *  </a:t>
            </a:r>
          </a:p>
          <a:p>
            <a:r>
              <a:rPr lang="en-IN" sz="2900" dirty="0">
                <a:latin typeface="Times New Roman" panose="02020603050405020304" pitchFamily="18" charset="0"/>
                <a:cs typeface="Times New Roman" panose="02020603050405020304" pitchFamily="18" charset="0"/>
              </a:rPr>
              <a:t>parent = </a:t>
            </a:r>
            <a:r>
              <a:rPr lang="en-IN" sz="2900" dirty="0" err="1">
                <a:latin typeface="Times New Roman" panose="02020603050405020304" pitchFamily="18" charset="0"/>
                <a:cs typeface="Times New Roman" panose="02020603050405020304" pitchFamily="18" charset="0"/>
              </a:rPr>
              <a:t>Tk</a:t>
            </a:r>
            <a:r>
              <a:rPr lang="en-IN" sz="2900" dirty="0">
                <a:latin typeface="Times New Roman" panose="02020603050405020304" pitchFamily="18" charset="0"/>
                <a:cs typeface="Times New Roman" panose="02020603050405020304" pitchFamily="18" charset="0"/>
              </a:rPr>
              <a:t>()  </a:t>
            </a:r>
          </a:p>
          <a:p>
            <a:r>
              <a:rPr lang="en-IN" sz="2900" dirty="0">
                <a:latin typeface="Times New Roman" panose="02020603050405020304" pitchFamily="18" charset="0"/>
                <a:cs typeface="Times New Roman" panose="02020603050405020304" pitchFamily="18" charset="0"/>
              </a:rPr>
              <a:t>name = Label(</a:t>
            </a:r>
            <a:r>
              <a:rPr lang="en-IN" sz="2900" dirty="0" err="1">
                <a:latin typeface="Times New Roman" panose="02020603050405020304" pitchFamily="18" charset="0"/>
                <a:cs typeface="Times New Roman" panose="02020603050405020304" pitchFamily="18" charset="0"/>
              </a:rPr>
              <a:t>parent,text</a:t>
            </a:r>
            <a:r>
              <a:rPr lang="en-IN" sz="2900" dirty="0">
                <a:latin typeface="Times New Roman" panose="02020603050405020304" pitchFamily="18" charset="0"/>
                <a:cs typeface="Times New Roman" panose="02020603050405020304" pitchFamily="18" charset="0"/>
              </a:rPr>
              <a:t> = "Name").grid(row = 0, column = 0)  </a:t>
            </a:r>
          </a:p>
          <a:p>
            <a:r>
              <a:rPr lang="en-IN" sz="2900" dirty="0">
                <a:latin typeface="Times New Roman" panose="02020603050405020304" pitchFamily="18" charset="0"/>
                <a:cs typeface="Times New Roman" panose="02020603050405020304" pitchFamily="18" charset="0"/>
              </a:rPr>
              <a:t>e1 = Entry(parent).grid(row = 0, column = 1)  </a:t>
            </a:r>
          </a:p>
          <a:p>
            <a:r>
              <a:rPr lang="en-IN" sz="2900" dirty="0">
                <a:latin typeface="Times New Roman" panose="02020603050405020304" pitchFamily="18" charset="0"/>
                <a:cs typeface="Times New Roman" panose="02020603050405020304" pitchFamily="18" charset="0"/>
              </a:rPr>
              <a:t>password = Label(</a:t>
            </a:r>
            <a:r>
              <a:rPr lang="en-IN" sz="2900" dirty="0" err="1">
                <a:latin typeface="Times New Roman" panose="02020603050405020304" pitchFamily="18" charset="0"/>
                <a:cs typeface="Times New Roman" panose="02020603050405020304" pitchFamily="18" charset="0"/>
              </a:rPr>
              <a:t>parent,text</a:t>
            </a:r>
            <a:r>
              <a:rPr lang="en-IN" sz="2900" dirty="0">
                <a:latin typeface="Times New Roman" panose="02020603050405020304" pitchFamily="18" charset="0"/>
                <a:cs typeface="Times New Roman" panose="02020603050405020304" pitchFamily="18" charset="0"/>
              </a:rPr>
              <a:t> = "Password").grid(row = 1, column = 0)  </a:t>
            </a:r>
          </a:p>
          <a:p>
            <a:r>
              <a:rPr lang="en-IN" sz="2900" dirty="0">
                <a:latin typeface="Times New Roman" panose="02020603050405020304" pitchFamily="18" charset="0"/>
                <a:cs typeface="Times New Roman" panose="02020603050405020304" pitchFamily="18" charset="0"/>
              </a:rPr>
              <a:t>e2 = Entry(parent).grid(row = 1, column = 1)  </a:t>
            </a:r>
          </a:p>
          <a:p>
            <a:r>
              <a:rPr lang="en-IN" sz="2900" dirty="0">
                <a:latin typeface="Times New Roman" panose="02020603050405020304" pitchFamily="18" charset="0"/>
                <a:cs typeface="Times New Roman" panose="02020603050405020304" pitchFamily="18" charset="0"/>
              </a:rPr>
              <a:t>submit = Button(parent, text = "Submit").grid(row = 4, column = 0)  </a:t>
            </a:r>
          </a:p>
          <a:p>
            <a:r>
              <a:rPr lang="en-IN" sz="2900" dirty="0" err="1">
                <a:latin typeface="Times New Roman" panose="02020603050405020304" pitchFamily="18" charset="0"/>
                <a:cs typeface="Times New Roman" panose="02020603050405020304" pitchFamily="18" charset="0"/>
              </a:rPr>
              <a:t>parent.mainloop</a:t>
            </a:r>
            <a:r>
              <a:rPr lang="en-IN" sz="29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302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1379" y="3026979"/>
            <a:ext cx="4267200" cy="2144111"/>
          </a:xfrm>
        </p:spPr>
      </p:pic>
    </p:spTree>
    <p:extLst>
      <p:ext uri="{BB962C8B-B14F-4D97-AF65-F5344CB8AC3E}">
        <p14:creationId xmlns:p14="http://schemas.microsoft.com/office/powerpoint/2010/main" val="1740667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a:t>
            </a:r>
            <a:r>
              <a:rPr lang="en-US" sz="4000" dirty="0" err="1" smtClean="0">
                <a:latin typeface="Times New Roman" panose="02020603050405020304" pitchFamily="18" charset="0"/>
                <a:cs typeface="Times New Roman" panose="02020603050405020304" pitchFamily="18" charset="0"/>
              </a:rPr>
              <a:t>Tkinter</a:t>
            </a:r>
            <a:r>
              <a:rPr lang="en-US" sz="4000" dirty="0" smtClean="0">
                <a:latin typeface="Times New Roman" panose="02020603050405020304" pitchFamily="18" charset="0"/>
                <a:cs typeface="Times New Roman" panose="02020603050405020304" pitchFamily="18" charset="0"/>
              </a:rPr>
              <a:t> place() method</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The place() geometry manager organizes the widgets to the specific x and y coordinates.</a:t>
            </a:r>
          </a:p>
          <a:p>
            <a:pPr marL="0" indent="0" algn="just">
              <a:lnSpc>
                <a:spcPct val="150000"/>
              </a:lnSpc>
              <a:spcBef>
                <a:spcPts val="0"/>
              </a:spcBef>
              <a:spcAft>
                <a:spcPts val="0"/>
              </a:spcAft>
              <a:buNone/>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pPr>
            <a:r>
              <a:rPr lang="en-US" sz="2000" b="1" dirty="0" smtClean="0">
                <a:latin typeface="Times New Roman" panose="02020603050405020304" pitchFamily="18" charset="0"/>
                <a:cs typeface="Times New Roman" panose="02020603050405020304" pitchFamily="18" charset="0"/>
              </a:rPr>
              <a:t>Syntax:</a:t>
            </a:r>
          </a:p>
          <a:p>
            <a:pPr algn="just">
              <a:lnSpc>
                <a:spcPct val="150000"/>
              </a:lnSpc>
              <a:spcBef>
                <a:spcPts val="0"/>
              </a:spcBef>
              <a:spcAft>
                <a:spcPts val="0"/>
              </a:spcAft>
            </a:pPr>
            <a:r>
              <a:rPr lang="en-IN" sz="2000" dirty="0" err="1">
                <a:latin typeface="Times New Roman" panose="02020603050405020304" pitchFamily="18" charset="0"/>
                <a:cs typeface="Times New Roman" panose="02020603050405020304" pitchFamily="18" charset="0"/>
              </a:rPr>
              <a:t>widget.place</a:t>
            </a:r>
            <a:r>
              <a:rPr lang="en-IN" sz="2000" dirty="0">
                <a:latin typeface="Times New Roman" panose="02020603050405020304" pitchFamily="18" charset="0"/>
                <a:cs typeface="Times New Roman" panose="02020603050405020304" pitchFamily="18" charset="0"/>
              </a:rPr>
              <a:t>(options)  </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101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Python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place() method</a:t>
            </a:r>
            <a:endParaRPr lang="en-IN" dirty="0"/>
          </a:p>
        </p:txBody>
      </p:sp>
      <p:sp>
        <p:nvSpPr>
          <p:cNvPr id="3" name="Content Placeholder 2"/>
          <p:cNvSpPr>
            <a:spLocks noGrp="1"/>
          </p:cNvSpPr>
          <p:nvPr>
            <p:ph idx="1"/>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Anchor: </a:t>
            </a:r>
            <a:r>
              <a:rPr lang="en-US" sz="2000" dirty="0" smtClean="0">
                <a:latin typeface="Times New Roman" panose="02020603050405020304" pitchFamily="18" charset="0"/>
                <a:cs typeface="Times New Roman" panose="02020603050405020304" pitchFamily="18" charset="0"/>
              </a:rPr>
              <a:t>It represents the exact position of the widget within the container.</a:t>
            </a:r>
          </a:p>
          <a:p>
            <a:r>
              <a:rPr lang="en-US" sz="2000" b="1" dirty="0" err="1" smtClean="0">
                <a:latin typeface="Times New Roman" panose="02020603050405020304" pitchFamily="18" charset="0"/>
                <a:cs typeface="Times New Roman" panose="02020603050405020304" pitchFamily="18" charset="0"/>
              </a:rPr>
              <a:t>Height,width</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It refers to the height and width in pixels.</a:t>
            </a:r>
          </a:p>
          <a:p>
            <a:r>
              <a:rPr lang="en-US" sz="2000" b="1" dirty="0" err="1" smtClean="0">
                <a:latin typeface="Times New Roman" panose="02020603050405020304" pitchFamily="18" charset="0"/>
                <a:cs typeface="Times New Roman" panose="02020603050405020304" pitchFamily="18" charset="0"/>
              </a:rPr>
              <a:t>X,y</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It refers to the horizontal and vertical offset in the pixels.</a:t>
            </a: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92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55" y="3393464"/>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407704" y="1028735"/>
            <a:ext cx="7522353" cy="2112196"/>
          </a:xfrm>
          <a:prstGeom prst="rect">
            <a:avLst/>
          </a:prstGeom>
        </p:spPr>
        <p:txBody>
          <a:bodyPr spcFirstLastPara="1" vert="horz" wrap="square" lIns="0" tIns="0" rIns="0" bIns="0" rtlCol="0" anchor="ctr" anchorCtr="0">
            <a:noAutofit/>
          </a:bodyPr>
          <a:lstStyle/>
          <a:p>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5" name="TextBox 4"/>
          <p:cNvSpPr txBox="1"/>
          <p:nvPr/>
        </p:nvSpPr>
        <p:spPr>
          <a:xfrm>
            <a:off x="5615948" y="4461051"/>
            <a:ext cx="2526460" cy="760529"/>
          </a:xfrm>
          <a:prstGeom prst="rect">
            <a:avLst/>
          </a:prstGeom>
          <a:noFill/>
        </p:spPr>
        <p:txBody>
          <a:bodyPr wrap="none" lIns="82613" tIns="41307" rIns="82613" bIns="41307" rtlCol="0">
            <a:spAutoFit/>
          </a:bodyPr>
          <a:lstStyle/>
          <a:p>
            <a:r>
              <a:rPr lang="en-US" sz="4400" dirty="0">
                <a:solidFill>
                  <a:schemeClr val="bg2">
                    <a:lumMod val="75000"/>
                  </a:schemeClr>
                </a:solidFill>
              </a:rPr>
              <a:t>Handbook</a:t>
            </a:r>
          </a:p>
        </p:txBody>
      </p:sp>
    </p:spTree>
    <p:extLst>
      <p:ext uri="{BB962C8B-B14F-4D97-AF65-F5344CB8AC3E}">
        <p14:creationId xmlns:p14="http://schemas.microsoft.com/office/powerpoint/2010/main" val="793597302"/>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Example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usr</a:t>
            </a:r>
            <a:r>
              <a:rPr lang="en-IN" sz="2000" dirty="0">
                <a:latin typeface="Times New Roman" panose="02020603050405020304" pitchFamily="18" charset="0"/>
                <a:cs typeface="Times New Roman" panose="02020603050405020304" pitchFamily="18" charset="0"/>
              </a:rPr>
              <a:t>/bin/python3  </a:t>
            </a:r>
          </a:p>
          <a:p>
            <a:pPr algn="just">
              <a:lnSpc>
                <a:spcPct val="150000"/>
              </a:lnSpc>
              <a:spcBef>
                <a:spcPts val="0"/>
              </a:spcBef>
              <a:spcAft>
                <a:spcPts val="0"/>
              </a:spcAft>
            </a:pPr>
            <a:r>
              <a:rPr lang="en-IN" sz="2000" b="1" dirty="0">
                <a:latin typeface="Times New Roman" panose="02020603050405020304" pitchFamily="18" charset="0"/>
                <a:cs typeface="Times New Roman" panose="02020603050405020304" pitchFamily="18" charset="0"/>
              </a:rPr>
              <a:t>from</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tkinter</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import</a:t>
            </a:r>
            <a:r>
              <a:rPr lang="en-IN" sz="2000" dirty="0">
                <a:latin typeface="Times New Roman" panose="02020603050405020304" pitchFamily="18" charset="0"/>
                <a:cs typeface="Times New Roman" panose="02020603050405020304" pitchFamily="18" charset="0"/>
              </a:rPr>
              <a:t> *  </a:t>
            </a:r>
          </a:p>
          <a:p>
            <a:pPr algn="just">
              <a:lnSpc>
                <a:spcPct val="150000"/>
              </a:lnSpc>
              <a:spcBef>
                <a:spcPts val="0"/>
              </a:spcBef>
              <a:spcAft>
                <a:spcPts val="0"/>
              </a:spcAft>
            </a:pPr>
            <a:r>
              <a:rPr lang="en-IN" sz="2000" dirty="0">
                <a:latin typeface="Times New Roman" panose="02020603050405020304" pitchFamily="18" charset="0"/>
                <a:cs typeface="Times New Roman" panose="02020603050405020304" pitchFamily="18" charset="0"/>
              </a:rPr>
              <a:t>top = </a:t>
            </a:r>
            <a:r>
              <a:rPr lang="en-IN" sz="2000" dirty="0" err="1">
                <a:latin typeface="Times New Roman" panose="02020603050405020304" pitchFamily="18" charset="0"/>
                <a:cs typeface="Times New Roman" panose="02020603050405020304" pitchFamily="18" charset="0"/>
              </a:rPr>
              <a:t>Tk</a:t>
            </a:r>
            <a:r>
              <a:rPr lang="en-IN" sz="2000" dirty="0">
                <a:latin typeface="Times New Roman" panose="02020603050405020304" pitchFamily="18" charset="0"/>
                <a:cs typeface="Times New Roman" panose="02020603050405020304" pitchFamily="18" charset="0"/>
              </a:rPr>
              <a:t>()  </a:t>
            </a:r>
          </a:p>
          <a:p>
            <a:pPr algn="just">
              <a:lnSpc>
                <a:spcPct val="150000"/>
              </a:lnSpc>
              <a:spcBef>
                <a:spcPts val="0"/>
              </a:spcBef>
              <a:spcAft>
                <a:spcPts val="0"/>
              </a:spcAft>
            </a:pPr>
            <a:r>
              <a:rPr lang="en-IN" sz="2000" dirty="0" err="1">
                <a:latin typeface="Times New Roman" panose="02020603050405020304" pitchFamily="18" charset="0"/>
                <a:cs typeface="Times New Roman" panose="02020603050405020304" pitchFamily="18" charset="0"/>
              </a:rPr>
              <a:t>top.geometry</a:t>
            </a:r>
            <a:r>
              <a:rPr lang="en-IN" sz="2000" dirty="0">
                <a:latin typeface="Times New Roman" panose="02020603050405020304" pitchFamily="18" charset="0"/>
                <a:cs typeface="Times New Roman" panose="02020603050405020304" pitchFamily="18" charset="0"/>
              </a:rPr>
              <a:t>("400x250")  </a:t>
            </a:r>
          </a:p>
          <a:p>
            <a:pPr algn="just">
              <a:lnSpc>
                <a:spcPct val="150000"/>
              </a:lnSpc>
              <a:spcBef>
                <a:spcPts val="0"/>
              </a:spcBef>
              <a:spcAft>
                <a:spcPts val="0"/>
              </a:spcAft>
            </a:pPr>
            <a:r>
              <a:rPr lang="en-IN" sz="2000" dirty="0">
                <a:latin typeface="Times New Roman" panose="02020603050405020304" pitchFamily="18" charset="0"/>
                <a:cs typeface="Times New Roman" panose="02020603050405020304" pitchFamily="18" charset="0"/>
              </a:rPr>
              <a:t>name = Label(top, text = "Name").place(x = 30,y = 50)  </a:t>
            </a:r>
          </a:p>
          <a:p>
            <a:pPr algn="just">
              <a:lnSpc>
                <a:spcPct val="150000"/>
              </a:lnSpc>
              <a:spcBef>
                <a:spcPts val="0"/>
              </a:spcBef>
              <a:spcAft>
                <a:spcPts val="0"/>
              </a:spcAft>
            </a:pPr>
            <a:r>
              <a:rPr lang="en-IN" sz="2000" dirty="0">
                <a:latin typeface="Times New Roman" panose="02020603050405020304" pitchFamily="18" charset="0"/>
                <a:cs typeface="Times New Roman" panose="02020603050405020304" pitchFamily="18" charset="0"/>
              </a:rPr>
              <a:t>email = Label(top, text = "Email").place(x = 30, y = 90)  </a:t>
            </a:r>
          </a:p>
          <a:p>
            <a:endParaRPr lang="en-IN" sz="36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62672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a:t>
            </a:r>
            <a:endParaRPr lang="en-IN" dirty="0"/>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IN" sz="2000" dirty="0">
                <a:latin typeface="Times New Roman" panose="02020603050405020304" pitchFamily="18" charset="0"/>
                <a:cs typeface="Times New Roman" panose="02020603050405020304" pitchFamily="18" charset="0"/>
              </a:rPr>
              <a:t>password = Label(top, text = "Password").place(x = 30, y = 130)  </a:t>
            </a:r>
          </a:p>
          <a:p>
            <a:pPr algn="just">
              <a:lnSpc>
                <a:spcPct val="150000"/>
              </a:lnSpc>
              <a:spcBef>
                <a:spcPts val="0"/>
              </a:spcBef>
              <a:spcAft>
                <a:spcPts val="0"/>
              </a:spcAft>
            </a:pPr>
            <a:r>
              <a:rPr lang="en-IN" sz="2000" dirty="0">
                <a:latin typeface="Times New Roman" panose="02020603050405020304" pitchFamily="18" charset="0"/>
                <a:cs typeface="Times New Roman" panose="02020603050405020304" pitchFamily="18" charset="0"/>
              </a:rPr>
              <a:t>e1 = Entry(top).place(x = 80, y = 50)  </a:t>
            </a:r>
          </a:p>
          <a:p>
            <a:pPr algn="just">
              <a:lnSpc>
                <a:spcPct val="150000"/>
              </a:lnSpc>
              <a:spcBef>
                <a:spcPts val="0"/>
              </a:spcBef>
              <a:spcAft>
                <a:spcPts val="0"/>
              </a:spcAft>
            </a:pPr>
            <a:r>
              <a:rPr lang="en-IN" sz="2000" dirty="0">
                <a:latin typeface="Times New Roman" panose="02020603050405020304" pitchFamily="18" charset="0"/>
                <a:cs typeface="Times New Roman" panose="02020603050405020304" pitchFamily="18" charset="0"/>
              </a:rPr>
              <a:t>e2 = Entry(top).place(x = 80, y = 90)  </a:t>
            </a:r>
          </a:p>
          <a:p>
            <a:pPr algn="just">
              <a:lnSpc>
                <a:spcPct val="150000"/>
              </a:lnSpc>
              <a:spcBef>
                <a:spcPts val="0"/>
              </a:spcBef>
              <a:spcAft>
                <a:spcPts val="0"/>
              </a:spcAft>
            </a:pPr>
            <a:r>
              <a:rPr lang="en-IN" sz="2000" dirty="0">
                <a:latin typeface="Times New Roman" panose="02020603050405020304" pitchFamily="18" charset="0"/>
                <a:cs typeface="Times New Roman" panose="02020603050405020304" pitchFamily="18" charset="0"/>
              </a:rPr>
              <a:t>e3 = Entry(top).place(x = 95, y = 130)  </a:t>
            </a:r>
          </a:p>
          <a:p>
            <a:pPr algn="just">
              <a:lnSpc>
                <a:spcPct val="150000"/>
              </a:lnSpc>
              <a:spcBef>
                <a:spcPts val="0"/>
              </a:spcBef>
              <a:spcAft>
                <a:spcPts val="0"/>
              </a:spcAft>
            </a:pPr>
            <a:r>
              <a:rPr lang="en-IN" sz="2000" dirty="0" err="1">
                <a:latin typeface="Times New Roman" panose="02020603050405020304" pitchFamily="18" charset="0"/>
                <a:cs typeface="Times New Roman" panose="02020603050405020304" pitchFamily="18" charset="0"/>
              </a:rPr>
              <a:t>top.mainloop</a:t>
            </a:r>
            <a:r>
              <a:rPr lang="en-IN" sz="2000" dirty="0">
                <a:latin typeface="Times New Roman" panose="02020603050405020304" pitchFamily="18" charset="0"/>
                <a:cs typeface="Times New Roman" panose="02020603050405020304" pitchFamily="18" charset="0"/>
              </a:rPr>
              <a:t>()</a:t>
            </a:r>
            <a:endParaRPr lang="en-IN" sz="2000" dirty="0"/>
          </a:p>
        </p:txBody>
      </p:sp>
    </p:spTree>
    <p:extLst>
      <p:ext uri="{BB962C8B-B14F-4D97-AF65-F5344CB8AC3E}">
        <p14:creationId xmlns:p14="http://schemas.microsoft.com/office/powerpoint/2010/main" val="20810528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4050" y="2725530"/>
            <a:ext cx="3943900" cy="2981741"/>
          </a:xfrm>
        </p:spPr>
      </p:pic>
    </p:spTree>
    <p:extLst>
      <p:ext uri="{BB962C8B-B14F-4D97-AF65-F5344CB8AC3E}">
        <p14:creationId xmlns:p14="http://schemas.microsoft.com/office/powerpoint/2010/main" val="3371184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Egg Catcher Game Using Python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It is a classic game where the goal is to catch as many eggs as possible.</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In this game , every egg we catch will increase the score and if we miss three eggs , we will lose the game.</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183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Egg Catcher Game Using Python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An egg catcher game tests our concentration and speed of our reflexes as we have to catch eggs falling all around the screen with one basket.</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To create an egg catcher game , we have to create an animation of falling eggs at random positions and a basket will be catching the falling eggs.</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To create an egg catcher game using python , first step will be to create  a floor , basket and eggs.</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Once the game starts, the eggs will gradually move across the floor .</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It will create an animation indicating that the eggs are falling.</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39652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Egg Catcher Game Using Python</a:t>
            </a:r>
            <a:endParaRPr lang="en-IN" sz="4000" dirty="0"/>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With the help of loops , we can check that eggs have been caught in the basket or have touched the ground.</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When the egg is caught or dropped , it will be the end of an event.</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Here , the egg will be removed and the game has to adjust the score by increasing the score if the egg was caught in the basket or by decreasing the one life if the egg has touched the ground.</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599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Egg Catcher Game Using Python</a:t>
            </a:r>
            <a:endParaRPr lang="en-IN" dirty="0"/>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To  create an egg catcher game in python , we need to create three different loops.</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One to create new eggs.</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Another to  check if the catcher has caught an egg.</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And the third loop </a:t>
            </a:r>
            <a:r>
              <a:rPr lang="en-US" sz="2000" smtClean="0">
                <a:latin typeface="Times New Roman" panose="02020603050405020304" pitchFamily="18" charset="0"/>
                <a:cs typeface="Times New Roman" panose="02020603050405020304" pitchFamily="18" charset="0"/>
              </a:rPr>
              <a:t>to move the eggs and to check if the eggs has touched the ground.</a:t>
            </a:r>
          </a:p>
          <a:p>
            <a:pPr marL="0" indent="0">
              <a:buNone/>
            </a:pP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5155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Egg Catcher Game Using Python</a:t>
            </a:r>
            <a:endParaRPr lang="en-IN" dirty="0"/>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b="1" dirty="0" smtClean="0">
                <a:latin typeface="Times New Roman" panose="02020603050405020304" pitchFamily="18" charset="0"/>
                <a:cs typeface="Times New Roman" panose="02020603050405020304" pitchFamily="18" charset="0"/>
              </a:rPr>
              <a:t>Three important modules are used to create an egg catcher game:</a:t>
            </a:r>
          </a:p>
          <a:p>
            <a:pPr algn="just">
              <a:lnSpc>
                <a:spcPct val="150000"/>
              </a:lnSpc>
              <a:spcBef>
                <a:spcPts val="0"/>
              </a:spcBef>
              <a:spcAft>
                <a:spcPts val="0"/>
              </a:spcAft>
            </a:pPr>
            <a:r>
              <a:rPr lang="en-US" sz="2000" b="1" dirty="0" err="1" smtClean="0">
                <a:latin typeface="Times New Roman" panose="02020603050405020304" pitchFamily="18" charset="0"/>
                <a:cs typeface="Times New Roman" panose="02020603050405020304" pitchFamily="18" charset="0"/>
              </a:rPr>
              <a:t>Itertools</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to change the </a:t>
            </a:r>
            <a:r>
              <a:rPr lang="en-US" sz="2000" dirty="0" err="1" smtClean="0">
                <a:latin typeface="Times New Roman" panose="02020603050405020304" pitchFamily="18" charset="0"/>
                <a:cs typeface="Times New Roman" panose="02020603050405020304" pitchFamily="18" charset="0"/>
              </a:rPr>
              <a:t>colours</a:t>
            </a:r>
            <a:r>
              <a:rPr lang="en-US" sz="2000" dirty="0" smtClean="0">
                <a:latin typeface="Times New Roman" panose="02020603050405020304" pitchFamily="18" charset="0"/>
                <a:cs typeface="Times New Roman" panose="02020603050405020304" pitchFamily="18" charset="0"/>
              </a:rPr>
              <a:t> of the falling eggs.</a:t>
            </a:r>
          </a:p>
          <a:p>
            <a:pPr algn="just">
              <a:lnSpc>
                <a:spcPct val="150000"/>
              </a:lnSpc>
              <a:spcBef>
                <a:spcPts val="0"/>
              </a:spcBef>
              <a:spcAft>
                <a:spcPts val="0"/>
              </a:spcAft>
            </a:pPr>
            <a:r>
              <a:rPr lang="en-US" sz="2000" b="1" dirty="0" smtClean="0">
                <a:latin typeface="Times New Roman" panose="02020603050405020304" pitchFamily="18" charset="0"/>
                <a:cs typeface="Times New Roman" panose="02020603050405020304" pitchFamily="18" charset="0"/>
              </a:rPr>
              <a:t>Random: </a:t>
            </a:r>
            <a:r>
              <a:rPr lang="en-US" sz="2000" dirty="0" smtClean="0">
                <a:latin typeface="Times New Roman" panose="02020603050405020304" pitchFamily="18" charset="0"/>
                <a:cs typeface="Times New Roman" panose="02020603050405020304" pitchFamily="18" charset="0"/>
              </a:rPr>
              <a:t>to make the eggs appear at random positions.</a:t>
            </a:r>
          </a:p>
          <a:p>
            <a:pPr algn="just">
              <a:lnSpc>
                <a:spcPct val="150000"/>
              </a:lnSpc>
              <a:spcBef>
                <a:spcPts val="0"/>
              </a:spcBef>
              <a:spcAft>
                <a:spcPts val="0"/>
              </a:spcAft>
            </a:pPr>
            <a:r>
              <a:rPr lang="en-US" sz="2000" b="1" dirty="0" err="1" smtClean="0">
                <a:latin typeface="Times New Roman" panose="02020603050405020304" pitchFamily="18" charset="0"/>
                <a:cs typeface="Times New Roman" panose="02020603050405020304" pitchFamily="18" charset="0"/>
              </a:rPr>
              <a:t>Tkinter</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to animate the game on the screen.</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474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latin typeface="Times New Roman" panose="02020603050405020304" pitchFamily="18" charset="0"/>
                <a:cs typeface="Times New Roman" panose="02020603050405020304" pitchFamily="18" charset="0"/>
              </a:rPr>
              <a:t>Conclusion</a:t>
            </a:r>
            <a:endParaRPr lang="en-IN"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The three looping functions are executed using a timer to ensure that they aren’t executed before the main loop.</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Then , the </a:t>
            </a:r>
            <a:r>
              <a:rPr lang="en-US" sz="2000" dirty="0" err="1" smtClean="0">
                <a:latin typeface="Times New Roman" panose="02020603050405020304" pitchFamily="18" charset="0"/>
                <a:cs typeface="Times New Roman" panose="02020603050405020304" pitchFamily="18" charset="0"/>
              </a:rPr>
              <a:t>mainloop</a:t>
            </a:r>
            <a:r>
              <a:rPr lang="en-US" sz="2000" dirty="0" smtClean="0">
                <a:latin typeface="Times New Roman" panose="02020603050405020304" pitchFamily="18" charset="0"/>
                <a:cs typeface="Times New Roman" panose="02020603050405020304" pitchFamily="18" charset="0"/>
              </a:rPr>
              <a:t>() function is executed to run the egg catcher game.</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0330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anose="02020603050405020304" pitchFamily="18" charset="0"/>
                <a:cs typeface="Times New Roman" panose="02020603050405020304" pitchFamily="18" charset="0"/>
              </a:rPr>
              <a:t>Lives Game With Python</a:t>
            </a:r>
            <a:endParaRPr lang="en-IN"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We are  going to discuss how to create a live game in python.</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In this game , we need to guess the secret word letter by letter.</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If we guessed a letter incorrectly , </a:t>
            </a:r>
            <a:r>
              <a:rPr lang="en-US" sz="2000" smtClean="0">
                <a:latin typeface="Times New Roman" panose="02020603050405020304" pitchFamily="18" charset="0"/>
                <a:cs typeface="Times New Roman" panose="02020603050405020304" pitchFamily="18" charset="0"/>
              </a:rPr>
              <a:t>we will lose a life.</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362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392" y="1796819"/>
            <a:ext cx="10272000" cy="4555200"/>
          </a:xfrm>
        </p:spPr>
        <p:txBody>
          <a:bodyPr/>
          <a:lstStyle/>
          <a:p>
            <a:pPr marL="0" indent="0">
              <a:buNone/>
            </a:pPr>
            <a:r>
              <a:rPr lang="en-US" sz="2933" b="1" u="sng" dirty="0" err="1"/>
              <a:t>Exp</a:t>
            </a:r>
            <a:r>
              <a:rPr lang="en-US" sz="2933" b="1" u="sng" dirty="0"/>
              <a:t>: </a:t>
            </a:r>
            <a:r>
              <a:rPr lang="en-US" sz="2933" dirty="0"/>
              <a:t>5 </a:t>
            </a:r>
            <a:r>
              <a:rPr lang="en-US" sz="2933" dirty="0" err="1"/>
              <a:t>Yrs</a:t>
            </a:r>
            <a:endParaRPr lang="en-US" sz="2933" dirty="0"/>
          </a:p>
          <a:p>
            <a:pPr marL="0" indent="0">
              <a:buNone/>
            </a:pPr>
            <a:r>
              <a:rPr lang="en-US" sz="2933" b="1" u="sng" dirty="0"/>
              <a:t>Expert in</a:t>
            </a:r>
          </a:p>
          <a:p>
            <a:pPr marL="154892" indent="-154892">
              <a:buFont typeface="Arial" panose="020B0604020202020204" pitchFamily="34" charset="0"/>
              <a:buChar char="•"/>
            </a:pPr>
            <a:r>
              <a:rPr lang="en-US" sz="2933" dirty="0">
                <a:solidFill>
                  <a:schemeClr val="tx1"/>
                </a:solidFill>
              </a:rPr>
              <a:t>Python Developer on Machine Learning </a:t>
            </a:r>
          </a:p>
          <a:p>
            <a:pPr marL="154892" indent="-154892">
              <a:buFont typeface="Arial" panose="020B0604020202020204" pitchFamily="34" charset="0"/>
              <a:buChar char="•"/>
            </a:pPr>
            <a:r>
              <a:rPr lang="en-US" sz="2933" dirty="0">
                <a:solidFill>
                  <a:schemeClr val="tx1"/>
                </a:solidFill>
              </a:rPr>
              <a:t>Deep learning with computer vision </a:t>
            </a:r>
          </a:p>
          <a:p>
            <a:pPr marL="154892" indent="-154892">
              <a:buFont typeface="Arial" panose="020B0604020202020204" pitchFamily="34" charset="0"/>
              <a:buChar char="•"/>
            </a:pPr>
            <a:r>
              <a:rPr lang="en-US" sz="2933" dirty="0">
                <a:solidFill>
                  <a:schemeClr val="tx1"/>
                </a:solidFill>
              </a:rPr>
              <a:t>Matlab – Image Processing   </a:t>
            </a:r>
          </a:p>
          <a:p>
            <a:pPr marL="154892" indent="-154892">
              <a:buFont typeface="Arial" panose="020B0604020202020204" pitchFamily="34" charset="0"/>
              <a:buChar char="•"/>
            </a:pPr>
            <a:r>
              <a:rPr lang="en-US" sz="2933" dirty="0">
                <a:solidFill>
                  <a:schemeClr val="tx1"/>
                </a:solidFill>
              </a:rPr>
              <a:t>Autonomous Car design using ROS with LIDAR</a:t>
            </a:r>
          </a:p>
          <a:p>
            <a:pPr marL="0" indent="0">
              <a:buNone/>
            </a:pPr>
            <a:r>
              <a:rPr lang="en-US" sz="2933" b="1" u="sng" dirty="0">
                <a:solidFill>
                  <a:schemeClr val="tx1"/>
                </a:solidFill>
              </a:rPr>
              <a:t>Language</a:t>
            </a:r>
            <a:r>
              <a:rPr lang="en-US" sz="2933" dirty="0">
                <a:solidFill>
                  <a:schemeClr val="tx1"/>
                </a:solidFill>
              </a:rPr>
              <a:t> – Python , Java , HTML ,CSS.</a:t>
            </a:r>
          </a:p>
          <a:p>
            <a:pPr marL="0" indent="0">
              <a:buNone/>
            </a:pPr>
            <a:r>
              <a:rPr lang="en-US" sz="2933" b="1" u="sng" dirty="0">
                <a:solidFill>
                  <a:schemeClr val="tx1"/>
                </a:solidFill>
              </a:rPr>
              <a:t>Tools</a:t>
            </a:r>
            <a:r>
              <a:rPr lang="en-US" sz="2933" u="sng" dirty="0">
                <a:solidFill>
                  <a:schemeClr val="tx1"/>
                </a:solidFill>
              </a:rPr>
              <a:t> </a:t>
            </a:r>
            <a:r>
              <a:rPr lang="en-US" sz="2933" dirty="0">
                <a:solidFill>
                  <a:schemeClr val="tx1"/>
                </a:solidFill>
              </a:rPr>
              <a:t>– ANACONDA NAVIGATOR, JUPYTER NOTEBOOK, </a:t>
            </a:r>
          </a:p>
          <a:p>
            <a:pPr marL="154892" indent="-154892">
              <a:buFont typeface="Arial" panose="020B0604020202020204" pitchFamily="34" charset="0"/>
              <a:buChar char="•"/>
            </a:pPr>
            <a:r>
              <a:rPr lang="en-US" sz="2933" dirty="0">
                <a:solidFill>
                  <a:schemeClr val="tx1"/>
                </a:solidFill>
              </a:rPr>
              <a:t>GOOGLE COLAB.</a:t>
            </a:r>
          </a:p>
          <a:p>
            <a:pPr marL="0" indent="0">
              <a:buNone/>
            </a:pPr>
            <a:r>
              <a:rPr lang="en-US" sz="2933" b="1" dirty="0">
                <a:solidFill>
                  <a:schemeClr val="tx1"/>
                </a:solidFill>
              </a:rPr>
              <a:t>Graduation : </a:t>
            </a:r>
            <a:r>
              <a:rPr lang="en-US" sz="2933" dirty="0">
                <a:solidFill>
                  <a:schemeClr val="tx1"/>
                </a:solidFill>
              </a:rPr>
              <a:t>BE – ECE  | 2011</a:t>
            </a:r>
          </a:p>
          <a:p>
            <a:pPr marL="154892" indent="-154892">
              <a:buFont typeface="Arial" panose="020B0604020202020204" pitchFamily="34" charset="0"/>
              <a:buChar char="•"/>
            </a:pPr>
            <a:endParaRPr lang="en-US" sz="2933" dirty="0">
              <a:solidFill>
                <a:schemeClr val="tx1"/>
              </a:solidFill>
            </a:endParaRPr>
          </a:p>
        </p:txBody>
      </p:sp>
      <p:sp>
        <p:nvSpPr>
          <p:cNvPr id="7" name="Title 6"/>
          <p:cNvSpPr>
            <a:spLocks noGrp="1"/>
          </p:cNvSpPr>
          <p:nvPr>
            <p:ph type="title"/>
          </p:nvPr>
        </p:nvSpPr>
        <p:spPr>
          <a:xfrm>
            <a:off x="719403" y="836712"/>
            <a:ext cx="10984800" cy="637600"/>
          </a:xfrm>
        </p:spPr>
        <p:txBody>
          <a:bodyPr/>
          <a:lstStyle/>
          <a:p>
            <a:r>
              <a:rPr lang="en-US" sz="6000" dirty="0"/>
              <a:t>NANDHINI.S</a:t>
            </a:r>
          </a:p>
        </p:txBody>
      </p:sp>
    </p:spTree>
    <p:extLst>
      <p:ext uri="{BB962C8B-B14F-4D97-AF65-F5344CB8AC3E}">
        <p14:creationId xmlns:p14="http://schemas.microsoft.com/office/powerpoint/2010/main" val="22696134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Lives Game With Python</a:t>
            </a:r>
            <a:endParaRPr lang="en-IN" dirty="0"/>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To create a live game with python , we need to write a program that shows us a mystery word with all the letters replaced by question marks.</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When we have correctly guessed the letter , our program should replace the question mark with this letter.</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If we know what the word is , our program should also accept the full word rather than letter by letter only.</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The game should end when we have guessed the correct word or you are out of life.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738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Lives Game With Python</a:t>
            </a:r>
            <a:endParaRPr lang="en-IN" dirty="0"/>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To create a Lives game with python , we need to create two lists , one to store the secret words and one to store the clues.</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Then , using the random module , we need to make random selection from the list of our secret words.</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Then , at the end , we need to run a while loop to check the player’s guesses and we also need to create a function to update the hints.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1254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Creating Lives Game With Python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lgn="just">
              <a:lnSpc>
                <a:spcPct val="17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Import the Random module and introduce a variable to declare the number of lives.</a:t>
            </a:r>
          </a:p>
          <a:p>
            <a:pPr algn="just">
              <a:lnSpc>
                <a:spcPct val="170000"/>
              </a:lnSpc>
              <a:spcBef>
                <a:spcPts val="0"/>
              </a:spcBef>
              <a:spcAft>
                <a:spcPts val="0"/>
              </a:spcAft>
            </a:pP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spcAft>
                <a:spcPts val="0"/>
              </a:spcAft>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random</a:t>
            </a:r>
          </a:p>
          <a:p>
            <a:pPr algn="just">
              <a:lnSpc>
                <a:spcPct val="170000"/>
              </a:lnSpc>
              <a:spcBef>
                <a:spcPts val="0"/>
              </a:spcBef>
              <a:spcAft>
                <a:spcPts val="0"/>
              </a:spcAft>
            </a:pPr>
            <a:r>
              <a:rPr lang="en-IN" sz="2000" dirty="0">
                <a:latin typeface="Times New Roman" panose="02020603050405020304" pitchFamily="18" charset="0"/>
                <a:cs typeface="Times New Roman" panose="02020603050405020304" pitchFamily="18" charset="0"/>
              </a:rPr>
              <a:t>lives = </a:t>
            </a:r>
            <a:r>
              <a:rPr lang="en-IN" sz="2000" dirty="0" smtClean="0">
                <a:latin typeface="Times New Roman" panose="02020603050405020304" pitchFamily="18" charset="0"/>
                <a:cs typeface="Times New Roman" panose="02020603050405020304" pitchFamily="18" charset="0"/>
              </a:rPr>
              <a:t>3</a:t>
            </a:r>
          </a:p>
          <a:p>
            <a:pPr algn="just">
              <a:lnSpc>
                <a:spcPct val="170000"/>
              </a:lnSpc>
              <a:spcBef>
                <a:spcPts val="0"/>
              </a:spcBef>
              <a:spcAft>
                <a:spcPts val="0"/>
              </a:spcAft>
            </a:pPr>
            <a:endParaRPr lang="en-US" sz="2000" dirty="0">
              <a:latin typeface="Times New Roman" panose="02020603050405020304" pitchFamily="18" charset="0"/>
              <a:cs typeface="Times New Roman" panose="02020603050405020304" pitchFamily="18" charset="0"/>
            </a:endParaRPr>
          </a:p>
          <a:p>
            <a:pPr algn="just">
              <a:lnSpc>
                <a:spcPct val="17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Create a list of  secret words and then use the choice function of the random module to pick a word:</a:t>
            </a:r>
          </a:p>
          <a:p>
            <a:pPr algn="just">
              <a:lnSpc>
                <a:spcPct val="170000"/>
              </a:lnSpc>
              <a:spcBef>
                <a:spcPts val="0"/>
              </a:spcBef>
              <a:spcAft>
                <a:spcPts val="0"/>
              </a:spcAft>
            </a:pPr>
            <a:r>
              <a:rPr lang="en-IN" sz="2000" dirty="0">
                <a:latin typeface="Times New Roman" panose="02020603050405020304" pitchFamily="18" charset="0"/>
                <a:cs typeface="Times New Roman" panose="02020603050405020304" pitchFamily="18" charset="0"/>
              </a:rPr>
              <a:t>words = ['pizza', 'fairy', 'teeth', 'shirt', 'otter', 'plane']</a:t>
            </a:r>
          </a:p>
          <a:p>
            <a:pPr algn="just">
              <a:lnSpc>
                <a:spcPct val="170000"/>
              </a:lnSpc>
              <a:spcBef>
                <a:spcPts val="0"/>
              </a:spcBef>
              <a:spcAft>
                <a:spcPts val="0"/>
              </a:spcAft>
            </a:pPr>
            <a:r>
              <a:rPr lang="en-IN" sz="2000" dirty="0" err="1">
                <a:latin typeface="Times New Roman" panose="02020603050405020304" pitchFamily="18" charset="0"/>
                <a:cs typeface="Times New Roman" panose="02020603050405020304" pitchFamily="18" charset="0"/>
              </a:rPr>
              <a:t>secret_word</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random.choice</a:t>
            </a:r>
            <a:r>
              <a:rPr lang="en-IN" sz="2000" dirty="0">
                <a:latin typeface="Times New Roman" panose="02020603050405020304" pitchFamily="18" charset="0"/>
                <a:cs typeface="Times New Roman" panose="02020603050405020304" pitchFamily="18" charset="0"/>
              </a:rPr>
              <a:t>(words)</a:t>
            </a:r>
            <a:endParaRPr lang="en-IN"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5333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Creating Lives Game With Python</a:t>
            </a:r>
            <a:endParaRPr lang="en-IN" dirty="0"/>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Create another list to store the clues:</a:t>
            </a:r>
          </a:p>
          <a:p>
            <a:r>
              <a:rPr lang="en-IN" sz="2000" dirty="0">
                <a:latin typeface="Times New Roman" panose="02020603050405020304" pitchFamily="18" charset="0"/>
                <a:cs typeface="Times New Roman" panose="02020603050405020304" pitchFamily="18" charset="0"/>
              </a:rPr>
              <a:t>clue = list</a:t>
            </a:r>
            <a:r>
              <a:rPr lang="en-IN"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Program uses the </a:t>
            </a:r>
            <a:r>
              <a:rPr lang="en-US" sz="2000" dirty="0" err="1" smtClean="0">
                <a:latin typeface="Times New Roman" panose="02020603050405020304" pitchFamily="18" charset="0"/>
                <a:cs typeface="Times New Roman" panose="02020603050405020304" pitchFamily="18" charset="0"/>
              </a:rPr>
              <a:t>unicode</a:t>
            </a:r>
            <a:r>
              <a:rPr lang="en-US" sz="2000" dirty="0" smtClean="0">
                <a:latin typeface="Times New Roman" panose="02020603050405020304" pitchFamily="18" charset="0"/>
                <a:cs typeface="Times New Roman" panose="02020603050405020304" pitchFamily="18" charset="0"/>
              </a:rPr>
              <a:t> heart character to indicate the number of lives remaining.</a:t>
            </a:r>
          </a:p>
          <a:p>
            <a:r>
              <a:rPr lang="en-US" sz="2000" smtClean="0">
                <a:latin typeface="Times New Roman" panose="02020603050405020304" pitchFamily="18" charset="0"/>
                <a:cs typeface="Times New Roman" panose="02020603050405020304" pitchFamily="18" charset="0"/>
              </a:rPr>
              <a:t>To make our code easier to read , we need to store  a core Unicode in a variable.</a:t>
            </a:r>
          </a:p>
          <a:p>
            <a:r>
              <a:rPr lang="en-IN" sz="2000">
                <a:latin typeface="Times New Roman" panose="02020603050405020304" pitchFamily="18" charset="0"/>
                <a:cs typeface="Times New Roman" panose="02020603050405020304" pitchFamily="18" charset="0"/>
              </a:rPr>
              <a:t>heart_symbol = u'\u2764'</a:t>
            </a:r>
          </a:p>
        </p:txBody>
      </p:sp>
    </p:spTree>
    <p:extLst>
      <p:ext uri="{BB962C8B-B14F-4D97-AF65-F5344CB8AC3E}">
        <p14:creationId xmlns:p14="http://schemas.microsoft.com/office/powerpoint/2010/main" val="8837054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Creating</a:t>
            </a:r>
            <a:r>
              <a:rPr lang="en-US" dirty="0">
                <a:latin typeface="Times New Roman" panose="02020603050405020304" pitchFamily="18" charset="0"/>
                <a:cs typeface="Times New Roman" panose="02020603050405020304" pitchFamily="18" charset="0"/>
              </a:rPr>
              <a:t> Lives Game With Python</a:t>
            </a:r>
            <a:endParaRPr lang="en-IN" dirty="0"/>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We need to introduce a new variable to store whether or not a player has guessed the word correctly.</a:t>
            </a:r>
          </a:p>
          <a:p>
            <a:r>
              <a:rPr lang="en-IN" sz="2000" dirty="0" err="1">
                <a:latin typeface="Times New Roman" panose="02020603050405020304" pitchFamily="18" charset="0"/>
                <a:cs typeface="Times New Roman" panose="02020603050405020304" pitchFamily="18" charset="0"/>
              </a:rPr>
              <a:t>guessed_word_correctly</a:t>
            </a:r>
            <a:r>
              <a:rPr lang="en-IN" sz="2000" dirty="0">
                <a:latin typeface="Times New Roman" panose="02020603050405020304" pitchFamily="18" charset="0"/>
                <a:cs typeface="Times New Roman" panose="02020603050405020304" pitchFamily="18" charset="0"/>
              </a:rPr>
              <a:t> = </a:t>
            </a:r>
            <a:r>
              <a:rPr lang="en-IN" sz="2000" dirty="0" smtClean="0">
                <a:latin typeface="Times New Roman" panose="02020603050405020304" pitchFamily="18" charset="0"/>
                <a:cs typeface="Times New Roman" panose="02020603050405020304" pitchFamily="18" charset="0"/>
              </a:rPr>
              <a:t>False</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We need </a:t>
            </a:r>
            <a:r>
              <a:rPr lang="en-US" sz="2000" smtClean="0">
                <a:latin typeface="Times New Roman" panose="02020603050405020304" pitchFamily="18" charset="0"/>
                <a:cs typeface="Times New Roman" panose="02020603050405020304" pitchFamily="18" charset="0"/>
              </a:rPr>
              <a:t>to create a function to update the clues:</a:t>
            </a:r>
          </a:p>
          <a:p>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06427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Creating</a:t>
            </a:r>
            <a:r>
              <a:rPr lang="en-US" dirty="0">
                <a:latin typeface="Times New Roman" panose="02020603050405020304" pitchFamily="18" charset="0"/>
                <a:cs typeface="Times New Roman" panose="02020603050405020304" pitchFamily="18" charset="0"/>
              </a:rPr>
              <a:t> Lives Game With Python</a:t>
            </a:r>
            <a:endParaRPr lang="en-IN" dirty="0"/>
          </a:p>
        </p:txBody>
      </p:sp>
      <p:sp>
        <p:nvSpPr>
          <p:cNvPr id="3" name="Content Placeholder 2"/>
          <p:cNvSpPr>
            <a:spLocks noGrp="1"/>
          </p:cNvSpPr>
          <p:nvPr>
            <p:ph idx="1"/>
          </p:nvPr>
        </p:nvSpPr>
        <p:spPr/>
        <p:txBody>
          <a:bodyPr>
            <a:normAutofit/>
          </a:bodyPr>
          <a:lstStyle/>
          <a:p>
            <a:pPr algn="just"/>
            <a:r>
              <a:rPr lang="en-US" sz="2000" dirty="0" err="1">
                <a:latin typeface="Times New Roman" panose="02020603050405020304" pitchFamily="18" charset="0"/>
                <a:cs typeface="Times New Roman" panose="02020603050405020304" pitchFamily="18" charset="0"/>
              </a:rPr>
              <a:t>def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update_clue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guessed_letter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secret_word</a:t>
            </a:r>
            <a:r>
              <a:rPr lang="en-US" sz="2000" dirty="0">
                <a:latin typeface="Times New Roman" panose="02020603050405020304" pitchFamily="18" charset="0"/>
                <a:cs typeface="Times New Roman" panose="02020603050405020304" pitchFamily="18" charset="0"/>
              </a:rPr>
              <a:t>, clue):</a:t>
            </a:r>
          </a:p>
          <a:p>
            <a:pPr algn="just"/>
            <a:r>
              <a:rPr lang="en-US" sz="2000" dirty="0">
                <a:latin typeface="Times New Roman" panose="02020603050405020304" pitchFamily="18" charset="0"/>
                <a:cs typeface="Times New Roman" panose="02020603050405020304" pitchFamily="18" charset="0"/>
              </a:rPr>
              <a:t>    index = 0</a:t>
            </a:r>
          </a:p>
          <a:p>
            <a:pPr algn="just"/>
            <a:r>
              <a:rPr lang="en-US" sz="2000" dirty="0">
                <a:latin typeface="Times New Roman" panose="02020603050405020304" pitchFamily="18" charset="0"/>
                <a:cs typeface="Times New Roman" panose="02020603050405020304" pitchFamily="18" charset="0"/>
              </a:rPr>
              <a:t>    while index &lt;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secret_word</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if </a:t>
            </a:r>
            <a:r>
              <a:rPr lang="en-US" sz="2000" dirty="0" err="1">
                <a:latin typeface="Times New Roman" panose="02020603050405020304" pitchFamily="18" charset="0"/>
                <a:cs typeface="Times New Roman" panose="02020603050405020304" pitchFamily="18" charset="0"/>
              </a:rPr>
              <a:t>guessed_letter</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secret_word</a:t>
            </a:r>
            <a:r>
              <a:rPr lang="en-US" sz="2000" dirty="0">
                <a:latin typeface="Times New Roman" panose="02020603050405020304" pitchFamily="18" charset="0"/>
                <a:cs typeface="Times New Roman" panose="02020603050405020304" pitchFamily="18" charset="0"/>
              </a:rPr>
              <a:t>[index]:</a:t>
            </a:r>
          </a:p>
          <a:p>
            <a:pPr algn="just"/>
            <a:r>
              <a:rPr lang="en-US" sz="2000" dirty="0">
                <a:latin typeface="Times New Roman" panose="02020603050405020304" pitchFamily="18" charset="0"/>
                <a:cs typeface="Times New Roman" panose="02020603050405020304" pitchFamily="18" charset="0"/>
              </a:rPr>
              <a:t>            clue[index] = </a:t>
            </a:r>
            <a:r>
              <a:rPr lang="en-US" sz="2000" dirty="0" err="1">
                <a:latin typeface="Times New Roman" panose="02020603050405020304" pitchFamily="18" charset="0"/>
                <a:cs typeface="Times New Roman" panose="02020603050405020304" pitchFamily="18" charset="0"/>
              </a:rPr>
              <a:t>guessed_letter</a:t>
            </a: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        index = index + 1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4537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Creating</a:t>
            </a:r>
            <a:r>
              <a:rPr lang="en-US" dirty="0">
                <a:latin typeface="Times New Roman" panose="02020603050405020304" pitchFamily="18" charset="0"/>
                <a:cs typeface="Times New Roman" panose="02020603050405020304" pitchFamily="18" charset="0"/>
              </a:rPr>
              <a:t> Lives Game With Python</a:t>
            </a:r>
            <a:endParaRPr lang="en-IN" dirty="0"/>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Write the main code of the lives game with python.</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We need to ask for user input to guess the correct letter or the word.</a:t>
            </a: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8365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Creating</a:t>
            </a:r>
            <a:r>
              <a:rPr lang="en-US" dirty="0">
                <a:latin typeface="Times New Roman" panose="02020603050405020304" pitchFamily="18" charset="0"/>
                <a:cs typeface="Times New Roman" panose="02020603050405020304" pitchFamily="18" charset="0"/>
              </a:rPr>
              <a:t> Lives Game With Python</a:t>
            </a:r>
            <a:endParaRPr lang="en-IN" dirty="0"/>
          </a:p>
        </p:txBody>
      </p:sp>
      <p:sp>
        <p:nvSpPr>
          <p:cNvPr id="3" name="Content Placeholder 2"/>
          <p:cNvSpPr>
            <a:spLocks noGrp="1"/>
          </p:cNvSpPr>
          <p:nvPr>
            <p:ph idx="1"/>
          </p:nvPr>
        </p:nvSpPr>
        <p:spPr/>
        <p:txBody>
          <a:bodyPr>
            <a:normAutofit fontScale="62500" lnSpcReduction="20000"/>
          </a:bodyPr>
          <a:lstStyle/>
          <a:p>
            <a:endParaRPr lang="en-US" dirty="0"/>
          </a:p>
          <a:p>
            <a:r>
              <a:rPr lang="en-US" sz="2900" dirty="0">
                <a:latin typeface="Times New Roman" panose="02020603050405020304" pitchFamily="18" charset="0"/>
                <a:cs typeface="Times New Roman" panose="02020603050405020304" pitchFamily="18" charset="0"/>
              </a:rPr>
              <a:t>while lives &gt; 0:</a:t>
            </a:r>
          </a:p>
          <a:p>
            <a:r>
              <a:rPr lang="en-US" sz="2900" dirty="0">
                <a:latin typeface="Times New Roman" panose="02020603050405020304" pitchFamily="18" charset="0"/>
                <a:cs typeface="Times New Roman" panose="02020603050405020304" pitchFamily="18" charset="0"/>
              </a:rPr>
              <a:t>    print(clue)</a:t>
            </a:r>
          </a:p>
          <a:p>
            <a:r>
              <a:rPr lang="en-US" sz="2900" dirty="0">
                <a:latin typeface="Times New Roman" panose="02020603050405020304" pitchFamily="18" charset="0"/>
                <a:cs typeface="Times New Roman" panose="02020603050405020304" pitchFamily="18" charset="0"/>
              </a:rPr>
              <a:t>    print('Lives left: ' + </a:t>
            </a:r>
            <a:r>
              <a:rPr lang="en-US" sz="2900" dirty="0" err="1">
                <a:latin typeface="Times New Roman" panose="02020603050405020304" pitchFamily="18" charset="0"/>
                <a:cs typeface="Times New Roman" panose="02020603050405020304" pitchFamily="18" charset="0"/>
              </a:rPr>
              <a:t>heart_symbol</a:t>
            </a:r>
            <a:r>
              <a:rPr lang="en-US" sz="2900" dirty="0">
                <a:latin typeface="Times New Roman" panose="02020603050405020304" pitchFamily="18" charset="0"/>
                <a:cs typeface="Times New Roman" panose="02020603050405020304" pitchFamily="18" charset="0"/>
              </a:rPr>
              <a:t> * lives)</a:t>
            </a:r>
          </a:p>
          <a:p>
            <a:r>
              <a:rPr lang="en-US" sz="2900" dirty="0">
                <a:latin typeface="Times New Roman" panose="02020603050405020304" pitchFamily="18" charset="0"/>
                <a:cs typeface="Times New Roman" panose="02020603050405020304" pitchFamily="18" charset="0"/>
              </a:rPr>
              <a:t>    guess = input('Guess a letter or the whole word: ')</a:t>
            </a:r>
          </a:p>
          <a:p>
            <a:endParaRPr lang="en-US" sz="29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    if guess == </a:t>
            </a:r>
            <a:r>
              <a:rPr lang="en-US" sz="2900" dirty="0" err="1">
                <a:latin typeface="Times New Roman" panose="02020603050405020304" pitchFamily="18" charset="0"/>
                <a:cs typeface="Times New Roman" panose="02020603050405020304" pitchFamily="18" charset="0"/>
              </a:rPr>
              <a:t>secret_word</a:t>
            </a:r>
            <a:r>
              <a:rPr lang="en-US" sz="2900" dirty="0">
                <a:latin typeface="Times New Roman" panose="02020603050405020304" pitchFamily="18" charset="0"/>
                <a:cs typeface="Times New Roman" panose="02020603050405020304" pitchFamily="18" charset="0"/>
              </a:rPr>
              <a:t>:</a:t>
            </a:r>
          </a:p>
          <a:p>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guessed_word_correctly</a:t>
            </a:r>
            <a:r>
              <a:rPr lang="en-US" sz="2900" dirty="0">
                <a:latin typeface="Times New Roman" panose="02020603050405020304" pitchFamily="18" charset="0"/>
                <a:cs typeface="Times New Roman" panose="02020603050405020304" pitchFamily="18" charset="0"/>
              </a:rPr>
              <a:t> = True</a:t>
            </a:r>
          </a:p>
          <a:p>
            <a:r>
              <a:rPr lang="en-US" sz="2900" dirty="0">
                <a:latin typeface="Times New Roman" panose="02020603050405020304" pitchFamily="18" charset="0"/>
                <a:cs typeface="Times New Roman" panose="02020603050405020304" pitchFamily="18" charset="0"/>
              </a:rPr>
              <a:t>        break</a:t>
            </a:r>
          </a:p>
          <a:p>
            <a:endParaRPr lang="en-US" dirty="0"/>
          </a:p>
        </p:txBody>
      </p:sp>
    </p:spTree>
    <p:extLst>
      <p:ext uri="{BB962C8B-B14F-4D97-AF65-F5344CB8AC3E}">
        <p14:creationId xmlns:p14="http://schemas.microsoft.com/office/powerpoint/2010/main" val="3740112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latin typeface="Times New Roman" panose="02020603050405020304" pitchFamily="18" charset="0"/>
                <a:cs typeface="Times New Roman" panose="02020603050405020304" pitchFamily="18" charset="0"/>
              </a:rPr>
              <a:t>Creating</a:t>
            </a:r>
            <a:r>
              <a:rPr lang="en-US">
                <a:latin typeface="Times New Roman" panose="02020603050405020304" pitchFamily="18" charset="0"/>
                <a:cs typeface="Times New Roman" panose="02020603050405020304" pitchFamily="18" charset="0"/>
              </a:rPr>
              <a:t> Lives Game With Python</a:t>
            </a:r>
            <a:endParaRPr lang="en-IN"/>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a:latin typeface="Times New Roman" panose="02020603050405020304" pitchFamily="18" charset="0"/>
                <a:cs typeface="Times New Roman" panose="02020603050405020304" pitchFamily="18" charset="0"/>
              </a:rPr>
              <a:t> if guess in secret_word:</a:t>
            </a: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update_clue</a:t>
            </a:r>
            <a:r>
              <a:rPr lang="en-US" sz="2000" dirty="0">
                <a:latin typeface="Times New Roman" panose="02020603050405020304" pitchFamily="18" charset="0"/>
                <a:cs typeface="Times New Roman" panose="02020603050405020304" pitchFamily="18" charset="0"/>
              </a:rPr>
              <a:t>(guess, </a:t>
            </a:r>
            <a:r>
              <a:rPr lang="en-US" sz="2000" dirty="0" err="1">
                <a:latin typeface="Times New Roman" panose="02020603050405020304" pitchFamily="18" charset="0"/>
                <a:cs typeface="Times New Roman" panose="02020603050405020304" pitchFamily="18" charset="0"/>
              </a:rPr>
              <a:t>secret_word</a:t>
            </a:r>
            <a:r>
              <a:rPr lang="en-US" sz="2000" dirty="0">
                <a:latin typeface="Times New Roman" panose="02020603050405020304" pitchFamily="18" charset="0"/>
                <a:cs typeface="Times New Roman" panose="02020603050405020304" pitchFamily="18" charset="0"/>
              </a:rPr>
              <a:t>, clue)</a:t>
            </a: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    else:</a:t>
            </a: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        print('Incorrect. You lose a life')</a:t>
            </a: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        lives = lives - 1</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8598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Creating</a:t>
            </a:r>
            <a:r>
              <a:rPr lang="en-US" dirty="0">
                <a:latin typeface="Times New Roman" panose="02020603050405020304" pitchFamily="18" charset="0"/>
                <a:cs typeface="Times New Roman" panose="02020603050405020304" pitchFamily="18" charset="0"/>
              </a:rPr>
              <a:t> Lives Game With Python</a:t>
            </a:r>
            <a:endParaRPr lang="en-IN" dirty="0"/>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In the end , we need to check </a:t>
            </a:r>
            <a:r>
              <a:rPr lang="en-US" sz="2000" smtClean="0">
                <a:latin typeface="Times New Roman" panose="02020603050405020304" pitchFamily="18" charset="0"/>
                <a:cs typeface="Times New Roman" panose="02020603050405020304" pitchFamily="18" charset="0"/>
              </a:rPr>
              <a:t>if the player has won or lost.</a:t>
            </a:r>
          </a:p>
          <a:p>
            <a:pPr marL="0" indent="0" algn="just">
              <a:lnSpc>
                <a:spcPct val="150000"/>
              </a:lnSpc>
              <a:spcBef>
                <a:spcPts val="0"/>
              </a:spcBef>
              <a:spcAft>
                <a:spcPts val="0"/>
              </a:spcAft>
              <a:buNone/>
            </a:pPr>
            <a:r>
              <a:rPr lang="en-US" sz="2000" dirty="0">
                <a:latin typeface="Times New Roman" panose="02020603050405020304" pitchFamily="18" charset="0"/>
                <a:cs typeface="Times New Roman" panose="02020603050405020304" pitchFamily="18" charset="0"/>
              </a:rPr>
              <a:t>if </a:t>
            </a:r>
            <a:r>
              <a:rPr lang="en-US" sz="2000" dirty="0" err="1">
                <a:latin typeface="Times New Roman" panose="02020603050405020304" pitchFamily="18" charset="0"/>
                <a:cs typeface="Times New Roman" panose="02020603050405020304" pitchFamily="18" charset="0"/>
              </a:rPr>
              <a:t>guessed_word_correctly</a:t>
            </a:r>
            <a:r>
              <a:rPr lang="en-US" sz="2000" dirty="0">
                <a:latin typeface="Times New Roman" panose="02020603050405020304" pitchFamily="18" charset="0"/>
                <a:cs typeface="Times New Roman" panose="02020603050405020304" pitchFamily="18" charset="0"/>
              </a:rPr>
              <a:t>:</a:t>
            </a:r>
          </a:p>
          <a:p>
            <a:pPr marL="0" indent="0" algn="just">
              <a:lnSpc>
                <a:spcPct val="150000"/>
              </a:lnSpc>
              <a:spcBef>
                <a:spcPts val="0"/>
              </a:spcBef>
              <a:spcAft>
                <a:spcPts val="0"/>
              </a:spcAft>
              <a:buNone/>
            </a:pPr>
            <a:r>
              <a:rPr lang="en-US" sz="2000" dirty="0">
                <a:latin typeface="Times New Roman" panose="02020603050405020304" pitchFamily="18" charset="0"/>
                <a:cs typeface="Times New Roman" panose="02020603050405020304" pitchFamily="18" charset="0"/>
              </a:rPr>
              <a:t>    print('You won! The secret word was ' + </a:t>
            </a:r>
            <a:r>
              <a:rPr lang="en-US" sz="2000" dirty="0" err="1">
                <a:latin typeface="Times New Roman" panose="02020603050405020304" pitchFamily="18" charset="0"/>
                <a:cs typeface="Times New Roman" panose="02020603050405020304" pitchFamily="18" charset="0"/>
              </a:rPr>
              <a:t>secret_word</a:t>
            </a:r>
            <a:r>
              <a:rPr lang="en-US" sz="2000" dirty="0">
                <a:latin typeface="Times New Roman" panose="02020603050405020304" pitchFamily="18" charset="0"/>
                <a:cs typeface="Times New Roman" panose="02020603050405020304" pitchFamily="18" charset="0"/>
              </a:rPr>
              <a:t>)</a:t>
            </a:r>
          </a:p>
          <a:p>
            <a:pPr marL="0" indent="0" algn="just">
              <a:lnSpc>
                <a:spcPct val="150000"/>
              </a:lnSpc>
              <a:spcBef>
                <a:spcPts val="0"/>
              </a:spcBef>
              <a:spcAft>
                <a:spcPts val="0"/>
              </a:spcAft>
              <a:buNone/>
            </a:pPr>
            <a:r>
              <a:rPr lang="en-US" sz="2000" dirty="0">
                <a:latin typeface="Times New Roman" panose="02020603050405020304" pitchFamily="18" charset="0"/>
                <a:cs typeface="Times New Roman" panose="02020603050405020304" pitchFamily="18" charset="0"/>
              </a:rPr>
              <a:t>else:</a:t>
            </a:r>
          </a:p>
          <a:p>
            <a:pPr marL="0" indent="0" algn="just">
              <a:lnSpc>
                <a:spcPct val="150000"/>
              </a:lnSpc>
              <a:spcBef>
                <a:spcPts val="0"/>
              </a:spcBef>
              <a:spcAft>
                <a:spcPts val="0"/>
              </a:spcAft>
              <a:buNone/>
            </a:pPr>
            <a:r>
              <a:rPr lang="en-US" sz="2000" dirty="0">
                <a:latin typeface="Times New Roman" panose="02020603050405020304" pitchFamily="18" charset="0"/>
                <a:cs typeface="Times New Roman" panose="02020603050405020304" pitchFamily="18" charset="0"/>
              </a:rPr>
              <a:t>    print('You lost! The secret word was ' + </a:t>
            </a:r>
            <a:r>
              <a:rPr lang="en-US" sz="2000" dirty="0" err="1">
                <a:latin typeface="Times New Roman" panose="02020603050405020304" pitchFamily="18" charset="0"/>
                <a:cs typeface="Times New Roman" panose="02020603050405020304" pitchFamily="18" charset="0"/>
              </a:rPr>
              <a:t>secret_word</a:t>
            </a:r>
            <a:r>
              <a:rPr lang="en-US" sz="2000" dirty="0">
                <a:latin typeface="Times New Roman" panose="02020603050405020304" pitchFamily="18" charset="0"/>
                <a:cs typeface="Times New Roman" panose="02020603050405020304" pitchFamily="18" charset="0"/>
              </a:rPr>
              <a:t>)</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48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59987" y="1508788"/>
            <a:ext cx="10272000" cy="5045043"/>
          </a:xfrm>
        </p:spPr>
        <p:txBody>
          <a:bodyPr/>
          <a:lstStyle/>
          <a:p>
            <a:r>
              <a:rPr lang="en-US" sz="2933" dirty="0">
                <a:solidFill>
                  <a:srgbClr val="FF0000"/>
                </a:solidFill>
              </a:rPr>
              <a:t>Educational Equipment Manufacturer</a:t>
            </a:r>
          </a:p>
          <a:p>
            <a:pPr marL="963771" lvl="1" indent="-413044">
              <a:buFont typeface="Arial" panose="020B0604020202020204" pitchFamily="34" charset="0"/>
              <a:buChar char="•"/>
            </a:pPr>
            <a:r>
              <a:rPr lang="en-US" dirty="0" err="1">
                <a:solidFill>
                  <a:schemeClr val="tx1"/>
                </a:solidFill>
              </a:rPr>
              <a:t>IoT</a:t>
            </a:r>
            <a:r>
              <a:rPr lang="en-US" dirty="0">
                <a:solidFill>
                  <a:schemeClr val="tx1"/>
                </a:solidFill>
              </a:rPr>
              <a:t>, AI, </a:t>
            </a:r>
            <a:r>
              <a:rPr lang="en-US" dirty="0" err="1">
                <a:solidFill>
                  <a:schemeClr val="tx1"/>
                </a:solidFill>
              </a:rPr>
              <a:t>Robotics,Autonomous</a:t>
            </a:r>
            <a:r>
              <a:rPr lang="en-US" dirty="0">
                <a:solidFill>
                  <a:schemeClr val="tx1"/>
                </a:solidFill>
              </a:rPr>
              <a:t> Robot</a:t>
            </a:r>
          </a:p>
          <a:p>
            <a:pPr marL="963771" lvl="1" indent="-413044">
              <a:buFont typeface="Arial" panose="020B0604020202020204" pitchFamily="34" charset="0"/>
              <a:buChar char="•"/>
            </a:pPr>
            <a:r>
              <a:rPr lang="en-US" dirty="0">
                <a:solidFill>
                  <a:schemeClr val="tx1"/>
                </a:solidFill>
              </a:rPr>
              <a:t>Microprocessor/Microcontroller</a:t>
            </a:r>
          </a:p>
          <a:p>
            <a:pPr marL="963771" lvl="1" indent="-413044">
              <a:buFont typeface="Arial" panose="020B0604020202020204" pitchFamily="34" charset="0"/>
              <a:buChar char="•"/>
            </a:pPr>
            <a:r>
              <a:rPr lang="en-US" dirty="0">
                <a:solidFill>
                  <a:schemeClr val="tx1"/>
                </a:solidFill>
              </a:rPr>
              <a:t>DSP,VLSI, Embedded System </a:t>
            </a:r>
          </a:p>
          <a:p>
            <a:pPr marL="963771" lvl="1" indent="-413044">
              <a:buFont typeface="Arial" panose="020B0604020202020204" pitchFamily="34" charset="0"/>
              <a:buChar char="•"/>
            </a:pPr>
            <a:r>
              <a:rPr lang="en-US" dirty="0">
                <a:solidFill>
                  <a:schemeClr val="tx1"/>
                </a:solidFill>
              </a:rPr>
              <a:t>Power Electronics &amp; Drives, Fuel Cell Trainer Kit</a:t>
            </a:r>
          </a:p>
          <a:p>
            <a:pPr marL="963771" lvl="1" indent="-413044">
              <a:buFont typeface="Arial" panose="020B0604020202020204" pitchFamily="34" charset="0"/>
              <a:buChar char="•"/>
            </a:pPr>
            <a:r>
              <a:rPr lang="en-US" dirty="0">
                <a:solidFill>
                  <a:schemeClr val="tx1"/>
                </a:solidFill>
              </a:rPr>
              <a:t>Renewable Energy Lab, Electric Vehicle Lab</a:t>
            </a:r>
          </a:p>
          <a:p>
            <a:r>
              <a:rPr lang="en-US" sz="2933" dirty="0">
                <a:solidFill>
                  <a:srgbClr val="FF0000"/>
                </a:solidFill>
              </a:rPr>
              <a:t>Technical Training</a:t>
            </a:r>
          </a:p>
          <a:p>
            <a:r>
              <a:rPr lang="en-US" sz="2933" dirty="0">
                <a:solidFill>
                  <a:srgbClr val="FF0000"/>
                </a:solidFill>
              </a:rPr>
              <a:t>DIY Project</a:t>
            </a:r>
          </a:p>
        </p:txBody>
      </p:sp>
      <p:sp>
        <p:nvSpPr>
          <p:cNvPr id="5" name="Title 4"/>
          <p:cNvSpPr>
            <a:spLocks noGrp="1"/>
          </p:cNvSpPr>
          <p:nvPr>
            <p:ph type="title"/>
          </p:nvPr>
        </p:nvSpPr>
        <p:spPr>
          <a:xfrm>
            <a:off x="815413" y="740701"/>
            <a:ext cx="10984800" cy="637600"/>
          </a:xfrm>
        </p:spPr>
        <p:txBody>
          <a:bodyPr/>
          <a:lstStyle/>
          <a:p>
            <a:r>
              <a:rPr lang="en-US" sz="6000" dirty="0"/>
              <a:t>Pantech?</a:t>
            </a:r>
          </a:p>
        </p:txBody>
      </p:sp>
    </p:spTree>
    <p:extLst>
      <p:ext uri="{BB962C8B-B14F-4D97-AF65-F5344CB8AC3E}">
        <p14:creationId xmlns:p14="http://schemas.microsoft.com/office/powerpoint/2010/main" val="28747234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Egg Catcher Game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An egg catcher game tests your concentration and the speed of your reflexes as you have to catch eggs falling all around the screen with one basket</a:t>
            </a:r>
            <a:r>
              <a:rPr lang="en-US" sz="2000" dirty="0" smtClean="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To create an egg catcher game you have to design an animation of falling eggs at random positions and a basket will be catching all the falling eggs</a:t>
            </a:r>
            <a:r>
              <a:rPr lang="en-US" sz="2000" dirty="0" smtClean="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To create an eggs catcher game using Python, your first step will be to design a floor, basket, and eggs</a:t>
            </a:r>
            <a:r>
              <a:rPr lang="en-US" sz="2000" dirty="0" smtClean="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Once your game starts, the eggs will gradually move across the floor, which will create an animation indicating that the eggs are falling.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0586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Egg Catcher Game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Then with the help of loops, we can constantly check that the eggs have been caught in the basket or have touched the ground</a:t>
            </a:r>
            <a:r>
              <a:rPr lang="en-US" sz="2000" dirty="0" smtClean="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When the egg is caught or dropped, it will be an end of an event, so here the egg will be removed and the game has to adjust the score by increasing the score if the egg was caught in the basket or by decreasing your one life if the egg has touched the ground.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5865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Egg Catcher Game Using Python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To create an egg catcher game in python , three different loops are required:</a:t>
            </a:r>
          </a:p>
          <a:p>
            <a:pPr algn="just">
              <a:lnSpc>
                <a:spcPct val="150000"/>
              </a:lnSpc>
              <a:spcBef>
                <a:spcPts val="0"/>
              </a:spcBef>
              <a:spcAft>
                <a:spcPts val="0"/>
              </a:spcAft>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One to create eggs.</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Another to check if the catcher has caught an egg.</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And the third loop to move eggs and check if the eggs has touched the ground.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57001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Egg Catcher Game Using Python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b="1" i="1" dirty="0" err="1">
                <a:latin typeface="Times New Roman" panose="02020603050405020304" pitchFamily="18" charset="0"/>
                <a:cs typeface="Times New Roman" panose="02020603050405020304" pitchFamily="18" charset="0"/>
              </a:rPr>
              <a:t>itertools</a:t>
            </a:r>
            <a:r>
              <a:rPr lang="en-US" sz="2000" b="1"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to change the </a:t>
            </a:r>
            <a:r>
              <a:rPr lang="en-US" sz="2000" dirty="0" err="1">
                <a:latin typeface="Times New Roman" panose="02020603050405020304" pitchFamily="18" charset="0"/>
                <a:cs typeface="Times New Roman" panose="02020603050405020304" pitchFamily="18" charset="0"/>
              </a:rPr>
              <a:t>colours</a:t>
            </a:r>
            <a:r>
              <a:rPr lang="en-US" sz="2000" dirty="0">
                <a:latin typeface="Times New Roman" panose="02020603050405020304" pitchFamily="18" charset="0"/>
                <a:cs typeface="Times New Roman" panose="02020603050405020304" pitchFamily="18" charset="0"/>
              </a:rPr>
              <a:t> of the falling eggs.</a:t>
            </a:r>
          </a:p>
          <a:p>
            <a:pPr algn="just"/>
            <a:r>
              <a:rPr lang="en-US" sz="2000" b="1" i="1" dirty="0">
                <a:latin typeface="Times New Roman" panose="02020603050405020304" pitchFamily="18" charset="0"/>
                <a:cs typeface="Times New Roman" panose="02020603050405020304" pitchFamily="18" charset="0"/>
              </a:rPr>
              <a:t>random:</a:t>
            </a:r>
            <a:r>
              <a:rPr lang="en-US" sz="2000" dirty="0">
                <a:latin typeface="Times New Roman" panose="02020603050405020304" pitchFamily="18" charset="0"/>
                <a:cs typeface="Times New Roman" panose="02020603050405020304" pitchFamily="18" charset="0"/>
              </a:rPr>
              <a:t> to make the eggs appear at random positions.</a:t>
            </a:r>
          </a:p>
          <a:p>
            <a:pPr algn="just">
              <a:lnSpc>
                <a:spcPct val="150000"/>
              </a:lnSpc>
              <a:spcBef>
                <a:spcPts val="0"/>
              </a:spcBef>
              <a:spcAft>
                <a:spcPts val="0"/>
              </a:spcAft>
            </a:pPr>
            <a:r>
              <a:rPr lang="en-US" sz="2000" b="1" i="1" dirty="0" err="1">
                <a:latin typeface="Times New Roman" panose="02020603050405020304" pitchFamily="18" charset="0"/>
                <a:cs typeface="Times New Roman" panose="02020603050405020304" pitchFamily="18" charset="0"/>
              </a:rPr>
              <a:t>Tkinter</a:t>
            </a:r>
            <a:r>
              <a:rPr lang="en-US" sz="2000" b="1"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to animate the game on the screen.</a:t>
            </a:r>
          </a:p>
          <a:p>
            <a:pPr>
              <a:lnSpc>
                <a:spcPct val="150000"/>
              </a:lnSpc>
              <a:spcBef>
                <a:spcPts val="0"/>
              </a:spcBef>
              <a:spcAft>
                <a:spcPts val="0"/>
              </a:spcAft>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5211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Caterpillar Game With Python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To make a caterpillar game with python you need to develop a logic in which you will use the four arrow keys to move around the caterpillar to make it eat the leaf, every time it eats the leaf it will grow bigger and move around faster. </a:t>
            </a:r>
            <a:endParaRPr lang="en-US" sz="2000" dirty="0" smtClean="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You have to keep the caterpillar inside the widow otherwise the game will be over</a:t>
            </a:r>
            <a:r>
              <a:rPr lang="en-US" sz="2000" dirty="0" smtClean="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The more leaves the caterpillar eats, it will make the game difficult to play as the caterpillar will get bigger and move faster, which means you will have to play with the arrow keys faster.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2731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Caterpillar Game With Python</a:t>
            </a:r>
            <a:endParaRPr lang="en-IN" sz="4000" dirty="0"/>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To create this game in python , turtle module is used.</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Two turtles are being used , one to draw the caterpillar and one to draw the leaf.</a:t>
            </a: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We need to program the two turtle objects so that one increases in size every time it comes in contact with the leaf and moves faster and the other appears in a random position every time the caterpillar eats leaf.</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789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Caterpillar Game With Python</a:t>
            </a:r>
            <a:endParaRPr lang="en-IN" sz="4000" dirty="0"/>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To make the crawler game with Python, the biggest challenge is knowing how to move it around the screen</a:t>
            </a:r>
            <a:r>
              <a:rPr lang="en-US" sz="2000" dirty="0" smtClean="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To move it around the </a:t>
            </a:r>
            <a:r>
              <a:rPr lang="en-US" sz="2000" dirty="0" smtClean="0">
                <a:latin typeface="Times New Roman" panose="02020603050405020304" pitchFamily="18" charset="0"/>
                <a:cs typeface="Times New Roman" panose="02020603050405020304" pitchFamily="18" charset="0"/>
              </a:rPr>
              <a:t>screen , use an infinite loop.</a:t>
            </a: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Each time the loop goes around, the caterpillar moves forward slightly. </a:t>
            </a:r>
            <a:endParaRPr lang="en-US" sz="2000" dirty="0" smtClean="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the loop repeats quickly, these small movements will create the illusion that the caterpillar is crawling.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45540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Caterpillar Game With Python</a:t>
            </a:r>
            <a:endParaRPr lang="en-IN" sz="4000" dirty="0"/>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Following steps are used for creating a caterpillar game.</a:t>
            </a:r>
          </a:p>
          <a:p>
            <a:pPr algn="just">
              <a:lnSpc>
                <a:spcPct val="150000"/>
              </a:lnSpc>
              <a:spcBef>
                <a:spcPts val="0"/>
              </a:spcBef>
              <a:spcAft>
                <a:spcPts val="0"/>
              </a:spcAft>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tart </a:t>
            </a:r>
            <a:r>
              <a:rPr lang="en-US" sz="2000" dirty="0">
                <a:latin typeface="Times New Roman" panose="02020603050405020304" pitchFamily="18" charset="0"/>
                <a:cs typeface="Times New Roman" panose="02020603050405020304" pitchFamily="18" charset="0"/>
              </a:rPr>
              <a:t>by setting the properties of leaf and the caterpillar</a:t>
            </a:r>
            <a:r>
              <a:rPr lang="en-US" sz="2000" dirty="0" smtClean="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et </a:t>
            </a:r>
            <a:r>
              <a:rPr lang="en-US" sz="2000" dirty="0">
                <a:latin typeface="Times New Roman" panose="02020603050405020304" pitchFamily="18" charset="0"/>
                <a:cs typeface="Times New Roman" panose="02020603050405020304" pitchFamily="18" charset="0"/>
              </a:rPr>
              <a:t>the starting values like the speed and size of the caterpillar at the start of the game and the score of the game</a:t>
            </a:r>
            <a:r>
              <a:rPr lang="en-US" sz="2000" dirty="0" smtClean="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pPr>
            <a:r>
              <a:rPr lang="en-US" sz="2000" dirty="0" smtClean="0">
                <a:latin typeface="Times New Roman" panose="02020603050405020304" pitchFamily="18" charset="0"/>
                <a:cs typeface="Times New Roman" panose="02020603050405020304" pitchFamily="18" charset="0"/>
              </a:rPr>
              <a:t>Program the caterpillar to move forward , use the if and else statements , to check if the caterpillar has made contact with the leaf or not.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99376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Caterpillar Game With Python</a:t>
            </a:r>
            <a:endParaRPr lang="en-IN" sz="4000" dirty="0"/>
          </a:p>
        </p:txBody>
      </p:sp>
      <p:sp>
        <p:nvSpPr>
          <p:cNvPr id="3" name="Content Placeholder 2"/>
          <p:cNvSpPr>
            <a:spLocks noGrp="1"/>
          </p:cNvSpPr>
          <p:nvPr>
            <p:ph idx="1"/>
          </p:nvPr>
        </p:nvSpPr>
        <p:spPr/>
        <p:txBody>
          <a:bodyPr>
            <a:normAutofit/>
          </a:bodyPr>
          <a:lstStyle/>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If the caterpillar has not made contact with the leaf we will check that whether it has left the screen or not, if it has left the screen we will stop the game and show the game over.</a:t>
            </a: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If the caterpillar has now left the screen we will move the leaf in a now random position and increase the size of the caterpillar and increase the score. </a:t>
            </a:r>
          </a:p>
          <a:p>
            <a:pPr algn="just">
              <a:lnSpc>
                <a:spcPct val="150000"/>
              </a:lnSpc>
              <a:spcBef>
                <a:spcPts val="0"/>
              </a:spcBef>
              <a:spcAft>
                <a:spcPts val="0"/>
              </a:spcAft>
            </a:pP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keep </a:t>
            </a:r>
            <a:r>
              <a:rPr lang="en-US" sz="2000" dirty="0">
                <a:latin typeface="Times New Roman" panose="02020603050405020304" pitchFamily="18" charset="0"/>
                <a:cs typeface="Times New Roman" panose="02020603050405020304" pitchFamily="18" charset="0"/>
              </a:rPr>
              <a:t>repeating this process.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77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688345" y="1001434"/>
            <a:ext cx="6391264" cy="760631"/>
          </a:xfrm>
        </p:spPr>
        <p:txBody>
          <a:bodyPr/>
          <a:lstStyle/>
          <a:p>
            <a:r>
              <a:rPr lang="en-US" sz="4267" dirty="0"/>
              <a:t>What is Master Class ?</a:t>
            </a:r>
          </a:p>
        </p:txBody>
      </p:sp>
      <p:grpSp>
        <p:nvGrpSpPr>
          <p:cNvPr id="22" name="Google Shape;2872;p54"/>
          <p:cNvGrpSpPr/>
          <p:nvPr/>
        </p:nvGrpSpPr>
        <p:grpSpPr>
          <a:xfrm>
            <a:off x="8583929" y="1831561"/>
            <a:ext cx="1907113" cy="3447912"/>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sp>
        <p:nvSpPr>
          <p:cNvPr id="21" name="TextBox 20"/>
          <p:cNvSpPr txBox="1"/>
          <p:nvPr/>
        </p:nvSpPr>
        <p:spPr>
          <a:xfrm>
            <a:off x="1512889" y="1661828"/>
            <a:ext cx="5161990" cy="924741"/>
          </a:xfrm>
          <a:prstGeom prst="rect">
            <a:avLst/>
          </a:prstGeom>
          <a:noFill/>
        </p:spPr>
        <p:txBody>
          <a:bodyPr wrap="none" lIns="82613" tIns="41307" rIns="82613" bIns="41307" rtlCol="0">
            <a:spAutoFit/>
          </a:bodyPr>
          <a:lstStyle/>
          <a:p>
            <a:r>
              <a:rPr lang="en-US" sz="3600" dirty="0"/>
              <a:t>👍 </a:t>
            </a:r>
            <a:r>
              <a:rPr lang="en-US" sz="1867" dirty="0"/>
              <a:t>This is the 30 Days Industrial Learning Activity.</a:t>
            </a:r>
          </a:p>
          <a:p>
            <a:endParaRPr lang="en-US" sz="1867" dirty="0"/>
          </a:p>
        </p:txBody>
      </p:sp>
      <p:sp>
        <p:nvSpPr>
          <p:cNvPr id="63" name="Rectangle 62"/>
          <p:cNvSpPr/>
          <p:nvPr/>
        </p:nvSpPr>
        <p:spPr>
          <a:xfrm>
            <a:off x="1584507" y="2370349"/>
            <a:ext cx="3698127" cy="637419"/>
          </a:xfrm>
          <a:prstGeom prst="rect">
            <a:avLst/>
          </a:prstGeom>
        </p:spPr>
        <p:txBody>
          <a:bodyPr wrap="none" lIns="82613" tIns="41307" rIns="82613" bIns="41307">
            <a:spAutoFit/>
          </a:bodyPr>
          <a:lstStyle/>
          <a:p>
            <a:pPr algn="ctr"/>
            <a:r>
              <a:rPr lang="en-US" sz="3600" dirty="0"/>
              <a:t>👍 </a:t>
            </a:r>
            <a:r>
              <a:rPr lang="en-US" sz="1867" dirty="0"/>
              <a:t>Its Online </a:t>
            </a:r>
            <a:r>
              <a:rPr lang="en-US" sz="1867" b="1" dirty="0">
                <a:solidFill>
                  <a:srgbClr val="C00000"/>
                </a:solidFill>
              </a:rPr>
              <a:t>YouTube Live </a:t>
            </a:r>
            <a:r>
              <a:rPr lang="en-US" sz="1867" dirty="0"/>
              <a:t>Class</a:t>
            </a:r>
          </a:p>
        </p:txBody>
      </p:sp>
      <p:sp>
        <p:nvSpPr>
          <p:cNvPr id="64" name="Rectangle 63"/>
          <p:cNvSpPr/>
          <p:nvPr/>
        </p:nvSpPr>
        <p:spPr>
          <a:xfrm>
            <a:off x="1162928" y="2923932"/>
            <a:ext cx="5166429" cy="924741"/>
          </a:xfrm>
          <a:prstGeom prst="rect">
            <a:avLst/>
          </a:prstGeom>
        </p:spPr>
        <p:txBody>
          <a:bodyPr wrap="square" lIns="82613" tIns="41307" rIns="82613" bIns="41307">
            <a:spAutoFit/>
          </a:bodyPr>
          <a:lstStyle/>
          <a:p>
            <a:pPr algn="ctr"/>
            <a:r>
              <a:rPr lang="en-US" sz="3600" dirty="0"/>
              <a:t>👍 </a:t>
            </a:r>
            <a:r>
              <a:rPr lang="en-US" sz="1867" dirty="0"/>
              <a:t>If you Invest </a:t>
            </a:r>
            <a:r>
              <a:rPr lang="en-US" sz="1867" b="1" dirty="0">
                <a:solidFill>
                  <a:srgbClr val="C00000"/>
                </a:solidFill>
              </a:rPr>
              <a:t>45 minutes </a:t>
            </a:r>
            <a:r>
              <a:rPr lang="en-US" sz="1867" dirty="0"/>
              <a:t>daily, U will become Master in </a:t>
            </a:r>
            <a:r>
              <a:rPr lang="en-US" sz="1867" b="1" dirty="0"/>
              <a:t>Data Science</a:t>
            </a:r>
          </a:p>
        </p:txBody>
      </p:sp>
      <p:grpSp>
        <p:nvGrpSpPr>
          <p:cNvPr id="67" name="Group 66"/>
          <p:cNvGrpSpPr/>
          <p:nvPr/>
        </p:nvGrpSpPr>
        <p:grpSpPr>
          <a:xfrm>
            <a:off x="1575347" y="3887127"/>
            <a:ext cx="6167479" cy="1194303"/>
            <a:chOff x="768812" y="4093456"/>
            <a:chExt cx="6825985" cy="1321750"/>
          </a:xfrm>
        </p:grpSpPr>
        <p:sp>
          <p:nvSpPr>
            <p:cNvPr id="65" name="Rectangle 64"/>
            <p:cNvSpPr/>
            <p:nvPr/>
          </p:nvSpPr>
          <p:spPr>
            <a:xfrm>
              <a:off x="768812" y="4093456"/>
              <a:ext cx="4632608" cy="715303"/>
            </a:xfrm>
            <a:prstGeom prst="rect">
              <a:avLst/>
            </a:prstGeom>
          </p:spPr>
          <p:txBody>
            <a:bodyPr wrap="none">
              <a:spAutoFit/>
            </a:bodyPr>
            <a:lstStyle/>
            <a:p>
              <a:pPr algn="ctr"/>
              <a:r>
                <a:rPr lang="en-US" sz="3600" dirty="0"/>
                <a:t>👍 </a:t>
              </a:r>
              <a:r>
                <a:rPr lang="en-US" sz="1867" dirty="0"/>
                <a:t>   You will get </a:t>
              </a:r>
              <a:r>
                <a:rPr lang="en-US" sz="1867"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sz="2133" dirty="0">
                  <a:solidFill>
                    <a:srgbClr val="7030A0"/>
                  </a:solidFill>
                </a:rPr>
                <a:t>Webinar Participation Certificate</a:t>
              </a:r>
              <a:endParaRPr lang="en-US" sz="2133" i="1" dirty="0"/>
            </a:p>
          </p:txBody>
        </p:sp>
      </p:grpSp>
      <p:sp>
        <p:nvSpPr>
          <p:cNvPr id="68" name="Rectangle 67"/>
          <p:cNvSpPr/>
          <p:nvPr/>
        </p:nvSpPr>
        <p:spPr>
          <a:xfrm>
            <a:off x="1558189" y="5545548"/>
            <a:ext cx="5908169" cy="1191416"/>
          </a:xfrm>
          <a:prstGeom prst="rect">
            <a:avLst/>
          </a:prstGeom>
          <a:ln>
            <a:solidFill>
              <a:schemeClr val="accent4">
                <a:lumMod val="50000"/>
              </a:schemeClr>
            </a:solidFill>
          </a:ln>
        </p:spPr>
        <p:txBody>
          <a:bodyPr wrap="square" lIns="82613" tIns="41307" rIns="82613" bIns="41307">
            <a:spAutoFit/>
          </a:bodyPr>
          <a:lstStyle/>
          <a:p>
            <a:pPr algn="just"/>
            <a:r>
              <a:rPr lang="en-US" sz="2400" i="1" dirty="0">
                <a:solidFill>
                  <a:schemeClr val="bg2">
                    <a:lumMod val="50000"/>
                  </a:schemeClr>
                </a:solidFill>
                <a:latin typeface="Fjalla One"/>
              </a:rPr>
              <a:t>“Learning is the beginning of wealth.</a:t>
            </a:r>
          </a:p>
          <a:p>
            <a:pPr algn="r"/>
            <a:r>
              <a:rPr lang="en-US" sz="2400"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6721249" y="2236237"/>
            <a:ext cx="1780673" cy="804347"/>
          </a:xfrm>
          <a:prstGeom prst="rect">
            <a:avLst/>
          </a:prstGeom>
        </p:spPr>
      </p:pic>
    </p:spTree>
    <p:extLst>
      <p:ext uri="{BB962C8B-B14F-4D97-AF65-F5344CB8AC3E}">
        <p14:creationId xmlns:p14="http://schemas.microsoft.com/office/powerpoint/2010/main" val="2996550635"/>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90" y="3638017"/>
            <a:ext cx="8994292" cy="11224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960002" y="1783768"/>
            <a:ext cx="3479007" cy="1122400"/>
          </a:xfrm>
        </p:spPr>
        <p:txBody>
          <a:bodyPr/>
          <a:lstStyle/>
          <a:p>
            <a:r>
              <a:rPr lang="en-US" dirty="0" smtClean="0"/>
              <a:t>Our Vision</a:t>
            </a:r>
            <a:endParaRPr lang="en-US" dirty="0"/>
          </a:p>
        </p:txBody>
      </p:sp>
    </p:spTree>
    <p:extLst>
      <p:ext uri="{BB962C8B-B14F-4D97-AF65-F5344CB8AC3E}">
        <p14:creationId xmlns:p14="http://schemas.microsoft.com/office/powerpoint/2010/main" val="2129850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95469" y="4293098"/>
            <a:ext cx="10544391" cy="760631"/>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2313" y="1508787"/>
            <a:ext cx="9480131" cy="14401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72313" y="5421007"/>
            <a:ext cx="3211263" cy="452753"/>
          </a:xfrm>
          <a:prstGeom prst="rect">
            <a:avLst/>
          </a:prstGeom>
        </p:spPr>
        <p:txBody>
          <a:bodyPr wrap="none" lIns="82613" tIns="41307" rIns="82613" bIns="41307">
            <a:spAutoFit/>
          </a:bodyPr>
          <a:lstStyle/>
          <a:p>
            <a:r>
              <a:rPr lang="en-US" sz="2400" dirty="0"/>
              <a:t>https://apssdc.in/home/</a:t>
            </a:r>
          </a:p>
        </p:txBody>
      </p:sp>
    </p:spTree>
    <p:extLst>
      <p:ext uri="{BB962C8B-B14F-4D97-AF65-F5344CB8AC3E}">
        <p14:creationId xmlns:p14="http://schemas.microsoft.com/office/powerpoint/2010/main" val="1195732070"/>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703</TotalTime>
  <Words>2729</Words>
  <Application>Microsoft Office PowerPoint</Application>
  <PresentationFormat>Widescreen</PresentationFormat>
  <Paragraphs>397</Paragraphs>
  <Slides>68</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68</vt:i4>
      </vt:variant>
    </vt:vector>
  </HeadingPairs>
  <TitlesOfParts>
    <vt:vector size="80" baseType="lpstr">
      <vt:lpstr>Arial</vt:lpstr>
      <vt:lpstr>Bebas Neue</vt:lpstr>
      <vt:lpstr>Calibri</vt:lpstr>
      <vt:lpstr>Fira Sans Extra Condensed SemiBold</vt:lpstr>
      <vt:lpstr>Fjalla One</vt:lpstr>
      <vt:lpstr>Garamond</vt:lpstr>
      <vt:lpstr>Itim</vt:lpstr>
      <vt:lpstr>Muli</vt:lpstr>
      <vt:lpstr>Roboto</vt:lpstr>
      <vt:lpstr>Roboto Condensed Light</vt:lpstr>
      <vt:lpstr>Times New Roman</vt:lpstr>
      <vt:lpstr>Organic</vt:lpstr>
      <vt:lpstr>Python - Gaming</vt:lpstr>
      <vt:lpstr>PowerPoint Presentation</vt:lpstr>
      <vt:lpstr>30 Days  Python Master Class</vt:lpstr>
      <vt:lpstr>Python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Python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Tkinter Library</vt:lpstr>
      <vt:lpstr>Example</vt:lpstr>
      <vt:lpstr>Output</vt:lpstr>
      <vt:lpstr>Tkinter Widgets</vt:lpstr>
      <vt:lpstr>Python Tkinter pack() method</vt:lpstr>
      <vt:lpstr>Python Tkinter pack() method</vt:lpstr>
      <vt:lpstr>Example</vt:lpstr>
      <vt:lpstr>Example</vt:lpstr>
      <vt:lpstr>Output</vt:lpstr>
      <vt:lpstr>Python Tkinter grid() method</vt:lpstr>
      <vt:lpstr>Python Tkinter grid() method</vt:lpstr>
      <vt:lpstr>Example</vt:lpstr>
      <vt:lpstr>Output</vt:lpstr>
      <vt:lpstr>Python Tkinter place() method</vt:lpstr>
      <vt:lpstr>Python Tkinter place() method</vt:lpstr>
      <vt:lpstr>Example</vt:lpstr>
      <vt:lpstr>Example</vt:lpstr>
      <vt:lpstr>Output</vt:lpstr>
      <vt:lpstr>Egg Catcher Game Using Python</vt:lpstr>
      <vt:lpstr>Egg Catcher Game Using Python</vt:lpstr>
      <vt:lpstr>Egg Catcher Game Using Python</vt:lpstr>
      <vt:lpstr>Egg Catcher Game Using Python</vt:lpstr>
      <vt:lpstr>Egg Catcher Game Using Python</vt:lpstr>
      <vt:lpstr>Conclusion</vt:lpstr>
      <vt:lpstr>Lives Game With Python</vt:lpstr>
      <vt:lpstr>Lives Game With Python</vt:lpstr>
      <vt:lpstr>Lives Game With Python</vt:lpstr>
      <vt:lpstr>Creating Lives Game With Python</vt:lpstr>
      <vt:lpstr>Creating Lives Game With Python</vt:lpstr>
      <vt:lpstr>Creating Lives Game With Python</vt:lpstr>
      <vt:lpstr>Creating Lives Game With Python</vt:lpstr>
      <vt:lpstr>Creating Lives Game With Python</vt:lpstr>
      <vt:lpstr>Creating Lives Game With Python</vt:lpstr>
      <vt:lpstr>Creating Lives Game With Python</vt:lpstr>
      <vt:lpstr>Creating Lives Game With Python</vt:lpstr>
      <vt:lpstr>Egg Catcher Game</vt:lpstr>
      <vt:lpstr>Egg Catcher Game</vt:lpstr>
      <vt:lpstr>Egg Catcher Game Using Python</vt:lpstr>
      <vt:lpstr>Egg Catcher Game Using Python</vt:lpstr>
      <vt:lpstr>Caterpillar Game With Python</vt:lpstr>
      <vt:lpstr>Caterpillar Game With Python</vt:lpstr>
      <vt:lpstr>Caterpillar Game With Python</vt:lpstr>
      <vt:lpstr>Caterpillar Game With Python</vt:lpstr>
      <vt:lpstr>Caterpillar Game With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53</cp:revision>
  <dcterms:created xsi:type="dcterms:W3CDTF">2022-02-23T09:15:52Z</dcterms:created>
  <dcterms:modified xsi:type="dcterms:W3CDTF">2022-03-24T12:13:08Z</dcterms:modified>
</cp:coreProperties>
</file>