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5" r:id="rId3"/>
    <p:sldId id="263" r:id="rId4"/>
    <p:sldId id="257" r:id="rId5"/>
    <p:sldId id="258" r:id="rId6"/>
    <p:sldId id="259" r:id="rId7"/>
    <p:sldId id="260" r:id="rId8"/>
    <p:sldId id="261" r:id="rId9"/>
    <p:sldId id="262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dirty="0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dirty="0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dirty="0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dirty="0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dirty="0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>
                <a:effectLst/>
              </a:rPr>
              <a:t>Техника </a:t>
            </a:r>
            <a:r>
              <a:rPr lang="ru-RU" dirty="0" smtClean="0">
                <a:effectLst/>
              </a:rPr>
              <a:t>безопасности в кабинете с ПЭВМ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 algn="r"/>
            <a:r>
              <a:rPr lang="ru-RU" dirty="0" smtClean="0"/>
              <a:t>Выполнили:</a:t>
            </a:r>
          </a:p>
          <a:p>
            <a:pPr algn="r"/>
            <a:r>
              <a:rPr lang="ru-RU" dirty="0" smtClean="0"/>
              <a:t>Дмитриева надежда</a:t>
            </a:r>
          </a:p>
          <a:p>
            <a:pPr algn="r"/>
            <a:r>
              <a:rPr lang="ru-RU" dirty="0" smtClean="0"/>
              <a:t>Акимова Мария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419280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 smtClean="0"/>
              <a:t>Вывод: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Мы изучили правила </a:t>
            </a:r>
            <a:r>
              <a:rPr lang="ru-RU" dirty="0"/>
              <a:t>по противопожарной безопасности в кабинете с ПЭВМ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14359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 smtClean="0"/>
              <a:t>Цель: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691978" y="1782205"/>
            <a:ext cx="10363826" cy="3424107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Изучение правил по противопожарной безопасности в кабинете с ПЭВМ</a:t>
            </a:r>
          </a:p>
          <a:p>
            <a:endParaRPr lang="ru-RU" dirty="0"/>
          </a:p>
        </p:txBody>
      </p:sp>
      <p:pic>
        <p:nvPicPr>
          <p:cNvPr id="7172" name="Picture 4" descr="Безопасность в компьютерном классе - Ourboo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180" y="2633368"/>
            <a:ext cx="4762500" cy="357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1370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Содержание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Правила безопасности по противопожарной </a:t>
            </a:r>
            <a:r>
              <a:rPr lang="ru-RU" dirty="0" smtClean="0"/>
              <a:t>безопасности</a:t>
            </a:r>
          </a:p>
          <a:p>
            <a:r>
              <a:rPr lang="ru-RU" dirty="0">
                <a:effectLst/>
              </a:rPr>
              <a:t>Меры, которые нужно предпринять, если в помещении началось возгорание, </a:t>
            </a:r>
            <a:r>
              <a:rPr lang="ru-RU" dirty="0" smtClean="0">
                <a:effectLst/>
              </a:rPr>
              <a:t>следующие</a:t>
            </a:r>
          </a:p>
          <a:p>
            <a:r>
              <a:rPr lang="ru-RU" dirty="0"/>
              <a:t>ЧЕМ ПОГАСИТЬ ОГОНЬ?</a:t>
            </a:r>
            <a:endParaRPr lang="ru-RU" dirty="0" smtClean="0">
              <a:effectLst/>
            </a:endParaRPr>
          </a:p>
          <a:p>
            <a:r>
              <a:rPr lang="ru-RU" dirty="0">
                <a:effectLst/>
              </a:rPr>
              <a:t>ПРАВИЛА </a:t>
            </a:r>
            <a:r>
              <a:rPr lang="ru-RU" dirty="0" smtClean="0">
                <a:effectLst/>
              </a:rPr>
              <a:t>БЕЗОПАСНОСТИ</a:t>
            </a:r>
          </a:p>
          <a:p>
            <a:r>
              <a:rPr lang="ru-RU" dirty="0">
                <a:effectLst/>
              </a:rPr>
              <a:t>ПРАВИЛА ПОВЕДЕНИЯ УЧАЩИХСЯ В УЧЕБНОМ КАБИНЕТЕ </a:t>
            </a:r>
            <a:r>
              <a:rPr lang="ru-RU" dirty="0" smtClean="0">
                <a:effectLst/>
              </a:rPr>
              <a:t>ИНФОРМАТИКИ</a:t>
            </a:r>
          </a:p>
          <a:p>
            <a:r>
              <a:rPr lang="ru-RU" dirty="0"/>
              <a:t>Выбор и сравнение огнетушителей</a:t>
            </a:r>
            <a:r>
              <a:rPr lang="ru-RU" b="1" dirty="0">
                <a:effectLst/>
              </a:rPr>
              <a:t/>
            </a:r>
            <a:br>
              <a:rPr lang="ru-RU" b="1" dirty="0">
                <a:effectLst/>
              </a:rPr>
            </a:br>
            <a:r>
              <a:rPr lang="ru-RU" dirty="0">
                <a:effectLst/>
              </a:rPr>
              <a:t/>
            </a:r>
            <a:br>
              <a:rPr lang="ru-RU" dirty="0">
                <a:effectLst/>
              </a:rPr>
            </a:br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2743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 smtClean="0"/>
              <a:t>Правила безопасности по противопожарной безопасности</a:t>
            </a:r>
            <a:endParaRPr lang="ru-RU" dirty="0"/>
          </a:p>
        </p:txBody>
      </p:sp>
      <p:pic>
        <p:nvPicPr>
          <p:cNvPr id="1026" name="Picture 2" descr="Правила поведения и техника безопасности в кабинетах информатики: инструктаж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1103" y="1785221"/>
            <a:ext cx="3684688" cy="3935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766119" y="2581148"/>
            <a:ext cx="645022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Helvetica Neue"/>
              </a:rPr>
              <a:t>При работе с приборами различного назначения, подлежащими включению в электросеть, в том числе и электронными компьютерами, необходима осторожность. В целях безопасности важно ознакомить детей, студентов, преподавателей и других вероятных присутствующих с </a:t>
            </a:r>
            <a:r>
              <a:rPr lang="ru-RU" dirty="0" smtClean="0">
                <a:latin typeface="Helvetica Neue"/>
              </a:rPr>
              <a:t>противопожарными </a:t>
            </a:r>
            <a:r>
              <a:rPr lang="ru-RU" dirty="0">
                <a:latin typeface="Helvetica Neue"/>
              </a:rPr>
              <a:t>правилами поведения в компьютерном классе. Правильно составленный документ поможет предотвратить опасные ситуации, имеющие возможность возникнуть при неаккуратном поведении в рабочем помещении с электроприборами.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21976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ru-RU" dirty="0">
                <a:effectLst/>
              </a:rPr>
              <a:t>Меры, которые нужно предпринять, если в помещении началось возгорание, следующие:</a:t>
            </a:r>
            <a:br>
              <a:rPr lang="ru-RU" dirty="0">
                <a:effectLst/>
              </a:rPr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898918" cy="3424107"/>
          </a:xfrm>
        </p:spPr>
        <p:txBody>
          <a:bodyPr/>
          <a:lstStyle/>
          <a:p>
            <a:r>
              <a:rPr lang="ru-RU" dirty="0" smtClean="0">
                <a:effectLst/>
              </a:rPr>
              <a:t> </a:t>
            </a:r>
            <a:r>
              <a:rPr lang="ru-RU" dirty="0">
                <a:effectLst/>
              </a:rPr>
              <a:t>электронное оборудование.</a:t>
            </a:r>
          </a:p>
          <a:p>
            <a:r>
              <a:rPr lang="ru-RU" dirty="0">
                <a:effectLst/>
              </a:rPr>
              <a:t> Принять оговоренные заранее меры для ликвидации возгорания.</a:t>
            </a:r>
          </a:p>
          <a:p>
            <a:r>
              <a:rPr lang="ru-RU" dirty="0">
                <a:effectLst/>
              </a:rPr>
              <a:t> Эвакуировать материальные ценности по возможности.</a:t>
            </a:r>
          </a:p>
          <a:p>
            <a:r>
              <a:rPr lang="ru-RU" dirty="0">
                <a:effectLst/>
              </a:rPr>
              <a:t> Сообщить о пожаре в соответствующие службы – дежурному, руководству, на контрольный пункт.</a:t>
            </a:r>
          </a:p>
          <a:p>
            <a:endParaRPr lang="ru-RU" dirty="0"/>
          </a:p>
        </p:txBody>
      </p:sp>
      <p:pic>
        <p:nvPicPr>
          <p:cNvPr id="2050" name="Picture 2" descr="Правила и инструкции пожарной безопасности для офисов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1704" y="2027236"/>
            <a:ext cx="5101753" cy="3442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4624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397" y="148960"/>
            <a:ext cx="10364451" cy="1596177"/>
          </a:xfrm>
        </p:spPr>
        <p:txBody>
          <a:bodyPr/>
          <a:lstStyle/>
          <a:p>
            <a:r>
              <a:rPr lang="ru-RU" dirty="0" smtClean="0"/>
              <a:t>ЧЕМ ПОГАСИТЬ ОГОНЬ?</a:t>
            </a:r>
            <a:endParaRPr lang="ru-RU" dirty="0"/>
          </a:p>
        </p:txBody>
      </p:sp>
      <p:pic>
        <p:nvPicPr>
          <p:cNvPr id="3074" name="Picture 2" descr="В сельской школе загорелся компьютерный класс. Караганда Онлайн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7523" y="2125328"/>
            <a:ext cx="4000847" cy="2994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428369" y="1993523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>
                <a:latin typeface="Helvetica Neue"/>
              </a:rPr>
              <a:t>В классах, оборудованных персональными компьютерами (ПК), применяют только такие средства пожаротушения, которые не проводят электричество: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>
                <a:latin typeface="Helvetica Neue"/>
              </a:rPr>
              <a:t>  </a:t>
            </a:r>
            <a:r>
              <a:rPr lang="ru-RU" b="1" dirty="0">
                <a:latin typeface="Helvetica Neue"/>
              </a:rPr>
              <a:t>порошок;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b="1" dirty="0">
                <a:latin typeface="Helvetica Neue"/>
              </a:rPr>
              <a:t>  хладон;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b="1" dirty="0">
                <a:latin typeface="Helvetica Neue"/>
              </a:rPr>
              <a:t>  диоксид углерода.</a:t>
            </a:r>
          </a:p>
          <a:p>
            <a:r>
              <a:rPr lang="ru-RU" dirty="0">
                <a:latin typeface="Helvetica Neue"/>
              </a:rPr>
              <a:t>Помещение оборудуется установками ППТ (первичного пожаротушения). Ручные модели размещаются согласно утвержденным стандартам: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>
                <a:latin typeface="Helvetica Neue"/>
              </a:rPr>
              <a:t> </a:t>
            </a:r>
            <a:r>
              <a:rPr lang="ru-RU" b="1" dirty="0">
                <a:latin typeface="Helvetica Neue"/>
              </a:rPr>
              <a:t> навешиванием на вертикальную поверхность не выше полутора метров от пола;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b="1" dirty="0">
                <a:latin typeface="Helvetica Neue"/>
              </a:rPr>
              <a:t>  установкой в специальные шкафы, тумбы или стенды.</a:t>
            </a:r>
            <a:endParaRPr lang="ru-RU" b="1" i="0" dirty="0"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851303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effectLst/>
              </a:rPr>
              <a:t>ПРАВИЛА БЕЗОПАСНОСТИ</a:t>
            </a:r>
            <a:br>
              <a:rPr lang="ru-RU" b="1" dirty="0">
                <a:effectLst/>
              </a:rPr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ru-RU" b="1" dirty="0">
                <a:effectLst/>
              </a:rPr>
              <a:t>ЗАПРЕЩАЕТСЯ:</a:t>
            </a:r>
            <a:endParaRPr lang="ru-RU" dirty="0">
              <a:effectLst/>
            </a:endParaRPr>
          </a:p>
          <a:p>
            <a:r>
              <a:rPr lang="ru-RU" dirty="0">
                <a:effectLst/>
              </a:rPr>
              <a:t>работать с электроприборами, имеющими повреждения корпуса или изоляции соединительных проводов;</a:t>
            </a:r>
          </a:p>
          <a:p>
            <a:r>
              <a:rPr lang="ru-RU" dirty="0">
                <a:effectLst/>
              </a:rPr>
              <a:t>производить самовольное переключение разъёмов оборудования;</a:t>
            </a:r>
          </a:p>
          <a:p>
            <a:r>
              <a:rPr lang="ru-RU" dirty="0">
                <a:effectLst/>
              </a:rPr>
              <a:t>приносить и самовольно подключать какое-либо оборудование;</a:t>
            </a:r>
          </a:p>
          <a:p>
            <a:r>
              <a:rPr lang="ru-RU" dirty="0">
                <a:effectLst/>
              </a:rPr>
              <a:t>вставлять в отверстие приборов посторонние предметы;</a:t>
            </a:r>
          </a:p>
          <a:p>
            <a:r>
              <a:rPr lang="ru-RU" dirty="0">
                <a:effectLst/>
              </a:rPr>
              <a:t>выключать или включать приборы без разрешения преподавателя.</a:t>
            </a:r>
          </a:p>
          <a:p>
            <a:pPr marL="0" indent="0">
              <a:buNone/>
            </a:pPr>
            <a:r>
              <a:rPr lang="ru-RU" dirty="0">
                <a:effectLst/>
              </a:rPr>
              <a:t>Если производится выключение/включение, то интервал времени между включением/и выключением/включением должен быть не менее 15 секунд.</a:t>
            </a:r>
          </a:p>
          <a:p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66863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b="1" dirty="0">
                <a:effectLst/>
              </a:rPr>
              <a:t>ПРАВИЛА ПОВЕДЕНИЯ УЧАЩИХСЯ В УЧЕБНОМ КАБИНЕТЕ ИНФОРМАТИКИ</a:t>
            </a:r>
            <a:br>
              <a:rPr lang="ru-RU" b="1" dirty="0">
                <a:effectLst/>
              </a:rPr>
            </a:br>
            <a:endParaRPr lang="ru-RU" dirty="0"/>
          </a:p>
        </p:txBody>
      </p:sp>
      <p:pic>
        <p:nvPicPr>
          <p:cNvPr id="5" name="Рисунок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53" r="5153"/>
          <a:stretch>
            <a:fillRect/>
          </a:stretch>
        </p:blipFill>
        <p:spPr>
          <a:xfrm>
            <a:off x="7785100" y="534988"/>
            <a:ext cx="3254375" cy="5181600"/>
          </a:xfrm>
        </p:spPr>
      </p:pic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77500" lnSpcReduction="20000"/>
          </a:bodyPr>
          <a:lstStyle/>
          <a:p>
            <a:pPr algn="l"/>
            <a:r>
              <a:rPr lang="ru-RU" b="1" dirty="0">
                <a:effectLst/>
              </a:rPr>
              <a:t>Находясь в кабинете информатики, учащиеся обязаны:</a:t>
            </a:r>
          </a:p>
          <a:p>
            <a:pPr algn="l"/>
            <a:r>
              <a:rPr lang="ru-RU" dirty="0">
                <a:effectLst/>
              </a:rPr>
              <a:t>соблюдать дисциплину и порядок, правила техники безопасности и чистоту;</a:t>
            </a:r>
          </a:p>
          <a:p>
            <a:pPr algn="l"/>
            <a:r>
              <a:rPr lang="ru-RU" dirty="0">
                <a:effectLst/>
              </a:rPr>
              <a:t>занимать рабочие места согласно указаниям преподавателя и не менять их самовольно;</a:t>
            </a:r>
          </a:p>
          <a:p>
            <a:pPr algn="l"/>
            <a:r>
              <a:rPr lang="ru-RU" dirty="0">
                <a:effectLst/>
              </a:rPr>
              <a:t>заниматься только тем видом деятельности, которую определил преподаватель;</a:t>
            </a:r>
          </a:p>
          <a:p>
            <a:pPr algn="l"/>
            <a:r>
              <a:rPr lang="ru-RU" dirty="0">
                <a:effectLst/>
              </a:rPr>
              <a:t>немедленно сообщать преподавателю о любых замеченных неисправностях оборудования или неверной работе программного обеспечения;</a:t>
            </a:r>
          </a:p>
          <a:p>
            <a:pPr algn="l"/>
            <a:r>
              <a:rPr lang="ru-RU" dirty="0">
                <a:effectLst/>
              </a:rPr>
              <a:t>немедленно сообщать преподавателю о любом случае травматизма в кабинете, особенно от электрического тока.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44521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1112108" y="0"/>
            <a:ext cx="10363200" cy="1595438"/>
          </a:xfrm>
        </p:spPr>
        <p:txBody>
          <a:bodyPr/>
          <a:lstStyle/>
          <a:p>
            <a:r>
              <a:rPr lang="ru-RU" dirty="0" smtClean="0"/>
              <a:t>Выбор и сравнение огнетушителей</a:t>
            </a:r>
            <a:endParaRPr lang="ru-RU" dirty="0"/>
          </a:p>
        </p:txBody>
      </p:sp>
      <p:pic>
        <p:nvPicPr>
          <p:cNvPr id="6146" name="Picture 2" descr="Техника безопасности в компьютерном классе - презентация онлайн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9061" y="1366569"/>
            <a:ext cx="6911545" cy="5176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5842441"/>
      </p:ext>
    </p:extLst>
  </p:cSld>
  <p:clrMapOvr>
    <a:masterClrMapping/>
  </p:clrMapOvr>
</p:sld>
</file>

<file path=ppt/theme/theme1.xml><?xml version="1.0" encoding="utf-8"?>
<a:theme xmlns:a="http://schemas.openxmlformats.org/drawingml/2006/main" name="Капля">
  <a:themeElements>
    <a:clrScheme name="Droplet">
      <a:dk1>
        <a:sysClr val="windowText" lastClr="000000"/>
      </a:dk1>
      <a:lt1>
        <a:sysClr val="window" lastClr="FFFFFF"/>
      </a:lt1>
      <a:dk2>
        <a:srgbClr val="4B4B4B"/>
      </a:dk2>
      <a:lt2>
        <a:srgbClr val="B5B5B5"/>
      </a:lt2>
      <a:accent1>
        <a:srgbClr val="9AC43E"/>
      </a:accent1>
      <a:accent2>
        <a:srgbClr val="44BA98"/>
      </a:accent2>
      <a:accent3>
        <a:srgbClr val="43A9D9"/>
      </a:accent3>
      <a:accent4>
        <a:srgbClr val="6274D8"/>
      </a:accent4>
      <a:accent5>
        <a:srgbClr val="AB54D7"/>
      </a:accent5>
      <a:accent6>
        <a:srgbClr val="D15B37"/>
      </a:accent6>
      <a:hlink>
        <a:srgbClr val="BFE962"/>
      </a:hlink>
      <a:folHlink>
        <a:srgbClr val="C0D591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892FADA9-420D-4323-A7A4-C1060166525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Капля</Template>
  <TotalTime>36</TotalTime>
  <Words>413</Words>
  <Application>Microsoft Office PowerPoint</Application>
  <PresentationFormat>Широкоэкранный</PresentationFormat>
  <Paragraphs>46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Helvetica Neue</vt:lpstr>
      <vt:lpstr>Tw Cen MT</vt:lpstr>
      <vt:lpstr>Капля</vt:lpstr>
      <vt:lpstr>Техника безопасности в кабинете с ПЭВМ</vt:lpstr>
      <vt:lpstr>Цель:</vt:lpstr>
      <vt:lpstr>Содержание</vt:lpstr>
      <vt:lpstr>Правила безопасности по противопожарной безопасности</vt:lpstr>
      <vt:lpstr>Меры, которые нужно предпринять, если в помещении началось возгорание, следующие: </vt:lpstr>
      <vt:lpstr>ЧЕМ ПОГАСИТЬ ОГОНЬ?</vt:lpstr>
      <vt:lpstr>ПРАВИЛА БЕЗОПАСНОСТИ </vt:lpstr>
      <vt:lpstr>ПРАВИЛА ПОВЕДЕНИЯ УЧАЩИХСЯ В УЧЕБНОМ КАБИНЕТЕ ИНФОРМАТИКИ </vt:lpstr>
      <vt:lpstr>Выбор и сравнение огнетушителей</vt:lpstr>
      <vt:lpstr>Вывод: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Техника безопасности в кабинете с ПЭВМ</dc:title>
  <dc:creator>User</dc:creator>
  <cp:lastModifiedBy>User</cp:lastModifiedBy>
  <cp:revision>6</cp:revision>
  <dcterms:created xsi:type="dcterms:W3CDTF">2021-11-27T07:42:08Z</dcterms:created>
  <dcterms:modified xsi:type="dcterms:W3CDTF">2021-11-27T08:18:42Z</dcterms:modified>
</cp:coreProperties>
</file>