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p:regular r:id="rId33"/>
      <p:bold r:id="rId34"/>
      <p:italic r:id="rId35"/>
      <p:boldItalic r:id="rId36"/>
    </p:embeddedFont>
    <p:embeddedFont>
      <p:font typeface="Roboto Mon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RobotoMono-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RobotoMono-italic.fntdata"/><Relationship Id="rId16" Type="http://schemas.openxmlformats.org/officeDocument/2006/relationships/slide" Target="slides/slide11.xml"/><Relationship Id="rId38" Type="http://schemas.openxmlformats.org/officeDocument/2006/relationships/font" Target="fonts/RobotoMon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ws.amazon.com/"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orkflows.community/stories/2022/09/28/nextflow/" TargetMode="External"/><Relationship Id="rId3" Type="http://schemas.openxmlformats.org/officeDocument/2006/relationships/hyperlink" Target="https://workflows.community/stories/2022/09/28/nextflow/"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orkflows.community/stories/2022/09/28/nextflow/" TargetMode="External"/><Relationship Id="rId3" Type="http://schemas.openxmlformats.org/officeDocument/2006/relationships/hyperlink" Target="https://workflows.community/stories/2022/09/28/nextflow/"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847bb5b4b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847bb5b4b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Block2 - Simple pipeline </a:t>
            </a:r>
            <a:endParaRPr b="1">
              <a:solidFill>
                <a:schemeClr val="dk1"/>
              </a:solidFill>
            </a:endParaRPr>
          </a:p>
          <a:p>
            <a:pPr indent="0" lvl="0" marL="0" rtl="0" algn="l">
              <a:spcBef>
                <a:spcPts val="0"/>
              </a:spcBef>
              <a:spcAft>
                <a:spcPts val="0"/>
              </a:spcAft>
              <a:buNone/>
            </a:pPr>
            <a:r>
              <a:rPr b="1" lang="en">
                <a:solidFill>
                  <a:schemeClr val="dk1"/>
                </a:solidFill>
              </a:rPr>
              <a:t>Goal: combine all concepts together</a:t>
            </a:r>
            <a:endParaRPr b="1">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8ede3fdb01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8ede3fdb01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8a09054f1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8a09054f13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84520b845c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84520b845c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8a09054f13_0_1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8a09054f13_0_1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94a117646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394a117646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394a117646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394a117646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394a117646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394a117646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394a1176467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394a1176467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38a09054f13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38a09054f13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94a11764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94a11764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394a1176467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394a1176467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394a1176467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394a1176467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394a1176467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394a1176467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38a09054f13_0_20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38a09054f13_0_20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394a1176467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394a1176467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38c3d931da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38c3d931da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38a09054f13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38a09054f13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Clr>
                <a:schemeClr val="dk1"/>
              </a:buClr>
              <a:buSzPts val="1100"/>
              <a:buFont typeface="Arial"/>
              <a:buNone/>
            </a:pPr>
            <a:r>
              <a:rPr lang="en" sz="1200">
                <a:solidFill>
                  <a:srgbClr val="0A0A0A"/>
                </a:solidFill>
                <a:highlight>
                  <a:srgbClr val="FFFFFF"/>
                </a:highlight>
                <a:latin typeface="Roboto"/>
                <a:ea typeface="Roboto"/>
                <a:cs typeface="Roboto"/>
                <a:sym typeface="Roboto"/>
              </a:rPr>
              <a:t>Nextflow is a scientific workflow management system that makes creating and deploying complex computational pipelines easier, especially for data-intensive research like bioinformatics. Its key benefits center on </a:t>
            </a:r>
            <a:r>
              <a:rPr lang="en" sz="1200">
                <a:solidFill>
                  <a:srgbClr val="0A0A0A"/>
                </a:solidFill>
                <a:highlight>
                  <a:srgbClr val="D3E3FD"/>
                </a:highlight>
                <a:latin typeface="Roboto"/>
                <a:ea typeface="Roboto"/>
                <a:cs typeface="Roboto"/>
                <a:sym typeface="Roboto"/>
              </a:rPr>
              <a:t>reproducibility, scalability, and portability across different computing environments</a:t>
            </a:r>
            <a:r>
              <a:rPr lang="en" sz="1200">
                <a:solidFill>
                  <a:srgbClr val="0A0A0A"/>
                </a:solidFill>
                <a:highlight>
                  <a:srgbClr val="FFFFFF"/>
                </a:highlight>
                <a:latin typeface="Roboto"/>
                <a:ea typeface="Roboto"/>
                <a:cs typeface="Roboto"/>
                <a:sym typeface="Roboto"/>
              </a:rPr>
              <a:t>, allowing scientists to focus on the research rather than the underlying infrastructure. </a:t>
            </a:r>
            <a:endParaRPr sz="1200">
              <a:solidFill>
                <a:srgbClr val="0A0A0A"/>
              </a:solidFill>
              <a:highlight>
                <a:srgbClr val="FFFFFF"/>
              </a:highlight>
              <a:latin typeface="Roboto"/>
              <a:ea typeface="Roboto"/>
              <a:cs typeface="Roboto"/>
              <a:sym typeface="Roboto"/>
            </a:endParaRPr>
          </a:p>
          <a:p>
            <a:pPr indent="0" lvl="0" marL="0" rtl="0" algn="l">
              <a:lnSpc>
                <a:spcPct val="140000"/>
              </a:lnSpc>
              <a:spcBef>
                <a:spcPts val="1200"/>
              </a:spcBef>
              <a:spcAft>
                <a:spcPts val="0"/>
              </a:spcAft>
              <a:buClr>
                <a:schemeClr val="dk1"/>
              </a:buClr>
              <a:buSzPts val="1100"/>
              <a:buFont typeface="Arial"/>
              <a:buNone/>
            </a:pPr>
            <a:r>
              <a:rPr lang="en" sz="1500">
                <a:solidFill>
                  <a:srgbClr val="0A0A0A"/>
                </a:solidFill>
                <a:highlight>
                  <a:srgbClr val="FFFFFF"/>
                </a:highlight>
                <a:latin typeface="Roboto"/>
                <a:ea typeface="Roboto"/>
                <a:cs typeface="Roboto"/>
                <a:sym typeface="Roboto"/>
              </a:rPr>
              <a:t>Portability and scalability</a:t>
            </a:r>
            <a:endParaRPr sz="1500">
              <a:solidFill>
                <a:srgbClr val="0A0A0A"/>
              </a:solidFill>
              <a:highlight>
                <a:srgbClr val="FFFFFF"/>
              </a:highlight>
              <a:latin typeface="Roboto"/>
              <a:ea typeface="Roboto"/>
              <a:cs typeface="Roboto"/>
              <a:sym typeface="Roboto"/>
            </a:endParaRPr>
          </a:p>
          <a:p>
            <a:pPr indent="-304800" lvl="0" marL="457200" rtl="0" algn="l">
              <a:lnSpc>
                <a:spcPct val="150000"/>
              </a:lnSpc>
              <a:spcBef>
                <a:spcPts val="1200"/>
              </a:spcBef>
              <a:spcAft>
                <a:spcPts val="0"/>
              </a:spcAft>
              <a:buClr>
                <a:srgbClr val="0A0A0A"/>
              </a:buClr>
              <a:buSzPts val="1200"/>
              <a:buFont typeface="Roboto"/>
              <a:buChar char="●"/>
            </a:pPr>
            <a:r>
              <a:rPr b="1" lang="en" sz="1200">
                <a:solidFill>
                  <a:srgbClr val="0A0A0A"/>
                </a:solidFill>
                <a:highlight>
                  <a:srgbClr val="FFFFFF"/>
                </a:highlight>
                <a:latin typeface="Roboto"/>
                <a:ea typeface="Roboto"/>
                <a:cs typeface="Roboto"/>
                <a:sym typeface="Roboto"/>
              </a:rPr>
              <a:t>Abstracts the execution environment:</a:t>
            </a:r>
            <a:r>
              <a:rPr lang="en" sz="1200">
                <a:solidFill>
                  <a:srgbClr val="0A0A0A"/>
                </a:solidFill>
                <a:highlight>
                  <a:srgbClr val="FFFFFF"/>
                </a:highlight>
                <a:latin typeface="Roboto"/>
                <a:ea typeface="Roboto"/>
                <a:cs typeface="Roboto"/>
                <a:sym typeface="Roboto"/>
              </a:rPr>
              <a:t> Nextflow provides a layer of abstraction that separates the pipeline logic from the execution environment. This means a pipeline can run on a local machine, an on-premise high-performance computing (HPC) cluster, or major cloud platforms like </a:t>
            </a:r>
            <a:r>
              <a:rPr lang="en" sz="1200" u="sng">
                <a:solidFill>
                  <a:srgbClr val="1A0DAB"/>
                </a:solidFill>
                <a:highlight>
                  <a:srgbClr val="FFFFFF"/>
                </a:highlight>
                <a:latin typeface="Roboto"/>
                <a:ea typeface="Roboto"/>
                <a:cs typeface="Roboto"/>
                <a:sym typeface="Roboto"/>
                <a:hlinkClick r:id="rId2">
                  <a:extLst>
                    <a:ext uri="{A12FA001-AC4F-418D-AE19-62706E023703}">
                      <ahyp:hlinkClr val="tx"/>
                    </a:ext>
                  </a:extLst>
                </a:hlinkClick>
              </a:rPr>
              <a:t>AWS</a:t>
            </a:r>
            <a:r>
              <a:rPr lang="en" sz="1200">
                <a:solidFill>
                  <a:srgbClr val="0A0A0A"/>
                </a:solidFill>
                <a:highlight>
                  <a:srgbClr val="FFFFFF"/>
                </a:highlight>
                <a:latin typeface="Roboto"/>
                <a:ea typeface="Roboto"/>
                <a:cs typeface="Roboto"/>
                <a:sym typeface="Roboto"/>
              </a:rPr>
              <a:t> and Google Cloud by simply changing a configuration file.</a:t>
            </a:r>
            <a:endParaRPr sz="1200">
              <a:solidFill>
                <a:srgbClr val="0A0A0A"/>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rgbClr val="0A0A0A"/>
              </a:buClr>
              <a:buSzPts val="1200"/>
              <a:buFont typeface="Roboto"/>
              <a:buChar char="●"/>
            </a:pPr>
            <a:r>
              <a:rPr b="1" lang="en" sz="1200">
                <a:solidFill>
                  <a:srgbClr val="0A0A0A"/>
                </a:solidFill>
                <a:highlight>
                  <a:srgbClr val="FFFFFF"/>
                </a:highlight>
                <a:latin typeface="Roboto"/>
                <a:ea typeface="Roboto"/>
                <a:cs typeface="Roboto"/>
                <a:sym typeface="Roboto"/>
              </a:rPr>
              <a:t>Built-in parallelization:</a:t>
            </a:r>
            <a:r>
              <a:rPr lang="en" sz="1200">
                <a:solidFill>
                  <a:srgbClr val="0A0A0A"/>
                </a:solidFill>
                <a:highlight>
                  <a:srgbClr val="FFFFFF"/>
                </a:highlight>
                <a:latin typeface="Roboto"/>
                <a:ea typeface="Roboto"/>
                <a:cs typeface="Roboto"/>
                <a:sym typeface="Roboto"/>
              </a:rPr>
              <a:t> Nextflow uses a dataflow programming model, where tasks are executed in parallel as soon as their input data is available. This approach greatly simplifies running complex, distributed tasks and allows them to automatically scale up or out depending on the computing resources.</a:t>
            </a:r>
            <a:endParaRPr sz="1200">
              <a:solidFill>
                <a:srgbClr val="0A0A0A"/>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rgbClr val="0A0A0A"/>
              </a:buClr>
              <a:buSzPts val="1200"/>
              <a:buFont typeface="Roboto"/>
              <a:buChar char="●"/>
            </a:pPr>
            <a:r>
              <a:rPr b="1" lang="en" sz="1200">
                <a:solidFill>
                  <a:srgbClr val="0A0A0A"/>
                </a:solidFill>
                <a:highlight>
                  <a:srgbClr val="FFFFFF"/>
                </a:highlight>
                <a:latin typeface="Roboto"/>
                <a:ea typeface="Roboto"/>
                <a:cs typeface="Roboto"/>
                <a:sym typeface="Roboto"/>
              </a:rPr>
              <a:t>Flexible scaling:</a:t>
            </a:r>
            <a:r>
              <a:rPr lang="en" sz="1200">
                <a:solidFill>
                  <a:srgbClr val="0A0A0A"/>
                </a:solidFill>
                <a:highlight>
                  <a:srgbClr val="FFFFFF"/>
                </a:highlight>
                <a:latin typeface="Roboto"/>
                <a:ea typeface="Roboto"/>
                <a:cs typeface="Roboto"/>
                <a:sym typeface="Roboto"/>
              </a:rPr>
              <a:t> As datasets grow, Nextflow pipelines can be seamlessly scaled to handle the increased load, from a small-scale test to a large-scale production run across hundreds of nodes. </a:t>
            </a:r>
            <a:endParaRPr sz="1200">
              <a:solidFill>
                <a:srgbClr val="0A0A0A"/>
              </a:solidFill>
              <a:highlight>
                <a:srgbClr val="FFFFFF"/>
              </a:highlight>
              <a:latin typeface="Roboto"/>
              <a:ea typeface="Roboto"/>
              <a:cs typeface="Roboto"/>
              <a:sym typeface="Roboto"/>
            </a:endParaRPr>
          </a:p>
          <a:p>
            <a:pPr indent="0" lvl="0" marL="0" rtl="0" algn="l">
              <a:lnSpc>
                <a:spcPct val="115000"/>
              </a:lnSpc>
              <a:spcBef>
                <a:spcPts val="2400"/>
              </a:spcBef>
              <a:spcAft>
                <a:spcPts val="0"/>
              </a:spcAft>
              <a:buClr>
                <a:schemeClr val="dk1"/>
              </a:buClr>
              <a:buSzPts val="1100"/>
              <a:buFont typeface="Arial"/>
              <a:buNone/>
            </a:pPr>
            <a:r>
              <a:t/>
            </a:r>
            <a:endParaRPr sz="1200">
              <a:solidFill>
                <a:srgbClr val="0A0A0A"/>
              </a:solidFill>
              <a:highlight>
                <a:srgbClr val="FFFFFF"/>
              </a:highlight>
              <a:latin typeface="Roboto"/>
              <a:ea typeface="Roboto"/>
              <a:cs typeface="Roboto"/>
              <a:sym typeface="Roboto"/>
            </a:endParaRPr>
          </a:p>
          <a:p>
            <a:pPr indent="0" lvl="0" marL="0" rtl="0" algn="l">
              <a:lnSpc>
                <a:spcPct val="140000"/>
              </a:lnSpc>
              <a:spcBef>
                <a:spcPts val="1100"/>
              </a:spcBef>
              <a:spcAft>
                <a:spcPts val="0"/>
              </a:spcAft>
              <a:buClr>
                <a:schemeClr val="dk1"/>
              </a:buClr>
              <a:buSzPts val="1100"/>
              <a:buFont typeface="Arial"/>
              <a:buNone/>
            </a:pPr>
            <a:r>
              <a:rPr lang="en" sz="1500">
                <a:solidFill>
                  <a:srgbClr val="0A0A0A"/>
                </a:solidFill>
                <a:highlight>
                  <a:srgbClr val="FFFFFF"/>
                </a:highlight>
                <a:latin typeface="Roboto"/>
                <a:ea typeface="Roboto"/>
                <a:cs typeface="Roboto"/>
                <a:sym typeface="Roboto"/>
              </a:rPr>
              <a:t>Reproducibility</a:t>
            </a:r>
            <a:endParaRPr sz="1500">
              <a:solidFill>
                <a:srgbClr val="0A0A0A"/>
              </a:solidFill>
              <a:highlight>
                <a:srgbClr val="FFFFFF"/>
              </a:highlight>
              <a:latin typeface="Roboto"/>
              <a:ea typeface="Roboto"/>
              <a:cs typeface="Roboto"/>
              <a:sym typeface="Roboto"/>
            </a:endParaRPr>
          </a:p>
          <a:p>
            <a:pPr indent="-304800" lvl="0" marL="457200" rtl="0" algn="l">
              <a:lnSpc>
                <a:spcPct val="150000"/>
              </a:lnSpc>
              <a:spcBef>
                <a:spcPts val="1200"/>
              </a:spcBef>
              <a:spcAft>
                <a:spcPts val="0"/>
              </a:spcAft>
              <a:buClr>
                <a:srgbClr val="0A0A0A"/>
              </a:buClr>
              <a:buSzPts val="1200"/>
              <a:buFont typeface="Roboto"/>
              <a:buChar char="●"/>
            </a:pPr>
            <a:r>
              <a:rPr b="1" lang="en" sz="1200">
                <a:solidFill>
                  <a:srgbClr val="0A0A0A"/>
                </a:solidFill>
                <a:highlight>
                  <a:srgbClr val="FFFFFF"/>
                </a:highlight>
                <a:latin typeface="Roboto"/>
                <a:ea typeface="Roboto"/>
                <a:cs typeface="Roboto"/>
                <a:sym typeface="Roboto"/>
              </a:rPr>
              <a:t>Containerization support:</a:t>
            </a:r>
            <a:r>
              <a:rPr lang="en" sz="1200">
                <a:solidFill>
                  <a:srgbClr val="0A0A0A"/>
                </a:solidFill>
                <a:highlight>
                  <a:srgbClr val="FFFFFF"/>
                </a:highlight>
                <a:latin typeface="Roboto"/>
                <a:ea typeface="Roboto"/>
                <a:cs typeface="Roboto"/>
                <a:sym typeface="Roboto"/>
              </a:rPr>
              <a:t> Nextflow integrates with container technologies such as Docker and Singularity, packaging the code and all its dependencies into isolated, reproducible environments. This ensures that the pipeline produces the same results regardless of where it is run, which is crucial for scientific validation.</a:t>
            </a:r>
            <a:endParaRPr sz="1200">
              <a:solidFill>
                <a:srgbClr val="0A0A0A"/>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rgbClr val="0A0A0A"/>
              </a:buClr>
              <a:buSzPts val="1200"/>
              <a:buFont typeface="Roboto"/>
              <a:buChar char="●"/>
            </a:pPr>
            <a:r>
              <a:rPr b="1" lang="en" sz="1200">
                <a:solidFill>
                  <a:srgbClr val="0A0A0A"/>
                </a:solidFill>
                <a:highlight>
                  <a:srgbClr val="FFFFFF"/>
                </a:highlight>
                <a:latin typeface="Roboto"/>
                <a:ea typeface="Roboto"/>
                <a:cs typeface="Roboto"/>
                <a:sym typeface="Roboto"/>
              </a:rPr>
              <a:t>Version management with Git:</a:t>
            </a:r>
            <a:r>
              <a:rPr lang="en" sz="1200">
                <a:solidFill>
                  <a:srgbClr val="0A0A0A"/>
                </a:solidFill>
                <a:highlight>
                  <a:srgbClr val="FFFFFF"/>
                </a:highlight>
                <a:latin typeface="Roboto"/>
                <a:ea typeface="Roboto"/>
                <a:cs typeface="Roboto"/>
                <a:sym typeface="Roboto"/>
              </a:rPr>
              <a:t> Integration with Git allows for version control of pipelines, ensuring that the exact code and configuration used for any given analysis can be retrieved and reused.</a:t>
            </a:r>
            <a:endParaRPr sz="1200">
              <a:solidFill>
                <a:srgbClr val="0A0A0A"/>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rgbClr val="0A0A0A"/>
              </a:buClr>
              <a:buSzPts val="1200"/>
              <a:buFont typeface="Roboto"/>
              <a:buChar char="●"/>
            </a:pPr>
            <a:r>
              <a:rPr b="1" lang="en" sz="1200">
                <a:solidFill>
                  <a:srgbClr val="0A0A0A"/>
                </a:solidFill>
                <a:highlight>
                  <a:srgbClr val="FFFFFF"/>
                </a:highlight>
                <a:latin typeface="Roboto"/>
                <a:ea typeface="Roboto"/>
                <a:cs typeface="Roboto"/>
                <a:sym typeface="Roboto"/>
              </a:rPr>
              <a:t>Strong community standards:</a:t>
            </a:r>
            <a:r>
              <a:rPr lang="en" sz="1200">
                <a:solidFill>
                  <a:srgbClr val="0A0A0A"/>
                </a:solidFill>
                <a:highlight>
                  <a:srgbClr val="FFFFFF"/>
                </a:highlight>
                <a:latin typeface="Roboto"/>
                <a:ea typeface="Roboto"/>
                <a:cs typeface="Roboto"/>
                <a:sym typeface="Roboto"/>
              </a:rPr>
              <a:t> The nf-core community develops and maintains a vast, high-quality collection of best-practice Nextflow pipelines for various bioinformatics applications. These pipelines are extensively documented, peer-reviewed, and rigorously tested for maximum reliability and reproducibility. </a:t>
            </a:r>
            <a:endParaRPr sz="1200">
              <a:solidFill>
                <a:srgbClr val="0A0A0A"/>
              </a:solidFill>
              <a:highlight>
                <a:srgbClr val="FFFFFF"/>
              </a:highlight>
              <a:latin typeface="Roboto"/>
              <a:ea typeface="Roboto"/>
              <a:cs typeface="Roboto"/>
              <a:sym typeface="Roboto"/>
            </a:endParaRPr>
          </a:p>
          <a:p>
            <a:pPr indent="0" lvl="0" marL="0" rtl="0" algn="l">
              <a:lnSpc>
                <a:spcPct val="115000"/>
              </a:lnSpc>
              <a:spcBef>
                <a:spcPts val="2400"/>
              </a:spcBef>
              <a:spcAft>
                <a:spcPts val="0"/>
              </a:spcAft>
              <a:buClr>
                <a:schemeClr val="dk1"/>
              </a:buClr>
              <a:buSzPts val="1100"/>
              <a:buFont typeface="Arial"/>
              <a:buNone/>
            </a:pPr>
            <a:r>
              <a:t/>
            </a:r>
            <a:endParaRPr sz="1200">
              <a:solidFill>
                <a:srgbClr val="0A0A0A"/>
              </a:solidFill>
              <a:highlight>
                <a:srgbClr val="FFFFFF"/>
              </a:highlight>
              <a:latin typeface="Roboto"/>
              <a:ea typeface="Roboto"/>
              <a:cs typeface="Roboto"/>
              <a:sym typeface="Roboto"/>
            </a:endParaRPr>
          </a:p>
          <a:p>
            <a:pPr indent="0" lvl="0" marL="0" rtl="0" algn="l">
              <a:lnSpc>
                <a:spcPct val="140000"/>
              </a:lnSpc>
              <a:spcBef>
                <a:spcPts val="1100"/>
              </a:spcBef>
              <a:spcAft>
                <a:spcPts val="0"/>
              </a:spcAft>
              <a:buClr>
                <a:schemeClr val="dk1"/>
              </a:buClr>
              <a:buSzPts val="1100"/>
              <a:buFont typeface="Arial"/>
              <a:buNone/>
            </a:pPr>
            <a:r>
              <a:rPr lang="en" sz="1500">
                <a:solidFill>
                  <a:srgbClr val="0A0A0A"/>
                </a:solidFill>
                <a:highlight>
                  <a:srgbClr val="FFFFFF"/>
                </a:highlight>
                <a:latin typeface="Roboto"/>
                <a:ea typeface="Roboto"/>
                <a:cs typeface="Roboto"/>
                <a:sym typeface="Roboto"/>
              </a:rPr>
              <a:t>Robustness and efficiency</a:t>
            </a:r>
            <a:endParaRPr sz="1500">
              <a:solidFill>
                <a:srgbClr val="0A0A0A"/>
              </a:solidFill>
              <a:highlight>
                <a:srgbClr val="FFFFFF"/>
              </a:highlight>
              <a:latin typeface="Roboto"/>
              <a:ea typeface="Roboto"/>
              <a:cs typeface="Roboto"/>
              <a:sym typeface="Roboto"/>
            </a:endParaRPr>
          </a:p>
          <a:p>
            <a:pPr indent="-304800" lvl="0" marL="457200" rtl="0" algn="l">
              <a:lnSpc>
                <a:spcPct val="150000"/>
              </a:lnSpc>
              <a:spcBef>
                <a:spcPts val="1200"/>
              </a:spcBef>
              <a:spcAft>
                <a:spcPts val="0"/>
              </a:spcAft>
              <a:buClr>
                <a:srgbClr val="0A0A0A"/>
              </a:buClr>
              <a:buSzPts val="1200"/>
              <a:buFont typeface="Roboto"/>
              <a:buChar char="●"/>
            </a:pPr>
            <a:r>
              <a:rPr b="1" lang="en" sz="1200">
                <a:solidFill>
                  <a:srgbClr val="0A0A0A"/>
                </a:solidFill>
                <a:highlight>
                  <a:srgbClr val="FFFFFF"/>
                </a:highlight>
                <a:latin typeface="Roboto"/>
                <a:ea typeface="Roboto"/>
                <a:cs typeface="Roboto"/>
                <a:sym typeface="Roboto"/>
              </a:rPr>
              <a:t>Automatic checkpointing:</a:t>
            </a:r>
            <a:r>
              <a:rPr lang="en" sz="1200">
                <a:solidFill>
                  <a:srgbClr val="0A0A0A"/>
                </a:solidFill>
                <a:highlight>
                  <a:srgbClr val="FFFFFF"/>
                </a:highlight>
                <a:latin typeface="Roboto"/>
                <a:ea typeface="Roboto"/>
                <a:cs typeface="Roboto"/>
                <a:sym typeface="Roboto"/>
              </a:rPr>
              <a:t> Nextflow automatically saves the intermediate results of a pipeline. If a workflow fails, you can restart it from the last successful checkpoint with the </a:t>
            </a:r>
            <a:r>
              <a:rPr lang="en" sz="1050">
                <a:solidFill>
                  <a:srgbClr val="0A0A0A"/>
                </a:solidFill>
                <a:highlight>
                  <a:srgbClr val="F0F2F5"/>
                </a:highlight>
                <a:latin typeface="Roboto Mono"/>
                <a:ea typeface="Roboto Mono"/>
                <a:cs typeface="Roboto Mono"/>
                <a:sym typeface="Roboto Mono"/>
              </a:rPr>
              <a:t>-resume</a:t>
            </a:r>
            <a:r>
              <a:rPr lang="en" sz="1200">
                <a:solidFill>
                  <a:srgbClr val="0A0A0A"/>
                </a:solidFill>
                <a:highlight>
                  <a:srgbClr val="FFFFFF"/>
                </a:highlight>
                <a:latin typeface="Roboto"/>
                <a:ea typeface="Roboto"/>
                <a:cs typeface="Roboto"/>
                <a:sym typeface="Roboto"/>
              </a:rPr>
              <a:t> flag, saving significant time and computational costs.</a:t>
            </a:r>
            <a:endParaRPr sz="1200">
              <a:solidFill>
                <a:srgbClr val="0A0A0A"/>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rgbClr val="0A0A0A"/>
              </a:buClr>
              <a:buSzPts val="1200"/>
              <a:buFont typeface="Roboto"/>
              <a:buChar char="●"/>
            </a:pPr>
            <a:r>
              <a:rPr b="1" lang="en" sz="1200">
                <a:solidFill>
                  <a:srgbClr val="0A0A0A"/>
                </a:solidFill>
                <a:highlight>
                  <a:srgbClr val="FFFFFF"/>
                </a:highlight>
                <a:latin typeface="Roboto"/>
                <a:ea typeface="Roboto"/>
                <a:cs typeface="Roboto"/>
                <a:sym typeface="Roboto"/>
              </a:rPr>
              <a:t>Stream-oriented design:</a:t>
            </a:r>
            <a:r>
              <a:rPr lang="en" sz="1200">
                <a:solidFill>
                  <a:srgbClr val="0A0A0A"/>
                </a:solidFill>
                <a:highlight>
                  <a:srgbClr val="FFFFFF"/>
                </a:highlight>
                <a:latin typeface="Roboto"/>
                <a:ea typeface="Roboto"/>
                <a:cs typeface="Roboto"/>
                <a:sym typeface="Roboto"/>
              </a:rPr>
              <a:t> The use of channels, or asynchronous data queues, for communication between processes simplifies the handling of complex data flows. It allows developers to focus on the functional steps of the analysis rather than managing dependencies.</a:t>
            </a:r>
            <a:endParaRPr sz="1200">
              <a:solidFill>
                <a:srgbClr val="0A0A0A"/>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rgbClr val="0A0A0A"/>
              </a:buClr>
              <a:buSzPts val="1200"/>
              <a:buFont typeface="Roboto"/>
              <a:buChar char="●"/>
            </a:pPr>
            <a:r>
              <a:rPr b="1" lang="en" sz="1200">
                <a:solidFill>
                  <a:srgbClr val="0A0A0A"/>
                </a:solidFill>
                <a:highlight>
                  <a:srgbClr val="FFFFFF"/>
                </a:highlight>
                <a:latin typeface="Roboto"/>
                <a:ea typeface="Roboto"/>
                <a:cs typeface="Roboto"/>
                <a:sym typeface="Roboto"/>
              </a:rPr>
              <a:t>Simplified development:</a:t>
            </a:r>
            <a:r>
              <a:rPr lang="en" sz="1200">
                <a:solidFill>
                  <a:srgbClr val="0A0A0A"/>
                </a:solidFill>
                <a:highlight>
                  <a:srgbClr val="FFFFFF"/>
                </a:highlight>
                <a:latin typeface="Roboto"/>
                <a:ea typeface="Roboto"/>
                <a:cs typeface="Roboto"/>
                <a:sym typeface="Roboto"/>
              </a:rPr>
              <a:t> Nextflow's domain-specific language (DSL) is concise and expressive, built on top of the Groovy programming language. It simplifies the orchestration of multiple tasks and allows users to incorporate scripts written in languages like Bash, Python, and R. </a:t>
            </a:r>
            <a:endParaRPr sz="1200">
              <a:solidFill>
                <a:srgbClr val="0A0A0A"/>
              </a:solidFill>
              <a:highlight>
                <a:srgbClr val="FFFFFF"/>
              </a:highlight>
              <a:latin typeface="Roboto"/>
              <a:ea typeface="Roboto"/>
              <a:cs typeface="Roboto"/>
              <a:sym typeface="Roboto"/>
            </a:endParaRPr>
          </a:p>
          <a:p>
            <a:pPr indent="0" lvl="0" marL="0" rtl="0" algn="l">
              <a:lnSpc>
                <a:spcPct val="115000"/>
              </a:lnSpc>
              <a:spcBef>
                <a:spcPts val="2400"/>
              </a:spcBef>
              <a:spcAft>
                <a:spcPts val="0"/>
              </a:spcAft>
              <a:buClr>
                <a:schemeClr val="dk1"/>
              </a:buClr>
              <a:buSzPts val="1100"/>
              <a:buFont typeface="Arial"/>
              <a:buNone/>
            </a:pPr>
            <a:r>
              <a:t/>
            </a:r>
            <a:endParaRPr sz="1200">
              <a:solidFill>
                <a:srgbClr val="0A0A0A"/>
              </a:solidFill>
              <a:highlight>
                <a:srgbClr val="FFFFFF"/>
              </a:highlight>
              <a:latin typeface="Roboto"/>
              <a:ea typeface="Roboto"/>
              <a:cs typeface="Roboto"/>
              <a:sym typeface="Roboto"/>
            </a:endParaRPr>
          </a:p>
          <a:p>
            <a:pPr indent="0" lvl="0" marL="0" rtl="0" algn="l">
              <a:lnSpc>
                <a:spcPct val="140000"/>
              </a:lnSpc>
              <a:spcBef>
                <a:spcPts val="1100"/>
              </a:spcBef>
              <a:spcAft>
                <a:spcPts val="0"/>
              </a:spcAft>
              <a:buClr>
                <a:schemeClr val="dk1"/>
              </a:buClr>
              <a:buSzPts val="1100"/>
              <a:buFont typeface="Arial"/>
              <a:buNone/>
            </a:pPr>
            <a:r>
              <a:rPr lang="en" sz="1500">
                <a:solidFill>
                  <a:srgbClr val="0A0A0A"/>
                </a:solidFill>
                <a:highlight>
                  <a:srgbClr val="FFFFFF"/>
                </a:highlight>
                <a:latin typeface="Roboto"/>
                <a:ea typeface="Roboto"/>
                <a:cs typeface="Roboto"/>
                <a:sym typeface="Roboto"/>
              </a:rPr>
              <a:t>Collaboration and community</a:t>
            </a:r>
            <a:endParaRPr sz="1500">
              <a:solidFill>
                <a:srgbClr val="0A0A0A"/>
              </a:solidFill>
              <a:highlight>
                <a:srgbClr val="FFFFFF"/>
              </a:highlight>
              <a:latin typeface="Roboto"/>
              <a:ea typeface="Roboto"/>
              <a:cs typeface="Roboto"/>
              <a:sym typeface="Roboto"/>
            </a:endParaRPr>
          </a:p>
          <a:p>
            <a:pPr indent="-304800" lvl="0" marL="457200" rtl="0" algn="l">
              <a:lnSpc>
                <a:spcPct val="150000"/>
              </a:lnSpc>
              <a:spcBef>
                <a:spcPts val="1200"/>
              </a:spcBef>
              <a:spcAft>
                <a:spcPts val="0"/>
              </a:spcAft>
              <a:buClr>
                <a:srgbClr val="0A0A0A"/>
              </a:buClr>
              <a:buSzPts val="1200"/>
              <a:buFont typeface="Roboto"/>
              <a:buChar char="●"/>
            </a:pPr>
            <a:r>
              <a:rPr b="1" lang="en" sz="1200">
                <a:solidFill>
                  <a:srgbClr val="0A0A0A"/>
                </a:solidFill>
                <a:highlight>
                  <a:srgbClr val="FFFFFF"/>
                </a:highlight>
                <a:latin typeface="Roboto"/>
                <a:ea typeface="Roboto"/>
                <a:cs typeface="Roboto"/>
                <a:sym typeface="Roboto"/>
              </a:rPr>
              <a:t>Easy sharing:</a:t>
            </a:r>
            <a:r>
              <a:rPr lang="en" sz="1200">
                <a:solidFill>
                  <a:srgbClr val="0A0A0A"/>
                </a:solidFill>
                <a:highlight>
                  <a:srgbClr val="FFFFFF"/>
                </a:highlight>
                <a:latin typeface="Roboto"/>
                <a:ea typeface="Roboto"/>
                <a:cs typeface="Roboto"/>
                <a:sym typeface="Roboto"/>
              </a:rPr>
              <a:t> Because Nextflow workflows can be hosted on Git repositories, they can be easily shared and pulled by others. This fosters collaboration and allows teams to build upon existing, well-tested pipelines.</a:t>
            </a:r>
            <a:endParaRPr sz="1200">
              <a:solidFill>
                <a:srgbClr val="0A0A0A"/>
              </a:solidFill>
              <a:highlight>
                <a:srgbClr val="FFFFFF"/>
              </a:highlight>
              <a:latin typeface="Roboto"/>
              <a:ea typeface="Roboto"/>
              <a:cs typeface="Roboto"/>
              <a:sym typeface="Roboto"/>
            </a:endParaRPr>
          </a:p>
          <a:p>
            <a:pPr indent="-304800" lvl="0" marL="457200" rtl="0" algn="l">
              <a:lnSpc>
                <a:spcPct val="150000"/>
              </a:lnSpc>
              <a:spcBef>
                <a:spcPts val="0"/>
              </a:spcBef>
              <a:spcAft>
                <a:spcPts val="0"/>
              </a:spcAft>
              <a:buClr>
                <a:srgbClr val="0A0A0A"/>
              </a:buClr>
              <a:buSzPts val="1200"/>
              <a:buFont typeface="Roboto"/>
              <a:buChar char="●"/>
            </a:pPr>
            <a:r>
              <a:rPr b="1" lang="en" sz="1200">
                <a:solidFill>
                  <a:srgbClr val="0A0A0A"/>
                </a:solidFill>
                <a:highlight>
                  <a:srgbClr val="FFFFFF"/>
                </a:highlight>
                <a:latin typeface="Roboto"/>
                <a:ea typeface="Roboto"/>
                <a:cs typeface="Roboto"/>
                <a:sym typeface="Roboto"/>
              </a:rPr>
              <a:t>Large, active ecosystem:</a:t>
            </a:r>
            <a:r>
              <a:rPr lang="en" sz="1200">
                <a:solidFill>
                  <a:srgbClr val="0A0A0A"/>
                </a:solidFill>
                <a:highlight>
                  <a:srgbClr val="FFFFFF"/>
                </a:highlight>
                <a:latin typeface="Roboto"/>
                <a:ea typeface="Roboto"/>
                <a:cs typeface="Roboto"/>
                <a:sym typeface="Roboto"/>
              </a:rPr>
              <a:t> The Nextflow community, including the nf-core initiative, provides extensive training materials, pre-built pipelines, and peer support. This ecosystem accelerates development and ensures that pipelines stay up-to-date with best practices. </a:t>
            </a:r>
            <a:endParaRPr sz="1200">
              <a:solidFill>
                <a:srgbClr val="0A0A0A"/>
              </a:solidFill>
              <a:highlight>
                <a:srgbClr val="FFFFFF"/>
              </a:highlight>
              <a:latin typeface="Roboto"/>
              <a:ea typeface="Roboto"/>
              <a:cs typeface="Roboto"/>
              <a:sym typeface="Roboto"/>
            </a:endParaRPr>
          </a:p>
          <a:p>
            <a:pPr indent="0" lvl="0" marL="0" rtl="0" algn="l">
              <a:spcBef>
                <a:spcPts val="240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38a09054f13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38a09054f13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84520b84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84520b84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Block1 - intro</a:t>
            </a:r>
            <a:endParaRPr b="1"/>
          </a:p>
          <a:p>
            <a:pPr indent="0" lvl="0" marL="0" rtl="0" algn="l">
              <a:spcBef>
                <a:spcPts val="0"/>
              </a:spcBef>
              <a:spcAft>
                <a:spcPts val="0"/>
              </a:spcAft>
              <a:buNone/>
            </a:pPr>
            <a:r>
              <a:rPr b="1" lang="en"/>
              <a:t>-get rid out quotes </a:t>
            </a:r>
            <a:endParaRPr b="1"/>
          </a:p>
          <a:p>
            <a:pPr indent="0" lvl="0" marL="0" rtl="0" algn="l">
              <a:spcBef>
                <a:spcPts val="0"/>
              </a:spcBef>
              <a:spcAft>
                <a:spcPts val="0"/>
              </a:spcAft>
              <a:buNone/>
            </a:pPr>
            <a:r>
              <a:t/>
            </a:r>
            <a:endParaRPr b="1"/>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8ede3fdb0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8ede3fdb0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Block1 - intro</a:t>
            </a:r>
            <a:endParaRPr/>
          </a:p>
          <a:p>
            <a:pPr indent="0" lvl="0" marL="0" rtl="0" algn="l">
              <a:spcBef>
                <a:spcPts val="0"/>
              </a:spcBef>
              <a:spcAft>
                <a:spcPts val="0"/>
              </a:spcAft>
              <a:buNone/>
            </a:pPr>
            <a:r>
              <a:rPr lang="en"/>
              <a:t>Marketing slide : With Michael</a:t>
            </a:r>
            <a:endParaRPr/>
          </a:p>
          <a:p>
            <a:pPr indent="-304800" lvl="0" marL="457200" rtl="0" algn="l">
              <a:lnSpc>
                <a:spcPct val="163636"/>
              </a:lnSpc>
              <a:spcBef>
                <a:spcPts val="1200"/>
              </a:spcBef>
              <a:spcAft>
                <a:spcPts val="0"/>
              </a:spcAft>
              <a:buClr>
                <a:schemeClr val="dk1"/>
              </a:buClr>
              <a:buSzPts val="1200"/>
              <a:buFont typeface="Times New Roman"/>
              <a:buAutoNum type="arabicPeriod"/>
            </a:pPr>
            <a:r>
              <a:rPr lang="en" sz="1200" u="sng">
                <a:solidFill>
                  <a:srgbClr val="0097A7"/>
                </a:solidFill>
                <a:latin typeface="Times New Roman"/>
                <a:ea typeface="Times New Roman"/>
                <a:cs typeface="Times New Roman"/>
                <a:sym typeface="Times New Roman"/>
                <a:hlinkClick r:id="rId2">
                  <a:extLst>
                    <a:ext uri="{A12FA001-AC4F-418D-AE19-62706E023703}">
                      <ahyp:hlinkClr val="tx"/>
                    </a:ext>
                  </a:extLst>
                </a:hlinkClick>
              </a:rPr>
              <a:t>https://workflows.community/stories/2022/09/28/nextflow/</a:t>
            </a:r>
            <a:r>
              <a:rPr lang="en" sz="1200">
                <a:solidFill>
                  <a:srgbClr val="3A3A3A"/>
                </a:solidFill>
                <a:latin typeface="Times New Roman"/>
                <a:ea typeface="Times New Roman"/>
                <a:cs typeface="Times New Roman"/>
                <a:sym typeface="Times New Roman"/>
              </a:rPr>
              <a:t> </a:t>
            </a:r>
            <a:endParaRPr sz="1200">
              <a:solidFill>
                <a:srgbClr val="3A3A3A"/>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0A0A0A"/>
                </a:solidFill>
                <a:highlight>
                  <a:srgbClr val="FFFFFF"/>
                </a:highlight>
                <a:latin typeface="Roboto"/>
                <a:ea typeface="Roboto"/>
                <a:cs typeface="Roboto"/>
                <a:sym typeface="Roboto"/>
              </a:rPr>
              <a:t>-this technology was created more than a decade ago(2013) —&gt;&gt; today there is a huge community of research scientists and bioinformaticians from both industry and academia developing their pipelines using nextflow</a:t>
            </a:r>
            <a:endParaRPr sz="120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rPr lang="en" sz="1200">
                <a:solidFill>
                  <a:srgbClr val="0A0A0A"/>
                </a:solidFill>
                <a:highlight>
                  <a:srgbClr val="FFFFFF"/>
                </a:highlight>
                <a:latin typeface="Roboto"/>
                <a:ea typeface="Roboto"/>
                <a:cs typeface="Roboto"/>
                <a:sym typeface="Roboto"/>
              </a:rPr>
              <a:t>nf-core is </a:t>
            </a:r>
            <a:r>
              <a:rPr lang="en" sz="1200">
                <a:solidFill>
                  <a:srgbClr val="0A0A0A"/>
                </a:solidFill>
                <a:highlight>
                  <a:srgbClr val="D3E3FD"/>
                </a:highlight>
                <a:latin typeface="Roboto"/>
                <a:ea typeface="Roboto"/>
                <a:cs typeface="Roboto"/>
                <a:sym typeface="Roboto"/>
              </a:rPr>
              <a:t>a community-driven project that collects a curated set of best-practice bioinformatics pipelines built using the Nextflow workflow manager</a:t>
            </a:r>
            <a:r>
              <a:rPr lang="en" sz="1200">
                <a:solidFill>
                  <a:srgbClr val="0A0A0A"/>
                </a:solidFill>
                <a:highlight>
                  <a:srgbClr val="FFFFFF"/>
                </a:highlight>
                <a:latin typeface="Roboto"/>
                <a:ea typeface="Roboto"/>
                <a:cs typeface="Roboto"/>
                <a:sym typeface="Roboto"/>
              </a:rPr>
              <a:t>.</a:t>
            </a:r>
            <a:endParaRPr sz="1200">
              <a:solidFill>
                <a:srgbClr val="0A0A0A"/>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A0A0A"/>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A0A0A"/>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community process this project nf-core in 2018, and currently there are () many pipelines and () many bioinformatic modules</a:t>
            </a:r>
            <a:endParaRPr/>
          </a:p>
          <a:p>
            <a:pPr indent="0" lvl="0" marL="0" rtl="0" algn="l">
              <a:spcBef>
                <a:spcPts val="0"/>
              </a:spcBef>
              <a:spcAft>
                <a:spcPts val="0"/>
              </a:spcAft>
              <a:buNone/>
            </a:pPr>
            <a:r>
              <a:rPr lang="en"/>
              <a:t>What is Nextflow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Closing statement : It is also important the  —--- community developed best practices on how to implement multistep bioinformatic pipelines - that is why this framework is so well adopted </a:t>
            </a:r>
            <a:endParaRPr/>
          </a:p>
          <a:p>
            <a:pPr indent="-304800" lvl="0" marL="457200" rtl="0" algn="l">
              <a:lnSpc>
                <a:spcPct val="150000"/>
              </a:lnSpc>
              <a:spcBef>
                <a:spcPts val="1200"/>
              </a:spcBef>
              <a:spcAft>
                <a:spcPts val="0"/>
              </a:spcAft>
              <a:buClr>
                <a:srgbClr val="0A0A0A"/>
              </a:buClr>
              <a:buSzPts val="1200"/>
              <a:buFont typeface="Roboto"/>
              <a:buChar char="●"/>
            </a:pPr>
            <a:r>
              <a:rPr lang="en" sz="1200">
                <a:solidFill>
                  <a:srgbClr val="0A0A0A"/>
                </a:solidFill>
                <a:latin typeface="Roboto"/>
                <a:ea typeface="Roboto"/>
                <a:cs typeface="Roboto"/>
                <a:sym typeface="Roboto"/>
              </a:rPr>
              <a:t>People should start loving Nextflow immediately </a:t>
            </a:r>
            <a:endParaRPr sz="1200">
              <a:solidFill>
                <a:srgbClr val="0A0A0A"/>
              </a:solidFill>
              <a:latin typeface="Roboto"/>
              <a:ea typeface="Roboto"/>
              <a:cs typeface="Roboto"/>
              <a:sym typeface="Roboto"/>
            </a:endParaRPr>
          </a:p>
          <a:p>
            <a:pPr indent="-304800" lvl="1" marL="914400" rtl="0" algn="l">
              <a:lnSpc>
                <a:spcPct val="150000"/>
              </a:lnSpc>
              <a:spcBef>
                <a:spcPts val="0"/>
              </a:spcBef>
              <a:spcAft>
                <a:spcPts val="0"/>
              </a:spcAft>
              <a:buClr>
                <a:srgbClr val="0A0A0A"/>
              </a:buClr>
              <a:buSzPts val="1200"/>
              <a:buFont typeface="Roboto"/>
              <a:buChar char="○"/>
            </a:pPr>
            <a:r>
              <a:rPr lang="en" sz="1200">
                <a:solidFill>
                  <a:srgbClr val="0A0A0A"/>
                </a:solidFill>
                <a:latin typeface="Roboto"/>
                <a:ea typeface="Roboto"/>
                <a:cs typeface="Roboto"/>
                <a:sym typeface="Roboto"/>
              </a:rPr>
              <a:t>Statistics</a:t>
            </a:r>
            <a:endParaRPr sz="1200">
              <a:solidFill>
                <a:srgbClr val="0A0A0A"/>
              </a:solidFill>
              <a:latin typeface="Roboto"/>
              <a:ea typeface="Roboto"/>
              <a:cs typeface="Roboto"/>
              <a:sym typeface="Roboto"/>
            </a:endParaRPr>
          </a:p>
          <a:p>
            <a:pPr indent="-304800" lvl="1" marL="914400" rtl="0" algn="l">
              <a:lnSpc>
                <a:spcPct val="150000"/>
              </a:lnSpc>
              <a:spcBef>
                <a:spcPts val="0"/>
              </a:spcBef>
              <a:spcAft>
                <a:spcPts val="0"/>
              </a:spcAft>
              <a:buClr>
                <a:srgbClr val="0A0A0A"/>
              </a:buClr>
              <a:buSzPts val="1200"/>
              <a:buFont typeface="Roboto"/>
              <a:buChar char="○"/>
            </a:pPr>
            <a:r>
              <a:rPr lang="en" sz="1200">
                <a:solidFill>
                  <a:srgbClr val="0A0A0A"/>
                </a:solidFill>
                <a:latin typeface="Roboto"/>
                <a:ea typeface="Roboto"/>
                <a:cs typeface="Roboto"/>
                <a:sym typeface="Roboto"/>
              </a:rPr>
              <a:t>Logos of the companies </a:t>
            </a:r>
            <a:endParaRPr sz="1200">
              <a:solidFill>
                <a:srgbClr val="0A0A0A"/>
              </a:solidFill>
              <a:latin typeface="Roboto"/>
              <a:ea typeface="Roboto"/>
              <a:cs typeface="Roboto"/>
              <a:sym typeface="Roboto"/>
            </a:endParaRPr>
          </a:p>
          <a:p>
            <a:pPr indent="-304800" lvl="0" marL="457200" rtl="0" algn="l">
              <a:lnSpc>
                <a:spcPct val="150000"/>
              </a:lnSpc>
              <a:spcBef>
                <a:spcPts val="0"/>
              </a:spcBef>
              <a:spcAft>
                <a:spcPts val="0"/>
              </a:spcAft>
              <a:buClr>
                <a:srgbClr val="0A0A0A"/>
              </a:buClr>
              <a:buSzPts val="1200"/>
              <a:buFont typeface="Roboto"/>
              <a:buChar char="●"/>
            </a:pPr>
            <a:r>
              <a:rPr lang="en" sz="1200">
                <a:solidFill>
                  <a:srgbClr val="0A0A0A"/>
                </a:solidFill>
                <a:latin typeface="Roboto"/>
                <a:ea typeface="Roboto"/>
                <a:cs typeface="Roboto"/>
                <a:sym typeface="Roboto"/>
              </a:rPr>
              <a:t>Explain Nextflow as a workflow orchestrator that solves these problems. Use a simple metaphor, such as Nextflow being the "conductor" for your data pipeline.</a:t>
            </a:r>
            <a:endParaRPr sz="1200">
              <a:solidFill>
                <a:srgbClr val="0A0A0A"/>
              </a:solidFill>
              <a:latin typeface="Roboto"/>
              <a:ea typeface="Roboto"/>
              <a:cs typeface="Roboto"/>
              <a:sym typeface="Roboto"/>
            </a:endParaRPr>
          </a:p>
          <a:p>
            <a:pPr indent="0" lvl="0" marL="457200" rtl="0" algn="l">
              <a:lnSpc>
                <a:spcPct val="150000"/>
              </a:lnSpc>
              <a:spcBef>
                <a:spcPts val="2400"/>
              </a:spcBef>
              <a:spcAft>
                <a:spcPts val="0"/>
              </a:spcAft>
              <a:buNone/>
            </a:pPr>
            <a:r>
              <a:rPr lang="en" sz="1200">
                <a:solidFill>
                  <a:srgbClr val="0A0A0A"/>
                </a:solidFill>
                <a:latin typeface="Roboto"/>
                <a:ea typeface="Roboto"/>
                <a:cs typeface="Roboto"/>
                <a:sym typeface="Roboto"/>
              </a:rPr>
              <a:t>MAIN BENEFITS:</a:t>
            </a:r>
            <a:br>
              <a:rPr lang="en" sz="1200">
                <a:solidFill>
                  <a:srgbClr val="0A0A0A"/>
                </a:solidFill>
                <a:latin typeface="Roboto"/>
                <a:ea typeface="Roboto"/>
                <a:cs typeface="Roboto"/>
                <a:sym typeface="Roboto"/>
              </a:rPr>
            </a:br>
            <a:r>
              <a:rPr lang="en" sz="1200">
                <a:solidFill>
                  <a:srgbClr val="0A0A0A"/>
                </a:solidFill>
                <a:latin typeface="Roboto"/>
                <a:ea typeface="Roboto"/>
                <a:cs typeface="Roboto"/>
                <a:sym typeface="Roboto"/>
              </a:rPr>
              <a:t>-sp</a:t>
            </a:r>
            <a:r>
              <a:rPr lang="en" sz="1300">
                <a:solidFill>
                  <a:srgbClr val="0A0A0A"/>
                </a:solidFill>
                <a:latin typeface="Roboto"/>
                <a:ea typeface="Roboto"/>
                <a:cs typeface="Roboto"/>
                <a:sym typeface="Roboto"/>
              </a:rPr>
              <a:t>eed development                                                                                                                                                           </a:t>
            </a:r>
            <a:endParaRPr sz="1300">
              <a:solidFill>
                <a:srgbClr val="0A0A0A"/>
              </a:solidFill>
              <a:latin typeface="Roboto"/>
              <a:ea typeface="Roboto"/>
              <a:cs typeface="Roboto"/>
              <a:sym typeface="Roboto"/>
            </a:endParaRPr>
          </a:p>
          <a:p>
            <a:pPr indent="0" lvl="0" marL="457200" rtl="0" algn="l">
              <a:lnSpc>
                <a:spcPct val="150000"/>
              </a:lnSpc>
              <a:spcBef>
                <a:spcPts val="2400"/>
              </a:spcBef>
              <a:spcAft>
                <a:spcPts val="0"/>
              </a:spcAft>
              <a:buNone/>
            </a:pPr>
            <a:r>
              <a:rPr lang="en" sz="1300">
                <a:solidFill>
                  <a:srgbClr val="0A0A0A"/>
                </a:solidFill>
                <a:latin typeface="Roboto"/>
                <a:ea typeface="Roboto"/>
                <a:cs typeface="Roboto"/>
                <a:sym typeface="Roboto"/>
              </a:rPr>
              <a:t> </a:t>
            </a:r>
            <a:r>
              <a:rPr lang="en" sz="1300">
                <a:solidFill>
                  <a:schemeClr val="dk1"/>
                </a:solidFill>
              </a:rPr>
              <a:t>- decompose logic of bioinformatic pipeline from the deployment and execution environment definition </a:t>
            </a:r>
            <a:endParaRPr sz="1300">
              <a:solidFill>
                <a:schemeClr val="dk1"/>
              </a:solidFill>
            </a:endParaRPr>
          </a:p>
          <a:p>
            <a:pPr indent="0" lvl="0" marL="457200" rtl="0" algn="l">
              <a:lnSpc>
                <a:spcPct val="163636"/>
              </a:lnSpc>
              <a:spcBef>
                <a:spcPts val="2400"/>
              </a:spcBef>
              <a:spcAft>
                <a:spcPts val="1200"/>
              </a:spcAft>
              <a:buNone/>
            </a:pPr>
            <a:r>
              <a:rPr lang="en" sz="1700" u="sng">
                <a:solidFill>
                  <a:schemeClr val="hlink"/>
                </a:solidFill>
                <a:highlight>
                  <a:srgbClr val="FFFFFF"/>
                </a:highlight>
                <a:hlinkClick r:id="rId3"/>
              </a:rPr>
              <a:t>https://workflows.community/stories/2022/09/28/nextflow/</a:t>
            </a:r>
            <a:r>
              <a:rPr lang="en" sz="1700">
                <a:solidFill>
                  <a:srgbClr val="160F26"/>
                </a:solidFill>
                <a:highlight>
                  <a:srgbClr val="FFFFFF"/>
                </a:highlight>
              </a:rPr>
              <a:t> </a:t>
            </a:r>
            <a:endParaRPr sz="13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8ede3fdb0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8ede3fdb0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1200"/>
              </a:spcBef>
              <a:spcAft>
                <a:spcPts val="0"/>
              </a:spcAft>
              <a:buClr>
                <a:schemeClr val="dk1"/>
              </a:buClr>
              <a:buSzPts val="1800"/>
              <a:buFont typeface="Times New Roman"/>
              <a:buAutoNum type="arabicPeriod"/>
            </a:pPr>
            <a:r>
              <a:rPr lang="en" sz="1800">
                <a:solidFill>
                  <a:schemeClr val="dk1"/>
                </a:solidFill>
                <a:highlight>
                  <a:schemeClr val="lt1"/>
                </a:highlight>
                <a:latin typeface="Times New Roman"/>
                <a:ea typeface="Times New Roman"/>
                <a:cs typeface="Times New Roman"/>
                <a:sym typeface="Times New Roman"/>
              </a:rPr>
              <a:t>Nextflow - created in 2013</a:t>
            </a:r>
            <a:endParaRPr sz="1800">
              <a:solidFill>
                <a:schemeClr val="dk1"/>
              </a:solidFill>
              <a:highlight>
                <a:schemeClr val="lt1"/>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AutoNum type="arabicPeriod"/>
            </a:pPr>
            <a:r>
              <a:rPr lang="en" sz="1800">
                <a:solidFill>
                  <a:schemeClr val="dk1"/>
                </a:solidFill>
                <a:latin typeface="Times New Roman"/>
                <a:ea typeface="Times New Roman"/>
                <a:cs typeface="Times New Roman"/>
                <a:sym typeface="Times New Roman"/>
              </a:rPr>
              <a:t>They have worked out best practices for designing and implementing bioinformatic pipelines </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AutoNum type="arabicPeriod"/>
            </a:pPr>
            <a:r>
              <a:rPr lang="en" sz="1800">
                <a:solidFill>
                  <a:srgbClr val="0A0A0A"/>
                </a:solidFill>
                <a:highlight>
                  <a:schemeClr val="lt1"/>
                </a:highlight>
                <a:latin typeface="Times New Roman"/>
                <a:ea typeface="Times New Roman"/>
                <a:cs typeface="Times New Roman"/>
                <a:sym typeface="Times New Roman"/>
              </a:rPr>
              <a:t>that collects a curated set of best-practice </a:t>
            </a:r>
            <a:r>
              <a:rPr lang="en" sz="1800">
                <a:solidFill>
                  <a:schemeClr val="dk1"/>
                </a:solidFill>
                <a:highlight>
                  <a:schemeClr val="lt1"/>
                </a:highlight>
                <a:latin typeface="Times New Roman"/>
                <a:ea typeface="Times New Roman"/>
                <a:cs typeface="Times New Roman"/>
                <a:sym typeface="Times New Roman"/>
              </a:rPr>
              <a:t>bioinformatics pipelines</a:t>
            </a:r>
            <a:endParaRPr sz="1800">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Block1 - intro</a:t>
            </a:r>
            <a:endParaRPr/>
          </a:p>
          <a:p>
            <a:pPr indent="0" lvl="0" marL="0" rtl="0" algn="l">
              <a:spcBef>
                <a:spcPts val="0"/>
              </a:spcBef>
              <a:spcAft>
                <a:spcPts val="0"/>
              </a:spcAft>
              <a:buNone/>
            </a:pPr>
            <a:r>
              <a:rPr lang="en"/>
              <a:t>Marketing slide : With Michael</a:t>
            </a:r>
            <a:endParaRPr/>
          </a:p>
          <a:p>
            <a:pPr indent="-304800" lvl="0" marL="457200" rtl="0" algn="l">
              <a:lnSpc>
                <a:spcPct val="163636"/>
              </a:lnSpc>
              <a:spcBef>
                <a:spcPts val="1200"/>
              </a:spcBef>
              <a:spcAft>
                <a:spcPts val="0"/>
              </a:spcAft>
              <a:buClr>
                <a:schemeClr val="dk1"/>
              </a:buClr>
              <a:buSzPts val="1200"/>
              <a:buFont typeface="Times New Roman"/>
              <a:buAutoNum type="arabicPeriod"/>
            </a:pPr>
            <a:r>
              <a:rPr lang="en" sz="1200" u="sng">
                <a:solidFill>
                  <a:srgbClr val="0097A7"/>
                </a:solidFill>
                <a:latin typeface="Times New Roman"/>
                <a:ea typeface="Times New Roman"/>
                <a:cs typeface="Times New Roman"/>
                <a:sym typeface="Times New Roman"/>
                <a:hlinkClick r:id="rId2">
                  <a:extLst>
                    <a:ext uri="{A12FA001-AC4F-418D-AE19-62706E023703}">
                      <ahyp:hlinkClr val="tx"/>
                    </a:ext>
                  </a:extLst>
                </a:hlinkClick>
              </a:rPr>
              <a:t>https://workflows.community/stories/2022/09/28/nextflow/</a:t>
            </a:r>
            <a:r>
              <a:rPr lang="en" sz="1200">
                <a:solidFill>
                  <a:srgbClr val="3A3A3A"/>
                </a:solidFill>
                <a:latin typeface="Times New Roman"/>
                <a:ea typeface="Times New Roman"/>
                <a:cs typeface="Times New Roman"/>
                <a:sym typeface="Times New Roman"/>
              </a:rPr>
              <a:t> </a:t>
            </a:r>
            <a:endParaRPr sz="1200">
              <a:solidFill>
                <a:srgbClr val="3A3A3A"/>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0A0A0A"/>
                </a:solidFill>
                <a:highlight>
                  <a:srgbClr val="FFFFFF"/>
                </a:highlight>
                <a:latin typeface="Roboto"/>
                <a:ea typeface="Roboto"/>
                <a:cs typeface="Roboto"/>
                <a:sym typeface="Roboto"/>
              </a:rPr>
              <a:t>-this technology was created more than a decade ago(2013) —&gt;&gt; today there is a huge community of research scientists and bioinformaticians from both industry and academia developing their pipelines using nextflow</a:t>
            </a:r>
            <a:endParaRPr sz="120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rPr lang="en" sz="1200">
                <a:solidFill>
                  <a:srgbClr val="0A0A0A"/>
                </a:solidFill>
                <a:highlight>
                  <a:srgbClr val="FFFFFF"/>
                </a:highlight>
                <a:latin typeface="Roboto"/>
                <a:ea typeface="Roboto"/>
                <a:cs typeface="Roboto"/>
                <a:sym typeface="Roboto"/>
              </a:rPr>
              <a:t>nf-core is </a:t>
            </a:r>
            <a:r>
              <a:rPr lang="en" sz="1200">
                <a:solidFill>
                  <a:srgbClr val="0A0A0A"/>
                </a:solidFill>
                <a:highlight>
                  <a:srgbClr val="D3E3FD"/>
                </a:highlight>
                <a:latin typeface="Roboto"/>
                <a:ea typeface="Roboto"/>
                <a:cs typeface="Roboto"/>
                <a:sym typeface="Roboto"/>
              </a:rPr>
              <a:t>a community-driven project that collects a curated set of best-practice bioinformatics pipelines built using the Nextflow workflow manager</a:t>
            </a:r>
            <a:r>
              <a:rPr lang="en" sz="1200">
                <a:solidFill>
                  <a:srgbClr val="0A0A0A"/>
                </a:solidFill>
                <a:highlight>
                  <a:srgbClr val="FFFFFF"/>
                </a:highlight>
                <a:latin typeface="Roboto"/>
                <a:ea typeface="Roboto"/>
                <a:cs typeface="Roboto"/>
                <a:sym typeface="Roboto"/>
              </a:rPr>
              <a:t>.</a:t>
            </a:r>
            <a:endParaRPr sz="1200">
              <a:solidFill>
                <a:srgbClr val="0A0A0A"/>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A0A0A"/>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A0A0A"/>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community process this project nf-core in 2018, and currently there are () many pipelines and () many bioinformatic modules</a:t>
            </a:r>
            <a:endParaRPr/>
          </a:p>
          <a:p>
            <a:pPr indent="0" lvl="0" marL="0" rtl="0" algn="l">
              <a:spcBef>
                <a:spcPts val="0"/>
              </a:spcBef>
              <a:spcAft>
                <a:spcPts val="0"/>
              </a:spcAft>
              <a:buNone/>
            </a:pPr>
            <a:r>
              <a:rPr lang="en"/>
              <a:t>What is Nextflow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Closing statement : It is also important the  —--- community developed best practices on how to implement multistep bioinformatic pipelines - that is why this framework is so well adopted </a:t>
            </a:r>
            <a:endParaRPr/>
          </a:p>
          <a:p>
            <a:pPr indent="-304800" lvl="0" marL="457200" rtl="0" algn="l">
              <a:lnSpc>
                <a:spcPct val="150000"/>
              </a:lnSpc>
              <a:spcBef>
                <a:spcPts val="1200"/>
              </a:spcBef>
              <a:spcAft>
                <a:spcPts val="0"/>
              </a:spcAft>
              <a:buClr>
                <a:srgbClr val="0A0A0A"/>
              </a:buClr>
              <a:buSzPts val="1200"/>
              <a:buFont typeface="Roboto"/>
              <a:buChar char="●"/>
            </a:pPr>
            <a:r>
              <a:rPr lang="en" sz="1200">
                <a:solidFill>
                  <a:srgbClr val="0A0A0A"/>
                </a:solidFill>
                <a:latin typeface="Roboto"/>
                <a:ea typeface="Roboto"/>
                <a:cs typeface="Roboto"/>
                <a:sym typeface="Roboto"/>
              </a:rPr>
              <a:t>People should start loving Nextflow immediately </a:t>
            </a:r>
            <a:endParaRPr sz="1200">
              <a:solidFill>
                <a:srgbClr val="0A0A0A"/>
              </a:solidFill>
              <a:latin typeface="Roboto"/>
              <a:ea typeface="Roboto"/>
              <a:cs typeface="Roboto"/>
              <a:sym typeface="Roboto"/>
            </a:endParaRPr>
          </a:p>
          <a:p>
            <a:pPr indent="-304800" lvl="1" marL="914400" rtl="0" algn="l">
              <a:lnSpc>
                <a:spcPct val="150000"/>
              </a:lnSpc>
              <a:spcBef>
                <a:spcPts val="0"/>
              </a:spcBef>
              <a:spcAft>
                <a:spcPts val="0"/>
              </a:spcAft>
              <a:buClr>
                <a:srgbClr val="0A0A0A"/>
              </a:buClr>
              <a:buSzPts val="1200"/>
              <a:buFont typeface="Roboto"/>
              <a:buChar char="○"/>
            </a:pPr>
            <a:r>
              <a:rPr lang="en" sz="1200">
                <a:solidFill>
                  <a:srgbClr val="0A0A0A"/>
                </a:solidFill>
                <a:latin typeface="Roboto"/>
                <a:ea typeface="Roboto"/>
                <a:cs typeface="Roboto"/>
                <a:sym typeface="Roboto"/>
              </a:rPr>
              <a:t>Statistics</a:t>
            </a:r>
            <a:endParaRPr sz="1200">
              <a:solidFill>
                <a:srgbClr val="0A0A0A"/>
              </a:solidFill>
              <a:latin typeface="Roboto"/>
              <a:ea typeface="Roboto"/>
              <a:cs typeface="Roboto"/>
              <a:sym typeface="Roboto"/>
            </a:endParaRPr>
          </a:p>
          <a:p>
            <a:pPr indent="-304800" lvl="1" marL="914400" rtl="0" algn="l">
              <a:lnSpc>
                <a:spcPct val="150000"/>
              </a:lnSpc>
              <a:spcBef>
                <a:spcPts val="0"/>
              </a:spcBef>
              <a:spcAft>
                <a:spcPts val="0"/>
              </a:spcAft>
              <a:buClr>
                <a:srgbClr val="0A0A0A"/>
              </a:buClr>
              <a:buSzPts val="1200"/>
              <a:buFont typeface="Roboto"/>
              <a:buChar char="○"/>
            </a:pPr>
            <a:r>
              <a:rPr lang="en" sz="1200">
                <a:solidFill>
                  <a:srgbClr val="0A0A0A"/>
                </a:solidFill>
                <a:latin typeface="Roboto"/>
                <a:ea typeface="Roboto"/>
                <a:cs typeface="Roboto"/>
                <a:sym typeface="Roboto"/>
              </a:rPr>
              <a:t>Logos of the companies </a:t>
            </a:r>
            <a:endParaRPr sz="1200">
              <a:solidFill>
                <a:srgbClr val="0A0A0A"/>
              </a:solidFill>
              <a:latin typeface="Roboto"/>
              <a:ea typeface="Roboto"/>
              <a:cs typeface="Roboto"/>
              <a:sym typeface="Roboto"/>
            </a:endParaRPr>
          </a:p>
          <a:p>
            <a:pPr indent="-304800" lvl="0" marL="457200" rtl="0" algn="l">
              <a:lnSpc>
                <a:spcPct val="150000"/>
              </a:lnSpc>
              <a:spcBef>
                <a:spcPts val="0"/>
              </a:spcBef>
              <a:spcAft>
                <a:spcPts val="0"/>
              </a:spcAft>
              <a:buClr>
                <a:srgbClr val="0A0A0A"/>
              </a:buClr>
              <a:buSzPts val="1200"/>
              <a:buFont typeface="Roboto"/>
              <a:buChar char="●"/>
            </a:pPr>
            <a:r>
              <a:rPr lang="en" sz="1200">
                <a:solidFill>
                  <a:srgbClr val="0A0A0A"/>
                </a:solidFill>
                <a:latin typeface="Roboto"/>
                <a:ea typeface="Roboto"/>
                <a:cs typeface="Roboto"/>
                <a:sym typeface="Roboto"/>
              </a:rPr>
              <a:t>Explain Nextflow as a workflow orchestrator that solves these problems. Use a simple metaphor, such as Nextflow being the "conductor" for your data pipeline.</a:t>
            </a:r>
            <a:endParaRPr sz="1200">
              <a:solidFill>
                <a:srgbClr val="0A0A0A"/>
              </a:solidFill>
              <a:latin typeface="Roboto"/>
              <a:ea typeface="Roboto"/>
              <a:cs typeface="Roboto"/>
              <a:sym typeface="Roboto"/>
            </a:endParaRPr>
          </a:p>
          <a:p>
            <a:pPr indent="0" lvl="0" marL="457200" rtl="0" algn="l">
              <a:lnSpc>
                <a:spcPct val="150000"/>
              </a:lnSpc>
              <a:spcBef>
                <a:spcPts val="2400"/>
              </a:spcBef>
              <a:spcAft>
                <a:spcPts val="0"/>
              </a:spcAft>
              <a:buNone/>
            </a:pPr>
            <a:r>
              <a:rPr lang="en" sz="1200">
                <a:solidFill>
                  <a:srgbClr val="0A0A0A"/>
                </a:solidFill>
                <a:latin typeface="Roboto"/>
                <a:ea typeface="Roboto"/>
                <a:cs typeface="Roboto"/>
                <a:sym typeface="Roboto"/>
              </a:rPr>
              <a:t>MAIN BENEFITS:</a:t>
            </a:r>
            <a:br>
              <a:rPr lang="en" sz="1200">
                <a:solidFill>
                  <a:srgbClr val="0A0A0A"/>
                </a:solidFill>
                <a:latin typeface="Roboto"/>
                <a:ea typeface="Roboto"/>
                <a:cs typeface="Roboto"/>
                <a:sym typeface="Roboto"/>
              </a:rPr>
            </a:br>
            <a:r>
              <a:rPr lang="en" sz="1200">
                <a:solidFill>
                  <a:srgbClr val="0A0A0A"/>
                </a:solidFill>
                <a:latin typeface="Roboto"/>
                <a:ea typeface="Roboto"/>
                <a:cs typeface="Roboto"/>
                <a:sym typeface="Roboto"/>
              </a:rPr>
              <a:t>-sp</a:t>
            </a:r>
            <a:r>
              <a:rPr lang="en" sz="1300">
                <a:solidFill>
                  <a:srgbClr val="0A0A0A"/>
                </a:solidFill>
                <a:latin typeface="Roboto"/>
                <a:ea typeface="Roboto"/>
                <a:cs typeface="Roboto"/>
                <a:sym typeface="Roboto"/>
              </a:rPr>
              <a:t>eed development                                                                                                                                                           </a:t>
            </a:r>
            <a:endParaRPr sz="1300">
              <a:solidFill>
                <a:srgbClr val="0A0A0A"/>
              </a:solidFill>
              <a:latin typeface="Roboto"/>
              <a:ea typeface="Roboto"/>
              <a:cs typeface="Roboto"/>
              <a:sym typeface="Roboto"/>
            </a:endParaRPr>
          </a:p>
          <a:p>
            <a:pPr indent="0" lvl="0" marL="457200" rtl="0" algn="l">
              <a:lnSpc>
                <a:spcPct val="150000"/>
              </a:lnSpc>
              <a:spcBef>
                <a:spcPts val="2400"/>
              </a:spcBef>
              <a:spcAft>
                <a:spcPts val="0"/>
              </a:spcAft>
              <a:buNone/>
            </a:pPr>
            <a:r>
              <a:rPr lang="en" sz="1300">
                <a:solidFill>
                  <a:srgbClr val="0A0A0A"/>
                </a:solidFill>
                <a:latin typeface="Roboto"/>
                <a:ea typeface="Roboto"/>
                <a:cs typeface="Roboto"/>
                <a:sym typeface="Roboto"/>
              </a:rPr>
              <a:t> </a:t>
            </a:r>
            <a:r>
              <a:rPr lang="en" sz="1300">
                <a:solidFill>
                  <a:schemeClr val="dk1"/>
                </a:solidFill>
              </a:rPr>
              <a:t>- decompose logic of bioinformatic pipeline from the deployment and execution environment definition </a:t>
            </a:r>
            <a:endParaRPr sz="1300">
              <a:solidFill>
                <a:schemeClr val="dk1"/>
              </a:solidFill>
            </a:endParaRPr>
          </a:p>
          <a:p>
            <a:pPr indent="0" lvl="0" marL="457200" rtl="0" algn="l">
              <a:lnSpc>
                <a:spcPct val="163636"/>
              </a:lnSpc>
              <a:spcBef>
                <a:spcPts val="2400"/>
              </a:spcBef>
              <a:spcAft>
                <a:spcPts val="1200"/>
              </a:spcAft>
              <a:buNone/>
            </a:pPr>
            <a:r>
              <a:rPr lang="en" sz="1700" u="sng">
                <a:solidFill>
                  <a:schemeClr val="hlink"/>
                </a:solidFill>
                <a:highlight>
                  <a:srgbClr val="FFFFFF"/>
                </a:highlight>
                <a:hlinkClick r:id="rId3"/>
              </a:rPr>
              <a:t>https://workflows.community/stories/2022/09/28/nextflow/</a:t>
            </a:r>
            <a:r>
              <a:rPr lang="en" sz="1700">
                <a:solidFill>
                  <a:srgbClr val="160F26"/>
                </a:solidFill>
                <a:highlight>
                  <a:srgbClr val="FFFFFF"/>
                </a:highlight>
              </a:rPr>
              <a:t> </a:t>
            </a:r>
            <a:endParaRPr sz="13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84520b845c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84520b845c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Block1 - intro</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Define concepts</a:t>
            </a:r>
            <a:endParaRPr/>
          </a:p>
          <a:p>
            <a:pPr indent="-298450" lvl="1" marL="914400" rtl="0" algn="l">
              <a:spcBef>
                <a:spcPts val="0"/>
              </a:spcBef>
              <a:spcAft>
                <a:spcPts val="0"/>
              </a:spcAft>
              <a:buSzPts val="1100"/>
              <a:buAutoNum type="alphaLcPeriod"/>
            </a:pPr>
            <a:r>
              <a:rPr lang="en">
                <a:solidFill>
                  <a:schemeClr val="dk1"/>
                </a:solidFill>
              </a:rPr>
              <a:t>Process is….  E.g. bioinformatics tool, unix command, custom code</a:t>
            </a:r>
            <a:endParaRPr/>
          </a:p>
          <a:p>
            <a:pPr indent="-298450" lvl="1" marL="914400" rtl="0" algn="l">
              <a:spcBef>
                <a:spcPts val="0"/>
              </a:spcBef>
              <a:spcAft>
                <a:spcPts val="0"/>
              </a:spcAft>
              <a:buSzPts val="1100"/>
              <a:buAutoNum type="alphaLcPeriod"/>
            </a:pPr>
            <a:r>
              <a:rPr lang="en"/>
              <a:t>Channel (with data objects inside channels) is …</a:t>
            </a:r>
            <a:endParaRPr/>
          </a:p>
          <a:p>
            <a:pPr indent="-298450" lvl="1" marL="914400" rtl="0" algn="l">
              <a:spcBef>
                <a:spcPts val="0"/>
              </a:spcBef>
              <a:spcAft>
                <a:spcPts val="0"/>
              </a:spcAft>
              <a:buSzPts val="1100"/>
              <a:buAutoNum type="alphaLcPeriod"/>
            </a:pPr>
            <a:r>
              <a:rPr lang="en"/>
              <a:t>Workflow - overall schema</a:t>
            </a:r>
            <a:endParaRPr/>
          </a:p>
          <a:p>
            <a:pPr indent="-298450" lvl="1" marL="914400" rtl="0" algn="l">
              <a:spcBef>
                <a:spcPts val="0"/>
              </a:spcBef>
              <a:spcAft>
                <a:spcPts val="0"/>
              </a:spcAft>
              <a:buSzPts val="1100"/>
              <a:buAutoNum type="alphaLcPeriod"/>
            </a:pPr>
            <a:r>
              <a:rPr lang="en"/>
              <a:t>Sub workflow - modularity of Nextflow</a:t>
            </a:r>
            <a:endParaRPr/>
          </a:p>
          <a:p>
            <a:pPr indent="-298450" lvl="0" marL="457200" rtl="0" algn="l">
              <a:spcBef>
                <a:spcPts val="0"/>
              </a:spcBef>
              <a:spcAft>
                <a:spcPts val="0"/>
              </a:spcAft>
              <a:buSzPts val="1100"/>
              <a:buAutoNum type="arabicPeriod"/>
            </a:pPr>
            <a:r>
              <a:rPr lang="en"/>
              <a:t>Nextflow controls data flow…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84520b845c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84520b845c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Block1 - intro</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rPr lang="en"/>
              <a:t>1.Define Tasks: When the channel pushed through the data to the process, the process creates a </a:t>
            </a:r>
            <a:r>
              <a:rPr lang="en"/>
              <a:t>separate</a:t>
            </a:r>
            <a:r>
              <a:rPr lang="en"/>
              <a:t> task </a:t>
            </a:r>
            <a:r>
              <a:rPr lang="en"/>
              <a:t>for the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Speed development: Bioinformaticians should focus only on the pipeline design (left pane), and Nextflow will take care about the execution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Scale up: Nextflow will run tasks in parallel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 Control: based on available resources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5. Execution environment: can be local machine or cloud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84520b845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84520b845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Block2 - Simple pipeline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Goal: combine all concepts together</a:t>
            </a:r>
            <a:endParaRPr b="1">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84520b845c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84520b845c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50000"/>
              </a:lnSpc>
              <a:spcBef>
                <a:spcPts val="0"/>
              </a:spcBef>
              <a:spcAft>
                <a:spcPts val="0"/>
              </a:spcAft>
              <a:buClr>
                <a:schemeClr val="dk1"/>
              </a:buClr>
              <a:buSzPts val="900"/>
              <a:buFont typeface="Courier New"/>
              <a:buAutoNum type="arabicPeriod"/>
            </a:pPr>
            <a:r>
              <a:rPr lang="en" sz="900">
                <a:solidFill>
                  <a:schemeClr val="dk1"/>
                </a:solidFill>
                <a:latin typeface="Courier New"/>
                <a:ea typeface="Courier New"/>
                <a:cs typeface="Courier New"/>
                <a:sym typeface="Courier New"/>
              </a:rPr>
              <a:t>Description of the code</a:t>
            </a:r>
            <a:endParaRPr sz="900">
              <a:solidFill>
                <a:schemeClr val="dk1"/>
              </a:solidFill>
              <a:latin typeface="Courier New"/>
              <a:ea typeface="Courier New"/>
              <a:cs typeface="Courier New"/>
              <a:sym typeface="Courier New"/>
            </a:endParaRPr>
          </a:p>
          <a:p>
            <a:pPr indent="-285750" lvl="0" marL="457200" rtl="0" algn="l">
              <a:lnSpc>
                <a:spcPct val="150000"/>
              </a:lnSpc>
              <a:spcBef>
                <a:spcPts val="0"/>
              </a:spcBef>
              <a:spcAft>
                <a:spcPts val="0"/>
              </a:spcAft>
              <a:buClr>
                <a:schemeClr val="dk1"/>
              </a:buClr>
              <a:buSzPts val="900"/>
              <a:buFont typeface="Courier New"/>
              <a:buAutoNum type="arabicPeriod"/>
            </a:pPr>
            <a:r>
              <a:rPr lang="en" sz="900">
                <a:solidFill>
                  <a:schemeClr val="dk1"/>
                </a:solidFill>
                <a:latin typeface="Courier New"/>
                <a:ea typeface="Courier New"/>
                <a:cs typeface="Courier New"/>
                <a:sym typeface="Courier New"/>
              </a:rPr>
              <a:t>Observability: </a:t>
            </a:r>
            <a:endParaRPr sz="900">
              <a:solidFill>
                <a:schemeClr val="dk1"/>
              </a:solidFill>
              <a:latin typeface="Courier New"/>
              <a:ea typeface="Courier New"/>
              <a:cs typeface="Courier New"/>
              <a:sym typeface="Courier New"/>
            </a:endParaRPr>
          </a:p>
          <a:p>
            <a:pPr indent="-285750" lvl="1" marL="914400" rtl="0" algn="l">
              <a:lnSpc>
                <a:spcPct val="150000"/>
              </a:lnSpc>
              <a:spcBef>
                <a:spcPts val="0"/>
              </a:spcBef>
              <a:spcAft>
                <a:spcPts val="0"/>
              </a:spcAft>
              <a:buClr>
                <a:schemeClr val="dk1"/>
              </a:buClr>
              <a:buSzPts val="900"/>
              <a:buFont typeface="Courier New"/>
              <a:buAutoNum type="alphaLcPeriod"/>
            </a:pPr>
            <a:r>
              <a:rPr lang="en" sz="900">
                <a:solidFill>
                  <a:schemeClr val="dk1"/>
                </a:solidFill>
                <a:latin typeface="Courier New"/>
                <a:ea typeface="Courier New"/>
                <a:cs typeface="Courier New"/>
                <a:sym typeface="Courier New"/>
              </a:rPr>
              <a:t>see what is the output and the success of the process, and see the work directory created</a:t>
            </a:r>
            <a:endParaRPr sz="900">
              <a:solidFill>
                <a:schemeClr val="dk1"/>
              </a:solidFill>
              <a:latin typeface="Courier New"/>
              <a:ea typeface="Courier New"/>
              <a:cs typeface="Courier New"/>
              <a:sym typeface="Courier New"/>
            </a:endParaRPr>
          </a:p>
          <a:p>
            <a:pPr indent="-285750" lvl="1" marL="914400" rtl="0" algn="l">
              <a:lnSpc>
                <a:spcPct val="150000"/>
              </a:lnSpc>
              <a:spcBef>
                <a:spcPts val="0"/>
              </a:spcBef>
              <a:spcAft>
                <a:spcPts val="0"/>
              </a:spcAft>
              <a:buClr>
                <a:schemeClr val="dk1"/>
              </a:buClr>
              <a:buSzPts val="900"/>
              <a:buFont typeface="Courier New"/>
              <a:buAutoNum type="alphaLcPeriod"/>
            </a:pPr>
            <a:r>
              <a:rPr lang="en" sz="900">
                <a:solidFill>
                  <a:schemeClr val="dk1"/>
                </a:solidFill>
                <a:latin typeface="Courier New"/>
                <a:ea typeface="Courier New"/>
                <a:cs typeface="Courier New"/>
                <a:sym typeface="Courier New"/>
              </a:rPr>
              <a:t>nextflow run slide_simple_pipeline.nf -ansi-log false</a:t>
            </a:r>
            <a:endParaRPr sz="900">
              <a:solidFill>
                <a:schemeClr val="dk1"/>
              </a:solidFill>
              <a:latin typeface="Courier New"/>
              <a:ea typeface="Courier New"/>
              <a:cs typeface="Courier New"/>
              <a:sym typeface="Courier New"/>
            </a:endParaRPr>
          </a:p>
          <a:p>
            <a:pPr indent="-285750" lvl="0" marL="457200" rtl="0" algn="l">
              <a:lnSpc>
                <a:spcPct val="150000"/>
              </a:lnSpc>
              <a:spcBef>
                <a:spcPts val="0"/>
              </a:spcBef>
              <a:spcAft>
                <a:spcPts val="0"/>
              </a:spcAft>
              <a:buClr>
                <a:schemeClr val="dk1"/>
              </a:buClr>
              <a:buSzPts val="900"/>
              <a:buFont typeface="Courier New"/>
              <a:buAutoNum type="arabicPeriod"/>
            </a:pPr>
            <a:r>
              <a:rPr lang="en" sz="900">
                <a:solidFill>
                  <a:schemeClr val="dk1"/>
                </a:solidFill>
                <a:latin typeface="Courier New"/>
                <a:ea typeface="Courier New"/>
                <a:cs typeface="Courier New"/>
                <a:sym typeface="Courier New"/>
              </a:rPr>
              <a:t>Parallel execution: there is no for loop nextflow does it in parallel</a:t>
            </a:r>
            <a:endParaRPr sz="900">
              <a:solidFill>
                <a:schemeClr val="dk1"/>
              </a:solidFill>
              <a:latin typeface="Courier New"/>
              <a:ea typeface="Courier New"/>
              <a:cs typeface="Courier New"/>
              <a:sym typeface="Courier New"/>
            </a:endParaRPr>
          </a:p>
          <a:p>
            <a:pPr indent="-285750" lvl="0" marL="457200" rtl="0" algn="l">
              <a:lnSpc>
                <a:spcPct val="150000"/>
              </a:lnSpc>
              <a:spcBef>
                <a:spcPts val="0"/>
              </a:spcBef>
              <a:spcAft>
                <a:spcPts val="0"/>
              </a:spcAft>
              <a:buClr>
                <a:schemeClr val="dk1"/>
              </a:buClr>
              <a:buSzPts val="900"/>
              <a:buFont typeface="Courier New"/>
              <a:buAutoNum type="arabicPeriod"/>
            </a:pPr>
            <a:r>
              <a:rPr lang="en" sz="900">
                <a:solidFill>
                  <a:schemeClr val="dk1"/>
                </a:solidFill>
                <a:latin typeface="Courier New"/>
                <a:ea typeface="Courier New"/>
                <a:cs typeface="Courier New"/>
                <a:sym typeface="Courier New"/>
              </a:rPr>
              <a:t>Show export data:    publishDir 'protein_sequence', mode: 'copy'</a:t>
            </a:r>
            <a:endParaRPr sz="9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9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900">
              <a:solidFill>
                <a:srgbClr val="CCCCCC"/>
              </a:solidFill>
              <a:highlight>
                <a:srgbClr val="1F1F1F"/>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github.com/nextflow-io/training.gi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hyperlink" Target="https://nf-co.r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descr="GitHub - nextflow-io/nextflow: A DSL ..." id="54" name="Google Shape;54;p13"/>
          <p:cNvPicPr preferRelativeResize="0"/>
          <p:nvPr/>
        </p:nvPicPr>
        <p:blipFill>
          <a:blip r:embed="rId3">
            <a:alphaModFix/>
          </a:blip>
          <a:stretch>
            <a:fillRect/>
          </a:stretch>
        </p:blipFill>
        <p:spPr>
          <a:xfrm>
            <a:off x="731702" y="599500"/>
            <a:ext cx="7680600" cy="3840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2"/>
          <p:cNvSpPr txBox="1"/>
          <p:nvPr>
            <p:ph type="title"/>
          </p:nvPr>
        </p:nvSpPr>
        <p:spPr>
          <a:xfrm>
            <a:off x="311700" y="53625"/>
            <a:ext cx="8520600" cy="72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Two-step pipeline</a:t>
            </a:r>
            <a:endParaRPr sz="3600"/>
          </a:p>
        </p:txBody>
      </p:sp>
      <p:sp>
        <p:nvSpPr>
          <p:cNvPr id="206" name="Google Shape;206;p22"/>
          <p:cNvSpPr/>
          <p:nvPr/>
        </p:nvSpPr>
        <p:spPr>
          <a:xfrm rot="5400000">
            <a:off x="3502179" y="290186"/>
            <a:ext cx="610800" cy="3220500"/>
          </a:xfrm>
          <a:prstGeom prst="can">
            <a:avLst>
              <a:gd fmla="val 25000"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7" name="Google Shape;207;p22"/>
          <p:cNvSpPr txBox="1"/>
          <p:nvPr/>
        </p:nvSpPr>
        <p:spPr>
          <a:xfrm>
            <a:off x="2673701" y="1677461"/>
            <a:ext cx="420600" cy="461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208" name="Google Shape;208;p22"/>
          <p:cNvSpPr/>
          <p:nvPr/>
        </p:nvSpPr>
        <p:spPr>
          <a:xfrm>
            <a:off x="6236525" y="1360175"/>
            <a:ext cx="2513700" cy="1539600"/>
          </a:xfrm>
          <a:prstGeom prst="rect">
            <a:avLst/>
          </a:prstGeom>
          <a:solidFill>
            <a:srgbClr val="D9EAD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t>Download protein sequence from NCBI</a:t>
            </a:r>
            <a:endParaRPr sz="2200"/>
          </a:p>
        </p:txBody>
      </p:sp>
      <p:cxnSp>
        <p:nvCxnSpPr>
          <p:cNvPr id="209" name="Google Shape;209;p22"/>
          <p:cNvCxnSpPr/>
          <p:nvPr/>
        </p:nvCxnSpPr>
        <p:spPr>
          <a:xfrm flipH="1" rot="10800000">
            <a:off x="5579685" y="1910877"/>
            <a:ext cx="495000" cy="2400"/>
          </a:xfrm>
          <a:prstGeom prst="straightConnector1">
            <a:avLst/>
          </a:prstGeom>
          <a:noFill/>
          <a:ln cap="flat" cmpd="sng" w="9525">
            <a:solidFill>
              <a:schemeClr val="dk2"/>
            </a:solidFill>
            <a:prstDash val="solid"/>
            <a:round/>
            <a:headEnd len="med" w="med" type="none"/>
            <a:tailEnd len="med" w="med" type="triangle"/>
          </a:ln>
        </p:spPr>
      </p:cxnSp>
      <p:sp>
        <p:nvSpPr>
          <p:cNvPr id="210" name="Google Shape;210;p22"/>
          <p:cNvSpPr txBox="1"/>
          <p:nvPr/>
        </p:nvSpPr>
        <p:spPr>
          <a:xfrm>
            <a:off x="3200585" y="1165021"/>
            <a:ext cx="131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Channel</a:t>
            </a:r>
            <a:endParaRPr sz="1800">
              <a:solidFill>
                <a:schemeClr val="dk2"/>
              </a:solidFill>
            </a:endParaRPr>
          </a:p>
        </p:txBody>
      </p:sp>
      <p:sp>
        <p:nvSpPr>
          <p:cNvPr id="211" name="Google Shape;211;p22"/>
          <p:cNvSpPr txBox="1"/>
          <p:nvPr/>
        </p:nvSpPr>
        <p:spPr>
          <a:xfrm>
            <a:off x="6934475" y="924363"/>
            <a:ext cx="131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Process 1</a:t>
            </a:r>
            <a:endParaRPr sz="1800">
              <a:solidFill>
                <a:schemeClr val="dk2"/>
              </a:solidFill>
            </a:endParaRPr>
          </a:p>
        </p:txBody>
      </p:sp>
      <p:sp>
        <p:nvSpPr>
          <p:cNvPr id="212" name="Google Shape;212;p22"/>
          <p:cNvSpPr/>
          <p:nvPr/>
        </p:nvSpPr>
        <p:spPr>
          <a:xfrm>
            <a:off x="88418" y="1190411"/>
            <a:ext cx="1663800" cy="1816800"/>
          </a:xfrm>
          <a:prstGeom prst="foldedCorner">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2"/>
                </a:solidFill>
              </a:rPr>
              <a:t>NP_001186746</a:t>
            </a:r>
            <a:endParaRPr sz="1600">
              <a:solidFill>
                <a:schemeClr val="dk2"/>
              </a:solidFill>
            </a:endParaRPr>
          </a:p>
          <a:p>
            <a:pPr indent="0" lvl="0" marL="0" rtl="0" algn="l">
              <a:spcBef>
                <a:spcPts val="0"/>
              </a:spcBef>
              <a:spcAft>
                <a:spcPts val="0"/>
              </a:spcAft>
              <a:buNone/>
            </a:pPr>
            <a:r>
              <a:rPr lang="en" sz="1600">
                <a:solidFill>
                  <a:schemeClr val="dk2"/>
                </a:solidFill>
              </a:rPr>
              <a:t>NP_001186747</a:t>
            </a:r>
            <a:endParaRPr sz="1600">
              <a:solidFill>
                <a:schemeClr val="dk2"/>
              </a:solidFill>
            </a:endParaRPr>
          </a:p>
          <a:p>
            <a:pPr indent="0" lvl="0" marL="0" rtl="0" algn="l">
              <a:spcBef>
                <a:spcPts val="0"/>
              </a:spcBef>
              <a:spcAft>
                <a:spcPts val="0"/>
              </a:spcAft>
              <a:buNone/>
            </a:pPr>
            <a:r>
              <a:rPr lang="en" sz="1600">
                <a:solidFill>
                  <a:schemeClr val="dk2"/>
                </a:solidFill>
              </a:rPr>
              <a:t>NP_001186748</a:t>
            </a:r>
            <a:endParaRPr sz="1600">
              <a:solidFill>
                <a:schemeClr val="dk2"/>
              </a:solidFill>
            </a:endParaRPr>
          </a:p>
          <a:p>
            <a:pPr indent="0" lvl="0" marL="0" rtl="0" algn="l">
              <a:spcBef>
                <a:spcPts val="0"/>
              </a:spcBef>
              <a:spcAft>
                <a:spcPts val="0"/>
              </a:spcAft>
              <a:buNone/>
            </a:pPr>
            <a:r>
              <a:rPr lang="en" sz="1600">
                <a:solidFill>
                  <a:schemeClr val="dk2"/>
                </a:solidFill>
              </a:rPr>
              <a:t>NP_001186749</a:t>
            </a:r>
            <a:endParaRPr sz="1600">
              <a:solidFill>
                <a:schemeClr val="dk2"/>
              </a:solidFill>
            </a:endParaRPr>
          </a:p>
          <a:p>
            <a:pPr indent="0" lvl="0" marL="0" rtl="0" algn="l">
              <a:spcBef>
                <a:spcPts val="0"/>
              </a:spcBef>
              <a:spcAft>
                <a:spcPts val="0"/>
              </a:spcAft>
              <a:buNone/>
            </a:pPr>
            <a:r>
              <a:rPr lang="en" sz="1600">
                <a:solidFill>
                  <a:schemeClr val="dk2"/>
                </a:solidFill>
              </a:rPr>
              <a:t>NP_001186749</a:t>
            </a:r>
            <a:endParaRPr sz="1600">
              <a:solidFill>
                <a:schemeClr val="dk2"/>
              </a:solidFill>
            </a:endParaRPr>
          </a:p>
          <a:p>
            <a:pPr indent="0" lvl="0" marL="0" rtl="0" algn="l">
              <a:spcBef>
                <a:spcPts val="0"/>
              </a:spcBef>
              <a:spcAft>
                <a:spcPts val="0"/>
              </a:spcAft>
              <a:buClr>
                <a:schemeClr val="dk1"/>
              </a:buClr>
              <a:buSzPts val="1100"/>
              <a:buFont typeface="Arial"/>
              <a:buNone/>
            </a:pPr>
            <a:r>
              <a:rPr lang="en" sz="1600">
                <a:solidFill>
                  <a:schemeClr val="dk2"/>
                </a:solidFill>
              </a:rPr>
              <a:t>…</a:t>
            </a:r>
            <a:endParaRPr sz="1700">
              <a:solidFill>
                <a:schemeClr val="dk2"/>
              </a:solidFill>
            </a:endParaRPr>
          </a:p>
        </p:txBody>
      </p:sp>
      <p:sp>
        <p:nvSpPr>
          <p:cNvPr id="213" name="Google Shape;213;p22"/>
          <p:cNvSpPr txBox="1"/>
          <p:nvPr/>
        </p:nvSpPr>
        <p:spPr>
          <a:xfrm>
            <a:off x="3253451" y="1677461"/>
            <a:ext cx="420600" cy="461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214" name="Google Shape;214;p22"/>
          <p:cNvSpPr txBox="1"/>
          <p:nvPr/>
        </p:nvSpPr>
        <p:spPr>
          <a:xfrm>
            <a:off x="3833201" y="1669586"/>
            <a:ext cx="420600" cy="461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215" name="Google Shape;215;p22"/>
          <p:cNvSpPr txBox="1"/>
          <p:nvPr/>
        </p:nvSpPr>
        <p:spPr>
          <a:xfrm flipH="1" rot="10800000">
            <a:off x="4412947" y="1681215"/>
            <a:ext cx="420600" cy="461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216" name="Google Shape;216;p22"/>
          <p:cNvSpPr/>
          <p:nvPr/>
        </p:nvSpPr>
        <p:spPr>
          <a:xfrm rot="5400000">
            <a:off x="1709625" y="2926950"/>
            <a:ext cx="569100" cy="2629500"/>
          </a:xfrm>
          <a:prstGeom prst="can">
            <a:avLst>
              <a:gd fmla="val 25000"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2"/>
          <p:cNvSpPr txBox="1"/>
          <p:nvPr/>
        </p:nvSpPr>
        <p:spPr>
          <a:xfrm>
            <a:off x="713800" y="3495450"/>
            <a:ext cx="2629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Channel with fasta files</a:t>
            </a:r>
            <a:endParaRPr sz="1800">
              <a:solidFill>
                <a:schemeClr val="dk2"/>
              </a:solidFill>
            </a:endParaRPr>
          </a:p>
        </p:txBody>
      </p:sp>
      <p:sp>
        <p:nvSpPr>
          <p:cNvPr id="218" name="Google Shape;218;p22"/>
          <p:cNvSpPr/>
          <p:nvPr/>
        </p:nvSpPr>
        <p:spPr>
          <a:xfrm>
            <a:off x="3925363" y="3665100"/>
            <a:ext cx="2513700" cy="1192500"/>
          </a:xfrm>
          <a:prstGeom prst="rect">
            <a:avLst/>
          </a:prstGeom>
          <a:solidFill>
            <a:srgbClr val="D9EAD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t>Calculate sequence length</a:t>
            </a:r>
            <a:endParaRPr sz="2200"/>
          </a:p>
        </p:txBody>
      </p:sp>
      <p:cxnSp>
        <p:nvCxnSpPr>
          <p:cNvPr id="219" name="Google Shape;219;p22"/>
          <p:cNvCxnSpPr/>
          <p:nvPr/>
        </p:nvCxnSpPr>
        <p:spPr>
          <a:xfrm flipH="1" rot="10800000">
            <a:off x="3440699" y="4258939"/>
            <a:ext cx="369300" cy="4800"/>
          </a:xfrm>
          <a:prstGeom prst="straightConnector1">
            <a:avLst/>
          </a:prstGeom>
          <a:noFill/>
          <a:ln cap="flat" cmpd="sng" w="9525">
            <a:solidFill>
              <a:schemeClr val="dk2"/>
            </a:solidFill>
            <a:prstDash val="solid"/>
            <a:round/>
            <a:headEnd len="med" w="med" type="none"/>
            <a:tailEnd len="med" w="med" type="triangle"/>
          </a:ln>
        </p:spPr>
      </p:cxnSp>
      <p:sp>
        <p:nvSpPr>
          <p:cNvPr id="220" name="Google Shape;220;p22"/>
          <p:cNvSpPr/>
          <p:nvPr/>
        </p:nvSpPr>
        <p:spPr>
          <a:xfrm>
            <a:off x="6772625" y="3444000"/>
            <a:ext cx="2181300" cy="1634700"/>
          </a:xfrm>
          <a:prstGeom prst="foldedCorner">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solidFill>
                <a:schemeClr val="dk2"/>
              </a:solidFill>
            </a:endParaRPr>
          </a:p>
          <a:p>
            <a:pPr indent="0" lvl="0" marL="0" rtl="0" algn="l">
              <a:spcBef>
                <a:spcPts val="0"/>
              </a:spcBef>
              <a:spcAft>
                <a:spcPts val="0"/>
              </a:spcAft>
              <a:buNone/>
            </a:pPr>
            <a:r>
              <a:rPr lang="en" sz="1600">
                <a:solidFill>
                  <a:schemeClr val="dk2"/>
                </a:solidFill>
              </a:rPr>
              <a:t>NP_001186746, 125</a:t>
            </a:r>
            <a:endParaRPr sz="1600">
              <a:solidFill>
                <a:schemeClr val="dk2"/>
              </a:solidFill>
            </a:endParaRPr>
          </a:p>
          <a:p>
            <a:pPr indent="0" lvl="0" marL="0" rtl="0" algn="l">
              <a:spcBef>
                <a:spcPts val="0"/>
              </a:spcBef>
              <a:spcAft>
                <a:spcPts val="0"/>
              </a:spcAft>
              <a:buNone/>
            </a:pPr>
            <a:r>
              <a:rPr lang="en" sz="1600">
                <a:solidFill>
                  <a:schemeClr val="dk2"/>
                </a:solidFill>
              </a:rPr>
              <a:t>NP_001186747, 245</a:t>
            </a:r>
            <a:endParaRPr sz="1600">
              <a:solidFill>
                <a:schemeClr val="dk2"/>
              </a:solidFill>
            </a:endParaRPr>
          </a:p>
          <a:p>
            <a:pPr indent="0" lvl="0" marL="0" rtl="0" algn="l">
              <a:spcBef>
                <a:spcPts val="0"/>
              </a:spcBef>
              <a:spcAft>
                <a:spcPts val="0"/>
              </a:spcAft>
              <a:buNone/>
            </a:pPr>
            <a:r>
              <a:rPr lang="en" sz="1600">
                <a:solidFill>
                  <a:schemeClr val="dk2"/>
                </a:solidFill>
              </a:rPr>
              <a:t>NP_001186748, 456</a:t>
            </a:r>
            <a:endParaRPr sz="1600">
              <a:solidFill>
                <a:schemeClr val="dk2"/>
              </a:solidFill>
            </a:endParaRPr>
          </a:p>
          <a:p>
            <a:pPr indent="0" lvl="0" marL="0" rtl="0" algn="l">
              <a:spcBef>
                <a:spcPts val="0"/>
              </a:spcBef>
              <a:spcAft>
                <a:spcPts val="0"/>
              </a:spcAft>
              <a:buNone/>
            </a:pPr>
            <a:r>
              <a:rPr lang="en" sz="1600">
                <a:solidFill>
                  <a:schemeClr val="dk2"/>
                </a:solidFill>
              </a:rPr>
              <a:t>NP_001186749, 4534</a:t>
            </a:r>
            <a:endParaRPr sz="1600">
              <a:solidFill>
                <a:schemeClr val="dk2"/>
              </a:solidFill>
            </a:endParaRPr>
          </a:p>
          <a:p>
            <a:pPr indent="0" lvl="0" marL="0" rtl="0" algn="l">
              <a:spcBef>
                <a:spcPts val="0"/>
              </a:spcBef>
              <a:spcAft>
                <a:spcPts val="0"/>
              </a:spcAft>
              <a:buNone/>
            </a:pPr>
            <a:r>
              <a:rPr lang="en" sz="1600">
                <a:solidFill>
                  <a:schemeClr val="dk2"/>
                </a:solidFill>
              </a:rPr>
              <a:t>NP_001186749, 3453</a:t>
            </a:r>
            <a:endParaRPr sz="1600">
              <a:solidFill>
                <a:schemeClr val="dk2"/>
              </a:solidFill>
            </a:endParaRPr>
          </a:p>
          <a:p>
            <a:pPr indent="0" lvl="0" marL="0" rtl="0" algn="l">
              <a:spcBef>
                <a:spcPts val="0"/>
              </a:spcBef>
              <a:spcAft>
                <a:spcPts val="0"/>
              </a:spcAft>
              <a:buNone/>
            </a:pPr>
            <a:r>
              <a:rPr lang="en" sz="1600">
                <a:solidFill>
                  <a:schemeClr val="dk2"/>
                </a:solidFill>
              </a:rPr>
              <a:t>…</a:t>
            </a:r>
            <a:endParaRPr sz="1700">
              <a:solidFill>
                <a:schemeClr val="dk2"/>
              </a:solidFill>
            </a:endParaRPr>
          </a:p>
        </p:txBody>
      </p:sp>
      <p:cxnSp>
        <p:nvCxnSpPr>
          <p:cNvPr id="221" name="Google Shape;221;p22"/>
          <p:cNvCxnSpPr/>
          <p:nvPr/>
        </p:nvCxnSpPr>
        <p:spPr>
          <a:xfrm flipH="1" rot="10800000">
            <a:off x="1892872" y="1896673"/>
            <a:ext cx="163800" cy="7500"/>
          </a:xfrm>
          <a:prstGeom prst="straightConnector1">
            <a:avLst/>
          </a:prstGeom>
          <a:noFill/>
          <a:ln cap="flat" cmpd="sng" w="9525">
            <a:solidFill>
              <a:schemeClr val="dk2"/>
            </a:solidFill>
            <a:prstDash val="solid"/>
            <a:round/>
            <a:headEnd len="med" w="med" type="none"/>
            <a:tailEnd len="med" w="med" type="triangle"/>
          </a:ln>
        </p:spPr>
      </p:cxnSp>
      <p:cxnSp>
        <p:nvCxnSpPr>
          <p:cNvPr id="222" name="Google Shape;222;p22"/>
          <p:cNvCxnSpPr/>
          <p:nvPr/>
        </p:nvCxnSpPr>
        <p:spPr>
          <a:xfrm flipH="1" rot="10800000">
            <a:off x="6523947" y="4258798"/>
            <a:ext cx="163800" cy="7500"/>
          </a:xfrm>
          <a:prstGeom prst="straightConnector1">
            <a:avLst/>
          </a:prstGeom>
          <a:noFill/>
          <a:ln cap="flat" cmpd="sng" w="9525">
            <a:solidFill>
              <a:schemeClr val="dk2"/>
            </a:solidFill>
            <a:prstDash val="solid"/>
            <a:round/>
            <a:headEnd len="med" w="med" type="none"/>
            <a:tailEnd len="med" w="med" type="triangle"/>
          </a:ln>
        </p:spPr>
      </p:cxnSp>
      <p:cxnSp>
        <p:nvCxnSpPr>
          <p:cNvPr id="223" name="Google Shape;223;p22"/>
          <p:cNvCxnSpPr>
            <a:stCxn id="208" idx="2"/>
            <a:endCxn id="216" idx="3"/>
          </p:cNvCxnSpPr>
          <p:nvPr/>
        </p:nvCxnSpPr>
        <p:spPr>
          <a:xfrm rot="5400000">
            <a:off x="3415475" y="163775"/>
            <a:ext cx="1341900" cy="6813900"/>
          </a:xfrm>
          <a:prstGeom prst="curvedConnector4">
            <a:avLst>
              <a:gd fmla="val 21598" name="adj1"/>
              <a:gd fmla="val 106872" name="adj2"/>
            </a:avLst>
          </a:prstGeom>
          <a:noFill/>
          <a:ln cap="flat" cmpd="sng" w="9525">
            <a:solidFill>
              <a:schemeClr val="dk2"/>
            </a:solidFill>
            <a:prstDash val="solid"/>
            <a:round/>
            <a:headEnd len="med" w="med" type="none"/>
            <a:tailEnd len="med" w="med" type="none"/>
          </a:ln>
        </p:spPr>
      </p:cxnSp>
      <p:sp>
        <p:nvSpPr>
          <p:cNvPr id="224" name="Google Shape;224;p22"/>
          <p:cNvSpPr txBox="1"/>
          <p:nvPr/>
        </p:nvSpPr>
        <p:spPr>
          <a:xfrm>
            <a:off x="851101" y="4012911"/>
            <a:ext cx="420600" cy="461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225" name="Google Shape;225;p22"/>
          <p:cNvSpPr txBox="1"/>
          <p:nvPr/>
        </p:nvSpPr>
        <p:spPr>
          <a:xfrm>
            <a:off x="1430851" y="4012911"/>
            <a:ext cx="420600" cy="461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226" name="Google Shape;226;p22"/>
          <p:cNvSpPr txBox="1"/>
          <p:nvPr/>
        </p:nvSpPr>
        <p:spPr>
          <a:xfrm>
            <a:off x="2010601" y="4005036"/>
            <a:ext cx="420600" cy="461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227" name="Google Shape;227;p22"/>
          <p:cNvSpPr txBox="1"/>
          <p:nvPr/>
        </p:nvSpPr>
        <p:spPr>
          <a:xfrm flipH="1" rot="10800000">
            <a:off x="2590347" y="4016665"/>
            <a:ext cx="420600" cy="461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228" name="Google Shape;228;p22"/>
          <p:cNvSpPr txBox="1"/>
          <p:nvPr/>
        </p:nvSpPr>
        <p:spPr>
          <a:xfrm>
            <a:off x="4525975" y="3203388"/>
            <a:ext cx="131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Process 2</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3"/>
          <p:cNvSpPr txBox="1"/>
          <p:nvPr>
            <p:ph type="title"/>
          </p:nvPr>
        </p:nvSpPr>
        <p:spPr>
          <a:xfrm>
            <a:off x="0" y="2123925"/>
            <a:ext cx="9144000" cy="58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Times New Roman"/>
                <a:ea typeface="Times New Roman"/>
                <a:cs typeface="Times New Roman"/>
                <a:sym typeface="Times New Roman"/>
              </a:rPr>
              <a:t>Two</a:t>
            </a:r>
            <a:r>
              <a:rPr lang="en" sz="3600">
                <a:latin typeface="Times New Roman"/>
                <a:ea typeface="Times New Roman"/>
                <a:cs typeface="Times New Roman"/>
                <a:sym typeface="Times New Roman"/>
              </a:rPr>
              <a:t>-step pipeline: Demo</a:t>
            </a:r>
            <a:endParaRPr sz="36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4"/>
          <p:cNvSpPr txBox="1"/>
          <p:nvPr>
            <p:ph type="title"/>
          </p:nvPr>
        </p:nvSpPr>
        <p:spPr>
          <a:xfrm>
            <a:off x="0" y="2123925"/>
            <a:ext cx="9144000" cy="58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Times New Roman"/>
                <a:ea typeface="Times New Roman"/>
                <a:cs typeface="Times New Roman"/>
                <a:sym typeface="Times New Roman"/>
              </a:rPr>
              <a:t>Real Bioinformatics pipeline</a:t>
            </a:r>
            <a:endParaRPr sz="36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5"/>
          <p:cNvSpPr/>
          <p:nvPr/>
        </p:nvSpPr>
        <p:spPr>
          <a:xfrm>
            <a:off x="2467267" y="2241233"/>
            <a:ext cx="1152600" cy="555300"/>
          </a:xfrm>
          <a:prstGeom prst="rect">
            <a:avLst/>
          </a:prstGeom>
          <a:solidFill>
            <a:schemeClr val="lt2"/>
          </a:solidFill>
          <a:ln cap="flat" cmpd="sng" w="9250">
            <a:solidFill>
              <a:schemeClr val="dk2"/>
            </a:solidFill>
            <a:prstDash val="solid"/>
            <a:round/>
            <a:headEnd len="sm" w="sm" type="none"/>
            <a:tailEnd len="sm" w="sm" type="none"/>
          </a:ln>
        </p:spPr>
        <p:txBody>
          <a:bodyPr anchorCtr="0" anchor="ctr" bIns="88675" lIns="88675" spcFirstLastPara="1" rIns="88675" wrap="square" tIns="88675">
            <a:noAutofit/>
          </a:bodyPr>
          <a:lstStyle/>
          <a:p>
            <a:pPr indent="0" lvl="0" marL="0" rtl="0" algn="ctr">
              <a:spcBef>
                <a:spcPts val="0"/>
              </a:spcBef>
              <a:spcAft>
                <a:spcPts val="0"/>
              </a:spcAft>
              <a:buNone/>
            </a:pPr>
            <a:r>
              <a:rPr lang="en" sz="1357">
                <a:latin typeface="Times New Roman"/>
                <a:ea typeface="Times New Roman"/>
                <a:cs typeface="Times New Roman"/>
                <a:sym typeface="Times New Roman"/>
              </a:rPr>
              <a:t>Process A</a:t>
            </a:r>
            <a:endParaRPr sz="1357">
              <a:latin typeface="Times New Roman"/>
              <a:ea typeface="Times New Roman"/>
              <a:cs typeface="Times New Roman"/>
              <a:sym typeface="Times New Roman"/>
            </a:endParaRPr>
          </a:p>
        </p:txBody>
      </p:sp>
      <p:sp>
        <p:nvSpPr>
          <p:cNvPr id="244" name="Google Shape;244;p25"/>
          <p:cNvSpPr/>
          <p:nvPr/>
        </p:nvSpPr>
        <p:spPr>
          <a:xfrm>
            <a:off x="3883148" y="2058517"/>
            <a:ext cx="976200" cy="481500"/>
          </a:xfrm>
          <a:prstGeom prst="rightArrow">
            <a:avLst>
              <a:gd fmla="val 50000" name="adj1"/>
              <a:gd fmla="val 50000" name="adj2"/>
            </a:avLst>
          </a:prstGeom>
          <a:solidFill>
            <a:srgbClr val="D9EAD3"/>
          </a:solidFill>
          <a:ln cap="flat" cmpd="sng" w="8025">
            <a:solidFill>
              <a:schemeClr val="dk2"/>
            </a:solidFill>
            <a:prstDash val="solid"/>
            <a:round/>
            <a:headEnd len="sm" w="sm" type="none"/>
            <a:tailEnd len="sm" w="sm" type="none"/>
          </a:ln>
        </p:spPr>
        <p:txBody>
          <a:bodyPr anchorCtr="0" anchor="ctr" bIns="76875" lIns="76875" spcFirstLastPara="1" rIns="76875" wrap="square" tIns="76875">
            <a:noAutofit/>
          </a:bodyPr>
          <a:lstStyle/>
          <a:p>
            <a:pPr indent="0" lvl="0" marL="0" rtl="0" algn="ctr">
              <a:spcBef>
                <a:spcPts val="0"/>
              </a:spcBef>
              <a:spcAft>
                <a:spcPts val="0"/>
              </a:spcAft>
              <a:buNone/>
            </a:pPr>
            <a:r>
              <a:rPr lang="en" sz="1177"/>
              <a:t>index_ch</a:t>
            </a:r>
            <a:endParaRPr sz="1177"/>
          </a:p>
        </p:txBody>
      </p:sp>
      <p:sp>
        <p:nvSpPr>
          <p:cNvPr id="245" name="Google Shape;245;p25"/>
          <p:cNvSpPr/>
          <p:nvPr/>
        </p:nvSpPr>
        <p:spPr>
          <a:xfrm>
            <a:off x="2466977" y="1979815"/>
            <a:ext cx="1239000" cy="817800"/>
          </a:xfrm>
          <a:prstGeom prst="rect">
            <a:avLst/>
          </a:prstGeom>
          <a:solidFill>
            <a:srgbClr val="93C47D"/>
          </a:solidFill>
          <a:ln cap="flat" cmpd="sng" w="9250">
            <a:solidFill>
              <a:schemeClr val="dk2"/>
            </a:solidFill>
            <a:prstDash val="solid"/>
            <a:round/>
            <a:headEnd len="sm" w="sm" type="none"/>
            <a:tailEnd len="sm" w="sm" type="none"/>
          </a:ln>
        </p:spPr>
        <p:txBody>
          <a:bodyPr anchorCtr="0" anchor="ctr" bIns="88675" lIns="88675" spcFirstLastPara="1" rIns="88675" wrap="square" tIns="88675">
            <a:noAutofit/>
          </a:bodyPr>
          <a:lstStyle/>
          <a:p>
            <a:pPr indent="0" lvl="0" marL="0" rtl="0" algn="ctr">
              <a:spcBef>
                <a:spcPts val="0"/>
              </a:spcBef>
              <a:spcAft>
                <a:spcPts val="0"/>
              </a:spcAft>
              <a:buNone/>
            </a:pPr>
            <a:r>
              <a:rPr lang="en" sz="1357">
                <a:latin typeface="Times New Roman"/>
                <a:ea typeface="Times New Roman"/>
                <a:cs typeface="Times New Roman"/>
                <a:sym typeface="Times New Roman"/>
              </a:rPr>
              <a:t>Process INDEX</a:t>
            </a:r>
            <a:endParaRPr sz="1357">
              <a:latin typeface="Times New Roman"/>
              <a:ea typeface="Times New Roman"/>
              <a:cs typeface="Times New Roman"/>
              <a:sym typeface="Times New Roman"/>
            </a:endParaRPr>
          </a:p>
        </p:txBody>
      </p:sp>
      <p:sp>
        <p:nvSpPr>
          <p:cNvPr id="246" name="Google Shape;246;p25"/>
          <p:cNvSpPr/>
          <p:nvPr/>
        </p:nvSpPr>
        <p:spPr>
          <a:xfrm>
            <a:off x="531902" y="2040410"/>
            <a:ext cx="604500" cy="6966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400">
                <a:latin typeface="Times New Roman"/>
                <a:ea typeface="Times New Roman"/>
                <a:cs typeface="Times New Roman"/>
                <a:sym typeface="Times New Roman"/>
              </a:rPr>
              <a:t>Fasta file </a:t>
            </a:r>
            <a:endParaRPr sz="1400">
              <a:latin typeface="Times New Roman"/>
              <a:ea typeface="Times New Roman"/>
              <a:cs typeface="Times New Roman"/>
              <a:sym typeface="Times New Roman"/>
            </a:endParaRPr>
          </a:p>
        </p:txBody>
      </p:sp>
      <p:sp>
        <p:nvSpPr>
          <p:cNvPr id="247" name="Google Shape;247;p25"/>
          <p:cNvSpPr/>
          <p:nvPr/>
        </p:nvSpPr>
        <p:spPr>
          <a:xfrm>
            <a:off x="1313598" y="2147950"/>
            <a:ext cx="976200" cy="481500"/>
          </a:xfrm>
          <a:prstGeom prst="rightArrow">
            <a:avLst>
              <a:gd fmla="val 50000" name="adj1"/>
              <a:gd fmla="val 50000" name="adj2"/>
            </a:avLst>
          </a:prstGeom>
          <a:solidFill>
            <a:srgbClr val="D9EAD3"/>
          </a:solidFill>
          <a:ln cap="flat" cmpd="sng" w="8025">
            <a:solidFill>
              <a:schemeClr val="dk2"/>
            </a:solidFill>
            <a:prstDash val="solid"/>
            <a:round/>
            <a:headEnd len="sm" w="sm" type="none"/>
            <a:tailEnd len="sm" w="sm" type="none"/>
          </a:ln>
        </p:spPr>
        <p:txBody>
          <a:bodyPr anchorCtr="0" anchor="ctr" bIns="76875" lIns="76875" spcFirstLastPara="1" rIns="76875" wrap="square" tIns="76875">
            <a:noAutofit/>
          </a:bodyPr>
          <a:lstStyle/>
          <a:p>
            <a:pPr indent="0" lvl="0" marL="0" rtl="0" algn="ctr">
              <a:spcBef>
                <a:spcPts val="0"/>
              </a:spcBef>
              <a:spcAft>
                <a:spcPts val="0"/>
              </a:spcAft>
              <a:buNone/>
            </a:pPr>
            <a:r>
              <a:t/>
            </a:r>
            <a:endParaRPr sz="1177"/>
          </a:p>
        </p:txBody>
      </p:sp>
      <p:sp>
        <p:nvSpPr>
          <p:cNvPr id="248" name="Google Shape;248;p25"/>
          <p:cNvSpPr/>
          <p:nvPr/>
        </p:nvSpPr>
        <p:spPr>
          <a:xfrm>
            <a:off x="3619852" y="3545648"/>
            <a:ext cx="604500" cy="6966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400">
                <a:latin typeface="Times New Roman"/>
                <a:ea typeface="Times New Roman"/>
                <a:cs typeface="Times New Roman"/>
                <a:sym typeface="Times New Roman"/>
              </a:rPr>
              <a:t>Fastq File</a:t>
            </a:r>
            <a:r>
              <a:rPr lang="en"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p:txBody>
      </p:sp>
      <p:sp>
        <p:nvSpPr>
          <p:cNvPr id="249" name="Google Shape;249;p25"/>
          <p:cNvSpPr/>
          <p:nvPr/>
        </p:nvSpPr>
        <p:spPr>
          <a:xfrm>
            <a:off x="4950740" y="1969297"/>
            <a:ext cx="1671900" cy="849000"/>
          </a:xfrm>
          <a:prstGeom prst="rect">
            <a:avLst/>
          </a:prstGeom>
          <a:solidFill>
            <a:srgbClr val="93C47D"/>
          </a:solidFill>
          <a:ln cap="flat" cmpd="sng" w="9250">
            <a:solidFill>
              <a:schemeClr val="dk2"/>
            </a:solidFill>
            <a:prstDash val="solid"/>
            <a:round/>
            <a:headEnd len="sm" w="sm" type="none"/>
            <a:tailEnd len="sm" w="sm" type="none"/>
          </a:ln>
        </p:spPr>
        <p:txBody>
          <a:bodyPr anchorCtr="0" anchor="ctr" bIns="88675" lIns="88675" spcFirstLastPara="1" rIns="88675" wrap="square" tIns="88675">
            <a:noAutofit/>
          </a:bodyPr>
          <a:lstStyle/>
          <a:p>
            <a:pPr indent="0" lvl="0" marL="0" rtl="0" algn="ctr">
              <a:spcBef>
                <a:spcPts val="0"/>
              </a:spcBef>
              <a:spcAft>
                <a:spcPts val="0"/>
              </a:spcAft>
              <a:buNone/>
            </a:pPr>
            <a:r>
              <a:rPr lang="en" sz="1350">
                <a:latin typeface="Times New Roman"/>
                <a:ea typeface="Times New Roman"/>
                <a:cs typeface="Times New Roman"/>
                <a:sym typeface="Times New Roman"/>
              </a:rPr>
              <a:t>Process QUANTIFICATION</a:t>
            </a:r>
            <a:endParaRPr sz="1350">
              <a:latin typeface="Times New Roman"/>
              <a:ea typeface="Times New Roman"/>
              <a:cs typeface="Times New Roman"/>
              <a:sym typeface="Times New Roman"/>
            </a:endParaRPr>
          </a:p>
        </p:txBody>
      </p:sp>
      <p:sp>
        <p:nvSpPr>
          <p:cNvPr id="250" name="Google Shape;250;p25"/>
          <p:cNvSpPr/>
          <p:nvPr/>
        </p:nvSpPr>
        <p:spPr>
          <a:xfrm>
            <a:off x="3883140" y="2676911"/>
            <a:ext cx="976200" cy="696600"/>
          </a:xfrm>
          <a:prstGeom prst="bentArrow">
            <a:avLst>
              <a:gd fmla="val 28302" name="adj1"/>
              <a:gd fmla="val 21785" name="adj2"/>
              <a:gd fmla="val 25000" name="adj3"/>
              <a:gd fmla="val 43750"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1" name="Google Shape;251;p25"/>
          <p:cNvSpPr/>
          <p:nvPr/>
        </p:nvSpPr>
        <p:spPr>
          <a:xfrm>
            <a:off x="5284152" y="3460234"/>
            <a:ext cx="1239000" cy="849000"/>
          </a:xfrm>
          <a:prstGeom prst="rect">
            <a:avLst/>
          </a:prstGeom>
          <a:solidFill>
            <a:srgbClr val="93C47D"/>
          </a:solidFill>
          <a:ln cap="flat" cmpd="sng" w="9250">
            <a:solidFill>
              <a:schemeClr val="dk2"/>
            </a:solidFill>
            <a:prstDash val="solid"/>
            <a:round/>
            <a:headEnd len="sm" w="sm" type="none"/>
            <a:tailEnd len="sm" w="sm" type="none"/>
          </a:ln>
        </p:spPr>
        <p:txBody>
          <a:bodyPr anchorCtr="0" anchor="ctr" bIns="88675" lIns="88675" spcFirstLastPara="1" rIns="88675" wrap="square" tIns="88675">
            <a:noAutofit/>
          </a:bodyPr>
          <a:lstStyle/>
          <a:p>
            <a:pPr indent="0" lvl="0" marL="0" rtl="0" algn="ctr">
              <a:spcBef>
                <a:spcPts val="0"/>
              </a:spcBef>
              <a:spcAft>
                <a:spcPts val="0"/>
              </a:spcAft>
              <a:buNone/>
            </a:pPr>
            <a:r>
              <a:rPr lang="en" sz="1357">
                <a:latin typeface="Times New Roman"/>
                <a:ea typeface="Times New Roman"/>
                <a:cs typeface="Times New Roman"/>
                <a:sym typeface="Times New Roman"/>
              </a:rPr>
              <a:t>Process FASTQC</a:t>
            </a:r>
            <a:endParaRPr sz="1757">
              <a:latin typeface="Times New Roman"/>
              <a:ea typeface="Times New Roman"/>
              <a:cs typeface="Times New Roman"/>
              <a:sym typeface="Times New Roman"/>
            </a:endParaRPr>
          </a:p>
        </p:txBody>
      </p:sp>
      <p:sp>
        <p:nvSpPr>
          <p:cNvPr id="252" name="Google Shape;252;p25"/>
          <p:cNvSpPr/>
          <p:nvPr/>
        </p:nvSpPr>
        <p:spPr>
          <a:xfrm>
            <a:off x="4296196" y="3686364"/>
            <a:ext cx="899400" cy="375900"/>
          </a:xfrm>
          <a:prstGeom prst="rightArrow">
            <a:avLst>
              <a:gd fmla="val 50000" name="adj1"/>
              <a:gd fmla="val 50000" name="adj2"/>
            </a:avLst>
          </a:prstGeom>
          <a:solidFill>
            <a:srgbClr val="D9EAD3"/>
          </a:solidFill>
          <a:ln cap="flat" cmpd="sng" w="8025">
            <a:solidFill>
              <a:schemeClr val="dk2"/>
            </a:solidFill>
            <a:prstDash val="solid"/>
            <a:round/>
            <a:headEnd len="sm" w="sm" type="none"/>
            <a:tailEnd len="sm" w="sm" type="none"/>
          </a:ln>
        </p:spPr>
        <p:txBody>
          <a:bodyPr anchorCtr="0" anchor="ctr" bIns="76875" lIns="76875" spcFirstLastPara="1" rIns="76875" wrap="square" tIns="76875">
            <a:noAutofit/>
          </a:bodyPr>
          <a:lstStyle/>
          <a:p>
            <a:pPr indent="0" lvl="0" marL="0" rtl="0" algn="ctr">
              <a:spcBef>
                <a:spcPts val="0"/>
              </a:spcBef>
              <a:spcAft>
                <a:spcPts val="0"/>
              </a:spcAft>
              <a:buNone/>
            </a:pPr>
            <a:r>
              <a:rPr lang="en" sz="777"/>
              <a:t>read_pairs_ch</a:t>
            </a:r>
            <a:endParaRPr sz="477"/>
          </a:p>
        </p:txBody>
      </p:sp>
      <p:sp>
        <p:nvSpPr>
          <p:cNvPr id="253" name="Google Shape;253;p25"/>
          <p:cNvSpPr txBox="1"/>
          <p:nvPr/>
        </p:nvSpPr>
        <p:spPr>
          <a:xfrm>
            <a:off x="3956932" y="2648084"/>
            <a:ext cx="1068600" cy="2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read_pairs_ch</a:t>
            </a:r>
            <a:endParaRPr sz="900">
              <a:solidFill>
                <a:schemeClr val="dk1"/>
              </a:solidFill>
            </a:endParaRPr>
          </a:p>
        </p:txBody>
      </p:sp>
      <p:sp>
        <p:nvSpPr>
          <p:cNvPr id="254" name="Google Shape;254;p25"/>
          <p:cNvSpPr/>
          <p:nvPr/>
        </p:nvSpPr>
        <p:spPr>
          <a:xfrm rot="5400000">
            <a:off x="6230090" y="2274062"/>
            <a:ext cx="576000" cy="1730400"/>
          </a:xfrm>
          <a:prstGeom prst="leftRightUpArrow">
            <a:avLst>
              <a:gd fmla="val 25000" name="adj1"/>
              <a:gd fmla="val 25000" name="adj2"/>
              <a:gd fmla="val 25000" name="adj3"/>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5" name="Google Shape;255;p25"/>
          <p:cNvSpPr/>
          <p:nvPr/>
        </p:nvSpPr>
        <p:spPr>
          <a:xfrm>
            <a:off x="7470227" y="2720034"/>
            <a:ext cx="1239000" cy="849000"/>
          </a:xfrm>
          <a:prstGeom prst="rect">
            <a:avLst/>
          </a:prstGeom>
          <a:solidFill>
            <a:srgbClr val="93C47D"/>
          </a:solidFill>
          <a:ln cap="flat" cmpd="sng" w="9250">
            <a:solidFill>
              <a:schemeClr val="dk2"/>
            </a:solidFill>
            <a:prstDash val="solid"/>
            <a:round/>
            <a:headEnd len="sm" w="sm" type="none"/>
            <a:tailEnd len="sm" w="sm" type="none"/>
          </a:ln>
        </p:spPr>
        <p:txBody>
          <a:bodyPr anchorCtr="0" anchor="ctr" bIns="88675" lIns="88675" spcFirstLastPara="1" rIns="88675" wrap="square" tIns="88675">
            <a:noAutofit/>
          </a:bodyPr>
          <a:lstStyle/>
          <a:p>
            <a:pPr indent="0" lvl="0" marL="0" rtl="0" algn="ctr">
              <a:spcBef>
                <a:spcPts val="0"/>
              </a:spcBef>
              <a:spcAft>
                <a:spcPts val="0"/>
              </a:spcAft>
              <a:buNone/>
            </a:pPr>
            <a:r>
              <a:rPr lang="en" sz="1357">
                <a:latin typeface="Times New Roman"/>
                <a:ea typeface="Times New Roman"/>
                <a:cs typeface="Times New Roman"/>
                <a:sym typeface="Times New Roman"/>
              </a:rPr>
              <a:t>Process MULTIQC</a:t>
            </a:r>
            <a:endParaRPr sz="1757">
              <a:latin typeface="Times New Roman"/>
              <a:ea typeface="Times New Roman"/>
              <a:cs typeface="Times New Roman"/>
              <a:sym typeface="Times New Roman"/>
            </a:endParaRPr>
          </a:p>
        </p:txBody>
      </p:sp>
      <p:sp>
        <p:nvSpPr>
          <p:cNvPr id="256" name="Google Shape;256;p25"/>
          <p:cNvSpPr txBox="1"/>
          <p:nvPr/>
        </p:nvSpPr>
        <p:spPr>
          <a:xfrm>
            <a:off x="6048676" y="2983727"/>
            <a:ext cx="1068600" cy="2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rPr>
              <a:t>Mixed Channel</a:t>
            </a:r>
            <a:endParaRPr sz="900">
              <a:solidFill>
                <a:schemeClr val="dk1"/>
              </a:solidFill>
            </a:endParaRPr>
          </a:p>
        </p:txBody>
      </p:sp>
      <p:sp>
        <p:nvSpPr>
          <p:cNvPr id="257" name="Google Shape;257;p25"/>
          <p:cNvSpPr/>
          <p:nvPr/>
        </p:nvSpPr>
        <p:spPr>
          <a:xfrm>
            <a:off x="2943502" y="3545648"/>
            <a:ext cx="604500" cy="6966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400">
                <a:latin typeface="Times New Roman"/>
                <a:ea typeface="Times New Roman"/>
                <a:cs typeface="Times New Roman"/>
                <a:sym typeface="Times New Roman"/>
              </a:rPr>
              <a:t>Fastq File </a:t>
            </a:r>
            <a:endParaRPr sz="1400">
              <a:latin typeface="Times New Roman"/>
              <a:ea typeface="Times New Roman"/>
              <a:cs typeface="Times New Roman"/>
              <a:sym typeface="Times New Roman"/>
            </a:endParaRPr>
          </a:p>
        </p:txBody>
      </p:sp>
      <p:sp>
        <p:nvSpPr>
          <p:cNvPr id="258" name="Google Shape;258;p25"/>
          <p:cNvSpPr txBox="1"/>
          <p:nvPr/>
        </p:nvSpPr>
        <p:spPr>
          <a:xfrm>
            <a:off x="2123175" y="144250"/>
            <a:ext cx="5048700" cy="5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latin typeface="Times New Roman"/>
                <a:ea typeface="Times New Roman"/>
                <a:cs typeface="Times New Roman"/>
                <a:sym typeface="Times New Roman"/>
              </a:rPr>
              <a:t>Bioinformatics Pipeline</a:t>
            </a:r>
            <a:endParaRPr sz="3600">
              <a:solidFill>
                <a:schemeClr val="dk1"/>
              </a:solidFill>
              <a:latin typeface="Times New Roman"/>
              <a:ea typeface="Times New Roman"/>
              <a:cs typeface="Times New Roman"/>
              <a:sym typeface="Times New Roman"/>
            </a:endParaRPr>
          </a:p>
        </p:txBody>
      </p:sp>
      <p:sp>
        <p:nvSpPr>
          <p:cNvPr id="259" name="Google Shape;259;p25"/>
          <p:cNvSpPr txBox="1"/>
          <p:nvPr/>
        </p:nvSpPr>
        <p:spPr>
          <a:xfrm>
            <a:off x="1904770" y="816125"/>
            <a:ext cx="5048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u="sng">
                <a:solidFill>
                  <a:schemeClr val="accent5"/>
                </a:solidFill>
                <a:latin typeface="Times New Roman"/>
                <a:ea typeface="Times New Roman"/>
                <a:cs typeface="Times New Roman"/>
                <a:sym typeface="Times New Roman"/>
                <a:hlinkClick r:id="rId3">
                  <a:extLst>
                    <a:ext uri="{A12FA001-AC4F-418D-AE19-62706E023703}">
                      <ahyp:hlinkClr val="tx"/>
                    </a:ext>
                  </a:extLst>
                </a:hlinkClick>
              </a:rPr>
              <a:t>https://github.com/nextflow-io/training.git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6"/>
          <p:cNvSpPr/>
          <p:nvPr/>
        </p:nvSpPr>
        <p:spPr>
          <a:xfrm>
            <a:off x="613869" y="3574274"/>
            <a:ext cx="1537800" cy="21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Nextflow process</a:t>
            </a:r>
            <a:endParaRPr>
              <a:latin typeface="Times New Roman"/>
              <a:ea typeface="Times New Roman"/>
              <a:cs typeface="Times New Roman"/>
              <a:sym typeface="Times New Roman"/>
            </a:endParaRPr>
          </a:p>
        </p:txBody>
      </p:sp>
      <p:sp>
        <p:nvSpPr>
          <p:cNvPr id="265" name="Google Shape;265;p26"/>
          <p:cNvSpPr/>
          <p:nvPr/>
        </p:nvSpPr>
        <p:spPr>
          <a:xfrm>
            <a:off x="849967" y="3238199"/>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266" name="Google Shape;266;p26"/>
          <p:cNvSpPr/>
          <p:nvPr/>
        </p:nvSpPr>
        <p:spPr>
          <a:xfrm>
            <a:off x="1234262" y="3238199"/>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267" name="Google Shape;267;p26"/>
          <p:cNvSpPr/>
          <p:nvPr/>
        </p:nvSpPr>
        <p:spPr>
          <a:xfrm>
            <a:off x="1632342" y="3238199"/>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268" name="Google Shape;268;p26"/>
          <p:cNvSpPr/>
          <p:nvPr/>
        </p:nvSpPr>
        <p:spPr>
          <a:xfrm>
            <a:off x="520850" y="4144261"/>
            <a:ext cx="1000500" cy="23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Input</a:t>
            </a:r>
            <a:endParaRPr>
              <a:latin typeface="Times New Roman"/>
              <a:ea typeface="Times New Roman"/>
              <a:cs typeface="Times New Roman"/>
              <a:sym typeface="Times New Roman"/>
            </a:endParaRPr>
          </a:p>
        </p:txBody>
      </p:sp>
      <p:sp>
        <p:nvSpPr>
          <p:cNvPr id="269" name="Google Shape;269;p26"/>
          <p:cNvSpPr/>
          <p:nvPr/>
        </p:nvSpPr>
        <p:spPr>
          <a:xfrm>
            <a:off x="1020075" y="4553511"/>
            <a:ext cx="1131600" cy="242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cxnSp>
        <p:nvCxnSpPr>
          <p:cNvPr id="270" name="Google Shape;270;p26"/>
          <p:cNvCxnSpPr>
            <a:stCxn id="268" idx="0"/>
          </p:cNvCxnSpPr>
          <p:nvPr/>
        </p:nvCxnSpPr>
        <p:spPr>
          <a:xfrm flipH="1" rot="10800000">
            <a:off x="1021100" y="3773461"/>
            <a:ext cx="1200" cy="370800"/>
          </a:xfrm>
          <a:prstGeom prst="straightConnector1">
            <a:avLst/>
          </a:prstGeom>
          <a:noFill/>
          <a:ln cap="flat" cmpd="sng" w="9525">
            <a:solidFill>
              <a:schemeClr val="dk2"/>
            </a:solidFill>
            <a:prstDash val="solid"/>
            <a:round/>
            <a:headEnd len="med" w="med" type="none"/>
            <a:tailEnd len="med" w="med" type="triangle"/>
          </a:ln>
        </p:spPr>
      </p:cxnSp>
      <p:sp>
        <p:nvSpPr>
          <p:cNvPr id="271" name="Google Shape;271;p26"/>
          <p:cNvSpPr/>
          <p:nvPr/>
        </p:nvSpPr>
        <p:spPr>
          <a:xfrm>
            <a:off x="803729" y="2777099"/>
            <a:ext cx="1131600" cy="210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work</a:t>
            </a:r>
            <a:endParaRPr>
              <a:latin typeface="Times New Roman"/>
              <a:ea typeface="Times New Roman"/>
              <a:cs typeface="Times New Roman"/>
              <a:sym typeface="Times New Roman"/>
            </a:endParaRPr>
          </a:p>
        </p:txBody>
      </p:sp>
      <p:sp>
        <p:nvSpPr>
          <p:cNvPr id="272" name="Google Shape;272;p26"/>
          <p:cNvSpPr txBox="1"/>
          <p:nvPr/>
        </p:nvSpPr>
        <p:spPr>
          <a:xfrm>
            <a:off x="705464" y="43796"/>
            <a:ext cx="132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Times New Roman"/>
                <a:ea typeface="Times New Roman"/>
                <a:cs typeface="Times New Roman"/>
                <a:sym typeface="Times New Roman"/>
              </a:rPr>
              <a:t>Local Only</a:t>
            </a:r>
            <a:endParaRPr sz="1800">
              <a:solidFill>
                <a:schemeClr val="dk2"/>
              </a:solidFill>
              <a:latin typeface="Times New Roman"/>
              <a:ea typeface="Times New Roman"/>
              <a:cs typeface="Times New Roman"/>
              <a:sym typeface="Times New Roman"/>
            </a:endParaRPr>
          </a:p>
        </p:txBody>
      </p:sp>
      <p:sp>
        <p:nvSpPr>
          <p:cNvPr id="273" name="Google Shape;273;p26"/>
          <p:cNvSpPr txBox="1"/>
          <p:nvPr/>
        </p:nvSpPr>
        <p:spPr>
          <a:xfrm>
            <a:off x="2354741" y="2411"/>
            <a:ext cx="2038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latin typeface="Times New Roman"/>
                <a:ea typeface="Times New Roman"/>
                <a:cs typeface="Times New Roman"/>
                <a:sym typeface="Times New Roman"/>
              </a:rPr>
              <a:t>Data in the Cloud </a:t>
            </a:r>
            <a:endParaRPr sz="1800">
              <a:solidFill>
                <a:schemeClr val="dk2"/>
              </a:solidFill>
              <a:latin typeface="Times New Roman"/>
              <a:ea typeface="Times New Roman"/>
              <a:cs typeface="Times New Roman"/>
              <a:sym typeface="Times New Roman"/>
            </a:endParaRPr>
          </a:p>
        </p:txBody>
      </p:sp>
      <p:sp>
        <p:nvSpPr>
          <p:cNvPr id="274" name="Google Shape;274;p26"/>
          <p:cNvSpPr txBox="1"/>
          <p:nvPr/>
        </p:nvSpPr>
        <p:spPr>
          <a:xfrm>
            <a:off x="4404975" y="2400"/>
            <a:ext cx="2531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latin typeface="Times New Roman"/>
                <a:ea typeface="Times New Roman"/>
                <a:cs typeface="Times New Roman"/>
                <a:sym typeface="Times New Roman"/>
              </a:rPr>
              <a:t>Run Tasks in the Cloud </a:t>
            </a:r>
            <a:endParaRPr sz="1800">
              <a:solidFill>
                <a:schemeClr val="dk2"/>
              </a:solidFill>
              <a:latin typeface="Times New Roman"/>
              <a:ea typeface="Times New Roman"/>
              <a:cs typeface="Times New Roman"/>
              <a:sym typeface="Times New Roman"/>
            </a:endParaRPr>
          </a:p>
        </p:txBody>
      </p:sp>
      <p:sp>
        <p:nvSpPr>
          <p:cNvPr id="275" name="Google Shape;275;p26"/>
          <p:cNvSpPr txBox="1"/>
          <p:nvPr/>
        </p:nvSpPr>
        <p:spPr>
          <a:xfrm>
            <a:off x="7381375" y="-16380"/>
            <a:ext cx="132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Times New Roman"/>
                <a:ea typeface="Times New Roman"/>
                <a:cs typeface="Times New Roman"/>
                <a:sym typeface="Times New Roman"/>
              </a:rPr>
              <a:t>Cloud Only</a:t>
            </a:r>
            <a:endParaRPr sz="1800">
              <a:solidFill>
                <a:schemeClr val="dk2"/>
              </a:solidFill>
              <a:latin typeface="Times New Roman"/>
              <a:ea typeface="Times New Roman"/>
              <a:cs typeface="Times New Roman"/>
              <a:sym typeface="Times New Roman"/>
            </a:endParaRPr>
          </a:p>
        </p:txBody>
      </p:sp>
      <p:cxnSp>
        <p:nvCxnSpPr>
          <p:cNvPr id="276" name="Google Shape;276;p26"/>
          <p:cNvCxnSpPr/>
          <p:nvPr/>
        </p:nvCxnSpPr>
        <p:spPr>
          <a:xfrm>
            <a:off x="6850974" y="-21075"/>
            <a:ext cx="0" cy="5164500"/>
          </a:xfrm>
          <a:prstGeom prst="straightConnector1">
            <a:avLst/>
          </a:prstGeom>
          <a:noFill/>
          <a:ln cap="flat" cmpd="sng" w="9525">
            <a:solidFill>
              <a:schemeClr val="dk2"/>
            </a:solidFill>
            <a:prstDash val="solid"/>
            <a:round/>
            <a:headEnd len="med" w="med" type="none"/>
            <a:tailEnd len="med" w="med" type="none"/>
          </a:ln>
        </p:spPr>
      </p:cxnSp>
      <p:sp>
        <p:nvSpPr>
          <p:cNvPr id="277" name="Google Shape;277;p26"/>
          <p:cNvSpPr txBox="1"/>
          <p:nvPr/>
        </p:nvSpPr>
        <p:spPr>
          <a:xfrm rot="-5400000">
            <a:off x="-454325" y="1278800"/>
            <a:ext cx="1359600" cy="461700"/>
          </a:xfrm>
          <a:prstGeom prst="rect">
            <a:avLst/>
          </a:prstGeom>
          <a:solidFill>
            <a:srgbClr val="1C4587"/>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Cloud</a:t>
            </a:r>
            <a:endParaRPr sz="1800">
              <a:solidFill>
                <a:schemeClr val="lt1"/>
              </a:solidFill>
              <a:latin typeface="Times New Roman"/>
              <a:ea typeface="Times New Roman"/>
              <a:cs typeface="Times New Roman"/>
              <a:sym typeface="Times New Roman"/>
            </a:endParaRPr>
          </a:p>
        </p:txBody>
      </p:sp>
      <p:sp>
        <p:nvSpPr>
          <p:cNvPr id="278" name="Google Shape;278;p26"/>
          <p:cNvSpPr txBox="1"/>
          <p:nvPr/>
        </p:nvSpPr>
        <p:spPr>
          <a:xfrm rot="-5400000">
            <a:off x="-452675" y="3710800"/>
            <a:ext cx="1356300" cy="461700"/>
          </a:xfrm>
          <a:prstGeom prst="rect">
            <a:avLst/>
          </a:prstGeom>
          <a:solidFill>
            <a:srgbClr val="1C4587"/>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Local</a:t>
            </a:r>
            <a:endParaRPr sz="1800">
              <a:solidFill>
                <a:schemeClr val="lt1"/>
              </a:solidFill>
              <a:latin typeface="Times New Roman"/>
              <a:ea typeface="Times New Roman"/>
              <a:cs typeface="Times New Roman"/>
              <a:sym typeface="Times New Roman"/>
            </a:endParaRPr>
          </a:p>
        </p:txBody>
      </p:sp>
      <p:cxnSp>
        <p:nvCxnSpPr>
          <p:cNvPr id="279" name="Google Shape;279;p26"/>
          <p:cNvCxnSpPr>
            <a:endCxn id="269" idx="7"/>
          </p:cNvCxnSpPr>
          <p:nvPr/>
        </p:nvCxnSpPr>
        <p:spPr>
          <a:xfrm>
            <a:off x="1812856" y="3805066"/>
            <a:ext cx="173100" cy="783900"/>
          </a:xfrm>
          <a:prstGeom prst="straightConnector1">
            <a:avLst/>
          </a:prstGeom>
          <a:noFill/>
          <a:ln cap="flat" cmpd="sng" w="9525">
            <a:solidFill>
              <a:schemeClr val="dk2"/>
            </a:solidFill>
            <a:prstDash val="solid"/>
            <a:round/>
            <a:headEnd len="med" w="med" type="none"/>
            <a:tailEnd len="med" w="med" type="triangle"/>
          </a:ln>
        </p:spPr>
      </p:cxnSp>
      <p:cxnSp>
        <p:nvCxnSpPr>
          <p:cNvPr id="280" name="Google Shape;280;p26"/>
          <p:cNvCxnSpPr>
            <a:stCxn id="281" idx="3"/>
            <a:endCxn id="282" idx="5"/>
          </p:cNvCxnSpPr>
          <p:nvPr/>
        </p:nvCxnSpPr>
        <p:spPr>
          <a:xfrm rot="10800000">
            <a:off x="3743188" y="1334624"/>
            <a:ext cx="444600" cy="2345100"/>
          </a:xfrm>
          <a:prstGeom prst="straightConnector1">
            <a:avLst/>
          </a:prstGeom>
          <a:noFill/>
          <a:ln cap="flat" cmpd="sng" w="9525">
            <a:solidFill>
              <a:schemeClr val="dk2"/>
            </a:solidFill>
            <a:prstDash val="solid"/>
            <a:round/>
            <a:headEnd len="med" w="med" type="none"/>
            <a:tailEnd len="med" w="med" type="triangle"/>
          </a:ln>
        </p:spPr>
      </p:cxnSp>
      <p:sp>
        <p:nvSpPr>
          <p:cNvPr id="281" name="Google Shape;281;p26"/>
          <p:cNvSpPr/>
          <p:nvPr/>
        </p:nvSpPr>
        <p:spPr>
          <a:xfrm>
            <a:off x="2649988" y="3574274"/>
            <a:ext cx="1537800" cy="21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Nextflow process</a:t>
            </a:r>
            <a:endParaRPr>
              <a:latin typeface="Times New Roman"/>
              <a:ea typeface="Times New Roman"/>
              <a:cs typeface="Times New Roman"/>
              <a:sym typeface="Times New Roman"/>
            </a:endParaRPr>
          </a:p>
        </p:txBody>
      </p:sp>
      <p:sp>
        <p:nvSpPr>
          <p:cNvPr id="283" name="Google Shape;283;p26"/>
          <p:cNvSpPr/>
          <p:nvPr/>
        </p:nvSpPr>
        <p:spPr>
          <a:xfrm>
            <a:off x="2886086" y="3238199"/>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284" name="Google Shape;284;p26"/>
          <p:cNvSpPr/>
          <p:nvPr/>
        </p:nvSpPr>
        <p:spPr>
          <a:xfrm>
            <a:off x="3270380" y="3238199"/>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285" name="Google Shape;285;p26"/>
          <p:cNvSpPr/>
          <p:nvPr/>
        </p:nvSpPr>
        <p:spPr>
          <a:xfrm>
            <a:off x="3668461" y="3238199"/>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286" name="Google Shape;286;p26"/>
          <p:cNvSpPr/>
          <p:nvPr/>
        </p:nvSpPr>
        <p:spPr>
          <a:xfrm>
            <a:off x="2969119" y="4155986"/>
            <a:ext cx="1000500" cy="23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Input</a:t>
            </a:r>
            <a:endParaRPr>
              <a:latin typeface="Times New Roman"/>
              <a:ea typeface="Times New Roman"/>
              <a:cs typeface="Times New Roman"/>
              <a:sym typeface="Times New Roman"/>
            </a:endParaRPr>
          </a:p>
        </p:txBody>
      </p:sp>
      <p:sp>
        <p:nvSpPr>
          <p:cNvPr id="282" name="Google Shape;282;p26"/>
          <p:cNvSpPr/>
          <p:nvPr/>
        </p:nvSpPr>
        <p:spPr>
          <a:xfrm>
            <a:off x="2777280" y="1128011"/>
            <a:ext cx="1131600" cy="242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cxnSp>
        <p:nvCxnSpPr>
          <p:cNvPr id="287" name="Google Shape;287;p26"/>
          <p:cNvCxnSpPr>
            <a:stCxn id="286" idx="0"/>
          </p:cNvCxnSpPr>
          <p:nvPr/>
        </p:nvCxnSpPr>
        <p:spPr>
          <a:xfrm flipH="1" rot="10800000">
            <a:off x="3469369" y="3785186"/>
            <a:ext cx="1200" cy="370800"/>
          </a:xfrm>
          <a:prstGeom prst="straightConnector1">
            <a:avLst/>
          </a:prstGeom>
          <a:noFill/>
          <a:ln cap="flat" cmpd="sng" w="9525">
            <a:solidFill>
              <a:schemeClr val="dk2"/>
            </a:solidFill>
            <a:prstDash val="solid"/>
            <a:round/>
            <a:headEnd len="med" w="med" type="none"/>
            <a:tailEnd len="med" w="med" type="triangle"/>
          </a:ln>
        </p:spPr>
      </p:cxnSp>
      <p:sp>
        <p:nvSpPr>
          <p:cNvPr id="288" name="Google Shape;288;p26"/>
          <p:cNvSpPr/>
          <p:nvPr/>
        </p:nvSpPr>
        <p:spPr>
          <a:xfrm>
            <a:off x="2839848" y="2777099"/>
            <a:ext cx="1131600" cy="210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work</a:t>
            </a:r>
            <a:endParaRPr>
              <a:latin typeface="Times New Roman"/>
              <a:ea typeface="Times New Roman"/>
              <a:cs typeface="Times New Roman"/>
              <a:sym typeface="Times New Roman"/>
            </a:endParaRPr>
          </a:p>
        </p:txBody>
      </p:sp>
      <p:sp>
        <p:nvSpPr>
          <p:cNvPr id="289" name="Google Shape;289;p26"/>
          <p:cNvSpPr/>
          <p:nvPr/>
        </p:nvSpPr>
        <p:spPr>
          <a:xfrm>
            <a:off x="4952795" y="3574274"/>
            <a:ext cx="1537800" cy="21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Nextflow process</a:t>
            </a:r>
            <a:endParaRPr>
              <a:latin typeface="Times New Roman"/>
              <a:ea typeface="Times New Roman"/>
              <a:cs typeface="Times New Roman"/>
              <a:sym typeface="Times New Roman"/>
            </a:endParaRPr>
          </a:p>
        </p:txBody>
      </p:sp>
      <p:sp>
        <p:nvSpPr>
          <p:cNvPr id="290" name="Google Shape;290;p26"/>
          <p:cNvSpPr/>
          <p:nvPr/>
        </p:nvSpPr>
        <p:spPr>
          <a:xfrm>
            <a:off x="5206825" y="4141711"/>
            <a:ext cx="1000500" cy="23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Input</a:t>
            </a:r>
            <a:endParaRPr>
              <a:latin typeface="Times New Roman"/>
              <a:ea typeface="Times New Roman"/>
              <a:cs typeface="Times New Roman"/>
              <a:sym typeface="Times New Roman"/>
            </a:endParaRPr>
          </a:p>
        </p:txBody>
      </p:sp>
      <p:sp>
        <p:nvSpPr>
          <p:cNvPr id="291" name="Google Shape;291;p26"/>
          <p:cNvSpPr/>
          <p:nvPr/>
        </p:nvSpPr>
        <p:spPr>
          <a:xfrm>
            <a:off x="5155900" y="1865299"/>
            <a:ext cx="1131600" cy="242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cxnSp>
        <p:nvCxnSpPr>
          <p:cNvPr id="292" name="Google Shape;292;p26"/>
          <p:cNvCxnSpPr>
            <a:stCxn id="290" idx="0"/>
          </p:cNvCxnSpPr>
          <p:nvPr/>
        </p:nvCxnSpPr>
        <p:spPr>
          <a:xfrm flipH="1" rot="10800000">
            <a:off x="5707075" y="3770911"/>
            <a:ext cx="1200" cy="370800"/>
          </a:xfrm>
          <a:prstGeom prst="straightConnector1">
            <a:avLst/>
          </a:prstGeom>
          <a:noFill/>
          <a:ln cap="flat" cmpd="sng" w="9525">
            <a:solidFill>
              <a:schemeClr val="dk2"/>
            </a:solidFill>
            <a:prstDash val="solid"/>
            <a:round/>
            <a:headEnd len="med" w="med" type="none"/>
            <a:tailEnd len="med" w="med" type="triangle"/>
          </a:ln>
        </p:spPr>
      </p:cxnSp>
      <p:cxnSp>
        <p:nvCxnSpPr>
          <p:cNvPr id="293" name="Google Shape;293;p26"/>
          <p:cNvCxnSpPr>
            <a:stCxn id="265" idx="0"/>
            <a:endCxn id="271" idx="4"/>
          </p:cNvCxnSpPr>
          <p:nvPr/>
        </p:nvCxnSpPr>
        <p:spPr>
          <a:xfrm flipH="1" rot="10800000">
            <a:off x="992317" y="2987999"/>
            <a:ext cx="377100" cy="250200"/>
          </a:xfrm>
          <a:prstGeom prst="straightConnector1">
            <a:avLst/>
          </a:prstGeom>
          <a:noFill/>
          <a:ln cap="flat" cmpd="sng" w="9525">
            <a:solidFill>
              <a:schemeClr val="dk2"/>
            </a:solidFill>
            <a:prstDash val="solid"/>
            <a:round/>
            <a:headEnd len="med" w="med" type="none"/>
            <a:tailEnd len="med" w="med" type="triangle"/>
          </a:ln>
        </p:spPr>
      </p:cxnSp>
      <p:cxnSp>
        <p:nvCxnSpPr>
          <p:cNvPr id="294" name="Google Shape;294;p26"/>
          <p:cNvCxnSpPr>
            <a:stCxn id="266" idx="0"/>
            <a:endCxn id="271" idx="4"/>
          </p:cNvCxnSpPr>
          <p:nvPr/>
        </p:nvCxnSpPr>
        <p:spPr>
          <a:xfrm rot="10800000">
            <a:off x="1369412" y="2987999"/>
            <a:ext cx="7200" cy="250200"/>
          </a:xfrm>
          <a:prstGeom prst="straightConnector1">
            <a:avLst/>
          </a:prstGeom>
          <a:noFill/>
          <a:ln cap="flat" cmpd="sng" w="9525">
            <a:solidFill>
              <a:schemeClr val="dk2"/>
            </a:solidFill>
            <a:prstDash val="solid"/>
            <a:round/>
            <a:headEnd len="med" w="med" type="none"/>
            <a:tailEnd len="med" w="med" type="triangle"/>
          </a:ln>
        </p:spPr>
      </p:cxnSp>
      <p:cxnSp>
        <p:nvCxnSpPr>
          <p:cNvPr id="295" name="Google Shape;295;p26"/>
          <p:cNvCxnSpPr>
            <a:stCxn id="267" idx="0"/>
            <a:endCxn id="271" idx="4"/>
          </p:cNvCxnSpPr>
          <p:nvPr/>
        </p:nvCxnSpPr>
        <p:spPr>
          <a:xfrm rot="10800000">
            <a:off x="1369392" y="2987999"/>
            <a:ext cx="405300" cy="250200"/>
          </a:xfrm>
          <a:prstGeom prst="straightConnector1">
            <a:avLst/>
          </a:prstGeom>
          <a:noFill/>
          <a:ln cap="flat" cmpd="sng" w="9525">
            <a:solidFill>
              <a:schemeClr val="dk2"/>
            </a:solidFill>
            <a:prstDash val="solid"/>
            <a:round/>
            <a:headEnd len="med" w="med" type="none"/>
            <a:tailEnd len="med" w="med" type="triangle"/>
          </a:ln>
        </p:spPr>
      </p:cxnSp>
      <p:cxnSp>
        <p:nvCxnSpPr>
          <p:cNvPr id="296" name="Google Shape;296;p26"/>
          <p:cNvCxnSpPr>
            <a:stCxn id="283" idx="0"/>
            <a:endCxn id="288" idx="4"/>
          </p:cNvCxnSpPr>
          <p:nvPr/>
        </p:nvCxnSpPr>
        <p:spPr>
          <a:xfrm flipH="1" rot="10800000">
            <a:off x="3028436" y="2987999"/>
            <a:ext cx="377100" cy="250200"/>
          </a:xfrm>
          <a:prstGeom prst="straightConnector1">
            <a:avLst/>
          </a:prstGeom>
          <a:noFill/>
          <a:ln cap="flat" cmpd="sng" w="9525">
            <a:solidFill>
              <a:schemeClr val="dk2"/>
            </a:solidFill>
            <a:prstDash val="solid"/>
            <a:round/>
            <a:headEnd len="med" w="med" type="none"/>
            <a:tailEnd len="med" w="med" type="triangle"/>
          </a:ln>
        </p:spPr>
      </p:cxnSp>
      <p:cxnSp>
        <p:nvCxnSpPr>
          <p:cNvPr id="297" name="Google Shape;297;p26"/>
          <p:cNvCxnSpPr>
            <a:stCxn id="284" idx="0"/>
            <a:endCxn id="288" idx="4"/>
          </p:cNvCxnSpPr>
          <p:nvPr/>
        </p:nvCxnSpPr>
        <p:spPr>
          <a:xfrm rot="10800000">
            <a:off x="3405530" y="2987999"/>
            <a:ext cx="7200" cy="250200"/>
          </a:xfrm>
          <a:prstGeom prst="straightConnector1">
            <a:avLst/>
          </a:prstGeom>
          <a:noFill/>
          <a:ln cap="flat" cmpd="sng" w="9525">
            <a:solidFill>
              <a:schemeClr val="dk2"/>
            </a:solidFill>
            <a:prstDash val="solid"/>
            <a:round/>
            <a:headEnd len="med" w="med" type="none"/>
            <a:tailEnd len="med" w="med" type="triangle"/>
          </a:ln>
        </p:spPr>
      </p:cxnSp>
      <p:cxnSp>
        <p:nvCxnSpPr>
          <p:cNvPr id="298" name="Google Shape;298;p26"/>
          <p:cNvCxnSpPr>
            <a:stCxn id="285" idx="0"/>
            <a:endCxn id="288" idx="4"/>
          </p:cNvCxnSpPr>
          <p:nvPr/>
        </p:nvCxnSpPr>
        <p:spPr>
          <a:xfrm rot="10800000">
            <a:off x="3405511" y="2987999"/>
            <a:ext cx="405300" cy="250200"/>
          </a:xfrm>
          <a:prstGeom prst="straightConnector1">
            <a:avLst/>
          </a:prstGeom>
          <a:noFill/>
          <a:ln cap="flat" cmpd="sng" w="9525">
            <a:solidFill>
              <a:schemeClr val="dk2"/>
            </a:solidFill>
            <a:prstDash val="solid"/>
            <a:round/>
            <a:headEnd len="med" w="med" type="none"/>
            <a:tailEnd len="med" w="med" type="triangle"/>
          </a:ln>
        </p:spPr>
      </p:cxnSp>
      <p:sp>
        <p:nvSpPr>
          <p:cNvPr id="299" name="Google Shape;299;p26"/>
          <p:cNvSpPr/>
          <p:nvPr/>
        </p:nvSpPr>
        <p:spPr>
          <a:xfrm>
            <a:off x="5184042" y="140420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a:t>
            </a:r>
            <a:endParaRPr>
              <a:latin typeface="Times New Roman"/>
              <a:ea typeface="Times New Roman"/>
              <a:cs typeface="Times New Roman"/>
              <a:sym typeface="Times New Roman"/>
            </a:endParaRPr>
          </a:p>
        </p:txBody>
      </p:sp>
      <p:sp>
        <p:nvSpPr>
          <p:cNvPr id="300" name="Google Shape;300;p26"/>
          <p:cNvSpPr/>
          <p:nvPr/>
        </p:nvSpPr>
        <p:spPr>
          <a:xfrm>
            <a:off x="5568337" y="140420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301" name="Google Shape;301;p26"/>
          <p:cNvSpPr/>
          <p:nvPr/>
        </p:nvSpPr>
        <p:spPr>
          <a:xfrm>
            <a:off x="5966417" y="140420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302" name="Google Shape;302;p26"/>
          <p:cNvSpPr/>
          <p:nvPr/>
        </p:nvSpPr>
        <p:spPr>
          <a:xfrm>
            <a:off x="5137804" y="943104"/>
            <a:ext cx="1131600" cy="210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work</a:t>
            </a:r>
            <a:endParaRPr>
              <a:latin typeface="Times New Roman"/>
              <a:ea typeface="Times New Roman"/>
              <a:cs typeface="Times New Roman"/>
              <a:sym typeface="Times New Roman"/>
            </a:endParaRPr>
          </a:p>
        </p:txBody>
      </p:sp>
      <p:cxnSp>
        <p:nvCxnSpPr>
          <p:cNvPr id="303" name="Google Shape;303;p26"/>
          <p:cNvCxnSpPr>
            <a:stCxn id="299" idx="0"/>
            <a:endCxn id="302" idx="4"/>
          </p:cNvCxnSpPr>
          <p:nvPr/>
        </p:nvCxnSpPr>
        <p:spPr>
          <a:xfrm flipH="1" rot="10800000">
            <a:off x="5326392" y="1154004"/>
            <a:ext cx="377100" cy="250200"/>
          </a:xfrm>
          <a:prstGeom prst="straightConnector1">
            <a:avLst/>
          </a:prstGeom>
          <a:noFill/>
          <a:ln cap="flat" cmpd="sng" w="9525">
            <a:solidFill>
              <a:schemeClr val="dk2"/>
            </a:solidFill>
            <a:prstDash val="solid"/>
            <a:round/>
            <a:headEnd len="med" w="med" type="none"/>
            <a:tailEnd len="med" w="med" type="triangle"/>
          </a:ln>
        </p:spPr>
      </p:cxnSp>
      <p:cxnSp>
        <p:nvCxnSpPr>
          <p:cNvPr id="304" name="Google Shape;304;p26"/>
          <p:cNvCxnSpPr>
            <a:stCxn id="300" idx="0"/>
            <a:endCxn id="302" idx="4"/>
          </p:cNvCxnSpPr>
          <p:nvPr/>
        </p:nvCxnSpPr>
        <p:spPr>
          <a:xfrm rot="10800000">
            <a:off x="5703487" y="1154004"/>
            <a:ext cx="7200" cy="250200"/>
          </a:xfrm>
          <a:prstGeom prst="straightConnector1">
            <a:avLst/>
          </a:prstGeom>
          <a:noFill/>
          <a:ln cap="flat" cmpd="sng" w="9525">
            <a:solidFill>
              <a:schemeClr val="dk2"/>
            </a:solidFill>
            <a:prstDash val="solid"/>
            <a:round/>
            <a:headEnd len="med" w="med" type="none"/>
            <a:tailEnd len="med" w="med" type="triangle"/>
          </a:ln>
        </p:spPr>
      </p:cxnSp>
      <p:cxnSp>
        <p:nvCxnSpPr>
          <p:cNvPr id="305" name="Google Shape;305;p26"/>
          <p:cNvCxnSpPr>
            <a:stCxn id="301" idx="0"/>
            <a:endCxn id="302" idx="4"/>
          </p:cNvCxnSpPr>
          <p:nvPr/>
        </p:nvCxnSpPr>
        <p:spPr>
          <a:xfrm rot="10800000">
            <a:off x="5703467" y="1154004"/>
            <a:ext cx="405300" cy="250200"/>
          </a:xfrm>
          <a:prstGeom prst="straightConnector1">
            <a:avLst/>
          </a:prstGeom>
          <a:noFill/>
          <a:ln cap="flat" cmpd="sng" w="9525">
            <a:solidFill>
              <a:schemeClr val="dk2"/>
            </a:solidFill>
            <a:prstDash val="solid"/>
            <a:round/>
            <a:headEnd len="med" w="med" type="none"/>
            <a:tailEnd len="med" w="med" type="triangle"/>
          </a:ln>
        </p:spPr>
      </p:cxnSp>
      <p:cxnSp>
        <p:nvCxnSpPr>
          <p:cNvPr id="306" name="Google Shape;306;p26"/>
          <p:cNvCxnSpPr>
            <a:stCxn id="289" idx="0"/>
            <a:endCxn id="291" idx="4"/>
          </p:cNvCxnSpPr>
          <p:nvPr/>
        </p:nvCxnSpPr>
        <p:spPr>
          <a:xfrm rot="10800000">
            <a:off x="5721695" y="2107274"/>
            <a:ext cx="0" cy="1467000"/>
          </a:xfrm>
          <a:prstGeom prst="straightConnector1">
            <a:avLst/>
          </a:prstGeom>
          <a:noFill/>
          <a:ln cap="flat" cmpd="sng" w="9525">
            <a:solidFill>
              <a:schemeClr val="dk2"/>
            </a:solidFill>
            <a:prstDash val="solid"/>
            <a:round/>
            <a:headEnd len="med" w="med" type="none"/>
            <a:tailEnd len="med" w="med" type="triangle"/>
          </a:ln>
        </p:spPr>
      </p:cxnSp>
      <p:sp>
        <p:nvSpPr>
          <p:cNvPr id="307" name="Google Shape;307;p26"/>
          <p:cNvSpPr/>
          <p:nvPr/>
        </p:nvSpPr>
        <p:spPr>
          <a:xfrm>
            <a:off x="7298860" y="1246002"/>
            <a:ext cx="1450200" cy="198900"/>
          </a:xfrm>
          <a:prstGeom prst="rect">
            <a:avLst/>
          </a:prstGeom>
          <a:solidFill>
            <a:schemeClr val="lt2"/>
          </a:solidFill>
          <a:ln cap="flat" cmpd="sng" w="8975">
            <a:solidFill>
              <a:schemeClr val="dk2"/>
            </a:solidFill>
            <a:prstDash val="solid"/>
            <a:round/>
            <a:headEnd len="sm" w="sm" type="none"/>
            <a:tailEnd len="sm" w="sm" type="none"/>
          </a:ln>
        </p:spPr>
        <p:txBody>
          <a:bodyPr anchorCtr="0" anchor="ctr" bIns="86200" lIns="86200" spcFirstLastPara="1" rIns="86200" wrap="square" tIns="86200">
            <a:noAutofit/>
          </a:bodyPr>
          <a:lstStyle/>
          <a:p>
            <a:pPr indent="0" lvl="0" marL="0" rtl="0" algn="ctr">
              <a:spcBef>
                <a:spcPts val="0"/>
              </a:spcBef>
              <a:spcAft>
                <a:spcPts val="0"/>
              </a:spcAft>
              <a:buNone/>
            </a:pPr>
            <a:r>
              <a:rPr lang="en" sz="1320">
                <a:latin typeface="Times New Roman"/>
                <a:ea typeface="Times New Roman"/>
                <a:cs typeface="Times New Roman"/>
                <a:sym typeface="Times New Roman"/>
              </a:rPr>
              <a:t>Nextflow process</a:t>
            </a:r>
            <a:endParaRPr sz="1320">
              <a:latin typeface="Times New Roman"/>
              <a:ea typeface="Times New Roman"/>
              <a:cs typeface="Times New Roman"/>
              <a:sym typeface="Times New Roman"/>
            </a:endParaRPr>
          </a:p>
        </p:txBody>
      </p:sp>
      <p:sp>
        <p:nvSpPr>
          <p:cNvPr id="308" name="Google Shape;308;p26"/>
          <p:cNvSpPr/>
          <p:nvPr/>
        </p:nvSpPr>
        <p:spPr>
          <a:xfrm>
            <a:off x="7521490" y="929100"/>
            <a:ext cx="268500" cy="198900"/>
          </a:xfrm>
          <a:prstGeom prst="roundRect">
            <a:avLst>
              <a:gd fmla="val 16667" name="adj"/>
            </a:avLst>
          </a:prstGeom>
          <a:solidFill>
            <a:schemeClr val="lt2"/>
          </a:solidFill>
          <a:ln cap="flat" cmpd="sng" w="8975">
            <a:solidFill>
              <a:schemeClr val="dk2"/>
            </a:solidFill>
            <a:prstDash val="solid"/>
            <a:round/>
            <a:headEnd len="sm" w="sm" type="none"/>
            <a:tailEnd len="sm" w="sm" type="none"/>
          </a:ln>
        </p:spPr>
        <p:txBody>
          <a:bodyPr anchorCtr="0" anchor="ctr" bIns="86200" lIns="86200" spcFirstLastPara="1" rIns="86200" wrap="square" tIns="86200">
            <a:noAutofit/>
          </a:bodyPr>
          <a:lstStyle/>
          <a:p>
            <a:pPr indent="0" lvl="0" marL="0" rtl="0" algn="ctr">
              <a:spcBef>
                <a:spcPts val="0"/>
              </a:spcBef>
              <a:spcAft>
                <a:spcPts val="0"/>
              </a:spcAft>
              <a:buNone/>
            </a:pPr>
            <a:r>
              <a:rPr lang="en" sz="1320">
                <a:latin typeface="Times New Roman"/>
                <a:ea typeface="Times New Roman"/>
                <a:cs typeface="Times New Roman"/>
                <a:sym typeface="Times New Roman"/>
              </a:rPr>
              <a:t>T</a:t>
            </a:r>
            <a:endParaRPr sz="1320">
              <a:latin typeface="Times New Roman"/>
              <a:ea typeface="Times New Roman"/>
              <a:cs typeface="Times New Roman"/>
              <a:sym typeface="Times New Roman"/>
            </a:endParaRPr>
          </a:p>
        </p:txBody>
      </p:sp>
      <p:sp>
        <p:nvSpPr>
          <p:cNvPr id="309" name="Google Shape;309;p26"/>
          <p:cNvSpPr/>
          <p:nvPr/>
        </p:nvSpPr>
        <p:spPr>
          <a:xfrm>
            <a:off x="7883864" y="929100"/>
            <a:ext cx="268500" cy="198900"/>
          </a:xfrm>
          <a:prstGeom prst="roundRect">
            <a:avLst>
              <a:gd fmla="val 16667" name="adj"/>
            </a:avLst>
          </a:prstGeom>
          <a:solidFill>
            <a:schemeClr val="lt2"/>
          </a:solidFill>
          <a:ln cap="flat" cmpd="sng" w="8975">
            <a:solidFill>
              <a:schemeClr val="dk2"/>
            </a:solidFill>
            <a:prstDash val="solid"/>
            <a:round/>
            <a:headEnd len="sm" w="sm" type="none"/>
            <a:tailEnd len="sm" w="sm" type="none"/>
          </a:ln>
        </p:spPr>
        <p:txBody>
          <a:bodyPr anchorCtr="0" anchor="ctr" bIns="86200" lIns="86200" spcFirstLastPara="1" rIns="86200" wrap="square" tIns="86200">
            <a:noAutofit/>
          </a:bodyPr>
          <a:lstStyle/>
          <a:p>
            <a:pPr indent="0" lvl="0" marL="0" rtl="0" algn="l">
              <a:spcBef>
                <a:spcPts val="0"/>
              </a:spcBef>
              <a:spcAft>
                <a:spcPts val="0"/>
              </a:spcAft>
              <a:buNone/>
            </a:pPr>
            <a:r>
              <a:rPr lang="en" sz="1320">
                <a:latin typeface="Times New Roman"/>
                <a:ea typeface="Times New Roman"/>
                <a:cs typeface="Times New Roman"/>
                <a:sym typeface="Times New Roman"/>
              </a:rPr>
              <a:t>T</a:t>
            </a:r>
            <a:endParaRPr sz="1320">
              <a:latin typeface="Times New Roman"/>
              <a:ea typeface="Times New Roman"/>
              <a:cs typeface="Times New Roman"/>
              <a:sym typeface="Times New Roman"/>
            </a:endParaRPr>
          </a:p>
        </p:txBody>
      </p:sp>
      <p:sp>
        <p:nvSpPr>
          <p:cNvPr id="310" name="Google Shape;310;p26"/>
          <p:cNvSpPr/>
          <p:nvPr/>
        </p:nvSpPr>
        <p:spPr>
          <a:xfrm>
            <a:off x="8259237" y="929100"/>
            <a:ext cx="268500" cy="198900"/>
          </a:xfrm>
          <a:prstGeom prst="roundRect">
            <a:avLst>
              <a:gd fmla="val 16667" name="adj"/>
            </a:avLst>
          </a:prstGeom>
          <a:solidFill>
            <a:schemeClr val="lt2"/>
          </a:solidFill>
          <a:ln cap="flat" cmpd="sng" w="8975">
            <a:solidFill>
              <a:schemeClr val="dk2"/>
            </a:solidFill>
            <a:prstDash val="solid"/>
            <a:round/>
            <a:headEnd len="sm" w="sm" type="none"/>
            <a:tailEnd len="sm" w="sm" type="none"/>
          </a:ln>
        </p:spPr>
        <p:txBody>
          <a:bodyPr anchorCtr="0" anchor="ctr" bIns="86200" lIns="86200" spcFirstLastPara="1" rIns="86200" wrap="square" tIns="86200">
            <a:noAutofit/>
          </a:bodyPr>
          <a:lstStyle/>
          <a:p>
            <a:pPr indent="0" lvl="0" marL="0" rtl="0" algn="ctr">
              <a:spcBef>
                <a:spcPts val="0"/>
              </a:spcBef>
              <a:spcAft>
                <a:spcPts val="0"/>
              </a:spcAft>
              <a:buNone/>
            </a:pPr>
            <a:r>
              <a:rPr lang="en" sz="1320">
                <a:latin typeface="Times New Roman"/>
                <a:ea typeface="Times New Roman"/>
                <a:cs typeface="Times New Roman"/>
                <a:sym typeface="Times New Roman"/>
              </a:rPr>
              <a:t>T</a:t>
            </a:r>
            <a:endParaRPr sz="1320">
              <a:latin typeface="Times New Roman"/>
              <a:ea typeface="Times New Roman"/>
              <a:cs typeface="Times New Roman"/>
              <a:sym typeface="Times New Roman"/>
            </a:endParaRPr>
          </a:p>
        </p:txBody>
      </p:sp>
      <p:sp>
        <p:nvSpPr>
          <p:cNvPr id="311" name="Google Shape;311;p26"/>
          <p:cNvSpPr/>
          <p:nvPr/>
        </p:nvSpPr>
        <p:spPr>
          <a:xfrm>
            <a:off x="7211146" y="1783474"/>
            <a:ext cx="943500" cy="219000"/>
          </a:xfrm>
          <a:prstGeom prst="ellipse">
            <a:avLst/>
          </a:prstGeom>
          <a:solidFill>
            <a:schemeClr val="lt2"/>
          </a:solidFill>
          <a:ln cap="flat" cmpd="sng" w="8975">
            <a:solidFill>
              <a:schemeClr val="dk2"/>
            </a:solidFill>
            <a:prstDash val="solid"/>
            <a:round/>
            <a:headEnd len="sm" w="sm" type="none"/>
            <a:tailEnd len="sm" w="sm" type="none"/>
          </a:ln>
        </p:spPr>
        <p:txBody>
          <a:bodyPr anchorCtr="0" anchor="ctr" bIns="86200" lIns="86200" spcFirstLastPara="1" rIns="86200" wrap="square" tIns="86200">
            <a:noAutofit/>
          </a:bodyPr>
          <a:lstStyle/>
          <a:p>
            <a:pPr indent="0" lvl="0" marL="0" rtl="0" algn="ctr">
              <a:spcBef>
                <a:spcPts val="0"/>
              </a:spcBef>
              <a:spcAft>
                <a:spcPts val="0"/>
              </a:spcAft>
              <a:buNone/>
            </a:pPr>
            <a:r>
              <a:rPr lang="en" sz="1320">
                <a:latin typeface="Times New Roman"/>
                <a:ea typeface="Times New Roman"/>
                <a:cs typeface="Times New Roman"/>
                <a:sym typeface="Times New Roman"/>
              </a:rPr>
              <a:t>Input</a:t>
            </a:r>
            <a:endParaRPr sz="1320">
              <a:latin typeface="Times New Roman"/>
              <a:ea typeface="Times New Roman"/>
              <a:cs typeface="Times New Roman"/>
              <a:sym typeface="Times New Roman"/>
            </a:endParaRPr>
          </a:p>
        </p:txBody>
      </p:sp>
      <p:sp>
        <p:nvSpPr>
          <p:cNvPr id="312" name="Google Shape;312;p26"/>
          <p:cNvSpPr/>
          <p:nvPr/>
        </p:nvSpPr>
        <p:spPr>
          <a:xfrm>
            <a:off x="7681895" y="2169377"/>
            <a:ext cx="1067100" cy="228300"/>
          </a:xfrm>
          <a:prstGeom prst="ellipse">
            <a:avLst/>
          </a:prstGeom>
          <a:solidFill>
            <a:schemeClr val="lt2"/>
          </a:solidFill>
          <a:ln cap="flat" cmpd="sng" w="8975">
            <a:solidFill>
              <a:schemeClr val="dk2"/>
            </a:solidFill>
            <a:prstDash val="solid"/>
            <a:round/>
            <a:headEnd len="sm" w="sm" type="none"/>
            <a:tailEnd len="sm" w="sm" type="none"/>
          </a:ln>
        </p:spPr>
        <p:txBody>
          <a:bodyPr anchorCtr="0" anchor="ctr" bIns="86200" lIns="86200" spcFirstLastPara="1" rIns="86200" wrap="square" tIns="86200">
            <a:noAutofit/>
          </a:bodyPr>
          <a:lstStyle/>
          <a:p>
            <a:pPr indent="0" lvl="0" marL="0" rtl="0" algn="ctr">
              <a:spcBef>
                <a:spcPts val="0"/>
              </a:spcBef>
              <a:spcAft>
                <a:spcPts val="0"/>
              </a:spcAft>
              <a:buNone/>
            </a:pPr>
            <a:r>
              <a:rPr lang="en" sz="1320">
                <a:latin typeface="Times New Roman"/>
                <a:ea typeface="Times New Roman"/>
                <a:cs typeface="Times New Roman"/>
                <a:sym typeface="Times New Roman"/>
              </a:rPr>
              <a:t>Results</a:t>
            </a:r>
            <a:endParaRPr sz="1320">
              <a:latin typeface="Times New Roman"/>
              <a:ea typeface="Times New Roman"/>
              <a:cs typeface="Times New Roman"/>
              <a:sym typeface="Times New Roman"/>
            </a:endParaRPr>
          </a:p>
        </p:txBody>
      </p:sp>
      <p:cxnSp>
        <p:nvCxnSpPr>
          <p:cNvPr id="313" name="Google Shape;313;p26"/>
          <p:cNvCxnSpPr>
            <a:stCxn id="311" idx="0"/>
          </p:cNvCxnSpPr>
          <p:nvPr/>
        </p:nvCxnSpPr>
        <p:spPr>
          <a:xfrm flipH="1" rot="10800000">
            <a:off x="7682896" y="1433974"/>
            <a:ext cx="1200" cy="349500"/>
          </a:xfrm>
          <a:prstGeom prst="straightConnector1">
            <a:avLst/>
          </a:prstGeom>
          <a:noFill/>
          <a:ln cap="flat" cmpd="sng" w="8975">
            <a:solidFill>
              <a:schemeClr val="dk2"/>
            </a:solidFill>
            <a:prstDash val="solid"/>
            <a:round/>
            <a:headEnd len="med" w="med" type="none"/>
            <a:tailEnd len="med" w="med" type="triangle"/>
          </a:ln>
        </p:spPr>
      </p:cxnSp>
      <p:sp>
        <p:nvSpPr>
          <p:cNvPr id="314" name="Google Shape;314;p26"/>
          <p:cNvSpPr/>
          <p:nvPr/>
        </p:nvSpPr>
        <p:spPr>
          <a:xfrm>
            <a:off x="7477889" y="494304"/>
            <a:ext cx="1067100" cy="198900"/>
          </a:xfrm>
          <a:prstGeom prst="ellipse">
            <a:avLst/>
          </a:prstGeom>
          <a:solidFill>
            <a:schemeClr val="lt2"/>
          </a:solidFill>
          <a:ln cap="flat" cmpd="sng" w="8975">
            <a:solidFill>
              <a:schemeClr val="dk2"/>
            </a:solidFill>
            <a:prstDash val="solid"/>
            <a:round/>
            <a:headEnd len="sm" w="sm" type="none"/>
            <a:tailEnd len="sm" w="sm" type="none"/>
          </a:ln>
        </p:spPr>
        <p:txBody>
          <a:bodyPr anchorCtr="0" anchor="ctr" bIns="86200" lIns="86200" spcFirstLastPara="1" rIns="86200" wrap="square" tIns="86200">
            <a:noAutofit/>
          </a:bodyPr>
          <a:lstStyle/>
          <a:p>
            <a:pPr indent="0" lvl="0" marL="0" rtl="0" algn="ctr">
              <a:spcBef>
                <a:spcPts val="0"/>
              </a:spcBef>
              <a:spcAft>
                <a:spcPts val="0"/>
              </a:spcAft>
              <a:buNone/>
            </a:pPr>
            <a:r>
              <a:rPr lang="en" sz="1320">
                <a:latin typeface="Times New Roman"/>
                <a:ea typeface="Times New Roman"/>
                <a:cs typeface="Times New Roman"/>
                <a:sym typeface="Times New Roman"/>
              </a:rPr>
              <a:t>work</a:t>
            </a:r>
            <a:endParaRPr sz="1320">
              <a:latin typeface="Times New Roman"/>
              <a:ea typeface="Times New Roman"/>
              <a:cs typeface="Times New Roman"/>
              <a:sym typeface="Times New Roman"/>
            </a:endParaRPr>
          </a:p>
        </p:txBody>
      </p:sp>
      <p:cxnSp>
        <p:nvCxnSpPr>
          <p:cNvPr id="315" name="Google Shape;315;p26"/>
          <p:cNvCxnSpPr>
            <a:endCxn id="312" idx="7"/>
          </p:cNvCxnSpPr>
          <p:nvPr/>
        </p:nvCxnSpPr>
        <p:spPr>
          <a:xfrm>
            <a:off x="8429522" y="1463611"/>
            <a:ext cx="163200" cy="739200"/>
          </a:xfrm>
          <a:prstGeom prst="straightConnector1">
            <a:avLst/>
          </a:prstGeom>
          <a:noFill/>
          <a:ln cap="flat" cmpd="sng" w="8975">
            <a:solidFill>
              <a:schemeClr val="dk2"/>
            </a:solidFill>
            <a:prstDash val="solid"/>
            <a:round/>
            <a:headEnd len="med" w="med" type="none"/>
            <a:tailEnd len="med" w="med" type="triangle"/>
          </a:ln>
        </p:spPr>
      </p:cxnSp>
      <p:cxnSp>
        <p:nvCxnSpPr>
          <p:cNvPr id="316" name="Google Shape;316;p26"/>
          <p:cNvCxnSpPr>
            <a:stCxn id="308" idx="0"/>
            <a:endCxn id="314" idx="4"/>
          </p:cNvCxnSpPr>
          <p:nvPr/>
        </p:nvCxnSpPr>
        <p:spPr>
          <a:xfrm flipH="1" rot="10800000">
            <a:off x="7655740" y="693300"/>
            <a:ext cx="355800" cy="235800"/>
          </a:xfrm>
          <a:prstGeom prst="straightConnector1">
            <a:avLst/>
          </a:prstGeom>
          <a:noFill/>
          <a:ln cap="flat" cmpd="sng" w="8975">
            <a:solidFill>
              <a:schemeClr val="dk2"/>
            </a:solidFill>
            <a:prstDash val="solid"/>
            <a:round/>
            <a:headEnd len="med" w="med" type="none"/>
            <a:tailEnd len="med" w="med" type="triangle"/>
          </a:ln>
        </p:spPr>
      </p:cxnSp>
      <p:cxnSp>
        <p:nvCxnSpPr>
          <p:cNvPr id="317" name="Google Shape;317;p26"/>
          <p:cNvCxnSpPr>
            <a:stCxn id="309" idx="0"/>
            <a:endCxn id="314" idx="4"/>
          </p:cNvCxnSpPr>
          <p:nvPr/>
        </p:nvCxnSpPr>
        <p:spPr>
          <a:xfrm rot="10800000">
            <a:off x="8011514" y="693300"/>
            <a:ext cx="6600" cy="235800"/>
          </a:xfrm>
          <a:prstGeom prst="straightConnector1">
            <a:avLst/>
          </a:prstGeom>
          <a:noFill/>
          <a:ln cap="flat" cmpd="sng" w="8975">
            <a:solidFill>
              <a:schemeClr val="dk2"/>
            </a:solidFill>
            <a:prstDash val="solid"/>
            <a:round/>
            <a:headEnd len="med" w="med" type="none"/>
            <a:tailEnd len="med" w="med" type="triangle"/>
          </a:ln>
        </p:spPr>
      </p:cxnSp>
      <p:cxnSp>
        <p:nvCxnSpPr>
          <p:cNvPr id="318" name="Google Shape;318;p26"/>
          <p:cNvCxnSpPr>
            <a:stCxn id="310" idx="0"/>
            <a:endCxn id="314" idx="4"/>
          </p:cNvCxnSpPr>
          <p:nvPr/>
        </p:nvCxnSpPr>
        <p:spPr>
          <a:xfrm rot="10800000">
            <a:off x="8011587" y="693300"/>
            <a:ext cx="381900" cy="235800"/>
          </a:xfrm>
          <a:prstGeom prst="straightConnector1">
            <a:avLst/>
          </a:prstGeom>
          <a:noFill/>
          <a:ln cap="flat" cmpd="sng" w="8975">
            <a:solidFill>
              <a:schemeClr val="dk2"/>
            </a:solidFill>
            <a:prstDash val="solid"/>
            <a:round/>
            <a:headEnd len="med" w="med" type="none"/>
            <a:tailEnd len="med" w="med" type="triangle"/>
          </a:ln>
        </p:spPr>
      </p:cxnSp>
      <p:cxnSp>
        <p:nvCxnSpPr>
          <p:cNvPr id="319" name="Google Shape;319;p26"/>
          <p:cNvCxnSpPr/>
          <p:nvPr/>
        </p:nvCxnSpPr>
        <p:spPr>
          <a:xfrm>
            <a:off x="4531692" y="-10500"/>
            <a:ext cx="0" cy="5164500"/>
          </a:xfrm>
          <a:prstGeom prst="straightConnector1">
            <a:avLst/>
          </a:prstGeom>
          <a:noFill/>
          <a:ln cap="flat" cmpd="sng" w="9525">
            <a:solidFill>
              <a:schemeClr val="dk2"/>
            </a:solidFill>
            <a:prstDash val="solid"/>
            <a:round/>
            <a:headEnd len="med" w="med" type="none"/>
            <a:tailEnd len="med" w="med" type="none"/>
          </a:ln>
        </p:spPr>
      </p:cxnSp>
      <p:cxnSp>
        <p:nvCxnSpPr>
          <p:cNvPr id="320" name="Google Shape;320;p26"/>
          <p:cNvCxnSpPr/>
          <p:nvPr/>
        </p:nvCxnSpPr>
        <p:spPr>
          <a:xfrm>
            <a:off x="2354757" y="-10500"/>
            <a:ext cx="0" cy="5164500"/>
          </a:xfrm>
          <a:prstGeom prst="straightConnector1">
            <a:avLst/>
          </a:prstGeom>
          <a:noFill/>
          <a:ln cap="flat" cmpd="sng" w="9525">
            <a:solidFill>
              <a:schemeClr val="dk2"/>
            </a:solidFill>
            <a:prstDash val="solid"/>
            <a:round/>
            <a:headEnd len="med" w="med" type="none"/>
            <a:tailEnd len="med" w="med" type="none"/>
          </a:ln>
        </p:spPr>
      </p:cxnSp>
      <p:cxnSp>
        <p:nvCxnSpPr>
          <p:cNvPr id="321" name="Google Shape;321;p26"/>
          <p:cNvCxnSpPr/>
          <p:nvPr/>
        </p:nvCxnSpPr>
        <p:spPr>
          <a:xfrm>
            <a:off x="-21075" y="2582300"/>
            <a:ext cx="9169800" cy="10500"/>
          </a:xfrm>
          <a:prstGeom prst="straightConnector1">
            <a:avLst/>
          </a:prstGeom>
          <a:noFill/>
          <a:ln cap="flat" cmpd="sng" w="9525">
            <a:solidFill>
              <a:schemeClr val="dk2"/>
            </a:solidFill>
            <a:prstDash val="solid"/>
            <a:round/>
            <a:headEnd len="med" w="med" type="none"/>
            <a:tailEnd len="med" w="med" type="none"/>
          </a:ln>
        </p:spPr>
      </p:cxnSp>
      <p:sp>
        <p:nvSpPr>
          <p:cNvPr id="322" name="Google Shape;322;p26"/>
          <p:cNvSpPr/>
          <p:nvPr/>
        </p:nvSpPr>
        <p:spPr>
          <a:xfrm>
            <a:off x="529800" y="464100"/>
            <a:ext cx="8623200" cy="4691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7"/>
          <p:cNvSpPr/>
          <p:nvPr/>
        </p:nvSpPr>
        <p:spPr>
          <a:xfrm>
            <a:off x="600619" y="4184949"/>
            <a:ext cx="1537800" cy="21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Nextflow process</a:t>
            </a:r>
            <a:endParaRPr>
              <a:latin typeface="Times New Roman"/>
              <a:ea typeface="Times New Roman"/>
              <a:cs typeface="Times New Roman"/>
              <a:sym typeface="Times New Roman"/>
            </a:endParaRPr>
          </a:p>
        </p:txBody>
      </p:sp>
      <p:sp>
        <p:nvSpPr>
          <p:cNvPr id="328" name="Google Shape;328;p27"/>
          <p:cNvSpPr/>
          <p:nvPr/>
        </p:nvSpPr>
        <p:spPr>
          <a:xfrm>
            <a:off x="817917" y="377187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329" name="Google Shape;329;p27"/>
          <p:cNvSpPr/>
          <p:nvPr/>
        </p:nvSpPr>
        <p:spPr>
          <a:xfrm>
            <a:off x="1202212" y="377187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330" name="Google Shape;330;p27"/>
          <p:cNvSpPr/>
          <p:nvPr/>
        </p:nvSpPr>
        <p:spPr>
          <a:xfrm>
            <a:off x="1600292" y="377187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331" name="Google Shape;331;p27"/>
          <p:cNvSpPr/>
          <p:nvPr/>
        </p:nvSpPr>
        <p:spPr>
          <a:xfrm>
            <a:off x="882525" y="4766661"/>
            <a:ext cx="1000500" cy="23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input</a:t>
            </a:r>
            <a:endParaRPr>
              <a:latin typeface="Times New Roman"/>
              <a:ea typeface="Times New Roman"/>
              <a:cs typeface="Times New Roman"/>
              <a:sym typeface="Times New Roman"/>
            </a:endParaRPr>
          </a:p>
        </p:txBody>
      </p:sp>
      <p:sp>
        <p:nvSpPr>
          <p:cNvPr id="332" name="Google Shape;332;p27"/>
          <p:cNvSpPr/>
          <p:nvPr/>
        </p:nvSpPr>
        <p:spPr>
          <a:xfrm>
            <a:off x="1335975" y="2805900"/>
            <a:ext cx="943500" cy="37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cxnSp>
        <p:nvCxnSpPr>
          <p:cNvPr id="333" name="Google Shape;333;p27"/>
          <p:cNvCxnSpPr>
            <a:stCxn id="331" idx="0"/>
          </p:cNvCxnSpPr>
          <p:nvPr/>
        </p:nvCxnSpPr>
        <p:spPr>
          <a:xfrm flipH="1" rot="10800000">
            <a:off x="1382775" y="4395861"/>
            <a:ext cx="1200" cy="370800"/>
          </a:xfrm>
          <a:prstGeom prst="straightConnector1">
            <a:avLst/>
          </a:prstGeom>
          <a:noFill/>
          <a:ln cap="flat" cmpd="sng" w="9525">
            <a:solidFill>
              <a:schemeClr val="dk2"/>
            </a:solidFill>
            <a:prstDash val="solid"/>
            <a:round/>
            <a:headEnd len="med" w="med" type="none"/>
            <a:tailEnd len="med" w="med" type="triangle"/>
          </a:ln>
        </p:spPr>
      </p:cxnSp>
      <p:sp>
        <p:nvSpPr>
          <p:cNvPr id="334" name="Google Shape;334;p27"/>
          <p:cNvSpPr/>
          <p:nvPr/>
        </p:nvSpPr>
        <p:spPr>
          <a:xfrm>
            <a:off x="408950" y="2805900"/>
            <a:ext cx="795000" cy="34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work</a:t>
            </a:r>
            <a:endParaRPr>
              <a:latin typeface="Times New Roman"/>
              <a:ea typeface="Times New Roman"/>
              <a:cs typeface="Times New Roman"/>
              <a:sym typeface="Times New Roman"/>
            </a:endParaRPr>
          </a:p>
        </p:txBody>
      </p:sp>
      <p:sp>
        <p:nvSpPr>
          <p:cNvPr id="335" name="Google Shape;335;p27"/>
          <p:cNvSpPr txBox="1"/>
          <p:nvPr/>
        </p:nvSpPr>
        <p:spPr>
          <a:xfrm>
            <a:off x="705464" y="43796"/>
            <a:ext cx="132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Times New Roman"/>
                <a:ea typeface="Times New Roman"/>
                <a:cs typeface="Times New Roman"/>
                <a:sym typeface="Times New Roman"/>
              </a:rPr>
              <a:t>Local Only</a:t>
            </a:r>
            <a:endParaRPr sz="1800">
              <a:solidFill>
                <a:schemeClr val="dk2"/>
              </a:solidFill>
              <a:latin typeface="Times New Roman"/>
              <a:ea typeface="Times New Roman"/>
              <a:cs typeface="Times New Roman"/>
              <a:sym typeface="Times New Roman"/>
            </a:endParaRPr>
          </a:p>
        </p:txBody>
      </p:sp>
      <p:sp>
        <p:nvSpPr>
          <p:cNvPr id="336" name="Google Shape;336;p27"/>
          <p:cNvSpPr txBox="1"/>
          <p:nvPr/>
        </p:nvSpPr>
        <p:spPr>
          <a:xfrm>
            <a:off x="2354741" y="2411"/>
            <a:ext cx="2038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latin typeface="Times New Roman"/>
                <a:ea typeface="Times New Roman"/>
                <a:cs typeface="Times New Roman"/>
                <a:sym typeface="Times New Roman"/>
              </a:rPr>
              <a:t>Data in the Cloud </a:t>
            </a:r>
            <a:endParaRPr sz="1800">
              <a:solidFill>
                <a:schemeClr val="dk2"/>
              </a:solidFill>
              <a:latin typeface="Times New Roman"/>
              <a:ea typeface="Times New Roman"/>
              <a:cs typeface="Times New Roman"/>
              <a:sym typeface="Times New Roman"/>
            </a:endParaRPr>
          </a:p>
        </p:txBody>
      </p:sp>
      <p:sp>
        <p:nvSpPr>
          <p:cNvPr id="337" name="Google Shape;337;p27"/>
          <p:cNvSpPr txBox="1"/>
          <p:nvPr/>
        </p:nvSpPr>
        <p:spPr>
          <a:xfrm>
            <a:off x="4404975" y="2400"/>
            <a:ext cx="2531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latin typeface="Times New Roman"/>
                <a:ea typeface="Times New Roman"/>
                <a:cs typeface="Times New Roman"/>
                <a:sym typeface="Times New Roman"/>
              </a:rPr>
              <a:t>Run Tasks in the Cloud </a:t>
            </a:r>
            <a:endParaRPr sz="1800">
              <a:solidFill>
                <a:schemeClr val="dk2"/>
              </a:solidFill>
              <a:latin typeface="Times New Roman"/>
              <a:ea typeface="Times New Roman"/>
              <a:cs typeface="Times New Roman"/>
              <a:sym typeface="Times New Roman"/>
            </a:endParaRPr>
          </a:p>
        </p:txBody>
      </p:sp>
      <p:sp>
        <p:nvSpPr>
          <p:cNvPr id="338" name="Google Shape;338;p27"/>
          <p:cNvSpPr txBox="1"/>
          <p:nvPr/>
        </p:nvSpPr>
        <p:spPr>
          <a:xfrm>
            <a:off x="7381375" y="-16380"/>
            <a:ext cx="132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Times New Roman"/>
                <a:ea typeface="Times New Roman"/>
                <a:cs typeface="Times New Roman"/>
                <a:sym typeface="Times New Roman"/>
              </a:rPr>
              <a:t>Cloud Only</a:t>
            </a:r>
            <a:endParaRPr sz="1800">
              <a:solidFill>
                <a:schemeClr val="dk2"/>
              </a:solidFill>
              <a:latin typeface="Times New Roman"/>
              <a:ea typeface="Times New Roman"/>
              <a:cs typeface="Times New Roman"/>
              <a:sym typeface="Times New Roman"/>
            </a:endParaRPr>
          </a:p>
        </p:txBody>
      </p:sp>
      <p:cxnSp>
        <p:nvCxnSpPr>
          <p:cNvPr id="339" name="Google Shape;339;p27"/>
          <p:cNvCxnSpPr/>
          <p:nvPr/>
        </p:nvCxnSpPr>
        <p:spPr>
          <a:xfrm>
            <a:off x="6850974" y="-21075"/>
            <a:ext cx="0" cy="5164500"/>
          </a:xfrm>
          <a:prstGeom prst="straightConnector1">
            <a:avLst/>
          </a:prstGeom>
          <a:noFill/>
          <a:ln cap="flat" cmpd="sng" w="9525">
            <a:solidFill>
              <a:schemeClr val="dk2"/>
            </a:solidFill>
            <a:prstDash val="solid"/>
            <a:round/>
            <a:headEnd len="med" w="med" type="none"/>
            <a:tailEnd len="med" w="med" type="none"/>
          </a:ln>
        </p:spPr>
      </p:cxnSp>
      <p:sp>
        <p:nvSpPr>
          <p:cNvPr id="340" name="Google Shape;340;p27"/>
          <p:cNvSpPr txBox="1"/>
          <p:nvPr/>
        </p:nvSpPr>
        <p:spPr>
          <a:xfrm rot="-5400000">
            <a:off x="-454325" y="1278800"/>
            <a:ext cx="1359600" cy="461700"/>
          </a:xfrm>
          <a:prstGeom prst="rect">
            <a:avLst/>
          </a:prstGeom>
          <a:solidFill>
            <a:srgbClr val="1C4587"/>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Cloud</a:t>
            </a:r>
            <a:endParaRPr sz="1800">
              <a:solidFill>
                <a:schemeClr val="lt1"/>
              </a:solidFill>
              <a:latin typeface="Times New Roman"/>
              <a:ea typeface="Times New Roman"/>
              <a:cs typeface="Times New Roman"/>
              <a:sym typeface="Times New Roman"/>
            </a:endParaRPr>
          </a:p>
        </p:txBody>
      </p:sp>
      <p:sp>
        <p:nvSpPr>
          <p:cNvPr id="341" name="Google Shape;341;p27"/>
          <p:cNvSpPr txBox="1"/>
          <p:nvPr/>
        </p:nvSpPr>
        <p:spPr>
          <a:xfrm rot="-5400000">
            <a:off x="-452675" y="3710800"/>
            <a:ext cx="1356300" cy="461700"/>
          </a:xfrm>
          <a:prstGeom prst="rect">
            <a:avLst/>
          </a:prstGeom>
          <a:solidFill>
            <a:srgbClr val="1C4587"/>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Local</a:t>
            </a:r>
            <a:endParaRPr sz="1800">
              <a:solidFill>
                <a:schemeClr val="lt1"/>
              </a:solidFill>
              <a:latin typeface="Times New Roman"/>
              <a:ea typeface="Times New Roman"/>
              <a:cs typeface="Times New Roman"/>
              <a:sym typeface="Times New Roman"/>
            </a:endParaRPr>
          </a:p>
        </p:txBody>
      </p:sp>
      <p:cxnSp>
        <p:nvCxnSpPr>
          <p:cNvPr id="342" name="Google Shape;342;p27"/>
          <p:cNvCxnSpPr/>
          <p:nvPr/>
        </p:nvCxnSpPr>
        <p:spPr>
          <a:xfrm>
            <a:off x="4531692" y="-10500"/>
            <a:ext cx="0" cy="5164500"/>
          </a:xfrm>
          <a:prstGeom prst="straightConnector1">
            <a:avLst/>
          </a:prstGeom>
          <a:noFill/>
          <a:ln cap="flat" cmpd="sng" w="9525">
            <a:solidFill>
              <a:schemeClr val="dk2"/>
            </a:solidFill>
            <a:prstDash val="solid"/>
            <a:round/>
            <a:headEnd len="med" w="med" type="none"/>
            <a:tailEnd len="med" w="med" type="none"/>
          </a:ln>
        </p:spPr>
      </p:cxnSp>
      <p:cxnSp>
        <p:nvCxnSpPr>
          <p:cNvPr id="343" name="Google Shape;343;p27"/>
          <p:cNvCxnSpPr/>
          <p:nvPr/>
        </p:nvCxnSpPr>
        <p:spPr>
          <a:xfrm>
            <a:off x="2354757" y="-10500"/>
            <a:ext cx="0" cy="5164500"/>
          </a:xfrm>
          <a:prstGeom prst="straightConnector1">
            <a:avLst/>
          </a:prstGeom>
          <a:noFill/>
          <a:ln cap="flat" cmpd="sng" w="9525">
            <a:solidFill>
              <a:schemeClr val="dk2"/>
            </a:solidFill>
            <a:prstDash val="solid"/>
            <a:round/>
            <a:headEnd len="med" w="med" type="none"/>
            <a:tailEnd len="med" w="med" type="none"/>
          </a:ln>
        </p:spPr>
      </p:cxnSp>
      <p:cxnSp>
        <p:nvCxnSpPr>
          <p:cNvPr id="344" name="Google Shape;344;p27"/>
          <p:cNvCxnSpPr/>
          <p:nvPr/>
        </p:nvCxnSpPr>
        <p:spPr>
          <a:xfrm>
            <a:off x="-21075" y="2582300"/>
            <a:ext cx="9169800" cy="10500"/>
          </a:xfrm>
          <a:prstGeom prst="straightConnector1">
            <a:avLst/>
          </a:prstGeom>
          <a:noFill/>
          <a:ln cap="flat" cmpd="sng" w="9525">
            <a:solidFill>
              <a:schemeClr val="dk2"/>
            </a:solidFill>
            <a:prstDash val="solid"/>
            <a:round/>
            <a:headEnd len="med" w="med" type="none"/>
            <a:tailEnd len="med" w="med" type="none"/>
          </a:ln>
        </p:spPr>
      </p:cxnSp>
      <p:sp>
        <p:nvSpPr>
          <p:cNvPr id="345" name="Google Shape;345;p27"/>
          <p:cNvSpPr/>
          <p:nvPr/>
        </p:nvSpPr>
        <p:spPr>
          <a:xfrm>
            <a:off x="839738" y="3356397"/>
            <a:ext cx="1131600" cy="2358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6" name="Google Shape;346;p27"/>
          <p:cNvSpPr/>
          <p:nvPr/>
        </p:nvSpPr>
        <p:spPr>
          <a:xfrm>
            <a:off x="2699632" y="4159899"/>
            <a:ext cx="1537800" cy="21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Nextflow process</a:t>
            </a:r>
            <a:endParaRPr>
              <a:latin typeface="Times New Roman"/>
              <a:ea typeface="Times New Roman"/>
              <a:cs typeface="Times New Roman"/>
              <a:sym typeface="Times New Roman"/>
            </a:endParaRPr>
          </a:p>
        </p:txBody>
      </p:sp>
      <p:sp>
        <p:nvSpPr>
          <p:cNvPr id="347" name="Google Shape;347;p27"/>
          <p:cNvSpPr/>
          <p:nvPr/>
        </p:nvSpPr>
        <p:spPr>
          <a:xfrm>
            <a:off x="2916929" y="374682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348" name="Google Shape;348;p27"/>
          <p:cNvSpPr/>
          <p:nvPr/>
        </p:nvSpPr>
        <p:spPr>
          <a:xfrm>
            <a:off x="3301224" y="374682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349" name="Google Shape;349;p27"/>
          <p:cNvSpPr/>
          <p:nvPr/>
        </p:nvSpPr>
        <p:spPr>
          <a:xfrm>
            <a:off x="3699304" y="374682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350" name="Google Shape;350;p27"/>
          <p:cNvSpPr/>
          <p:nvPr/>
        </p:nvSpPr>
        <p:spPr>
          <a:xfrm>
            <a:off x="2981538" y="4741611"/>
            <a:ext cx="1000500" cy="23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input</a:t>
            </a:r>
            <a:endParaRPr>
              <a:latin typeface="Times New Roman"/>
              <a:ea typeface="Times New Roman"/>
              <a:cs typeface="Times New Roman"/>
              <a:sym typeface="Times New Roman"/>
            </a:endParaRPr>
          </a:p>
        </p:txBody>
      </p:sp>
      <p:sp>
        <p:nvSpPr>
          <p:cNvPr id="351" name="Google Shape;351;p27"/>
          <p:cNvSpPr/>
          <p:nvPr/>
        </p:nvSpPr>
        <p:spPr>
          <a:xfrm>
            <a:off x="3099638" y="1246000"/>
            <a:ext cx="943500" cy="37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cxnSp>
        <p:nvCxnSpPr>
          <p:cNvPr id="352" name="Google Shape;352;p27"/>
          <p:cNvCxnSpPr>
            <a:stCxn id="350" idx="0"/>
          </p:cNvCxnSpPr>
          <p:nvPr/>
        </p:nvCxnSpPr>
        <p:spPr>
          <a:xfrm flipH="1" rot="10800000">
            <a:off x="3481788" y="4370811"/>
            <a:ext cx="1200" cy="370800"/>
          </a:xfrm>
          <a:prstGeom prst="straightConnector1">
            <a:avLst/>
          </a:prstGeom>
          <a:noFill/>
          <a:ln cap="flat" cmpd="sng" w="9525">
            <a:solidFill>
              <a:schemeClr val="dk2"/>
            </a:solidFill>
            <a:prstDash val="solid"/>
            <a:round/>
            <a:headEnd len="med" w="med" type="none"/>
            <a:tailEnd len="med" w="med" type="triangle"/>
          </a:ln>
        </p:spPr>
      </p:cxnSp>
      <p:sp>
        <p:nvSpPr>
          <p:cNvPr id="353" name="Google Shape;353;p27"/>
          <p:cNvSpPr/>
          <p:nvPr/>
        </p:nvSpPr>
        <p:spPr>
          <a:xfrm>
            <a:off x="2854037" y="2782000"/>
            <a:ext cx="795000" cy="34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work</a:t>
            </a:r>
            <a:endParaRPr>
              <a:latin typeface="Times New Roman"/>
              <a:ea typeface="Times New Roman"/>
              <a:cs typeface="Times New Roman"/>
              <a:sym typeface="Times New Roman"/>
            </a:endParaRPr>
          </a:p>
        </p:txBody>
      </p:sp>
      <p:sp>
        <p:nvSpPr>
          <p:cNvPr id="354" name="Google Shape;354;p27"/>
          <p:cNvSpPr/>
          <p:nvPr/>
        </p:nvSpPr>
        <p:spPr>
          <a:xfrm>
            <a:off x="2685725" y="3320697"/>
            <a:ext cx="1131600" cy="2358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5" name="Google Shape;355;p27"/>
          <p:cNvSpPr/>
          <p:nvPr/>
        </p:nvSpPr>
        <p:spPr>
          <a:xfrm>
            <a:off x="3879938" y="1590338"/>
            <a:ext cx="163200" cy="20250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6" name="Google Shape;356;p27"/>
          <p:cNvSpPr/>
          <p:nvPr/>
        </p:nvSpPr>
        <p:spPr>
          <a:xfrm>
            <a:off x="4922432" y="3445322"/>
            <a:ext cx="1537800" cy="21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Nextflow process</a:t>
            </a:r>
            <a:endParaRPr>
              <a:latin typeface="Times New Roman"/>
              <a:ea typeface="Times New Roman"/>
              <a:cs typeface="Times New Roman"/>
              <a:sym typeface="Times New Roman"/>
            </a:endParaRPr>
          </a:p>
        </p:txBody>
      </p:sp>
      <p:sp>
        <p:nvSpPr>
          <p:cNvPr id="357" name="Google Shape;357;p27"/>
          <p:cNvSpPr/>
          <p:nvPr/>
        </p:nvSpPr>
        <p:spPr>
          <a:xfrm>
            <a:off x="5100854" y="209397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358" name="Google Shape;358;p27"/>
          <p:cNvSpPr/>
          <p:nvPr/>
        </p:nvSpPr>
        <p:spPr>
          <a:xfrm>
            <a:off x="5485149" y="209397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359" name="Google Shape;359;p27"/>
          <p:cNvSpPr/>
          <p:nvPr/>
        </p:nvSpPr>
        <p:spPr>
          <a:xfrm>
            <a:off x="5883229" y="209397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360" name="Google Shape;360;p27"/>
          <p:cNvSpPr/>
          <p:nvPr/>
        </p:nvSpPr>
        <p:spPr>
          <a:xfrm>
            <a:off x="5204338" y="4027035"/>
            <a:ext cx="1000500" cy="23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input</a:t>
            </a:r>
            <a:endParaRPr>
              <a:latin typeface="Times New Roman"/>
              <a:ea typeface="Times New Roman"/>
              <a:cs typeface="Times New Roman"/>
              <a:sym typeface="Times New Roman"/>
            </a:endParaRPr>
          </a:p>
        </p:txBody>
      </p:sp>
      <p:sp>
        <p:nvSpPr>
          <p:cNvPr id="361" name="Google Shape;361;p27"/>
          <p:cNvSpPr/>
          <p:nvPr/>
        </p:nvSpPr>
        <p:spPr>
          <a:xfrm>
            <a:off x="5618913" y="1128000"/>
            <a:ext cx="943500" cy="37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cxnSp>
        <p:nvCxnSpPr>
          <p:cNvPr id="362" name="Google Shape;362;p27"/>
          <p:cNvCxnSpPr>
            <a:stCxn id="360" idx="0"/>
          </p:cNvCxnSpPr>
          <p:nvPr/>
        </p:nvCxnSpPr>
        <p:spPr>
          <a:xfrm flipH="1" rot="10800000">
            <a:off x="5704588" y="3656235"/>
            <a:ext cx="1200" cy="370800"/>
          </a:xfrm>
          <a:prstGeom prst="straightConnector1">
            <a:avLst/>
          </a:prstGeom>
          <a:noFill/>
          <a:ln cap="flat" cmpd="sng" w="9525">
            <a:solidFill>
              <a:schemeClr val="dk2"/>
            </a:solidFill>
            <a:prstDash val="solid"/>
            <a:round/>
            <a:headEnd len="med" w="med" type="none"/>
            <a:tailEnd len="med" w="med" type="triangle"/>
          </a:ln>
        </p:spPr>
      </p:cxnSp>
      <p:sp>
        <p:nvSpPr>
          <p:cNvPr id="363" name="Google Shape;363;p27"/>
          <p:cNvSpPr/>
          <p:nvPr/>
        </p:nvSpPr>
        <p:spPr>
          <a:xfrm>
            <a:off x="4691887" y="1128000"/>
            <a:ext cx="795000" cy="34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work</a:t>
            </a:r>
            <a:endParaRPr>
              <a:latin typeface="Times New Roman"/>
              <a:ea typeface="Times New Roman"/>
              <a:cs typeface="Times New Roman"/>
              <a:sym typeface="Times New Roman"/>
            </a:endParaRPr>
          </a:p>
        </p:txBody>
      </p:sp>
      <p:sp>
        <p:nvSpPr>
          <p:cNvPr id="364" name="Google Shape;364;p27"/>
          <p:cNvSpPr/>
          <p:nvPr/>
        </p:nvSpPr>
        <p:spPr>
          <a:xfrm>
            <a:off x="5122675" y="1678497"/>
            <a:ext cx="1131600" cy="2358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5" name="Google Shape;365;p27"/>
          <p:cNvSpPr/>
          <p:nvPr/>
        </p:nvSpPr>
        <p:spPr>
          <a:xfrm>
            <a:off x="7301832" y="1713974"/>
            <a:ext cx="1537800" cy="21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Nextflow process</a:t>
            </a:r>
            <a:endParaRPr>
              <a:latin typeface="Times New Roman"/>
              <a:ea typeface="Times New Roman"/>
              <a:cs typeface="Times New Roman"/>
              <a:sym typeface="Times New Roman"/>
            </a:endParaRPr>
          </a:p>
        </p:txBody>
      </p:sp>
      <p:sp>
        <p:nvSpPr>
          <p:cNvPr id="366" name="Google Shape;366;p27"/>
          <p:cNvSpPr/>
          <p:nvPr/>
        </p:nvSpPr>
        <p:spPr>
          <a:xfrm>
            <a:off x="7519129" y="1300899"/>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367" name="Google Shape;367;p27"/>
          <p:cNvSpPr/>
          <p:nvPr/>
        </p:nvSpPr>
        <p:spPr>
          <a:xfrm>
            <a:off x="7903424" y="1300899"/>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368" name="Google Shape;368;p27"/>
          <p:cNvSpPr/>
          <p:nvPr/>
        </p:nvSpPr>
        <p:spPr>
          <a:xfrm>
            <a:off x="8301504" y="1300899"/>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369" name="Google Shape;369;p27"/>
          <p:cNvSpPr/>
          <p:nvPr/>
        </p:nvSpPr>
        <p:spPr>
          <a:xfrm>
            <a:off x="7583738" y="2295686"/>
            <a:ext cx="1000500" cy="23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input</a:t>
            </a:r>
            <a:endParaRPr>
              <a:latin typeface="Times New Roman"/>
              <a:ea typeface="Times New Roman"/>
              <a:cs typeface="Times New Roman"/>
              <a:sym typeface="Times New Roman"/>
            </a:endParaRPr>
          </a:p>
        </p:txBody>
      </p:sp>
      <p:sp>
        <p:nvSpPr>
          <p:cNvPr id="370" name="Google Shape;370;p27"/>
          <p:cNvSpPr/>
          <p:nvPr/>
        </p:nvSpPr>
        <p:spPr>
          <a:xfrm>
            <a:off x="8083988" y="479975"/>
            <a:ext cx="943500" cy="37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cxnSp>
        <p:nvCxnSpPr>
          <p:cNvPr id="371" name="Google Shape;371;p27"/>
          <p:cNvCxnSpPr>
            <a:stCxn id="369" idx="0"/>
          </p:cNvCxnSpPr>
          <p:nvPr/>
        </p:nvCxnSpPr>
        <p:spPr>
          <a:xfrm flipH="1" rot="10800000">
            <a:off x="8083988" y="1924886"/>
            <a:ext cx="1200" cy="370800"/>
          </a:xfrm>
          <a:prstGeom prst="straightConnector1">
            <a:avLst/>
          </a:prstGeom>
          <a:noFill/>
          <a:ln cap="flat" cmpd="sng" w="9525">
            <a:solidFill>
              <a:schemeClr val="dk2"/>
            </a:solidFill>
            <a:prstDash val="solid"/>
            <a:round/>
            <a:headEnd len="med" w="med" type="none"/>
            <a:tailEnd len="med" w="med" type="triangle"/>
          </a:ln>
        </p:spPr>
      </p:cxnSp>
      <p:sp>
        <p:nvSpPr>
          <p:cNvPr id="372" name="Google Shape;372;p27"/>
          <p:cNvSpPr/>
          <p:nvPr/>
        </p:nvSpPr>
        <p:spPr>
          <a:xfrm>
            <a:off x="7263987" y="490625"/>
            <a:ext cx="795000" cy="34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work</a:t>
            </a:r>
            <a:endParaRPr>
              <a:latin typeface="Times New Roman"/>
              <a:ea typeface="Times New Roman"/>
              <a:cs typeface="Times New Roman"/>
              <a:sym typeface="Times New Roman"/>
            </a:endParaRPr>
          </a:p>
        </p:txBody>
      </p:sp>
      <p:sp>
        <p:nvSpPr>
          <p:cNvPr id="373" name="Google Shape;373;p27"/>
          <p:cNvSpPr/>
          <p:nvPr/>
        </p:nvSpPr>
        <p:spPr>
          <a:xfrm>
            <a:off x="7540950" y="885422"/>
            <a:ext cx="1131600" cy="2358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4" name="Google Shape;374;p27"/>
          <p:cNvSpPr/>
          <p:nvPr/>
        </p:nvSpPr>
        <p:spPr>
          <a:xfrm>
            <a:off x="2368025" y="445325"/>
            <a:ext cx="6776100" cy="4710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8"/>
          <p:cNvSpPr/>
          <p:nvPr/>
        </p:nvSpPr>
        <p:spPr>
          <a:xfrm>
            <a:off x="600619" y="4184949"/>
            <a:ext cx="1537800" cy="21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Nextflow process</a:t>
            </a:r>
            <a:endParaRPr>
              <a:latin typeface="Times New Roman"/>
              <a:ea typeface="Times New Roman"/>
              <a:cs typeface="Times New Roman"/>
              <a:sym typeface="Times New Roman"/>
            </a:endParaRPr>
          </a:p>
        </p:txBody>
      </p:sp>
      <p:sp>
        <p:nvSpPr>
          <p:cNvPr id="380" name="Google Shape;380;p28"/>
          <p:cNvSpPr/>
          <p:nvPr/>
        </p:nvSpPr>
        <p:spPr>
          <a:xfrm>
            <a:off x="817917" y="377187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381" name="Google Shape;381;p28"/>
          <p:cNvSpPr/>
          <p:nvPr/>
        </p:nvSpPr>
        <p:spPr>
          <a:xfrm>
            <a:off x="1202212" y="377187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382" name="Google Shape;382;p28"/>
          <p:cNvSpPr/>
          <p:nvPr/>
        </p:nvSpPr>
        <p:spPr>
          <a:xfrm>
            <a:off x="1600292" y="377187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383" name="Google Shape;383;p28"/>
          <p:cNvSpPr/>
          <p:nvPr/>
        </p:nvSpPr>
        <p:spPr>
          <a:xfrm>
            <a:off x="882525" y="4766661"/>
            <a:ext cx="1000500" cy="23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input</a:t>
            </a:r>
            <a:endParaRPr>
              <a:latin typeface="Times New Roman"/>
              <a:ea typeface="Times New Roman"/>
              <a:cs typeface="Times New Roman"/>
              <a:sym typeface="Times New Roman"/>
            </a:endParaRPr>
          </a:p>
        </p:txBody>
      </p:sp>
      <p:sp>
        <p:nvSpPr>
          <p:cNvPr id="384" name="Google Shape;384;p28"/>
          <p:cNvSpPr/>
          <p:nvPr/>
        </p:nvSpPr>
        <p:spPr>
          <a:xfrm>
            <a:off x="1335975" y="2805900"/>
            <a:ext cx="943500" cy="37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cxnSp>
        <p:nvCxnSpPr>
          <p:cNvPr id="385" name="Google Shape;385;p28"/>
          <p:cNvCxnSpPr>
            <a:stCxn id="383" idx="0"/>
          </p:cNvCxnSpPr>
          <p:nvPr/>
        </p:nvCxnSpPr>
        <p:spPr>
          <a:xfrm flipH="1" rot="10800000">
            <a:off x="1382775" y="4395861"/>
            <a:ext cx="1200" cy="370800"/>
          </a:xfrm>
          <a:prstGeom prst="straightConnector1">
            <a:avLst/>
          </a:prstGeom>
          <a:noFill/>
          <a:ln cap="flat" cmpd="sng" w="9525">
            <a:solidFill>
              <a:schemeClr val="dk2"/>
            </a:solidFill>
            <a:prstDash val="solid"/>
            <a:round/>
            <a:headEnd len="med" w="med" type="none"/>
            <a:tailEnd len="med" w="med" type="triangle"/>
          </a:ln>
        </p:spPr>
      </p:cxnSp>
      <p:sp>
        <p:nvSpPr>
          <p:cNvPr id="386" name="Google Shape;386;p28"/>
          <p:cNvSpPr/>
          <p:nvPr/>
        </p:nvSpPr>
        <p:spPr>
          <a:xfrm>
            <a:off x="408950" y="2805900"/>
            <a:ext cx="795000" cy="34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work</a:t>
            </a:r>
            <a:endParaRPr>
              <a:latin typeface="Times New Roman"/>
              <a:ea typeface="Times New Roman"/>
              <a:cs typeface="Times New Roman"/>
              <a:sym typeface="Times New Roman"/>
            </a:endParaRPr>
          </a:p>
        </p:txBody>
      </p:sp>
      <p:sp>
        <p:nvSpPr>
          <p:cNvPr id="387" name="Google Shape;387;p28"/>
          <p:cNvSpPr txBox="1"/>
          <p:nvPr/>
        </p:nvSpPr>
        <p:spPr>
          <a:xfrm>
            <a:off x="705464" y="43796"/>
            <a:ext cx="132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Times New Roman"/>
                <a:ea typeface="Times New Roman"/>
                <a:cs typeface="Times New Roman"/>
                <a:sym typeface="Times New Roman"/>
              </a:rPr>
              <a:t>Local Only</a:t>
            </a:r>
            <a:endParaRPr sz="1800">
              <a:solidFill>
                <a:schemeClr val="dk2"/>
              </a:solidFill>
              <a:latin typeface="Times New Roman"/>
              <a:ea typeface="Times New Roman"/>
              <a:cs typeface="Times New Roman"/>
              <a:sym typeface="Times New Roman"/>
            </a:endParaRPr>
          </a:p>
        </p:txBody>
      </p:sp>
      <p:sp>
        <p:nvSpPr>
          <p:cNvPr id="388" name="Google Shape;388;p28"/>
          <p:cNvSpPr txBox="1"/>
          <p:nvPr/>
        </p:nvSpPr>
        <p:spPr>
          <a:xfrm>
            <a:off x="2354741" y="2411"/>
            <a:ext cx="2038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latin typeface="Times New Roman"/>
                <a:ea typeface="Times New Roman"/>
                <a:cs typeface="Times New Roman"/>
                <a:sym typeface="Times New Roman"/>
              </a:rPr>
              <a:t>Data in the Cloud </a:t>
            </a:r>
            <a:endParaRPr sz="1800">
              <a:solidFill>
                <a:schemeClr val="dk2"/>
              </a:solidFill>
              <a:latin typeface="Times New Roman"/>
              <a:ea typeface="Times New Roman"/>
              <a:cs typeface="Times New Roman"/>
              <a:sym typeface="Times New Roman"/>
            </a:endParaRPr>
          </a:p>
        </p:txBody>
      </p:sp>
      <p:sp>
        <p:nvSpPr>
          <p:cNvPr id="389" name="Google Shape;389;p28"/>
          <p:cNvSpPr txBox="1"/>
          <p:nvPr/>
        </p:nvSpPr>
        <p:spPr>
          <a:xfrm>
            <a:off x="4404975" y="2400"/>
            <a:ext cx="2531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latin typeface="Times New Roman"/>
                <a:ea typeface="Times New Roman"/>
                <a:cs typeface="Times New Roman"/>
                <a:sym typeface="Times New Roman"/>
              </a:rPr>
              <a:t>Run Tasks in the Cloud </a:t>
            </a:r>
            <a:endParaRPr sz="1800">
              <a:solidFill>
                <a:schemeClr val="dk2"/>
              </a:solidFill>
              <a:latin typeface="Times New Roman"/>
              <a:ea typeface="Times New Roman"/>
              <a:cs typeface="Times New Roman"/>
              <a:sym typeface="Times New Roman"/>
            </a:endParaRPr>
          </a:p>
        </p:txBody>
      </p:sp>
      <p:sp>
        <p:nvSpPr>
          <p:cNvPr id="390" name="Google Shape;390;p28"/>
          <p:cNvSpPr txBox="1"/>
          <p:nvPr/>
        </p:nvSpPr>
        <p:spPr>
          <a:xfrm>
            <a:off x="7381375" y="-16380"/>
            <a:ext cx="132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Times New Roman"/>
                <a:ea typeface="Times New Roman"/>
                <a:cs typeface="Times New Roman"/>
                <a:sym typeface="Times New Roman"/>
              </a:rPr>
              <a:t>Cloud Only</a:t>
            </a:r>
            <a:endParaRPr sz="1800">
              <a:solidFill>
                <a:schemeClr val="dk2"/>
              </a:solidFill>
              <a:latin typeface="Times New Roman"/>
              <a:ea typeface="Times New Roman"/>
              <a:cs typeface="Times New Roman"/>
              <a:sym typeface="Times New Roman"/>
            </a:endParaRPr>
          </a:p>
        </p:txBody>
      </p:sp>
      <p:cxnSp>
        <p:nvCxnSpPr>
          <p:cNvPr id="391" name="Google Shape;391;p28"/>
          <p:cNvCxnSpPr/>
          <p:nvPr/>
        </p:nvCxnSpPr>
        <p:spPr>
          <a:xfrm>
            <a:off x="6850974" y="-21075"/>
            <a:ext cx="0" cy="5164500"/>
          </a:xfrm>
          <a:prstGeom prst="straightConnector1">
            <a:avLst/>
          </a:prstGeom>
          <a:noFill/>
          <a:ln cap="flat" cmpd="sng" w="9525">
            <a:solidFill>
              <a:schemeClr val="dk2"/>
            </a:solidFill>
            <a:prstDash val="solid"/>
            <a:round/>
            <a:headEnd len="med" w="med" type="none"/>
            <a:tailEnd len="med" w="med" type="none"/>
          </a:ln>
        </p:spPr>
      </p:cxnSp>
      <p:sp>
        <p:nvSpPr>
          <p:cNvPr id="392" name="Google Shape;392;p28"/>
          <p:cNvSpPr txBox="1"/>
          <p:nvPr/>
        </p:nvSpPr>
        <p:spPr>
          <a:xfrm rot="-5400000">
            <a:off x="-454325" y="1278800"/>
            <a:ext cx="1359600" cy="461700"/>
          </a:xfrm>
          <a:prstGeom prst="rect">
            <a:avLst/>
          </a:prstGeom>
          <a:solidFill>
            <a:srgbClr val="1C4587"/>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Cloud</a:t>
            </a:r>
            <a:endParaRPr sz="1800">
              <a:solidFill>
                <a:schemeClr val="lt1"/>
              </a:solidFill>
              <a:latin typeface="Times New Roman"/>
              <a:ea typeface="Times New Roman"/>
              <a:cs typeface="Times New Roman"/>
              <a:sym typeface="Times New Roman"/>
            </a:endParaRPr>
          </a:p>
        </p:txBody>
      </p:sp>
      <p:sp>
        <p:nvSpPr>
          <p:cNvPr id="393" name="Google Shape;393;p28"/>
          <p:cNvSpPr txBox="1"/>
          <p:nvPr/>
        </p:nvSpPr>
        <p:spPr>
          <a:xfrm rot="-5400000">
            <a:off x="-452675" y="3710800"/>
            <a:ext cx="1356300" cy="461700"/>
          </a:xfrm>
          <a:prstGeom prst="rect">
            <a:avLst/>
          </a:prstGeom>
          <a:solidFill>
            <a:srgbClr val="1C4587"/>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Local</a:t>
            </a:r>
            <a:endParaRPr sz="1800">
              <a:solidFill>
                <a:schemeClr val="lt1"/>
              </a:solidFill>
              <a:latin typeface="Times New Roman"/>
              <a:ea typeface="Times New Roman"/>
              <a:cs typeface="Times New Roman"/>
              <a:sym typeface="Times New Roman"/>
            </a:endParaRPr>
          </a:p>
        </p:txBody>
      </p:sp>
      <p:cxnSp>
        <p:nvCxnSpPr>
          <p:cNvPr id="394" name="Google Shape;394;p28"/>
          <p:cNvCxnSpPr/>
          <p:nvPr/>
        </p:nvCxnSpPr>
        <p:spPr>
          <a:xfrm>
            <a:off x="4531692" y="-10500"/>
            <a:ext cx="0" cy="5164500"/>
          </a:xfrm>
          <a:prstGeom prst="straightConnector1">
            <a:avLst/>
          </a:prstGeom>
          <a:noFill/>
          <a:ln cap="flat" cmpd="sng" w="9525">
            <a:solidFill>
              <a:schemeClr val="dk2"/>
            </a:solidFill>
            <a:prstDash val="solid"/>
            <a:round/>
            <a:headEnd len="med" w="med" type="none"/>
            <a:tailEnd len="med" w="med" type="none"/>
          </a:ln>
        </p:spPr>
      </p:cxnSp>
      <p:cxnSp>
        <p:nvCxnSpPr>
          <p:cNvPr id="395" name="Google Shape;395;p28"/>
          <p:cNvCxnSpPr/>
          <p:nvPr/>
        </p:nvCxnSpPr>
        <p:spPr>
          <a:xfrm>
            <a:off x="2354757" y="-10500"/>
            <a:ext cx="0" cy="5164500"/>
          </a:xfrm>
          <a:prstGeom prst="straightConnector1">
            <a:avLst/>
          </a:prstGeom>
          <a:noFill/>
          <a:ln cap="flat" cmpd="sng" w="9525">
            <a:solidFill>
              <a:schemeClr val="dk2"/>
            </a:solidFill>
            <a:prstDash val="solid"/>
            <a:round/>
            <a:headEnd len="med" w="med" type="none"/>
            <a:tailEnd len="med" w="med" type="none"/>
          </a:ln>
        </p:spPr>
      </p:cxnSp>
      <p:cxnSp>
        <p:nvCxnSpPr>
          <p:cNvPr id="396" name="Google Shape;396;p28"/>
          <p:cNvCxnSpPr/>
          <p:nvPr/>
        </p:nvCxnSpPr>
        <p:spPr>
          <a:xfrm>
            <a:off x="-21075" y="2582300"/>
            <a:ext cx="9169800" cy="10500"/>
          </a:xfrm>
          <a:prstGeom prst="straightConnector1">
            <a:avLst/>
          </a:prstGeom>
          <a:noFill/>
          <a:ln cap="flat" cmpd="sng" w="9525">
            <a:solidFill>
              <a:schemeClr val="dk2"/>
            </a:solidFill>
            <a:prstDash val="solid"/>
            <a:round/>
            <a:headEnd len="med" w="med" type="none"/>
            <a:tailEnd len="med" w="med" type="none"/>
          </a:ln>
        </p:spPr>
      </p:cxnSp>
      <p:sp>
        <p:nvSpPr>
          <p:cNvPr id="397" name="Google Shape;397;p28"/>
          <p:cNvSpPr/>
          <p:nvPr/>
        </p:nvSpPr>
        <p:spPr>
          <a:xfrm>
            <a:off x="839738" y="3356397"/>
            <a:ext cx="1131600" cy="2358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8" name="Google Shape;398;p28"/>
          <p:cNvSpPr/>
          <p:nvPr/>
        </p:nvSpPr>
        <p:spPr>
          <a:xfrm>
            <a:off x="2699632" y="4159899"/>
            <a:ext cx="1537800" cy="21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Nextflow process</a:t>
            </a:r>
            <a:endParaRPr>
              <a:latin typeface="Times New Roman"/>
              <a:ea typeface="Times New Roman"/>
              <a:cs typeface="Times New Roman"/>
              <a:sym typeface="Times New Roman"/>
            </a:endParaRPr>
          </a:p>
        </p:txBody>
      </p:sp>
      <p:sp>
        <p:nvSpPr>
          <p:cNvPr id="399" name="Google Shape;399;p28"/>
          <p:cNvSpPr/>
          <p:nvPr/>
        </p:nvSpPr>
        <p:spPr>
          <a:xfrm>
            <a:off x="2916929" y="374682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400" name="Google Shape;400;p28"/>
          <p:cNvSpPr/>
          <p:nvPr/>
        </p:nvSpPr>
        <p:spPr>
          <a:xfrm>
            <a:off x="3301224" y="374682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401" name="Google Shape;401;p28"/>
          <p:cNvSpPr/>
          <p:nvPr/>
        </p:nvSpPr>
        <p:spPr>
          <a:xfrm>
            <a:off x="3699304" y="374682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402" name="Google Shape;402;p28"/>
          <p:cNvSpPr/>
          <p:nvPr/>
        </p:nvSpPr>
        <p:spPr>
          <a:xfrm>
            <a:off x="2981538" y="4741611"/>
            <a:ext cx="1000500" cy="23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input</a:t>
            </a:r>
            <a:endParaRPr>
              <a:latin typeface="Times New Roman"/>
              <a:ea typeface="Times New Roman"/>
              <a:cs typeface="Times New Roman"/>
              <a:sym typeface="Times New Roman"/>
            </a:endParaRPr>
          </a:p>
        </p:txBody>
      </p:sp>
      <p:sp>
        <p:nvSpPr>
          <p:cNvPr id="403" name="Google Shape;403;p28"/>
          <p:cNvSpPr/>
          <p:nvPr/>
        </p:nvSpPr>
        <p:spPr>
          <a:xfrm>
            <a:off x="3099638" y="1246000"/>
            <a:ext cx="943500" cy="37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cxnSp>
        <p:nvCxnSpPr>
          <p:cNvPr id="404" name="Google Shape;404;p28"/>
          <p:cNvCxnSpPr>
            <a:stCxn id="402" idx="0"/>
          </p:cNvCxnSpPr>
          <p:nvPr/>
        </p:nvCxnSpPr>
        <p:spPr>
          <a:xfrm flipH="1" rot="10800000">
            <a:off x="3481788" y="4370811"/>
            <a:ext cx="1200" cy="370800"/>
          </a:xfrm>
          <a:prstGeom prst="straightConnector1">
            <a:avLst/>
          </a:prstGeom>
          <a:noFill/>
          <a:ln cap="flat" cmpd="sng" w="9525">
            <a:solidFill>
              <a:schemeClr val="dk2"/>
            </a:solidFill>
            <a:prstDash val="solid"/>
            <a:round/>
            <a:headEnd len="med" w="med" type="none"/>
            <a:tailEnd len="med" w="med" type="triangle"/>
          </a:ln>
        </p:spPr>
      </p:cxnSp>
      <p:sp>
        <p:nvSpPr>
          <p:cNvPr id="405" name="Google Shape;405;p28"/>
          <p:cNvSpPr/>
          <p:nvPr/>
        </p:nvSpPr>
        <p:spPr>
          <a:xfrm>
            <a:off x="2854037" y="2782000"/>
            <a:ext cx="795000" cy="34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work</a:t>
            </a:r>
            <a:endParaRPr>
              <a:latin typeface="Times New Roman"/>
              <a:ea typeface="Times New Roman"/>
              <a:cs typeface="Times New Roman"/>
              <a:sym typeface="Times New Roman"/>
            </a:endParaRPr>
          </a:p>
        </p:txBody>
      </p:sp>
      <p:sp>
        <p:nvSpPr>
          <p:cNvPr id="406" name="Google Shape;406;p28"/>
          <p:cNvSpPr/>
          <p:nvPr/>
        </p:nvSpPr>
        <p:spPr>
          <a:xfrm>
            <a:off x="2685725" y="3320697"/>
            <a:ext cx="1131600" cy="2358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7" name="Google Shape;407;p28"/>
          <p:cNvSpPr/>
          <p:nvPr/>
        </p:nvSpPr>
        <p:spPr>
          <a:xfrm>
            <a:off x="3879938" y="1590338"/>
            <a:ext cx="163200" cy="20250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8" name="Google Shape;408;p28"/>
          <p:cNvSpPr/>
          <p:nvPr/>
        </p:nvSpPr>
        <p:spPr>
          <a:xfrm>
            <a:off x="4922432" y="3445322"/>
            <a:ext cx="1537800" cy="21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Nextflow process</a:t>
            </a:r>
            <a:endParaRPr>
              <a:latin typeface="Times New Roman"/>
              <a:ea typeface="Times New Roman"/>
              <a:cs typeface="Times New Roman"/>
              <a:sym typeface="Times New Roman"/>
            </a:endParaRPr>
          </a:p>
        </p:txBody>
      </p:sp>
      <p:sp>
        <p:nvSpPr>
          <p:cNvPr id="409" name="Google Shape;409;p28"/>
          <p:cNvSpPr/>
          <p:nvPr/>
        </p:nvSpPr>
        <p:spPr>
          <a:xfrm>
            <a:off x="5100854" y="209397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410" name="Google Shape;410;p28"/>
          <p:cNvSpPr/>
          <p:nvPr/>
        </p:nvSpPr>
        <p:spPr>
          <a:xfrm>
            <a:off x="5485149" y="209397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411" name="Google Shape;411;p28"/>
          <p:cNvSpPr/>
          <p:nvPr/>
        </p:nvSpPr>
        <p:spPr>
          <a:xfrm>
            <a:off x="5883229" y="209397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412" name="Google Shape;412;p28"/>
          <p:cNvSpPr/>
          <p:nvPr/>
        </p:nvSpPr>
        <p:spPr>
          <a:xfrm>
            <a:off x="5204338" y="4027035"/>
            <a:ext cx="1000500" cy="23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input</a:t>
            </a:r>
            <a:endParaRPr>
              <a:latin typeface="Times New Roman"/>
              <a:ea typeface="Times New Roman"/>
              <a:cs typeface="Times New Roman"/>
              <a:sym typeface="Times New Roman"/>
            </a:endParaRPr>
          </a:p>
        </p:txBody>
      </p:sp>
      <p:sp>
        <p:nvSpPr>
          <p:cNvPr id="413" name="Google Shape;413;p28"/>
          <p:cNvSpPr/>
          <p:nvPr/>
        </p:nvSpPr>
        <p:spPr>
          <a:xfrm>
            <a:off x="5618913" y="1128000"/>
            <a:ext cx="943500" cy="37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cxnSp>
        <p:nvCxnSpPr>
          <p:cNvPr id="414" name="Google Shape;414;p28"/>
          <p:cNvCxnSpPr>
            <a:stCxn id="412" idx="0"/>
          </p:cNvCxnSpPr>
          <p:nvPr/>
        </p:nvCxnSpPr>
        <p:spPr>
          <a:xfrm flipH="1" rot="10800000">
            <a:off x="5704588" y="3656235"/>
            <a:ext cx="1200" cy="370800"/>
          </a:xfrm>
          <a:prstGeom prst="straightConnector1">
            <a:avLst/>
          </a:prstGeom>
          <a:noFill/>
          <a:ln cap="flat" cmpd="sng" w="9525">
            <a:solidFill>
              <a:schemeClr val="dk2"/>
            </a:solidFill>
            <a:prstDash val="solid"/>
            <a:round/>
            <a:headEnd len="med" w="med" type="none"/>
            <a:tailEnd len="med" w="med" type="triangle"/>
          </a:ln>
        </p:spPr>
      </p:cxnSp>
      <p:sp>
        <p:nvSpPr>
          <p:cNvPr id="415" name="Google Shape;415;p28"/>
          <p:cNvSpPr/>
          <p:nvPr/>
        </p:nvSpPr>
        <p:spPr>
          <a:xfrm>
            <a:off x="4691887" y="1128000"/>
            <a:ext cx="795000" cy="34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work</a:t>
            </a:r>
            <a:endParaRPr>
              <a:latin typeface="Times New Roman"/>
              <a:ea typeface="Times New Roman"/>
              <a:cs typeface="Times New Roman"/>
              <a:sym typeface="Times New Roman"/>
            </a:endParaRPr>
          </a:p>
        </p:txBody>
      </p:sp>
      <p:sp>
        <p:nvSpPr>
          <p:cNvPr id="416" name="Google Shape;416;p28"/>
          <p:cNvSpPr/>
          <p:nvPr/>
        </p:nvSpPr>
        <p:spPr>
          <a:xfrm>
            <a:off x="5122675" y="1678497"/>
            <a:ext cx="1131600" cy="2358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7" name="Google Shape;417;p28"/>
          <p:cNvSpPr/>
          <p:nvPr/>
        </p:nvSpPr>
        <p:spPr>
          <a:xfrm>
            <a:off x="7301832" y="1713974"/>
            <a:ext cx="1537800" cy="21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Nextflow process</a:t>
            </a:r>
            <a:endParaRPr>
              <a:latin typeface="Times New Roman"/>
              <a:ea typeface="Times New Roman"/>
              <a:cs typeface="Times New Roman"/>
              <a:sym typeface="Times New Roman"/>
            </a:endParaRPr>
          </a:p>
        </p:txBody>
      </p:sp>
      <p:sp>
        <p:nvSpPr>
          <p:cNvPr id="418" name="Google Shape;418;p28"/>
          <p:cNvSpPr/>
          <p:nvPr/>
        </p:nvSpPr>
        <p:spPr>
          <a:xfrm>
            <a:off x="7519129" y="1300899"/>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419" name="Google Shape;419;p28"/>
          <p:cNvSpPr/>
          <p:nvPr/>
        </p:nvSpPr>
        <p:spPr>
          <a:xfrm>
            <a:off x="7903424" y="1300899"/>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420" name="Google Shape;420;p28"/>
          <p:cNvSpPr/>
          <p:nvPr/>
        </p:nvSpPr>
        <p:spPr>
          <a:xfrm>
            <a:off x="8301504" y="1300899"/>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421" name="Google Shape;421;p28"/>
          <p:cNvSpPr/>
          <p:nvPr/>
        </p:nvSpPr>
        <p:spPr>
          <a:xfrm>
            <a:off x="7583738" y="2295686"/>
            <a:ext cx="1000500" cy="23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input</a:t>
            </a:r>
            <a:endParaRPr>
              <a:latin typeface="Times New Roman"/>
              <a:ea typeface="Times New Roman"/>
              <a:cs typeface="Times New Roman"/>
              <a:sym typeface="Times New Roman"/>
            </a:endParaRPr>
          </a:p>
        </p:txBody>
      </p:sp>
      <p:sp>
        <p:nvSpPr>
          <p:cNvPr id="422" name="Google Shape;422;p28"/>
          <p:cNvSpPr/>
          <p:nvPr/>
        </p:nvSpPr>
        <p:spPr>
          <a:xfrm>
            <a:off x="8083988" y="479975"/>
            <a:ext cx="943500" cy="37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cxnSp>
        <p:nvCxnSpPr>
          <p:cNvPr id="423" name="Google Shape;423;p28"/>
          <p:cNvCxnSpPr>
            <a:stCxn id="421" idx="0"/>
          </p:cNvCxnSpPr>
          <p:nvPr/>
        </p:nvCxnSpPr>
        <p:spPr>
          <a:xfrm flipH="1" rot="10800000">
            <a:off x="8083988" y="1924886"/>
            <a:ext cx="1200" cy="370800"/>
          </a:xfrm>
          <a:prstGeom prst="straightConnector1">
            <a:avLst/>
          </a:prstGeom>
          <a:noFill/>
          <a:ln cap="flat" cmpd="sng" w="9525">
            <a:solidFill>
              <a:schemeClr val="dk2"/>
            </a:solidFill>
            <a:prstDash val="solid"/>
            <a:round/>
            <a:headEnd len="med" w="med" type="none"/>
            <a:tailEnd len="med" w="med" type="triangle"/>
          </a:ln>
        </p:spPr>
      </p:cxnSp>
      <p:sp>
        <p:nvSpPr>
          <p:cNvPr id="424" name="Google Shape;424;p28"/>
          <p:cNvSpPr/>
          <p:nvPr/>
        </p:nvSpPr>
        <p:spPr>
          <a:xfrm>
            <a:off x="7263987" y="490625"/>
            <a:ext cx="795000" cy="34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work</a:t>
            </a:r>
            <a:endParaRPr>
              <a:latin typeface="Times New Roman"/>
              <a:ea typeface="Times New Roman"/>
              <a:cs typeface="Times New Roman"/>
              <a:sym typeface="Times New Roman"/>
            </a:endParaRPr>
          </a:p>
        </p:txBody>
      </p:sp>
      <p:sp>
        <p:nvSpPr>
          <p:cNvPr id="425" name="Google Shape;425;p28"/>
          <p:cNvSpPr/>
          <p:nvPr/>
        </p:nvSpPr>
        <p:spPr>
          <a:xfrm>
            <a:off x="7540950" y="885422"/>
            <a:ext cx="1131600" cy="2358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6" name="Google Shape;426;p28"/>
          <p:cNvSpPr/>
          <p:nvPr/>
        </p:nvSpPr>
        <p:spPr>
          <a:xfrm>
            <a:off x="4531700" y="445325"/>
            <a:ext cx="4612500" cy="4710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29"/>
          <p:cNvSpPr/>
          <p:nvPr/>
        </p:nvSpPr>
        <p:spPr>
          <a:xfrm>
            <a:off x="600619" y="4184949"/>
            <a:ext cx="1537800" cy="21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Nextflow process</a:t>
            </a:r>
            <a:endParaRPr>
              <a:latin typeface="Times New Roman"/>
              <a:ea typeface="Times New Roman"/>
              <a:cs typeface="Times New Roman"/>
              <a:sym typeface="Times New Roman"/>
            </a:endParaRPr>
          </a:p>
        </p:txBody>
      </p:sp>
      <p:sp>
        <p:nvSpPr>
          <p:cNvPr id="432" name="Google Shape;432;p29"/>
          <p:cNvSpPr/>
          <p:nvPr/>
        </p:nvSpPr>
        <p:spPr>
          <a:xfrm>
            <a:off x="817917" y="377187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433" name="Google Shape;433;p29"/>
          <p:cNvSpPr/>
          <p:nvPr/>
        </p:nvSpPr>
        <p:spPr>
          <a:xfrm>
            <a:off x="1202212" y="377187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434" name="Google Shape;434;p29"/>
          <p:cNvSpPr/>
          <p:nvPr/>
        </p:nvSpPr>
        <p:spPr>
          <a:xfrm>
            <a:off x="1600292" y="377187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435" name="Google Shape;435;p29"/>
          <p:cNvSpPr/>
          <p:nvPr/>
        </p:nvSpPr>
        <p:spPr>
          <a:xfrm>
            <a:off x="882525" y="4766661"/>
            <a:ext cx="1000500" cy="23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input</a:t>
            </a:r>
            <a:endParaRPr>
              <a:latin typeface="Times New Roman"/>
              <a:ea typeface="Times New Roman"/>
              <a:cs typeface="Times New Roman"/>
              <a:sym typeface="Times New Roman"/>
            </a:endParaRPr>
          </a:p>
        </p:txBody>
      </p:sp>
      <p:sp>
        <p:nvSpPr>
          <p:cNvPr id="436" name="Google Shape;436;p29"/>
          <p:cNvSpPr/>
          <p:nvPr/>
        </p:nvSpPr>
        <p:spPr>
          <a:xfrm>
            <a:off x="1335975" y="2805900"/>
            <a:ext cx="943500" cy="37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cxnSp>
        <p:nvCxnSpPr>
          <p:cNvPr id="437" name="Google Shape;437;p29"/>
          <p:cNvCxnSpPr>
            <a:stCxn id="435" idx="0"/>
          </p:cNvCxnSpPr>
          <p:nvPr/>
        </p:nvCxnSpPr>
        <p:spPr>
          <a:xfrm flipH="1" rot="10800000">
            <a:off x="1382775" y="4395861"/>
            <a:ext cx="1200" cy="370800"/>
          </a:xfrm>
          <a:prstGeom prst="straightConnector1">
            <a:avLst/>
          </a:prstGeom>
          <a:noFill/>
          <a:ln cap="flat" cmpd="sng" w="9525">
            <a:solidFill>
              <a:schemeClr val="dk2"/>
            </a:solidFill>
            <a:prstDash val="solid"/>
            <a:round/>
            <a:headEnd len="med" w="med" type="none"/>
            <a:tailEnd len="med" w="med" type="triangle"/>
          </a:ln>
        </p:spPr>
      </p:cxnSp>
      <p:sp>
        <p:nvSpPr>
          <p:cNvPr id="438" name="Google Shape;438;p29"/>
          <p:cNvSpPr/>
          <p:nvPr/>
        </p:nvSpPr>
        <p:spPr>
          <a:xfrm>
            <a:off x="408950" y="2805900"/>
            <a:ext cx="795000" cy="34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work</a:t>
            </a:r>
            <a:endParaRPr>
              <a:latin typeface="Times New Roman"/>
              <a:ea typeface="Times New Roman"/>
              <a:cs typeface="Times New Roman"/>
              <a:sym typeface="Times New Roman"/>
            </a:endParaRPr>
          </a:p>
        </p:txBody>
      </p:sp>
      <p:sp>
        <p:nvSpPr>
          <p:cNvPr id="439" name="Google Shape;439;p29"/>
          <p:cNvSpPr txBox="1"/>
          <p:nvPr/>
        </p:nvSpPr>
        <p:spPr>
          <a:xfrm>
            <a:off x="705464" y="43796"/>
            <a:ext cx="132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Times New Roman"/>
                <a:ea typeface="Times New Roman"/>
                <a:cs typeface="Times New Roman"/>
                <a:sym typeface="Times New Roman"/>
              </a:rPr>
              <a:t>Local Only</a:t>
            </a:r>
            <a:endParaRPr sz="1800">
              <a:solidFill>
                <a:schemeClr val="dk2"/>
              </a:solidFill>
              <a:latin typeface="Times New Roman"/>
              <a:ea typeface="Times New Roman"/>
              <a:cs typeface="Times New Roman"/>
              <a:sym typeface="Times New Roman"/>
            </a:endParaRPr>
          </a:p>
        </p:txBody>
      </p:sp>
      <p:sp>
        <p:nvSpPr>
          <p:cNvPr id="440" name="Google Shape;440;p29"/>
          <p:cNvSpPr txBox="1"/>
          <p:nvPr/>
        </p:nvSpPr>
        <p:spPr>
          <a:xfrm>
            <a:off x="2354741" y="2411"/>
            <a:ext cx="2038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latin typeface="Times New Roman"/>
                <a:ea typeface="Times New Roman"/>
                <a:cs typeface="Times New Roman"/>
                <a:sym typeface="Times New Roman"/>
              </a:rPr>
              <a:t>Data in the Cloud </a:t>
            </a:r>
            <a:endParaRPr sz="1800">
              <a:solidFill>
                <a:schemeClr val="dk2"/>
              </a:solidFill>
              <a:latin typeface="Times New Roman"/>
              <a:ea typeface="Times New Roman"/>
              <a:cs typeface="Times New Roman"/>
              <a:sym typeface="Times New Roman"/>
            </a:endParaRPr>
          </a:p>
        </p:txBody>
      </p:sp>
      <p:sp>
        <p:nvSpPr>
          <p:cNvPr id="441" name="Google Shape;441;p29"/>
          <p:cNvSpPr txBox="1"/>
          <p:nvPr/>
        </p:nvSpPr>
        <p:spPr>
          <a:xfrm>
            <a:off x="4404975" y="2400"/>
            <a:ext cx="2531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latin typeface="Times New Roman"/>
                <a:ea typeface="Times New Roman"/>
                <a:cs typeface="Times New Roman"/>
                <a:sym typeface="Times New Roman"/>
              </a:rPr>
              <a:t>Run Tasks in the Cloud </a:t>
            </a:r>
            <a:endParaRPr sz="1800">
              <a:solidFill>
                <a:schemeClr val="dk2"/>
              </a:solidFill>
              <a:latin typeface="Times New Roman"/>
              <a:ea typeface="Times New Roman"/>
              <a:cs typeface="Times New Roman"/>
              <a:sym typeface="Times New Roman"/>
            </a:endParaRPr>
          </a:p>
        </p:txBody>
      </p:sp>
      <p:sp>
        <p:nvSpPr>
          <p:cNvPr id="442" name="Google Shape;442;p29"/>
          <p:cNvSpPr txBox="1"/>
          <p:nvPr/>
        </p:nvSpPr>
        <p:spPr>
          <a:xfrm>
            <a:off x="7381375" y="-16380"/>
            <a:ext cx="132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Times New Roman"/>
                <a:ea typeface="Times New Roman"/>
                <a:cs typeface="Times New Roman"/>
                <a:sym typeface="Times New Roman"/>
              </a:rPr>
              <a:t>Cloud Only</a:t>
            </a:r>
            <a:endParaRPr sz="1800">
              <a:solidFill>
                <a:schemeClr val="dk2"/>
              </a:solidFill>
              <a:latin typeface="Times New Roman"/>
              <a:ea typeface="Times New Roman"/>
              <a:cs typeface="Times New Roman"/>
              <a:sym typeface="Times New Roman"/>
            </a:endParaRPr>
          </a:p>
        </p:txBody>
      </p:sp>
      <p:cxnSp>
        <p:nvCxnSpPr>
          <p:cNvPr id="443" name="Google Shape;443;p29"/>
          <p:cNvCxnSpPr/>
          <p:nvPr/>
        </p:nvCxnSpPr>
        <p:spPr>
          <a:xfrm>
            <a:off x="6850974" y="-21075"/>
            <a:ext cx="0" cy="5164500"/>
          </a:xfrm>
          <a:prstGeom prst="straightConnector1">
            <a:avLst/>
          </a:prstGeom>
          <a:noFill/>
          <a:ln cap="flat" cmpd="sng" w="9525">
            <a:solidFill>
              <a:schemeClr val="dk2"/>
            </a:solidFill>
            <a:prstDash val="solid"/>
            <a:round/>
            <a:headEnd len="med" w="med" type="none"/>
            <a:tailEnd len="med" w="med" type="none"/>
          </a:ln>
        </p:spPr>
      </p:cxnSp>
      <p:sp>
        <p:nvSpPr>
          <p:cNvPr id="444" name="Google Shape;444;p29"/>
          <p:cNvSpPr txBox="1"/>
          <p:nvPr/>
        </p:nvSpPr>
        <p:spPr>
          <a:xfrm rot="-5400000">
            <a:off x="-454325" y="1278800"/>
            <a:ext cx="1359600" cy="461700"/>
          </a:xfrm>
          <a:prstGeom prst="rect">
            <a:avLst/>
          </a:prstGeom>
          <a:solidFill>
            <a:srgbClr val="1C4587"/>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Cloud</a:t>
            </a:r>
            <a:endParaRPr sz="1800">
              <a:solidFill>
                <a:schemeClr val="lt1"/>
              </a:solidFill>
              <a:latin typeface="Times New Roman"/>
              <a:ea typeface="Times New Roman"/>
              <a:cs typeface="Times New Roman"/>
              <a:sym typeface="Times New Roman"/>
            </a:endParaRPr>
          </a:p>
        </p:txBody>
      </p:sp>
      <p:sp>
        <p:nvSpPr>
          <p:cNvPr id="445" name="Google Shape;445;p29"/>
          <p:cNvSpPr txBox="1"/>
          <p:nvPr/>
        </p:nvSpPr>
        <p:spPr>
          <a:xfrm rot="-5400000">
            <a:off x="-452675" y="3710800"/>
            <a:ext cx="1356300" cy="461700"/>
          </a:xfrm>
          <a:prstGeom prst="rect">
            <a:avLst/>
          </a:prstGeom>
          <a:solidFill>
            <a:srgbClr val="1C4587"/>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Local</a:t>
            </a:r>
            <a:endParaRPr sz="1800">
              <a:solidFill>
                <a:schemeClr val="lt1"/>
              </a:solidFill>
              <a:latin typeface="Times New Roman"/>
              <a:ea typeface="Times New Roman"/>
              <a:cs typeface="Times New Roman"/>
              <a:sym typeface="Times New Roman"/>
            </a:endParaRPr>
          </a:p>
        </p:txBody>
      </p:sp>
      <p:cxnSp>
        <p:nvCxnSpPr>
          <p:cNvPr id="446" name="Google Shape;446;p29"/>
          <p:cNvCxnSpPr/>
          <p:nvPr/>
        </p:nvCxnSpPr>
        <p:spPr>
          <a:xfrm>
            <a:off x="4531692" y="-10500"/>
            <a:ext cx="0" cy="5164500"/>
          </a:xfrm>
          <a:prstGeom prst="straightConnector1">
            <a:avLst/>
          </a:prstGeom>
          <a:noFill/>
          <a:ln cap="flat" cmpd="sng" w="9525">
            <a:solidFill>
              <a:schemeClr val="dk2"/>
            </a:solidFill>
            <a:prstDash val="solid"/>
            <a:round/>
            <a:headEnd len="med" w="med" type="none"/>
            <a:tailEnd len="med" w="med" type="none"/>
          </a:ln>
        </p:spPr>
      </p:cxnSp>
      <p:cxnSp>
        <p:nvCxnSpPr>
          <p:cNvPr id="447" name="Google Shape;447;p29"/>
          <p:cNvCxnSpPr/>
          <p:nvPr/>
        </p:nvCxnSpPr>
        <p:spPr>
          <a:xfrm>
            <a:off x="2354757" y="-10500"/>
            <a:ext cx="0" cy="5164500"/>
          </a:xfrm>
          <a:prstGeom prst="straightConnector1">
            <a:avLst/>
          </a:prstGeom>
          <a:noFill/>
          <a:ln cap="flat" cmpd="sng" w="9525">
            <a:solidFill>
              <a:schemeClr val="dk2"/>
            </a:solidFill>
            <a:prstDash val="solid"/>
            <a:round/>
            <a:headEnd len="med" w="med" type="none"/>
            <a:tailEnd len="med" w="med" type="none"/>
          </a:ln>
        </p:spPr>
      </p:cxnSp>
      <p:cxnSp>
        <p:nvCxnSpPr>
          <p:cNvPr id="448" name="Google Shape;448;p29"/>
          <p:cNvCxnSpPr/>
          <p:nvPr/>
        </p:nvCxnSpPr>
        <p:spPr>
          <a:xfrm>
            <a:off x="-21075" y="2582300"/>
            <a:ext cx="9169800" cy="10500"/>
          </a:xfrm>
          <a:prstGeom prst="straightConnector1">
            <a:avLst/>
          </a:prstGeom>
          <a:noFill/>
          <a:ln cap="flat" cmpd="sng" w="9525">
            <a:solidFill>
              <a:schemeClr val="dk2"/>
            </a:solidFill>
            <a:prstDash val="solid"/>
            <a:round/>
            <a:headEnd len="med" w="med" type="none"/>
            <a:tailEnd len="med" w="med" type="none"/>
          </a:ln>
        </p:spPr>
      </p:cxnSp>
      <p:sp>
        <p:nvSpPr>
          <p:cNvPr id="449" name="Google Shape;449;p29"/>
          <p:cNvSpPr/>
          <p:nvPr/>
        </p:nvSpPr>
        <p:spPr>
          <a:xfrm>
            <a:off x="839738" y="3356397"/>
            <a:ext cx="1131600" cy="2358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0" name="Google Shape;450;p29"/>
          <p:cNvSpPr/>
          <p:nvPr/>
        </p:nvSpPr>
        <p:spPr>
          <a:xfrm>
            <a:off x="2699632" y="4159899"/>
            <a:ext cx="1537800" cy="21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Nextflow process</a:t>
            </a:r>
            <a:endParaRPr>
              <a:latin typeface="Times New Roman"/>
              <a:ea typeface="Times New Roman"/>
              <a:cs typeface="Times New Roman"/>
              <a:sym typeface="Times New Roman"/>
            </a:endParaRPr>
          </a:p>
        </p:txBody>
      </p:sp>
      <p:sp>
        <p:nvSpPr>
          <p:cNvPr id="451" name="Google Shape;451;p29"/>
          <p:cNvSpPr/>
          <p:nvPr/>
        </p:nvSpPr>
        <p:spPr>
          <a:xfrm>
            <a:off x="2916929" y="374682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452" name="Google Shape;452;p29"/>
          <p:cNvSpPr/>
          <p:nvPr/>
        </p:nvSpPr>
        <p:spPr>
          <a:xfrm>
            <a:off x="3301224" y="374682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453" name="Google Shape;453;p29"/>
          <p:cNvSpPr/>
          <p:nvPr/>
        </p:nvSpPr>
        <p:spPr>
          <a:xfrm>
            <a:off x="3699304" y="374682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454" name="Google Shape;454;p29"/>
          <p:cNvSpPr/>
          <p:nvPr/>
        </p:nvSpPr>
        <p:spPr>
          <a:xfrm>
            <a:off x="2981538" y="4741611"/>
            <a:ext cx="1000500" cy="23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input</a:t>
            </a:r>
            <a:endParaRPr>
              <a:latin typeface="Times New Roman"/>
              <a:ea typeface="Times New Roman"/>
              <a:cs typeface="Times New Roman"/>
              <a:sym typeface="Times New Roman"/>
            </a:endParaRPr>
          </a:p>
        </p:txBody>
      </p:sp>
      <p:sp>
        <p:nvSpPr>
          <p:cNvPr id="455" name="Google Shape;455;p29"/>
          <p:cNvSpPr/>
          <p:nvPr/>
        </p:nvSpPr>
        <p:spPr>
          <a:xfrm>
            <a:off x="3099638" y="1246000"/>
            <a:ext cx="943500" cy="37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cxnSp>
        <p:nvCxnSpPr>
          <p:cNvPr id="456" name="Google Shape;456;p29"/>
          <p:cNvCxnSpPr>
            <a:stCxn id="454" idx="0"/>
          </p:cNvCxnSpPr>
          <p:nvPr/>
        </p:nvCxnSpPr>
        <p:spPr>
          <a:xfrm flipH="1" rot="10800000">
            <a:off x="3481788" y="4370811"/>
            <a:ext cx="1200" cy="370800"/>
          </a:xfrm>
          <a:prstGeom prst="straightConnector1">
            <a:avLst/>
          </a:prstGeom>
          <a:noFill/>
          <a:ln cap="flat" cmpd="sng" w="9525">
            <a:solidFill>
              <a:schemeClr val="dk2"/>
            </a:solidFill>
            <a:prstDash val="solid"/>
            <a:round/>
            <a:headEnd len="med" w="med" type="none"/>
            <a:tailEnd len="med" w="med" type="triangle"/>
          </a:ln>
        </p:spPr>
      </p:cxnSp>
      <p:sp>
        <p:nvSpPr>
          <p:cNvPr id="457" name="Google Shape;457;p29"/>
          <p:cNvSpPr/>
          <p:nvPr/>
        </p:nvSpPr>
        <p:spPr>
          <a:xfrm>
            <a:off x="2854037" y="2782000"/>
            <a:ext cx="795000" cy="34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work</a:t>
            </a:r>
            <a:endParaRPr>
              <a:latin typeface="Times New Roman"/>
              <a:ea typeface="Times New Roman"/>
              <a:cs typeface="Times New Roman"/>
              <a:sym typeface="Times New Roman"/>
            </a:endParaRPr>
          </a:p>
        </p:txBody>
      </p:sp>
      <p:sp>
        <p:nvSpPr>
          <p:cNvPr id="458" name="Google Shape;458;p29"/>
          <p:cNvSpPr/>
          <p:nvPr/>
        </p:nvSpPr>
        <p:spPr>
          <a:xfrm>
            <a:off x="2685725" y="3320697"/>
            <a:ext cx="1131600" cy="2358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9" name="Google Shape;459;p29"/>
          <p:cNvSpPr/>
          <p:nvPr/>
        </p:nvSpPr>
        <p:spPr>
          <a:xfrm>
            <a:off x="3879938" y="1590338"/>
            <a:ext cx="163200" cy="20250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0" name="Google Shape;460;p29"/>
          <p:cNvSpPr/>
          <p:nvPr/>
        </p:nvSpPr>
        <p:spPr>
          <a:xfrm>
            <a:off x="4922432" y="3445322"/>
            <a:ext cx="1537800" cy="21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Nextflow process</a:t>
            </a:r>
            <a:endParaRPr>
              <a:latin typeface="Times New Roman"/>
              <a:ea typeface="Times New Roman"/>
              <a:cs typeface="Times New Roman"/>
              <a:sym typeface="Times New Roman"/>
            </a:endParaRPr>
          </a:p>
        </p:txBody>
      </p:sp>
      <p:sp>
        <p:nvSpPr>
          <p:cNvPr id="461" name="Google Shape;461;p29"/>
          <p:cNvSpPr/>
          <p:nvPr/>
        </p:nvSpPr>
        <p:spPr>
          <a:xfrm>
            <a:off x="5100854" y="209397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462" name="Google Shape;462;p29"/>
          <p:cNvSpPr/>
          <p:nvPr/>
        </p:nvSpPr>
        <p:spPr>
          <a:xfrm>
            <a:off x="5485149" y="209397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463" name="Google Shape;463;p29"/>
          <p:cNvSpPr/>
          <p:nvPr/>
        </p:nvSpPr>
        <p:spPr>
          <a:xfrm>
            <a:off x="5883229" y="209397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464" name="Google Shape;464;p29"/>
          <p:cNvSpPr/>
          <p:nvPr/>
        </p:nvSpPr>
        <p:spPr>
          <a:xfrm>
            <a:off x="5204338" y="4027035"/>
            <a:ext cx="1000500" cy="23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input</a:t>
            </a:r>
            <a:endParaRPr>
              <a:latin typeface="Times New Roman"/>
              <a:ea typeface="Times New Roman"/>
              <a:cs typeface="Times New Roman"/>
              <a:sym typeface="Times New Roman"/>
            </a:endParaRPr>
          </a:p>
        </p:txBody>
      </p:sp>
      <p:sp>
        <p:nvSpPr>
          <p:cNvPr id="465" name="Google Shape;465;p29"/>
          <p:cNvSpPr/>
          <p:nvPr/>
        </p:nvSpPr>
        <p:spPr>
          <a:xfrm>
            <a:off x="5618913" y="1128000"/>
            <a:ext cx="943500" cy="37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cxnSp>
        <p:nvCxnSpPr>
          <p:cNvPr id="466" name="Google Shape;466;p29"/>
          <p:cNvCxnSpPr>
            <a:stCxn id="464" idx="0"/>
          </p:cNvCxnSpPr>
          <p:nvPr/>
        </p:nvCxnSpPr>
        <p:spPr>
          <a:xfrm flipH="1" rot="10800000">
            <a:off x="5704588" y="3656235"/>
            <a:ext cx="1200" cy="370800"/>
          </a:xfrm>
          <a:prstGeom prst="straightConnector1">
            <a:avLst/>
          </a:prstGeom>
          <a:noFill/>
          <a:ln cap="flat" cmpd="sng" w="9525">
            <a:solidFill>
              <a:schemeClr val="dk2"/>
            </a:solidFill>
            <a:prstDash val="solid"/>
            <a:round/>
            <a:headEnd len="med" w="med" type="none"/>
            <a:tailEnd len="med" w="med" type="triangle"/>
          </a:ln>
        </p:spPr>
      </p:cxnSp>
      <p:sp>
        <p:nvSpPr>
          <p:cNvPr id="467" name="Google Shape;467;p29"/>
          <p:cNvSpPr/>
          <p:nvPr/>
        </p:nvSpPr>
        <p:spPr>
          <a:xfrm>
            <a:off x="4691887" y="1128000"/>
            <a:ext cx="795000" cy="34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work</a:t>
            </a:r>
            <a:endParaRPr>
              <a:latin typeface="Times New Roman"/>
              <a:ea typeface="Times New Roman"/>
              <a:cs typeface="Times New Roman"/>
              <a:sym typeface="Times New Roman"/>
            </a:endParaRPr>
          </a:p>
        </p:txBody>
      </p:sp>
      <p:sp>
        <p:nvSpPr>
          <p:cNvPr id="468" name="Google Shape;468;p29"/>
          <p:cNvSpPr/>
          <p:nvPr/>
        </p:nvSpPr>
        <p:spPr>
          <a:xfrm>
            <a:off x="5122675" y="1678497"/>
            <a:ext cx="1131600" cy="2358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9" name="Google Shape;469;p29"/>
          <p:cNvSpPr/>
          <p:nvPr/>
        </p:nvSpPr>
        <p:spPr>
          <a:xfrm>
            <a:off x="7301832" y="1713974"/>
            <a:ext cx="1537800" cy="21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Nextflow process</a:t>
            </a:r>
            <a:endParaRPr>
              <a:latin typeface="Times New Roman"/>
              <a:ea typeface="Times New Roman"/>
              <a:cs typeface="Times New Roman"/>
              <a:sym typeface="Times New Roman"/>
            </a:endParaRPr>
          </a:p>
        </p:txBody>
      </p:sp>
      <p:sp>
        <p:nvSpPr>
          <p:cNvPr id="470" name="Google Shape;470;p29"/>
          <p:cNvSpPr/>
          <p:nvPr/>
        </p:nvSpPr>
        <p:spPr>
          <a:xfrm>
            <a:off x="7519129" y="1300899"/>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471" name="Google Shape;471;p29"/>
          <p:cNvSpPr/>
          <p:nvPr/>
        </p:nvSpPr>
        <p:spPr>
          <a:xfrm>
            <a:off x="7903424" y="1300899"/>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472" name="Google Shape;472;p29"/>
          <p:cNvSpPr/>
          <p:nvPr/>
        </p:nvSpPr>
        <p:spPr>
          <a:xfrm>
            <a:off x="8301504" y="1300899"/>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473" name="Google Shape;473;p29"/>
          <p:cNvSpPr/>
          <p:nvPr/>
        </p:nvSpPr>
        <p:spPr>
          <a:xfrm>
            <a:off x="7583738" y="2295686"/>
            <a:ext cx="1000500" cy="23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input</a:t>
            </a:r>
            <a:endParaRPr>
              <a:latin typeface="Times New Roman"/>
              <a:ea typeface="Times New Roman"/>
              <a:cs typeface="Times New Roman"/>
              <a:sym typeface="Times New Roman"/>
            </a:endParaRPr>
          </a:p>
        </p:txBody>
      </p:sp>
      <p:sp>
        <p:nvSpPr>
          <p:cNvPr id="474" name="Google Shape;474;p29"/>
          <p:cNvSpPr/>
          <p:nvPr/>
        </p:nvSpPr>
        <p:spPr>
          <a:xfrm>
            <a:off x="8083988" y="479975"/>
            <a:ext cx="943500" cy="37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cxnSp>
        <p:nvCxnSpPr>
          <p:cNvPr id="475" name="Google Shape;475;p29"/>
          <p:cNvCxnSpPr>
            <a:stCxn id="473" idx="0"/>
          </p:cNvCxnSpPr>
          <p:nvPr/>
        </p:nvCxnSpPr>
        <p:spPr>
          <a:xfrm flipH="1" rot="10800000">
            <a:off x="8083988" y="1924886"/>
            <a:ext cx="1200" cy="370800"/>
          </a:xfrm>
          <a:prstGeom prst="straightConnector1">
            <a:avLst/>
          </a:prstGeom>
          <a:noFill/>
          <a:ln cap="flat" cmpd="sng" w="9525">
            <a:solidFill>
              <a:schemeClr val="dk2"/>
            </a:solidFill>
            <a:prstDash val="solid"/>
            <a:round/>
            <a:headEnd len="med" w="med" type="none"/>
            <a:tailEnd len="med" w="med" type="triangle"/>
          </a:ln>
        </p:spPr>
      </p:cxnSp>
      <p:sp>
        <p:nvSpPr>
          <p:cNvPr id="476" name="Google Shape;476;p29"/>
          <p:cNvSpPr/>
          <p:nvPr/>
        </p:nvSpPr>
        <p:spPr>
          <a:xfrm>
            <a:off x="7263987" y="490625"/>
            <a:ext cx="795000" cy="34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work</a:t>
            </a:r>
            <a:endParaRPr>
              <a:latin typeface="Times New Roman"/>
              <a:ea typeface="Times New Roman"/>
              <a:cs typeface="Times New Roman"/>
              <a:sym typeface="Times New Roman"/>
            </a:endParaRPr>
          </a:p>
        </p:txBody>
      </p:sp>
      <p:sp>
        <p:nvSpPr>
          <p:cNvPr id="477" name="Google Shape;477;p29"/>
          <p:cNvSpPr/>
          <p:nvPr/>
        </p:nvSpPr>
        <p:spPr>
          <a:xfrm>
            <a:off x="7540950" y="885422"/>
            <a:ext cx="1131600" cy="2358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8" name="Google Shape;478;p29"/>
          <p:cNvSpPr/>
          <p:nvPr/>
        </p:nvSpPr>
        <p:spPr>
          <a:xfrm>
            <a:off x="6850975" y="376350"/>
            <a:ext cx="2293200" cy="477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30"/>
          <p:cNvSpPr/>
          <p:nvPr/>
        </p:nvSpPr>
        <p:spPr>
          <a:xfrm>
            <a:off x="600619" y="4184949"/>
            <a:ext cx="1537800" cy="21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Nextflow process</a:t>
            </a:r>
            <a:endParaRPr>
              <a:latin typeface="Times New Roman"/>
              <a:ea typeface="Times New Roman"/>
              <a:cs typeface="Times New Roman"/>
              <a:sym typeface="Times New Roman"/>
            </a:endParaRPr>
          </a:p>
        </p:txBody>
      </p:sp>
      <p:sp>
        <p:nvSpPr>
          <p:cNvPr id="484" name="Google Shape;484;p30"/>
          <p:cNvSpPr/>
          <p:nvPr/>
        </p:nvSpPr>
        <p:spPr>
          <a:xfrm>
            <a:off x="817917" y="377187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485" name="Google Shape;485;p30"/>
          <p:cNvSpPr/>
          <p:nvPr/>
        </p:nvSpPr>
        <p:spPr>
          <a:xfrm>
            <a:off x="1202212" y="377187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486" name="Google Shape;486;p30"/>
          <p:cNvSpPr/>
          <p:nvPr/>
        </p:nvSpPr>
        <p:spPr>
          <a:xfrm>
            <a:off x="1600292" y="377187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487" name="Google Shape;487;p30"/>
          <p:cNvSpPr/>
          <p:nvPr/>
        </p:nvSpPr>
        <p:spPr>
          <a:xfrm>
            <a:off x="882525" y="4766661"/>
            <a:ext cx="1000500" cy="23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input</a:t>
            </a:r>
            <a:endParaRPr>
              <a:latin typeface="Times New Roman"/>
              <a:ea typeface="Times New Roman"/>
              <a:cs typeface="Times New Roman"/>
              <a:sym typeface="Times New Roman"/>
            </a:endParaRPr>
          </a:p>
        </p:txBody>
      </p:sp>
      <p:sp>
        <p:nvSpPr>
          <p:cNvPr id="488" name="Google Shape;488;p30"/>
          <p:cNvSpPr/>
          <p:nvPr/>
        </p:nvSpPr>
        <p:spPr>
          <a:xfrm>
            <a:off x="1335975" y="2805900"/>
            <a:ext cx="943500" cy="37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cxnSp>
        <p:nvCxnSpPr>
          <p:cNvPr id="489" name="Google Shape;489;p30"/>
          <p:cNvCxnSpPr>
            <a:stCxn id="487" idx="0"/>
          </p:cNvCxnSpPr>
          <p:nvPr/>
        </p:nvCxnSpPr>
        <p:spPr>
          <a:xfrm flipH="1" rot="10800000">
            <a:off x="1382775" y="4395861"/>
            <a:ext cx="1200" cy="370800"/>
          </a:xfrm>
          <a:prstGeom prst="straightConnector1">
            <a:avLst/>
          </a:prstGeom>
          <a:noFill/>
          <a:ln cap="flat" cmpd="sng" w="9525">
            <a:solidFill>
              <a:schemeClr val="dk2"/>
            </a:solidFill>
            <a:prstDash val="solid"/>
            <a:round/>
            <a:headEnd len="med" w="med" type="none"/>
            <a:tailEnd len="med" w="med" type="triangle"/>
          </a:ln>
        </p:spPr>
      </p:cxnSp>
      <p:sp>
        <p:nvSpPr>
          <p:cNvPr id="490" name="Google Shape;490;p30"/>
          <p:cNvSpPr/>
          <p:nvPr/>
        </p:nvSpPr>
        <p:spPr>
          <a:xfrm>
            <a:off x="408950" y="2805900"/>
            <a:ext cx="795000" cy="34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work</a:t>
            </a:r>
            <a:endParaRPr>
              <a:latin typeface="Times New Roman"/>
              <a:ea typeface="Times New Roman"/>
              <a:cs typeface="Times New Roman"/>
              <a:sym typeface="Times New Roman"/>
            </a:endParaRPr>
          </a:p>
        </p:txBody>
      </p:sp>
      <p:sp>
        <p:nvSpPr>
          <p:cNvPr id="491" name="Google Shape;491;p30"/>
          <p:cNvSpPr txBox="1"/>
          <p:nvPr/>
        </p:nvSpPr>
        <p:spPr>
          <a:xfrm>
            <a:off x="705464" y="43796"/>
            <a:ext cx="132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Times New Roman"/>
                <a:ea typeface="Times New Roman"/>
                <a:cs typeface="Times New Roman"/>
                <a:sym typeface="Times New Roman"/>
              </a:rPr>
              <a:t>Local Only</a:t>
            </a:r>
            <a:endParaRPr sz="1800">
              <a:solidFill>
                <a:schemeClr val="dk2"/>
              </a:solidFill>
              <a:latin typeface="Times New Roman"/>
              <a:ea typeface="Times New Roman"/>
              <a:cs typeface="Times New Roman"/>
              <a:sym typeface="Times New Roman"/>
            </a:endParaRPr>
          </a:p>
        </p:txBody>
      </p:sp>
      <p:sp>
        <p:nvSpPr>
          <p:cNvPr id="492" name="Google Shape;492;p30"/>
          <p:cNvSpPr txBox="1"/>
          <p:nvPr/>
        </p:nvSpPr>
        <p:spPr>
          <a:xfrm>
            <a:off x="2354741" y="2411"/>
            <a:ext cx="2038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latin typeface="Times New Roman"/>
                <a:ea typeface="Times New Roman"/>
                <a:cs typeface="Times New Roman"/>
                <a:sym typeface="Times New Roman"/>
              </a:rPr>
              <a:t>Data in the Cloud </a:t>
            </a:r>
            <a:endParaRPr sz="1800">
              <a:solidFill>
                <a:schemeClr val="dk2"/>
              </a:solidFill>
              <a:latin typeface="Times New Roman"/>
              <a:ea typeface="Times New Roman"/>
              <a:cs typeface="Times New Roman"/>
              <a:sym typeface="Times New Roman"/>
            </a:endParaRPr>
          </a:p>
        </p:txBody>
      </p:sp>
      <p:sp>
        <p:nvSpPr>
          <p:cNvPr id="493" name="Google Shape;493;p30"/>
          <p:cNvSpPr txBox="1"/>
          <p:nvPr/>
        </p:nvSpPr>
        <p:spPr>
          <a:xfrm>
            <a:off x="4404975" y="2400"/>
            <a:ext cx="2531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latin typeface="Times New Roman"/>
                <a:ea typeface="Times New Roman"/>
                <a:cs typeface="Times New Roman"/>
                <a:sym typeface="Times New Roman"/>
              </a:rPr>
              <a:t>Run Tasks in the Cloud </a:t>
            </a:r>
            <a:endParaRPr sz="1800">
              <a:solidFill>
                <a:schemeClr val="dk2"/>
              </a:solidFill>
              <a:latin typeface="Times New Roman"/>
              <a:ea typeface="Times New Roman"/>
              <a:cs typeface="Times New Roman"/>
              <a:sym typeface="Times New Roman"/>
            </a:endParaRPr>
          </a:p>
        </p:txBody>
      </p:sp>
      <p:sp>
        <p:nvSpPr>
          <p:cNvPr id="494" name="Google Shape;494;p30"/>
          <p:cNvSpPr txBox="1"/>
          <p:nvPr/>
        </p:nvSpPr>
        <p:spPr>
          <a:xfrm>
            <a:off x="7381375" y="-16380"/>
            <a:ext cx="132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Times New Roman"/>
                <a:ea typeface="Times New Roman"/>
                <a:cs typeface="Times New Roman"/>
                <a:sym typeface="Times New Roman"/>
              </a:rPr>
              <a:t>Cloud Only</a:t>
            </a:r>
            <a:endParaRPr sz="1800">
              <a:solidFill>
                <a:schemeClr val="dk2"/>
              </a:solidFill>
              <a:latin typeface="Times New Roman"/>
              <a:ea typeface="Times New Roman"/>
              <a:cs typeface="Times New Roman"/>
              <a:sym typeface="Times New Roman"/>
            </a:endParaRPr>
          </a:p>
        </p:txBody>
      </p:sp>
      <p:cxnSp>
        <p:nvCxnSpPr>
          <p:cNvPr id="495" name="Google Shape;495;p30"/>
          <p:cNvCxnSpPr/>
          <p:nvPr/>
        </p:nvCxnSpPr>
        <p:spPr>
          <a:xfrm>
            <a:off x="6850974" y="-21075"/>
            <a:ext cx="0" cy="5164500"/>
          </a:xfrm>
          <a:prstGeom prst="straightConnector1">
            <a:avLst/>
          </a:prstGeom>
          <a:noFill/>
          <a:ln cap="flat" cmpd="sng" w="9525">
            <a:solidFill>
              <a:schemeClr val="dk2"/>
            </a:solidFill>
            <a:prstDash val="solid"/>
            <a:round/>
            <a:headEnd len="med" w="med" type="none"/>
            <a:tailEnd len="med" w="med" type="none"/>
          </a:ln>
        </p:spPr>
      </p:cxnSp>
      <p:sp>
        <p:nvSpPr>
          <p:cNvPr id="496" name="Google Shape;496;p30"/>
          <p:cNvSpPr txBox="1"/>
          <p:nvPr/>
        </p:nvSpPr>
        <p:spPr>
          <a:xfrm rot="-5400000">
            <a:off x="-454325" y="1278800"/>
            <a:ext cx="1359600" cy="461700"/>
          </a:xfrm>
          <a:prstGeom prst="rect">
            <a:avLst/>
          </a:prstGeom>
          <a:solidFill>
            <a:srgbClr val="1C4587"/>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Cloud</a:t>
            </a:r>
            <a:endParaRPr sz="1800">
              <a:solidFill>
                <a:schemeClr val="lt1"/>
              </a:solidFill>
              <a:latin typeface="Times New Roman"/>
              <a:ea typeface="Times New Roman"/>
              <a:cs typeface="Times New Roman"/>
              <a:sym typeface="Times New Roman"/>
            </a:endParaRPr>
          </a:p>
        </p:txBody>
      </p:sp>
      <p:sp>
        <p:nvSpPr>
          <p:cNvPr id="497" name="Google Shape;497;p30"/>
          <p:cNvSpPr txBox="1"/>
          <p:nvPr/>
        </p:nvSpPr>
        <p:spPr>
          <a:xfrm rot="-5400000">
            <a:off x="-452675" y="3710800"/>
            <a:ext cx="1356300" cy="461700"/>
          </a:xfrm>
          <a:prstGeom prst="rect">
            <a:avLst/>
          </a:prstGeom>
          <a:solidFill>
            <a:srgbClr val="1C4587"/>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Local</a:t>
            </a:r>
            <a:endParaRPr sz="1800">
              <a:solidFill>
                <a:schemeClr val="lt1"/>
              </a:solidFill>
              <a:latin typeface="Times New Roman"/>
              <a:ea typeface="Times New Roman"/>
              <a:cs typeface="Times New Roman"/>
              <a:sym typeface="Times New Roman"/>
            </a:endParaRPr>
          </a:p>
        </p:txBody>
      </p:sp>
      <p:cxnSp>
        <p:nvCxnSpPr>
          <p:cNvPr id="498" name="Google Shape;498;p30"/>
          <p:cNvCxnSpPr/>
          <p:nvPr/>
        </p:nvCxnSpPr>
        <p:spPr>
          <a:xfrm>
            <a:off x="4531692" y="-10500"/>
            <a:ext cx="0" cy="5164500"/>
          </a:xfrm>
          <a:prstGeom prst="straightConnector1">
            <a:avLst/>
          </a:prstGeom>
          <a:noFill/>
          <a:ln cap="flat" cmpd="sng" w="9525">
            <a:solidFill>
              <a:schemeClr val="dk2"/>
            </a:solidFill>
            <a:prstDash val="solid"/>
            <a:round/>
            <a:headEnd len="med" w="med" type="none"/>
            <a:tailEnd len="med" w="med" type="none"/>
          </a:ln>
        </p:spPr>
      </p:cxnSp>
      <p:cxnSp>
        <p:nvCxnSpPr>
          <p:cNvPr id="499" name="Google Shape;499;p30"/>
          <p:cNvCxnSpPr/>
          <p:nvPr/>
        </p:nvCxnSpPr>
        <p:spPr>
          <a:xfrm>
            <a:off x="2354757" y="-10500"/>
            <a:ext cx="0" cy="5164500"/>
          </a:xfrm>
          <a:prstGeom prst="straightConnector1">
            <a:avLst/>
          </a:prstGeom>
          <a:noFill/>
          <a:ln cap="flat" cmpd="sng" w="9525">
            <a:solidFill>
              <a:schemeClr val="dk2"/>
            </a:solidFill>
            <a:prstDash val="solid"/>
            <a:round/>
            <a:headEnd len="med" w="med" type="none"/>
            <a:tailEnd len="med" w="med" type="none"/>
          </a:ln>
        </p:spPr>
      </p:cxnSp>
      <p:cxnSp>
        <p:nvCxnSpPr>
          <p:cNvPr id="500" name="Google Shape;500;p30"/>
          <p:cNvCxnSpPr/>
          <p:nvPr/>
        </p:nvCxnSpPr>
        <p:spPr>
          <a:xfrm>
            <a:off x="-21075" y="2582300"/>
            <a:ext cx="9169800" cy="10500"/>
          </a:xfrm>
          <a:prstGeom prst="straightConnector1">
            <a:avLst/>
          </a:prstGeom>
          <a:noFill/>
          <a:ln cap="flat" cmpd="sng" w="9525">
            <a:solidFill>
              <a:schemeClr val="dk2"/>
            </a:solidFill>
            <a:prstDash val="solid"/>
            <a:round/>
            <a:headEnd len="med" w="med" type="none"/>
            <a:tailEnd len="med" w="med" type="none"/>
          </a:ln>
        </p:spPr>
      </p:cxnSp>
      <p:sp>
        <p:nvSpPr>
          <p:cNvPr id="501" name="Google Shape;501;p30"/>
          <p:cNvSpPr/>
          <p:nvPr/>
        </p:nvSpPr>
        <p:spPr>
          <a:xfrm>
            <a:off x="839738" y="3356397"/>
            <a:ext cx="1131600" cy="2358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2" name="Google Shape;502;p30"/>
          <p:cNvSpPr/>
          <p:nvPr/>
        </p:nvSpPr>
        <p:spPr>
          <a:xfrm>
            <a:off x="2699632" y="4159899"/>
            <a:ext cx="1537800" cy="21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Nextflow process</a:t>
            </a:r>
            <a:endParaRPr>
              <a:latin typeface="Times New Roman"/>
              <a:ea typeface="Times New Roman"/>
              <a:cs typeface="Times New Roman"/>
              <a:sym typeface="Times New Roman"/>
            </a:endParaRPr>
          </a:p>
        </p:txBody>
      </p:sp>
      <p:sp>
        <p:nvSpPr>
          <p:cNvPr id="503" name="Google Shape;503;p30"/>
          <p:cNvSpPr/>
          <p:nvPr/>
        </p:nvSpPr>
        <p:spPr>
          <a:xfrm>
            <a:off x="2916929" y="374682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504" name="Google Shape;504;p30"/>
          <p:cNvSpPr/>
          <p:nvPr/>
        </p:nvSpPr>
        <p:spPr>
          <a:xfrm>
            <a:off x="3301224" y="374682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505" name="Google Shape;505;p30"/>
          <p:cNvSpPr/>
          <p:nvPr/>
        </p:nvSpPr>
        <p:spPr>
          <a:xfrm>
            <a:off x="3699304" y="374682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506" name="Google Shape;506;p30"/>
          <p:cNvSpPr/>
          <p:nvPr/>
        </p:nvSpPr>
        <p:spPr>
          <a:xfrm>
            <a:off x="2981538" y="4741611"/>
            <a:ext cx="1000500" cy="23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input</a:t>
            </a:r>
            <a:endParaRPr>
              <a:latin typeface="Times New Roman"/>
              <a:ea typeface="Times New Roman"/>
              <a:cs typeface="Times New Roman"/>
              <a:sym typeface="Times New Roman"/>
            </a:endParaRPr>
          </a:p>
        </p:txBody>
      </p:sp>
      <p:sp>
        <p:nvSpPr>
          <p:cNvPr id="507" name="Google Shape;507;p30"/>
          <p:cNvSpPr/>
          <p:nvPr/>
        </p:nvSpPr>
        <p:spPr>
          <a:xfrm>
            <a:off x="3099638" y="1246000"/>
            <a:ext cx="943500" cy="37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cxnSp>
        <p:nvCxnSpPr>
          <p:cNvPr id="508" name="Google Shape;508;p30"/>
          <p:cNvCxnSpPr>
            <a:stCxn id="506" idx="0"/>
          </p:cNvCxnSpPr>
          <p:nvPr/>
        </p:nvCxnSpPr>
        <p:spPr>
          <a:xfrm flipH="1" rot="10800000">
            <a:off x="3481788" y="4370811"/>
            <a:ext cx="1200" cy="370800"/>
          </a:xfrm>
          <a:prstGeom prst="straightConnector1">
            <a:avLst/>
          </a:prstGeom>
          <a:noFill/>
          <a:ln cap="flat" cmpd="sng" w="9525">
            <a:solidFill>
              <a:schemeClr val="dk2"/>
            </a:solidFill>
            <a:prstDash val="solid"/>
            <a:round/>
            <a:headEnd len="med" w="med" type="none"/>
            <a:tailEnd len="med" w="med" type="triangle"/>
          </a:ln>
        </p:spPr>
      </p:cxnSp>
      <p:sp>
        <p:nvSpPr>
          <p:cNvPr id="509" name="Google Shape;509;p30"/>
          <p:cNvSpPr/>
          <p:nvPr/>
        </p:nvSpPr>
        <p:spPr>
          <a:xfrm>
            <a:off x="2854037" y="2782000"/>
            <a:ext cx="795000" cy="34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work</a:t>
            </a:r>
            <a:endParaRPr>
              <a:latin typeface="Times New Roman"/>
              <a:ea typeface="Times New Roman"/>
              <a:cs typeface="Times New Roman"/>
              <a:sym typeface="Times New Roman"/>
            </a:endParaRPr>
          </a:p>
        </p:txBody>
      </p:sp>
      <p:sp>
        <p:nvSpPr>
          <p:cNvPr id="510" name="Google Shape;510;p30"/>
          <p:cNvSpPr/>
          <p:nvPr/>
        </p:nvSpPr>
        <p:spPr>
          <a:xfrm>
            <a:off x="2685725" y="3320697"/>
            <a:ext cx="1131600" cy="2358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1" name="Google Shape;511;p30"/>
          <p:cNvSpPr/>
          <p:nvPr/>
        </p:nvSpPr>
        <p:spPr>
          <a:xfrm>
            <a:off x="3879938" y="1590338"/>
            <a:ext cx="163200" cy="20250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2" name="Google Shape;512;p30"/>
          <p:cNvSpPr/>
          <p:nvPr/>
        </p:nvSpPr>
        <p:spPr>
          <a:xfrm>
            <a:off x="4922432" y="3445322"/>
            <a:ext cx="1537800" cy="21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Nextflow process</a:t>
            </a:r>
            <a:endParaRPr>
              <a:latin typeface="Times New Roman"/>
              <a:ea typeface="Times New Roman"/>
              <a:cs typeface="Times New Roman"/>
              <a:sym typeface="Times New Roman"/>
            </a:endParaRPr>
          </a:p>
        </p:txBody>
      </p:sp>
      <p:sp>
        <p:nvSpPr>
          <p:cNvPr id="513" name="Google Shape;513;p30"/>
          <p:cNvSpPr/>
          <p:nvPr/>
        </p:nvSpPr>
        <p:spPr>
          <a:xfrm>
            <a:off x="5100854" y="209397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514" name="Google Shape;514;p30"/>
          <p:cNvSpPr/>
          <p:nvPr/>
        </p:nvSpPr>
        <p:spPr>
          <a:xfrm>
            <a:off x="5485149" y="209397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515" name="Google Shape;515;p30"/>
          <p:cNvSpPr/>
          <p:nvPr/>
        </p:nvSpPr>
        <p:spPr>
          <a:xfrm>
            <a:off x="5883229" y="209397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516" name="Google Shape;516;p30"/>
          <p:cNvSpPr/>
          <p:nvPr/>
        </p:nvSpPr>
        <p:spPr>
          <a:xfrm>
            <a:off x="5204338" y="4027035"/>
            <a:ext cx="1000500" cy="23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input</a:t>
            </a:r>
            <a:endParaRPr>
              <a:latin typeface="Times New Roman"/>
              <a:ea typeface="Times New Roman"/>
              <a:cs typeface="Times New Roman"/>
              <a:sym typeface="Times New Roman"/>
            </a:endParaRPr>
          </a:p>
        </p:txBody>
      </p:sp>
      <p:sp>
        <p:nvSpPr>
          <p:cNvPr id="517" name="Google Shape;517;p30"/>
          <p:cNvSpPr/>
          <p:nvPr/>
        </p:nvSpPr>
        <p:spPr>
          <a:xfrm>
            <a:off x="5618913" y="1128000"/>
            <a:ext cx="943500" cy="37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cxnSp>
        <p:nvCxnSpPr>
          <p:cNvPr id="518" name="Google Shape;518;p30"/>
          <p:cNvCxnSpPr>
            <a:stCxn id="516" idx="0"/>
          </p:cNvCxnSpPr>
          <p:nvPr/>
        </p:nvCxnSpPr>
        <p:spPr>
          <a:xfrm flipH="1" rot="10800000">
            <a:off x="5704588" y="3656235"/>
            <a:ext cx="1200" cy="370800"/>
          </a:xfrm>
          <a:prstGeom prst="straightConnector1">
            <a:avLst/>
          </a:prstGeom>
          <a:noFill/>
          <a:ln cap="flat" cmpd="sng" w="9525">
            <a:solidFill>
              <a:schemeClr val="dk2"/>
            </a:solidFill>
            <a:prstDash val="solid"/>
            <a:round/>
            <a:headEnd len="med" w="med" type="none"/>
            <a:tailEnd len="med" w="med" type="triangle"/>
          </a:ln>
        </p:spPr>
      </p:cxnSp>
      <p:sp>
        <p:nvSpPr>
          <p:cNvPr id="519" name="Google Shape;519;p30"/>
          <p:cNvSpPr/>
          <p:nvPr/>
        </p:nvSpPr>
        <p:spPr>
          <a:xfrm>
            <a:off x="4691887" y="1128000"/>
            <a:ext cx="795000" cy="34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work</a:t>
            </a:r>
            <a:endParaRPr>
              <a:latin typeface="Times New Roman"/>
              <a:ea typeface="Times New Roman"/>
              <a:cs typeface="Times New Roman"/>
              <a:sym typeface="Times New Roman"/>
            </a:endParaRPr>
          </a:p>
        </p:txBody>
      </p:sp>
      <p:sp>
        <p:nvSpPr>
          <p:cNvPr id="520" name="Google Shape;520;p30"/>
          <p:cNvSpPr/>
          <p:nvPr/>
        </p:nvSpPr>
        <p:spPr>
          <a:xfrm>
            <a:off x="5122675" y="1678497"/>
            <a:ext cx="1131600" cy="2358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1" name="Google Shape;521;p30"/>
          <p:cNvSpPr/>
          <p:nvPr/>
        </p:nvSpPr>
        <p:spPr>
          <a:xfrm>
            <a:off x="7301832" y="1713974"/>
            <a:ext cx="1537800" cy="21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Nextflow process</a:t>
            </a:r>
            <a:endParaRPr>
              <a:latin typeface="Times New Roman"/>
              <a:ea typeface="Times New Roman"/>
              <a:cs typeface="Times New Roman"/>
              <a:sym typeface="Times New Roman"/>
            </a:endParaRPr>
          </a:p>
        </p:txBody>
      </p:sp>
      <p:sp>
        <p:nvSpPr>
          <p:cNvPr id="522" name="Google Shape;522;p30"/>
          <p:cNvSpPr/>
          <p:nvPr/>
        </p:nvSpPr>
        <p:spPr>
          <a:xfrm>
            <a:off x="7519129" y="1300899"/>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523" name="Google Shape;523;p30"/>
          <p:cNvSpPr/>
          <p:nvPr/>
        </p:nvSpPr>
        <p:spPr>
          <a:xfrm>
            <a:off x="7903424" y="1300899"/>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524" name="Google Shape;524;p30"/>
          <p:cNvSpPr/>
          <p:nvPr/>
        </p:nvSpPr>
        <p:spPr>
          <a:xfrm>
            <a:off x="8301504" y="1300899"/>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525" name="Google Shape;525;p30"/>
          <p:cNvSpPr/>
          <p:nvPr/>
        </p:nvSpPr>
        <p:spPr>
          <a:xfrm>
            <a:off x="7583738" y="2295686"/>
            <a:ext cx="1000500" cy="23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input</a:t>
            </a:r>
            <a:endParaRPr>
              <a:latin typeface="Times New Roman"/>
              <a:ea typeface="Times New Roman"/>
              <a:cs typeface="Times New Roman"/>
              <a:sym typeface="Times New Roman"/>
            </a:endParaRPr>
          </a:p>
        </p:txBody>
      </p:sp>
      <p:sp>
        <p:nvSpPr>
          <p:cNvPr id="526" name="Google Shape;526;p30"/>
          <p:cNvSpPr/>
          <p:nvPr/>
        </p:nvSpPr>
        <p:spPr>
          <a:xfrm>
            <a:off x="8083988" y="479975"/>
            <a:ext cx="943500" cy="37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cxnSp>
        <p:nvCxnSpPr>
          <p:cNvPr id="527" name="Google Shape;527;p30"/>
          <p:cNvCxnSpPr>
            <a:stCxn id="525" idx="0"/>
          </p:cNvCxnSpPr>
          <p:nvPr/>
        </p:nvCxnSpPr>
        <p:spPr>
          <a:xfrm flipH="1" rot="10800000">
            <a:off x="8083988" y="1924886"/>
            <a:ext cx="1200" cy="370800"/>
          </a:xfrm>
          <a:prstGeom prst="straightConnector1">
            <a:avLst/>
          </a:prstGeom>
          <a:noFill/>
          <a:ln cap="flat" cmpd="sng" w="9525">
            <a:solidFill>
              <a:schemeClr val="dk2"/>
            </a:solidFill>
            <a:prstDash val="solid"/>
            <a:round/>
            <a:headEnd len="med" w="med" type="none"/>
            <a:tailEnd len="med" w="med" type="triangle"/>
          </a:ln>
        </p:spPr>
      </p:cxnSp>
      <p:sp>
        <p:nvSpPr>
          <p:cNvPr id="528" name="Google Shape;528;p30"/>
          <p:cNvSpPr/>
          <p:nvPr/>
        </p:nvSpPr>
        <p:spPr>
          <a:xfrm>
            <a:off x="7263987" y="490625"/>
            <a:ext cx="795000" cy="34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work</a:t>
            </a:r>
            <a:endParaRPr>
              <a:latin typeface="Times New Roman"/>
              <a:ea typeface="Times New Roman"/>
              <a:cs typeface="Times New Roman"/>
              <a:sym typeface="Times New Roman"/>
            </a:endParaRPr>
          </a:p>
        </p:txBody>
      </p:sp>
      <p:sp>
        <p:nvSpPr>
          <p:cNvPr id="529" name="Google Shape;529;p30"/>
          <p:cNvSpPr/>
          <p:nvPr/>
        </p:nvSpPr>
        <p:spPr>
          <a:xfrm>
            <a:off x="7540950" y="885422"/>
            <a:ext cx="1131600" cy="2358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31"/>
          <p:cNvSpPr txBox="1"/>
          <p:nvPr>
            <p:ph type="title"/>
          </p:nvPr>
        </p:nvSpPr>
        <p:spPr>
          <a:xfrm>
            <a:off x="0" y="2123925"/>
            <a:ext cx="9144000" cy="58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Times New Roman"/>
                <a:ea typeface="Times New Roman"/>
                <a:cs typeface="Times New Roman"/>
                <a:sym typeface="Times New Roman"/>
              </a:rPr>
              <a:t>Demo</a:t>
            </a:r>
            <a:endParaRPr sz="36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subTitle"/>
          </p:nvPr>
        </p:nvSpPr>
        <p:spPr>
          <a:xfrm>
            <a:off x="311700" y="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600">
                <a:solidFill>
                  <a:schemeClr val="dk1"/>
                </a:solidFill>
                <a:latin typeface="Times New Roman"/>
                <a:ea typeface="Times New Roman"/>
                <a:cs typeface="Times New Roman"/>
                <a:sym typeface="Times New Roman"/>
              </a:rPr>
              <a:t>Agenda</a:t>
            </a:r>
            <a:endParaRPr sz="3600">
              <a:solidFill>
                <a:schemeClr val="dk1"/>
              </a:solidFill>
              <a:latin typeface="Times New Roman"/>
              <a:ea typeface="Times New Roman"/>
              <a:cs typeface="Times New Roman"/>
              <a:sym typeface="Times New Roman"/>
            </a:endParaRPr>
          </a:p>
        </p:txBody>
      </p:sp>
      <p:sp>
        <p:nvSpPr>
          <p:cNvPr id="60" name="Google Shape;60;p14"/>
          <p:cNvSpPr txBox="1"/>
          <p:nvPr/>
        </p:nvSpPr>
        <p:spPr>
          <a:xfrm>
            <a:off x="613077" y="1315700"/>
            <a:ext cx="3921900" cy="2879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Presentation</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Bioinformatics</a:t>
            </a:r>
            <a:r>
              <a:rPr lang="en" sz="1800">
                <a:solidFill>
                  <a:schemeClr val="dk1"/>
                </a:solidFill>
                <a:latin typeface="Times New Roman"/>
                <a:ea typeface="Times New Roman"/>
                <a:cs typeface="Times New Roman"/>
                <a:sym typeface="Times New Roman"/>
              </a:rPr>
              <a:t> </a:t>
            </a:r>
            <a:r>
              <a:rPr lang="en" sz="1800">
                <a:solidFill>
                  <a:schemeClr val="dk1"/>
                </a:solidFill>
                <a:latin typeface="Times New Roman"/>
                <a:ea typeface="Times New Roman"/>
                <a:cs typeface="Times New Roman"/>
                <a:sym typeface="Times New Roman"/>
              </a:rPr>
              <a:t>pipelines challenges</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Nextflow as a solution</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Key concepts</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Execution environment</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Conclusions</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61" name="Google Shape;61;p14"/>
          <p:cNvSpPr txBox="1"/>
          <p:nvPr/>
        </p:nvSpPr>
        <p:spPr>
          <a:xfrm>
            <a:off x="4917926" y="1315700"/>
            <a:ext cx="3779700" cy="2879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Demo</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One-step pipeline</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Two-step pipeline</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Real bioinformatics pipeline</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Local only</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 Data in the cloud</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Running tasks in the cloud</a:t>
            </a:r>
            <a:endParaRPr sz="1800">
              <a:solidFill>
                <a:schemeClr val="dk1"/>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32"/>
          <p:cNvSpPr/>
          <p:nvPr/>
        </p:nvSpPr>
        <p:spPr>
          <a:xfrm>
            <a:off x="600619" y="4184949"/>
            <a:ext cx="1537800" cy="21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Nextflow process</a:t>
            </a:r>
            <a:endParaRPr>
              <a:latin typeface="Times New Roman"/>
              <a:ea typeface="Times New Roman"/>
              <a:cs typeface="Times New Roman"/>
              <a:sym typeface="Times New Roman"/>
            </a:endParaRPr>
          </a:p>
        </p:txBody>
      </p:sp>
      <p:sp>
        <p:nvSpPr>
          <p:cNvPr id="540" name="Google Shape;540;p32"/>
          <p:cNvSpPr/>
          <p:nvPr/>
        </p:nvSpPr>
        <p:spPr>
          <a:xfrm>
            <a:off x="817917" y="377187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541" name="Google Shape;541;p32"/>
          <p:cNvSpPr/>
          <p:nvPr/>
        </p:nvSpPr>
        <p:spPr>
          <a:xfrm>
            <a:off x="1202212" y="377187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542" name="Google Shape;542;p32"/>
          <p:cNvSpPr/>
          <p:nvPr/>
        </p:nvSpPr>
        <p:spPr>
          <a:xfrm>
            <a:off x="1600292" y="377187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543" name="Google Shape;543;p32"/>
          <p:cNvSpPr/>
          <p:nvPr/>
        </p:nvSpPr>
        <p:spPr>
          <a:xfrm>
            <a:off x="882525" y="4766661"/>
            <a:ext cx="1000500" cy="23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input</a:t>
            </a:r>
            <a:endParaRPr>
              <a:latin typeface="Times New Roman"/>
              <a:ea typeface="Times New Roman"/>
              <a:cs typeface="Times New Roman"/>
              <a:sym typeface="Times New Roman"/>
            </a:endParaRPr>
          </a:p>
        </p:txBody>
      </p:sp>
      <p:sp>
        <p:nvSpPr>
          <p:cNvPr id="544" name="Google Shape;544;p32"/>
          <p:cNvSpPr/>
          <p:nvPr/>
        </p:nvSpPr>
        <p:spPr>
          <a:xfrm>
            <a:off x="1335975" y="2805900"/>
            <a:ext cx="943500" cy="37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cxnSp>
        <p:nvCxnSpPr>
          <p:cNvPr id="545" name="Google Shape;545;p32"/>
          <p:cNvCxnSpPr>
            <a:stCxn id="543" idx="0"/>
          </p:cNvCxnSpPr>
          <p:nvPr/>
        </p:nvCxnSpPr>
        <p:spPr>
          <a:xfrm flipH="1" rot="10800000">
            <a:off x="1382775" y="4395861"/>
            <a:ext cx="1200" cy="370800"/>
          </a:xfrm>
          <a:prstGeom prst="straightConnector1">
            <a:avLst/>
          </a:prstGeom>
          <a:noFill/>
          <a:ln cap="flat" cmpd="sng" w="9525">
            <a:solidFill>
              <a:schemeClr val="dk2"/>
            </a:solidFill>
            <a:prstDash val="solid"/>
            <a:round/>
            <a:headEnd len="med" w="med" type="none"/>
            <a:tailEnd len="med" w="med" type="triangle"/>
          </a:ln>
        </p:spPr>
      </p:cxnSp>
      <p:sp>
        <p:nvSpPr>
          <p:cNvPr id="546" name="Google Shape;546;p32"/>
          <p:cNvSpPr/>
          <p:nvPr/>
        </p:nvSpPr>
        <p:spPr>
          <a:xfrm>
            <a:off x="408950" y="2805900"/>
            <a:ext cx="795000" cy="34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work</a:t>
            </a:r>
            <a:endParaRPr>
              <a:latin typeface="Times New Roman"/>
              <a:ea typeface="Times New Roman"/>
              <a:cs typeface="Times New Roman"/>
              <a:sym typeface="Times New Roman"/>
            </a:endParaRPr>
          </a:p>
        </p:txBody>
      </p:sp>
      <p:sp>
        <p:nvSpPr>
          <p:cNvPr id="547" name="Google Shape;547;p32"/>
          <p:cNvSpPr txBox="1"/>
          <p:nvPr/>
        </p:nvSpPr>
        <p:spPr>
          <a:xfrm>
            <a:off x="705464" y="43796"/>
            <a:ext cx="132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Times New Roman"/>
                <a:ea typeface="Times New Roman"/>
                <a:cs typeface="Times New Roman"/>
                <a:sym typeface="Times New Roman"/>
              </a:rPr>
              <a:t>Local Only</a:t>
            </a:r>
            <a:endParaRPr sz="1800">
              <a:solidFill>
                <a:schemeClr val="dk2"/>
              </a:solidFill>
              <a:latin typeface="Times New Roman"/>
              <a:ea typeface="Times New Roman"/>
              <a:cs typeface="Times New Roman"/>
              <a:sym typeface="Times New Roman"/>
            </a:endParaRPr>
          </a:p>
        </p:txBody>
      </p:sp>
      <p:sp>
        <p:nvSpPr>
          <p:cNvPr id="548" name="Google Shape;548;p32"/>
          <p:cNvSpPr txBox="1"/>
          <p:nvPr/>
        </p:nvSpPr>
        <p:spPr>
          <a:xfrm>
            <a:off x="2354741" y="2411"/>
            <a:ext cx="2038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latin typeface="Times New Roman"/>
                <a:ea typeface="Times New Roman"/>
                <a:cs typeface="Times New Roman"/>
                <a:sym typeface="Times New Roman"/>
              </a:rPr>
              <a:t>Data in the Cloud </a:t>
            </a:r>
            <a:endParaRPr sz="1800">
              <a:solidFill>
                <a:schemeClr val="dk2"/>
              </a:solidFill>
              <a:latin typeface="Times New Roman"/>
              <a:ea typeface="Times New Roman"/>
              <a:cs typeface="Times New Roman"/>
              <a:sym typeface="Times New Roman"/>
            </a:endParaRPr>
          </a:p>
        </p:txBody>
      </p:sp>
      <p:sp>
        <p:nvSpPr>
          <p:cNvPr id="549" name="Google Shape;549;p32"/>
          <p:cNvSpPr txBox="1"/>
          <p:nvPr/>
        </p:nvSpPr>
        <p:spPr>
          <a:xfrm>
            <a:off x="4404975" y="2400"/>
            <a:ext cx="2531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latin typeface="Times New Roman"/>
                <a:ea typeface="Times New Roman"/>
                <a:cs typeface="Times New Roman"/>
                <a:sym typeface="Times New Roman"/>
              </a:rPr>
              <a:t>Run Tasks in the Cloud </a:t>
            </a:r>
            <a:endParaRPr sz="1800">
              <a:solidFill>
                <a:schemeClr val="dk2"/>
              </a:solidFill>
              <a:latin typeface="Times New Roman"/>
              <a:ea typeface="Times New Roman"/>
              <a:cs typeface="Times New Roman"/>
              <a:sym typeface="Times New Roman"/>
            </a:endParaRPr>
          </a:p>
        </p:txBody>
      </p:sp>
      <p:sp>
        <p:nvSpPr>
          <p:cNvPr id="550" name="Google Shape;550;p32"/>
          <p:cNvSpPr txBox="1"/>
          <p:nvPr/>
        </p:nvSpPr>
        <p:spPr>
          <a:xfrm>
            <a:off x="7381375" y="-16380"/>
            <a:ext cx="132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Times New Roman"/>
                <a:ea typeface="Times New Roman"/>
                <a:cs typeface="Times New Roman"/>
                <a:sym typeface="Times New Roman"/>
              </a:rPr>
              <a:t>Cloud Only</a:t>
            </a:r>
            <a:endParaRPr sz="1800">
              <a:solidFill>
                <a:schemeClr val="dk2"/>
              </a:solidFill>
              <a:latin typeface="Times New Roman"/>
              <a:ea typeface="Times New Roman"/>
              <a:cs typeface="Times New Roman"/>
              <a:sym typeface="Times New Roman"/>
            </a:endParaRPr>
          </a:p>
        </p:txBody>
      </p:sp>
      <p:cxnSp>
        <p:nvCxnSpPr>
          <p:cNvPr id="551" name="Google Shape;551;p32"/>
          <p:cNvCxnSpPr/>
          <p:nvPr/>
        </p:nvCxnSpPr>
        <p:spPr>
          <a:xfrm>
            <a:off x="6850974" y="-21075"/>
            <a:ext cx="0" cy="5164500"/>
          </a:xfrm>
          <a:prstGeom prst="straightConnector1">
            <a:avLst/>
          </a:prstGeom>
          <a:noFill/>
          <a:ln cap="flat" cmpd="sng" w="9525">
            <a:solidFill>
              <a:schemeClr val="dk2"/>
            </a:solidFill>
            <a:prstDash val="solid"/>
            <a:round/>
            <a:headEnd len="med" w="med" type="none"/>
            <a:tailEnd len="med" w="med" type="none"/>
          </a:ln>
        </p:spPr>
      </p:cxnSp>
      <p:sp>
        <p:nvSpPr>
          <p:cNvPr id="552" name="Google Shape;552;p32"/>
          <p:cNvSpPr txBox="1"/>
          <p:nvPr/>
        </p:nvSpPr>
        <p:spPr>
          <a:xfrm rot="-5400000">
            <a:off x="-454325" y="1278800"/>
            <a:ext cx="1359600" cy="461700"/>
          </a:xfrm>
          <a:prstGeom prst="rect">
            <a:avLst/>
          </a:prstGeom>
          <a:solidFill>
            <a:srgbClr val="1C4587"/>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Cloud</a:t>
            </a:r>
            <a:endParaRPr sz="1800">
              <a:solidFill>
                <a:schemeClr val="lt1"/>
              </a:solidFill>
              <a:latin typeface="Times New Roman"/>
              <a:ea typeface="Times New Roman"/>
              <a:cs typeface="Times New Roman"/>
              <a:sym typeface="Times New Roman"/>
            </a:endParaRPr>
          </a:p>
        </p:txBody>
      </p:sp>
      <p:sp>
        <p:nvSpPr>
          <p:cNvPr id="553" name="Google Shape;553;p32"/>
          <p:cNvSpPr txBox="1"/>
          <p:nvPr/>
        </p:nvSpPr>
        <p:spPr>
          <a:xfrm rot="-5400000">
            <a:off x="-452675" y="3710800"/>
            <a:ext cx="1356300" cy="461700"/>
          </a:xfrm>
          <a:prstGeom prst="rect">
            <a:avLst/>
          </a:prstGeom>
          <a:solidFill>
            <a:srgbClr val="1C4587"/>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Local</a:t>
            </a:r>
            <a:endParaRPr sz="1800">
              <a:solidFill>
                <a:schemeClr val="lt1"/>
              </a:solidFill>
              <a:latin typeface="Times New Roman"/>
              <a:ea typeface="Times New Roman"/>
              <a:cs typeface="Times New Roman"/>
              <a:sym typeface="Times New Roman"/>
            </a:endParaRPr>
          </a:p>
        </p:txBody>
      </p:sp>
      <p:cxnSp>
        <p:nvCxnSpPr>
          <p:cNvPr id="554" name="Google Shape;554;p32"/>
          <p:cNvCxnSpPr/>
          <p:nvPr/>
        </p:nvCxnSpPr>
        <p:spPr>
          <a:xfrm>
            <a:off x="4531692" y="-10500"/>
            <a:ext cx="0" cy="5164500"/>
          </a:xfrm>
          <a:prstGeom prst="straightConnector1">
            <a:avLst/>
          </a:prstGeom>
          <a:noFill/>
          <a:ln cap="flat" cmpd="sng" w="9525">
            <a:solidFill>
              <a:schemeClr val="dk2"/>
            </a:solidFill>
            <a:prstDash val="solid"/>
            <a:round/>
            <a:headEnd len="med" w="med" type="none"/>
            <a:tailEnd len="med" w="med" type="none"/>
          </a:ln>
        </p:spPr>
      </p:cxnSp>
      <p:cxnSp>
        <p:nvCxnSpPr>
          <p:cNvPr id="555" name="Google Shape;555;p32"/>
          <p:cNvCxnSpPr/>
          <p:nvPr/>
        </p:nvCxnSpPr>
        <p:spPr>
          <a:xfrm>
            <a:off x="2354757" y="-10500"/>
            <a:ext cx="0" cy="5164500"/>
          </a:xfrm>
          <a:prstGeom prst="straightConnector1">
            <a:avLst/>
          </a:prstGeom>
          <a:noFill/>
          <a:ln cap="flat" cmpd="sng" w="9525">
            <a:solidFill>
              <a:schemeClr val="dk2"/>
            </a:solidFill>
            <a:prstDash val="solid"/>
            <a:round/>
            <a:headEnd len="med" w="med" type="none"/>
            <a:tailEnd len="med" w="med" type="none"/>
          </a:ln>
        </p:spPr>
      </p:cxnSp>
      <p:cxnSp>
        <p:nvCxnSpPr>
          <p:cNvPr id="556" name="Google Shape;556;p32"/>
          <p:cNvCxnSpPr/>
          <p:nvPr/>
        </p:nvCxnSpPr>
        <p:spPr>
          <a:xfrm>
            <a:off x="-21075" y="2582300"/>
            <a:ext cx="9169800" cy="10500"/>
          </a:xfrm>
          <a:prstGeom prst="straightConnector1">
            <a:avLst/>
          </a:prstGeom>
          <a:noFill/>
          <a:ln cap="flat" cmpd="sng" w="9525">
            <a:solidFill>
              <a:schemeClr val="dk2"/>
            </a:solidFill>
            <a:prstDash val="solid"/>
            <a:round/>
            <a:headEnd len="med" w="med" type="none"/>
            <a:tailEnd len="med" w="med" type="none"/>
          </a:ln>
        </p:spPr>
      </p:cxnSp>
      <p:sp>
        <p:nvSpPr>
          <p:cNvPr id="557" name="Google Shape;557;p32"/>
          <p:cNvSpPr/>
          <p:nvPr/>
        </p:nvSpPr>
        <p:spPr>
          <a:xfrm>
            <a:off x="839738" y="3356397"/>
            <a:ext cx="1131600" cy="2358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8" name="Google Shape;558;p32"/>
          <p:cNvSpPr/>
          <p:nvPr/>
        </p:nvSpPr>
        <p:spPr>
          <a:xfrm>
            <a:off x="2699632" y="4159899"/>
            <a:ext cx="1537800" cy="21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Nextflow process</a:t>
            </a:r>
            <a:endParaRPr>
              <a:latin typeface="Times New Roman"/>
              <a:ea typeface="Times New Roman"/>
              <a:cs typeface="Times New Roman"/>
              <a:sym typeface="Times New Roman"/>
            </a:endParaRPr>
          </a:p>
        </p:txBody>
      </p:sp>
      <p:sp>
        <p:nvSpPr>
          <p:cNvPr id="559" name="Google Shape;559;p32"/>
          <p:cNvSpPr/>
          <p:nvPr/>
        </p:nvSpPr>
        <p:spPr>
          <a:xfrm>
            <a:off x="2916929" y="374682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560" name="Google Shape;560;p32"/>
          <p:cNvSpPr/>
          <p:nvPr/>
        </p:nvSpPr>
        <p:spPr>
          <a:xfrm>
            <a:off x="3301224" y="374682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561" name="Google Shape;561;p32"/>
          <p:cNvSpPr/>
          <p:nvPr/>
        </p:nvSpPr>
        <p:spPr>
          <a:xfrm>
            <a:off x="3699304" y="374682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562" name="Google Shape;562;p32"/>
          <p:cNvSpPr/>
          <p:nvPr/>
        </p:nvSpPr>
        <p:spPr>
          <a:xfrm>
            <a:off x="2981538" y="4741611"/>
            <a:ext cx="1000500" cy="23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input</a:t>
            </a:r>
            <a:endParaRPr>
              <a:latin typeface="Times New Roman"/>
              <a:ea typeface="Times New Roman"/>
              <a:cs typeface="Times New Roman"/>
              <a:sym typeface="Times New Roman"/>
            </a:endParaRPr>
          </a:p>
        </p:txBody>
      </p:sp>
      <p:sp>
        <p:nvSpPr>
          <p:cNvPr id="563" name="Google Shape;563;p32"/>
          <p:cNvSpPr/>
          <p:nvPr/>
        </p:nvSpPr>
        <p:spPr>
          <a:xfrm>
            <a:off x="3099638" y="1246000"/>
            <a:ext cx="943500" cy="37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cxnSp>
        <p:nvCxnSpPr>
          <p:cNvPr id="564" name="Google Shape;564;p32"/>
          <p:cNvCxnSpPr>
            <a:stCxn id="562" idx="0"/>
          </p:cNvCxnSpPr>
          <p:nvPr/>
        </p:nvCxnSpPr>
        <p:spPr>
          <a:xfrm flipH="1" rot="10800000">
            <a:off x="3481788" y="4370811"/>
            <a:ext cx="1200" cy="370800"/>
          </a:xfrm>
          <a:prstGeom prst="straightConnector1">
            <a:avLst/>
          </a:prstGeom>
          <a:noFill/>
          <a:ln cap="flat" cmpd="sng" w="9525">
            <a:solidFill>
              <a:schemeClr val="dk2"/>
            </a:solidFill>
            <a:prstDash val="solid"/>
            <a:round/>
            <a:headEnd len="med" w="med" type="none"/>
            <a:tailEnd len="med" w="med" type="triangle"/>
          </a:ln>
        </p:spPr>
      </p:cxnSp>
      <p:sp>
        <p:nvSpPr>
          <p:cNvPr id="565" name="Google Shape;565;p32"/>
          <p:cNvSpPr/>
          <p:nvPr/>
        </p:nvSpPr>
        <p:spPr>
          <a:xfrm>
            <a:off x="2854037" y="2782000"/>
            <a:ext cx="795000" cy="34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work</a:t>
            </a:r>
            <a:endParaRPr>
              <a:latin typeface="Times New Roman"/>
              <a:ea typeface="Times New Roman"/>
              <a:cs typeface="Times New Roman"/>
              <a:sym typeface="Times New Roman"/>
            </a:endParaRPr>
          </a:p>
        </p:txBody>
      </p:sp>
      <p:sp>
        <p:nvSpPr>
          <p:cNvPr id="566" name="Google Shape;566;p32"/>
          <p:cNvSpPr/>
          <p:nvPr/>
        </p:nvSpPr>
        <p:spPr>
          <a:xfrm>
            <a:off x="2685725" y="3320697"/>
            <a:ext cx="1131600" cy="2358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7" name="Google Shape;567;p32"/>
          <p:cNvSpPr/>
          <p:nvPr/>
        </p:nvSpPr>
        <p:spPr>
          <a:xfrm>
            <a:off x="3879938" y="1590338"/>
            <a:ext cx="163200" cy="20250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8" name="Google Shape;568;p32"/>
          <p:cNvSpPr/>
          <p:nvPr/>
        </p:nvSpPr>
        <p:spPr>
          <a:xfrm>
            <a:off x="4922432" y="3445322"/>
            <a:ext cx="1537800" cy="21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Nextflow process</a:t>
            </a:r>
            <a:endParaRPr>
              <a:latin typeface="Times New Roman"/>
              <a:ea typeface="Times New Roman"/>
              <a:cs typeface="Times New Roman"/>
              <a:sym typeface="Times New Roman"/>
            </a:endParaRPr>
          </a:p>
        </p:txBody>
      </p:sp>
      <p:sp>
        <p:nvSpPr>
          <p:cNvPr id="569" name="Google Shape;569;p32"/>
          <p:cNvSpPr/>
          <p:nvPr/>
        </p:nvSpPr>
        <p:spPr>
          <a:xfrm>
            <a:off x="5100854" y="209397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570" name="Google Shape;570;p32"/>
          <p:cNvSpPr/>
          <p:nvPr/>
        </p:nvSpPr>
        <p:spPr>
          <a:xfrm>
            <a:off x="5485149" y="209397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571" name="Google Shape;571;p32"/>
          <p:cNvSpPr/>
          <p:nvPr/>
        </p:nvSpPr>
        <p:spPr>
          <a:xfrm>
            <a:off x="5883229" y="209397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572" name="Google Shape;572;p32"/>
          <p:cNvSpPr/>
          <p:nvPr/>
        </p:nvSpPr>
        <p:spPr>
          <a:xfrm>
            <a:off x="5204338" y="4027035"/>
            <a:ext cx="1000500" cy="23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input</a:t>
            </a:r>
            <a:endParaRPr>
              <a:latin typeface="Times New Roman"/>
              <a:ea typeface="Times New Roman"/>
              <a:cs typeface="Times New Roman"/>
              <a:sym typeface="Times New Roman"/>
            </a:endParaRPr>
          </a:p>
        </p:txBody>
      </p:sp>
      <p:sp>
        <p:nvSpPr>
          <p:cNvPr id="573" name="Google Shape;573;p32"/>
          <p:cNvSpPr/>
          <p:nvPr/>
        </p:nvSpPr>
        <p:spPr>
          <a:xfrm>
            <a:off x="5618913" y="1128000"/>
            <a:ext cx="943500" cy="37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cxnSp>
        <p:nvCxnSpPr>
          <p:cNvPr id="574" name="Google Shape;574;p32"/>
          <p:cNvCxnSpPr>
            <a:stCxn id="572" idx="0"/>
          </p:cNvCxnSpPr>
          <p:nvPr/>
        </p:nvCxnSpPr>
        <p:spPr>
          <a:xfrm flipH="1" rot="10800000">
            <a:off x="5704588" y="3656235"/>
            <a:ext cx="1200" cy="370800"/>
          </a:xfrm>
          <a:prstGeom prst="straightConnector1">
            <a:avLst/>
          </a:prstGeom>
          <a:noFill/>
          <a:ln cap="flat" cmpd="sng" w="9525">
            <a:solidFill>
              <a:schemeClr val="dk2"/>
            </a:solidFill>
            <a:prstDash val="solid"/>
            <a:round/>
            <a:headEnd len="med" w="med" type="none"/>
            <a:tailEnd len="med" w="med" type="triangle"/>
          </a:ln>
        </p:spPr>
      </p:cxnSp>
      <p:sp>
        <p:nvSpPr>
          <p:cNvPr id="575" name="Google Shape;575;p32"/>
          <p:cNvSpPr/>
          <p:nvPr/>
        </p:nvSpPr>
        <p:spPr>
          <a:xfrm>
            <a:off x="4691887" y="1128000"/>
            <a:ext cx="795000" cy="34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work</a:t>
            </a:r>
            <a:endParaRPr>
              <a:latin typeface="Times New Roman"/>
              <a:ea typeface="Times New Roman"/>
              <a:cs typeface="Times New Roman"/>
              <a:sym typeface="Times New Roman"/>
            </a:endParaRPr>
          </a:p>
        </p:txBody>
      </p:sp>
      <p:sp>
        <p:nvSpPr>
          <p:cNvPr id="576" name="Google Shape;576;p32"/>
          <p:cNvSpPr/>
          <p:nvPr/>
        </p:nvSpPr>
        <p:spPr>
          <a:xfrm>
            <a:off x="5122675" y="1678497"/>
            <a:ext cx="1131600" cy="2358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7" name="Google Shape;577;p32"/>
          <p:cNvSpPr/>
          <p:nvPr/>
        </p:nvSpPr>
        <p:spPr>
          <a:xfrm>
            <a:off x="7301832" y="1713974"/>
            <a:ext cx="1537800" cy="21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Nextflow process</a:t>
            </a:r>
            <a:endParaRPr>
              <a:latin typeface="Times New Roman"/>
              <a:ea typeface="Times New Roman"/>
              <a:cs typeface="Times New Roman"/>
              <a:sym typeface="Times New Roman"/>
            </a:endParaRPr>
          </a:p>
        </p:txBody>
      </p:sp>
      <p:sp>
        <p:nvSpPr>
          <p:cNvPr id="578" name="Google Shape;578;p32"/>
          <p:cNvSpPr/>
          <p:nvPr/>
        </p:nvSpPr>
        <p:spPr>
          <a:xfrm>
            <a:off x="7519129" y="1300899"/>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579" name="Google Shape;579;p32"/>
          <p:cNvSpPr/>
          <p:nvPr/>
        </p:nvSpPr>
        <p:spPr>
          <a:xfrm>
            <a:off x="7903424" y="1300899"/>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580" name="Google Shape;580;p32"/>
          <p:cNvSpPr/>
          <p:nvPr/>
        </p:nvSpPr>
        <p:spPr>
          <a:xfrm>
            <a:off x="8301504" y="1300899"/>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581" name="Google Shape;581;p32"/>
          <p:cNvSpPr/>
          <p:nvPr/>
        </p:nvSpPr>
        <p:spPr>
          <a:xfrm>
            <a:off x="7583738" y="2295686"/>
            <a:ext cx="1000500" cy="23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input</a:t>
            </a:r>
            <a:endParaRPr>
              <a:latin typeface="Times New Roman"/>
              <a:ea typeface="Times New Roman"/>
              <a:cs typeface="Times New Roman"/>
              <a:sym typeface="Times New Roman"/>
            </a:endParaRPr>
          </a:p>
        </p:txBody>
      </p:sp>
      <p:sp>
        <p:nvSpPr>
          <p:cNvPr id="582" name="Google Shape;582;p32"/>
          <p:cNvSpPr/>
          <p:nvPr/>
        </p:nvSpPr>
        <p:spPr>
          <a:xfrm>
            <a:off x="8083988" y="479975"/>
            <a:ext cx="943500" cy="37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cxnSp>
        <p:nvCxnSpPr>
          <p:cNvPr id="583" name="Google Shape;583;p32"/>
          <p:cNvCxnSpPr>
            <a:stCxn id="581" idx="0"/>
          </p:cNvCxnSpPr>
          <p:nvPr/>
        </p:nvCxnSpPr>
        <p:spPr>
          <a:xfrm flipH="1" rot="10800000">
            <a:off x="8083988" y="1924886"/>
            <a:ext cx="1200" cy="370800"/>
          </a:xfrm>
          <a:prstGeom prst="straightConnector1">
            <a:avLst/>
          </a:prstGeom>
          <a:noFill/>
          <a:ln cap="flat" cmpd="sng" w="9525">
            <a:solidFill>
              <a:schemeClr val="dk2"/>
            </a:solidFill>
            <a:prstDash val="solid"/>
            <a:round/>
            <a:headEnd len="med" w="med" type="none"/>
            <a:tailEnd len="med" w="med" type="triangle"/>
          </a:ln>
        </p:spPr>
      </p:cxnSp>
      <p:sp>
        <p:nvSpPr>
          <p:cNvPr id="584" name="Google Shape;584;p32"/>
          <p:cNvSpPr/>
          <p:nvPr/>
        </p:nvSpPr>
        <p:spPr>
          <a:xfrm>
            <a:off x="7263987" y="490625"/>
            <a:ext cx="795000" cy="34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work</a:t>
            </a:r>
            <a:endParaRPr>
              <a:latin typeface="Times New Roman"/>
              <a:ea typeface="Times New Roman"/>
              <a:cs typeface="Times New Roman"/>
              <a:sym typeface="Times New Roman"/>
            </a:endParaRPr>
          </a:p>
        </p:txBody>
      </p:sp>
      <p:sp>
        <p:nvSpPr>
          <p:cNvPr id="585" name="Google Shape;585;p32"/>
          <p:cNvSpPr/>
          <p:nvPr/>
        </p:nvSpPr>
        <p:spPr>
          <a:xfrm>
            <a:off x="7540950" y="885422"/>
            <a:ext cx="1131600" cy="2358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6" name="Google Shape;586;p32"/>
          <p:cNvSpPr/>
          <p:nvPr/>
        </p:nvSpPr>
        <p:spPr>
          <a:xfrm>
            <a:off x="2368025" y="445325"/>
            <a:ext cx="6776100" cy="4710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33"/>
          <p:cNvSpPr/>
          <p:nvPr/>
        </p:nvSpPr>
        <p:spPr>
          <a:xfrm>
            <a:off x="600619" y="4184949"/>
            <a:ext cx="1537800" cy="21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Nextflow process</a:t>
            </a:r>
            <a:endParaRPr>
              <a:latin typeface="Times New Roman"/>
              <a:ea typeface="Times New Roman"/>
              <a:cs typeface="Times New Roman"/>
              <a:sym typeface="Times New Roman"/>
            </a:endParaRPr>
          </a:p>
        </p:txBody>
      </p:sp>
      <p:sp>
        <p:nvSpPr>
          <p:cNvPr id="592" name="Google Shape;592;p33"/>
          <p:cNvSpPr/>
          <p:nvPr/>
        </p:nvSpPr>
        <p:spPr>
          <a:xfrm>
            <a:off x="817917" y="377187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593" name="Google Shape;593;p33"/>
          <p:cNvSpPr/>
          <p:nvPr/>
        </p:nvSpPr>
        <p:spPr>
          <a:xfrm>
            <a:off x="1202212" y="377187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594" name="Google Shape;594;p33"/>
          <p:cNvSpPr/>
          <p:nvPr/>
        </p:nvSpPr>
        <p:spPr>
          <a:xfrm>
            <a:off x="1600292" y="377187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595" name="Google Shape;595;p33"/>
          <p:cNvSpPr/>
          <p:nvPr/>
        </p:nvSpPr>
        <p:spPr>
          <a:xfrm>
            <a:off x="882525" y="4766661"/>
            <a:ext cx="1000500" cy="23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input</a:t>
            </a:r>
            <a:endParaRPr>
              <a:latin typeface="Times New Roman"/>
              <a:ea typeface="Times New Roman"/>
              <a:cs typeface="Times New Roman"/>
              <a:sym typeface="Times New Roman"/>
            </a:endParaRPr>
          </a:p>
        </p:txBody>
      </p:sp>
      <p:sp>
        <p:nvSpPr>
          <p:cNvPr id="596" name="Google Shape;596;p33"/>
          <p:cNvSpPr/>
          <p:nvPr/>
        </p:nvSpPr>
        <p:spPr>
          <a:xfrm>
            <a:off x="1335975" y="2805900"/>
            <a:ext cx="943500" cy="37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cxnSp>
        <p:nvCxnSpPr>
          <p:cNvPr id="597" name="Google Shape;597;p33"/>
          <p:cNvCxnSpPr>
            <a:stCxn id="595" idx="0"/>
          </p:cNvCxnSpPr>
          <p:nvPr/>
        </p:nvCxnSpPr>
        <p:spPr>
          <a:xfrm flipH="1" rot="10800000">
            <a:off x="1382775" y="4395861"/>
            <a:ext cx="1200" cy="370800"/>
          </a:xfrm>
          <a:prstGeom prst="straightConnector1">
            <a:avLst/>
          </a:prstGeom>
          <a:noFill/>
          <a:ln cap="flat" cmpd="sng" w="9525">
            <a:solidFill>
              <a:schemeClr val="dk2"/>
            </a:solidFill>
            <a:prstDash val="solid"/>
            <a:round/>
            <a:headEnd len="med" w="med" type="none"/>
            <a:tailEnd len="med" w="med" type="triangle"/>
          </a:ln>
        </p:spPr>
      </p:cxnSp>
      <p:sp>
        <p:nvSpPr>
          <p:cNvPr id="598" name="Google Shape;598;p33"/>
          <p:cNvSpPr/>
          <p:nvPr/>
        </p:nvSpPr>
        <p:spPr>
          <a:xfrm>
            <a:off x="408950" y="2805900"/>
            <a:ext cx="795000" cy="34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work</a:t>
            </a:r>
            <a:endParaRPr>
              <a:latin typeface="Times New Roman"/>
              <a:ea typeface="Times New Roman"/>
              <a:cs typeface="Times New Roman"/>
              <a:sym typeface="Times New Roman"/>
            </a:endParaRPr>
          </a:p>
        </p:txBody>
      </p:sp>
      <p:sp>
        <p:nvSpPr>
          <p:cNvPr id="599" name="Google Shape;599;p33"/>
          <p:cNvSpPr txBox="1"/>
          <p:nvPr/>
        </p:nvSpPr>
        <p:spPr>
          <a:xfrm>
            <a:off x="705464" y="43796"/>
            <a:ext cx="132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Times New Roman"/>
                <a:ea typeface="Times New Roman"/>
                <a:cs typeface="Times New Roman"/>
                <a:sym typeface="Times New Roman"/>
              </a:rPr>
              <a:t>Local Only</a:t>
            </a:r>
            <a:endParaRPr sz="1800">
              <a:solidFill>
                <a:schemeClr val="dk2"/>
              </a:solidFill>
              <a:latin typeface="Times New Roman"/>
              <a:ea typeface="Times New Roman"/>
              <a:cs typeface="Times New Roman"/>
              <a:sym typeface="Times New Roman"/>
            </a:endParaRPr>
          </a:p>
        </p:txBody>
      </p:sp>
      <p:sp>
        <p:nvSpPr>
          <p:cNvPr id="600" name="Google Shape;600;p33"/>
          <p:cNvSpPr txBox="1"/>
          <p:nvPr/>
        </p:nvSpPr>
        <p:spPr>
          <a:xfrm>
            <a:off x="2354741" y="2411"/>
            <a:ext cx="2038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latin typeface="Times New Roman"/>
                <a:ea typeface="Times New Roman"/>
                <a:cs typeface="Times New Roman"/>
                <a:sym typeface="Times New Roman"/>
              </a:rPr>
              <a:t>Data in the Cloud </a:t>
            </a:r>
            <a:endParaRPr sz="1800">
              <a:solidFill>
                <a:schemeClr val="dk2"/>
              </a:solidFill>
              <a:latin typeface="Times New Roman"/>
              <a:ea typeface="Times New Roman"/>
              <a:cs typeface="Times New Roman"/>
              <a:sym typeface="Times New Roman"/>
            </a:endParaRPr>
          </a:p>
        </p:txBody>
      </p:sp>
      <p:sp>
        <p:nvSpPr>
          <p:cNvPr id="601" name="Google Shape;601;p33"/>
          <p:cNvSpPr txBox="1"/>
          <p:nvPr/>
        </p:nvSpPr>
        <p:spPr>
          <a:xfrm>
            <a:off x="4404975" y="2400"/>
            <a:ext cx="2531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latin typeface="Times New Roman"/>
                <a:ea typeface="Times New Roman"/>
                <a:cs typeface="Times New Roman"/>
                <a:sym typeface="Times New Roman"/>
              </a:rPr>
              <a:t>Run Tasks in the Cloud </a:t>
            </a:r>
            <a:endParaRPr sz="1800">
              <a:solidFill>
                <a:schemeClr val="dk2"/>
              </a:solidFill>
              <a:latin typeface="Times New Roman"/>
              <a:ea typeface="Times New Roman"/>
              <a:cs typeface="Times New Roman"/>
              <a:sym typeface="Times New Roman"/>
            </a:endParaRPr>
          </a:p>
        </p:txBody>
      </p:sp>
      <p:sp>
        <p:nvSpPr>
          <p:cNvPr id="602" name="Google Shape;602;p33"/>
          <p:cNvSpPr txBox="1"/>
          <p:nvPr/>
        </p:nvSpPr>
        <p:spPr>
          <a:xfrm>
            <a:off x="7381375" y="-16380"/>
            <a:ext cx="132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Times New Roman"/>
                <a:ea typeface="Times New Roman"/>
                <a:cs typeface="Times New Roman"/>
                <a:sym typeface="Times New Roman"/>
              </a:rPr>
              <a:t>Cloud Only</a:t>
            </a:r>
            <a:endParaRPr sz="1800">
              <a:solidFill>
                <a:schemeClr val="dk2"/>
              </a:solidFill>
              <a:latin typeface="Times New Roman"/>
              <a:ea typeface="Times New Roman"/>
              <a:cs typeface="Times New Roman"/>
              <a:sym typeface="Times New Roman"/>
            </a:endParaRPr>
          </a:p>
        </p:txBody>
      </p:sp>
      <p:cxnSp>
        <p:nvCxnSpPr>
          <p:cNvPr id="603" name="Google Shape;603;p33"/>
          <p:cNvCxnSpPr/>
          <p:nvPr/>
        </p:nvCxnSpPr>
        <p:spPr>
          <a:xfrm>
            <a:off x="6850974" y="-21075"/>
            <a:ext cx="0" cy="5164500"/>
          </a:xfrm>
          <a:prstGeom prst="straightConnector1">
            <a:avLst/>
          </a:prstGeom>
          <a:noFill/>
          <a:ln cap="flat" cmpd="sng" w="9525">
            <a:solidFill>
              <a:schemeClr val="dk2"/>
            </a:solidFill>
            <a:prstDash val="solid"/>
            <a:round/>
            <a:headEnd len="med" w="med" type="none"/>
            <a:tailEnd len="med" w="med" type="none"/>
          </a:ln>
        </p:spPr>
      </p:cxnSp>
      <p:sp>
        <p:nvSpPr>
          <p:cNvPr id="604" name="Google Shape;604;p33"/>
          <p:cNvSpPr txBox="1"/>
          <p:nvPr/>
        </p:nvSpPr>
        <p:spPr>
          <a:xfrm rot="-5400000">
            <a:off x="-454325" y="1278800"/>
            <a:ext cx="1359600" cy="461700"/>
          </a:xfrm>
          <a:prstGeom prst="rect">
            <a:avLst/>
          </a:prstGeom>
          <a:solidFill>
            <a:srgbClr val="1C4587"/>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Cloud</a:t>
            </a:r>
            <a:endParaRPr sz="1800">
              <a:solidFill>
                <a:schemeClr val="lt1"/>
              </a:solidFill>
              <a:latin typeface="Times New Roman"/>
              <a:ea typeface="Times New Roman"/>
              <a:cs typeface="Times New Roman"/>
              <a:sym typeface="Times New Roman"/>
            </a:endParaRPr>
          </a:p>
        </p:txBody>
      </p:sp>
      <p:sp>
        <p:nvSpPr>
          <p:cNvPr id="605" name="Google Shape;605;p33"/>
          <p:cNvSpPr txBox="1"/>
          <p:nvPr/>
        </p:nvSpPr>
        <p:spPr>
          <a:xfrm rot="-5400000">
            <a:off x="-452675" y="3710800"/>
            <a:ext cx="1356300" cy="461700"/>
          </a:xfrm>
          <a:prstGeom prst="rect">
            <a:avLst/>
          </a:prstGeom>
          <a:solidFill>
            <a:srgbClr val="1C4587"/>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Local</a:t>
            </a:r>
            <a:endParaRPr sz="1800">
              <a:solidFill>
                <a:schemeClr val="lt1"/>
              </a:solidFill>
              <a:latin typeface="Times New Roman"/>
              <a:ea typeface="Times New Roman"/>
              <a:cs typeface="Times New Roman"/>
              <a:sym typeface="Times New Roman"/>
            </a:endParaRPr>
          </a:p>
        </p:txBody>
      </p:sp>
      <p:cxnSp>
        <p:nvCxnSpPr>
          <p:cNvPr id="606" name="Google Shape;606;p33"/>
          <p:cNvCxnSpPr/>
          <p:nvPr/>
        </p:nvCxnSpPr>
        <p:spPr>
          <a:xfrm>
            <a:off x="4531692" y="-10500"/>
            <a:ext cx="0" cy="5164500"/>
          </a:xfrm>
          <a:prstGeom prst="straightConnector1">
            <a:avLst/>
          </a:prstGeom>
          <a:noFill/>
          <a:ln cap="flat" cmpd="sng" w="9525">
            <a:solidFill>
              <a:schemeClr val="dk2"/>
            </a:solidFill>
            <a:prstDash val="solid"/>
            <a:round/>
            <a:headEnd len="med" w="med" type="none"/>
            <a:tailEnd len="med" w="med" type="none"/>
          </a:ln>
        </p:spPr>
      </p:cxnSp>
      <p:cxnSp>
        <p:nvCxnSpPr>
          <p:cNvPr id="607" name="Google Shape;607;p33"/>
          <p:cNvCxnSpPr/>
          <p:nvPr/>
        </p:nvCxnSpPr>
        <p:spPr>
          <a:xfrm>
            <a:off x="2354757" y="-10500"/>
            <a:ext cx="0" cy="5164500"/>
          </a:xfrm>
          <a:prstGeom prst="straightConnector1">
            <a:avLst/>
          </a:prstGeom>
          <a:noFill/>
          <a:ln cap="flat" cmpd="sng" w="9525">
            <a:solidFill>
              <a:schemeClr val="dk2"/>
            </a:solidFill>
            <a:prstDash val="solid"/>
            <a:round/>
            <a:headEnd len="med" w="med" type="none"/>
            <a:tailEnd len="med" w="med" type="none"/>
          </a:ln>
        </p:spPr>
      </p:cxnSp>
      <p:cxnSp>
        <p:nvCxnSpPr>
          <p:cNvPr id="608" name="Google Shape;608;p33"/>
          <p:cNvCxnSpPr/>
          <p:nvPr/>
        </p:nvCxnSpPr>
        <p:spPr>
          <a:xfrm>
            <a:off x="-21075" y="2582300"/>
            <a:ext cx="9169800" cy="10500"/>
          </a:xfrm>
          <a:prstGeom prst="straightConnector1">
            <a:avLst/>
          </a:prstGeom>
          <a:noFill/>
          <a:ln cap="flat" cmpd="sng" w="9525">
            <a:solidFill>
              <a:schemeClr val="dk2"/>
            </a:solidFill>
            <a:prstDash val="solid"/>
            <a:round/>
            <a:headEnd len="med" w="med" type="none"/>
            <a:tailEnd len="med" w="med" type="none"/>
          </a:ln>
        </p:spPr>
      </p:cxnSp>
      <p:sp>
        <p:nvSpPr>
          <p:cNvPr id="609" name="Google Shape;609;p33"/>
          <p:cNvSpPr/>
          <p:nvPr/>
        </p:nvSpPr>
        <p:spPr>
          <a:xfrm>
            <a:off x="839738" y="3356397"/>
            <a:ext cx="1131600" cy="2358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0" name="Google Shape;610;p33"/>
          <p:cNvSpPr/>
          <p:nvPr/>
        </p:nvSpPr>
        <p:spPr>
          <a:xfrm>
            <a:off x="2699632" y="4159899"/>
            <a:ext cx="1537800" cy="21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Nextflow process</a:t>
            </a:r>
            <a:endParaRPr>
              <a:latin typeface="Times New Roman"/>
              <a:ea typeface="Times New Roman"/>
              <a:cs typeface="Times New Roman"/>
              <a:sym typeface="Times New Roman"/>
            </a:endParaRPr>
          </a:p>
        </p:txBody>
      </p:sp>
      <p:sp>
        <p:nvSpPr>
          <p:cNvPr id="611" name="Google Shape;611;p33"/>
          <p:cNvSpPr/>
          <p:nvPr/>
        </p:nvSpPr>
        <p:spPr>
          <a:xfrm>
            <a:off x="2916929" y="374682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612" name="Google Shape;612;p33"/>
          <p:cNvSpPr/>
          <p:nvPr/>
        </p:nvSpPr>
        <p:spPr>
          <a:xfrm>
            <a:off x="3301224" y="374682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613" name="Google Shape;613;p33"/>
          <p:cNvSpPr/>
          <p:nvPr/>
        </p:nvSpPr>
        <p:spPr>
          <a:xfrm>
            <a:off x="3699304" y="374682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614" name="Google Shape;614;p33"/>
          <p:cNvSpPr/>
          <p:nvPr/>
        </p:nvSpPr>
        <p:spPr>
          <a:xfrm>
            <a:off x="2981538" y="4741611"/>
            <a:ext cx="1000500" cy="23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input</a:t>
            </a:r>
            <a:endParaRPr>
              <a:latin typeface="Times New Roman"/>
              <a:ea typeface="Times New Roman"/>
              <a:cs typeface="Times New Roman"/>
              <a:sym typeface="Times New Roman"/>
            </a:endParaRPr>
          </a:p>
        </p:txBody>
      </p:sp>
      <p:sp>
        <p:nvSpPr>
          <p:cNvPr id="615" name="Google Shape;615;p33"/>
          <p:cNvSpPr/>
          <p:nvPr/>
        </p:nvSpPr>
        <p:spPr>
          <a:xfrm>
            <a:off x="3099638" y="1246000"/>
            <a:ext cx="943500" cy="37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cxnSp>
        <p:nvCxnSpPr>
          <p:cNvPr id="616" name="Google Shape;616;p33"/>
          <p:cNvCxnSpPr>
            <a:stCxn id="614" idx="0"/>
          </p:cNvCxnSpPr>
          <p:nvPr/>
        </p:nvCxnSpPr>
        <p:spPr>
          <a:xfrm flipH="1" rot="10800000">
            <a:off x="3481788" y="4370811"/>
            <a:ext cx="1200" cy="370800"/>
          </a:xfrm>
          <a:prstGeom prst="straightConnector1">
            <a:avLst/>
          </a:prstGeom>
          <a:noFill/>
          <a:ln cap="flat" cmpd="sng" w="9525">
            <a:solidFill>
              <a:schemeClr val="dk2"/>
            </a:solidFill>
            <a:prstDash val="solid"/>
            <a:round/>
            <a:headEnd len="med" w="med" type="none"/>
            <a:tailEnd len="med" w="med" type="triangle"/>
          </a:ln>
        </p:spPr>
      </p:cxnSp>
      <p:sp>
        <p:nvSpPr>
          <p:cNvPr id="617" name="Google Shape;617;p33"/>
          <p:cNvSpPr/>
          <p:nvPr/>
        </p:nvSpPr>
        <p:spPr>
          <a:xfrm>
            <a:off x="2854037" y="2782000"/>
            <a:ext cx="795000" cy="34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work</a:t>
            </a:r>
            <a:endParaRPr>
              <a:latin typeface="Times New Roman"/>
              <a:ea typeface="Times New Roman"/>
              <a:cs typeface="Times New Roman"/>
              <a:sym typeface="Times New Roman"/>
            </a:endParaRPr>
          </a:p>
        </p:txBody>
      </p:sp>
      <p:sp>
        <p:nvSpPr>
          <p:cNvPr id="618" name="Google Shape;618;p33"/>
          <p:cNvSpPr/>
          <p:nvPr/>
        </p:nvSpPr>
        <p:spPr>
          <a:xfrm>
            <a:off x="2685725" y="3320697"/>
            <a:ext cx="1131600" cy="2358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9" name="Google Shape;619;p33"/>
          <p:cNvSpPr/>
          <p:nvPr/>
        </p:nvSpPr>
        <p:spPr>
          <a:xfrm>
            <a:off x="3879938" y="1590338"/>
            <a:ext cx="163200" cy="20250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0" name="Google Shape;620;p33"/>
          <p:cNvSpPr/>
          <p:nvPr/>
        </p:nvSpPr>
        <p:spPr>
          <a:xfrm>
            <a:off x="4922432" y="3445322"/>
            <a:ext cx="1537800" cy="21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Nextflow process</a:t>
            </a:r>
            <a:endParaRPr>
              <a:latin typeface="Times New Roman"/>
              <a:ea typeface="Times New Roman"/>
              <a:cs typeface="Times New Roman"/>
              <a:sym typeface="Times New Roman"/>
            </a:endParaRPr>
          </a:p>
        </p:txBody>
      </p:sp>
      <p:sp>
        <p:nvSpPr>
          <p:cNvPr id="621" name="Google Shape;621;p33"/>
          <p:cNvSpPr/>
          <p:nvPr/>
        </p:nvSpPr>
        <p:spPr>
          <a:xfrm>
            <a:off x="5100854" y="209397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622" name="Google Shape;622;p33"/>
          <p:cNvSpPr/>
          <p:nvPr/>
        </p:nvSpPr>
        <p:spPr>
          <a:xfrm>
            <a:off x="5485149" y="209397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623" name="Google Shape;623;p33"/>
          <p:cNvSpPr/>
          <p:nvPr/>
        </p:nvSpPr>
        <p:spPr>
          <a:xfrm>
            <a:off x="5883229" y="209397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624" name="Google Shape;624;p33"/>
          <p:cNvSpPr/>
          <p:nvPr/>
        </p:nvSpPr>
        <p:spPr>
          <a:xfrm>
            <a:off x="5204338" y="4027035"/>
            <a:ext cx="1000500" cy="23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input</a:t>
            </a:r>
            <a:endParaRPr>
              <a:latin typeface="Times New Roman"/>
              <a:ea typeface="Times New Roman"/>
              <a:cs typeface="Times New Roman"/>
              <a:sym typeface="Times New Roman"/>
            </a:endParaRPr>
          </a:p>
        </p:txBody>
      </p:sp>
      <p:sp>
        <p:nvSpPr>
          <p:cNvPr id="625" name="Google Shape;625;p33"/>
          <p:cNvSpPr/>
          <p:nvPr/>
        </p:nvSpPr>
        <p:spPr>
          <a:xfrm>
            <a:off x="5618913" y="1128000"/>
            <a:ext cx="943500" cy="37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cxnSp>
        <p:nvCxnSpPr>
          <p:cNvPr id="626" name="Google Shape;626;p33"/>
          <p:cNvCxnSpPr>
            <a:stCxn id="624" idx="0"/>
          </p:cNvCxnSpPr>
          <p:nvPr/>
        </p:nvCxnSpPr>
        <p:spPr>
          <a:xfrm flipH="1" rot="10800000">
            <a:off x="5704588" y="3656235"/>
            <a:ext cx="1200" cy="370800"/>
          </a:xfrm>
          <a:prstGeom prst="straightConnector1">
            <a:avLst/>
          </a:prstGeom>
          <a:noFill/>
          <a:ln cap="flat" cmpd="sng" w="9525">
            <a:solidFill>
              <a:schemeClr val="dk2"/>
            </a:solidFill>
            <a:prstDash val="solid"/>
            <a:round/>
            <a:headEnd len="med" w="med" type="none"/>
            <a:tailEnd len="med" w="med" type="triangle"/>
          </a:ln>
        </p:spPr>
      </p:cxnSp>
      <p:sp>
        <p:nvSpPr>
          <p:cNvPr id="627" name="Google Shape;627;p33"/>
          <p:cNvSpPr/>
          <p:nvPr/>
        </p:nvSpPr>
        <p:spPr>
          <a:xfrm>
            <a:off x="4691887" y="1128000"/>
            <a:ext cx="795000" cy="34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work</a:t>
            </a:r>
            <a:endParaRPr>
              <a:latin typeface="Times New Roman"/>
              <a:ea typeface="Times New Roman"/>
              <a:cs typeface="Times New Roman"/>
              <a:sym typeface="Times New Roman"/>
            </a:endParaRPr>
          </a:p>
        </p:txBody>
      </p:sp>
      <p:sp>
        <p:nvSpPr>
          <p:cNvPr id="628" name="Google Shape;628;p33"/>
          <p:cNvSpPr/>
          <p:nvPr/>
        </p:nvSpPr>
        <p:spPr>
          <a:xfrm>
            <a:off x="5122675" y="1678497"/>
            <a:ext cx="1131600" cy="2358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9" name="Google Shape;629;p33"/>
          <p:cNvSpPr/>
          <p:nvPr/>
        </p:nvSpPr>
        <p:spPr>
          <a:xfrm>
            <a:off x="7301832" y="1713974"/>
            <a:ext cx="1537800" cy="21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Nextflow process</a:t>
            </a:r>
            <a:endParaRPr>
              <a:latin typeface="Times New Roman"/>
              <a:ea typeface="Times New Roman"/>
              <a:cs typeface="Times New Roman"/>
              <a:sym typeface="Times New Roman"/>
            </a:endParaRPr>
          </a:p>
        </p:txBody>
      </p:sp>
      <p:sp>
        <p:nvSpPr>
          <p:cNvPr id="630" name="Google Shape;630;p33"/>
          <p:cNvSpPr/>
          <p:nvPr/>
        </p:nvSpPr>
        <p:spPr>
          <a:xfrm>
            <a:off x="7519129" y="1300899"/>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631" name="Google Shape;631;p33"/>
          <p:cNvSpPr/>
          <p:nvPr/>
        </p:nvSpPr>
        <p:spPr>
          <a:xfrm>
            <a:off x="7903424" y="1300899"/>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632" name="Google Shape;632;p33"/>
          <p:cNvSpPr/>
          <p:nvPr/>
        </p:nvSpPr>
        <p:spPr>
          <a:xfrm>
            <a:off x="8301504" y="1300899"/>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633" name="Google Shape;633;p33"/>
          <p:cNvSpPr/>
          <p:nvPr/>
        </p:nvSpPr>
        <p:spPr>
          <a:xfrm>
            <a:off x="7583738" y="2295686"/>
            <a:ext cx="1000500" cy="23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input</a:t>
            </a:r>
            <a:endParaRPr>
              <a:latin typeface="Times New Roman"/>
              <a:ea typeface="Times New Roman"/>
              <a:cs typeface="Times New Roman"/>
              <a:sym typeface="Times New Roman"/>
            </a:endParaRPr>
          </a:p>
        </p:txBody>
      </p:sp>
      <p:sp>
        <p:nvSpPr>
          <p:cNvPr id="634" name="Google Shape;634;p33"/>
          <p:cNvSpPr/>
          <p:nvPr/>
        </p:nvSpPr>
        <p:spPr>
          <a:xfrm>
            <a:off x="8083988" y="479975"/>
            <a:ext cx="943500" cy="37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cxnSp>
        <p:nvCxnSpPr>
          <p:cNvPr id="635" name="Google Shape;635;p33"/>
          <p:cNvCxnSpPr>
            <a:stCxn id="633" idx="0"/>
          </p:cNvCxnSpPr>
          <p:nvPr/>
        </p:nvCxnSpPr>
        <p:spPr>
          <a:xfrm flipH="1" rot="10800000">
            <a:off x="8083988" y="1924886"/>
            <a:ext cx="1200" cy="370800"/>
          </a:xfrm>
          <a:prstGeom prst="straightConnector1">
            <a:avLst/>
          </a:prstGeom>
          <a:noFill/>
          <a:ln cap="flat" cmpd="sng" w="9525">
            <a:solidFill>
              <a:schemeClr val="dk2"/>
            </a:solidFill>
            <a:prstDash val="solid"/>
            <a:round/>
            <a:headEnd len="med" w="med" type="none"/>
            <a:tailEnd len="med" w="med" type="triangle"/>
          </a:ln>
        </p:spPr>
      </p:cxnSp>
      <p:sp>
        <p:nvSpPr>
          <p:cNvPr id="636" name="Google Shape;636;p33"/>
          <p:cNvSpPr/>
          <p:nvPr/>
        </p:nvSpPr>
        <p:spPr>
          <a:xfrm>
            <a:off x="7263987" y="490625"/>
            <a:ext cx="795000" cy="34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work</a:t>
            </a:r>
            <a:endParaRPr>
              <a:latin typeface="Times New Roman"/>
              <a:ea typeface="Times New Roman"/>
              <a:cs typeface="Times New Roman"/>
              <a:sym typeface="Times New Roman"/>
            </a:endParaRPr>
          </a:p>
        </p:txBody>
      </p:sp>
      <p:sp>
        <p:nvSpPr>
          <p:cNvPr id="637" name="Google Shape;637;p33"/>
          <p:cNvSpPr/>
          <p:nvPr/>
        </p:nvSpPr>
        <p:spPr>
          <a:xfrm>
            <a:off x="7540950" y="885422"/>
            <a:ext cx="1131600" cy="2358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8" name="Google Shape;638;p33"/>
          <p:cNvSpPr/>
          <p:nvPr/>
        </p:nvSpPr>
        <p:spPr>
          <a:xfrm>
            <a:off x="4531700" y="445325"/>
            <a:ext cx="4612500" cy="4710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34"/>
          <p:cNvSpPr/>
          <p:nvPr/>
        </p:nvSpPr>
        <p:spPr>
          <a:xfrm>
            <a:off x="600619" y="4184949"/>
            <a:ext cx="1537800" cy="21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Nextflow process</a:t>
            </a:r>
            <a:endParaRPr>
              <a:latin typeface="Times New Roman"/>
              <a:ea typeface="Times New Roman"/>
              <a:cs typeface="Times New Roman"/>
              <a:sym typeface="Times New Roman"/>
            </a:endParaRPr>
          </a:p>
        </p:txBody>
      </p:sp>
      <p:sp>
        <p:nvSpPr>
          <p:cNvPr id="644" name="Google Shape;644;p34"/>
          <p:cNvSpPr/>
          <p:nvPr/>
        </p:nvSpPr>
        <p:spPr>
          <a:xfrm>
            <a:off x="817917" y="377187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645" name="Google Shape;645;p34"/>
          <p:cNvSpPr/>
          <p:nvPr/>
        </p:nvSpPr>
        <p:spPr>
          <a:xfrm>
            <a:off x="1202212" y="377187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646" name="Google Shape;646;p34"/>
          <p:cNvSpPr/>
          <p:nvPr/>
        </p:nvSpPr>
        <p:spPr>
          <a:xfrm>
            <a:off x="1600292" y="377187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647" name="Google Shape;647;p34"/>
          <p:cNvSpPr/>
          <p:nvPr/>
        </p:nvSpPr>
        <p:spPr>
          <a:xfrm>
            <a:off x="882525" y="4766661"/>
            <a:ext cx="1000500" cy="23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input</a:t>
            </a:r>
            <a:endParaRPr>
              <a:latin typeface="Times New Roman"/>
              <a:ea typeface="Times New Roman"/>
              <a:cs typeface="Times New Roman"/>
              <a:sym typeface="Times New Roman"/>
            </a:endParaRPr>
          </a:p>
        </p:txBody>
      </p:sp>
      <p:sp>
        <p:nvSpPr>
          <p:cNvPr id="648" name="Google Shape;648;p34"/>
          <p:cNvSpPr/>
          <p:nvPr/>
        </p:nvSpPr>
        <p:spPr>
          <a:xfrm>
            <a:off x="1335975" y="2805900"/>
            <a:ext cx="943500" cy="37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cxnSp>
        <p:nvCxnSpPr>
          <p:cNvPr id="649" name="Google Shape;649;p34"/>
          <p:cNvCxnSpPr>
            <a:stCxn id="647" idx="0"/>
          </p:cNvCxnSpPr>
          <p:nvPr/>
        </p:nvCxnSpPr>
        <p:spPr>
          <a:xfrm flipH="1" rot="10800000">
            <a:off x="1382775" y="4395861"/>
            <a:ext cx="1200" cy="370800"/>
          </a:xfrm>
          <a:prstGeom prst="straightConnector1">
            <a:avLst/>
          </a:prstGeom>
          <a:noFill/>
          <a:ln cap="flat" cmpd="sng" w="9525">
            <a:solidFill>
              <a:schemeClr val="dk2"/>
            </a:solidFill>
            <a:prstDash val="solid"/>
            <a:round/>
            <a:headEnd len="med" w="med" type="none"/>
            <a:tailEnd len="med" w="med" type="triangle"/>
          </a:ln>
        </p:spPr>
      </p:cxnSp>
      <p:sp>
        <p:nvSpPr>
          <p:cNvPr id="650" name="Google Shape;650;p34"/>
          <p:cNvSpPr/>
          <p:nvPr/>
        </p:nvSpPr>
        <p:spPr>
          <a:xfrm>
            <a:off x="408950" y="2805900"/>
            <a:ext cx="795000" cy="34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work</a:t>
            </a:r>
            <a:endParaRPr>
              <a:latin typeface="Times New Roman"/>
              <a:ea typeface="Times New Roman"/>
              <a:cs typeface="Times New Roman"/>
              <a:sym typeface="Times New Roman"/>
            </a:endParaRPr>
          </a:p>
        </p:txBody>
      </p:sp>
      <p:sp>
        <p:nvSpPr>
          <p:cNvPr id="651" name="Google Shape;651;p34"/>
          <p:cNvSpPr txBox="1"/>
          <p:nvPr/>
        </p:nvSpPr>
        <p:spPr>
          <a:xfrm>
            <a:off x="705464" y="43796"/>
            <a:ext cx="132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Times New Roman"/>
                <a:ea typeface="Times New Roman"/>
                <a:cs typeface="Times New Roman"/>
                <a:sym typeface="Times New Roman"/>
              </a:rPr>
              <a:t>Local Only</a:t>
            </a:r>
            <a:endParaRPr sz="1800">
              <a:solidFill>
                <a:schemeClr val="dk2"/>
              </a:solidFill>
              <a:latin typeface="Times New Roman"/>
              <a:ea typeface="Times New Roman"/>
              <a:cs typeface="Times New Roman"/>
              <a:sym typeface="Times New Roman"/>
            </a:endParaRPr>
          </a:p>
        </p:txBody>
      </p:sp>
      <p:sp>
        <p:nvSpPr>
          <p:cNvPr id="652" name="Google Shape;652;p34"/>
          <p:cNvSpPr txBox="1"/>
          <p:nvPr/>
        </p:nvSpPr>
        <p:spPr>
          <a:xfrm>
            <a:off x="2354741" y="2411"/>
            <a:ext cx="2038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latin typeface="Times New Roman"/>
                <a:ea typeface="Times New Roman"/>
                <a:cs typeface="Times New Roman"/>
                <a:sym typeface="Times New Roman"/>
              </a:rPr>
              <a:t>Data in the Cloud </a:t>
            </a:r>
            <a:endParaRPr sz="1800">
              <a:solidFill>
                <a:schemeClr val="dk2"/>
              </a:solidFill>
              <a:latin typeface="Times New Roman"/>
              <a:ea typeface="Times New Roman"/>
              <a:cs typeface="Times New Roman"/>
              <a:sym typeface="Times New Roman"/>
            </a:endParaRPr>
          </a:p>
        </p:txBody>
      </p:sp>
      <p:sp>
        <p:nvSpPr>
          <p:cNvPr id="653" name="Google Shape;653;p34"/>
          <p:cNvSpPr txBox="1"/>
          <p:nvPr/>
        </p:nvSpPr>
        <p:spPr>
          <a:xfrm>
            <a:off x="4404975" y="2400"/>
            <a:ext cx="2531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latin typeface="Times New Roman"/>
                <a:ea typeface="Times New Roman"/>
                <a:cs typeface="Times New Roman"/>
                <a:sym typeface="Times New Roman"/>
              </a:rPr>
              <a:t>Run Tasks in the Cloud </a:t>
            </a:r>
            <a:endParaRPr sz="1800">
              <a:solidFill>
                <a:schemeClr val="dk2"/>
              </a:solidFill>
              <a:latin typeface="Times New Roman"/>
              <a:ea typeface="Times New Roman"/>
              <a:cs typeface="Times New Roman"/>
              <a:sym typeface="Times New Roman"/>
            </a:endParaRPr>
          </a:p>
        </p:txBody>
      </p:sp>
      <p:sp>
        <p:nvSpPr>
          <p:cNvPr id="654" name="Google Shape;654;p34"/>
          <p:cNvSpPr txBox="1"/>
          <p:nvPr/>
        </p:nvSpPr>
        <p:spPr>
          <a:xfrm>
            <a:off x="7381375" y="-16380"/>
            <a:ext cx="132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Times New Roman"/>
                <a:ea typeface="Times New Roman"/>
                <a:cs typeface="Times New Roman"/>
                <a:sym typeface="Times New Roman"/>
              </a:rPr>
              <a:t>Cloud Only</a:t>
            </a:r>
            <a:endParaRPr sz="1800">
              <a:solidFill>
                <a:schemeClr val="dk2"/>
              </a:solidFill>
              <a:latin typeface="Times New Roman"/>
              <a:ea typeface="Times New Roman"/>
              <a:cs typeface="Times New Roman"/>
              <a:sym typeface="Times New Roman"/>
            </a:endParaRPr>
          </a:p>
        </p:txBody>
      </p:sp>
      <p:cxnSp>
        <p:nvCxnSpPr>
          <p:cNvPr id="655" name="Google Shape;655;p34"/>
          <p:cNvCxnSpPr/>
          <p:nvPr/>
        </p:nvCxnSpPr>
        <p:spPr>
          <a:xfrm>
            <a:off x="6850974" y="-21075"/>
            <a:ext cx="0" cy="5164500"/>
          </a:xfrm>
          <a:prstGeom prst="straightConnector1">
            <a:avLst/>
          </a:prstGeom>
          <a:noFill/>
          <a:ln cap="flat" cmpd="sng" w="9525">
            <a:solidFill>
              <a:schemeClr val="dk2"/>
            </a:solidFill>
            <a:prstDash val="solid"/>
            <a:round/>
            <a:headEnd len="med" w="med" type="none"/>
            <a:tailEnd len="med" w="med" type="none"/>
          </a:ln>
        </p:spPr>
      </p:cxnSp>
      <p:sp>
        <p:nvSpPr>
          <p:cNvPr id="656" name="Google Shape;656;p34"/>
          <p:cNvSpPr txBox="1"/>
          <p:nvPr/>
        </p:nvSpPr>
        <p:spPr>
          <a:xfrm rot="-5400000">
            <a:off x="-454325" y="1278800"/>
            <a:ext cx="1359600" cy="461700"/>
          </a:xfrm>
          <a:prstGeom prst="rect">
            <a:avLst/>
          </a:prstGeom>
          <a:solidFill>
            <a:srgbClr val="1C4587"/>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Cloud</a:t>
            </a:r>
            <a:endParaRPr sz="1800">
              <a:solidFill>
                <a:schemeClr val="lt1"/>
              </a:solidFill>
              <a:latin typeface="Times New Roman"/>
              <a:ea typeface="Times New Roman"/>
              <a:cs typeface="Times New Roman"/>
              <a:sym typeface="Times New Roman"/>
            </a:endParaRPr>
          </a:p>
        </p:txBody>
      </p:sp>
      <p:sp>
        <p:nvSpPr>
          <p:cNvPr id="657" name="Google Shape;657;p34"/>
          <p:cNvSpPr txBox="1"/>
          <p:nvPr/>
        </p:nvSpPr>
        <p:spPr>
          <a:xfrm rot="-5400000">
            <a:off x="-452675" y="3710800"/>
            <a:ext cx="1356300" cy="461700"/>
          </a:xfrm>
          <a:prstGeom prst="rect">
            <a:avLst/>
          </a:prstGeom>
          <a:solidFill>
            <a:srgbClr val="1C4587"/>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Local</a:t>
            </a:r>
            <a:endParaRPr sz="1800">
              <a:solidFill>
                <a:schemeClr val="lt1"/>
              </a:solidFill>
              <a:latin typeface="Times New Roman"/>
              <a:ea typeface="Times New Roman"/>
              <a:cs typeface="Times New Roman"/>
              <a:sym typeface="Times New Roman"/>
            </a:endParaRPr>
          </a:p>
        </p:txBody>
      </p:sp>
      <p:cxnSp>
        <p:nvCxnSpPr>
          <p:cNvPr id="658" name="Google Shape;658;p34"/>
          <p:cNvCxnSpPr/>
          <p:nvPr/>
        </p:nvCxnSpPr>
        <p:spPr>
          <a:xfrm>
            <a:off x="4531692" y="-10500"/>
            <a:ext cx="0" cy="5164500"/>
          </a:xfrm>
          <a:prstGeom prst="straightConnector1">
            <a:avLst/>
          </a:prstGeom>
          <a:noFill/>
          <a:ln cap="flat" cmpd="sng" w="9525">
            <a:solidFill>
              <a:schemeClr val="dk2"/>
            </a:solidFill>
            <a:prstDash val="solid"/>
            <a:round/>
            <a:headEnd len="med" w="med" type="none"/>
            <a:tailEnd len="med" w="med" type="none"/>
          </a:ln>
        </p:spPr>
      </p:cxnSp>
      <p:cxnSp>
        <p:nvCxnSpPr>
          <p:cNvPr id="659" name="Google Shape;659;p34"/>
          <p:cNvCxnSpPr/>
          <p:nvPr/>
        </p:nvCxnSpPr>
        <p:spPr>
          <a:xfrm>
            <a:off x="2354757" y="-10500"/>
            <a:ext cx="0" cy="5164500"/>
          </a:xfrm>
          <a:prstGeom prst="straightConnector1">
            <a:avLst/>
          </a:prstGeom>
          <a:noFill/>
          <a:ln cap="flat" cmpd="sng" w="9525">
            <a:solidFill>
              <a:schemeClr val="dk2"/>
            </a:solidFill>
            <a:prstDash val="solid"/>
            <a:round/>
            <a:headEnd len="med" w="med" type="none"/>
            <a:tailEnd len="med" w="med" type="none"/>
          </a:ln>
        </p:spPr>
      </p:cxnSp>
      <p:cxnSp>
        <p:nvCxnSpPr>
          <p:cNvPr id="660" name="Google Shape;660;p34"/>
          <p:cNvCxnSpPr/>
          <p:nvPr/>
        </p:nvCxnSpPr>
        <p:spPr>
          <a:xfrm>
            <a:off x="-21075" y="2582300"/>
            <a:ext cx="9169800" cy="10500"/>
          </a:xfrm>
          <a:prstGeom prst="straightConnector1">
            <a:avLst/>
          </a:prstGeom>
          <a:noFill/>
          <a:ln cap="flat" cmpd="sng" w="9525">
            <a:solidFill>
              <a:schemeClr val="dk2"/>
            </a:solidFill>
            <a:prstDash val="solid"/>
            <a:round/>
            <a:headEnd len="med" w="med" type="none"/>
            <a:tailEnd len="med" w="med" type="none"/>
          </a:ln>
        </p:spPr>
      </p:cxnSp>
      <p:sp>
        <p:nvSpPr>
          <p:cNvPr id="661" name="Google Shape;661;p34"/>
          <p:cNvSpPr/>
          <p:nvPr/>
        </p:nvSpPr>
        <p:spPr>
          <a:xfrm>
            <a:off x="839738" y="3356397"/>
            <a:ext cx="1131600" cy="2358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2" name="Google Shape;662;p34"/>
          <p:cNvSpPr/>
          <p:nvPr/>
        </p:nvSpPr>
        <p:spPr>
          <a:xfrm>
            <a:off x="2699632" y="4159899"/>
            <a:ext cx="1537800" cy="21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Nextflow process</a:t>
            </a:r>
            <a:endParaRPr>
              <a:latin typeface="Times New Roman"/>
              <a:ea typeface="Times New Roman"/>
              <a:cs typeface="Times New Roman"/>
              <a:sym typeface="Times New Roman"/>
            </a:endParaRPr>
          </a:p>
        </p:txBody>
      </p:sp>
      <p:sp>
        <p:nvSpPr>
          <p:cNvPr id="663" name="Google Shape;663;p34"/>
          <p:cNvSpPr/>
          <p:nvPr/>
        </p:nvSpPr>
        <p:spPr>
          <a:xfrm>
            <a:off x="2916929" y="374682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664" name="Google Shape;664;p34"/>
          <p:cNvSpPr/>
          <p:nvPr/>
        </p:nvSpPr>
        <p:spPr>
          <a:xfrm>
            <a:off x="3301224" y="374682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665" name="Google Shape;665;p34"/>
          <p:cNvSpPr/>
          <p:nvPr/>
        </p:nvSpPr>
        <p:spPr>
          <a:xfrm>
            <a:off x="3699304" y="374682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666" name="Google Shape;666;p34"/>
          <p:cNvSpPr/>
          <p:nvPr/>
        </p:nvSpPr>
        <p:spPr>
          <a:xfrm>
            <a:off x="2981538" y="4741611"/>
            <a:ext cx="1000500" cy="23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input</a:t>
            </a:r>
            <a:endParaRPr>
              <a:latin typeface="Times New Roman"/>
              <a:ea typeface="Times New Roman"/>
              <a:cs typeface="Times New Roman"/>
              <a:sym typeface="Times New Roman"/>
            </a:endParaRPr>
          </a:p>
        </p:txBody>
      </p:sp>
      <p:sp>
        <p:nvSpPr>
          <p:cNvPr id="667" name="Google Shape;667;p34"/>
          <p:cNvSpPr/>
          <p:nvPr/>
        </p:nvSpPr>
        <p:spPr>
          <a:xfrm>
            <a:off x="3099638" y="1246000"/>
            <a:ext cx="943500" cy="37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cxnSp>
        <p:nvCxnSpPr>
          <p:cNvPr id="668" name="Google Shape;668;p34"/>
          <p:cNvCxnSpPr>
            <a:stCxn id="666" idx="0"/>
          </p:cNvCxnSpPr>
          <p:nvPr/>
        </p:nvCxnSpPr>
        <p:spPr>
          <a:xfrm flipH="1" rot="10800000">
            <a:off x="3481788" y="4370811"/>
            <a:ext cx="1200" cy="370800"/>
          </a:xfrm>
          <a:prstGeom prst="straightConnector1">
            <a:avLst/>
          </a:prstGeom>
          <a:noFill/>
          <a:ln cap="flat" cmpd="sng" w="9525">
            <a:solidFill>
              <a:schemeClr val="dk2"/>
            </a:solidFill>
            <a:prstDash val="solid"/>
            <a:round/>
            <a:headEnd len="med" w="med" type="none"/>
            <a:tailEnd len="med" w="med" type="triangle"/>
          </a:ln>
        </p:spPr>
      </p:cxnSp>
      <p:sp>
        <p:nvSpPr>
          <p:cNvPr id="669" name="Google Shape;669;p34"/>
          <p:cNvSpPr/>
          <p:nvPr/>
        </p:nvSpPr>
        <p:spPr>
          <a:xfrm>
            <a:off x="2854037" y="2782000"/>
            <a:ext cx="795000" cy="34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work</a:t>
            </a:r>
            <a:endParaRPr>
              <a:latin typeface="Times New Roman"/>
              <a:ea typeface="Times New Roman"/>
              <a:cs typeface="Times New Roman"/>
              <a:sym typeface="Times New Roman"/>
            </a:endParaRPr>
          </a:p>
        </p:txBody>
      </p:sp>
      <p:sp>
        <p:nvSpPr>
          <p:cNvPr id="670" name="Google Shape;670;p34"/>
          <p:cNvSpPr/>
          <p:nvPr/>
        </p:nvSpPr>
        <p:spPr>
          <a:xfrm>
            <a:off x="2685725" y="3320697"/>
            <a:ext cx="1131600" cy="2358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71" name="Google Shape;671;p34"/>
          <p:cNvSpPr/>
          <p:nvPr/>
        </p:nvSpPr>
        <p:spPr>
          <a:xfrm>
            <a:off x="3879938" y="1590338"/>
            <a:ext cx="163200" cy="20250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72" name="Google Shape;672;p34"/>
          <p:cNvSpPr/>
          <p:nvPr/>
        </p:nvSpPr>
        <p:spPr>
          <a:xfrm>
            <a:off x="4922432" y="3445322"/>
            <a:ext cx="1537800" cy="21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Nextflow process</a:t>
            </a:r>
            <a:endParaRPr>
              <a:latin typeface="Times New Roman"/>
              <a:ea typeface="Times New Roman"/>
              <a:cs typeface="Times New Roman"/>
              <a:sym typeface="Times New Roman"/>
            </a:endParaRPr>
          </a:p>
        </p:txBody>
      </p:sp>
      <p:sp>
        <p:nvSpPr>
          <p:cNvPr id="673" name="Google Shape;673;p34"/>
          <p:cNvSpPr/>
          <p:nvPr/>
        </p:nvSpPr>
        <p:spPr>
          <a:xfrm>
            <a:off x="5100854" y="209397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674" name="Google Shape;674;p34"/>
          <p:cNvSpPr/>
          <p:nvPr/>
        </p:nvSpPr>
        <p:spPr>
          <a:xfrm>
            <a:off x="5485149" y="209397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675" name="Google Shape;675;p34"/>
          <p:cNvSpPr/>
          <p:nvPr/>
        </p:nvSpPr>
        <p:spPr>
          <a:xfrm>
            <a:off x="5883229" y="209397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676" name="Google Shape;676;p34"/>
          <p:cNvSpPr/>
          <p:nvPr/>
        </p:nvSpPr>
        <p:spPr>
          <a:xfrm>
            <a:off x="5204338" y="4027035"/>
            <a:ext cx="1000500" cy="23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input</a:t>
            </a:r>
            <a:endParaRPr>
              <a:latin typeface="Times New Roman"/>
              <a:ea typeface="Times New Roman"/>
              <a:cs typeface="Times New Roman"/>
              <a:sym typeface="Times New Roman"/>
            </a:endParaRPr>
          </a:p>
        </p:txBody>
      </p:sp>
      <p:sp>
        <p:nvSpPr>
          <p:cNvPr id="677" name="Google Shape;677;p34"/>
          <p:cNvSpPr/>
          <p:nvPr/>
        </p:nvSpPr>
        <p:spPr>
          <a:xfrm>
            <a:off x="5618913" y="1128000"/>
            <a:ext cx="943500" cy="37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cxnSp>
        <p:nvCxnSpPr>
          <p:cNvPr id="678" name="Google Shape;678;p34"/>
          <p:cNvCxnSpPr>
            <a:stCxn id="676" idx="0"/>
          </p:cNvCxnSpPr>
          <p:nvPr/>
        </p:nvCxnSpPr>
        <p:spPr>
          <a:xfrm flipH="1" rot="10800000">
            <a:off x="5704588" y="3656235"/>
            <a:ext cx="1200" cy="370800"/>
          </a:xfrm>
          <a:prstGeom prst="straightConnector1">
            <a:avLst/>
          </a:prstGeom>
          <a:noFill/>
          <a:ln cap="flat" cmpd="sng" w="9525">
            <a:solidFill>
              <a:schemeClr val="dk2"/>
            </a:solidFill>
            <a:prstDash val="solid"/>
            <a:round/>
            <a:headEnd len="med" w="med" type="none"/>
            <a:tailEnd len="med" w="med" type="triangle"/>
          </a:ln>
        </p:spPr>
      </p:cxnSp>
      <p:sp>
        <p:nvSpPr>
          <p:cNvPr id="679" name="Google Shape;679;p34"/>
          <p:cNvSpPr/>
          <p:nvPr/>
        </p:nvSpPr>
        <p:spPr>
          <a:xfrm>
            <a:off x="4691887" y="1128000"/>
            <a:ext cx="795000" cy="34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work</a:t>
            </a:r>
            <a:endParaRPr>
              <a:latin typeface="Times New Roman"/>
              <a:ea typeface="Times New Roman"/>
              <a:cs typeface="Times New Roman"/>
              <a:sym typeface="Times New Roman"/>
            </a:endParaRPr>
          </a:p>
        </p:txBody>
      </p:sp>
      <p:sp>
        <p:nvSpPr>
          <p:cNvPr id="680" name="Google Shape;680;p34"/>
          <p:cNvSpPr/>
          <p:nvPr/>
        </p:nvSpPr>
        <p:spPr>
          <a:xfrm>
            <a:off x="5122675" y="1678497"/>
            <a:ext cx="1131600" cy="2358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1" name="Google Shape;681;p34"/>
          <p:cNvSpPr/>
          <p:nvPr/>
        </p:nvSpPr>
        <p:spPr>
          <a:xfrm>
            <a:off x="7301832" y="1713974"/>
            <a:ext cx="1537800" cy="21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Nextflow process</a:t>
            </a:r>
            <a:endParaRPr>
              <a:latin typeface="Times New Roman"/>
              <a:ea typeface="Times New Roman"/>
              <a:cs typeface="Times New Roman"/>
              <a:sym typeface="Times New Roman"/>
            </a:endParaRPr>
          </a:p>
        </p:txBody>
      </p:sp>
      <p:sp>
        <p:nvSpPr>
          <p:cNvPr id="682" name="Google Shape;682;p34"/>
          <p:cNvSpPr/>
          <p:nvPr/>
        </p:nvSpPr>
        <p:spPr>
          <a:xfrm>
            <a:off x="7519129" y="1300899"/>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683" name="Google Shape;683;p34"/>
          <p:cNvSpPr/>
          <p:nvPr/>
        </p:nvSpPr>
        <p:spPr>
          <a:xfrm>
            <a:off x="7903424" y="1300899"/>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684" name="Google Shape;684;p34"/>
          <p:cNvSpPr/>
          <p:nvPr/>
        </p:nvSpPr>
        <p:spPr>
          <a:xfrm>
            <a:off x="8301504" y="1300899"/>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685" name="Google Shape;685;p34"/>
          <p:cNvSpPr/>
          <p:nvPr/>
        </p:nvSpPr>
        <p:spPr>
          <a:xfrm>
            <a:off x="7583738" y="2295686"/>
            <a:ext cx="1000500" cy="23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input</a:t>
            </a:r>
            <a:endParaRPr>
              <a:latin typeface="Times New Roman"/>
              <a:ea typeface="Times New Roman"/>
              <a:cs typeface="Times New Roman"/>
              <a:sym typeface="Times New Roman"/>
            </a:endParaRPr>
          </a:p>
        </p:txBody>
      </p:sp>
      <p:sp>
        <p:nvSpPr>
          <p:cNvPr id="686" name="Google Shape;686;p34"/>
          <p:cNvSpPr/>
          <p:nvPr/>
        </p:nvSpPr>
        <p:spPr>
          <a:xfrm>
            <a:off x="8083988" y="479975"/>
            <a:ext cx="943500" cy="37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cxnSp>
        <p:nvCxnSpPr>
          <p:cNvPr id="687" name="Google Shape;687;p34"/>
          <p:cNvCxnSpPr>
            <a:stCxn id="685" idx="0"/>
          </p:cNvCxnSpPr>
          <p:nvPr/>
        </p:nvCxnSpPr>
        <p:spPr>
          <a:xfrm flipH="1" rot="10800000">
            <a:off x="8083988" y="1924886"/>
            <a:ext cx="1200" cy="370800"/>
          </a:xfrm>
          <a:prstGeom prst="straightConnector1">
            <a:avLst/>
          </a:prstGeom>
          <a:noFill/>
          <a:ln cap="flat" cmpd="sng" w="9525">
            <a:solidFill>
              <a:schemeClr val="dk2"/>
            </a:solidFill>
            <a:prstDash val="solid"/>
            <a:round/>
            <a:headEnd len="med" w="med" type="none"/>
            <a:tailEnd len="med" w="med" type="triangle"/>
          </a:ln>
        </p:spPr>
      </p:cxnSp>
      <p:sp>
        <p:nvSpPr>
          <p:cNvPr id="688" name="Google Shape;688;p34"/>
          <p:cNvSpPr/>
          <p:nvPr/>
        </p:nvSpPr>
        <p:spPr>
          <a:xfrm>
            <a:off x="7263987" y="490625"/>
            <a:ext cx="795000" cy="34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work</a:t>
            </a:r>
            <a:endParaRPr>
              <a:latin typeface="Times New Roman"/>
              <a:ea typeface="Times New Roman"/>
              <a:cs typeface="Times New Roman"/>
              <a:sym typeface="Times New Roman"/>
            </a:endParaRPr>
          </a:p>
        </p:txBody>
      </p:sp>
      <p:sp>
        <p:nvSpPr>
          <p:cNvPr id="689" name="Google Shape;689;p34"/>
          <p:cNvSpPr/>
          <p:nvPr/>
        </p:nvSpPr>
        <p:spPr>
          <a:xfrm>
            <a:off x="7540950" y="885422"/>
            <a:ext cx="1131600" cy="2358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90" name="Google Shape;690;p34"/>
          <p:cNvSpPr/>
          <p:nvPr/>
        </p:nvSpPr>
        <p:spPr>
          <a:xfrm>
            <a:off x="6850975" y="376350"/>
            <a:ext cx="2293200" cy="477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35"/>
          <p:cNvSpPr txBox="1"/>
          <p:nvPr>
            <p:ph type="title"/>
          </p:nvPr>
        </p:nvSpPr>
        <p:spPr>
          <a:xfrm>
            <a:off x="3002300" y="191700"/>
            <a:ext cx="2746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620">
                <a:latin typeface="Times New Roman"/>
                <a:ea typeface="Times New Roman"/>
                <a:cs typeface="Times New Roman"/>
                <a:sym typeface="Times New Roman"/>
              </a:rPr>
              <a:t>AWS </a:t>
            </a:r>
            <a:r>
              <a:rPr lang="en" sz="3620">
                <a:latin typeface="Times New Roman"/>
                <a:ea typeface="Times New Roman"/>
                <a:cs typeface="Times New Roman"/>
                <a:sym typeface="Times New Roman"/>
              </a:rPr>
              <a:t>Batch</a:t>
            </a:r>
            <a:endParaRPr sz="3620">
              <a:latin typeface="Times New Roman"/>
              <a:ea typeface="Times New Roman"/>
              <a:cs typeface="Times New Roman"/>
              <a:sym typeface="Times New Roman"/>
            </a:endParaRPr>
          </a:p>
        </p:txBody>
      </p:sp>
      <p:sp>
        <p:nvSpPr>
          <p:cNvPr id="696" name="Google Shape;696;p35"/>
          <p:cNvSpPr/>
          <p:nvPr/>
        </p:nvSpPr>
        <p:spPr>
          <a:xfrm>
            <a:off x="3276188" y="1504050"/>
            <a:ext cx="2472900" cy="213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Times New Roman"/>
                <a:ea typeface="Times New Roman"/>
                <a:cs typeface="Times New Roman"/>
                <a:sym typeface="Times New Roman"/>
              </a:rPr>
              <a:t>Job </a:t>
            </a:r>
            <a:endParaRPr sz="2100">
              <a:latin typeface="Times New Roman"/>
              <a:ea typeface="Times New Roman"/>
              <a:cs typeface="Times New Roman"/>
              <a:sym typeface="Times New Roman"/>
            </a:endParaRPr>
          </a:p>
          <a:p>
            <a:pPr indent="0" lvl="0" marL="0" rtl="0" algn="ctr">
              <a:spcBef>
                <a:spcPts val="0"/>
              </a:spcBef>
              <a:spcAft>
                <a:spcPts val="0"/>
              </a:spcAft>
              <a:buNone/>
            </a:pPr>
            <a:r>
              <a:rPr lang="en" sz="2100">
                <a:latin typeface="Times New Roman"/>
                <a:ea typeface="Times New Roman"/>
                <a:cs typeface="Times New Roman"/>
                <a:sym typeface="Times New Roman"/>
              </a:rPr>
              <a:t>Queue</a:t>
            </a:r>
            <a:endParaRPr sz="2100">
              <a:latin typeface="Times New Roman"/>
              <a:ea typeface="Times New Roman"/>
              <a:cs typeface="Times New Roman"/>
              <a:sym typeface="Times New Roman"/>
            </a:endParaRPr>
          </a:p>
        </p:txBody>
      </p:sp>
      <p:sp>
        <p:nvSpPr>
          <p:cNvPr id="697" name="Google Shape;697;p35"/>
          <p:cNvSpPr/>
          <p:nvPr/>
        </p:nvSpPr>
        <p:spPr>
          <a:xfrm>
            <a:off x="6311125" y="1504050"/>
            <a:ext cx="2472900" cy="213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Times New Roman"/>
                <a:ea typeface="Times New Roman"/>
                <a:cs typeface="Times New Roman"/>
                <a:sym typeface="Times New Roman"/>
              </a:rPr>
              <a:t>Job</a:t>
            </a:r>
            <a:endParaRPr sz="2100">
              <a:latin typeface="Times New Roman"/>
              <a:ea typeface="Times New Roman"/>
              <a:cs typeface="Times New Roman"/>
              <a:sym typeface="Times New Roman"/>
            </a:endParaRPr>
          </a:p>
          <a:p>
            <a:pPr indent="0" lvl="0" marL="0" rtl="0" algn="ctr">
              <a:spcBef>
                <a:spcPts val="0"/>
              </a:spcBef>
              <a:spcAft>
                <a:spcPts val="0"/>
              </a:spcAft>
              <a:buNone/>
            </a:pPr>
            <a:r>
              <a:rPr lang="en" sz="2100">
                <a:latin typeface="Times New Roman"/>
                <a:ea typeface="Times New Roman"/>
                <a:cs typeface="Times New Roman"/>
                <a:sym typeface="Times New Roman"/>
              </a:rPr>
              <a:t>Definition </a:t>
            </a:r>
            <a:endParaRPr sz="2100">
              <a:latin typeface="Times New Roman"/>
              <a:ea typeface="Times New Roman"/>
              <a:cs typeface="Times New Roman"/>
              <a:sym typeface="Times New Roman"/>
            </a:endParaRPr>
          </a:p>
        </p:txBody>
      </p:sp>
      <p:sp>
        <p:nvSpPr>
          <p:cNvPr id="698" name="Google Shape;698;p35"/>
          <p:cNvSpPr/>
          <p:nvPr/>
        </p:nvSpPr>
        <p:spPr>
          <a:xfrm>
            <a:off x="241275" y="1504050"/>
            <a:ext cx="2472900" cy="213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Times New Roman"/>
                <a:ea typeface="Times New Roman"/>
                <a:cs typeface="Times New Roman"/>
                <a:sym typeface="Times New Roman"/>
              </a:rPr>
              <a:t>Compute </a:t>
            </a:r>
            <a:r>
              <a:rPr lang="en" sz="2100">
                <a:latin typeface="Times New Roman"/>
                <a:ea typeface="Times New Roman"/>
                <a:cs typeface="Times New Roman"/>
                <a:sym typeface="Times New Roman"/>
              </a:rPr>
              <a:t>Environment</a:t>
            </a:r>
            <a:r>
              <a:rPr lang="en" sz="2100"/>
              <a:t> </a:t>
            </a:r>
            <a:endParaRPr sz="2700"/>
          </a:p>
        </p:txBody>
      </p:sp>
      <p:cxnSp>
        <p:nvCxnSpPr>
          <p:cNvPr id="699" name="Google Shape;699;p35"/>
          <p:cNvCxnSpPr>
            <a:endCxn id="697" idx="2"/>
          </p:cNvCxnSpPr>
          <p:nvPr/>
        </p:nvCxnSpPr>
        <p:spPr>
          <a:xfrm flipH="1" rot="10800000">
            <a:off x="7539475" y="3639450"/>
            <a:ext cx="8100" cy="642900"/>
          </a:xfrm>
          <a:prstGeom prst="straightConnector1">
            <a:avLst/>
          </a:prstGeom>
          <a:noFill/>
          <a:ln cap="flat" cmpd="sng" w="9525">
            <a:solidFill>
              <a:schemeClr val="dk2"/>
            </a:solidFill>
            <a:prstDash val="solid"/>
            <a:round/>
            <a:headEnd len="med" w="med" type="none"/>
            <a:tailEnd len="med" w="med" type="triangle"/>
          </a:ln>
        </p:spPr>
      </p:cxnSp>
      <p:sp>
        <p:nvSpPr>
          <p:cNvPr id="700" name="Google Shape;700;p35"/>
          <p:cNvSpPr/>
          <p:nvPr/>
        </p:nvSpPr>
        <p:spPr>
          <a:xfrm>
            <a:off x="6811675" y="4282450"/>
            <a:ext cx="1471800" cy="5067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Nextflow</a:t>
            </a:r>
            <a:endParaRPr>
              <a:latin typeface="Times New Roman"/>
              <a:ea typeface="Times New Roman"/>
              <a:cs typeface="Times New Roman"/>
              <a:sym typeface="Times New Roman"/>
            </a:endParaRPr>
          </a:p>
        </p:txBody>
      </p:sp>
      <p:sp>
        <p:nvSpPr>
          <p:cNvPr id="701" name="Google Shape;701;p35"/>
          <p:cNvSpPr/>
          <p:nvPr/>
        </p:nvSpPr>
        <p:spPr>
          <a:xfrm>
            <a:off x="6311125" y="1504050"/>
            <a:ext cx="2472900" cy="2135400"/>
          </a:xfrm>
          <a:prstGeom prst="rect">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Times New Roman"/>
                <a:ea typeface="Times New Roman"/>
                <a:cs typeface="Times New Roman"/>
                <a:sym typeface="Times New Roman"/>
              </a:rPr>
              <a:t>Job</a:t>
            </a:r>
            <a:endParaRPr sz="2100">
              <a:latin typeface="Times New Roman"/>
              <a:ea typeface="Times New Roman"/>
              <a:cs typeface="Times New Roman"/>
              <a:sym typeface="Times New Roman"/>
            </a:endParaRPr>
          </a:p>
          <a:p>
            <a:pPr indent="0" lvl="0" marL="0" rtl="0" algn="ctr">
              <a:spcBef>
                <a:spcPts val="0"/>
              </a:spcBef>
              <a:spcAft>
                <a:spcPts val="0"/>
              </a:spcAft>
              <a:buNone/>
            </a:pPr>
            <a:r>
              <a:rPr lang="en" sz="2100">
                <a:latin typeface="Times New Roman"/>
                <a:ea typeface="Times New Roman"/>
                <a:cs typeface="Times New Roman"/>
                <a:sym typeface="Times New Roman"/>
              </a:rPr>
              <a:t>Definition </a:t>
            </a:r>
            <a:endParaRPr sz="21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36"/>
          <p:cNvSpPr/>
          <p:nvPr/>
        </p:nvSpPr>
        <p:spPr>
          <a:xfrm>
            <a:off x="600619" y="4184949"/>
            <a:ext cx="1537800" cy="21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Nextflow process</a:t>
            </a:r>
            <a:endParaRPr>
              <a:latin typeface="Times New Roman"/>
              <a:ea typeface="Times New Roman"/>
              <a:cs typeface="Times New Roman"/>
              <a:sym typeface="Times New Roman"/>
            </a:endParaRPr>
          </a:p>
        </p:txBody>
      </p:sp>
      <p:sp>
        <p:nvSpPr>
          <p:cNvPr id="707" name="Google Shape;707;p36"/>
          <p:cNvSpPr/>
          <p:nvPr/>
        </p:nvSpPr>
        <p:spPr>
          <a:xfrm>
            <a:off x="817917" y="377187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708" name="Google Shape;708;p36"/>
          <p:cNvSpPr/>
          <p:nvPr/>
        </p:nvSpPr>
        <p:spPr>
          <a:xfrm>
            <a:off x="1202212" y="377187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709" name="Google Shape;709;p36"/>
          <p:cNvSpPr/>
          <p:nvPr/>
        </p:nvSpPr>
        <p:spPr>
          <a:xfrm>
            <a:off x="1600292" y="377187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710" name="Google Shape;710;p36"/>
          <p:cNvSpPr/>
          <p:nvPr/>
        </p:nvSpPr>
        <p:spPr>
          <a:xfrm>
            <a:off x="882525" y="4766661"/>
            <a:ext cx="1000500" cy="23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input</a:t>
            </a:r>
            <a:endParaRPr>
              <a:latin typeface="Times New Roman"/>
              <a:ea typeface="Times New Roman"/>
              <a:cs typeface="Times New Roman"/>
              <a:sym typeface="Times New Roman"/>
            </a:endParaRPr>
          </a:p>
        </p:txBody>
      </p:sp>
      <p:sp>
        <p:nvSpPr>
          <p:cNvPr id="711" name="Google Shape;711;p36"/>
          <p:cNvSpPr/>
          <p:nvPr/>
        </p:nvSpPr>
        <p:spPr>
          <a:xfrm>
            <a:off x="1335975" y="2805900"/>
            <a:ext cx="943500" cy="37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cxnSp>
        <p:nvCxnSpPr>
          <p:cNvPr id="712" name="Google Shape;712;p36"/>
          <p:cNvCxnSpPr>
            <a:stCxn id="710" idx="0"/>
          </p:cNvCxnSpPr>
          <p:nvPr/>
        </p:nvCxnSpPr>
        <p:spPr>
          <a:xfrm flipH="1" rot="10800000">
            <a:off x="1382775" y="4395861"/>
            <a:ext cx="1200" cy="370800"/>
          </a:xfrm>
          <a:prstGeom prst="straightConnector1">
            <a:avLst/>
          </a:prstGeom>
          <a:noFill/>
          <a:ln cap="flat" cmpd="sng" w="9525">
            <a:solidFill>
              <a:schemeClr val="dk2"/>
            </a:solidFill>
            <a:prstDash val="solid"/>
            <a:round/>
            <a:headEnd len="med" w="med" type="none"/>
            <a:tailEnd len="med" w="med" type="triangle"/>
          </a:ln>
        </p:spPr>
      </p:cxnSp>
      <p:sp>
        <p:nvSpPr>
          <p:cNvPr id="713" name="Google Shape;713;p36"/>
          <p:cNvSpPr/>
          <p:nvPr/>
        </p:nvSpPr>
        <p:spPr>
          <a:xfrm>
            <a:off x="408950" y="2805900"/>
            <a:ext cx="795000" cy="34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work</a:t>
            </a:r>
            <a:endParaRPr>
              <a:latin typeface="Times New Roman"/>
              <a:ea typeface="Times New Roman"/>
              <a:cs typeface="Times New Roman"/>
              <a:sym typeface="Times New Roman"/>
            </a:endParaRPr>
          </a:p>
        </p:txBody>
      </p:sp>
      <p:sp>
        <p:nvSpPr>
          <p:cNvPr id="714" name="Google Shape;714;p36"/>
          <p:cNvSpPr txBox="1"/>
          <p:nvPr/>
        </p:nvSpPr>
        <p:spPr>
          <a:xfrm>
            <a:off x="705464" y="43796"/>
            <a:ext cx="132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Times New Roman"/>
                <a:ea typeface="Times New Roman"/>
                <a:cs typeface="Times New Roman"/>
                <a:sym typeface="Times New Roman"/>
              </a:rPr>
              <a:t>Local Only</a:t>
            </a:r>
            <a:endParaRPr sz="1800">
              <a:solidFill>
                <a:schemeClr val="dk2"/>
              </a:solidFill>
              <a:latin typeface="Times New Roman"/>
              <a:ea typeface="Times New Roman"/>
              <a:cs typeface="Times New Roman"/>
              <a:sym typeface="Times New Roman"/>
            </a:endParaRPr>
          </a:p>
        </p:txBody>
      </p:sp>
      <p:sp>
        <p:nvSpPr>
          <p:cNvPr id="715" name="Google Shape;715;p36"/>
          <p:cNvSpPr txBox="1"/>
          <p:nvPr/>
        </p:nvSpPr>
        <p:spPr>
          <a:xfrm>
            <a:off x="2354741" y="2411"/>
            <a:ext cx="2038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latin typeface="Times New Roman"/>
                <a:ea typeface="Times New Roman"/>
                <a:cs typeface="Times New Roman"/>
                <a:sym typeface="Times New Roman"/>
              </a:rPr>
              <a:t>Data in the Cloud </a:t>
            </a:r>
            <a:endParaRPr sz="1800">
              <a:solidFill>
                <a:schemeClr val="dk2"/>
              </a:solidFill>
              <a:latin typeface="Times New Roman"/>
              <a:ea typeface="Times New Roman"/>
              <a:cs typeface="Times New Roman"/>
              <a:sym typeface="Times New Roman"/>
            </a:endParaRPr>
          </a:p>
        </p:txBody>
      </p:sp>
      <p:sp>
        <p:nvSpPr>
          <p:cNvPr id="716" name="Google Shape;716;p36"/>
          <p:cNvSpPr txBox="1"/>
          <p:nvPr/>
        </p:nvSpPr>
        <p:spPr>
          <a:xfrm>
            <a:off x="4404975" y="2400"/>
            <a:ext cx="2531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latin typeface="Times New Roman"/>
                <a:ea typeface="Times New Roman"/>
                <a:cs typeface="Times New Roman"/>
                <a:sym typeface="Times New Roman"/>
              </a:rPr>
              <a:t>Run Tasks in the Cloud </a:t>
            </a:r>
            <a:endParaRPr sz="1800">
              <a:solidFill>
                <a:schemeClr val="dk2"/>
              </a:solidFill>
              <a:latin typeface="Times New Roman"/>
              <a:ea typeface="Times New Roman"/>
              <a:cs typeface="Times New Roman"/>
              <a:sym typeface="Times New Roman"/>
            </a:endParaRPr>
          </a:p>
        </p:txBody>
      </p:sp>
      <p:sp>
        <p:nvSpPr>
          <p:cNvPr id="717" name="Google Shape;717;p36"/>
          <p:cNvSpPr txBox="1"/>
          <p:nvPr/>
        </p:nvSpPr>
        <p:spPr>
          <a:xfrm>
            <a:off x="7381375" y="-16380"/>
            <a:ext cx="132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Times New Roman"/>
                <a:ea typeface="Times New Roman"/>
                <a:cs typeface="Times New Roman"/>
                <a:sym typeface="Times New Roman"/>
              </a:rPr>
              <a:t>Cloud Only</a:t>
            </a:r>
            <a:endParaRPr sz="1800">
              <a:solidFill>
                <a:schemeClr val="dk2"/>
              </a:solidFill>
              <a:latin typeface="Times New Roman"/>
              <a:ea typeface="Times New Roman"/>
              <a:cs typeface="Times New Roman"/>
              <a:sym typeface="Times New Roman"/>
            </a:endParaRPr>
          </a:p>
        </p:txBody>
      </p:sp>
      <p:cxnSp>
        <p:nvCxnSpPr>
          <p:cNvPr id="718" name="Google Shape;718;p36"/>
          <p:cNvCxnSpPr/>
          <p:nvPr/>
        </p:nvCxnSpPr>
        <p:spPr>
          <a:xfrm>
            <a:off x="6850974" y="-21075"/>
            <a:ext cx="0" cy="5164500"/>
          </a:xfrm>
          <a:prstGeom prst="straightConnector1">
            <a:avLst/>
          </a:prstGeom>
          <a:noFill/>
          <a:ln cap="flat" cmpd="sng" w="9525">
            <a:solidFill>
              <a:schemeClr val="dk2"/>
            </a:solidFill>
            <a:prstDash val="solid"/>
            <a:round/>
            <a:headEnd len="med" w="med" type="none"/>
            <a:tailEnd len="med" w="med" type="none"/>
          </a:ln>
        </p:spPr>
      </p:cxnSp>
      <p:sp>
        <p:nvSpPr>
          <p:cNvPr id="719" name="Google Shape;719;p36"/>
          <p:cNvSpPr txBox="1"/>
          <p:nvPr/>
        </p:nvSpPr>
        <p:spPr>
          <a:xfrm rot="-5400000">
            <a:off x="-454325" y="1278800"/>
            <a:ext cx="1359600" cy="461700"/>
          </a:xfrm>
          <a:prstGeom prst="rect">
            <a:avLst/>
          </a:prstGeom>
          <a:solidFill>
            <a:srgbClr val="1C4587"/>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Cloud</a:t>
            </a:r>
            <a:endParaRPr sz="1800">
              <a:solidFill>
                <a:schemeClr val="lt1"/>
              </a:solidFill>
              <a:latin typeface="Times New Roman"/>
              <a:ea typeface="Times New Roman"/>
              <a:cs typeface="Times New Roman"/>
              <a:sym typeface="Times New Roman"/>
            </a:endParaRPr>
          </a:p>
        </p:txBody>
      </p:sp>
      <p:sp>
        <p:nvSpPr>
          <p:cNvPr id="720" name="Google Shape;720;p36"/>
          <p:cNvSpPr txBox="1"/>
          <p:nvPr/>
        </p:nvSpPr>
        <p:spPr>
          <a:xfrm rot="-5400000">
            <a:off x="-452675" y="3710800"/>
            <a:ext cx="1356300" cy="461700"/>
          </a:xfrm>
          <a:prstGeom prst="rect">
            <a:avLst/>
          </a:prstGeom>
          <a:solidFill>
            <a:srgbClr val="1C4587"/>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Local</a:t>
            </a:r>
            <a:endParaRPr sz="1800">
              <a:solidFill>
                <a:schemeClr val="lt1"/>
              </a:solidFill>
              <a:latin typeface="Times New Roman"/>
              <a:ea typeface="Times New Roman"/>
              <a:cs typeface="Times New Roman"/>
              <a:sym typeface="Times New Roman"/>
            </a:endParaRPr>
          </a:p>
        </p:txBody>
      </p:sp>
      <p:cxnSp>
        <p:nvCxnSpPr>
          <p:cNvPr id="721" name="Google Shape;721;p36"/>
          <p:cNvCxnSpPr/>
          <p:nvPr/>
        </p:nvCxnSpPr>
        <p:spPr>
          <a:xfrm>
            <a:off x="4531692" y="-10500"/>
            <a:ext cx="0" cy="5164500"/>
          </a:xfrm>
          <a:prstGeom prst="straightConnector1">
            <a:avLst/>
          </a:prstGeom>
          <a:noFill/>
          <a:ln cap="flat" cmpd="sng" w="9525">
            <a:solidFill>
              <a:schemeClr val="dk2"/>
            </a:solidFill>
            <a:prstDash val="solid"/>
            <a:round/>
            <a:headEnd len="med" w="med" type="none"/>
            <a:tailEnd len="med" w="med" type="none"/>
          </a:ln>
        </p:spPr>
      </p:cxnSp>
      <p:cxnSp>
        <p:nvCxnSpPr>
          <p:cNvPr id="722" name="Google Shape;722;p36"/>
          <p:cNvCxnSpPr/>
          <p:nvPr/>
        </p:nvCxnSpPr>
        <p:spPr>
          <a:xfrm>
            <a:off x="2354757" y="-10500"/>
            <a:ext cx="0" cy="5164500"/>
          </a:xfrm>
          <a:prstGeom prst="straightConnector1">
            <a:avLst/>
          </a:prstGeom>
          <a:noFill/>
          <a:ln cap="flat" cmpd="sng" w="9525">
            <a:solidFill>
              <a:schemeClr val="dk2"/>
            </a:solidFill>
            <a:prstDash val="solid"/>
            <a:round/>
            <a:headEnd len="med" w="med" type="none"/>
            <a:tailEnd len="med" w="med" type="none"/>
          </a:ln>
        </p:spPr>
      </p:cxnSp>
      <p:cxnSp>
        <p:nvCxnSpPr>
          <p:cNvPr id="723" name="Google Shape;723;p36"/>
          <p:cNvCxnSpPr/>
          <p:nvPr/>
        </p:nvCxnSpPr>
        <p:spPr>
          <a:xfrm>
            <a:off x="-21075" y="2582300"/>
            <a:ext cx="9169800" cy="10500"/>
          </a:xfrm>
          <a:prstGeom prst="straightConnector1">
            <a:avLst/>
          </a:prstGeom>
          <a:noFill/>
          <a:ln cap="flat" cmpd="sng" w="9525">
            <a:solidFill>
              <a:schemeClr val="dk2"/>
            </a:solidFill>
            <a:prstDash val="solid"/>
            <a:round/>
            <a:headEnd len="med" w="med" type="none"/>
            <a:tailEnd len="med" w="med" type="none"/>
          </a:ln>
        </p:spPr>
      </p:cxnSp>
      <p:sp>
        <p:nvSpPr>
          <p:cNvPr id="724" name="Google Shape;724;p36"/>
          <p:cNvSpPr/>
          <p:nvPr/>
        </p:nvSpPr>
        <p:spPr>
          <a:xfrm>
            <a:off x="839738" y="3356397"/>
            <a:ext cx="1131600" cy="2358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5" name="Google Shape;725;p36"/>
          <p:cNvSpPr/>
          <p:nvPr/>
        </p:nvSpPr>
        <p:spPr>
          <a:xfrm>
            <a:off x="2699632" y="4159899"/>
            <a:ext cx="1537800" cy="21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Nextflow process</a:t>
            </a:r>
            <a:endParaRPr>
              <a:latin typeface="Times New Roman"/>
              <a:ea typeface="Times New Roman"/>
              <a:cs typeface="Times New Roman"/>
              <a:sym typeface="Times New Roman"/>
            </a:endParaRPr>
          </a:p>
        </p:txBody>
      </p:sp>
      <p:sp>
        <p:nvSpPr>
          <p:cNvPr id="726" name="Google Shape;726;p36"/>
          <p:cNvSpPr/>
          <p:nvPr/>
        </p:nvSpPr>
        <p:spPr>
          <a:xfrm>
            <a:off x="2916929" y="374682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727" name="Google Shape;727;p36"/>
          <p:cNvSpPr/>
          <p:nvPr/>
        </p:nvSpPr>
        <p:spPr>
          <a:xfrm>
            <a:off x="3301224" y="374682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728" name="Google Shape;728;p36"/>
          <p:cNvSpPr/>
          <p:nvPr/>
        </p:nvSpPr>
        <p:spPr>
          <a:xfrm>
            <a:off x="3699304" y="374682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729" name="Google Shape;729;p36"/>
          <p:cNvSpPr/>
          <p:nvPr/>
        </p:nvSpPr>
        <p:spPr>
          <a:xfrm>
            <a:off x="2981538" y="4741611"/>
            <a:ext cx="1000500" cy="23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input</a:t>
            </a:r>
            <a:endParaRPr>
              <a:latin typeface="Times New Roman"/>
              <a:ea typeface="Times New Roman"/>
              <a:cs typeface="Times New Roman"/>
              <a:sym typeface="Times New Roman"/>
            </a:endParaRPr>
          </a:p>
        </p:txBody>
      </p:sp>
      <p:sp>
        <p:nvSpPr>
          <p:cNvPr id="730" name="Google Shape;730;p36"/>
          <p:cNvSpPr/>
          <p:nvPr/>
        </p:nvSpPr>
        <p:spPr>
          <a:xfrm>
            <a:off x="3099638" y="1246000"/>
            <a:ext cx="943500" cy="37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cxnSp>
        <p:nvCxnSpPr>
          <p:cNvPr id="731" name="Google Shape;731;p36"/>
          <p:cNvCxnSpPr>
            <a:stCxn id="729" idx="0"/>
          </p:cNvCxnSpPr>
          <p:nvPr/>
        </p:nvCxnSpPr>
        <p:spPr>
          <a:xfrm flipH="1" rot="10800000">
            <a:off x="3481788" y="4370811"/>
            <a:ext cx="1200" cy="370800"/>
          </a:xfrm>
          <a:prstGeom prst="straightConnector1">
            <a:avLst/>
          </a:prstGeom>
          <a:noFill/>
          <a:ln cap="flat" cmpd="sng" w="9525">
            <a:solidFill>
              <a:schemeClr val="dk2"/>
            </a:solidFill>
            <a:prstDash val="solid"/>
            <a:round/>
            <a:headEnd len="med" w="med" type="none"/>
            <a:tailEnd len="med" w="med" type="triangle"/>
          </a:ln>
        </p:spPr>
      </p:cxnSp>
      <p:sp>
        <p:nvSpPr>
          <p:cNvPr id="732" name="Google Shape;732;p36"/>
          <p:cNvSpPr/>
          <p:nvPr/>
        </p:nvSpPr>
        <p:spPr>
          <a:xfrm>
            <a:off x="2854037" y="2782000"/>
            <a:ext cx="795000" cy="34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work</a:t>
            </a:r>
            <a:endParaRPr>
              <a:latin typeface="Times New Roman"/>
              <a:ea typeface="Times New Roman"/>
              <a:cs typeface="Times New Roman"/>
              <a:sym typeface="Times New Roman"/>
            </a:endParaRPr>
          </a:p>
        </p:txBody>
      </p:sp>
      <p:sp>
        <p:nvSpPr>
          <p:cNvPr id="733" name="Google Shape;733;p36"/>
          <p:cNvSpPr/>
          <p:nvPr/>
        </p:nvSpPr>
        <p:spPr>
          <a:xfrm>
            <a:off x="2685725" y="3320697"/>
            <a:ext cx="1131600" cy="2358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34" name="Google Shape;734;p36"/>
          <p:cNvSpPr/>
          <p:nvPr/>
        </p:nvSpPr>
        <p:spPr>
          <a:xfrm>
            <a:off x="3879938" y="1590338"/>
            <a:ext cx="163200" cy="20250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35" name="Google Shape;735;p36"/>
          <p:cNvSpPr/>
          <p:nvPr/>
        </p:nvSpPr>
        <p:spPr>
          <a:xfrm>
            <a:off x="4922432" y="3445322"/>
            <a:ext cx="1537800" cy="21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Nextflow process</a:t>
            </a:r>
            <a:endParaRPr>
              <a:latin typeface="Times New Roman"/>
              <a:ea typeface="Times New Roman"/>
              <a:cs typeface="Times New Roman"/>
              <a:sym typeface="Times New Roman"/>
            </a:endParaRPr>
          </a:p>
        </p:txBody>
      </p:sp>
      <p:sp>
        <p:nvSpPr>
          <p:cNvPr id="736" name="Google Shape;736;p36"/>
          <p:cNvSpPr/>
          <p:nvPr/>
        </p:nvSpPr>
        <p:spPr>
          <a:xfrm>
            <a:off x="5100854" y="209397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737" name="Google Shape;737;p36"/>
          <p:cNvSpPr/>
          <p:nvPr/>
        </p:nvSpPr>
        <p:spPr>
          <a:xfrm>
            <a:off x="5485149" y="209397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738" name="Google Shape;738;p36"/>
          <p:cNvSpPr/>
          <p:nvPr/>
        </p:nvSpPr>
        <p:spPr>
          <a:xfrm>
            <a:off x="5883229" y="2093974"/>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739" name="Google Shape;739;p36"/>
          <p:cNvSpPr/>
          <p:nvPr/>
        </p:nvSpPr>
        <p:spPr>
          <a:xfrm>
            <a:off x="5204338" y="4027035"/>
            <a:ext cx="1000500" cy="23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input</a:t>
            </a:r>
            <a:endParaRPr>
              <a:latin typeface="Times New Roman"/>
              <a:ea typeface="Times New Roman"/>
              <a:cs typeface="Times New Roman"/>
              <a:sym typeface="Times New Roman"/>
            </a:endParaRPr>
          </a:p>
        </p:txBody>
      </p:sp>
      <p:sp>
        <p:nvSpPr>
          <p:cNvPr id="740" name="Google Shape;740;p36"/>
          <p:cNvSpPr/>
          <p:nvPr/>
        </p:nvSpPr>
        <p:spPr>
          <a:xfrm>
            <a:off x="5618913" y="1128000"/>
            <a:ext cx="943500" cy="37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cxnSp>
        <p:nvCxnSpPr>
          <p:cNvPr id="741" name="Google Shape;741;p36"/>
          <p:cNvCxnSpPr>
            <a:stCxn id="739" idx="0"/>
          </p:cNvCxnSpPr>
          <p:nvPr/>
        </p:nvCxnSpPr>
        <p:spPr>
          <a:xfrm flipH="1" rot="10800000">
            <a:off x="5704588" y="3656235"/>
            <a:ext cx="1200" cy="370800"/>
          </a:xfrm>
          <a:prstGeom prst="straightConnector1">
            <a:avLst/>
          </a:prstGeom>
          <a:noFill/>
          <a:ln cap="flat" cmpd="sng" w="9525">
            <a:solidFill>
              <a:schemeClr val="dk2"/>
            </a:solidFill>
            <a:prstDash val="solid"/>
            <a:round/>
            <a:headEnd len="med" w="med" type="none"/>
            <a:tailEnd len="med" w="med" type="triangle"/>
          </a:ln>
        </p:spPr>
      </p:cxnSp>
      <p:sp>
        <p:nvSpPr>
          <p:cNvPr id="742" name="Google Shape;742;p36"/>
          <p:cNvSpPr/>
          <p:nvPr/>
        </p:nvSpPr>
        <p:spPr>
          <a:xfrm>
            <a:off x="4691887" y="1128000"/>
            <a:ext cx="795000" cy="34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work</a:t>
            </a:r>
            <a:endParaRPr>
              <a:latin typeface="Times New Roman"/>
              <a:ea typeface="Times New Roman"/>
              <a:cs typeface="Times New Roman"/>
              <a:sym typeface="Times New Roman"/>
            </a:endParaRPr>
          </a:p>
        </p:txBody>
      </p:sp>
      <p:sp>
        <p:nvSpPr>
          <p:cNvPr id="743" name="Google Shape;743;p36"/>
          <p:cNvSpPr/>
          <p:nvPr/>
        </p:nvSpPr>
        <p:spPr>
          <a:xfrm>
            <a:off x="5122675" y="1678497"/>
            <a:ext cx="1131600" cy="2358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4" name="Google Shape;744;p36"/>
          <p:cNvSpPr/>
          <p:nvPr/>
        </p:nvSpPr>
        <p:spPr>
          <a:xfrm>
            <a:off x="7301832" y="1713974"/>
            <a:ext cx="1537800" cy="21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Nextflow process</a:t>
            </a:r>
            <a:endParaRPr>
              <a:latin typeface="Times New Roman"/>
              <a:ea typeface="Times New Roman"/>
              <a:cs typeface="Times New Roman"/>
              <a:sym typeface="Times New Roman"/>
            </a:endParaRPr>
          </a:p>
        </p:txBody>
      </p:sp>
      <p:sp>
        <p:nvSpPr>
          <p:cNvPr id="745" name="Google Shape;745;p36"/>
          <p:cNvSpPr/>
          <p:nvPr/>
        </p:nvSpPr>
        <p:spPr>
          <a:xfrm>
            <a:off x="7519129" y="1300899"/>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746" name="Google Shape;746;p36"/>
          <p:cNvSpPr/>
          <p:nvPr/>
        </p:nvSpPr>
        <p:spPr>
          <a:xfrm>
            <a:off x="7903424" y="1300899"/>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747" name="Google Shape;747;p36"/>
          <p:cNvSpPr/>
          <p:nvPr/>
        </p:nvSpPr>
        <p:spPr>
          <a:xfrm>
            <a:off x="8301504" y="1300899"/>
            <a:ext cx="284700" cy="21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748" name="Google Shape;748;p36"/>
          <p:cNvSpPr/>
          <p:nvPr/>
        </p:nvSpPr>
        <p:spPr>
          <a:xfrm>
            <a:off x="7583738" y="2295686"/>
            <a:ext cx="1000500" cy="232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input</a:t>
            </a:r>
            <a:endParaRPr>
              <a:latin typeface="Times New Roman"/>
              <a:ea typeface="Times New Roman"/>
              <a:cs typeface="Times New Roman"/>
              <a:sym typeface="Times New Roman"/>
            </a:endParaRPr>
          </a:p>
        </p:txBody>
      </p:sp>
      <p:sp>
        <p:nvSpPr>
          <p:cNvPr id="749" name="Google Shape;749;p36"/>
          <p:cNvSpPr/>
          <p:nvPr/>
        </p:nvSpPr>
        <p:spPr>
          <a:xfrm>
            <a:off x="8083988" y="479975"/>
            <a:ext cx="943500" cy="37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cxnSp>
        <p:nvCxnSpPr>
          <p:cNvPr id="750" name="Google Shape;750;p36"/>
          <p:cNvCxnSpPr>
            <a:stCxn id="748" idx="0"/>
          </p:cNvCxnSpPr>
          <p:nvPr/>
        </p:nvCxnSpPr>
        <p:spPr>
          <a:xfrm flipH="1" rot="10800000">
            <a:off x="8083988" y="1924886"/>
            <a:ext cx="1200" cy="370800"/>
          </a:xfrm>
          <a:prstGeom prst="straightConnector1">
            <a:avLst/>
          </a:prstGeom>
          <a:noFill/>
          <a:ln cap="flat" cmpd="sng" w="9525">
            <a:solidFill>
              <a:schemeClr val="dk2"/>
            </a:solidFill>
            <a:prstDash val="solid"/>
            <a:round/>
            <a:headEnd len="med" w="med" type="none"/>
            <a:tailEnd len="med" w="med" type="triangle"/>
          </a:ln>
        </p:spPr>
      </p:cxnSp>
      <p:sp>
        <p:nvSpPr>
          <p:cNvPr id="751" name="Google Shape;751;p36"/>
          <p:cNvSpPr/>
          <p:nvPr/>
        </p:nvSpPr>
        <p:spPr>
          <a:xfrm>
            <a:off x="7263987" y="490625"/>
            <a:ext cx="795000" cy="34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work</a:t>
            </a:r>
            <a:endParaRPr>
              <a:latin typeface="Times New Roman"/>
              <a:ea typeface="Times New Roman"/>
              <a:cs typeface="Times New Roman"/>
              <a:sym typeface="Times New Roman"/>
            </a:endParaRPr>
          </a:p>
        </p:txBody>
      </p:sp>
      <p:sp>
        <p:nvSpPr>
          <p:cNvPr id="752" name="Google Shape;752;p36"/>
          <p:cNvSpPr/>
          <p:nvPr/>
        </p:nvSpPr>
        <p:spPr>
          <a:xfrm>
            <a:off x="7540950" y="885422"/>
            <a:ext cx="1131600" cy="2358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37"/>
          <p:cNvSpPr txBox="1"/>
          <p:nvPr>
            <p:ph type="title"/>
          </p:nvPr>
        </p:nvSpPr>
        <p:spPr>
          <a:xfrm>
            <a:off x="3002300" y="191700"/>
            <a:ext cx="2746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620">
                <a:latin typeface="Times New Roman"/>
                <a:ea typeface="Times New Roman"/>
                <a:cs typeface="Times New Roman"/>
                <a:sym typeface="Times New Roman"/>
              </a:rPr>
              <a:t>Cloud Only</a:t>
            </a:r>
            <a:endParaRPr sz="3620">
              <a:latin typeface="Times New Roman"/>
              <a:ea typeface="Times New Roman"/>
              <a:cs typeface="Times New Roman"/>
              <a:sym typeface="Times New Roman"/>
            </a:endParaRPr>
          </a:p>
        </p:txBody>
      </p:sp>
      <p:sp>
        <p:nvSpPr>
          <p:cNvPr id="758" name="Google Shape;758;p37"/>
          <p:cNvSpPr/>
          <p:nvPr/>
        </p:nvSpPr>
        <p:spPr>
          <a:xfrm>
            <a:off x="362200" y="1802546"/>
            <a:ext cx="2235000" cy="2530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Input data, Work, Results</a:t>
            </a:r>
            <a:endParaRPr/>
          </a:p>
        </p:txBody>
      </p:sp>
      <p:sp>
        <p:nvSpPr>
          <p:cNvPr id="759" name="Google Shape;759;p37"/>
          <p:cNvSpPr/>
          <p:nvPr/>
        </p:nvSpPr>
        <p:spPr>
          <a:xfrm>
            <a:off x="3357571" y="1802550"/>
            <a:ext cx="5225100" cy="2530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60" name="Google Shape;760;p37"/>
          <p:cNvSpPr txBox="1"/>
          <p:nvPr/>
        </p:nvSpPr>
        <p:spPr>
          <a:xfrm>
            <a:off x="709218" y="1259180"/>
            <a:ext cx="1703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Amazon S3</a:t>
            </a:r>
            <a:endParaRPr sz="1800">
              <a:solidFill>
                <a:schemeClr val="dk2"/>
              </a:solidFill>
            </a:endParaRPr>
          </a:p>
        </p:txBody>
      </p:sp>
      <p:sp>
        <p:nvSpPr>
          <p:cNvPr id="761" name="Google Shape;761;p37"/>
          <p:cNvSpPr txBox="1"/>
          <p:nvPr/>
        </p:nvSpPr>
        <p:spPr>
          <a:xfrm>
            <a:off x="5127439" y="1259180"/>
            <a:ext cx="1703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AWS Batch</a:t>
            </a:r>
            <a:endParaRPr sz="1800">
              <a:solidFill>
                <a:schemeClr val="dk2"/>
              </a:solidFill>
            </a:endParaRPr>
          </a:p>
        </p:txBody>
      </p:sp>
      <p:sp>
        <p:nvSpPr>
          <p:cNvPr id="762" name="Google Shape;762;p37"/>
          <p:cNvSpPr/>
          <p:nvPr/>
        </p:nvSpPr>
        <p:spPr>
          <a:xfrm>
            <a:off x="3964796" y="2481905"/>
            <a:ext cx="1122600" cy="1106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Head Node</a:t>
            </a:r>
            <a:endParaRPr/>
          </a:p>
        </p:txBody>
      </p:sp>
      <p:sp>
        <p:nvSpPr>
          <p:cNvPr id="763" name="Google Shape;763;p37"/>
          <p:cNvSpPr/>
          <p:nvPr/>
        </p:nvSpPr>
        <p:spPr>
          <a:xfrm>
            <a:off x="6586921" y="2009505"/>
            <a:ext cx="689400" cy="672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T1</a:t>
            </a:r>
            <a:endParaRPr/>
          </a:p>
        </p:txBody>
      </p:sp>
      <p:sp>
        <p:nvSpPr>
          <p:cNvPr id="764" name="Google Shape;764;p37"/>
          <p:cNvSpPr/>
          <p:nvPr/>
        </p:nvSpPr>
        <p:spPr>
          <a:xfrm>
            <a:off x="6586921" y="3286792"/>
            <a:ext cx="689400" cy="672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T3</a:t>
            </a:r>
            <a:endParaRPr/>
          </a:p>
        </p:txBody>
      </p:sp>
      <p:sp>
        <p:nvSpPr>
          <p:cNvPr id="765" name="Google Shape;765;p37"/>
          <p:cNvSpPr/>
          <p:nvPr/>
        </p:nvSpPr>
        <p:spPr>
          <a:xfrm>
            <a:off x="7412171" y="2699117"/>
            <a:ext cx="689400" cy="672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T2</a:t>
            </a:r>
            <a:endParaRPr/>
          </a:p>
        </p:txBody>
      </p:sp>
      <p:cxnSp>
        <p:nvCxnSpPr>
          <p:cNvPr id="766" name="Google Shape;766;p37"/>
          <p:cNvCxnSpPr>
            <a:stCxn id="762" idx="6"/>
            <a:endCxn id="763" idx="2"/>
          </p:cNvCxnSpPr>
          <p:nvPr/>
        </p:nvCxnSpPr>
        <p:spPr>
          <a:xfrm flipH="1" rot="10800000">
            <a:off x="5087396" y="2345555"/>
            <a:ext cx="1499400" cy="689700"/>
          </a:xfrm>
          <a:prstGeom prst="straightConnector1">
            <a:avLst/>
          </a:prstGeom>
          <a:noFill/>
          <a:ln cap="flat" cmpd="sng" w="9525">
            <a:solidFill>
              <a:schemeClr val="dk2"/>
            </a:solidFill>
            <a:prstDash val="solid"/>
            <a:round/>
            <a:headEnd len="med" w="med" type="none"/>
            <a:tailEnd len="med" w="med" type="triangle"/>
          </a:ln>
        </p:spPr>
      </p:cxnSp>
      <p:cxnSp>
        <p:nvCxnSpPr>
          <p:cNvPr id="767" name="Google Shape;767;p37"/>
          <p:cNvCxnSpPr>
            <a:stCxn id="762" idx="6"/>
            <a:endCxn id="765" idx="2"/>
          </p:cNvCxnSpPr>
          <p:nvPr/>
        </p:nvCxnSpPr>
        <p:spPr>
          <a:xfrm>
            <a:off x="5087396" y="3035255"/>
            <a:ext cx="2324700" cy="0"/>
          </a:xfrm>
          <a:prstGeom prst="straightConnector1">
            <a:avLst/>
          </a:prstGeom>
          <a:noFill/>
          <a:ln cap="flat" cmpd="sng" w="9525">
            <a:solidFill>
              <a:schemeClr val="dk2"/>
            </a:solidFill>
            <a:prstDash val="solid"/>
            <a:round/>
            <a:headEnd len="med" w="med" type="none"/>
            <a:tailEnd len="med" w="med" type="triangle"/>
          </a:ln>
        </p:spPr>
      </p:cxnSp>
      <p:cxnSp>
        <p:nvCxnSpPr>
          <p:cNvPr id="768" name="Google Shape;768;p37"/>
          <p:cNvCxnSpPr>
            <a:stCxn id="762" idx="6"/>
            <a:endCxn id="764" idx="2"/>
          </p:cNvCxnSpPr>
          <p:nvPr/>
        </p:nvCxnSpPr>
        <p:spPr>
          <a:xfrm>
            <a:off x="5087396" y="3035255"/>
            <a:ext cx="1499400" cy="587700"/>
          </a:xfrm>
          <a:prstGeom prst="straightConnector1">
            <a:avLst/>
          </a:prstGeom>
          <a:noFill/>
          <a:ln cap="flat" cmpd="sng" w="9525">
            <a:solidFill>
              <a:schemeClr val="dk2"/>
            </a:solidFill>
            <a:prstDash val="solid"/>
            <a:round/>
            <a:headEnd len="med" w="med" type="none"/>
            <a:tailEnd len="med" w="med" type="triangle"/>
          </a:ln>
        </p:spPr>
      </p:cxnSp>
      <p:sp>
        <p:nvSpPr>
          <p:cNvPr id="769" name="Google Shape;769;p37"/>
          <p:cNvSpPr/>
          <p:nvPr/>
        </p:nvSpPr>
        <p:spPr>
          <a:xfrm>
            <a:off x="2722238" y="2765550"/>
            <a:ext cx="510300" cy="2697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38"/>
          <p:cNvSpPr txBox="1"/>
          <p:nvPr>
            <p:ph type="title"/>
          </p:nvPr>
        </p:nvSpPr>
        <p:spPr>
          <a:xfrm>
            <a:off x="3265075" y="341425"/>
            <a:ext cx="2570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Conclusion</a:t>
            </a:r>
            <a:endParaRPr sz="3600">
              <a:latin typeface="Times New Roman"/>
              <a:ea typeface="Times New Roman"/>
              <a:cs typeface="Times New Roman"/>
              <a:sym typeface="Times New Roman"/>
            </a:endParaRPr>
          </a:p>
        </p:txBody>
      </p:sp>
      <p:sp>
        <p:nvSpPr>
          <p:cNvPr id="775" name="Google Shape;775;p38"/>
          <p:cNvSpPr txBox="1"/>
          <p:nvPr>
            <p:ph idx="1" type="body"/>
          </p:nvPr>
        </p:nvSpPr>
        <p:spPr>
          <a:xfrm>
            <a:off x="125420" y="1291677"/>
            <a:ext cx="2827800" cy="28656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Portability and Scalability</a:t>
            </a:r>
            <a:endParaRPr b="1">
              <a:solidFill>
                <a:schemeClr val="dk1"/>
              </a:solidFill>
              <a:latin typeface="Times New Roman"/>
              <a:ea typeface="Times New Roman"/>
              <a:cs typeface="Times New Roman"/>
              <a:sym typeface="Times New Roman"/>
            </a:endParaRPr>
          </a:p>
          <a:p>
            <a:pPr indent="-342900" lvl="0" marL="457200" rtl="0" algn="l">
              <a:spcBef>
                <a:spcPts val="12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Abstracts the </a:t>
            </a:r>
            <a:r>
              <a:rPr lang="en">
                <a:solidFill>
                  <a:schemeClr val="dk1"/>
                </a:solidFill>
                <a:latin typeface="Times New Roman"/>
                <a:ea typeface="Times New Roman"/>
                <a:cs typeface="Times New Roman"/>
                <a:sym typeface="Times New Roman"/>
              </a:rPr>
              <a:t>execution</a:t>
            </a:r>
            <a:r>
              <a:rPr lang="en">
                <a:solidFill>
                  <a:schemeClr val="dk1"/>
                </a:solidFill>
                <a:latin typeface="Times New Roman"/>
                <a:ea typeface="Times New Roman"/>
                <a:cs typeface="Times New Roman"/>
                <a:sym typeface="Times New Roman"/>
              </a:rPr>
              <a:t> environment</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Built-in parallelization</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Flexible scaling</a:t>
            </a:r>
            <a:endParaRPr>
              <a:solidFill>
                <a:schemeClr val="dk1"/>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a:solidFill>
                <a:schemeClr val="dk1"/>
              </a:solidFill>
              <a:latin typeface="Times New Roman"/>
              <a:ea typeface="Times New Roman"/>
              <a:cs typeface="Times New Roman"/>
              <a:sym typeface="Times New Roman"/>
            </a:endParaRPr>
          </a:p>
        </p:txBody>
      </p:sp>
      <p:sp>
        <p:nvSpPr>
          <p:cNvPr id="776" name="Google Shape;776;p38"/>
          <p:cNvSpPr txBox="1"/>
          <p:nvPr>
            <p:ph idx="1" type="body"/>
          </p:nvPr>
        </p:nvSpPr>
        <p:spPr>
          <a:xfrm>
            <a:off x="3104427" y="1291677"/>
            <a:ext cx="2891700" cy="28656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Reproducibility</a:t>
            </a:r>
            <a:endParaRPr b="1">
              <a:solidFill>
                <a:schemeClr val="dk1"/>
              </a:solidFill>
              <a:latin typeface="Times New Roman"/>
              <a:ea typeface="Times New Roman"/>
              <a:cs typeface="Times New Roman"/>
              <a:sym typeface="Times New Roman"/>
            </a:endParaRPr>
          </a:p>
          <a:p>
            <a:pPr indent="-342900" lvl="0" marL="457200" rtl="0" algn="l">
              <a:spcBef>
                <a:spcPts val="12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Containerization support</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Version management with Git</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Strong community standards</a:t>
            </a:r>
            <a:endParaRPr>
              <a:solidFill>
                <a:schemeClr val="dk1"/>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a:solidFill>
                <a:schemeClr val="dk1"/>
              </a:solidFill>
              <a:latin typeface="Times New Roman"/>
              <a:ea typeface="Times New Roman"/>
              <a:cs typeface="Times New Roman"/>
              <a:sym typeface="Times New Roman"/>
            </a:endParaRPr>
          </a:p>
        </p:txBody>
      </p:sp>
      <p:sp>
        <p:nvSpPr>
          <p:cNvPr id="777" name="Google Shape;777;p38"/>
          <p:cNvSpPr txBox="1"/>
          <p:nvPr>
            <p:ph idx="1" type="body"/>
          </p:nvPr>
        </p:nvSpPr>
        <p:spPr>
          <a:xfrm>
            <a:off x="6114341" y="1291677"/>
            <a:ext cx="2891700" cy="28656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Robustness and efficiency</a:t>
            </a:r>
            <a:endParaRPr b="1">
              <a:solidFill>
                <a:schemeClr val="dk1"/>
              </a:solidFill>
              <a:latin typeface="Times New Roman"/>
              <a:ea typeface="Times New Roman"/>
              <a:cs typeface="Times New Roman"/>
              <a:sym typeface="Times New Roman"/>
            </a:endParaRPr>
          </a:p>
          <a:p>
            <a:pPr indent="-342900" lvl="0" marL="457200" rtl="0" algn="l">
              <a:spcBef>
                <a:spcPts val="12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Automatic </a:t>
            </a:r>
            <a:r>
              <a:rPr lang="en">
                <a:solidFill>
                  <a:schemeClr val="dk1"/>
                </a:solidFill>
                <a:latin typeface="Times New Roman"/>
                <a:ea typeface="Times New Roman"/>
                <a:cs typeface="Times New Roman"/>
                <a:sym typeface="Times New Roman"/>
              </a:rPr>
              <a:t>checkpointing</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Stream-oriented design</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Simplified development</a:t>
            </a:r>
            <a:endParaRPr>
              <a:solidFill>
                <a:schemeClr val="dk1"/>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39"/>
          <p:cNvSpPr txBox="1"/>
          <p:nvPr>
            <p:ph type="title"/>
          </p:nvPr>
        </p:nvSpPr>
        <p:spPr>
          <a:xfrm>
            <a:off x="0" y="2123925"/>
            <a:ext cx="9144000" cy="58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Times New Roman"/>
                <a:ea typeface="Times New Roman"/>
                <a:cs typeface="Times New Roman"/>
                <a:sym typeface="Times New Roman"/>
              </a:rPr>
              <a:t>Thank you!</a:t>
            </a:r>
            <a:endParaRPr sz="36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2060850" y="324975"/>
            <a:ext cx="4763700" cy="62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latin typeface="Times New Roman"/>
                <a:ea typeface="Times New Roman"/>
                <a:cs typeface="Times New Roman"/>
                <a:sym typeface="Times New Roman"/>
              </a:rPr>
              <a:t>Common Challenges </a:t>
            </a:r>
            <a:endParaRPr sz="3600">
              <a:latin typeface="Times New Roman"/>
              <a:ea typeface="Times New Roman"/>
              <a:cs typeface="Times New Roman"/>
              <a:sym typeface="Times New Roman"/>
            </a:endParaRPr>
          </a:p>
        </p:txBody>
      </p:sp>
      <p:sp>
        <p:nvSpPr>
          <p:cNvPr id="67" name="Google Shape;67;p15"/>
          <p:cNvSpPr txBox="1"/>
          <p:nvPr>
            <p:ph idx="1" type="body"/>
          </p:nvPr>
        </p:nvSpPr>
        <p:spPr>
          <a:xfrm>
            <a:off x="1180950" y="1281150"/>
            <a:ext cx="7677600" cy="3086100"/>
          </a:xfrm>
          <a:prstGeom prst="rect">
            <a:avLst/>
          </a:prstGeom>
        </p:spPr>
        <p:txBody>
          <a:bodyPr anchorCtr="0" anchor="t" bIns="91425" lIns="91425" spcFirstLastPara="1" rIns="91425" wrap="square" tIns="91425">
            <a:noAutofit/>
          </a:bodyPr>
          <a:lstStyle/>
          <a:p>
            <a:pPr indent="-381000" lvl="0" marL="457200" rtl="0" algn="l">
              <a:lnSpc>
                <a:spcPct val="200000"/>
              </a:lnSpc>
              <a:spcBef>
                <a:spcPts val="2400"/>
              </a:spcBef>
              <a:spcAft>
                <a:spcPts val="0"/>
              </a:spcAft>
              <a:buClr>
                <a:srgbClr val="0A0A0A"/>
              </a:buClr>
              <a:buSzPts val="2400"/>
              <a:buFont typeface="Times New Roman"/>
              <a:buChar char="❖"/>
            </a:pPr>
            <a:r>
              <a:rPr lang="en" sz="2400">
                <a:solidFill>
                  <a:srgbClr val="0A0A0A"/>
                </a:solidFill>
                <a:highlight>
                  <a:srgbClr val="FFFFFF"/>
                </a:highlight>
                <a:latin typeface="Times New Roman"/>
                <a:ea typeface="Times New Roman"/>
                <a:cs typeface="Times New Roman"/>
                <a:sym typeface="Times New Roman"/>
              </a:rPr>
              <a:t>My script broke at step 3... now what?</a:t>
            </a:r>
            <a:endParaRPr sz="2400">
              <a:solidFill>
                <a:srgbClr val="0A0A0A"/>
              </a:solidFill>
              <a:highlight>
                <a:srgbClr val="FFFFFF"/>
              </a:highlight>
              <a:latin typeface="Times New Roman"/>
              <a:ea typeface="Times New Roman"/>
              <a:cs typeface="Times New Roman"/>
              <a:sym typeface="Times New Roman"/>
            </a:endParaRPr>
          </a:p>
          <a:p>
            <a:pPr indent="-381000" lvl="0" marL="457200" rtl="0" algn="l">
              <a:lnSpc>
                <a:spcPct val="200000"/>
              </a:lnSpc>
              <a:spcBef>
                <a:spcPts val="0"/>
              </a:spcBef>
              <a:spcAft>
                <a:spcPts val="0"/>
              </a:spcAft>
              <a:buClr>
                <a:srgbClr val="0A0A0A"/>
              </a:buClr>
              <a:buSzPts val="2400"/>
              <a:buFont typeface="Times New Roman"/>
              <a:buChar char="❖"/>
            </a:pPr>
            <a:r>
              <a:rPr lang="en" sz="2400">
                <a:solidFill>
                  <a:srgbClr val="0A0A0A"/>
                </a:solidFill>
                <a:highlight>
                  <a:srgbClr val="FFFFFF"/>
                </a:highlight>
                <a:latin typeface="Times New Roman"/>
                <a:ea typeface="Times New Roman"/>
                <a:cs typeface="Times New Roman"/>
                <a:sym typeface="Times New Roman"/>
              </a:rPr>
              <a:t>It ran fine on my laptop, but ...</a:t>
            </a:r>
            <a:endParaRPr sz="2400">
              <a:solidFill>
                <a:srgbClr val="0A0A0A"/>
              </a:solidFill>
              <a:highlight>
                <a:srgbClr val="FFFFFF"/>
              </a:highlight>
              <a:latin typeface="Times New Roman"/>
              <a:ea typeface="Times New Roman"/>
              <a:cs typeface="Times New Roman"/>
              <a:sym typeface="Times New Roman"/>
            </a:endParaRPr>
          </a:p>
          <a:p>
            <a:pPr indent="-381000" lvl="0" marL="457200" rtl="0" algn="l">
              <a:lnSpc>
                <a:spcPct val="200000"/>
              </a:lnSpc>
              <a:spcBef>
                <a:spcPts val="0"/>
              </a:spcBef>
              <a:spcAft>
                <a:spcPts val="0"/>
              </a:spcAft>
              <a:buClr>
                <a:srgbClr val="0A0A0A"/>
              </a:buClr>
              <a:buSzPts val="2400"/>
              <a:buFont typeface="Times New Roman"/>
              <a:buChar char="❖"/>
            </a:pPr>
            <a:r>
              <a:rPr lang="en" sz="2400">
                <a:solidFill>
                  <a:srgbClr val="0A0A0A"/>
                </a:solidFill>
                <a:highlight>
                  <a:srgbClr val="FFFFFF"/>
                </a:highlight>
                <a:latin typeface="Times New Roman"/>
                <a:ea typeface="Times New Roman"/>
                <a:cs typeface="Times New Roman"/>
                <a:sym typeface="Times New Roman"/>
              </a:rPr>
              <a:t>Running 100,000 samples is a headache</a:t>
            </a:r>
            <a:endParaRPr sz="2400">
              <a:solidFill>
                <a:srgbClr val="0A0A0A"/>
              </a:solidFill>
              <a:highlight>
                <a:srgbClr val="FFFFFF"/>
              </a:highlight>
              <a:latin typeface="Times New Roman"/>
              <a:ea typeface="Times New Roman"/>
              <a:cs typeface="Times New Roman"/>
              <a:sym typeface="Times New Roman"/>
            </a:endParaRPr>
          </a:p>
          <a:p>
            <a:pPr indent="-381000" lvl="0" marL="457200" rtl="0" algn="l">
              <a:lnSpc>
                <a:spcPct val="200000"/>
              </a:lnSpc>
              <a:spcBef>
                <a:spcPts val="0"/>
              </a:spcBef>
              <a:spcAft>
                <a:spcPts val="0"/>
              </a:spcAft>
              <a:buClr>
                <a:srgbClr val="0A0A0A"/>
              </a:buClr>
              <a:buSzPts val="2400"/>
              <a:buFont typeface="Times New Roman"/>
              <a:buChar char="❖"/>
            </a:pPr>
            <a:r>
              <a:rPr lang="en" sz="2400">
                <a:solidFill>
                  <a:srgbClr val="0A0A0A"/>
                </a:solidFill>
                <a:highlight>
                  <a:srgbClr val="FFFFFF"/>
                </a:highlight>
                <a:latin typeface="Times New Roman"/>
                <a:ea typeface="Times New Roman"/>
                <a:cs typeface="Times New Roman"/>
                <a:sym typeface="Times New Roman"/>
              </a:rPr>
              <a:t>...</a:t>
            </a:r>
            <a:endParaRPr sz="2400">
              <a:solidFill>
                <a:srgbClr val="0A0A0A"/>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nvSpPr>
        <p:spPr>
          <a:xfrm>
            <a:off x="3318850" y="313438"/>
            <a:ext cx="4981200" cy="96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800">
                <a:solidFill>
                  <a:schemeClr val="dk1"/>
                </a:solidFill>
                <a:latin typeface="Times New Roman"/>
                <a:ea typeface="Times New Roman"/>
                <a:cs typeface="Times New Roman"/>
                <a:sym typeface="Times New Roman"/>
              </a:rPr>
              <a:t>used by over 1,000 organizations, including some of the world’s largest pharmaceutical firms. </a:t>
            </a:r>
            <a:endParaRPr>
              <a:solidFill>
                <a:schemeClr val="dk1"/>
              </a:solidFill>
              <a:highlight>
                <a:srgbClr val="FFFFFF"/>
              </a:highlight>
              <a:latin typeface="Times New Roman"/>
              <a:ea typeface="Times New Roman"/>
              <a:cs typeface="Times New Roman"/>
              <a:sym typeface="Times New Roman"/>
            </a:endParaRPr>
          </a:p>
          <a:p>
            <a:pPr indent="0" lvl="0" marL="0" rtl="0" algn="l">
              <a:lnSpc>
                <a:spcPct val="163636"/>
              </a:lnSpc>
              <a:spcBef>
                <a:spcPts val="1200"/>
              </a:spcBef>
              <a:spcAft>
                <a:spcPts val="1200"/>
              </a:spcAft>
              <a:buNone/>
            </a:pPr>
            <a:r>
              <a:t/>
            </a:r>
            <a:endParaRPr>
              <a:solidFill>
                <a:schemeClr val="dk1"/>
              </a:solidFill>
              <a:highlight>
                <a:srgbClr val="FFFFFF"/>
              </a:highlight>
              <a:latin typeface="Times New Roman"/>
              <a:ea typeface="Times New Roman"/>
              <a:cs typeface="Times New Roman"/>
              <a:sym typeface="Times New Roman"/>
            </a:endParaRPr>
          </a:p>
        </p:txBody>
      </p:sp>
      <p:pic>
        <p:nvPicPr>
          <p:cNvPr id="73" name="Google Shape;73;p16"/>
          <p:cNvPicPr preferRelativeResize="0"/>
          <p:nvPr/>
        </p:nvPicPr>
        <p:blipFill>
          <a:blip r:embed="rId3">
            <a:alphaModFix/>
          </a:blip>
          <a:stretch>
            <a:fillRect/>
          </a:stretch>
        </p:blipFill>
        <p:spPr>
          <a:xfrm>
            <a:off x="601225" y="1363225"/>
            <a:ext cx="8001426" cy="3585050"/>
          </a:xfrm>
          <a:prstGeom prst="rect">
            <a:avLst/>
          </a:prstGeom>
          <a:noFill/>
          <a:ln>
            <a:noFill/>
          </a:ln>
        </p:spPr>
      </p:pic>
      <p:pic>
        <p:nvPicPr>
          <p:cNvPr descr="GitHub - nextflow-io/nextflow: A DSL ..." id="74" name="Google Shape;74;p16"/>
          <p:cNvPicPr preferRelativeResize="0"/>
          <p:nvPr/>
        </p:nvPicPr>
        <p:blipFill>
          <a:blip r:embed="rId4">
            <a:alphaModFix/>
          </a:blip>
          <a:stretch>
            <a:fillRect/>
          </a:stretch>
        </p:blipFill>
        <p:spPr>
          <a:xfrm>
            <a:off x="192200" y="-89400"/>
            <a:ext cx="3126650" cy="1563300"/>
          </a:xfrm>
          <a:prstGeom prst="rect">
            <a:avLst/>
          </a:prstGeom>
          <a:noFill/>
          <a:ln>
            <a:noFill/>
          </a:ln>
        </p:spPr>
      </p:pic>
      <p:sp>
        <p:nvSpPr>
          <p:cNvPr id="75" name="Google Shape;75;p16"/>
          <p:cNvSpPr/>
          <p:nvPr/>
        </p:nvSpPr>
        <p:spPr>
          <a:xfrm>
            <a:off x="318900" y="1144875"/>
            <a:ext cx="8825100" cy="555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76" name="Google Shape;76;p16"/>
          <p:cNvCxnSpPr>
            <a:stCxn id="75" idx="1"/>
          </p:cNvCxnSpPr>
          <p:nvPr/>
        </p:nvCxnSpPr>
        <p:spPr>
          <a:xfrm>
            <a:off x="318900" y="1422375"/>
            <a:ext cx="8400600" cy="4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nvSpPr>
        <p:spPr>
          <a:xfrm>
            <a:off x="1437000" y="1382125"/>
            <a:ext cx="7707000" cy="267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800">
              <a:solidFill>
                <a:schemeClr val="dk1"/>
              </a:solidFill>
              <a:highlight>
                <a:srgbClr val="FFFFFF"/>
              </a:highlight>
              <a:latin typeface="Times New Roman"/>
              <a:ea typeface="Times New Roman"/>
              <a:cs typeface="Times New Roman"/>
              <a:sym typeface="Times New Roman"/>
            </a:endParaRPr>
          </a:p>
          <a:p>
            <a:pPr indent="-355600" lvl="0" marL="457200" rtl="0" algn="l">
              <a:lnSpc>
                <a:spcPct val="200000"/>
              </a:lnSpc>
              <a:spcBef>
                <a:spcPts val="1200"/>
              </a:spcBef>
              <a:spcAft>
                <a:spcPts val="0"/>
              </a:spcAft>
              <a:buClr>
                <a:schemeClr val="dk1"/>
              </a:buClr>
              <a:buSzPts val="2000"/>
              <a:buFont typeface="Times New Roman"/>
              <a:buChar char="❖"/>
            </a:pPr>
            <a:r>
              <a:rPr lang="en" sz="2000">
                <a:solidFill>
                  <a:srgbClr val="0A0A0A"/>
                </a:solidFill>
                <a:highlight>
                  <a:srgbClr val="FFFFFF"/>
                </a:highlight>
                <a:latin typeface="Times New Roman"/>
                <a:ea typeface="Times New Roman"/>
                <a:cs typeface="Times New Roman"/>
                <a:sym typeface="Times New Roman"/>
              </a:rPr>
              <a:t>Nf-core is a community-driven project </a:t>
            </a:r>
            <a:endParaRPr sz="2000">
              <a:solidFill>
                <a:schemeClr val="dk1"/>
              </a:solidFill>
              <a:highlight>
                <a:srgbClr val="FFFFFF"/>
              </a:highlight>
              <a:latin typeface="Times New Roman"/>
              <a:ea typeface="Times New Roman"/>
              <a:cs typeface="Times New Roman"/>
              <a:sym typeface="Times New Roman"/>
            </a:endParaRPr>
          </a:p>
          <a:p>
            <a:pPr indent="-355600" lvl="0" marL="457200" rtl="0" algn="l">
              <a:lnSpc>
                <a:spcPct val="2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There are 139 pipelines</a:t>
            </a:r>
            <a:endParaRPr sz="2000">
              <a:solidFill>
                <a:schemeClr val="dk1"/>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chemeClr val="dk1"/>
              </a:buClr>
              <a:buSzPts val="1800"/>
              <a:buFont typeface="Times New Roman"/>
              <a:buChar char="❖"/>
            </a:pPr>
            <a:r>
              <a:rPr lang="en" sz="2000">
                <a:solidFill>
                  <a:schemeClr val="dk1"/>
                </a:solidFill>
                <a:latin typeface="Times New Roman"/>
                <a:ea typeface="Times New Roman"/>
                <a:cs typeface="Times New Roman"/>
                <a:sym typeface="Times New Roman"/>
              </a:rPr>
              <a:t>There are 1634 modules</a:t>
            </a:r>
            <a:r>
              <a:rPr lang="e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355600" lvl="0" marL="457200" rtl="0" algn="l">
              <a:lnSpc>
                <a:spcPct val="20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And there are 87 </a:t>
            </a:r>
            <a:r>
              <a:rPr lang="en" sz="2000">
                <a:solidFill>
                  <a:schemeClr val="dk1"/>
                </a:solidFill>
                <a:latin typeface="Times New Roman"/>
                <a:ea typeface="Times New Roman"/>
                <a:cs typeface="Times New Roman"/>
                <a:sym typeface="Times New Roman"/>
              </a:rPr>
              <a:t>sub workflows</a:t>
            </a:r>
            <a:r>
              <a:rPr lang="en"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0" lvl="0" marL="0" rtl="0" algn="l">
              <a:lnSpc>
                <a:spcPct val="163636"/>
              </a:lnSpc>
              <a:spcBef>
                <a:spcPts val="1200"/>
              </a:spcBef>
              <a:spcAft>
                <a:spcPts val="0"/>
              </a:spcAft>
              <a:buNone/>
            </a:pPr>
            <a:r>
              <a:t/>
            </a:r>
            <a:endParaRPr>
              <a:solidFill>
                <a:schemeClr val="dk1"/>
              </a:solidFill>
              <a:highlight>
                <a:srgbClr val="FFFFFF"/>
              </a:highlight>
              <a:latin typeface="Times New Roman"/>
              <a:ea typeface="Times New Roman"/>
              <a:cs typeface="Times New Roman"/>
              <a:sym typeface="Times New Roman"/>
            </a:endParaRPr>
          </a:p>
          <a:p>
            <a:pPr indent="0" lvl="0" marL="0" rtl="0" algn="l">
              <a:lnSpc>
                <a:spcPct val="163636"/>
              </a:lnSpc>
              <a:spcBef>
                <a:spcPts val="1200"/>
              </a:spcBef>
              <a:spcAft>
                <a:spcPts val="1200"/>
              </a:spcAft>
              <a:buNone/>
            </a:pPr>
            <a:r>
              <a:t/>
            </a:r>
            <a:endParaRPr>
              <a:solidFill>
                <a:schemeClr val="dk1"/>
              </a:solidFill>
              <a:highlight>
                <a:srgbClr val="FFFFFF"/>
              </a:highlight>
              <a:latin typeface="Times New Roman"/>
              <a:ea typeface="Times New Roman"/>
              <a:cs typeface="Times New Roman"/>
              <a:sym typeface="Times New Roman"/>
            </a:endParaRPr>
          </a:p>
        </p:txBody>
      </p:sp>
      <p:pic>
        <p:nvPicPr>
          <p:cNvPr descr="nf-core · GitHub" id="82" name="Google Shape;82;p17"/>
          <p:cNvPicPr preferRelativeResize="0"/>
          <p:nvPr/>
        </p:nvPicPr>
        <p:blipFill>
          <a:blip r:embed="rId3">
            <a:alphaModFix/>
          </a:blip>
          <a:stretch>
            <a:fillRect/>
          </a:stretch>
        </p:blipFill>
        <p:spPr>
          <a:xfrm>
            <a:off x="2685887" y="268863"/>
            <a:ext cx="3772250" cy="977325"/>
          </a:xfrm>
          <a:prstGeom prst="rect">
            <a:avLst/>
          </a:prstGeom>
          <a:noFill/>
          <a:ln>
            <a:noFill/>
          </a:ln>
        </p:spPr>
      </p:pic>
      <p:sp>
        <p:nvSpPr>
          <p:cNvPr id="83" name="Google Shape;83;p17"/>
          <p:cNvSpPr txBox="1"/>
          <p:nvPr/>
        </p:nvSpPr>
        <p:spPr>
          <a:xfrm>
            <a:off x="6858950" y="4476800"/>
            <a:ext cx="2002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000" u="sng">
                <a:solidFill>
                  <a:schemeClr val="hlink"/>
                </a:solidFill>
                <a:hlinkClick r:id="rId4"/>
              </a:rPr>
              <a:t>https://nf-co.re/</a:t>
            </a:r>
            <a:r>
              <a:rPr i="1" lang="en" sz="2000">
                <a:solidFill>
                  <a:srgbClr val="0000FF"/>
                </a:solidFill>
              </a:rPr>
              <a:t> </a:t>
            </a:r>
            <a:endParaRPr i="1" sz="2000">
              <a:solidFill>
                <a:srgbClr val="0000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435125" y="141614"/>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620">
                <a:latin typeface="Times New Roman"/>
                <a:ea typeface="Times New Roman"/>
                <a:cs typeface="Times New Roman"/>
                <a:sym typeface="Times New Roman"/>
              </a:rPr>
              <a:t>Key Concepts: Process, Channel, Workflow</a:t>
            </a:r>
            <a:endParaRPr sz="3620">
              <a:latin typeface="Times New Roman"/>
              <a:ea typeface="Times New Roman"/>
              <a:cs typeface="Times New Roman"/>
              <a:sym typeface="Times New Roman"/>
            </a:endParaRPr>
          </a:p>
        </p:txBody>
      </p:sp>
      <p:sp>
        <p:nvSpPr>
          <p:cNvPr id="89" name="Google Shape;89;p18"/>
          <p:cNvSpPr/>
          <p:nvPr/>
        </p:nvSpPr>
        <p:spPr>
          <a:xfrm>
            <a:off x="1080964" y="2146319"/>
            <a:ext cx="3623400" cy="554700"/>
          </a:xfrm>
          <a:prstGeom prst="rightArrow">
            <a:avLst>
              <a:gd fmla="val 50000" name="adj1"/>
              <a:gd fmla="val 50000" name="adj2"/>
            </a:avLst>
          </a:prstGeom>
          <a:solidFill>
            <a:srgbClr val="D9EAD3"/>
          </a:solidFill>
          <a:ln cap="flat" cmpd="sng" w="9225">
            <a:solidFill>
              <a:schemeClr val="dk2"/>
            </a:solidFill>
            <a:prstDash val="solid"/>
            <a:round/>
            <a:headEnd len="sm" w="sm" type="none"/>
            <a:tailEnd len="sm" w="sm" type="none"/>
          </a:ln>
        </p:spPr>
        <p:txBody>
          <a:bodyPr anchorCtr="0" anchor="ctr" bIns="88525" lIns="88525" spcFirstLastPara="1" rIns="88525" wrap="square" tIns="88525">
            <a:noAutofit/>
          </a:bodyPr>
          <a:lstStyle/>
          <a:p>
            <a:pPr indent="0" lvl="0" marL="0" rtl="0" algn="ctr">
              <a:spcBef>
                <a:spcPts val="0"/>
              </a:spcBef>
              <a:spcAft>
                <a:spcPts val="0"/>
              </a:spcAft>
              <a:buNone/>
            </a:pPr>
            <a:r>
              <a:t/>
            </a:r>
            <a:endParaRPr sz="1355"/>
          </a:p>
        </p:txBody>
      </p:sp>
      <p:sp>
        <p:nvSpPr>
          <p:cNvPr id="90" name="Google Shape;90;p18"/>
          <p:cNvSpPr/>
          <p:nvPr/>
        </p:nvSpPr>
        <p:spPr>
          <a:xfrm flipH="1" rot="-5400000">
            <a:off x="5314050" y="765150"/>
            <a:ext cx="520800" cy="4651500"/>
          </a:xfrm>
          <a:prstGeom prst="bentUpArrow">
            <a:avLst>
              <a:gd fmla="val 16249" name="adj1"/>
              <a:gd fmla="val 21308" name="adj2"/>
              <a:gd fmla="val 25000" name="adj3"/>
            </a:avLst>
          </a:prstGeom>
          <a:solidFill>
            <a:srgbClr val="D9EAD3"/>
          </a:solidFill>
          <a:ln cap="flat" cmpd="sng" w="9250">
            <a:solidFill>
              <a:schemeClr val="dk2"/>
            </a:solidFill>
            <a:prstDash val="solid"/>
            <a:round/>
            <a:headEnd len="sm" w="sm" type="none"/>
            <a:tailEnd len="sm" w="sm" type="none"/>
          </a:ln>
        </p:spPr>
        <p:txBody>
          <a:bodyPr anchorCtr="0" anchor="ctr" bIns="88675" lIns="88675" spcFirstLastPara="1" rIns="88675" wrap="square" tIns="88675">
            <a:noAutofit/>
          </a:bodyPr>
          <a:lstStyle/>
          <a:p>
            <a:pPr indent="0" lvl="0" marL="0" rtl="0" algn="ctr">
              <a:spcBef>
                <a:spcPts val="0"/>
              </a:spcBef>
              <a:spcAft>
                <a:spcPts val="0"/>
              </a:spcAft>
              <a:buNone/>
            </a:pPr>
            <a:r>
              <a:t/>
            </a:r>
            <a:endParaRPr sz="1357"/>
          </a:p>
        </p:txBody>
      </p:sp>
      <p:sp>
        <p:nvSpPr>
          <p:cNvPr id="91" name="Google Shape;91;p18"/>
          <p:cNvSpPr/>
          <p:nvPr/>
        </p:nvSpPr>
        <p:spPr>
          <a:xfrm>
            <a:off x="2347815" y="1378674"/>
            <a:ext cx="1152600" cy="555300"/>
          </a:xfrm>
          <a:prstGeom prst="rect">
            <a:avLst/>
          </a:prstGeom>
          <a:solidFill>
            <a:schemeClr val="lt2"/>
          </a:solidFill>
          <a:ln cap="flat" cmpd="sng" w="9250">
            <a:solidFill>
              <a:schemeClr val="dk2"/>
            </a:solidFill>
            <a:prstDash val="solid"/>
            <a:round/>
            <a:headEnd len="sm" w="sm" type="none"/>
            <a:tailEnd len="sm" w="sm" type="none"/>
          </a:ln>
        </p:spPr>
        <p:txBody>
          <a:bodyPr anchorCtr="0" anchor="ctr" bIns="88675" lIns="88675" spcFirstLastPara="1" rIns="88675" wrap="square" tIns="88675">
            <a:noAutofit/>
          </a:bodyPr>
          <a:lstStyle/>
          <a:p>
            <a:pPr indent="0" lvl="0" marL="0" rtl="0" algn="ctr">
              <a:spcBef>
                <a:spcPts val="0"/>
              </a:spcBef>
              <a:spcAft>
                <a:spcPts val="0"/>
              </a:spcAft>
              <a:buNone/>
            </a:pPr>
            <a:r>
              <a:rPr lang="en" sz="1357">
                <a:latin typeface="Times New Roman"/>
                <a:ea typeface="Times New Roman"/>
                <a:cs typeface="Times New Roman"/>
                <a:sym typeface="Times New Roman"/>
              </a:rPr>
              <a:t>Process A</a:t>
            </a:r>
            <a:endParaRPr sz="1357">
              <a:latin typeface="Times New Roman"/>
              <a:ea typeface="Times New Roman"/>
              <a:cs typeface="Times New Roman"/>
              <a:sym typeface="Times New Roman"/>
            </a:endParaRPr>
          </a:p>
        </p:txBody>
      </p:sp>
      <p:sp>
        <p:nvSpPr>
          <p:cNvPr id="92" name="Google Shape;92;p18"/>
          <p:cNvSpPr/>
          <p:nvPr/>
        </p:nvSpPr>
        <p:spPr>
          <a:xfrm>
            <a:off x="1080964" y="1443460"/>
            <a:ext cx="1152600" cy="490500"/>
          </a:xfrm>
          <a:prstGeom prst="rightArrow">
            <a:avLst>
              <a:gd fmla="val 50000" name="adj1"/>
              <a:gd fmla="val 50000" name="adj2"/>
            </a:avLst>
          </a:prstGeom>
          <a:solidFill>
            <a:srgbClr val="D9EAD3"/>
          </a:solidFill>
          <a:ln cap="flat" cmpd="sng" w="8175">
            <a:solidFill>
              <a:schemeClr val="dk2"/>
            </a:solidFill>
            <a:prstDash val="solid"/>
            <a:round/>
            <a:headEnd len="sm" w="sm" type="none"/>
            <a:tailEnd len="sm" w="sm" type="none"/>
          </a:ln>
        </p:spPr>
        <p:txBody>
          <a:bodyPr anchorCtr="0" anchor="ctr" bIns="78325" lIns="78325" spcFirstLastPara="1" rIns="78325" wrap="square" tIns="78325">
            <a:noAutofit/>
          </a:bodyPr>
          <a:lstStyle/>
          <a:p>
            <a:pPr indent="0" lvl="0" marL="0" rtl="0" algn="ctr">
              <a:spcBef>
                <a:spcPts val="0"/>
              </a:spcBef>
              <a:spcAft>
                <a:spcPts val="0"/>
              </a:spcAft>
              <a:buNone/>
            </a:pPr>
            <a:r>
              <a:t/>
            </a:r>
            <a:endParaRPr sz="1199"/>
          </a:p>
        </p:txBody>
      </p:sp>
      <p:sp>
        <p:nvSpPr>
          <p:cNvPr id="93" name="Google Shape;93;p18"/>
          <p:cNvSpPr/>
          <p:nvPr/>
        </p:nvSpPr>
        <p:spPr>
          <a:xfrm>
            <a:off x="3763696" y="1501616"/>
            <a:ext cx="976200" cy="481500"/>
          </a:xfrm>
          <a:prstGeom prst="rightArrow">
            <a:avLst>
              <a:gd fmla="val 50000" name="adj1"/>
              <a:gd fmla="val 50000" name="adj2"/>
            </a:avLst>
          </a:prstGeom>
          <a:solidFill>
            <a:srgbClr val="D9EAD3"/>
          </a:solidFill>
          <a:ln cap="flat" cmpd="sng" w="8025">
            <a:solidFill>
              <a:schemeClr val="dk2"/>
            </a:solidFill>
            <a:prstDash val="solid"/>
            <a:round/>
            <a:headEnd len="sm" w="sm" type="none"/>
            <a:tailEnd len="sm" w="sm" type="none"/>
          </a:ln>
        </p:spPr>
        <p:txBody>
          <a:bodyPr anchorCtr="0" anchor="ctr" bIns="76875" lIns="76875" spcFirstLastPara="1" rIns="76875" wrap="square" tIns="76875">
            <a:noAutofit/>
          </a:bodyPr>
          <a:lstStyle/>
          <a:p>
            <a:pPr indent="0" lvl="0" marL="0" rtl="0" algn="ctr">
              <a:spcBef>
                <a:spcPts val="0"/>
              </a:spcBef>
              <a:spcAft>
                <a:spcPts val="0"/>
              </a:spcAft>
              <a:buNone/>
            </a:pPr>
            <a:r>
              <a:t/>
            </a:r>
            <a:endParaRPr sz="1177"/>
          </a:p>
        </p:txBody>
      </p:sp>
      <p:sp>
        <p:nvSpPr>
          <p:cNvPr id="94" name="Google Shape;94;p18"/>
          <p:cNvSpPr/>
          <p:nvPr/>
        </p:nvSpPr>
        <p:spPr>
          <a:xfrm>
            <a:off x="4871855" y="1473422"/>
            <a:ext cx="1404600" cy="1236600"/>
          </a:xfrm>
          <a:prstGeom prst="rect">
            <a:avLst/>
          </a:prstGeom>
          <a:solidFill>
            <a:schemeClr val="lt2"/>
          </a:solidFill>
          <a:ln cap="flat" cmpd="sng" w="9250">
            <a:solidFill>
              <a:schemeClr val="dk2"/>
            </a:solidFill>
            <a:prstDash val="solid"/>
            <a:round/>
            <a:headEnd len="sm" w="sm" type="none"/>
            <a:tailEnd len="sm" w="sm" type="none"/>
          </a:ln>
        </p:spPr>
        <p:txBody>
          <a:bodyPr anchorCtr="0" anchor="ctr" bIns="88675" lIns="88675" spcFirstLastPara="1" rIns="88675" wrap="square" tIns="88675">
            <a:noAutofit/>
          </a:bodyPr>
          <a:lstStyle/>
          <a:p>
            <a:pPr indent="0" lvl="0" marL="0" rtl="0" algn="ctr">
              <a:spcBef>
                <a:spcPts val="0"/>
              </a:spcBef>
              <a:spcAft>
                <a:spcPts val="0"/>
              </a:spcAft>
              <a:buNone/>
            </a:pPr>
            <a:r>
              <a:rPr lang="en" sz="1357">
                <a:latin typeface="Times New Roman"/>
                <a:ea typeface="Times New Roman"/>
                <a:cs typeface="Times New Roman"/>
                <a:sym typeface="Times New Roman"/>
              </a:rPr>
              <a:t>Process B</a:t>
            </a:r>
            <a:endParaRPr sz="1357">
              <a:latin typeface="Times New Roman"/>
              <a:ea typeface="Times New Roman"/>
              <a:cs typeface="Times New Roman"/>
              <a:sym typeface="Times New Roman"/>
            </a:endParaRPr>
          </a:p>
        </p:txBody>
      </p:sp>
      <p:sp>
        <p:nvSpPr>
          <p:cNvPr id="95" name="Google Shape;95;p18"/>
          <p:cNvSpPr/>
          <p:nvPr/>
        </p:nvSpPr>
        <p:spPr>
          <a:xfrm>
            <a:off x="6367386" y="1982578"/>
            <a:ext cx="897000" cy="180900"/>
          </a:xfrm>
          <a:prstGeom prst="rightArrow">
            <a:avLst>
              <a:gd fmla="val 50000" name="adj1"/>
              <a:gd fmla="val 50000" name="adj2"/>
            </a:avLst>
          </a:prstGeom>
          <a:solidFill>
            <a:srgbClr val="D9EAD3"/>
          </a:solidFill>
          <a:ln cap="flat" cmpd="sng" w="9250">
            <a:solidFill>
              <a:schemeClr val="dk2"/>
            </a:solidFill>
            <a:prstDash val="solid"/>
            <a:round/>
            <a:headEnd len="sm" w="sm" type="none"/>
            <a:tailEnd len="sm" w="sm" type="none"/>
          </a:ln>
        </p:spPr>
        <p:txBody>
          <a:bodyPr anchorCtr="0" anchor="ctr" bIns="88675" lIns="88675" spcFirstLastPara="1" rIns="88675" wrap="square" tIns="88675">
            <a:noAutofit/>
          </a:bodyPr>
          <a:lstStyle/>
          <a:p>
            <a:pPr indent="0" lvl="0" marL="0" rtl="0" algn="ctr">
              <a:spcBef>
                <a:spcPts val="0"/>
              </a:spcBef>
              <a:spcAft>
                <a:spcPts val="0"/>
              </a:spcAft>
              <a:buNone/>
            </a:pPr>
            <a:r>
              <a:t/>
            </a:r>
            <a:endParaRPr sz="1357"/>
          </a:p>
        </p:txBody>
      </p:sp>
      <p:sp>
        <p:nvSpPr>
          <p:cNvPr id="96" name="Google Shape;96;p18"/>
          <p:cNvSpPr/>
          <p:nvPr/>
        </p:nvSpPr>
        <p:spPr>
          <a:xfrm>
            <a:off x="7428603" y="1378674"/>
            <a:ext cx="1404600" cy="1236600"/>
          </a:xfrm>
          <a:prstGeom prst="rect">
            <a:avLst/>
          </a:prstGeom>
          <a:solidFill>
            <a:schemeClr val="lt2"/>
          </a:solidFill>
          <a:ln cap="flat" cmpd="sng" w="9250">
            <a:solidFill>
              <a:schemeClr val="dk2"/>
            </a:solidFill>
            <a:prstDash val="solid"/>
            <a:round/>
            <a:headEnd len="sm" w="sm" type="none"/>
            <a:tailEnd len="sm" w="sm" type="none"/>
          </a:ln>
        </p:spPr>
        <p:txBody>
          <a:bodyPr anchorCtr="0" anchor="ctr" bIns="88675" lIns="88675" spcFirstLastPara="1" rIns="88675" wrap="square" tIns="88675">
            <a:noAutofit/>
          </a:bodyPr>
          <a:lstStyle/>
          <a:p>
            <a:pPr indent="0" lvl="0" marL="0" rtl="0" algn="ctr">
              <a:spcBef>
                <a:spcPts val="0"/>
              </a:spcBef>
              <a:spcAft>
                <a:spcPts val="0"/>
              </a:spcAft>
              <a:buNone/>
            </a:pPr>
            <a:r>
              <a:rPr lang="en" sz="1357">
                <a:latin typeface="Times New Roman"/>
                <a:ea typeface="Times New Roman"/>
                <a:cs typeface="Times New Roman"/>
                <a:sym typeface="Times New Roman"/>
              </a:rPr>
              <a:t>Process C</a:t>
            </a:r>
            <a:endParaRPr sz="1357">
              <a:latin typeface="Times New Roman"/>
              <a:ea typeface="Times New Roman"/>
              <a:cs typeface="Times New Roman"/>
              <a:sym typeface="Times New Roman"/>
            </a:endParaRPr>
          </a:p>
        </p:txBody>
      </p:sp>
      <p:sp>
        <p:nvSpPr>
          <p:cNvPr id="97" name="Google Shape;97;p18"/>
          <p:cNvSpPr/>
          <p:nvPr/>
        </p:nvSpPr>
        <p:spPr>
          <a:xfrm rot="5400000">
            <a:off x="4572775" y="1904425"/>
            <a:ext cx="387300" cy="5071800"/>
          </a:xfrm>
          <a:prstGeom prst="bentUpArrow">
            <a:avLst>
              <a:gd fmla="val 25000" name="adj1"/>
              <a:gd fmla="val 21308" name="adj2"/>
              <a:gd fmla="val 25000" name="adj3"/>
            </a:avLst>
          </a:prstGeom>
          <a:solidFill>
            <a:srgbClr val="D9EAD3"/>
          </a:solidFill>
          <a:ln cap="flat" cmpd="sng" w="9250">
            <a:solidFill>
              <a:schemeClr val="dk2"/>
            </a:solidFill>
            <a:prstDash val="solid"/>
            <a:round/>
            <a:headEnd len="sm" w="sm" type="none"/>
            <a:tailEnd len="sm" w="sm" type="none"/>
          </a:ln>
        </p:spPr>
        <p:txBody>
          <a:bodyPr anchorCtr="0" anchor="ctr" bIns="88675" lIns="88675" spcFirstLastPara="1" rIns="88675" wrap="square" tIns="88675">
            <a:noAutofit/>
          </a:bodyPr>
          <a:lstStyle/>
          <a:p>
            <a:pPr indent="0" lvl="0" marL="0" rtl="0" algn="ctr">
              <a:spcBef>
                <a:spcPts val="0"/>
              </a:spcBef>
              <a:spcAft>
                <a:spcPts val="0"/>
              </a:spcAft>
              <a:buNone/>
            </a:pPr>
            <a:r>
              <a:t/>
            </a:r>
            <a:endParaRPr sz="1357"/>
          </a:p>
        </p:txBody>
      </p:sp>
      <p:sp>
        <p:nvSpPr>
          <p:cNvPr id="98" name="Google Shape;98;p18"/>
          <p:cNvSpPr/>
          <p:nvPr/>
        </p:nvSpPr>
        <p:spPr>
          <a:xfrm>
            <a:off x="7471713" y="3751207"/>
            <a:ext cx="1404600" cy="1236600"/>
          </a:xfrm>
          <a:prstGeom prst="rect">
            <a:avLst/>
          </a:prstGeom>
          <a:solidFill>
            <a:schemeClr val="lt2"/>
          </a:solidFill>
          <a:ln cap="flat" cmpd="sng" w="9250">
            <a:solidFill>
              <a:schemeClr val="dk2"/>
            </a:solidFill>
            <a:prstDash val="solid"/>
            <a:round/>
            <a:headEnd len="sm" w="sm" type="none"/>
            <a:tailEnd len="sm" w="sm" type="none"/>
          </a:ln>
        </p:spPr>
        <p:txBody>
          <a:bodyPr anchorCtr="0" anchor="ctr" bIns="88675" lIns="88675" spcFirstLastPara="1" rIns="88675" wrap="square" tIns="88675">
            <a:noAutofit/>
          </a:bodyPr>
          <a:lstStyle/>
          <a:p>
            <a:pPr indent="0" lvl="0" marL="0" rtl="0" algn="ctr">
              <a:spcBef>
                <a:spcPts val="0"/>
              </a:spcBef>
              <a:spcAft>
                <a:spcPts val="0"/>
              </a:spcAft>
              <a:buNone/>
            </a:pPr>
            <a:r>
              <a:rPr lang="en" sz="1357"/>
              <a:t>Process E</a:t>
            </a:r>
            <a:endParaRPr sz="1357"/>
          </a:p>
        </p:txBody>
      </p:sp>
      <p:sp>
        <p:nvSpPr>
          <p:cNvPr id="99" name="Google Shape;99;p18"/>
          <p:cNvSpPr/>
          <p:nvPr/>
        </p:nvSpPr>
        <p:spPr>
          <a:xfrm>
            <a:off x="8249725" y="2761288"/>
            <a:ext cx="173400" cy="849900"/>
          </a:xfrm>
          <a:prstGeom prst="downArrow">
            <a:avLst>
              <a:gd fmla="val 50000" name="adj1"/>
              <a:gd fmla="val 50000" name="adj2"/>
            </a:avLst>
          </a:prstGeom>
          <a:solidFill>
            <a:srgbClr val="D9EAD3"/>
          </a:solidFill>
          <a:ln cap="flat" cmpd="sng" w="9250">
            <a:solidFill>
              <a:schemeClr val="dk2"/>
            </a:solidFill>
            <a:prstDash val="solid"/>
            <a:round/>
            <a:headEnd len="sm" w="sm" type="none"/>
            <a:tailEnd len="sm" w="sm" type="none"/>
          </a:ln>
        </p:spPr>
        <p:txBody>
          <a:bodyPr anchorCtr="0" anchor="ctr" bIns="88675" lIns="88675" spcFirstLastPara="1" rIns="88675" wrap="square" tIns="88675">
            <a:noAutofit/>
          </a:bodyPr>
          <a:lstStyle/>
          <a:p>
            <a:pPr indent="0" lvl="0" marL="0" rtl="0" algn="ctr">
              <a:spcBef>
                <a:spcPts val="0"/>
              </a:spcBef>
              <a:spcAft>
                <a:spcPts val="0"/>
              </a:spcAft>
              <a:buNone/>
            </a:pPr>
            <a:r>
              <a:t/>
            </a:r>
            <a:endParaRPr sz="1357"/>
          </a:p>
        </p:txBody>
      </p:sp>
      <p:sp>
        <p:nvSpPr>
          <p:cNvPr id="100" name="Google Shape;100;p18"/>
          <p:cNvSpPr/>
          <p:nvPr/>
        </p:nvSpPr>
        <p:spPr>
          <a:xfrm>
            <a:off x="1139864" y="1607000"/>
            <a:ext cx="176700" cy="159600"/>
          </a:xfrm>
          <a:prstGeom prst="ellipse">
            <a:avLst/>
          </a:prstGeom>
          <a:solidFill>
            <a:schemeClr val="lt2"/>
          </a:solidFill>
          <a:ln cap="flat" cmpd="sng" w="8175">
            <a:solidFill>
              <a:schemeClr val="dk2"/>
            </a:solidFill>
            <a:prstDash val="solid"/>
            <a:round/>
            <a:headEnd len="sm" w="sm" type="none"/>
            <a:tailEnd len="sm" w="sm" type="none"/>
          </a:ln>
        </p:spPr>
        <p:txBody>
          <a:bodyPr anchorCtr="0" anchor="ctr" bIns="78325" lIns="78325" spcFirstLastPara="1" rIns="78325" wrap="square" tIns="78325">
            <a:noAutofit/>
          </a:bodyPr>
          <a:lstStyle/>
          <a:p>
            <a:pPr indent="0" lvl="0" marL="0" rtl="0" algn="ctr">
              <a:spcBef>
                <a:spcPts val="0"/>
              </a:spcBef>
              <a:spcAft>
                <a:spcPts val="0"/>
              </a:spcAft>
              <a:buNone/>
            </a:pPr>
            <a:r>
              <a:t/>
            </a:r>
            <a:endParaRPr sz="1199"/>
          </a:p>
        </p:txBody>
      </p:sp>
      <p:sp>
        <p:nvSpPr>
          <p:cNvPr id="101" name="Google Shape;101;p18"/>
          <p:cNvSpPr/>
          <p:nvPr/>
        </p:nvSpPr>
        <p:spPr>
          <a:xfrm>
            <a:off x="1371384" y="1607000"/>
            <a:ext cx="176700" cy="159600"/>
          </a:xfrm>
          <a:prstGeom prst="ellipse">
            <a:avLst/>
          </a:prstGeom>
          <a:solidFill>
            <a:schemeClr val="lt2"/>
          </a:solidFill>
          <a:ln cap="flat" cmpd="sng" w="8175">
            <a:solidFill>
              <a:schemeClr val="dk2"/>
            </a:solidFill>
            <a:prstDash val="solid"/>
            <a:round/>
            <a:headEnd len="sm" w="sm" type="none"/>
            <a:tailEnd len="sm" w="sm" type="none"/>
          </a:ln>
        </p:spPr>
        <p:txBody>
          <a:bodyPr anchorCtr="0" anchor="ctr" bIns="78325" lIns="78325" spcFirstLastPara="1" rIns="78325" wrap="square" tIns="78325">
            <a:noAutofit/>
          </a:bodyPr>
          <a:lstStyle/>
          <a:p>
            <a:pPr indent="0" lvl="0" marL="0" rtl="0" algn="ctr">
              <a:spcBef>
                <a:spcPts val="0"/>
              </a:spcBef>
              <a:spcAft>
                <a:spcPts val="0"/>
              </a:spcAft>
              <a:buNone/>
            </a:pPr>
            <a:r>
              <a:t/>
            </a:r>
            <a:endParaRPr sz="1199"/>
          </a:p>
        </p:txBody>
      </p:sp>
      <p:sp>
        <p:nvSpPr>
          <p:cNvPr id="102" name="Google Shape;102;p18"/>
          <p:cNvSpPr/>
          <p:nvPr/>
        </p:nvSpPr>
        <p:spPr>
          <a:xfrm>
            <a:off x="1612159" y="1607000"/>
            <a:ext cx="176700" cy="159600"/>
          </a:xfrm>
          <a:prstGeom prst="ellipse">
            <a:avLst/>
          </a:prstGeom>
          <a:solidFill>
            <a:schemeClr val="lt2"/>
          </a:solidFill>
          <a:ln cap="flat" cmpd="sng" w="8175">
            <a:solidFill>
              <a:schemeClr val="dk2"/>
            </a:solidFill>
            <a:prstDash val="solid"/>
            <a:round/>
            <a:headEnd len="sm" w="sm" type="none"/>
            <a:tailEnd len="sm" w="sm" type="none"/>
          </a:ln>
        </p:spPr>
        <p:txBody>
          <a:bodyPr anchorCtr="0" anchor="ctr" bIns="78325" lIns="78325" spcFirstLastPara="1" rIns="78325" wrap="square" tIns="78325">
            <a:noAutofit/>
          </a:bodyPr>
          <a:lstStyle/>
          <a:p>
            <a:pPr indent="0" lvl="0" marL="0" rtl="0" algn="ctr">
              <a:spcBef>
                <a:spcPts val="0"/>
              </a:spcBef>
              <a:spcAft>
                <a:spcPts val="0"/>
              </a:spcAft>
              <a:buNone/>
            </a:pPr>
            <a:r>
              <a:t/>
            </a:r>
            <a:endParaRPr sz="1199"/>
          </a:p>
        </p:txBody>
      </p:sp>
      <p:sp>
        <p:nvSpPr>
          <p:cNvPr id="103" name="Google Shape;103;p18"/>
          <p:cNvSpPr/>
          <p:nvPr/>
        </p:nvSpPr>
        <p:spPr>
          <a:xfrm>
            <a:off x="1852934" y="1607000"/>
            <a:ext cx="176700" cy="159600"/>
          </a:xfrm>
          <a:prstGeom prst="ellipse">
            <a:avLst/>
          </a:prstGeom>
          <a:solidFill>
            <a:schemeClr val="lt2"/>
          </a:solidFill>
          <a:ln cap="flat" cmpd="sng" w="8175">
            <a:solidFill>
              <a:schemeClr val="dk2"/>
            </a:solidFill>
            <a:prstDash val="solid"/>
            <a:round/>
            <a:headEnd len="sm" w="sm" type="none"/>
            <a:tailEnd len="sm" w="sm" type="none"/>
          </a:ln>
        </p:spPr>
        <p:txBody>
          <a:bodyPr anchorCtr="0" anchor="ctr" bIns="78325" lIns="78325" spcFirstLastPara="1" rIns="78325" wrap="square" tIns="78325">
            <a:noAutofit/>
          </a:bodyPr>
          <a:lstStyle/>
          <a:p>
            <a:pPr indent="0" lvl="0" marL="0" rtl="0" algn="ctr">
              <a:spcBef>
                <a:spcPts val="0"/>
              </a:spcBef>
              <a:spcAft>
                <a:spcPts val="0"/>
              </a:spcAft>
              <a:buNone/>
            </a:pPr>
            <a:r>
              <a:t/>
            </a:r>
            <a:endParaRPr sz="1199"/>
          </a:p>
        </p:txBody>
      </p:sp>
      <p:sp>
        <p:nvSpPr>
          <p:cNvPr id="104" name="Google Shape;104;p18"/>
          <p:cNvSpPr/>
          <p:nvPr/>
        </p:nvSpPr>
        <p:spPr>
          <a:xfrm>
            <a:off x="3909682" y="1663957"/>
            <a:ext cx="173400" cy="156900"/>
          </a:xfrm>
          <a:prstGeom prst="ellipse">
            <a:avLst/>
          </a:prstGeom>
          <a:solidFill>
            <a:schemeClr val="lt2"/>
          </a:solidFill>
          <a:ln cap="flat" cmpd="sng" w="8025">
            <a:solidFill>
              <a:schemeClr val="dk2"/>
            </a:solidFill>
            <a:prstDash val="solid"/>
            <a:round/>
            <a:headEnd len="sm" w="sm" type="none"/>
            <a:tailEnd len="sm" w="sm" type="none"/>
          </a:ln>
        </p:spPr>
        <p:txBody>
          <a:bodyPr anchorCtr="0" anchor="ctr" bIns="76875" lIns="76875" spcFirstLastPara="1" rIns="76875" wrap="square" tIns="76875">
            <a:noAutofit/>
          </a:bodyPr>
          <a:lstStyle/>
          <a:p>
            <a:pPr indent="0" lvl="0" marL="0" rtl="0" algn="ctr">
              <a:spcBef>
                <a:spcPts val="0"/>
              </a:spcBef>
              <a:spcAft>
                <a:spcPts val="0"/>
              </a:spcAft>
              <a:buNone/>
            </a:pPr>
            <a:r>
              <a:t/>
            </a:r>
            <a:endParaRPr sz="1177"/>
          </a:p>
        </p:txBody>
      </p:sp>
      <p:sp>
        <p:nvSpPr>
          <p:cNvPr id="105" name="Google Shape;105;p18"/>
          <p:cNvSpPr/>
          <p:nvPr/>
        </p:nvSpPr>
        <p:spPr>
          <a:xfrm>
            <a:off x="4179408" y="1663957"/>
            <a:ext cx="173400" cy="156900"/>
          </a:xfrm>
          <a:prstGeom prst="ellipse">
            <a:avLst/>
          </a:prstGeom>
          <a:solidFill>
            <a:schemeClr val="lt2"/>
          </a:solidFill>
          <a:ln cap="flat" cmpd="sng" w="8025">
            <a:solidFill>
              <a:schemeClr val="dk2"/>
            </a:solidFill>
            <a:prstDash val="solid"/>
            <a:round/>
            <a:headEnd len="sm" w="sm" type="none"/>
            <a:tailEnd len="sm" w="sm" type="none"/>
          </a:ln>
        </p:spPr>
        <p:txBody>
          <a:bodyPr anchorCtr="0" anchor="ctr" bIns="76875" lIns="76875" spcFirstLastPara="1" rIns="76875" wrap="square" tIns="76875">
            <a:noAutofit/>
          </a:bodyPr>
          <a:lstStyle/>
          <a:p>
            <a:pPr indent="0" lvl="0" marL="0" rtl="0" algn="ctr">
              <a:spcBef>
                <a:spcPts val="0"/>
              </a:spcBef>
              <a:spcAft>
                <a:spcPts val="0"/>
              </a:spcAft>
              <a:buNone/>
            </a:pPr>
            <a:r>
              <a:t/>
            </a:r>
            <a:endParaRPr sz="1177"/>
          </a:p>
        </p:txBody>
      </p:sp>
      <p:sp>
        <p:nvSpPr>
          <p:cNvPr id="106" name="Google Shape;106;p18"/>
          <p:cNvSpPr/>
          <p:nvPr/>
        </p:nvSpPr>
        <p:spPr>
          <a:xfrm>
            <a:off x="1141905" y="2333276"/>
            <a:ext cx="199500" cy="180600"/>
          </a:xfrm>
          <a:prstGeom prst="ellipse">
            <a:avLst/>
          </a:prstGeom>
          <a:solidFill>
            <a:schemeClr val="lt2"/>
          </a:solidFill>
          <a:ln cap="flat" cmpd="sng" w="9225">
            <a:solidFill>
              <a:schemeClr val="dk2"/>
            </a:solidFill>
            <a:prstDash val="solid"/>
            <a:round/>
            <a:headEnd len="sm" w="sm" type="none"/>
            <a:tailEnd len="sm" w="sm" type="none"/>
          </a:ln>
        </p:spPr>
        <p:txBody>
          <a:bodyPr anchorCtr="0" anchor="ctr" bIns="88525" lIns="88525" spcFirstLastPara="1" rIns="88525" wrap="square" tIns="88525">
            <a:noAutofit/>
          </a:bodyPr>
          <a:lstStyle/>
          <a:p>
            <a:pPr indent="0" lvl="0" marL="0" rtl="0" algn="ctr">
              <a:spcBef>
                <a:spcPts val="0"/>
              </a:spcBef>
              <a:spcAft>
                <a:spcPts val="0"/>
              </a:spcAft>
              <a:buNone/>
            </a:pPr>
            <a:r>
              <a:t/>
            </a:r>
            <a:endParaRPr sz="1355"/>
          </a:p>
        </p:txBody>
      </p:sp>
      <p:sp>
        <p:nvSpPr>
          <p:cNvPr id="107" name="Google Shape;107;p18"/>
          <p:cNvSpPr/>
          <p:nvPr/>
        </p:nvSpPr>
        <p:spPr>
          <a:xfrm>
            <a:off x="1403590" y="2333276"/>
            <a:ext cx="199500" cy="180600"/>
          </a:xfrm>
          <a:prstGeom prst="ellipse">
            <a:avLst/>
          </a:prstGeom>
          <a:solidFill>
            <a:schemeClr val="lt2"/>
          </a:solidFill>
          <a:ln cap="flat" cmpd="sng" w="9225">
            <a:solidFill>
              <a:schemeClr val="dk2"/>
            </a:solidFill>
            <a:prstDash val="solid"/>
            <a:round/>
            <a:headEnd len="sm" w="sm" type="none"/>
            <a:tailEnd len="sm" w="sm" type="none"/>
          </a:ln>
        </p:spPr>
        <p:txBody>
          <a:bodyPr anchorCtr="0" anchor="ctr" bIns="88525" lIns="88525" spcFirstLastPara="1" rIns="88525" wrap="square" tIns="88525">
            <a:noAutofit/>
          </a:bodyPr>
          <a:lstStyle/>
          <a:p>
            <a:pPr indent="0" lvl="0" marL="0" rtl="0" algn="ctr">
              <a:spcBef>
                <a:spcPts val="0"/>
              </a:spcBef>
              <a:spcAft>
                <a:spcPts val="0"/>
              </a:spcAft>
              <a:buNone/>
            </a:pPr>
            <a:r>
              <a:t/>
            </a:r>
            <a:endParaRPr sz="1355"/>
          </a:p>
        </p:txBody>
      </p:sp>
      <p:sp>
        <p:nvSpPr>
          <p:cNvPr id="108" name="Google Shape;108;p18"/>
          <p:cNvSpPr/>
          <p:nvPr/>
        </p:nvSpPr>
        <p:spPr>
          <a:xfrm>
            <a:off x="1665275" y="2333276"/>
            <a:ext cx="199500" cy="180600"/>
          </a:xfrm>
          <a:prstGeom prst="ellipse">
            <a:avLst/>
          </a:prstGeom>
          <a:solidFill>
            <a:schemeClr val="lt2"/>
          </a:solidFill>
          <a:ln cap="flat" cmpd="sng" w="9225">
            <a:solidFill>
              <a:schemeClr val="dk2"/>
            </a:solidFill>
            <a:prstDash val="solid"/>
            <a:round/>
            <a:headEnd len="sm" w="sm" type="none"/>
            <a:tailEnd len="sm" w="sm" type="none"/>
          </a:ln>
        </p:spPr>
        <p:txBody>
          <a:bodyPr anchorCtr="0" anchor="ctr" bIns="88525" lIns="88525" spcFirstLastPara="1" rIns="88525" wrap="square" tIns="88525">
            <a:noAutofit/>
          </a:bodyPr>
          <a:lstStyle/>
          <a:p>
            <a:pPr indent="0" lvl="0" marL="0" rtl="0" algn="ctr">
              <a:spcBef>
                <a:spcPts val="0"/>
              </a:spcBef>
              <a:spcAft>
                <a:spcPts val="0"/>
              </a:spcAft>
              <a:buNone/>
            </a:pPr>
            <a:r>
              <a:t/>
            </a:r>
            <a:endParaRPr sz="1355"/>
          </a:p>
        </p:txBody>
      </p:sp>
      <p:sp>
        <p:nvSpPr>
          <p:cNvPr id="109" name="Google Shape;109;p18"/>
          <p:cNvSpPr/>
          <p:nvPr/>
        </p:nvSpPr>
        <p:spPr>
          <a:xfrm>
            <a:off x="1947902" y="2333276"/>
            <a:ext cx="199500" cy="180600"/>
          </a:xfrm>
          <a:prstGeom prst="ellipse">
            <a:avLst/>
          </a:prstGeom>
          <a:solidFill>
            <a:schemeClr val="lt2"/>
          </a:solidFill>
          <a:ln cap="flat" cmpd="sng" w="9225">
            <a:solidFill>
              <a:schemeClr val="dk2"/>
            </a:solidFill>
            <a:prstDash val="solid"/>
            <a:round/>
            <a:headEnd len="sm" w="sm" type="none"/>
            <a:tailEnd len="sm" w="sm" type="none"/>
          </a:ln>
        </p:spPr>
        <p:txBody>
          <a:bodyPr anchorCtr="0" anchor="ctr" bIns="88525" lIns="88525" spcFirstLastPara="1" rIns="88525" wrap="square" tIns="88525">
            <a:noAutofit/>
          </a:bodyPr>
          <a:lstStyle/>
          <a:p>
            <a:pPr indent="0" lvl="0" marL="0" rtl="0" algn="ctr">
              <a:spcBef>
                <a:spcPts val="0"/>
              </a:spcBef>
              <a:spcAft>
                <a:spcPts val="0"/>
              </a:spcAft>
              <a:buNone/>
            </a:pPr>
            <a:r>
              <a:t/>
            </a:r>
            <a:endParaRPr sz="1355"/>
          </a:p>
        </p:txBody>
      </p:sp>
      <p:sp>
        <p:nvSpPr>
          <p:cNvPr id="110" name="Google Shape;110;p18"/>
          <p:cNvSpPr/>
          <p:nvPr/>
        </p:nvSpPr>
        <p:spPr>
          <a:xfrm>
            <a:off x="2230529" y="2333276"/>
            <a:ext cx="199500" cy="180600"/>
          </a:xfrm>
          <a:prstGeom prst="ellipse">
            <a:avLst/>
          </a:prstGeom>
          <a:solidFill>
            <a:schemeClr val="lt2"/>
          </a:solidFill>
          <a:ln cap="flat" cmpd="sng" w="9225">
            <a:solidFill>
              <a:schemeClr val="dk2"/>
            </a:solidFill>
            <a:prstDash val="solid"/>
            <a:round/>
            <a:headEnd len="sm" w="sm" type="none"/>
            <a:tailEnd len="sm" w="sm" type="none"/>
          </a:ln>
        </p:spPr>
        <p:txBody>
          <a:bodyPr anchorCtr="0" anchor="ctr" bIns="88525" lIns="88525" spcFirstLastPara="1" rIns="88525" wrap="square" tIns="88525">
            <a:noAutofit/>
          </a:bodyPr>
          <a:lstStyle/>
          <a:p>
            <a:pPr indent="0" lvl="0" marL="0" rtl="0" algn="ctr">
              <a:spcBef>
                <a:spcPts val="0"/>
              </a:spcBef>
              <a:spcAft>
                <a:spcPts val="0"/>
              </a:spcAft>
              <a:buNone/>
            </a:pPr>
            <a:r>
              <a:t/>
            </a:r>
            <a:endParaRPr sz="1355"/>
          </a:p>
        </p:txBody>
      </p:sp>
      <p:sp>
        <p:nvSpPr>
          <p:cNvPr id="111" name="Google Shape;111;p18"/>
          <p:cNvSpPr/>
          <p:nvPr/>
        </p:nvSpPr>
        <p:spPr>
          <a:xfrm>
            <a:off x="2513156" y="2333276"/>
            <a:ext cx="199500" cy="180600"/>
          </a:xfrm>
          <a:prstGeom prst="ellipse">
            <a:avLst/>
          </a:prstGeom>
          <a:solidFill>
            <a:schemeClr val="lt2"/>
          </a:solidFill>
          <a:ln cap="flat" cmpd="sng" w="9225">
            <a:solidFill>
              <a:schemeClr val="dk2"/>
            </a:solidFill>
            <a:prstDash val="solid"/>
            <a:round/>
            <a:headEnd len="sm" w="sm" type="none"/>
            <a:tailEnd len="sm" w="sm" type="none"/>
          </a:ln>
        </p:spPr>
        <p:txBody>
          <a:bodyPr anchorCtr="0" anchor="ctr" bIns="88525" lIns="88525" spcFirstLastPara="1" rIns="88525" wrap="square" tIns="88525">
            <a:noAutofit/>
          </a:bodyPr>
          <a:lstStyle/>
          <a:p>
            <a:pPr indent="0" lvl="0" marL="0" rtl="0" algn="ctr">
              <a:spcBef>
                <a:spcPts val="0"/>
              </a:spcBef>
              <a:spcAft>
                <a:spcPts val="0"/>
              </a:spcAft>
              <a:buNone/>
            </a:pPr>
            <a:r>
              <a:t/>
            </a:r>
            <a:endParaRPr sz="1355"/>
          </a:p>
        </p:txBody>
      </p:sp>
      <p:sp>
        <p:nvSpPr>
          <p:cNvPr id="112" name="Google Shape;112;p18"/>
          <p:cNvSpPr/>
          <p:nvPr/>
        </p:nvSpPr>
        <p:spPr>
          <a:xfrm>
            <a:off x="2795783" y="2333276"/>
            <a:ext cx="199500" cy="180600"/>
          </a:xfrm>
          <a:prstGeom prst="ellipse">
            <a:avLst/>
          </a:prstGeom>
          <a:solidFill>
            <a:schemeClr val="lt2"/>
          </a:solidFill>
          <a:ln cap="flat" cmpd="sng" w="9225">
            <a:solidFill>
              <a:schemeClr val="dk2"/>
            </a:solidFill>
            <a:prstDash val="solid"/>
            <a:round/>
            <a:headEnd len="sm" w="sm" type="none"/>
            <a:tailEnd len="sm" w="sm" type="none"/>
          </a:ln>
        </p:spPr>
        <p:txBody>
          <a:bodyPr anchorCtr="0" anchor="ctr" bIns="88525" lIns="88525" spcFirstLastPara="1" rIns="88525" wrap="square" tIns="88525">
            <a:noAutofit/>
          </a:bodyPr>
          <a:lstStyle/>
          <a:p>
            <a:pPr indent="0" lvl="0" marL="0" rtl="0" algn="ctr">
              <a:spcBef>
                <a:spcPts val="0"/>
              </a:spcBef>
              <a:spcAft>
                <a:spcPts val="0"/>
              </a:spcAft>
              <a:buNone/>
            </a:pPr>
            <a:r>
              <a:t/>
            </a:r>
            <a:endParaRPr sz="1355"/>
          </a:p>
        </p:txBody>
      </p:sp>
      <p:sp>
        <p:nvSpPr>
          <p:cNvPr id="113" name="Google Shape;113;p18"/>
          <p:cNvSpPr/>
          <p:nvPr/>
        </p:nvSpPr>
        <p:spPr>
          <a:xfrm>
            <a:off x="3036635" y="2333276"/>
            <a:ext cx="199500" cy="180600"/>
          </a:xfrm>
          <a:prstGeom prst="ellipse">
            <a:avLst/>
          </a:prstGeom>
          <a:solidFill>
            <a:schemeClr val="lt2"/>
          </a:solidFill>
          <a:ln cap="flat" cmpd="sng" w="9225">
            <a:solidFill>
              <a:schemeClr val="dk2"/>
            </a:solidFill>
            <a:prstDash val="solid"/>
            <a:round/>
            <a:headEnd len="sm" w="sm" type="none"/>
            <a:tailEnd len="sm" w="sm" type="none"/>
          </a:ln>
        </p:spPr>
        <p:txBody>
          <a:bodyPr anchorCtr="0" anchor="ctr" bIns="88525" lIns="88525" spcFirstLastPara="1" rIns="88525" wrap="square" tIns="88525">
            <a:noAutofit/>
          </a:bodyPr>
          <a:lstStyle/>
          <a:p>
            <a:pPr indent="0" lvl="0" marL="0" rtl="0" algn="ctr">
              <a:spcBef>
                <a:spcPts val="0"/>
              </a:spcBef>
              <a:spcAft>
                <a:spcPts val="0"/>
              </a:spcAft>
              <a:buNone/>
            </a:pPr>
            <a:r>
              <a:t/>
            </a:r>
            <a:endParaRPr sz="1355"/>
          </a:p>
        </p:txBody>
      </p:sp>
      <p:sp>
        <p:nvSpPr>
          <p:cNvPr id="114" name="Google Shape;114;p18"/>
          <p:cNvSpPr/>
          <p:nvPr/>
        </p:nvSpPr>
        <p:spPr>
          <a:xfrm>
            <a:off x="3298321" y="2333276"/>
            <a:ext cx="199500" cy="180600"/>
          </a:xfrm>
          <a:prstGeom prst="ellipse">
            <a:avLst/>
          </a:prstGeom>
          <a:solidFill>
            <a:schemeClr val="lt2"/>
          </a:solidFill>
          <a:ln cap="flat" cmpd="sng" w="9225">
            <a:solidFill>
              <a:schemeClr val="dk2"/>
            </a:solidFill>
            <a:prstDash val="solid"/>
            <a:round/>
            <a:headEnd len="sm" w="sm" type="none"/>
            <a:tailEnd len="sm" w="sm" type="none"/>
          </a:ln>
        </p:spPr>
        <p:txBody>
          <a:bodyPr anchorCtr="0" anchor="ctr" bIns="88525" lIns="88525" spcFirstLastPara="1" rIns="88525" wrap="square" tIns="88525">
            <a:noAutofit/>
          </a:bodyPr>
          <a:lstStyle/>
          <a:p>
            <a:pPr indent="0" lvl="0" marL="0" rtl="0" algn="ctr">
              <a:spcBef>
                <a:spcPts val="0"/>
              </a:spcBef>
              <a:spcAft>
                <a:spcPts val="0"/>
              </a:spcAft>
              <a:buNone/>
            </a:pPr>
            <a:r>
              <a:t/>
            </a:r>
            <a:endParaRPr sz="1355"/>
          </a:p>
        </p:txBody>
      </p:sp>
      <p:sp>
        <p:nvSpPr>
          <p:cNvPr id="115" name="Google Shape;115;p18"/>
          <p:cNvSpPr/>
          <p:nvPr/>
        </p:nvSpPr>
        <p:spPr>
          <a:xfrm>
            <a:off x="3562623" y="2333276"/>
            <a:ext cx="199500" cy="180600"/>
          </a:xfrm>
          <a:prstGeom prst="ellipse">
            <a:avLst/>
          </a:prstGeom>
          <a:solidFill>
            <a:schemeClr val="lt2"/>
          </a:solidFill>
          <a:ln cap="flat" cmpd="sng" w="9225">
            <a:solidFill>
              <a:schemeClr val="dk2"/>
            </a:solidFill>
            <a:prstDash val="solid"/>
            <a:round/>
            <a:headEnd len="sm" w="sm" type="none"/>
            <a:tailEnd len="sm" w="sm" type="none"/>
          </a:ln>
        </p:spPr>
        <p:txBody>
          <a:bodyPr anchorCtr="0" anchor="ctr" bIns="88525" lIns="88525" spcFirstLastPara="1" rIns="88525" wrap="square" tIns="88525">
            <a:noAutofit/>
          </a:bodyPr>
          <a:lstStyle/>
          <a:p>
            <a:pPr indent="0" lvl="0" marL="0" rtl="0" algn="ctr">
              <a:spcBef>
                <a:spcPts val="0"/>
              </a:spcBef>
              <a:spcAft>
                <a:spcPts val="0"/>
              </a:spcAft>
              <a:buNone/>
            </a:pPr>
            <a:r>
              <a:t/>
            </a:r>
            <a:endParaRPr sz="1355"/>
          </a:p>
        </p:txBody>
      </p:sp>
      <p:sp>
        <p:nvSpPr>
          <p:cNvPr id="116" name="Google Shape;116;p18"/>
          <p:cNvSpPr/>
          <p:nvPr/>
        </p:nvSpPr>
        <p:spPr>
          <a:xfrm>
            <a:off x="3845262" y="2333276"/>
            <a:ext cx="199500" cy="180600"/>
          </a:xfrm>
          <a:prstGeom prst="ellipse">
            <a:avLst/>
          </a:prstGeom>
          <a:solidFill>
            <a:schemeClr val="lt2"/>
          </a:solidFill>
          <a:ln cap="flat" cmpd="sng" w="9225">
            <a:solidFill>
              <a:schemeClr val="dk2"/>
            </a:solidFill>
            <a:prstDash val="solid"/>
            <a:round/>
            <a:headEnd len="sm" w="sm" type="none"/>
            <a:tailEnd len="sm" w="sm" type="none"/>
          </a:ln>
        </p:spPr>
        <p:txBody>
          <a:bodyPr anchorCtr="0" anchor="ctr" bIns="88525" lIns="88525" spcFirstLastPara="1" rIns="88525" wrap="square" tIns="88525">
            <a:noAutofit/>
          </a:bodyPr>
          <a:lstStyle/>
          <a:p>
            <a:pPr indent="0" lvl="0" marL="0" rtl="0" algn="ctr">
              <a:spcBef>
                <a:spcPts val="0"/>
              </a:spcBef>
              <a:spcAft>
                <a:spcPts val="0"/>
              </a:spcAft>
              <a:buNone/>
            </a:pPr>
            <a:r>
              <a:t/>
            </a:r>
            <a:endParaRPr sz="1355"/>
          </a:p>
        </p:txBody>
      </p:sp>
      <p:sp>
        <p:nvSpPr>
          <p:cNvPr id="117" name="Google Shape;117;p18"/>
          <p:cNvSpPr/>
          <p:nvPr/>
        </p:nvSpPr>
        <p:spPr>
          <a:xfrm>
            <a:off x="4127913" y="2333276"/>
            <a:ext cx="199500" cy="180600"/>
          </a:xfrm>
          <a:prstGeom prst="ellipse">
            <a:avLst/>
          </a:prstGeom>
          <a:solidFill>
            <a:schemeClr val="lt2"/>
          </a:solidFill>
          <a:ln cap="flat" cmpd="sng" w="9225">
            <a:solidFill>
              <a:schemeClr val="dk2"/>
            </a:solidFill>
            <a:prstDash val="solid"/>
            <a:round/>
            <a:headEnd len="sm" w="sm" type="none"/>
            <a:tailEnd len="sm" w="sm" type="none"/>
          </a:ln>
        </p:spPr>
        <p:txBody>
          <a:bodyPr anchorCtr="0" anchor="ctr" bIns="88525" lIns="88525" spcFirstLastPara="1" rIns="88525" wrap="square" tIns="88525">
            <a:noAutofit/>
          </a:bodyPr>
          <a:lstStyle/>
          <a:p>
            <a:pPr indent="0" lvl="0" marL="0" rtl="0" algn="ctr">
              <a:spcBef>
                <a:spcPts val="0"/>
              </a:spcBef>
              <a:spcAft>
                <a:spcPts val="0"/>
              </a:spcAft>
              <a:buNone/>
            </a:pPr>
            <a:r>
              <a:t/>
            </a:r>
            <a:endParaRPr sz="1355"/>
          </a:p>
        </p:txBody>
      </p:sp>
      <p:sp>
        <p:nvSpPr>
          <p:cNvPr id="118" name="Google Shape;118;p18"/>
          <p:cNvSpPr/>
          <p:nvPr/>
        </p:nvSpPr>
        <p:spPr>
          <a:xfrm>
            <a:off x="4379152" y="2333276"/>
            <a:ext cx="199500" cy="180600"/>
          </a:xfrm>
          <a:prstGeom prst="ellipse">
            <a:avLst/>
          </a:prstGeom>
          <a:solidFill>
            <a:schemeClr val="lt2"/>
          </a:solidFill>
          <a:ln cap="flat" cmpd="sng" w="9225">
            <a:solidFill>
              <a:schemeClr val="dk2"/>
            </a:solidFill>
            <a:prstDash val="solid"/>
            <a:round/>
            <a:headEnd len="sm" w="sm" type="none"/>
            <a:tailEnd len="sm" w="sm" type="none"/>
          </a:ln>
        </p:spPr>
        <p:txBody>
          <a:bodyPr anchorCtr="0" anchor="ctr" bIns="88525" lIns="88525" spcFirstLastPara="1" rIns="88525" wrap="square" tIns="88525">
            <a:noAutofit/>
          </a:bodyPr>
          <a:lstStyle/>
          <a:p>
            <a:pPr indent="0" lvl="0" marL="0" rtl="0" algn="ctr">
              <a:spcBef>
                <a:spcPts val="0"/>
              </a:spcBef>
              <a:spcAft>
                <a:spcPts val="0"/>
              </a:spcAft>
              <a:buNone/>
            </a:pPr>
            <a:r>
              <a:t/>
            </a:r>
            <a:endParaRPr sz="1355"/>
          </a:p>
        </p:txBody>
      </p:sp>
      <p:sp>
        <p:nvSpPr>
          <p:cNvPr id="119" name="Google Shape;119;p18"/>
          <p:cNvSpPr txBox="1"/>
          <p:nvPr/>
        </p:nvSpPr>
        <p:spPr>
          <a:xfrm>
            <a:off x="1108212" y="1245051"/>
            <a:ext cx="1491300" cy="237300"/>
          </a:xfrm>
          <a:prstGeom prst="rect">
            <a:avLst/>
          </a:prstGeom>
          <a:noFill/>
          <a:ln>
            <a:noFill/>
          </a:ln>
        </p:spPr>
        <p:txBody>
          <a:bodyPr anchorCtr="0" anchor="t" bIns="88675" lIns="88675" spcFirstLastPara="1" rIns="88675" wrap="square" tIns="88675">
            <a:noAutofit/>
          </a:bodyPr>
          <a:lstStyle/>
          <a:p>
            <a:pPr indent="0" lvl="0" marL="0" rtl="0" algn="l">
              <a:spcBef>
                <a:spcPts val="0"/>
              </a:spcBef>
              <a:spcAft>
                <a:spcPts val="0"/>
              </a:spcAft>
              <a:buNone/>
            </a:pPr>
            <a:r>
              <a:rPr lang="en" sz="1357">
                <a:solidFill>
                  <a:schemeClr val="dk2"/>
                </a:solidFill>
                <a:latin typeface="Times New Roman"/>
                <a:ea typeface="Times New Roman"/>
                <a:cs typeface="Times New Roman"/>
                <a:sym typeface="Times New Roman"/>
              </a:rPr>
              <a:t>Channel 1</a:t>
            </a:r>
            <a:endParaRPr sz="1357">
              <a:solidFill>
                <a:schemeClr val="dk2"/>
              </a:solidFill>
              <a:latin typeface="Times New Roman"/>
              <a:ea typeface="Times New Roman"/>
              <a:cs typeface="Times New Roman"/>
              <a:sym typeface="Times New Roman"/>
            </a:endParaRPr>
          </a:p>
        </p:txBody>
      </p:sp>
      <p:sp>
        <p:nvSpPr>
          <p:cNvPr id="120" name="Google Shape;120;p18"/>
          <p:cNvSpPr txBox="1"/>
          <p:nvPr/>
        </p:nvSpPr>
        <p:spPr>
          <a:xfrm>
            <a:off x="2712735" y="1969707"/>
            <a:ext cx="1291200" cy="205500"/>
          </a:xfrm>
          <a:prstGeom prst="rect">
            <a:avLst/>
          </a:prstGeom>
          <a:noFill/>
          <a:ln>
            <a:noFill/>
          </a:ln>
        </p:spPr>
        <p:txBody>
          <a:bodyPr anchorCtr="0" anchor="t" bIns="76800" lIns="76800" spcFirstLastPara="1" rIns="76800" wrap="square" tIns="76800">
            <a:noAutofit/>
          </a:bodyPr>
          <a:lstStyle/>
          <a:p>
            <a:pPr indent="0" lvl="0" marL="0" rtl="0" algn="l">
              <a:spcBef>
                <a:spcPts val="0"/>
              </a:spcBef>
              <a:spcAft>
                <a:spcPts val="0"/>
              </a:spcAft>
              <a:buNone/>
            </a:pPr>
            <a:r>
              <a:rPr lang="en" sz="1575">
                <a:solidFill>
                  <a:schemeClr val="dk2"/>
                </a:solidFill>
                <a:latin typeface="Times New Roman"/>
                <a:ea typeface="Times New Roman"/>
                <a:cs typeface="Times New Roman"/>
                <a:sym typeface="Times New Roman"/>
              </a:rPr>
              <a:t>Channel 3</a:t>
            </a:r>
            <a:endParaRPr sz="1575">
              <a:solidFill>
                <a:schemeClr val="dk2"/>
              </a:solidFill>
              <a:latin typeface="Times New Roman"/>
              <a:ea typeface="Times New Roman"/>
              <a:cs typeface="Times New Roman"/>
              <a:sym typeface="Times New Roman"/>
            </a:endParaRPr>
          </a:p>
        </p:txBody>
      </p:sp>
      <p:sp>
        <p:nvSpPr>
          <p:cNvPr id="121" name="Google Shape;121;p18"/>
          <p:cNvSpPr txBox="1"/>
          <p:nvPr/>
        </p:nvSpPr>
        <p:spPr>
          <a:xfrm>
            <a:off x="3673391" y="1282862"/>
            <a:ext cx="1491300" cy="237300"/>
          </a:xfrm>
          <a:prstGeom prst="rect">
            <a:avLst/>
          </a:prstGeom>
          <a:noFill/>
          <a:ln>
            <a:noFill/>
          </a:ln>
        </p:spPr>
        <p:txBody>
          <a:bodyPr anchorCtr="0" anchor="t" bIns="88675" lIns="88675" spcFirstLastPara="1" rIns="88675" wrap="square" tIns="88675">
            <a:noAutofit/>
          </a:bodyPr>
          <a:lstStyle/>
          <a:p>
            <a:pPr indent="0" lvl="0" marL="0" rtl="0" algn="l">
              <a:spcBef>
                <a:spcPts val="0"/>
              </a:spcBef>
              <a:spcAft>
                <a:spcPts val="0"/>
              </a:spcAft>
              <a:buNone/>
            </a:pPr>
            <a:r>
              <a:rPr lang="en" sz="1357">
                <a:solidFill>
                  <a:schemeClr val="dk2"/>
                </a:solidFill>
                <a:latin typeface="Times New Roman"/>
                <a:ea typeface="Times New Roman"/>
                <a:cs typeface="Times New Roman"/>
                <a:sym typeface="Times New Roman"/>
              </a:rPr>
              <a:t>Channel 2</a:t>
            </a:r>
            <a:endParaRPr sz="1357">
              <a:solidFill>
                <a:schemeClr val="dk2"/>
              </a:solidFill>
              <a:latin typeface="Times New Roman"/>
              <a:ea typeface="Times New Roman"/>
              <a:cs typeface="Times New Roman"/>
              <a:sym typeface="Times New Roman"/>
            </a:endParaRPr>
          </a:p>
        </p:txBody>
      </p:sp>
      <p:sp>
        <p:nvSpPr>
          <p:cNvPr id="122" name="Google Shape;122;p18"/>
          <p:cNvSpPr/>
          <p:nvPr/>
        </p:nvSpPr>
        <p:spPr>
          <a:xfrm>
            <a:off x="1632482" y="2939094"/>
            <a:ext cx="1404600" cy="1236600"/>
          </a:xfrm>
          <a:prstGeom prst="rect">
            <a:avLst/>
          </a:prstGeom>
          <a:solidFill>
            <a:schemeClr val="lt2"/>
          </a:solidFill>
          <a:ln cap="flat" cmpd="sng" w="9250">
            <a:solidFill>
              <a:schemeClr val="dk2"/>
            </a:solidFill>
            <a:prstDash val="solid"/>
            <a:round/>
            <a:headEnd len="sm" w="sm" type="none"/>
            <a:tailEnd len="sm" w="sm" type="none"/>
          </a:ln>
        </p:spPr>
        <p:txBody>
          <a:bodyPr anchorCtr="0" anchor="ctr" bIns="88675" lIns="88675" spcFirstLastPara="1" rIns="88675" wrap="square" tIns="88675">
            <a:noAutofit/>
          </a:bodyPr>
          <a:lstStyle/>
          <a:p>
            <a:pPr indent="0" lvl="0" marL="0" rtl="0" algn="ctr">
              <a:spcBef>
                <a:spcPts val="0"/>
              </a:spcBef>
              <a:spcAft>
                <a:spcPts val="0"/>
              </a:spcAft>
              <a:buNone/>
            </a:pPr>
            <a:r>
              <a:rPr lang="en" sz="1357">
                <a:latin typeface="Times New Roman"/>
                <a:ea typeface="Times New Roman"/>
                <a:cs typeface="Times New Roman"/>
                <a:sym typeface="Times New Roman"/>
              </a:rPr>
              <a:t>Process D</a:t>
            </a:r>
            <a:endParaRPr sz="1357">
              <a:latin typeface="Times New Roman"/>
              <a:ea typeface="Times New Roman"/>
              <a:cs typeface="Times New Roman"/>
              <a:sym typeface="Times New Roman"/>
            </a:endParaRPr>
          </a:p>
        </p:txBody>
      </p:sp>
      <p:sp>
        <p:nvSpPr>
          <p:cNvPr id="123" name="Google Shape;123;p18"/>
          <p:cNvSpPr/>
          <p:nvPr/>
        </p:nvSpPr>
        <p:spPr>
          <a:xfrm>
            <a:off x="1139864" y="1607000"/>
            <a:ext cx="176700" cy="159600"/>
          </a:xfrm>
          <a:prstGeom prst="ellipse">
            <a:avLst/>
          </a:prstGeom>
          <a:solidFill>
            <a:srgbClr val="00FF00"/>
          </a:solidFill>
          <a:ln cap="flat" cmpd="sng" w="8175">
            <a:solidFill>
              <a:schemeClr val="dk2"/>
            </a:solidFill>
            <a:prstDash val="solid"/>
            <a:round/>
            <a:headEnd len="sm" w="sm" type="none"/>
            <a:tailEnd len="sm" w="sm" type="none"/>
          </a:ln>
        </p:spPr>
        <p:txBody>
          <a:bodyPr anchorCtr="0" anchor="ctr" bIns="78325" lIns="78325" spcFirstLastPara="1" rIns="78325" wrap="square" tIns="78325">
            <a:noAutofit/>
          </a:bodyPr>
          <a:lstStyle/>
          <a:p>
            <a:pPr indent="0" lvl="0" marL="0" rtl="0" algn="ctr">
              <a:spcBef>
                <a:spcPts val="0"/>
              </a:spcBef>
              <a:spcAft>
                <a:spcPts val="0"/>
              </a:spcAft>
              <a:buNone/>
            </a:pPr>
            <a:r>
              <a:t/>
            </a:r>
            <a:endParaRPr sz="1199"/>
          </a:p>
        </p:txBody>
      </p:sp>
      <p:sp>
        <p:nvSpPr>
          <p:cNvPr id="124" name="Google Shape;124;p18"/>
          <p:cNvSpPr/>
          <p:nvPr/>
        </p:nvSpPr>
        <p:spPr>
          <a:xfrm>
            <a:off x="1371384" y="1607000"/>
            <a:ext cx="176700" cy="159600"/>
          </a:xfrm>
          <a:prstGeom prst="ellipse">
            <a:avLst/>
          </a:prstGeom>
          <a:solidFill>
            <a:srgbClr val="00FF00"/>
          </a:solidFill>
          <a:ln cap="flat" cmpd="sng" w="8175">
            <a:solidFill>
              <a:schemeClr val="dk2"/>
            </a:solidFill>
            <a:prstDash val="solid"/>
            <a:round/>
            <a:headEnd len="sm" w="sm" type="none"/>
            <a:tailEnd len="sm" w="sm" type="none"/>
          </a:ln>
        </p:spPr>
        <p:txBody>
          <a:bodyPr anchorCtr="0" anchor="ctr" bIns="78325" lIns="78325" spcFirstLastPara="1" rIns="78325" wrap="square" tIns="78325">
            <a:noAutofit/>
          </a:bodyPr>
          <a:lstStyle/>
          <a:p>
            <a:pPr indent="0" lvl="0" marL="0" rtl="0" algn="ctr">
              <a:spcBef>
                <a:spcPts val="0"/>
              </a:spcBef>
              <a:spcAft>
                <a:spcPts val="0"/>
              </a:spcAft>
              <a:buNone/>
            </a:pPr>
            <a:r>
              <a:t/>
            </a:r>
            <a:endParaRPr sz="1199"/>
          </a:p>
        </p:txBody>
      </p:sp>
      <p:sp>
        <p:nvSpPr>
          <p:cNvPr id="125" name="Google Shape;125;p18"/>
          <p:cNvSpPr/>
          <p:nvPr/>
        </p:nvSpPr>
        <p:spPr>
          <a:xfrm>
            <a:off x="1612159" y="1607000"/>
            <a:ext cx="176700" cy="159600"/>
          </a:xfrm>
          <a:prstGeom prst="ellipse">
            <a:avLst/>
          </a:prstGeom>
          <a:solidFill>
            <a:srgbClr val="00FF00"/>
          </a:solidFill>
          <a:ln cap="flat" cmpd="sng" w="8175">
            <a:solidFill>
              <a:schemeClr val="dk2"/>
            </a:solidFill>
            <a:prstDash val="solid"/>
            <a:round/>
            <a:headEnd len="sm" w="sm" type="none"/>
            <a:tailEnd len="sm" w="sm" type="none"/>
          </a:ln>
        </p:spPr>
        <p:txBody>
          <a:bodyPr anchorCtr="0" anchor="ctr" bIns="78325" lIns="78325" spcFirstLastPara="1" rIns="78325" wrap="square" tIns="78325">
            <a:noAutofit/>
          </a:bodyPr>
          <a:lstStyle/>
          <a:p>
            <a:pPr indent="0" lvl="0" marL="0" rtl="0" algn="ctr">
              <a:spcBef>
                <a:spcPts val="0"/>
              </a:spcBef>
              <a:spcAft>
                <a:spcPts val="0"/>
              </a:spcAft>
              <a:buNone/>
            </a:pPr>
            <a:r>
              <a:t/>
            </a:r>
            <a:endParaRPr sz="1199"/>
          </a:p>
        </p:txBody>
      </p:sp>
      <p:sp>
        <p:nvSpPr>
          <p:cNvPr id="126" name="Google Shape;126;p18"/>
          <p:cNvSpPr/>
          <p:nvPr/>
        </p:nvSpPr>
        <p:spPr>
          <a:xfrm>
            <a:off x="1852934" y="1607000"/>
            <a:ext cx="176700" cy="159600"/>
          </a:xfrm>
          <a:prstGeom prst="ellipse">
            <a:avLst/>
          </a:prstGeom>
          <a:solidFill>
            <a:srgbClr val="00FF00"/>
          </a:solidFill>
          <a:ln cap="flat" cmpd="sng" w="8175">
            <a:solidFill>
              <a:schemeClr val="dk2"/>
            </a:solidFill>
            <a:prstDash val="solid"/>
            <a:round/>
            <a:headEnd len="sm" w="sm" type="none"/>
            <a:tailEnd len="sm" w="sm" type="none"/>
          </a:ln>
        </p:spPr>
        <p:txBody>
          <a:bodyPr anchorCtr="0" anchor="ctr" bIns="78325" lIns="78325" spcFirstLastPara="1" rIns="78325" wrap="square" tIns="78325">
            <a:noAutofit/>
          </a:bodyPr>
          <a:lstStyle/>
          <a:p>
            <a:pPr indent="0" lvl="0" marL="0" rtl="0" algn="ctr">
              <a:spcBef>
                <a:spcPts val="0"/>
              </a:spcBef>
              <a:spcAft>
                <a:spcPts val="0"/>
              </a:spcAft>
              <a:buNone/>
            </a:pPr>
            <a:r>
              <a:t/>
            </a:r>
            <a:endParaRPr sz="1199"/>
          </a:p>
        </p:txBody>
      </p:sp>
      <p:sp>
        <p:nvSpPr>
          <p:cNvPr id="127" name="Google Shape;127;p18"/>
          <p:cNvSpPr/>
          <p:nvPr/>
        </p:nvSpPr>
        <p:spPr>
          <a:xfrm>
            <a:off x="2347524" y="1379813"/>
            <a:ext cx="1152600" cy="555300"/>
          </a:xfrm>
          <a:prstGeom prst="rect">
            <a:avLst/>
          </a:prstGeom>
          <a:solidFill>
            <a:srgbClr val="93C47D"/>
          </a:solidFill>
          <a:ln cap="flat" cmpd="sng" w="9250">
            <a:solidFill>
              <a:schemeClr val="dk2"/>
            </a:solidFill>
            <a:prstDash val="solid"/>
            <a:round/>
            <a:headEnd len="sm" w="sm" type="none"/>
            <a:tailEnd len="sm" w="sm" type="none"/>
          </a:ln>
        </p:spPr>
        <p:txBody>
          <a:bodyPr anchorCtr="0" anchor="ctr" bIns="88675" lIns="88675" spcFirstLastPara="1" rIns="88675" wrap="square" tIns="88675">
            <a:noAutofit/>
          </a:bodyPr>
          <a:lstStyle/>
          <a:p>
            <a:pPr indent="0" lvl="0" marL="0" rtl="0" algn="ctr">
              <a:spcBef>
                <a:spcPts val="0"/>
              </a:spcBef>
              <a:spcAft>
                <a:spcPts val="0"/>
              </a:spcAft>
              <a:buNone/>
            </a:pPr>
            <a:r>
              <a:rPr lang="en" sz="1357">
                <a:latin typeface="Times New Roman"/>
                <a:ea typeface="Times New Roman"/>
                <a:cs typeface="Times New Roman"/>
                <a:sym typeface="Times New Roman"/>
              </a:rPr>
              <a:t>Process A</a:t>
            </a:r>
            <a:endParaRPr sz="1357">
              <a:latin typeface="Times New Roman"/>
              <a:ea typeface="Times New Roman"/>
              <a:cs typeface="Times New Roman"/>
              <a:sym typeface="Times New Roman"/>
            </a:endParaRPr>
          </a:p>
        </p:txBody>
      </p:sp>
      <p:sp>
        <p:nvSpPr>
          <p:cNvPr id="128" name="Google Shape;128;p18"/>
          <p:cNvSpPr/>
          <p:nvPr/>
        </p:nvSpPr>
        <p:spPr>
          <a:xfrm>
            <a:off x="1157204" y="2331069"/>
            <a:ext cx="199500" cy="180600"/>
          </a:xfrm>
          <a:prstGeom prst="ellipse">
            <a:avLst/>
          </a:prstGeom>
          <a:solidFill>
            <a:srgbClr val="00FF00"/>
          </a:solidFill>
          <a:ln cap="flat" cmpd="sng" w="9225">
            <a:solidFill>
              <a:schemeClr val="dk2"/>
            </a:solidFill>
            <a:prstDash val="solid"/>
            <a:round/>
            <a:headEnd len="sm" w="sm" type="none"/>
            <a:tailEnd len="sm" w="sm" type="none"/>
          </a:ln>
        </p:spPr>
        <p:txBody>
          <a:bodyPr anchorCtr="0" anchor="ctr" bIns="88525" lIns="88525" spcFirstLastPara="1" rIns="88525" wrap="square" tIns="88525">
            <a:noAutofit/>
          </a:bodyPr>
          <a:lstStyle/>
          <a:p>
            <a:pPr indent="0" lvl="0" marL="0" rtl="0" algn="ctr">
              <a:spcBef>
                <a:spcPts val="0"/>
              </a:spcBef>
              <a:spcAft>
                <a:spcPts val="0"/>
              </a:spcAft>
              <a:buNone/>
            </a:pPr>
            <a:r>
              <a:t/>
            </a:r>
            <a:endParaRPr sz="1355"/>
          </a:p>
        </p:txBody>
      </p:sp>
      <p:sp>
        <p:nvSpPr>
          <p:cNvPr id="129" name="Google Shape;129;p18"/>
          <p:cNvSpPr/>
          <p:nvPr/>
        </p:nvSpPr>
        <p:spPr>
          <a:xfrm>
            <a:off x="1408091" y="2331069"/>
            <a:ext cx="199500" cy="180600"/>
          </a:xfrm>
          <a:prstGeom prst="ellipse">
            <a:avLst/>
          </a:prstGeom>
          <a:solidFill>
            <a:srgbClr val="00FF00"/>
          </a:solidFill>
          <a:ln cap="flat" cmpd="sng" w="9225">
            <a:solidFill>
              <a:schemeClr val="dk2"/>
            </a:solidFill>
            <a:prstDash val="solid"/>
            <a:round/>
            <a:headEnd len="sm" w="sm" type="none"/>
            <a:tailEnd len="sm" w="sm" type="none"/>
          </a:ln>
        </p:spPr>
        <p:txBody>
          <a:bodyPr anchorCtr="0" anchor="ctr" bIns="88525" lIns="88525" spcFirstLastPara="1" rIns="88525" wrap="square" tIns="88525">
            <a:noAutofit/>
          </a:bodyPr>
          <a:lstStyle/>
          <a:p>
            <a:pPr indent="0" lvl="0" marL="0" rtl="0" algn="ctr">
              <a:spcBef>
                <a:spcPts val="0"/>
              </a:spcBef>
              <a:spcAft>
                <a:spcPts val="0"/>
              </a:spcAft>
              <a:buNone/>
            </a:pPr>
            <a:r>
              <a:t/>
            </a:r>
            <a:endParaRPr sz="1355"/>
          </a:p>
        </p:txBody>
      </p:sp>
      <p:sp>
        <p:nvSpPr>
          <p:cNvPr id="130" name="Google Shape;130;p18"/>
          <p:cNvSpPr/>
          <p:nvPr/>
        </p:nvSpPr>
        <p:spPr>
          <a:xfrm>
            <a:off x="1669776" y="2331069"/>
            <a:ext cx="199500" cy="180600"/>
          </a:xfrm>
          <a:prstGeom prst="ellipse">
            <a:avLst/>
          </a:prstGeom>
          <a:solidFill>
            <a:srgbClr val="00FF00"/>
          </a:solidFill>
          <a:ln cap="flat" cmpd="sng" w="9225">
            <a:solidFill>
              <a:schemeClr val="dk2"/>
            </a:solidFill>
            <a:prstDash val="solid"/>
            <a:round/>
            <a:headEnd len="sm" w="sm" type="none"/>
            <a:tailEnd len="sm" w="sm" type="none"/>
          </a:ln>
        </p:spPr>
        <p:txBody>
          <a:bodyPr anchorCtr="0" anchor="ctr" bIns="88525" lIns="88525" spcFirstLastPara="1" rIns="88525" wrap="square" tIns="88525">
            <a:noAutofit/>
          </a:bodyPr>
          <a:lstStyle/>
          <a:p>
            <a:pPr indent="0" lvl="0" marL="0" rtl="0" algn="ctr">
              <a:spcBef>
                <a:spcPts val="0"/>
              </a:spcBef>
              <a:spcAft>
                <a:spcPts val="0"/>
              </a:spcAft>
              <a:buNone/>
            </a:pPr>
            <a:r>
              <a:t/>
            </a:r>
            <a:endParaRPr sz="1355"/>
          </a:p>
        </p:txBody>
      </p:sp>
      <p:sp>
        <p:nvSpPr>
          <p:cNvPr id="131" name="Google Shape;131;p18"/>
          <p:cNvSpPr/>
          <p:nvPr/>
        </p:nvSpPr>
        <p:spPr>
          <a:xfrm>
            <a:off x="1952403" y="2331069"/>
            <a:ext cx="199500" cy="180600"/>
          </a:xfrm>
          <a:prstGeom prst="ellipse">
            <a:avLst/>
          </a:prstGeom>
          <a:solidFill>
            <a:srgbClr val="00FF00"/>
          </a:solidFill>
          <a:ln cap="flat" cmpd="sng" w="9225">
            <a:solidFill>
              <a:schemeClr val="dk2"/>
            </a:solidFill>
            <a:prstDash val="solid"/>
            <a:round/>
            <a:headEnd len="sm" w="sm" type="none"/>
            <a:tailEnd len="sm" w="sm" type="none"/>
          </a:ln>
        </p:spPr>
        <p:txBody>
          <a:bodyPr anchorCtr="0" anchor="ctr" bIns="88525" lIns="88525" spcFirstLastPara="1" rIns="88525" wrap="square" tIns="88525">
            <a:noAutofit/>
          </a:bodyPr>
          <a:lstStyle/>
          <a:p>
            <a:pPr indent="0" lvl="0" marL="0" rtl="0" algn="ctr">
              <a:spcBef>
                <a:spcPts val="0"/>
              </a:spcBef>
              <a:spcAft>
                <a:spcPts val="0"/>
              </a:spcAft>
              <a:buNone/>
            </a:pPr>
            <a:r>
              <a:t/>
            </a:r>
            <a:endParaRPr sz="1355"/>
          </a:p>
        </p:txBody>
      </p:sp>
      <p:sp>
        <p:nvSpPr>
          <p:cNvPr id="132" name="Google Shape;132;p18"/>
          <p:cNvSpPr/>
          <p:nvPr/>
        </p:nvSpPr>
        <p:spPr>
          <a:xfrm>
            <a:off x="2235030" y="2331069"/>
            <a:ext cx="199500" cy="180600"/>
          </a:xfrm>
          <a:prstGeom prst="ellipse">
            <a:avLst/>
          </a:prstGeom>
          <a:solidFill>
            <a:srgbClr val="00FF00"/>
          </a:solidFill>
          <a:ln cap="flat" cmpd="sng" w="9225">
            <a:solidFill>
              <a:schemeClr val="dk2"/>
            </a:solidFill>
            <a:prstDash val="solid"/>
            <a:round/>
            <a:headEnd len="sm" w="sm" type="none"/>
            <a:tailEnd len="sm" w="sm" type="none"/>
          </a:ln>
        </p:spPr>
        <p:txBody>
          <a:bodyPr anchorCtr="0" anchor="ctr" bIns="88525" lIns="88525" spcFirstLastPara="1" rIns="88525" wrap="square" tIns="88525">
            <a:noAutofit/>
          </a:bodyPr>
          <a:lstStyle/>
          <a:p>
            <a:pPr indent="0" lvl="0" marL="0" rtl="0" algn="ctr">
              <a:spcBef>
                <a:spcPts val="0"/>
              </a:spcBef>
              <a:spcAft>
                <a:spcPts val="0"/>
              </a:spcAft>
              <a:buNone/>
            </a:pPr>
            <a:r>
              <a:t/>
            </a:r>
            <a:endParaRPr sz="1355"/>
          </a:p>
        </p:txBody>
      </p:sp>
      <p:sp>
        <p:nvSpPr>
          <p:cNvPr id="133" name="Google Shape;133;p18"/>
          <p:cNvSpPr/>
          <p:nvPr/>
        </p:nvSpPr>
        <p:spPr>
          <a:xfrm>
            <a:off x="2517657" y="2331069"/>
            <a:ext cx="199500" cy="180600"/>
          </a:xfrm>
          <a:prstGeom prst="ellipse">
            <a:avLst/>
          </a:prstGeom>
          <a:solidFill>
            <a:srgbClr val="00FF00"/>
          </a:solidFill>
          <a:ln cap="flat" cmpd="sng" w="9225">
            <a:solidFill>
              <a:schemeClr val="dk2"/>
            </a:solidFill>
            <a:prstDash val="solid"/>
            <a:round/>
            <a:headEnd len="sm" w="sm" type="none"/>
            <a:tailEnd len="sm" w="sm" type="none"/>
          </a:ln>
        </p:spPr>
        <p:txBody>
          <a:bodyPr anchorCtr="0" anchor="ctr" bIns="88525" lIns="88525" spcFirstLastPara="1" rIns="88525" wrap="square" tIns="88525">
            <a:noAutofit/>
          </a:bodyPr>
          <a:lstStyle/>
          <a:p>
            <a:pPr indent="0" lvl="0" marL="0" rtl="0" algn="ctr">
              <a:spcBef>
                <a:spcPts val="0"/>
              </a:spcBef>
              <a:spcAft>
                <a:spcPts val="0"/>
              </a:spcAft>
              <a:buNone/>
            </a:pPr>
            <a:r>
              <a:t/>
            </a:r>
            <a:endParaRPr sz="1355"/>
          </a:p>
        </p:txBody>
      </p:sp>
      <p:sp>
        <p:nvSpPr>
          <p:cNvPr id="134" name="Google Shape;134;p18"/>
          <p:cNvSpPr/>
          <p:nvPr/>
        </p:nvSpPr>
        <p:spPr>
          <a:xfrm>
            <a:off x="2800284" y="2331069"/>
            <a:ext cx="199500" cy="180600"/>
          </a:xfrm>
          <a:prstGeom prst="ellipse">
            <a:avLst/>
          </a:prstGeom>
          <a:solidFill>
            <a:srgbClr val="00FF00"/>
          </a:solidFill>
          <a:ln cap="flat" cmpd="sng" w="9225">
            <a:solidFill>
              <a:schemeClr val="dk2"/>
            </a:solidFill>
            <a:prstDash val="solid"/>
            <a:round/>
            <a:headEnd len="sm" w="sm" type="none"/>
            <a:tailEnd len="sm" w="sm" type="none"/>
          </a:ln>
        </p:spPr>
        <p:txBody>
          <a:bodyPr anchorCtr="0" anchor="ctr" bIns="88525" lIns="88525" spcFirstLastPara="1" rIns="88525" wrap="square" tIns="88525">
            <a:noAutofit/>
          </a:bodyPr>
          <a:lstStyle/>
          <a:p>
            <a:pPr indent="0" lvl="0" marL="0" rtl="0" algn="ctr">
              <a:spcBef>
                <a:spcPts val="0"/>
              </a:spcBef>
              <a:spcAft>
                <a:spcPts val="0"/>
              </a:spcAft>
              <a:buNone/>
            </a:pPr>
            <a:r>
              <a:t/>
            </a:r>
            <a:endParaRPr sz="1355"/>
          </a:p>
        </p:txBody>
      </p:sp>
      <p:sp>
        <p:nvSpPr>
          <p:cNvPr id="135" name="Google Shape;135;p18"/>
          <p:cNvSpPr/>
          <p:nvPr/>
        </p:nvSpPr>
        <p:spPr>
          <a:xfrm>
            <a:off x="3041136" y="2331069"/>
            <a:ext cx="199500" cy="180600"/>
          </a:xfrm>
          <a:prstGeom prst="ellipse">
            <a:avLst/>
          </a:prstGeom>
          <a:solidFill>
            <a:srgbClr val="00FF00"/>
          </a:solidFill>
          <a:ln cap="flat" cmpd="sng" w="9225">
            <a:solidFill>
              <a:schemeClr val="dk2"/>
            </a:solidFill>
            <a:prstDash val="solid"/>
            <a:round/>
            <a:headEnd len="sm" w="sm" type="none"/>
            <a:tailEnd len="sm" w="sm" type="none"/>
          </a:ln>
        </p:spPr>
        <p:txBody>
          <a:bodyPr anchorCtr="0" anchor="ctr" bIns="88525" lIns="88525" spcFirstLastPara="1" rIns="88525" wrap="square" tIns="88525">
            <a:noAutofit/>
          </a:bodyPr>
          <a:lstStyle/>
          <a:p>
            <a:pPr indent="0" lvl="0" marL="0" rtl="0" algn="ctr">
              <a:spcBef>
                <a:spcPts val="0"/>
              </a:spcBef>
              <a:spcAft>
                <a:spcPts val="0"/>
              </a:spcAft>
              <a:buNone/>
            </a:pPr>
            <a:r>
              <a:t/>
            </a:r>
            <a:endParaRPr sz="1355"/>
          </a:p>
        </p:txBody>
      </p:sp>
      <p:sp>
        <p:nvSpPr>
          <p:cNvPr id="136" name="Google Shape;136;p18"/>
          <p:cNvSpPr/>
          <p:nvPr/>
        </p:nvSpPr>
        <p:spPr>
          <a:xfrm>
            <a:off x="3302821" y="2331069"/>
            <a:ext cx="199500" cy="180600"/>
          </a:xfrm>
          <a:prstGeom prst="ellipse">
            <a:avLst/>
          </a:prstGeom>
          <a:solidFill>
            <a:srgbClr val="00FF00"/>
          </a:solidFill>
          <a:ln cap="flat" cmpd="sng" w="9225">
            <a:solidFill>
              <a:schemeClr val="dk2"/>
            </a:solidFill>
            <a:prstDash val="solid"/>
            <a:round/>
            <a:headEnd len="sm" w="sm" type="none"/>
            <a:tailEnd len="sm" w="sm" type="none"/>
          </a:ln>
        </p:spPr>
        <p:txBody>
          <a:bodyPr anchorCtr="0" anchor="ctr" bIns="88525" lIns="88525" spcFirstLastPara="1" rIns="88525" wrap="square" tIns="88525">
            <a:noAutofit/>
          </a:bodyPr>
          <a:lstStyle/>
          <a:p>
            <a:pPr indent="0" lvl="0" marL="0" rtl="0" algn="ctr">
              <a:spcBef>
                <a:spcPts val="0"/>
              </a:spcBef>
              <a:spcAft>
                <a:spcPts val="0"/>
              </a:spcAft>
              <a:buNone/>
            </a:pPr>
            <a:r>
              <a:t/>
            </a:r>
            <a:endParaRPr sz="1355"/>
          </a:p>
        </p:txBody>
      </p:sp>
      <p:sp>
        <p:nvSpPr>
          <p:cNvPr id="137" name="Google Shape;137;p18"/>
          <p:cNvSpPr/>
          <p:nvPr/>
        </p:nvSpPr>
        <p:spPr>
          <a:xfrm>
            <a:off x="3567124" y="2331069"/>
            <a:ext cx="199500" cy="180600"/>
          </a:xfrm>
          <a:prstGeom prst="ellipse">
            <a:avLst/>
          </a:prstGeom>
          <a:solidFill>
            <a:srgbClr val="00FF00"/>
          </a:solidFill>
          <a:ln cap="flat" cmpd="sng" w="9225">
            <a:solidFill>
              <a:schemeClr val="dk2"/>
            </a:solidFill>
            <a:prstDash val="solid"/>
            <a:round/>
            <a:headEnd len="sm" w="sm" type="none"/>
            <a:tailEnd len="sm" w="sm" type="none"/>
          </a:ln>
        </p:spPr>
        <p:txBody>
          <a:bodyPr anchorCtr="0" anchor="ctr" bIns="88525" lIns="88525" spcFirstLastPara="1" rIns="88525" wrap="square" tIns="88525">
            <a:noAutofit/>
          </a:bodyPr>
          <a:lstStyle/>
          <a:p>
            <a:pPr indent="0" lvl="0" marL="0" rtl="0" algn="ctr">
              <a:spcBef>
                <a:spcPts val="0"/>
              </a:spcBef>
              <a:spcAft>
                <a:spcPts val="0"/>
              </a:spcAft>
              <a:buNone/>
            </a:pPr>
            <a:r>
              <a:t/>
            </a:r>
            <a:endParaRPr sz="1355"/>
          </a:p>
        </p:txBody>
      </p:sp>
      <p:sp>
        <p:nvSpPr>
          <p:cNvPr id="138" name="Google Shape;138;p18"/>
          <p:cNvSpPr/>
          <p:nvPr/>
        </p:nvSpPr>
        <p:spPr>
          <a:xfrm>
            <a:off x="3849763" y="2331069"/>
            <a:ext cx="199500" cy="180600"/>
          </a:xfrm>
          <a:prstGeom prst="ellipse">
            <a:avLst/>
          </a:prstGeom>
          <a:solidFill>
            <a:srgbClr val="00FF00"/>
          </a:solidFill>
          <a:ln cap="flat" cmpd="sng" w="9225">
            <a:solidFill>
              <a:schemeClr val="dk2"/>
            </a:solidFill>
            <a:prstDash val="solid"/>
            <a:round/>
            <a:headEnd len="sm" w="sm" type="none"/>
            <a:tailEnd len="sm" w="sm" type="none"/>
          </a:ln>
        </p:spPr>
        <p:txBody>
          <a:bodyPr anchorCtr="0" anchor="ctr" bIns="88525" lIns="88525" spcFirstLastPara="1" rIns="88525" wrap="square" tIns="88525">
            <a:noAutofit/>
          </a:bodyPr>
          <a:lstStyle/>
          <a:p>
            <a:pPr indent="0" lvl="0" marL="0" rtl="0" algn="ctr">
              <a:spcBef>
                <a:spcPts val="0"/>
              </a:spcBef>
              <a:spcAft>
                <a:spcPts val="0"/>
              </a:spcAft>
              <a:buNone/>
            </a:pPr>
            <a:r>
              <a:t/>
            </a:r>
            <a:endParaRPr sz="1355"/>
          </a:p>
        </p:txBody>
      </p:sp>
      <p:sp>
        <p:nvSpPr>
          <p:cNvPr id="139" name="Google Shape;139;p18"/>
          <p:cNvSpPr/>
          <p:nvPr/>
        </p:nvSpPr>
        <p:spPr>
          <a:xfrm>
            <a:off x="4132414" y="2331069"/>
            <a:ext cx="199500" cy="180600"/>
          </a:xfrm>
          <a:prstGeom prst="ellipse">
            <a:avLst/>
          </a:prstGeom>
          <a:solidFill>
            <a:srgbClr val="00FF00"/>
          </a:solidFill>
          <a:ln cap="flat" cmpd="sng" w="9225">
            <a:solidFill>
              <a:schemeClr val="dk2"/>
            </a:solidFill>
            <a:prstDash val="solid"/>
            <a:round/>
            <a:headEnd len="sm" w="sm" type="none"/>
            <a:tailEnd len="sm" w="sm" type="none"/>
          </a:ln>
        </p:spPr>
        <p:txBody>
          <a:bodyPr anchorCtr="0" anchor="ctr" bIns="88525" lIns="88525" spcFirstLastPara="1" rIns="88525" wrap="square" tIns="88525">
            <a:noAutofit/>
          </a:bodyPr>
          <a:lstStyle/>
          <a:p>
            <a:pPr indent="0" lvl="0" marL="0" rtl="0" algn="ctr">
              <a:spcBef>
                <a:spcPts val="0"/>
              </a:spcBef>
              <a:spcAft>
                <a:spcPts val="0"/>
              </a:spcAft>
              <a:buNone/>
            </a:pPr>
            <a:r>
              <a:t/>
            </a:r>
            <a:endParaRPr sz="1355"/>
          </a:p>
        </p:txBody>
      </p:sp>
      <p:sp>
        <p:nvSpPr>
          <p:cNvPr id="140" name="Google Shape;140;p18"/>
          <p:cNvSpPr/>
          <p:nvPr/>
        </p:nvSpPr>
        <p:spPr>
          <a:xfrm>
            <a:off x="4383653" y="2331069"/>
            <a:ext cx="199500" cy="180600"/>
          </a:xfrm>
          <a:prstGeom prst="ellipse">
            <a:avLst/>
          </a:prstGeom>
          <a:solidFill>
            <a:srgbClr val="00FF00"/>
          </a:solidFill>
          <a:ln cap="flat" cmpd="sng" w="9225">
            <a:solidFill>
              <a:schemeClr val="dk2"/>
            </a:solidFill>
            <a:prstDash val="solid"/>
            <a:round/>
            <a:headEnd len="sm" w="sm" type="none"/>
            <a:tailEnd len="sm" w="sm" type="none"/>
          </a:ln>
        </p:spPr>
        <p:txBody>
          <a:bodyPr anchorCtr="0" anchor="ctr" bIns="88525" lIns="88525" spcFirstLastPara="1" rIns="88525" wrap="square" tIns="88525">
            <a:noAutofit/>
          </a:bodyPr>
          <a:lstStyle/>
          <a:p>
            <a:pPr indent="0" lvl="0" marL="0" rtl="0" algn="ctr">
              <a:spcBef>
                <a:spcPts val="0"/>
              </a:spcBef>
              <a:spcAft>
                <a:spcPts val="0"/>
              </a:spcAft>
              <a:buNone/>
            </a:pPr>
            <a:r>
              <a:t/>
            </a:r>
            <a:endParaRPr sz="1355"/>
          </a:p>
        </p:txBody>
      </p:sp>
      <p:sp>
        <p:nvSpPr>
          <p:cNvPr id="141" name="Google Shape;141;p18"/>
          <p:cNvSpPr/>
          <p:nvPr/>
        </p:nvSpPr>
        <p:spPr>
          <a:xfrm>
            <a:off x="4878213" y="1462607"/>
            <a:ext cx="1404600" cy="1236600"/>
          </a:xfrm>
          <a:prstGeom prst="rect">
            <a:avLst/>
          </a:prstGeom>
          <a:solidFill>
            <a:srgbClr val="93C47D"/>
          </a:solidFill>
          <a:ln cap="flat" cmpd="sng" w="9250">
            <a:solidFill>
              <a:schemeClr val="dk2"/>
            </a:solidFill>
            <a:prstDash val="solid"/>
            <a:round/>
            <a:headEnd len="sm" w="sm" type="none"/>
            <a:tailEnd len="sm" w="sm" type="none"/>
          </a:ln>
        </p:spPr>
        <p:txBody>
          <a:bodyPr anchorCtr="0" anchor="ctr" bIns="88675" lIns="88675" spcFirstLastPara="1" rIns="88675" wrap="square" tIns="88675">
            <a:noAutofit/>
          </a:bodyPr>
          <a:lstStyle/>
          <a:p>
            <a:pPr indent="0" lvl="0" marL="0" rtl="0" algn="ctr">
              <a:spcBef>
                <a:spcPts val="0"/>
              </a:spcBef>
              <a:spcAft>
                <a:spcPts val="0"/>
              </a:spcAft>
              <a:buNone/>
            </a:pPr>
            <a:r>
              <a:rPr lang="en" sz="1357">
                <a:latin typeface="Times New Roman"/>
                <a:ea typeface="Times New Roman"/>
                <a:cs typeface="Times New Roman"/>
                <a:sym typeface="Times New Roman"/>
              </a:rPr>
              <a:t>Process B</a:t>
            </a:r>
            <a:endParaRPr sz="1357">
              <a:latin typeface="Times New Roman"/>
              <a:ea typeface="Times New Roman"/>
              <a:cs typeface="Times New Roman"/>
              <a:sym typeface="Times New Roman"/>
            </a:endParaRPr>
          </a:p>
        </p:txBody>
      </p:sp>
      <p:sp>
        <p:nvSpPr>
          <p:cNvPr id="142" name="Google Shape;142;p18"/>
          <p:cNvSpPr/>
          <p:nvPr/>
        </p:nvSpPr>
        <p:spPr>
          <a:xfrm>
            <a:off x="3909682" y="1652499"/>
            <a:ext cx="173400" cy="156900"/>
          </a:xfrm>
          <a:prstGeom prst="ellipse">
            <a:avLst/>
          </a:prstGeom>
          <a:solidFill>
            <a:srgbClr val="00FF00"/>
          </a:solidFill>
          <a:ln cap="flat" cmpd="sng" w="8025">
            <a:solidFill>
              <a:schemeClr val="dk2"/>
            </a:solidFill>
            <a:prstDash val="solid"/>
            <a:round/>
            <a:headEnd len="sm" w="sm" type="none"/>
            <a:tailEnd len="sm" w="sm" type="none"/>
          </a:ln>
        </p:spPr>
        <p:txBody>
          <a:bodyPr anchorCtr="0" anchor="ctr" bIns="76875" lIns="76875" spcFirstLastPara="1" rIns="76875" wrap="square" tIns="76875">
            <a:noAutofit/>
          </a:bodyPr>
          <a:lstStyle/>
          <a:p>
            <a:pPr indent="0" lvl="0" marL="0" rtl="0" algn="ctr">
              <a:spcBef>
                <a:spcPts val="0"/>
              </a:spcBef>
              <a:spcAft>
                <a:spcPts val="0"/>
              </a:spcAft>
              <a:buNone/>
            </a:pPr>
            <a:r>
              <a:t/>
            </a:r>
            <a:endParaRPr sz="1177"/>
          </a:p>
        </p:txBody>
      </p:sp>
      <p:sp>
        <p:nvSpPr>
          <p:cNvPr id="143" name="Google Shape;143;p18"/>
          <p:cNvSpPr/>
          <p:nvPr/>
        </p:nvSpPr>
        <p:spPr>
          <a:xfrm>
            <a:off x="4179408" y="1652499"/>
            <a:ext cx="173400" cy="156900"/>
          </a:xfrm>
          <a:prstGeom prst="ellipse">
            <a:avLst/>
          </a:prstGeom>
          <a:solidFill>
            <a:srgbClr val="00FF00"/>
          </a:solidFill>
          <a:ln cap="flat" cmpd="sng" w="8025">
            <a:solidFill>
              <a:schemeClr val="dk2"/>
            </a:solidFill>
            <a:prstDash val="solid"/>
            <a:round/>
            <a:headEnd len="sm" w="sm" type="none"/>
            <a:tailEnd len="sm" w="sm" type="none"/>
          </a:ln>
        </p:spPr>
        <p:txBody>
          <a:bodyPr anchorCtr="0" anchor="ctr" bIns="76875" lIns="76875" spcFirstLastPara="1" rIns="76875" wrap="square" tIns="76875">
            <a:noAutofit/>
          </a:bodyPr>
          <a:lstStyle/>
          <a:p>
            <a:pPr indent="0" lvl="0" marL="0" rtl="0" algn="ctr">
              <a:spcBef>
                <a:spcPts val="0"/>
              </a:spcBef>
              <a:spcAft>
                <a:spcPts val="0"/>
              </a:spcAft>
              <a:buNone/>
            </a:pPr>
            <a:r>
              <a:t/>
            </a:r>
            <a:endParaRPr sz="1177"/>
          </a:p>
        </p:txBody>
      </p:sp>
      <p:sp>
        <p:nvSpPr>
          <p:cNvPr id="144" name="Google Shape;144;p18"/>
          <p:cNvSpPr/>
          <p:nvPr/>
        </p:nvSpPr>
        <p:spPr>
          <a:xfrm>
            <a:off x="239800" y="1308025"/>
            <a:ext cx="604500" cy="6966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400">
                <a:latin typeface="Times New Roman"/>
                <a:ea typeface="Times New Roman"/>
                <a:cs typeface="Times New Roman"/>
                <a:sym typeface="Times New Roman"/>
              </a:rPr>
              <a:t>FILE</a:t>
            </a:r>
            <a:endParaRPr sz="1400">
              <a:latin typeface="Times New Roman"/>
              <a:ea typeface="Times New Roman"/>
              <a:cs typeface="Times New Roman"/>
              <a:sym typeface="Times New Roman"/>
            </a:endParaRPr>
          </a:p>
        </p:txBody>
      </p:sp>
      <p:sp>
        <p:nvSpPr>
          <p:cNvPr id="145" name="Google Shape;145;p18"/>
          <p:cNvSpPr/>
          <p:nvPr/>
        </p:nvSpPr>
        <p:spPr>
          <a:xfrm>
            <a:off x="244125" y="2146316"/>
            <a:ext cx="604500" cy="6966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400">
                <a:latin typeface="Times New Roman"/>
                <a:ea typeface="Times New Roman"/>
                <a:cs typeface="Times New Roman"/>
                <a:sym typeface="Times New Roman"/>
              </a:rPr>
              <a:t>FILE</a:t>
            </a:r>
            <a:endParaRPr sz="14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9"/>
          <p:cNvSpPr/>
          <p:nvPr/>
        </p:nvSpPr>
        <p:spPr>
          <a:xfrm>
            <a:off x="192200" y="1204475"/>
            <a:ext cx="5755800" cy="297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1" name="Google Shape;151;p19"/>
          <p:cNvSpPr txBox="1"/>
          <p:nvPr>
            <p:ph type="title"/>
          </p:nvPr>
        </p:nvSpPr>
        <p:spPr>
          <a:xfrm>
            <a:off x="1110300" y="278850"/>
            <a:ext cx="4039200" cy="73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20">
                <a:latin typeface="Times New Roman"/>
                <a:ea typeface="Times New Roman"/>
                <a:cs typeface="Times New Roman"/>
                <a:sym typeface="Times New Roman"/>
              </a:rPr>
              <a:t>Pipeline </a:t>
            </a:r>
            <a:r>
              <a:rPr lang="en" sz="3620">
                <a:latin typeface="Times New Roman"/>
                <a:ea typeface="Times New Roman"/>
                <a:cs typeface="Times New Roman"/>
                <a:sym typeface="Times New Roman"/>
              </a:rPr>
              <a:t>Execution </a:t>
            </a:r>
            <a:endParaRPr sz="3620">
              <a:latin typeface="Times New Roman"/>
              <a:ea typeface="Times New Roman"/>
              <a:cs typeface="Times New Roman"/>
              <a:sym typeface="Times New Roman"/>
            </a:endParaRPr>
          </a:p>
        </p:txBody>
      </p:sp>
      <p:cxnSp>
        <p:nvCxnSpPr>
          <p:cNvPr id="152" name="Google Shape;152;p19"/>
          <p:cNvCxnSpPr/>
          <p:nvPr/>
        </p:nvCxnSpPr>
        <p:spPr>
          <a:xfrm>
            <a:off x="1331054" y="2583000"/>
            <a:ext cx="323100" cy="7800"/>
          </a:xfrm>
          <a:prstGeom prst="straightConnector1">
            <a:avLst/>
          </a:prstGeom>
          <a:noFill/>
          <a:ln cap="flat" cmpd="sng" w="9525">
            <a:solidFill>
              <a:schemeClr val="dk2"/>
            </a:solidFill>
            <a:prstDash val="solid"/>
            <a:round/>
            <a:headEnd len="med" w="med" type="none"/>
            <a:tailEnd len="med" w="med" type="triangle"/>
          </a:ln>
        </p:spPr>
      </p:cxnSp>
      <p:sp>
        <p:nvSpPr>
          <p:cNvPr id="153" name="Google Shape;153;p19"/>
          <p:cNvSpPr/>
          <p:nvPr/>
        </p:nvSpPr>
        <p:spPr>
          <a:xfrm rot="5400000">
            <a:off x="2477050" y="1573025"/>
            <a:ext cx="533400" cy="2016600"/>
          </a:xfrm>
          <a:prstGeom prst="can">
            <a:avLst>
              <a:gd fmla="val 25000"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4" name="Google Shape;154;p19"/>
          <p:cNvSpPr/>
          <p:nvPr/>
        </p:nvSpPr>
        <p:spPr>
          <a:xfrm>
            <a:off x="1895955" y="2454836"/>
            <a:ext cx="264900" cy="268500"/>
          </a:xfrm>
          <a:prstGeom prst="ellipse">
            <a:avLst/>
          </a:prstGeom>
          <a:solidFill>
            <a:schemeClr val="lt1"/>
          </a:solidFill>
          <a:ln cap="flat" cmpd="sng" w="7550">
            <a:solidFill>
              <a:schemeClr val="dk1"/>
            </a:solidFill>
            <a:prstDash val="solid"/>
            <a:round/>
            <a:headEnd len="sm" w="sm" type="none"/>
            <a:tailEnd len="sm" w="sm" type="none"/>
          </a:ln>
        </p:spPr>
        <p:txBody>
          <a:bodyPr anchorCtr="0" anchor="ctr" bIns="72500" lIns="72500" spcFirstLastPara="1" rIns="72500" wrap="square" tIns="72500">
            <a:noAutofit/>
          </a:bodyPr>
          <a:lstStyle/>
          <a:p>
            <a:pPr indent="0" lvl="0" marL="0" rtl="0" algn="ctr">
              <a:spcBef>
                <a:spcPts val="0"/>
              </a:spcBef>
              <a:spcAft>
                <a:spcPts val="0"/>
              </a:spcAft>
              <a:buNone/>
            </a:pPr>
            <a:r>
              <a:rPr lang="en" sz="1310">
                <a:solidFill>
                  <a:schemeClr val="dk1"/>
                </a:solidFill>
              </a:rPr>
              <a:t>x</a:t>
            </a:r>
            <a:endParaRPr sz="1410">
              <a:solidFill>
                <a:schemeClr val="dk1"/>
              </a:solidFill>
            </a:endParaRPr>
          </a:p>
        </p:txBody>
      </p:sp>
      <p:sp>
        <p:nvSpPr>
          <p:cNvPr id="155" name="Google Shape;155;p19"/>
          <p:cNvSpPr txBox="1"/>
          <p:nvPr/>
        </p:nvSpPr>
        <p:spPr>
          <a:xfrm>
            <a:off x="2083673" y="2365780"/>
            <a:ext cx="132300" cy="164400"/>
          </a:xfrm>
          <a:prstGeom prst="rect">
            <a:avLst/>
          </a:prstGeom>
          <a:noFill/>
          <a:ln>
            <a:noFill/>
          </a:ln>
        </p:spPr>
        <p:txBody>
          <a:bodyPr anchorCtr="0" anchor="t" bIns="72500" lIns="72500" spcFirstLastPara="1" rIns="72500" wrap="square" tIns="72500">
            <a:noAutofit/>
          </a:bodyPr>
          <a:lstStyle/>
          <a:p>
            <a:pPr indent="0" lvl="0" marL="0" rtl="0" algn="l">
              <a:spcBef>
                <a:spcPts val="0"/>
              </a:spcBef>
              <a:spcAft>
                <a:spcPts val="0"/>
              </a:spcAft>
              <a:buNone/>
            </a:pPr>
            <a:r>
              <a:t/>
            </a:r>
            <a:endParaRPr sz="1427">
              <a:solidFill>
                <a:schemeClr val="dk2"/>
              </a:solidFill>
            </a:endParaRPr>
          </a:p>
        </p:txBody>
      </p:sp>
      <p:sp>
        <p:nvSpPr>
          <p:cNvPr id="156" name="Google Shape;156;p19"/>
          <p:cNvSpPr/>
          <p:nvPr/>
        </p:nvSpPr>
        <p:spPr>
          <a:xfrm>
            <a:off x="2317771" y="2451073"/>
            <a:ext cx="264900" cy="268800"/>
          </a:xfrm>
          <a:prstGeom prst="ellipse">
            <a:avLst/>
          </a:prstGeom>
          <a:solidFill>
            <a:schemeClr val="lt1"/>
          </a:solidFill>
          <a:ln cap="flat" cmpd="sng" w="7550">
            <a:solidFill>
              <a:schemeClr val="dk2"/>
            </a:solidFill>
            <a:prstDash val="solid"/>
            <a:round/>
            <a:headEnd len="sm" w="sm" type="none"/>
            <a:tailEnd len="sm" w="sm" type="none"/>
          </a:ln>
        </p:spPr>
        <p:txBody>
          <a:bodyPr anchorCtr="0" anchor="ctr" bIns="72525" lIns="72525" spcFirstLastPara="1" rIns="72525" wrap="square" tIns="72525">
            <a:noAutofit/>
          </a:bodyPr>
          <a:lstStyle/>
          <a:p>
            <a:pPr indent="0" lvl="0" marL="0" rtl="0" algn="ctr">
              <a:spcBef>
                <a:spcPts val="0"/>
              </a:spcBef>
              <a:spcAft>
                <a:spcPts val="0"/>
              </a:spcAft>
              <a:buNone/>
            </a:pPr>
            <a:r>
              <a:rPr lang="en" sz="1210">
                <a:solidFill>
                  <a:schemeClr val="dk1"/>
                </a:solidFill>
              </a:rPr>
              <a:t>y</a:t>
            </a:r>
            <a:endParaRPr sz="1210">
              <a:solidFill>
                <a:schemeClr val="dk1"/>
              </a:solidFill>
            </a:endParaRPr>
          </a:p>
        </p:txBody>
      </p:sp>
      <p:sp>
        <p:nvSpPr>
          <p:cNvPr id="157" name="Google Shape;157;p19"/>
          <p:cNvSpPr/>
          <p:nvPr/>
        </p:nvSpPr>
        <p:spPr>
          <a:xfrm>
            <a:off x="2766658" y="2450460"/>
            <a:ext cx="264900" cy="268800"/>
          </a:xfrm>
          <a:prstGeom prst="ellipse">
            <a:avLst/>
          </a:prstGeom>
          <a:solidFill>
            <a:schemeClr val="lt1"/>
          </a:solidFill>
          <a:ln cap="flat" cmpd="sng" w="7550">
            <a:solidFill>
              <a:schemeClr val="dk2"/>
            </a:solidFill>
            <a:prstDash val="solid"/>
            <a:round/>
            <a:headEnd len="sm" w="sm" type="none"/>
            <a:tailEnd len="sm" w="sm" type="none"/>
          </a:ln>
        </p:spPr>
        <p:txBody>
          <a:bodyPr anchorCtr="0" anchor="ctr" bIns="72525" lIns="72525" spcFirstLastPara="1" rIns="72525" wrap="square" tIns="72525">
            <a:noAutofit/>
          </a:bodyPr>
          <a:lstStyle/>
          <a:p>
            <a:pPr indent="0" lvl="0" marL="0" rtl="0" algn="ctr">
              <a:spcBef>
                <a:spcPts val="0"/>
              </a:spcBef>
              <a:spcAft>
                <a:spcPts val="0"/>
              </a:spcAft>
              <a:buNone/>
            </a:pPr>
            <a:r>
              <a:rPr lang="en" sz="1210">
                <a:solidFill>
                  <a:schemeClr val="dk1"/>
                </a:solidFill>
              </a:rPr>
              <a:t>z</a:t>
            </a:r>
            <a:endParaRPr sz="1510">
              <a:solidFill>
                <a:schemeClr val="dk1"/>
              </a:solidFill>
            </a:endParaRPr>
          </a:p>
        </p:txBody>
      </p:sp>
      <p:sp>
        <p:nvSpPr>
          <p:cNvPr id="158" name="Google Shape;158;p19"/>
          <p:cNvSpPr txBox="1"/>
          <p:nvPr/>
        </p:nvSpPr>
        <p:spPr>
          <a:xfrm>
            <a:off x="3143877" y="2361379"/>
            <a:ext cx="132300" cy="164400"/>
          </a:xfrm>
          <a:prstGeom prst="rect">
            <a:avLst/>
          </a:prstGeom>
          <a:noFill/>
          <a:ln>
            <a:noFill/>
          </a:ln>
        </p:spPr>
        <p:txBody>
          <a:bodyPr anchorCtr="0" anchor="t" bIns="72525" lIns="72525" spcFirstLastPara="1" rIns="72525" wrap="square" tIns="72525">
            <a:noAutofit/>
          </a:bodyPr>
          <a:lstStyle/>
          <a:p>
            <a:pPr indent="0" lvl="0" marL="0" rtl="0" algn="l">
              <a:spcBef>
                <a:spcPts val="0"/>
              </a:spcBef>
              <a:spcAft>
                <a:spcPts val="0"/>
              </a:spcAft>
              <a:buNone/>
            </a:pPr>
            <a:r>
              <a:t/>
            </a:r>
            <a:endParaRPr sz="1428">
              <a:solidFill>
                <a:schemeClr val="dk2"/>
              </a:solidFill>
            </a:endParaRPr>
          </a:p>
        </p:txBody>
      </p:sp>
      <p:sp>
        <p:nvSpPr>
          <p:cNvPr id="159" name="Google Shape;159;p19"/>
          <p:cNvSpPr txBox="1"/>
          <p:nvPr/>
        </p:nvSpPr>
        <p:spPr>
          <a:xfrm>
            <a:off x="2209400" y="2273425"/>
            <a:ext cx="345000" cy="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60" name="Google Shape;160;p19"/>
          <p:cNvSpPr txBox="1"/>
          <p:nvPr/>
        </p:nvSpPr>
        <p:spPr>
          <a:xfrm>
            <a:off x="2077975" y="2886831"/>
            <a:ext cx="13683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Times New Roman"/>
                <a:ea typeface="Times New Roman"/>
                <a:cs typeface="Times New Roman"/>
                <a:sym typeface="Times New Roman"/>
              </a:rPr>
              <a:t>Channel with input data</a:t>
            </a:r>
            <a:endParaRPr sz="1500">
              <a:solidFill>
                <a:schemeClr val="dk2"/>
              </a:solidFill>
              <a:latin typeface="Times New Roman"/>
              <a:ea typeface="Times New Roman"/>
              <a:cs typeface="Times New Roman"/>
              <a:sym typeface="Times New Roman"/>
            </a:endParaRPr>
          </a:p>
        </p:txBody>
      </p:sp>
      <p:sp>
        <p:nvSpPr>
          <p:cNvPr id="161" name="Google Shape;161;p19"/>
          <p:cNvSpPr/>
          <p:nvPr/>
        </p:nvSpPr>
        <p:spPr>
          <a:xfrm>
            <a:off x="4247624" y="1879250"/>
            <a:ext cx="1496400" cy="1773900"/>
          </a:xfrm>
          <a:prstGeom prst="rect">
            <a:avLst/>
          </a:prstGeom>
          <a:solidFill>
            <a:srgbClr val="D9EAD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2" name="Google Shape;162;p19"/>
          <p:cNvSpPr txBox="1"/>
          <p:nvPr/>
        </p:nvSpPr>
        <p:spPr>
          <a:xfrm>
            <a:off x="4515775" y="2293216"/>
            <a:ext cx="1123500" cy="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Times New Roman"/>
                <a:ea typeface="Times New Roman"/>
                <a:cs typeface="Times New Roman"/>
                <a:sym typeface="Times New Roman"/>
              </a:rPr>
              <a:t>Process input data</a:t>
            </a:r>
            <a:endParaRPr sz="1500">
              <a:solidFill>
                <a:schemeClr val="dk2"/>
              </a:solidFill>
              <a:latin typeface="Times New Roman"/>
              <a:ea typeface="Times New Roman"/>
              <a:cs typeface="Times New Roman"/>
              <a:sym typeface="Times New Roman"/>
            </a:endParaRPr>
          </a:p>
        </p:txBody>
      </p:sp>
      <p:cxnSp>
        <p:nvCxnSpPr>
          <p:cNvPr id="163" name="Google Shape;163;p19"/>
          <p:cNvCxnSpPr/>
          <p:nvPr/>
        </p:nvCxnSpPr>
        <p:spPr>
          <a:xfrm>
            <a:off x="3819725" y="2563625"/>
            <a:ext cx="328500" cy="5400"/>
          </a:xfrm>
          <a:prstGeom prst="straightConnector1">
            <a:avLst/>
          </a:prstGeom>
          <a:noFill/>
          <a:ln cap="flat" cmpd="sng" w="9525">
            <a:solidFill>
              <a:schemeClr val="dk2"/>
            </a:solidFill>
            <a:prstDash val="solid"/>
            <a:round/>
            <a:headEnd len="med" w="med" type="none"/>
            <a:tailEnd len="med" w="med" type="triangle"/>
          </a:ln>
        </p:spPr>
      </p:cxnSp>
      <p:sp>
        <p:nvSpPr>
          <p:cNvPr id="164" name="Google Shape;164;p19"/>
          <p:cNvSpPr/>
          <p:nvPr/>
        </p:nvSpPr>
        <p:spPr>
          <a:xfrm>
            <a:off x="392825" y="1977450"/>
            <a:ext cx="883800" cy="1211100"/>
          </a:xfrm>
          <a:prstGeom prst="foldedCorner">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Input File </a:t>
            </a:r>
            <a:endParaRPr>
              <a:latin typeface="Times New Roman"/>
              <a:ea typeface="Times New Roman"/>
              <a:cs typeface="Times New Roman"/>
              <a:sym typeface="Times New Roman"/>
            </a:endParaRPr>
          </a:p>
        </p:txBody>
      </p:sp>
      <p:sp>
        <p:nvSpPr>
          <p:cNvPr id="165" name="Google Shape;165;p19"/>
          <p:cNvSpPr txBox="1"/>
          <p:nvPr/>
        </p:nvSpPr>
        <p:spPr>
          <a:xfrm>
            <a:off x="2095100" y="1338676"/>
            <a:ext cx="2340900" cy="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Times New Roman"/>
                <a:ea typeface="Times New Roman"/>
                <a:cs typeface="Times New Roman"/>
                <a:sym typeface="Times New Roman"/>
              </a:rPr>
              <a:t>Bioinformatic</a:t>
            </a:r>
            <a:r>
              <a:rPr lang="en" sz="1500">
                <a:solidFill>
                  <a:schemeClr val="dk2"/>
                </a:solidFill>
                <a:latin typeface="Times New Roman"/>
                <a:ea typeface="Times New Roman"/>
                <a:cs typeface="Times New Roman"/>
                <a:sym typeface="Times New Roman"/>
              </a:rPr>
              <a:t> Pipeline</a:t>
            </a:r>
            <a:endParaRPr sz="1500">
              <a:solidFill>
                <a:schemeClr val="dk2"/>
              </a:solidFill>
              <a:latin typeface="Times New Roman"/>
              <a:ea typeface="Times New Roman"/>
              <a:cs typeface="Times New Roman"/>
              <a:sym typeface="Times New Roman"/>
            </a:endParaRPr>
          </a:p>
        </p:txBody>
      </p:sp>
      <p:sp>
        <p:nvSpPr>
          <p:cNvPr id="166" name="Google Shape;166;p19"/>
          <p:cNvSpPr txBox="1"/>
          <p:nvPr/>
        </p:nvSpPr>
        <p:spPr>
          <a:xfrm>
            <a:off x="3143875" y="2273425"/>
            <a:ext cx="460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a:t>
            </a:r>
            <a:endParaRPr sz="1800">
              <a:solidFill>
                <a:schemeClr val="dk2"/>
              </a:solidFill>
            </a:endParaRPr>
          </a:p>
        </p:txBody>
      </p:sp>
      <p:sp>
        <p:nvSpPr>
          <p:cNvPr id="167" name="Google Shape;167;p19"/>
          <p:cNvSpPr txBox="1"/>
          <p:nvPr/>
        </p:nvSpPr>
        <p:spPr>
          <a:xfrm>
            <a:off x="6024025" y="4179875"/>
            <a:ext cx="3206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2"/>
                </a:solidFill>
              </a:rPr>
              <a:t>Local , Cloud (AWS/Azure/GCP)</a:t>
            </a:r>
            <a:endParaRPr b="1" sz="1500">
              <a:solidFill>
                <a:schemeClr val="dk2"/>
              </a:solidFill>
            </a:endParaRPr>
          </a:p>
        </p:txBody>
      </p:sp>
      <p:grpSp>
        <p:nvGrpSpPr>
          <p:cNvPr id="168" name="Google Shape;168;p19"/>
          <p:cNvGrpSpPr/>
          <p:nvPr/>
        </p:nvGrpSpPr>
        <p:grpSpPr>
          <a:xfrm>
            <a:off x="6078325" y="491325"/>
            <a:ext cx="2926200" cy="4195500"/>
            <a:chOff x="6076825" y="493150"/>
            <a:chExt cx="2926200" cy="4195500"/>
          </a:xfrm>
        </p:grpSpPr>
        <p:sp>
          <p:nvSpPr>
            <p:cNvPr id="169" name="Google Shape;169;p19"/>
            <p:cNvSpPr/>
            <p:nvPr/>
          </p:nvSpPr>
          <p:spPr>
            <a:xfrm>
              <a:off x="6076825" y="493150"/>
              <a:ext cx="2926200" cy="4195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0" name="Google Shape;170;p19"/>
            <p:cNvSpPr txBox="1"/>
            <p:nvPr/>
          </p:nvSpPr>
          <p:spPr>
            <a:xfrm>
              <a:off x="6545546" y="527589"/>
              <a:ext cx="2179500" cy="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Times New Roman"/>
                  <a:ea typeface="Times New Roman"/>
                  <a:cs typeface="Times New Roman"/>
                  <a:sym typeface="Times New Roman"/>
                </a:rPr>
                <a:t>Execution E</a:t>
              </a:r>
              <a:r>
                <a:rPr lang="en" sz="1600">
                  <a:solidFill>
                    <a:schemeClr val="dk2"/>
                  </a:solidFill>
                  <a:latin typeface="Times New Roman"/>
                  <a:ea typeface="Times New Roman"/>
                  <a:cs typeface="Times New Roman"/>
                  <a:sym typeface="Times New Roman"/>
                </a:rPr>
                <a:t>nvironment</a:t>
              </a:r>
              <a:r>
                <a:rPr lang="en" sz="1200">
                  <a:solidFill>
                    <a:schemeClr val="dk2"/>
                  </a:solidFill>
                  <a:latin typeface="Times New Roman"/>
                  <a:ea typeface="Times New Roman"/>
                  <a:cs typeface="Times New Roman"/>
                  <a:sym typeface="Times New Roman"/>
                </a:rPr>
                <a:t> </a:t>
              </a:r>
              <a:endParaRPr sz="1200">
                <a:solidFill>
                  <a:schemeClr val="dk2"/>
                </a:solidFill>
                <a:latin typeface="Times New Roman"/>
                <a:ea typeface="Times New Roman"/>
                <a:cs typeface="Times New Roman"/>
                <a:sym typeface="Times New Roman"/>
              </a:endParaRPr>
            </a:p>
          </p:txBody>
        </p:sp>
        <p:sp>
          <p:nvSpPr>
            <p:cNvPr id="171" name="Google Shape;171;p19"/>
            <p:cNvSpPr/>
            <p:nvPr/>
          </p:nvSpPr>
          <p:spPr>
            <a:xfrm>
              <a:off x="6659025" y="1980600"/>
              <a:ext cx="1758000" cy="6549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2" name="Google Shape;172;p19"/>
            <p:cNvSpPr/>
            <p:nvPr/>
          </p:nvSpPr>
          <p:spPr>
            <a:xfrm>
              <a:off x="6682075" y="1063200"/>
              <a:ext cx="1758000" cy="7389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3" name="Google Shape;173;p19"/>
            <p:cNvSpPr/>
            <p:nvPr/>
          </p:nvSpPr>
          <p:spPr>
            <a:xfrm>
              <a:off x="6659025" y="2868425"/>
              <a:ext cx="1758000" cy="6549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4" name="Google Shape;174;p19"/>
            <p:cNvSpPr txBox="1"/>
            <p:nvPr/>
          </p:nvSpPr>
          <p:spPr>
            <a:xfrm>
              <a:off x="7231132" y="1063200"/>
              <a:ext cx="883800" cy="26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Times New Roman"/>
                  <a:ea typeface="Times New Roman"/>
                  <a:cs typeface="Times New Roman"/>
                  <a:sym typeface="Times New Roman"/>
                </a:rPr>
                <a:t>Task 1:</a:t>
              </a:r>
              <a:endParaRPr sz="1200">
                <a:solidFill>
                  <a:schemeClr val="dk2"/>
                </a:solidFill>
                <a:latin typeface="Times New Roman"/>
                <a:ea typeface="Times New Roman"/>
                <a:cs typeface="Times New Roman"/>
                <a:sym typeface="Times New Roman"/>
              </a:endParaRPr>
            </a:p>
          </p:txBody>
        </p:sp>
        <p:sp>
          <p:nvSpPr>
            <p:cNvPr id="175" name="Google Shape;175;p19"/>
            <p:cNvSpPr txBox="1"/>
            <p:nvPr/>
          </p:nvSpPr>
          <p:spPr>
            <a:xfrm>
              <a:off x="7473773" y="1529806"/>
              <a:ext cx="132300" cy="164400"/>
            </a:xfrm>
            <a:prstGeom prst="rect">
              <a:avLst/>
            </a:prstGeom>
            <a:noFill/>
            <a:ln>
              <a:noFill/>
            </a:ln>
          </p:spPr>
          <p:txBody>
            <a:bodyPr anchorCtr="0" anchor="t" bIns="72500" lIns="72500" spcFirstLastPara="1" rIns="72500" wrap="square" tIns="72500">
              <a:noAutofit/>
            </a:bodyPr>
            <a:lstStyle/>
            <a:p>
              <a:pPr indent="0" lvl="0" marL="0" rtl="0" algn="l">
                <a:spcBef>
                  <a:spcPts val="0"/>
                </a:spcBef>
                <a:spcAft>
                  <a:spcPts val="0"/>
                </a:spcAft>
                <a:buNone/>
              </a:pPr>
              <a:r>
                <a:t/>
              </a:r>
              <a:endParaRPr sz="1427">
                <a:solidFill>
                  <a:schemeClr val="dk2"/>
                </a:solidFill>
              </a:endParaRPr>
            </a:p>
          </p:txBody>
        </p:sp>
        <p:sp>
          <p:nvSpPr>
            <p:cNvPr id="176" name="Google Shape;176;p19"/>
            <p:cNvSpPr txBox="1"/>
            <p:nvPr/>
          </p:nvSpPr>
          <p:spPr>
            <a:xfrm>
              <a:off x="7189132" y="1912925"/>
              <a:ext cx="883800" cy="26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Times New Roman"/>
                  <a:ea typeface="Times New Roman"/>
                  <a:cs typeface="Times New Roman"/>
                  <a:sym typeface="Times New Roman"/>
                </a:rPr>
                <a:t>Task 2:</a:t>
              </a:r>
              <a:endParaRPr sz="1200">
                <a:solidFill>
                  <a:schemeClr val="dk2"/>
                </a:solidFill>
                <a:latin typeface="Times New Roman"/>
                <a:ea typeface="Times New Roman"/>
                <a:cs typeface="Times New Roman"/>
                <a:sym typeface="Times New Roman"/>
              </a:endParaRPr>
            </a:p>
          </p:txBody>
        </p:sp>
        <p:sp>
          <p:nvSpPr>
            <p:cNvPr id="177" name="Google Shape;177;p19"/>
            <p:cNvSpPr txBox="1"/>
            <p:nvPr/>
          </p:nvSpPr>
          <p:spPr>
            <a:xfrm>
              <a:off x="7245810" y="2813996"/>
              <a:ext cx="883800" cy="26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Times New Roman"/>
                  <a:ea typeface="Times New Roman"/>
                  <a:cs typeface="Times New Roman"/>
                  <a:sym typeface="Times New Roman"/>
                </a:rPr>
                <a:t>Task 3:</a:t>
              </a:r>
              <a:endParaRPr sz="1200">
                <a:solidFill>
                  <a:schemeClr val="dk2"/>
                </a:solidFill>
                <a:latin typeface="Times New Roman"/>
                <a:ea typeface="Times New Roman"/>
                <a:cs typeface="Times New Roman"/>
                <a:sym typeface="Times New Roman"/>
              </a:endParaRPr>
            </a:p>
          </p:txBody>
        </p:sp>
        <p:sp>
          <p:nvSpPr>
            <p:cNvPr id="178" name="Google Shape;178;p19"/>
            <p:cNvSpPr txBox="1"/>
            <p:nvPr/>
          </p:nvSpPr>
          <p:spPr>
            <a:xfrm>
              <a:off x="7417327" y="3395149"/>
              <a:ext cx="132300" cy="164400"/>
            </a:xfrm>
            <a:prstGeom prst="rect">
              <a:avLst/>
            </a:prstGeom>
            <a:noFill/>
            <a:ln>
              <a:noFill/>
            </a:ln>
          </p:spPr>
          <p:txBody>
            <a:bodyPr anchorCtr="0" anchor="t" bIns="72525" lIns="72525" spcFirstLastPara="1" rIns="72525" wrap="square" tIns="72525">
              <a:noAutofit/>
            </a:bodyPr>
            <a:lstStyle/>
            <a:p>
              <a:pPr indent="0" lvl="0" marL="0" rtl="0" algn="l">
                <a:spcBef>
                  <a:spcPts val="0"/>
                </a:spcBef>
                <a:spcAft>
                  <a:spcPts val="0"/>
                </a:spcAft>
                <a:buNone/>
              </a:pPr>
              <a:r>
                <a:t/>
              </a:r>
              <a:endParaRPr sz="1428">
                <a:solidFill>
                  <a:schemeClr val="dk2"/>
                </a:solidFill>
              </a:endParaRPr>
            </a:p>
          </p:txBody>
        </p:sp>
        <p:sp>
          <p:nvSpPr>
            <p:cNvPr id="179" name="Google Shape;179;p19"/>
            <p:cNvSpPr txBox="1"/>
            <p:nvPr/>
          </p:nvSpPr>
          <p:spPr>
            <a:xfrm>
              <a:off x="7400925" y="3523325"/>
              <a:ext cx="460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a:t>
              </a:r>
              <a:endParaRPr sz="1800">
                <a:solidFill>
                  <a:schemeClr val="dk2"/>
                </a:solidFill>
              </a:endParaRPr>
            </a:p>
          </p:txBody>
        </p:sp>
      </p:grpSp>
      <p:sp>
        <p:nvSpPr>
          <p:cNvPr id="180" name="Google Shape;180;p19"/>
          <p:cNvSpPr/>
          <p:nvPr/>
        </p:nvSpPr>
        <p:spPr>
          <a:xfrm>
            <a:off x="7408971" y="2273423"/>
            <a:ext cx="264900" cy="268800"/>
          </a:xfrm>
          <a:prstGeom prst="ellipse">
            <a:avLst/>
          </a:prstGeom>
          <a:solidFill>
            <a:schemeClr val="lt1"/>
          </a:solidFill>
          <a:ln cap="flat" cmpd="sng" w="7550">
            <a:solidFill>
              <a:schemeClr val="dk2"/>
            </a:solidFill>
            <a:prstDash val="solid"/>
            <a:round/>
            <a:headEnd len="sm" w="sm" type="none"/>
            <a:tailEnd len="sm" w="sm" type="none"/>
          </a:ln>
        </p:spPr>
        <p:txBody>
          <a:bodyPr anchorCtr="0" anchor="ctr" bIns="72525" lIns="72525" spcFirstLastPara="1" rIns="72525" wrap="square" tIns="72525">
            <a:noAutofit/>
          </a:bodyPr>
          <a:lstStyle/>
          <a:p>
            <a:pPr indent="0" lvl="0" marL="0" rtl="0" algn="ctr">
              <a:spcBef>
                <a:spcPts val="0"/>
              </a:spcBef>
              <a:spcAft>
                <a:spcPts val="0"/>
              </a:spcAft>
              <a:buNone/>
            </a:pPr>
            <a:r>
              <a:rPr lang="en" sz="1210">
                <a:solidFill>
                  <a:schemeClr val="dk1"/>
                </a:solidFill>
              </a:rPr>
              <a:t>y</a:t>
            </a:r>
            <a:endParaRPr sz="1210">
              <a:solidFill>
                <a:schemeClr val="dk1"/>
              </a:solidFill>
            </a:endParaRPr>
          </a:p>
        </p:txBody>
      </p:sp>
      <p:sp>
        <p:nvSpPr>
          <p:cNvPr id="181" name="Google Shape;181;p19"/>
          <p:cNvSpPr/>
          <p:nvPr/>
        </p:nvSpPr>
        <p:spPr>
          <a:xfrm>
            <a:off x="7408971" y="1415323"/>
            <a:ext cx="264900" cy="268800"/>
          </a:xfrm>
          <a:prstGeom prst="ellipse">
            <a:avLst/>
          </a:prstGeom>
          <a:solidFill>
            <a:schemeClr val="lt1"/>
          </a:solidFill>
          <a:ln cap="flat" cmpd="sng" w="7550">
            <a:solidFill>
              <a:schemeClr val="dk2"/>
            </a:solidFill>
            <a:prstDash val="solid"/>
            <a:round/>
            <a:headEnd len="sm" w="sm" type="none"/>
            <a:tailEnd len="sm" w="sm" type="none"/>
          </a:ln>
        </p:spPr>
        <p:txBody>
          <a:bodyPr anchorCtr="0" anchor="ctr" bIns="72525" lIns="72525" spcFirstLastPara="1" rIns="72525" wrap="square" tIns="72525">
            <a:noAutofit/>
          </a:bodyPr>
          <a:lstStyle/>
          <a:p>
            <a:pPr indent="0" lvl="0" marL="0" rtl="0" algn="ctr">
              <a:spcBef>
                <a:spcPts val="0"/>
              </a:spcBef>
              <a:spcAft>
                <a:spcPts val="0"/>
              </a:spcAft>
              <a:buNone/>
            </a:pPr>
            <a:r>
              <a:rPr lang="en" sz="1210">
                <a:solidFill>
                  <a:schemeClr val="dk1"/>
                </a:solidFill>
              </a:rPr>
              <a:t>z</a:t>
            </a:r>
            <a:endParaRPr sz="1210">
              <a:solidFill>
                <a:schemeClr val="dk1"/>
              </a:solidFill>
            </a:endParaRPr>
          </a:p>
        </p:txBody>
      </p:sp>
      <p:sp>
        <p:nvSpPr>
          <p:cNvPr id="182" name="Google Shape;182;p19"/>
          <p:cNvSpPr/>
          <p:nvPr/>
        </p:nvSpPr>
        <p:spPr>
          <a:xfrm>
            <a:off x="7408971" y="3131523"/>
            <a:ext cx="264900" cy="268800"/>
          </a:xfrm>
          <a:prstGeom prst="ellipse">
            <a:avLst/>
          </a:prstGeom>
          <a:solidFill>
            <a:schemeClr val="lt1"/>
          </a:solidFill>
          <a:ln cap="flat" cmpd="sng" w="7550">
            <a:solidFill>
              <a:schemeClr val="dk2"/>
            </a:solidFill>
            <a:prstDash val="solid"/>
            <a:round/>
            <a:headEnd len="sm" w="sm" type="none"/>
            <a:tailEnd len="sm" w="sm" type="none"/>
          </a:ln>
        </p:spPr>
        <p:txBody>
          <a:bodyPr anchorCtr="0" anchor="ctr" bIns="72525" lIns="72525" spcFirstLastPara="1" rIns="72525" wrap="square" tIns="72525">
            <a:noAutofit/>
          </a:bodyPr>
          <a:lstStyle/>
          <a:p>
            <a:pPr indent="0" lvl="0" marL="0" rtl="0" algn="ctr">
              <a:spcBef>
                <a:spcPts val="0"/>
              </a:spcBef>
              <a:spcAft>
                <a:spcPts val="0"/>
              </a:spcAft>
              <a:buNone/>
            </a:pPr>
            <a:r>
              <a:rPr lang="en" sz="1210">
                <a:solidFill>
                  <a:schemeClr val="dk1"/>
                </a:solidFill>
              </a:rPr>
              <a:t>x</a:t>
            </a:r>
            <a:endParaRPr sz="121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0"/>
          <p:cNvSpPr txBox="1"/>
          <p:nvPr>
            <p:ph type="title"/>
          </p:nvPr>
        </p:nvSpPr>
        <p:spPr>
          <a:xfrm>
            <a:off x="311700" y="298100"/>
            <a:ext cx="8520600" cy="88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Times New Roman"/>
                <a:ea typeface="Times New Roman"/>
                <a:cs typeface="Times New Roman"/>
                <a:sym typeface="Times New Roman"/>
              </a:rPr>
              <a:t>One-step pipeline</a:t>
            </a:r>
            <a:endParaRPr sz="3600">
              <a:latin typeface="Times New Roman"/>
              <a:ea typeface="Times New Roman"/>
              <a:cs typeface="Times New Roman"/>
              <a:sym typeface="Times New Roman"/>
            </a:endParaRPr>
          </a:p>
        </p:txBody>
      </p:sp>
      <p:sp>
        <p:nvSpPr>
          <p:cNvPr id="188" name="Google Shape;188;p20"/>
          <p:cNvSpPr/>
          <p:nvPr/>
        </p:nvSpPr>
        <p:spPr>
          <a:xfrm rot="5400000">
            <a:off x="2217505" y="720675"/>
            <a:ext cx="1114500" cy="4655400"/>
          </a:xfrm>
          <a:prstGeom prst="can">
            <a:avLst>
              <a:gd fmla="val 25000"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9" name="Google Shape;189;p20"/>
          <p:cNvSpPr txBox="1"/>
          <p:nvPr/>
        </p:nvSpPr>
        <p:spPr>
          <a:xfrm>
            <a:off x="874705" y="2750474"/>
            <a:ext cx="1068300" cy="738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Times New Roman"/>
                <a:ea typeface="Times New Roman"/>
                <a:cs typeface="Times New Roman"/>
                <a:sym typeface="Times New Roman"/>
              </a:rPr>
              <a:t>NP_001186746</a:t>
            </a:r>
            <a:endParaRPr sz="1800">
              <a:solidFill>
                <a:schemeClr val="dk2"/>
              </a:solidFill>
              <a:latin typeface="Times New Roman"/>
              <a:ea typeface="Times New Roman"/>
              <a:cs typeface="Times New Roman"/>
              <a:sym typeface="Times New Roman"/>
            </a:endParaRPr>
          </a:p>
        </p:txBody>
      </p:sp>
      <p:sp>
        <p:nvSpPr>
          <p:cNvPr id="190" name="Google Shape;190;p20"/>
          <p:cNvSpPr txBox="1"/>
          <p:nvPr/>
        </p:nvSpPr>
        <p:spPr>
          <a:xfrm>
            <a:off x="2156543" y="2750474"/>
            <a:ext cx="1068300" cy="738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Times New Roman"/>
                <a:ea typeface="Times New Roman"/>
                <a:cs typeface="Times New Roman"/>
                <a:sym typeface="Times New Roman"/>
              </a:rPr>
              <a:t>NP_001186747</a:t>
            </a:r>
            <a:endParaRPr sz="1800">
              <a:solidFill>
                <a:schemeClr val="dk2"/>
              </a:solidFill>
              <a:latin typeface="Times New Roman"/>
              <a:ea typeface="Times New Roman"/>
              <a:cs typeface="Times New Roman"/>
              <a:sym typeface="Times New Roman"/>
            </a:endParaRPr>
          </a:p>
        </p:txBody>
      </p:sp>
      <p:sp>
        <p:nvSpPr>
          <p:cNvPr id="191" name="Google Shape;191;p20"/>
          <p:cNvSpPr txBox="1"/>
          <p:nvPr/>
        </p:nvSpPr>
        <p:spPr>
          <a:xfrm>
            <a:off x="3362205" y="2750474"/>
            <a:ext cx="1068300" cy="738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Times New Roman"/>
                <a:ea typeface="Times New Roman"/>
                <a:cs typeface="Times New Roman"/>
                <a:sym typeface="Times New Roman"/>
              </a:rPr>
              <a:t>NP_001186748</a:t>
            </a:r>
            <a:endParaRPr sz="1800">
              <a:solidFill>
                <a:schemeClr val="dk2"/>
              </a:solidFill>
              <a:latin typeface="Times New Roman"/>
              <a:ea typeface="Times New Roman"/>
              <a:cs typeface="Times New Roman"/>
              <a:sym typeface="Times New Roman"/>
            </a:endParaRPr>
          </a:p>
        </p:txBody>
      </p:sp>
      <p:sp>
        <p:nvSpPr>
          <p:cNvPr id="192" name="Google Shape;192;p20"/>
          <p:cNvSpPr/>
          <p:nvPr/>
        </p:nvSpPr>
        <p:spPr>
          <a:xfrm>
            <a:off x="6107656" y="1740750"/>
            <a:ext cx="2513700" cy="2424900"/>
          </a:xfrm>
          <a:prstGeom prst="rect">
            <a:avLst/>
          </a:prstGeom>
          <a:solidFill>
            <a:srgbClr val="D9EAD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latin typeface="Times New Roman"/>
                <a:ea typeface="Times New Roman"/>
                <a:cs typeface="Times New Roman"/>
                <a:sym typeface="Times New Roman"/>
              </a:rPr>
              <a:t>Download protein sequence from NCBI</a:t>
            </a:r>
            <a:endParaRPr sz="2200">
              <a:latin typeface="Times New Roman"/>
              <a:ea typeface="Times New Roman"/>
              <a:cs typeface="Times New Roman"/>
              <a:sym typeface="Times New Roman"/>
            </a:endParaRPr>
          </a:p>
        </p:txBody>
      </p:sp>
      <p:cxnSp>
        <p:nvCxnSpPr>
          <p:cNvPr id="193" name="Google Shape;193;p20"/>
          <p:cNvCxnSpPr/>
          <p:nvPr/>
        </p:nvCxnSpPr>
        <p:spPr>
          <a:xfrm flipH="1" rot="10800000">
            <a:off x="5357555" y="3047164"/>
            <a:ext cx="495000" cy="2400"/>
          </a:xfrm>
          <a:prstGeom prst="straightConnector1">
            <a:avLst/>
          </a:prstGeom>
          <a:noFill/>
          <a:ln cap="flat" cmpd="sng" w="9525">
            <a:solidFill>
              <a:schemeClr val="dk2"/>
            </a:solidFill>
            <a:prstDash val="solid"/>
            <a:round/>
            <a:headEnd len="med" w="med" type="none"/>
            <a:tailEnd len="med" w="med" type="triangle"/>
          </a:ln>
        </p:spPr>
      </p:cxnSp>
      <p:sp>
        <p:nvSpPr>
          <p:cNvPr id="194" name="Google Shape;194;p20"/>
          <p:cNvSpPr txBox="1"/>
          <p:nvPr/>
        </p:nvSpPr>
        <p:spPr>
          <a:xfrm>
            <a:off x="2118505" y="2008295"/>
            <a:ext cx="131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Times New Roman"/>
                <a:ea typeface="Times New Roman"/>
                <a:cs typeface="Times New Roman"/>
                <a:sym typeface="Times New Roman"/>
              </a:rPr>
              <a:t>Channel</a:t>
            </a:r>
            <a:endParaRPr sz="1800">
              <a:solidFill>
                <a:schemeClr val="dk2"/>
              </a:solidFill>
              <a:latin typeface="Times New Roman"/>
              <a:ea typeface="Times New Roman"/>
              <a:cs typeface="Times New Roman"/>
              <a:sym typeface="Times New Roman"/>
            </a:endParaRPr>
          </a:p>
        </p:txBody>
      </p:sp>
      <p:sp>
        <p:nvSpPr>
          <p:cNvPr id="195" name="Google Shape;195;p20"/>
          <p:cNvSpPr txBox="1"/>
          <p:nvPr/>
        </p:nvSpPr>
        <p:spPr>
          <a:xfrm>
            <a:off x="6826680" y="1233325"/>
            <a:ext cx="131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Process</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1"/>
          <p:cNvSpPr txBox="1"/>
          <p:nvPr>
            <p:ph type="title"/>
          </p:nvPr>
        </p:nvSpPr>
        <p:spPr>
          <a:xfrm>
            <a:off x="0" y="2123925"/>
            <a:ext cx="9144000" cy="58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Times New Roman"/>
                <a:ea typeface="Times New Roman"/>
                <a:cs typeface="Times New Roman"/>
                <a:sym typeface="Times New Roman"/>
              </a:rPr>
              <a:t>One-step pipeline: Demo</a:t>
            </a:r>
            <a:endParaRPr sz="36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