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29"/>
    <a:srgbClr val="C4E329"/>
    <a:srgbClr val="F5F4DC"/>
    <a:srgbClr val="EDF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0507A-C8AB-48FE-887C-2A9F1661DF1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542C0-EBA6-498B-AB3C-46991E8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2C0-EBA6-498B-AB3C-46991E888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362-F416-4FB6-ABDF-10C849A517E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98FE-4A3B-49F1-9761-AF986E54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D1E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JCDS 07 </a:t>
            </a:r>
            <a:r>
              <a:rPr lang="en-US" dirty="0" err="1" smtClean="0"/>
              <a:t>Purwadhika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Predicting Metro Bike Share Demand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Nadya</a:t>
            </a:r>
            <a:r>
              <a:rPr lang="en-US" dirty="0" smtClean="0"/>
              <a:t> 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Fadilah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kscore.com/" TargetMode="External"/><Relationship Id="rId2" Type="http://schemas.openxmlformats.org/officeDocument/2006/relationships/hyperlink" Target="https://www.ncdc.noaa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Predicting the Demand In Bike Sharing Stations based on Station’s Characteristics</a:t>
            </a:r>
            <a:br>
              <a:rPr lang="en-US" sz="3200" b="1" dirty="0" smtClean="0"/>
            </a:br>
            <a:r>
              <a:rPr lang="en-US" sz="3200" b="1" dirty="0" smtClean="0"/>
              <a:t>Case study: Los Angeles, California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797152"/>
            <a:ext cx="6400800" cy="1008112"/>
          </a:xfrm>
          <a:noFill/>
        </p:spPr>
        <p:txBody>
          <a:bodyPr>
            <a:normAutofit fontScale="77500" lnSpcReduction="20000"/>
          </a:bodyPr>
          <a:lstStyle/>
          <a:p>
            <a:pPr algn="r"/>
            <a:r>
              <a:rPr lang="en-US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Nadya</a:t>
            </a:r>
            <a:r>
              <a:rPr 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Rizki</a:t>
            </a:r>
            <a:r>
              <a:rPr 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Fadilah</a:t>
            </a:r>
            <a:endParaRPr lang="en-US" sz="33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/>
            <a:r>
              <a:rPr lang="en-US" sz="1900" dirty="0" smtClean="0"/>
              <a:t>Urban and Regional Planning, </a:t>
            </a:r>
            <a:r>
              <a:rPr lang="en-US" sz="1900" dirty="0" err="1" smtClean="0"/>
              <a:t>Institut</a:t>
            </a:r>
            <a:r>
              <a:rPr lang="en-US" sz="1900" dirty="0" smtClean="0"/>
              <a:t> </a:t>
            </a:r>
            <a:r>
              <a:rPr lang="en-US" sz="1900" dirty="0" err="1" smtClean="0"/>
              <a:t>Teknologi</a:t>
            </a:r>
            <a:r>
              <a:rPr lang="en-US" sz="1900" dirty="0" smtClean="0"/>
              <a:t> Bandung</a:t>
            </a:r>
            <a:endParaRPr lang="en-US" sz="1900" dirty="0"/>
          </a:p>
        </p:txBody>
      </p:sp>
      <p:pic>
        <p:nvPicPr>
          <p:cNvPr id="4" name="Picture 2" descr="https://11ka1d3b35pv1aah0c3m9ced-wpengine.netdna-ssl.com/wp-content/themes/lametro/library/images/logo.png?v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52736"/>
            <a:ext cx="1874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808" y="1700808"/>
            <a:ext cx="5816307" cy="9793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Los Angeles Metro Bike Share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7518" y="2564904"/>
            <a:ext cx="7992887" cy="1080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500" dirty="0"/>
              <a:t>Bike sharing is defined as the shared use of a bicycle, </a:t>
            </a:r>
            <a:r>
              <a:rPr lang="en-GB" sz="1500" dirty="0" smtClean="0"/>
              <a:t>in which </a:t>
            </a:r>
            <a:r>
              <a:rPr lang="en-GB" sz="1500" dirty="0"/>
              <a:t>a user accesses a fleet of bicycles offered on </a:t>
            </a:r>
            <a:r>
              <a:rPr lang="en-GB" sz="1500" dirty="0" smtClean="0"/>
              <a:t>public </a:t>
            </a:r>
            <a:r>
              <a:rPr lang="en-US" sz="1500" dirty="0" smtClean="0"/>
              <a:t>space</a:t>
            </a:r>
            <a:r>
              <a:rPr lang="en-GB" sz="1500" dirty="0" smtClean="0"/>
              <a:t>. Metro </a:t>
            </a:r>
            <a:r>
              <a:rPr lang="en-GB" sz="1500" dirty="0"/>
              <a:t>Bike Share is a partnership between Metro and the City of Los </a:t>
            </a:r>
            <a:r>
              <a:rPr lang="en-GB" sz="1500" dirty="0" smtClean="0"/>
              <a:t>Angeles.. The </a:t>
            </a:r>
            <a:r>
              <a:rPr lang="en-GB" sz="1500" dirty="0"/>
              <a:t>Metro Bike Share system makes bikes available 24/7, 365 days a year in Downtown LA, Central LA, North Hollywood and the Westside. </a:t>
            </a:r>
            <a:endParaRPr lang="en-US" sz="1500" dirty="0"/>
          </a:p>
        </p:txBody>
      </p:sp>
      <p:pic>
        <p:nvPicPr>
          <p:cNvPr id="1026" name="Picture 2" descr="https://11ka1d3b35pv1aah0c3m9ced-wpengine.netdna-ssl.com/wp-content/themes/lametro/library/images/logo.png?v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0648"/>
            <a:ext cx="3999947" cy="12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7380708" cy="24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37" y="4728445"/>
            <a:ext cx="7704856" cy="144016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Predicting the potential ride demand based on the characteristic of  the station’s location</a:t>
            </a:r>
            <a:r>
              <a:rPr lang="en-US" sz="1700" dirty="0" smtClean="0"/>
              <a:t>.</a:t>
            </a:r>
            <a:endParaRPr lang="en-US" sz="17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193" y="4008365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Project Purpose:  </a:t>
            </a:r>
            <a:endParaRPr lang="en-US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7288" y="1052736"/>
            <a:ext cx="7704856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/>
              <a:t>G</a:t>
            </a:r>
            <a:r>
              <a:rPr lang="en-GB" sz="1600" dirty="0" smtClean="0"/>
              <a:t>rowing trends of bike sharing can be attributed to its associated social, economic, and environmental benefits, among others. These are related to creating a larger cycling population, increasing transit use, reducing greenhouse gases, decreasing congestion, creating environmental awareness, and improving public health, amongst other</a:t>
            </a:r>
            <a:endParaRPr lang="en-US" sz="1600" dirty="0" smtClean="0"/>
          </a:p>
          <a:p>
            <a:pPr algn="just"/>
            <a:r>
              <a:rPr lang="en-US" sz="1600" dirty="0" smtClean="0"/>
              <a:t>People mobility patterns are heavily influenced by the built environment surrounding it;  the availability of infrastructures, the activities </a:t>
            </a:r>
            <a:r>
              <a:rPr lang="en-US" sz="1600" dirty="0" smtClean="0"/>
              <a:t>and density of </a:t>
            </a:r>
            <a:r>
              <a:rPr lang="en-US" sz="1600" dirty="0" smtClean="0"/>
              <a:t>the area. </a:t>
            </a:r>
          </a:p>
          <a:p>
            <a:pPr algn="just"/>
            <a:r>
              <a:rPr lang="en-US" sz="1600" dirty="0" smtClean="0"/>
              <a:t>It is important for the transit authority and planners in general to be able to predict the potential demand before investing in the infrastructure. </a:t>
            </a:r>
          </a:p>
          <a:p>
            <a:pPr algn="just"/>
            <a:r>
              <a:rPr lang="en-US" sz="1600" dirty="0" smtClean="0"/>
              <a:t>By knowing the significant factors that affect the station’s ridership, the public authority will be able to determine which investment needed to improve the ridership.</a:t>
            </a:r>
          </a:p>
          <a:p>
            <a:pPr marL="0" indent="0" algn="just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7248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Project Rationale: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8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61" y="24923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What affects its ridership? 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98141"/>
              </p:ext>
            </p:extLst>
          </p:nvPr>
        </p:nvGraphicFramePr>
        <p:xfrm>
          <a:off x="539552" y="1412776"/>
          <a:ext cx="835292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1872208"/>
                <a:gridCol w="4320480"/>
              </a:tblGrid>
              <a:tr h="270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E3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Cities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E3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Used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E3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Variables  Inspected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E32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Duran-</a:t>
                      </a:r>
                      <a:r>
                        <a:rPr lang="en-US" sz="1600" dirty="0" err="1" smtClean="0"/>
                        <a:t>Rodas</a:t>
                      </a:r>
                      <a:r>
                        <a:rPr lang="en-US" sz="1600" baseline="0" dirty="0" smtClean="0"/>
                        <a:t>  et. al. (2019)</a:t>
                      </a:r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 Cities </a:t>
                      </a:r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GBM with Logarithmic</a:t>
                      </a:r>
                      <a:r>
                        <a:rPr lang="en-US" sz="1600" baseline="0" dirty="0" smtClean="0"/>
                        <a:t> Transformation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OLS with Logarithmic Transformation</a:t>
                      </a:r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City population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Distance</a:t>
                      </a:r>
                      <a:r>
                        <a:rPr lang="en-US" sz="1600" baseline="0" dirty="0" smtClean="0"/>
                        <a:t> to city centers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Distance to bakeries, college,  cinemas,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Yi He</a:t>
                      </a:r>
                      <a:r>
                        <a:rPr lang="en-US" sz="1600" baseline="0" dirty="0" smtClean="0"/>
                        <a:t> et.al. (2019)</a:t>
                      </a:r>
                      <a:endParaRPr lang="en-US" sz="1600" dirty="0"/>
                    </a:p>
                  </a:txBody>
                  <a:tcPr>
                    <a:solidFill>
                      <a:srgbClr val="F5F4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Park City, Utah</a:t>
                      </a:r>
                      <a:endParaRPr lang="en-US" sz="1600" dirty="0"/>
                    </a:p>
                  </a:txBody>
                  <a:tcPr>
                    <a:solidFill>
                      <a:srgbClr val="F5F4D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Poisson Regression</a:t>
                      </a:r>
                      <a:endParaRPr lang="en-US" sz="1600" dirty="0"/>
                    </a:p>
                  </a:txBody>
                  <a:tcPr>
                    <a:solidFill>
                      <a:srgbClr val="F5F4D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daily temperature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wind speed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 to public transit center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Bike infrastructure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density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/>
                    </a:p>
                  </a:txBody>
                  <a:tcPr>
                    <a:solidFill>
                      <a:srgbClr val="F5F4D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Scott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baseline="0" dirty="0" err="1" smtClean="0"/>
                        <a:t>Ciuro</a:t>
                      </a:r>
                      <a:r>
                        <a:rPr lang="en-US" sz="1600" baseline="0" dirty="0" smtClean="0"/>
                        <a:t>  (2019)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Hamilton</a:t>
                      </a:r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 with logarithmic  transformation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solidFill>
                      <a:srgbClr val="EDF6C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Weekday/Weekend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and major roads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additional bike share hubs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bus lane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Bike lanes</a:t>
                      </a:r>
                    </a:p>
                  </a:txBody>
                  <a:tcPr>
                    <a:solidFill>
                      <a:srgbClr val="EDF6C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5" y="883314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studies: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931224" cy="511256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Trips Data:</a:t>
            </a:r>
          </a:p>
          <a:p>
            <a:pPr lvl="1"/>
            <a:r>
              <a:rPr lang="en-US" sz="1600" dirty="0" smtClean="0"/>
              <a:t>Trips data of all operating stations in 2019</a:t>
            </a:r>
          </a:p>
          <a:p>
            <a:r>
              <a:rPr lang="en-US" sz="2000" dirty="0" smtClean="0"/>
              <a:t>Weather Data</a:t>
            </a:r>
          </a:p>
          <a:p>
            <a:pPr lvl="1"/>
            <a:r>
              <a:rPr lang="en-US" sz="1600" dirty="0" smtClean="0"/>
              <a:t>Temperature</a:t>
            </a:r>
          </a:p>
          <a:p>
            <a:pPr lvl="1"/>
            <a:r>
              <a:rPr lang="en-US" sz="1600" dirty="0" smtClean="0"/>
              <a:t>Precipitation (source: </a:t>
            </a:r>
            <a:r>
              <a:rPr lang="en-US" sz="1600" dirty="0">
                <a:hlinkClick r:id="rId2"/>
              </a:rPr>
              <a:t>https://www.ncdc.noaa.gov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/>
              <a:t>)</a:t>
            </a:r>
            <a:endParaRPr lang="en-US" sz="1600" dirty="0" smtClean="0"/>
          </a:p>
          <a:p>
            <a:r>
              <a:rPr lang="en-US" sz="2000" dirty="0" smtClean="0"/>
              <a:t>Characteristic of Station’s Area:</a:t>
            </a:r>
          </a:p>
          <a:p>
            <a:pPr lvl="1"/>
            <a:r>
              <a:rPr lang="en-US" sz="2000" dirty="0" smtClean="0"/>
              <a:t>Walking </a:t>
            </a:r>
            <a:r>
              <a:rPr lang="en-US" sz="2000" dirty="0"/>
              <a:t>Score: Measures walkability on a scale from 0 - 100 based on walking routes to destinations such as grocery stores, schools, parks, restaurants, and </a:t>
            </a:r>
            <a:r>
              <a:rPr lang="en-US" sz="2000" dirty="0" smtClean="0"/>
              <a:t>retail.</a:t>
            </a:r>
            <a:r>
              <a:rPr lang="en-US" sz="2000" dirty="0"/>
              <a:t> Source: </a:t>
            </a:r>
            <a:r>
              <a:rPr lang="en-US" sz="2000" dirty="0">
                <a:hlinkClick r:id="rId3"/>
              </a:rPr>
              <a:t>https://www.walkscore.com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Transit </a:t>
            </a:r>
            <a:r>
              <a:rPr lang="en-US" sz="2000" dirty="0"/>
              <a:t>Score: Measures transit accessibility on a scale from 0 - 100. Calculates distance to closest stop on each route, analyzes route frequency and </a:t>
            </a:r>
            <a:r>
              <a:rPr lang="en-US" sz="2000" dirty="0" smtClean="0"/>
              <a:t>type. </a:t>
            </a: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https://www.walkscore.com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Measures </a:t>
            </a:r>
            <a:r>
              <a:rPr lang="en-US" sz="2000" dirty="0"/>
              <a:t>bike accessibility on a scale from 0 - 100 based on bike infrastructure, topography, destinations and road </a:t>
            </a:r>
            <a:r>
              <a:rPr lang="en-US" sz="2000" dirty="0" smtClean="0"/>
              <a:t>connectivity. Source: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://www.walkscore.com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Distance of each station to its region center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Independent Variables &amp; Data Sources Used: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10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344816" cy="485740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Linear Regression </a:t>
            </a:r>
            <a:endParaRPr lang="en-US" sz="2000" b="1" dirty="0" smtClean="0"/>
          </a:p>
          <a:p>
            <a:pPr marL="0" indent="0" algn="just">
              <a:buNone/>
            </a:pPr>
            <a:r>
              <a:rPr lang="en-GB" sz="2000" dirty="0"/>
              <a:t>L</a:t>
            </a:r>
            <a:r>
              <a:rPr lang="en-GB" sz="2000" dirty="0" smtClean="0"/>
              <a:t>inear </a:t>
            </a:r>
            <a:r>
              <a:rPr lang="en-GB" sz="2000" dirty="0"/>
              <a:t>regression is a linear approach to </a:t>
            </a:r>
            <a:r>
              <a:rPr lang="en-GB" sz="2000" dirty="0" err="1"/>
              <a:t>modeling</a:t>
            </a:r>
            <a:r>
              <a:rPr lang="en-GB" sz="2000" dirty="0"/>
              <a:t> the relationship between a scalar response (or dependent variable) and one or more explanatory variables (or independent variables</a:t>
            </a:r>
            <a:r>
              <a:rPr lang="en-GB" sz="2000" dirty="0" smtClean="0"/>
              <a:t>).</a:t>
            </a:r>
          </a:p>
          <a:p>
            <a:pPr marL="400050" lvl="1" indent="0" algn="just">
              <a:buNone/>
            </a:pPr>
            <a:endParaRPr lang="en-US" sz="2000" dirty="0" smtClean="0"/>
          </a:p>
          <a:p>
            <a:pPr algn="just"/>
            <a:r>
              <a:rPr lang="en-US" sz="2000" b="1" dirty="0" smtClean="0"/>
              <a:t>Gradient Boosting </a:t>
            </a:r>
            <a:r>
              <a:rPr lang="en-US" sz="2000" b="1" dirty="0" err="1" smtClean="0"/>
              <a:t>Regressor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 algn="just">
              <a:buNone/>
            </a:pPr>
            <a:r>
              <a:rPr lang="en-GB" sz="2000" dirty="0" smtClean="0"/>
              <a:t>Gradient Boosting </a:t>
            </a:r>
            <a:r>
              <a:rPr lang="en-GB" sz="2000" dirty="0"/>
              <a:t>is </a:t>
            </a:r>
            <a:r>
              <a:rPr lang="en-GB" sz="2000" dirty="0" smtClean="0"/>
              <a:t>a tree based  </a:t>
            </a:r>
            <a:r>
              <a:rPr lang="en-GB" sz="2000" dirty="0"/>
              <a:t>method of converting weak learners into strong learners.</a:t>
            </a:r>
            <a:r>
              <a:rPr lang="en-GB" sz="2000" dirty="0"/>
              <a:t> In boosting, each new tree is a fit on a modified version of the original data set</a:t>
            </a:r>
            <a:r>
              <a:rPr lang="en-GB" sz="2000" dirty="0" smtClean="0"/>
              <a:t>.</a:t>
            </a:r>
          </a:p>
          <a:p>
            <a:pPr marL="400050" lvl="1" indent="0" algn="just">
              <a:buNone/>
            </a:pPr>
            <a:endParaRPr lang="en-US" sz="2000" dirty="0" smtClean="0"/>
          </a:p>
          <a:p>
            <a:pPr algn="just"/>
            <a:r>
              <a:rPr lang="en-US" sz="2000" b="1" dirty="0" smtClean="0"/>
              <a:t>Random </a:t>
            </a:r>
            <a:r>
              <a:rPr lang="en-US" sz="2000" b="1" dirty="0" smtClean="0"/>
              <a:t>Forest </a:t>
            </a:r>
            <a:r>
              <a:rPr lang="en-US" sz="2000" b="1" dirty="0" err="1" smtClean="0"/>
              <a:t>Regressor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 smtClean="0"/>
              <a:t>Random Forest is a tree based method that use multiple independent trees to achieve the best prediction</a:t>
            </a:r>
          </a:p>
          <a:p>
            <a:pPr algn="just"/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Method: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77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Example how it can be used:  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(homepage)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9375" r="2615" b="6250"/>
          <a:stretch/>
        </p:blipFill>
        <p:spPr bwMode="auto">
          <a:xfrm>
            <a:off x="611560" y="1916832"/>
            <a:ext cx="805067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67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Example how it can be used:  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(result)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9920" r="7299" b="8135"/>
          <a:stretch/>
        </p:blipFill>
        <p:spPr bwMode="auto">
          <a:xfrm>
            <a:off x="395536" y="1628800"/>
            <a:ext cx="8352049" cy="432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69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Duran-</a:t>
            </a:r>
            <a:r>
              <a:rPr lang="en-GB" sz="1400" dirty="0" err="1"/>
              <a:t>Rodas</a:t>
            </a:r>
            <a:r>
              <a:rPr lang="en-GB" sz="1400" dirty="0"/>
              <a:t>, D., </a:t>
            </a:r>
            <a:r>
              <a:rPr lang="en-GB" sz="1400" dirty="0" err="1"/>
              <a:t>Chaniotakis</a:t>
            </a:r>
            <a:r>
              <a:rPr lang="en-GB" sz="1400" dirty="0"/>
              <a:t>, E., &amp; Antoniou, C. (2019). Built Environment Factors Affecting Bike Sharing Ridership: Data-Driven Approach for Multiple Cities. </a:t>
            </a:r>
            <a:r>
              <a:rPr lang="en-GB" sz="1400" i="1" dirty="0"/>
              <a:t>Transportation Research Record: Journal of the Transportation Research Board</a:t>
            </a:r>
            <a:r>
              <a:rPr lang="en-GB" sz="1400" dirty="0"/>
              <a:t>, </a:t>
            </a:r>
            <a:r>
              <a:rPr lang="en-GB" sz="1400" i="1" dirty="0"/>
              <a:t>2673</a:t>
            </a:r>
            <a:r>
              <a:rPr lang="en-GB" sz="1400" dirty="0"/>
              <a:t>(12), 55–68.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 smtClean="0"/>
              <a:t>10.1177/0361198119849908</a:t>
            </a:r>
          </a:p>
          <a:p>
            <a:r>
              <a:rPr lang="en-GB" sz="1400" dirty="0"/>
              <a:t>He, Y., Song, Z., Liu, Z., &amp; </a:t>
            </a:r>
            <a:r>
              <a:rPr lang="en-GB" sz="1400" dirty="0" err="1"/>
              <a:t>Sze</a:t>
            </a:r>
            <a:r>
              <a:rPr lang="en-GB" sz="1400" dirty="0"/>
              <a:t>, N. N. (2019). Factors Influencing Electric Bike Share Ridership: Analysis of Park City, Utah. </a:t>
            </a:r>
            <a:r>
              <a:rPr lang="en-GB" sz="1400" i="1" dirty="0"/>
              <a:t>Transportation Research Record: Journal of the Transportation Research Board</a:t>
            </a:r>
            <a:r>
              <a:rPr lang="en-GB" sz="1400" dirty="0"/>
              <a:t>, </a:t>
            </a:r>
            <a:r>
              <a:rPr lang="en-GB" sz="1400" i="1" dirty="0"/>
              <a:t>2673</a:t>
            </a:r>
            <a:r>
              <a:rPr lang="en-GB" sz="1400" dirty="0"/>
              <a:t>(5), 12–22.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 smtClean="0"/>
              <a:t>10.1177/0361198119838981</a:t>
            </a:r>
          </a:p>
          <a:p>
            <a:r>
              <a:rPr lang="en-GB" sz="1400" dirty="0"/>
              <a:t>Scott, D. M., &amp; </a:t>
            </a:r>
            <a:r>
              <a:rPr lang="en-GB" sz="1400" dirty="0" err="1"/>
              <a:t>Ciuro</a:t>
            </a:r>
            <a:r>
              <a:rPr lang="en-GB" sz="1400" dirty="0"/>
              <a:t>, C. (2019). What factors influence bike share ridership? An investigation of Hamilton, Ontario’s bike share hubs. </a:t>
            </a:r>
            <a:r>
              <a:rPr lang="en-GB" sz="1400" i="1" dirty="0"/>
              <a:t>Travel Behaviour and Society</a:t>
            </a:r>
            <a:r>
              <a:rPr lang="en-GB" sz="1400" dirty="0"/>
              <a:t>, </a:t>
            </a:r>
            <a:r>
              <a:rPr lang="en-GB" sz="1400" i="1" dirty="0"/>
              <a:t>16</a:t>
            </a:r>
            <a:r>
              <a:rPr lang="en-GB" sz="1400" dirty="0"/>
              <a:t>, 50–58. </a:t>
            </a:r>
            <a:r>
              <a:rPr lang="en-GB" sz="1400" dirty="0" err="1"/>
              <a:t>doi</a:t>
            </a:r>
            <a:r>
              <a:rPr lang="en-GB" sz="1400" dirty="0"/>
              <a:t>: 10.1016/j.tbs.2019.04.003</a:t>
            </a:r>
            <a:endParaRPr lang="en-GB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512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Predicting the Demand In Bike Sharing Stations based on Station’s Characteristics Case study: Los Angeles, California</vt:lpstr>
      <vt:lpstr>Los Angeles Metro Bike Share</vt:lpstr>
      <vt:lpstr>Project Purpose:  </vt:lpstr>
      <vt:lpstr>What affects its ridership? </vt:lpstr>
      <vt:lpstr>PowerPoint Presentation</vt:lpstr>
      <vt:lpstr>PowerPoint Presentation</vt:lpstr>
      <vt:lpstr>Example how it can be used:    (homepage)</vt:lpstr>
      <vt:lpstr>Example how it can be used:    (result)</vt:lpstr>
      <vt:lpstr>Reference: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Demand In Bike Sharing Stations based on Station’s Characteristics Case study: Los Angeles, California</dc:title>
  <dc:creator>user1</dc:creator>
  <cp:lastModifiedBy>user1</cp:lastModifiedBy>
  <cp:revision>19</cp:revision>
  <dcterms:created xsi:type="dcterms:W3CDTF">2020-02-29T06:41:41Z</dcterms:created>
  <dcterms:modified xsi:type="dcterms:W3CDTF">2020-03-02T07:02:31Z</dcterms:modified>
</cp:coreProperties>
</file>