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80" r:id="rId5"/>
    <p:sldId id="259" r:id="rId6"/>
    <p:sldId id="268" r:id="rId7"/>
    <p:sldId id="273" r:id="rId8"/>
    <p:sldId id="274" r:id="rId9"/>
    <p:sldId id="270" r:id="rId10"/>
    <p:sldId id="275" r:id="rId11"/>
    <p:sldId id="271" r:id="rId12"/>
    <p:sldId id="276" r:id="rId13"/>
    <p:sldId id="277" r:id="rId14"/>
    <p:sldId id="272" r:id="rId15"/>
    <p:sldId id="262" r:id="rId16"/>
    <p:sldId id="265" r:id="rId17"/>
    <p:sldId id="266" r:id="rId18"/>
    <p:sldId id="267" r:id="rId19"/>
    <p:sldId id="264" r:id="rId20"/>
    <p:sldId id="282" r:id="rId21"/>
    <p:sldId id="284" r:id="rId22"/>
    <p:sldId id="285" r:id="rId23"/>
    <p:sldId id="286" r:id="rId24"/>
    <p:sldId id="283" r:id="rId25"/>
    <p:sldId id="288" r:id="rId26"/>
    <p:sldId id="289" r:id="rId27"/>
    <p:sldId id="290" r:id="rId28"/>
    <p:sldId id="291" r:id="rId29"/>
    <p:sldId id="292" r:id="rId30"/>
    <p:sldId id="293" r:id="rId31"/>
    <p:sldId id="263" r:id="rId32"/>
    <p:sldId id="294" r:id="rId33"/>
    <p:sldId id="296" r:id="rId34"/>
    <p:sldId id="295" r:id="rId35"/>
    <p:sldId id="27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01F"/>
    <a:srgbClr val="3A1D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7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02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017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784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134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791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237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779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6660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38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905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880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3/3/2020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24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antfarol/car-sale-advertis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.gif"/><Relationship Id="rId4" Type="http://schemas.openxmlformats.org/officeDocument/2006/relationships/image" Target="../media/image3.wmf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7086600" cy="1752600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Anita Syafira I		(06211740000024)</a:t>
            </a:r>
          </a:p>
          <a:p>
            <a:pPr algn="l"/>
            <a:r>
              <a:rPr lang="id-ID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Nadya Yuniar D.P	(06211740000077)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rgbClr val="57201F"/>
                </a:solidFill>
              </a:rPr>
              <a:t>Analisis Pengaruh Fitur Mobil terhadap Harga Jual Mobil pada Iklan Penjualan Mobil di Ukraina</a:t>
            </a:r>
            <a:endParaRPr lang="en-US" b="1" dirty="0">
              <a:solidFill>
                <a:srgbClr val="57201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1. </a:t>
            </a:r>
            <a:r>
              <a:rPr lang="id-ID" i="1" dirty="0" smtClean="0"/>
              <a:t>Data cleaning</a:t>
            </a:r>
            <a:endParaRPr lang="id-ID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800" dirty="0" smtClean="0"/>
              <a:t>T</a:t>
            </a:r>
            <a:r>
              <a:rPr lang="en-ID" sz="2800" dirty="0" err="1" smtClean="0"/>
              <a:t>ahapan</a:t>
            </a:r>
            <a:r>
              <a:rPr lang="en-ID" sz="2800" dirty="0" smtClean="0"/>
              <a:t> </a:t>
            </a:r>
            <a:r>
              <a:rPr lang="en-ID" sz="2800" dirty="0"/>
              <a:t>yang </a:t>
            </a:r>
            <a:r>
              <a:rPr lang="id-ID" sz="2800" dirty="0" smtClean="0"/>
              <a:t>digunakan untuk</a:t>
            </a:r>
            <a:r>
              <a:rPr lang="en-ID" sz="2800" dirty="0" smtClean="0"/>
              <a:t> </a:t>
            </a:r>
            <a:r>
              <a:rPr lang="en-ID" sz="2800" dirty="0" err="1"/>
              <a:t>memperbaiki</a:t>
            </a:r>
            <a:r>
              <a:rPr lang="en-ID" sz="2800" dirty="0"/>
              <a:t> </a:t>
            </a:r>
            <a:r>
              <a:rPr lang="en-ID" sz="2800" dirty="0" err="1"/>
              <a:t>kualitas</a:t>
            </a:r>
            <a:r>
              <a:rPr lang="en-ID" sz="2800" dirty="0"/>
              <a:t> agar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baik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mengisi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yang </a:t>
            </a:r>
            <a:r>
              <a:rPr lang="en-ID" sz="2800" dirty="0" err="1"/>
              <a:t>hilang</a:t>
            </a:r>
            <a:r>
              <a:rPr lang="en-ID" sz="2800" dirty="0"/>
              <a:t>, </a:t>
            </a:r>
            <a:r>
              <a:rPr lang="en-ID" sz="2800" dirty="0" err="1"/>
              <a:t>menghaluskan</a:t>
            </a:r>
            <a:r>
              <a:rPr lang="en-ID" sz="2800" dirty="0"/>
              <a:t> data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i="1" dirty="0"/>
              <a:t>noise</a:t>
            </a:r>
            <a:r>
              <a:rPr lang="en-ID" sz="2800" dirty="0"/>
              <a:t>, </a:t>
            </a:r>
            <a:r>
              <a:rPr lang="en-ID" sz="2800" dirty="0" err="1"/>
              <a:t>hingga</a:t>
            </a:r>
            <a:r>
              <a:rPr lang="en-ID" sz="2800" dirty="0"/>
              <a:t> </a:t>
            </a:r>
            <a:r>
              <a:rPr lang="en-ID" sz="2800" dirty="0" err="1"/>
              <a:t>memperbaiki</a:t>
            </a:r>
            <a:r>
              <a:rPr lang="en-ID" sz="2800" dirty="0"/>
              <a:t> data yang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 smtClean="0"/>
              <a:t>konsisten</a:t>
            </a:r>
            <a:r>
              <a:rPr lang="id-ID" sz="2800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2. </a:t>
            </a:r>
            <a:r>
              <a:rPr lang="id-ID" i="1" dirty="0" smtClean="0"/>
              <a:t>Data transformation</a:t>
            </a:r>
            <a:endParaRPr lang="id-ID" dirty="0" smtClean="0"/>
          </a:p>
          <a:p>
            <a:pPr marL="0" indent="0">
              <a:buNone/>
            </a:pPr>
            <a:r>
              <a:rPr lang="id-ID" sz="2500" dirty="0"/>
              <a:t>	</a:t>
            </a:r>
            <a:r>
              <a:rPr lang="id-ID" sz="2800" dirty="0" smtClean="0"/>
              <a:t>Pada t</a:t>
            </a:r>
            <a:r>
              <a:rPr lang="en-ID" sz="2800" dirty="0" err="1" smtClean="0"/>
              <a:t>ahapan</a:t>
            </a:r>
            <a:r>
              <a:rPr lang="en-ID" sz="2800" dirty="0" smtClean="0"/>
              <a:t> </a:t>
            </a:r>
            <a:r>
              <a:rPr lang="en-ID" sz="2800" dirty="0" err="1"/>
              <a:t>ini</a:t>
            </a:r>
            <a:r>
              <a:rPr lang="en-ID" sz="2800" dirty="0"/>
              <a:t> data </a:t>
            </a:r>
            <a:r>
              <a:rPr lang="en-ID" sz="2800" dirty="0" err="1"/>
              <a:t>diubah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dikonsolidasikan</a:t>
            </a:r>
            <a:r>
              <a:rPr lang="en-ID" sz="2800" dirty="0"/>
              <a:t> </a:t>
            </a:r>
            <a:r>
              <a:rPr lang="en-ID" sz="2800" dirty="0" err="1"/>
              <a:t>sehingga</a:t>
            </a:r>
            <a:r>
              <a:rPr lang="en-ID" sz="2800" dirty="0"/>
              <a:t> proses </a:t>
            </a:r>
            <a:r>
              <a:rPr lang="en-ID" sz="2800" dirty="0" err="1"/>
              <a:t>penambangan</a:t>
            </a:r>
            <a:r>
              <a:rPr lang="en-ID" sz="2800" dirty="0"/>
              <a:t> yang </a:t>
            </a:r>
            <a:r>
              <a:rPr lang="en-ID" sz="2800" dirty="0" err="1"/>
              <a:t>dihasilkan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efisien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pola</a:t>
            </a:r>
            <a:r>
              <a:rPr lang="en-ID" sz="2800" dirty="0"/>
              <a:t> yang </a:t>
            </a:r>
            <a:r>
              <a:rPr lang="en-ID" sz="2800" dirty="0" err="1"/>
              <a:t>ditemukan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mudah</a:t>
            </a:r>
            <a:r>
              <a:rPr lang="en-ID" sz="2800" dirty="0"/>
              <a:t> </a:t>
            </a:r>
            <a:r>
              <a:rPr lang="en-ID" sz="2800" dirty="0" err="1"/>
              <a:t>dipahami</a:t>
            </a:r>
            <a:r>
              <a:rPr lang="en-ID" sz="2800" dirty="0" smtClean="0"/>
              <a:t>.</a:t>
            </a: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dirty="0" smtClean="0"/>
              <a:t>3. </a:t>
            </a:r>
            <a:r>
              <a:rPr lang="id-ID" i="1" dirty="0" smtClean="0"/>
              <a:t>Feature selection</a:t>
            </a:r>
          </a:p>
          <a:p>
            <a:pPr marL="0" indent="0">
              <a:buNone/>
            </a:pPr>
            <a:r>
              <a:rPr lang="id-ID" i="1" dirty="0" smtClean="0"/>
              <a:t>	</a:t>
            </a:r>
            <a:r>
              <a:rPr lang="en-US" sz="2800" i="1" dirty="0" smtClean="0"/>
              <a:t>Feature </a:t>
            </a:r>
            <a:r>
              <a:rPr lang="en-US" sz="2800" i="1" dirty="0"/>
              <a:t>selection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proses yang </a:t>
            </a:r>
            <a:r>
              <a:rPr lang="en-US" sz="2800" dirty="0" err="1"/>
              <a:t>mencoba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menemukan</a:t>
            </a:r>
            <a:r>
              <a:rPr lang="en-US" sz="2800" dirty="0"/>
              <a:t> </a:t>
            </a:r>
            <a:r>
              <a:rPr lang="en-US" sz="2800" dirty="0" err="1"/>
              <a:t>subhimpunan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yang </a:t>
            </a:r>
            <a:r>
              <a:rPr lang="en-US" sz="2800" dirty="0" err="1"/>
              <a:t>tersedia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 smtClean="0"/>
              <a:t>pembelajaran</a:t>
            </a:r>
            <a:r>
              <a:rPr lang="id-ID" sz="2800" dirty="0" smtClean="0"/>
              <a:t>.</a:t>
            </a:r>
            <a:endParaRPr 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10801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3A1D00"/>
                </a:solidFill>
              </a:rPr>
              <a:t>C</a:t>
            </a:r>
            <a:r>
              <a:rPr lang="id-ID" b="1" dirty="0" smtClean="0">
                <a:solidFill>
                  <a:srgbClr val="3A1D00"/>
                </a:solidFill>
              </a:rPr>
              <a:t>. Visualisasi Data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data yang detail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visual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universal</a:t>
            </a:r>
            <a:r>
              <a:rPr lang="id-ID" dirty="0" smtClean="0"/>
              <a:t>.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i="1" dirty="0" smtClean="0"/>
              <a:t>Pie chart</a:t>
            </a:r>
          </a:p>
          <a:p>
            <a:pPr marL="514350" indent="-514350">
              <a:buAutoNum type="arabicPeriod"/>
            </a:pPr>
            <a:r>
              <a:rPr lang="id-ID" dirty="0" smtClean="0"/>
              <a:t>Diagram Batang </a:t>
            </a:r>
            <a:r>
              <a:rPr lang="id-ID" i="1" dirty="0" smtClean="0"/>
              <a:t>(Bar Chart)</a:t>
            </a:r>
          </a:p>
          <a:p>
            <a:pPr marL="514350" indent="-514350">
              <a:buAutoNum type="arabicPeriod"/>
            </a:pPr>
            <a:r>
              <a:rPr lang="id-ID" dirty="0" smtClean="0"/>
              <a:t>Diagram Titik</a:t>
            </a:r>
          </a:p>
          <a:p>
            <a:pPr marL="514350" indent="-514350">
              <a:buAutoNum type="arabicPeriod"/>
            </a:pPr>
            <a:r>
              <a:rPr lang="id-ID" dirty="0" smtClean="0"/>
              <a:t> </a:t>
            </a:r>
            <a:r>
              <a:rPr lang="id-ID" i="1" dirty="0" smtClean="0"/>
              <a:t>Scatter plot</a:t>
            </a: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 </a:t>
            </a:r>
            <a:r>
              <a:rPr lang="id-ID" i="1" dirty="0" smtClean="0"/>
              <a:t>Box plot</a:t>
            </a:r>
            <a:endParaRPr lang="id-ID" dirty="0" smtClean="0"/>
          </a:p>
          <a:p>
            <a:pPr marL="514350" indent="-514350">
              <a:buAutoNum type="arabicPeriod" startAt="6"/>
            </a:pPr>
            <a:r>
              <a:rPr lang="id-ID" dirty="0" smtClean="0"/>
              <a:t> </a:t>
            </a:r>
            <a:r>
              <a:rPr lang="id-ID" i="1" dirty="0" smtClean="0"/>
              <a:t>Violin Plot</a:t>
            </a:r>
            <a:endParaRPr lang="id-ID" dirty="0" smtClean="0"/>
          </a:p>
          <a:p>
            <a:pPr marL="514350" indent="-514350">
              <a:buAutoNum type="arabicPeriod" startAt="6"/>
            </a:pPr>
            <a:r>
              <a:rPr lang="id-ID" dirty="0"/>
              <a:t> </a:t>
            </a:r>
            <a:r>
              <a:rPr lang="id-ID" i="1" dirty="0" smtClean="0"/>
              <a:t>Pair Grid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sz="2800" dirty="0" smtClean="0"/>
              <a:t>1. </a:t>
            </a:r>
            <a:r>
              <a:rPr lang="id-ID" sz="2800" i="1" dirty="0" smtClean="0"/>
              <a:t>Pie chart</a:t>
            </a:r>
            <a:endParaRPr lang="id-ID" sz="2800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sz="2400" dirty="0" smtClean="0"/>
              <a:t>S</a:t>
            </a:r>
            <a:r>
              <a:rPr lang="en-US" sz="2400" dirty="0" err="1" smtClean="0"/>
              <a:t>uatu</a:t>
            </a:r>
            <a:r>
              <a:rPr lang="en-US" sz="2400" dirty="0" smtClean="0"/>
              <a:t> </a:t>
            </a:r>
            <a:r>
              <a:rPr lang="en-US" sz="2400" dirty="0" err="1"/>
              <a:t>penyajian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data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persentase</a:t>
            </a:r>
            <a:r>
              <a:rPr lang="en-US" sz="2400" dirty="0"/>
              <a:t>. </a:t>
            </a:r>
            <a:endParaRPr lang="id-ID" dirty="0" smtClean="0"/>
          </a:p>
          <a:p>
            <a:pPr marL="0" indent="0">
              <a:buNone/>
            </a:pPr>
            <a:r>
              <a:rPr lang="id-ID" sz="2800" dirty="0" smtClean="0"/>
              <a:t>2. </a:t>
            </a:r>
            <a:r>
              <a:rPr lang="id-ID" sz="2800" i="1" dirty="0" smtClean="0"/>
              <a:t>Bar chart</a:t>
            </a:r>
            <a:endParaRPr lang="id-ID" sz="2800" dirty="0" smtClean="0"/>
          </a:p>
          <a:p>
            <a:pPr marL="0" indent="0">
              <a:buNone/>
            </a:pPr>
            <a:r>
              <a:rPr lang="id-ID" sz="2500" dirty="0"/>
              <a:t>	</a:t>
            </a:r>
            <a:r>
              <a:rPr lang="id-ID" sz="2400" dirty="0" smtClean="0"/>
              <a:t>D</a:t>
            </a:r>
            <a:r>
              <a:rPr lang="en-US" sz="2400" dirty="0" err="1" smtClean="0"/>
              <a:t>iagram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perkembangan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kurun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  <a:endParaRPr lang="id-ID" sz="2400" dirty="0"/>
          </a:p>
          <a:p>
            <a:pPr marL="0" indent="0">
              <a:buNone/>
            </a:pPr>
            <a:r>
              <a:rPr lang="id-ID" sz="2800" dirty="0" smtClean="0"/>
              <a:t>3. Diagram titik</a:t>
            </a:r>
          </a:p>
          <a:p>
            <a:pPr marL="0" indent="0">
              <a:buNone/>
            </a:pPr>
            <a:r>
              <a:rPr lang="id-ID" i="1" dirty="0" smtClean="0"/>
              <a:t>	</a:t>
            </a:r>
            <a:r>
              <a:rPr lang="id-ID" sz="2400" dirty="0" smtClean="0"/>
              <a:t>Diagram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diagram </a:t>
            </a:r>
            <a:r>
              <a:rPr lang="en-US" sz="2400" dirty="0" err="1"/>
              <a:t>batang</a:t>
            </a:r>
            <a:r>
              <a:rPr lang="en-US" sz="2400" dirty="0"/>
              <a:t>,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gaya</a:t>
            </a:r>
            <a:r>
              <a:rPr lang="en-US" sz="2400" dirty="0"/>
              <a:t> </a:t>
            </a:r>
            <a:r>
              <a:rPr lang="en-US" sz="2400" dirty="0" err="1"/>
              <a:t>visualisasinya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merepresentasikan</a:t>
            </a:r>
            <a:r>
              <a:rPr lang="en-US" sz="2400" dirty="0"/>
              <a:t> </a:t>
            </a:r>
            <a:r>
              <a:rPr lang="en-US" sz="2400" dirty="0" err="1"/>
              <a:t>sebaran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ketinggian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0" indent="0">
              <a:buNone/>
            </a:pPr>
            <a:r>
              <a:rPr lang="id-ID" sz="2800" dirty="0" smtClean="0"/>
              <a:t>4. </a:t>
            </a:r>
            <a:r>
              <a:rPr lang="id-ID" sz="2800" i="1" dirty="0" smtClean="0"/>
              <a:t>Scatter plot</a:t>
            </a:r>
          </a:p>
          <a:p>
            <a:pPr marL="0" indent="0">
              <a:buNone/>
            </a:pPr>
            <a:r>
              <a:rPr lang="id-ID" sz="2800" dirty="0" smtClean="0"/>
              <a:t>	</a:t>
            </a:r>
            <a:r>
              <a:rPr lang="id-ID" sz="2400" dirty="0"/>
              <a:t>M</a:t>
            </a:r>
            <a:r>
              <a:rPr lang="en-US" sz="2400" dirty="0" err="1" smtClean="0"/>
              <a:t>erupakan</a:t>
            </a:r>
            <a:r>
              <a:rPr lang="en-US" sz="2400" dirty="0" smtClean="0"/>
              <a:t> </a:t>
            </a:r>
            <a:r>
              <a:rPr lang="en-US" sz="2400" dirty="0" err="1"/>
              <a:t>cara</a:t>
            </a:r>
            <a:r>
              <a:rPr lang="en-US" sz="2400" dirty="0"/>
              <a:t> paling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memvisualisasikan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data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yang </a:t>
            </a:r>
            <a:r>
              <a:rPr lang="en-US" sz="2400" dirty="0" err="1"/>
              <a:t>masing</a:t>
            </a:r>
            <a:r>
              <a:rPr lang="en-US" sz="2400" dirty="0"/>
              <a:t> -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diwakili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sumbu</a:t>
            </a:r>
            <a:r>
              <a:rPr lang="en-US" sz="2400" dirty="0"/>
              <a:t>-x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sumbu</a:t>
            </a:r>
            <a:r>
              <a:rPr lang="en-US" sz="2400" dirty="0" smtClean="0"/>
              <a:t>-y</a:t>
            </a:r>
            <a:r>
              <a:rPr lang="id-ID" sz="2400" dirty="0" smtClean="0"/>
              <a:t>.</a:t>
            </a:r>
            <a:endParaRPr lang="id-ID" sz="2400" i="1" dirty="0" smtClean="0"/>
          </a:p>
          <a:p>
            <a:pPr marL="0" indent="0">
              <a:buNone/>
            </a:pPr>
            <a:r>
              <a:rPr lang="id-ID" sz="2400" i="1" dirty="0"/>
              <a:t>	</a:t>
            </a: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152400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sz="2800" dirty="0" smtClean="0"/>
              <a:t>5. </a:t>
            </a:r>
            <a:r>
              <a:rPr lang="id-ID" sz="2800" i="1" dirty="0" smtClean="0"/>
              <a:t>Box plot</a:t>
            </a:r>
            <a:endParaRPr lang="id-ID" sz="2800" dirty="0" smtClean="0"/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sz="2400" i="1" dirty="0" smtClean="0"/>
              <a:t>Box plot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vertikal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memanjang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kotak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istilah</a:t>
            </a:r>
            <a:r>
              <a:rPr lang="en-US" sz="2400" dirty="0" smtClean="0"/>
              <a:t> </a:t>
            </a:r>
            <a:r>
              <a:rPr lang="en-US" sz="2400" i="1" dirty="0" smtClean="0"/>
              <a:t>whisker</a:t>
            </a:r>
            <a:r>
              <a:rPr lang="en-US" sz="2400" dirty="0" smtClean="0"/>
              <a:t>. </a:t>
            </a:r>
            <a:r>
              <a:rPr lang="en-US" sz="2400" i="1" dirty="0" smtClean="0"/>
              <a:t>Whisker</a:t>
            </a:r>
            <a:r>
              <a:rPr lang="en-US" sz="2400" dirty="0" smtClean="0"/>
              <a:t> </a:t>
            </a:r>
            <a:r>
              <a:rPr lang="en-US" sz="2400" dirty="0" err="1" smtClean="0"/>
              <a:t>inilah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variabilitas</a:t>
            </a:r>
            <a:r>
              <a:rPr lang="en-US" sz="2400" dirty="0" smtClean="0"/>
              <a:t> data di </a:t>
            </a:r>
            <a:r>
              <a:rPr lang="en-US" sz="2400" dirty="0" err="1" smtClean="0"/>
              <a:t>luar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kuartil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kuartil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 (</a:t>
            </a:r>
            <a:r>
              <a:rPr lang="en-US" sz="2400" dirty="0" err="1" smtClean="0"/>
              <a:t>atau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pencilan</a:t>
            </a:r>
            <a:r>
              <a:rPr lang="en-US" sz="2400" dirty="0" smtClean="0"/>
              <a:t>). </a:t>
            </a:r>
          </a:p>
          <a:p>
            <a:pPr marL="0" indent="0">
              <a:buNone/>
            </a:pPr>
            <a:r>
              <a:rPr lang="id-ID" sz="2800" dirty="0"/>
              <a:t>6</a:t>
            </a:r>
            <a:r>
              <a:rPr lang="id-ID" sz="2800" dirty="0" smtClean="0"/>
              <a:t>. </a:t>
            </a:r>
            <a:r>
              <a:rPr lang="id-ID" sz="2800" i="1" dirty="0" smtClean="0"/>
              <a:t>Violin plot</a:t>
            </a:r>
            <a:endParaRPr lang="id-ID" sz="2800" dirty="0" smtClean="0"/>
          </a:p>
          <a:p>
            <a:pPr marL="0" indent="0">
              <a:buNone/>
            </a:pPr>
            <a:r>
              <a:rPr lang="id-ID" sz="2400" dirty="0"/>
              <a:t>	</a:t>
            </a:r>
            <a:r>
              <a:rPr lang="en-US" sz="2400" i="1" dirty="0"/>
              <a:t>Violin plot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box plot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KDE,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para </a:t>
            </a:r>
            <a:r>
              <a:rPr lang="en-US" sz="2400" dirty="0" err="1"/>
              <a:t>analis</a:t>
            </a:r>
            <a:r>
              <a:rPr lang="en-US" sz="2400" dirty="0"/>
              <a:t> data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distribusi</a:t>
            </a:r>
            <a:r>
              <a:rPr lang="en-US" sz="2400" dirty="0"/>
              <a:t> data </a:t>
            </a:r>
            <a:r>
              <a:rPr lang="en-US" sz="2400" dirty="0" err="1"/>
              <a:t>kontinyu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-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 smtClean="0"/>
              <a:t>.</a:t>
            </a:r>
            <a:endParaRPr lang="id-ID" sz="2400" dirty="0"/>
          </a:p>
          <a:p>
            <a:pPr marL="0" indent="0">
              <a:buNone/>
            </a:pPr>
            <a:r>
              <a:rPr lang="id-ID" sz="2800" dirty="0"/>
              <a:t>7</a:t>
            </a:r>
            <a:r>
              <a:rPr lang="id-ID" sz="2800" dirty="0" smtClean="0"/>
              <a:t>. </a:t>
            </a:r>
            <a:r>
              <a:rPr lang="id-ID" sz="2800" i="1" dirty="0" smtClean="0"/>
              <a:t>Pair grid</a:t>
            </a:r>
          </a:p>
          <a:p>
            <a:pPr marL="0" indent="0">
              <a:buNone/>
            </a:pPr>
            <a:r>
              <a:rPr lang="id-ID" sz="2400" i="1" dirty="0" smtClean="0"/>
              <a:t>	</a:t>
            </a:r>
            <a:r>
              <a:rPr lang="en-US" sz="2400" i="1" dirty="0"/>
              <a:t>Pair grid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peubah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sub-plot-</a:t>
            </a:r>
            <a:r>
              <a:rPr lang="en-US" sz="2400" dirty="0" err="1"/>
              <a:t>nya</a:t>
            </a:r>
            <a:r>
              <a:rPr lang="en-US" sz="2400" dirty="0"/>
              <a:t>. </a:t>
            </a:r>
            <a:r>
              <a:rPr lang="en-US" sz="2400" i="1" dirty="0"/>
              <a:t>Pair grid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visual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dinamakan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scatter plot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152400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3A1D00"/>
                </a:solidFill>
              </a:rPr>
              <a:t>D</a:t>
            </a:r>
            <a:r>
              <a:rPr lang="id-ID" b="1" dirty="0" smtClean="0">
                <a:solidFill>
                  <a:srgbClr val="3A1D00"/>
                </a:solidFill>
              </a:rPr>
              <a:t>. Mobil 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i="1" dirty="0" smtClean="0"/>
              <a:t>	Mobil </a:t>
            </a:r>
            <a:r>
              <a:rPr lang="id-ID" i="1" dirty="0"/>
              <a:t>merupakan kendaraan bermotor yang dilengkapi dengan tempat duduk dan perlengkapan pengangkutan bagasi yang digerakkan oleh peralatan mekanik berupa mesin.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437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8000" b="1" dirty="0" smtClean="0">
                <a:solidFill>
                  <a:schemeClr val="accent2">
                    <a:lumMod val="75000"/>
                  </a:schemeClr>
                </a:solidFill>
              </a:rPr>
              <a:t>BAB III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43150"/>
            <a:ext cx="7772400" cy="276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 III</a:t>
            </a:r>
            <a:endParaRPr lang="en-US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METODOLOGI</a:t>
            </a:r>
          </a:p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PENELITIAN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A. Sumber Data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yang digunakan : Data sekunder</a:t>
            </a:r>
          </a:p>
          <a:p>
            <a:r>
              <a:rPr lang="id-ID" dirty="0" smtClean="0"/>
              <a:t>Asal data 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www.kaggle.com/antfarol/car-sale-advertisements</a:t>
            </a:r>
            <a:endParaRPr lang="id-ID" u="sng" dirty="0" smtClean="0"/>
          </a:p>
          <a:p>
            <a:r>
              <a:rPr lang="id-ID" dirty="0" smtClean="0"/>
              <a:t>Tanggal akses : </a:t>
            </a:r>
            <a:r>
              <a:rPr lang="en-US" dirty="0"/>
              <a:t>26 </a:t>
            </a:r>
            <a:r>
              <a:rPr lang="en-US" dirty="0" err="1"/>
              <a:t>Februari</a:t>
            </a:r>
            <a:r>
              <a:rPr lang="en-US" dirty="0"/>
              <a:t> </a:t>
            </a:r>
            <a:r>
              <a:rPr lang="en-US" dirty="0" smtClean="0"/>
              <a:t>20</a:t>
            </a:r>
            <a:r>
              <a:rPr lang="id-ID" dirty="0" smtClean="0"/>
              <a:t>20</a:t>
            </a:r>
          </a:p>
          <a:p>
            <a:r>
              <a:rPr lang="id-ID" dirty="0" smtClean="0"/>
              <a:t>Merupakan data tentang iklan penjualan mobil di Ukraina dari tahun 1953-2020.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3A1D00"/>
                </a:solidFill>
              </a:rPr>
              <a:t>B</a:t>
            </a:r>
            <a:r>
              <a:rPr lang="id-ID" b="1" dirty="0" smtClean="0">
                <a:solidFill>
                  <a:srgbClr val="3A1D00"/>
                </a:solidFill>
              </a:rPr>
              <a:t>. Variabel Penelitian</a:t>
            </a:r>
            <a:endParaRPr lang="en-US" b="1" dirty="0">
              <a:solidFill>
                <a:srgbClr val="3A1D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46068"/>
              </p:ext>
            </p:extLst>
          </p:nvPr>
        </p:nvGraphicFramePr>
        <p:xfrm>
          <a:off x="2976201" y="1600199"/>
          <a:ext cx="3272199" cy="4737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258"/>
                <a:gridCol w="884258"/>
                <a:gridCol w="1503683"/>
              </a:tblGrid>
              <a:tr h="3002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Variabel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Jenis Data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Keterangan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4503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Car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Merek mobil yang diiklankan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4503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Price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Numerik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Harga mobil diiklankan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3002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Body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Tipe body mobil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6004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Mileage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Numerik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Jarak yang sudah ditempuh mobil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3002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Engine Vol.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Numerik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Kapasitas mesin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1727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Engine Type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Tipe mesin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75055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Registration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Apakah mobil terdaftar di Ukraina atau tidak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4503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Date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Tahun produksi mobil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45033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Nama model spesifik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  <a:tr h="3002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Drive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effectLst/>
                        </a:rPr>
                        <a:t>Kategorik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err="1">
                          <a:effectLst/>
                        </a:rPr>
                        <a:t>Tipe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setir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mobil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4333" marR="64333" marT="0" marB="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C. Langkah Analisis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i="1" dirty="0"/>
              <a:t>Car Sales Advertisements</a:t>
            </a:r>
            <a:r>
              <a:rPr lang="en-US" dirty="0"/>
              <a:t> 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preprocessing </a:t>
            </a:r>
            <a:r>
              <a:rPr lang="en-US" dirty="0"/>
              <a:t>data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data </a:t>
            </a:r>
            <a:r>
              <a:rPr lang="en-US" i="1" dirty="0" smtClean="0"/>
              <a:t>outlier</a:t>
            </a:r>
            <a:r>
              <a:rPr lang="en-US" dirty="0" smtClean="0"/>
              <a:t>¸</a:t>
            </a:r>
            <a:r>
              <a:rPr lang="id-ID" dirty="0" smtClean="0"/>
              <a:t> </a:t>
            </a:r>
            <a:r>
              <a:rPr lang="en-US" i="1" dirty="0" smtClean="0"/>
              <a:t>noisy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missing value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i="1" dirty="0"/>
              <a:t>Car Sales Advertisements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437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8000" b="1" dirty="0" smtClean="0">
                <a:solidFill>
                  <a:schemeClr val="accent2">
                    <a:lumMod val="75000"/>
                  </a:schemeClr>
                </a:solidFill>
              </a:rPr>
              <a:t>BAB IV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43150"/>
            <a:ext cx="7772400" cy="276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 IV</a:t>
            </a:r>
            <a:endParaRPr lang="en-US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HASIL DAN </a:t>
            </a:r>
          </a:p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PEMBAHASAN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5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437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8000" b="1" dirty="0" smtClean="0">
                <a:solidFill>
                  <a:schemeClr val="accent2">
                    <a:lumMod val="75000"/>
                  </a:schemeClr>
                </a:solidFill>
              </a:rPr>
              <a:t>BAB I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43150"/>
            <a:ext cx="7772400" cy="276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 I</a:t>
            </a:r>
            <a:endParaRPr lang="en-US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PENDAHULUAN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A. </a:t>
            </a:r>
            <a:r>
              <a:rPr lang="id-ID" b="1" i="1" dirty="0" smtClean="0">
                <a:solidFill>
                  <a:srgbClr val="3A1D00"/>
                </a:solidFill>
              </a:rPr>
              <a:t>Preprocessing Data</a:t>
            </a:r>
            <a:endParaRPr lang="en-US" b="1" i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smtClean="0"/>
              <a:t>Hal </a:t>
            </a:r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preprocessing data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i="1" dirty="0"/>
              <a:t>car sales advertisements </a:t>
            </a:r>
            <a:r>
              <a:rPr lang="en-US" dirty="0"/>
              <a:t>di </a:t>
            </a:r>
            <a:r>
              <a:rPr lang="en-US" dirty="0" err="1"/>
              <a:t>Ukraina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1953-2016 </a:t>
            </a:r>
            <a:r>
              <a:rPr lang="en-US" dirty="0" err="1"/>
              <a:t>sebanyak</a:t>
            </a:r>
            <a:r>
              <a:rPr lang="en-US" dirty="0"/>
              <a:t> 9576 data </a:t>
            </a:r>
            <a:r>
              <a:rPr lang="en-US" dirty="0" err="1"/>
              <a:t>dan</a:t>
            </a:r>
            <a:r>
              <a:rPr lang="en-US" dirty="0"/>
              <a:t> 10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D</a:t>
            </a:r>
            <a:r>
              <a:rPr lang="en-US" dirty="0" err="1" smtClean="0"/>
              <a:t>apat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per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kategorik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0879"/>
              </p:ext>
            </p:extLst>
          </p:nvPr>
        </p:nvGraphicFramePr>
        <p:xfrm>
          <a:off x="4953000" y="2514600"/>
          <a:ext cx="1905000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2500"/>
                <a:gridCol w="9525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Tipe</a:t>
                      </a:r>
                      <a:r>
                        <a:rPr lang="en-US" sz="1500" dirty="0">
                          <a:effectLst/>
                        </a:rPr>
                        <a:t> Data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Variabel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Float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Price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EngV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Object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Car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Body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engType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Registration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Model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Drive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Object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Mileage </a:t>
                      </a:r>
                      <a:endParaRPr lang="en-US" sz="15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Year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91592" y="5345668"/>
            <a:ext cx="1866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/>
              <a:t>Tabel</a:t>
            </a:r>
            <a:r>
              <a:rPr lang="en-US" sz="1400" b="1" dirty="0"/>
              <a:t> </a:t>
            </a:r>
            <a:r>
              <a:rPr lang="id-ID" sz="1400" b="1" dirty="0"/>
              <a:t>2</a:t>
            </a:r>
            <a:r>
              <a:rPr lang="en-US" sz="1400" b="1" dirty="0" smtClean="0"/>
              <a:t>. </a:t>
            </a:r>
            <a:r>
              <a:rPr lang="en-US" sz="1400" dirty="0" err="1"/>
              <a:t>Informasi</a:t>
            </a:r>
            <a:r>
              <a:rPr lang="en-US" sz="1400" dirty="0"/>
              <a:t>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Langkah selanjutnya 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Mengidentifikasi dan mengatasi </a:t>
            </a:r>
            <a:r>
              <a:rPr lang="id-ID" i="1" dirty="0" smtClean="0"/>
              <a:t>missing </a:t>
            </a:r>
            <a:r>
              <a:rPr lang="id-ID" i="1" dirty="0" smtClean="0"/>
              <a:t>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id-ID" sz="2800" dirty="0" smtClean="0"/>
              <a:t>Mengidentifikasi dan mengatasi </a:t>
            </a:r>
            <a:r>
              <a:rPr lang="id-ID" sz="2800" i="1" dirty="0" smtClean="0"/>
              <a:t>missing value</a:t>
            </a:r>
          </a:p>
          <a:p>
            <a:r>
              <a:rPr lang="id-ID" sz="2800" dirty="0" smtClean="0"/>
              <a:t>Ketahui variabel mana saja yang terdapat </a:t>
            </a:r>
            <a:r>
              <a:rPr lang="id-ID" sz="2800" i="1" dirty="0" smtClean="0"/>
              <a:t>missing value</a:t>
            </a:r>
          </a:p>
          <a:p>
            <a:r>
              <a:rPr lang="id-ID" sz="2800" dirty="0" smtClean="0"/>
              <a:t>Perhatikan jumlah </a:t>
            </a:r>
            <a:r>
              <a:rPr lang="id-ID" sz="2800" i="1" dirty="0" smtClean="0"/>
              <a:t>missing value </a:t>
            </a:r>
            <a:r>
              <a:rPr lang="id-ID" sz="2800" dirty="0" smtClean="0"/>
              <a:t>yang berada pada variabel tersebut</a:t>
            </a:r>
          </a:p>
          <a:p>
            <a:r>
              <a:rPr lang="id-ID" sz="2800" dirty="0" smtClean="0"/>
              <a:t>Dengan bantuan </a:t>
            </a:r>
            <a:r>
              <a:rPr lang="id-ID" sz="2800" i="1" dirty="0" smtClean="0"/>
              <a:t>python </a:t>
            </a:r>
            <a:r>
              <a:rPr lang="id-ID" sz="2800" dirty="0" smtClean="0"/>
              <a:t>terdeteksi bahwa terdapat 434 </a:t>
            </a:r>
            <a:r>
              <a:rPr lang="id-ID" sz="2800" i="1" dirty="0" smtClean="0"/>
              <a:t>missing value </a:t>
            </a:r>
            <a:r>
              <a:rPr lang="id-ID" sz="2800" dirty="0" smtClean="0"/>
              <a:t>pada variabel engV dan 511 </a:t>
            </a:r>
            <a:r>
              <a:rPr lang="id-ID" sz="2800" i="1" dirty="0" smtClean="0"/>
              <a:t>missing value </a:t>
            </a:r>
            <a:r>
              <a:rPr lang="id-ID" sz="2800" dirty="0" smtClean="0"/>
              <a:t>pada variabel tipe stir.</a:t>
            </a:r>
          </a:p>
          <a:p>
            <a:r>
              <a:rPr lang="id-ID" sz="2800" dirty="0" err="1" smtClean="0"/>
              <a:t>J</a:t>
            </a:r>
            <a:r>
              <a:rPr lang="en-US" sz="2800" dirty="0" err="1" smtClean="0"/>
              <a:t>umlah</a:t>
            </a:r>
            <a:r>
              <a:rPr lang="en-US" sz="2800" dirty="0" smtClean="0"/>
              <a:t> </a:t>
            </a:r>
            <a:r>
              <a:rPr lang="en-US" sz="2800" i="1" dirty="0"/>
              <a:t>missing value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id-ID" sz="2800" dirty="0" smtClean="0"/>
              <a:t>melebihi</a:t>
            </a:r>
            <a:r>
              <a:rPr lang="en-US" sz="2800" dirty="0" smtClean="0"/>
              <a:t> </a:t>
            </a:r>
            <a:r>
              <a:rPr lang="en-US" sz="2800" dirty="0"/>
              <a:t>30% </a:t>
            </a:r>
            <a:r>
              <a:rPr lang="id-ID" sz="2800" dirty="0" smtClean="0"/>
              <a:t>dari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ketidakikutsertaan</a:t>
            </a:r>
            <a:r>
              <a:rPr lang="en-US" sz="2800" dirty="0"/>
              <a:t> </a:t>
            </a:r>
            <a:r>
              <a:rPr lang="en-US" sz="2800" dirty="0" err="1" smtClean="0"/>
              <a:t>variabel</a:t>
            </a:r>
            <a:r>
              <a:rPr lang="id-ID" sz="2800" dirty="0" smtClean="0"/>
              <a:t>.</a:t>
            </a:r>
          </a:p>
          <a:p>
            <a:r>
              <a:rPr lang="id-ID" sz="2800" dirty="0" smtClean="0"/>
              <a:t>C</a:t>
            </a:r>
            <a:r>
              <a:rPr lang="en-US" sz="2800" dirty="0" err="1" smtClean="0"/>
              <a:t>ukup</a:t>
            </a:r>
            <a:r>
              <a:rPr lang="en-US" sz="2800" dirty="0" smtClean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pengisian</a:t>
            </a:r>
            <a:r>
              <a:rPr lang="en-US" sz="2800" dirty="0"/>
              <a:t> </a:t>
            </a:r>
            <a:r>
              <a:rPr lang="en-US" sz="2800" i="1" dirty="0"/>
              <a:t>missing value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i="1" dirty="0"/>
              <a:t>drive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bertipe</a:t>
            </a:r>
            <a:r>
              <a:rPr lang="en-US" sz="2800" dirty="0"/>
              <a:t> </a:t>
            </a:r>
            <a:r>
              <a:rPr lang="en-US" sz="2800" dirty="0" err="1"/>
              <a:t>kategorik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mengisi</a:t>
            </a:r>
            <a:r>
              <a:rPr lang="en-US" sz="2800" dirty="0"/>
              <a:t> </a:t>
            </a:r>
            <a:r>
              <a:rPr lang="en-US" sz="2800" i="1" dirty="0"/>
              <a:t>missing value </a:t>
            </a:r>
            <a:r>
              <a:rPr lang="en-US" sz="2800" dirty="0" err="1"/>
              <a:t>dengan</a:t>
            </a:r>
            <a:r>
              <a:rPr lang="en-US" sz="2800" dirty="0"/>
              <a:t> modus </a:t>
            </a:r>
            <a:r>
              <a:rPr lang="en-US" sz="2800" dirty="0" err="1"/>
              <a:t>dari</a:t>
            </a:r>
            <a:r>
              <a:rPr lang="en-US" sz="2800" dirty="0"/>
              <a:t> data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i="1" dirty="0" smtClean="0"/>
              <a:t>drive</a:t>
            </a:r>
            <a:r>
              <a:rPr lang="id-ID" sz="2800" i="1" dirty="0" smtClean="0"/>
              <a:t>.</a:t>
            </a:r>
          </a:p>
          <a:p>
            <a:r>
              <a:rPr lang="id-ID" sz="2800" i="1" dirty="0"/>
              <a:t>S</a:t>
            </a:r>
            <a:r>
              <a:rPr lang="en-US" sz="2800" dirty="0" err="1" smtClean="0"/>
              <a:t>edangkan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varabel</a:t>
            </a:r>
            <a:r>
              <a:rPr lang="en-US" sz="2800" dirty="0"/>
              <a:t> </a:t>
            </a:r>
            <a:r>
              <a:rPr lang="en-US" sz="2800" i="1" dirty="0" err="1"/>
              <a:t>engV</a:t>
            </a:r>
            <a:r>
              <a:rPr lang="en-US" sz="2800" i="1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data </a:t>
            </a:r>
            <a:r>
              <a:rPr lang="en-US" sz="2800" dirty="0" err="1"/>
              <a:t>bertipe</a:t>
            </a:r>
            <a:r>
              <a:rPr lang="en-US" sz="2800" dirty="0"/>
              <a:t> </a:t>
            </a:r>
            <a:r>
              <a:rPr lang="en-US" sz="2800" dirty="0" err="1"/>
              <a:t>numerik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diketahui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data </a:t>
            </a:r>
            <a:r>
              <a:rPr lang="en-US" sz="2800" i="1" dirty="0"/>
              <a:t>outlier </a:t>
            </a:r>
            <a:r>
              <a:rPr lang="en-US" sz="2800" dirty="0" err="1"/>
              <a:t>ataukah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bantuan</a:t>
            </a:r>
            <a:r>
              <a:rPr lang="en-US" sz="2800" dirty="0"/>
              <a:t> </a:t>
            </a:r>
            <a:r>
              <a:rPr lang="en-US" sz="2800" i="1" dirty="0"/>
              <a:t>python </a:t>
            </a:r>
            <a:r>
              <a:rPr lang="en-US" sz="2800" dirty="0" err="1"/>
              <a:t>didapatkan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i="1" dirty="0"/>
              <a:t>boxplot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.</a:t>
            </a:r>
            <a:endParaRPr lang="id-ID" sz="2800" i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6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72"/>
            <a:ext cx="8229600" cy="5361392"/>
          </a:xfrm>
        </p:spPr>
        <p:txBody>
          <a:bodyPr/>
          <a:lstStyle/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Terdapat data </a:t>
            </a:r>
            <a:r>
              <a:rPr lang="id-ID" i="1" dirty="0" smtClean="0"/>
              <a:t>outlier </a:t>
            </a:r>
            <a:r>
              <a:rPr lang="id-ID" dirty="0" smtClean="0"/>
              <a:t> maka </a:t>
            </a:r>
            <a:r>
              <a:rPr lang="id-ID" i="1" dirty="0" smtClean="0"/>
              <a:t>missing value </a:t>
            </a:r>
            <a:r>
              <a:rPr lang="id-ID" dirty="0" smtClean="0"/>
              <a:t>data dari variabel </a:t>
            </a:r>
            <a:r>
              <a:rPr lang="id-ID" i="1" dirty="0" smtClean="0"/>
              <a:t>engV </a:t>
            </a:r>
            <a:r>
              <a:rPr lang="id-ID" dirty="0" smtClean="0"/>
              <a:t>dapat diisi dengan nilai tengahatau median dari data pada vaiabel </a:t>
            </a:r>
            <a:r>
              <a:rPr lang="id-ID" i="1" dirty="0" smtClean="0"/>
              <a:t>engV.</a:t>
            </a:r>
            <a:endParaRPr lang="en-US" dirty="0"/>
          </a:p>
        </p:txBody>
      </p:sp>
      <p:pic>
        <p:nvPicPr>
          <p:cNvPr id="9218" name="Picture 2" descr="boxplot outlier eng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"/>
            <a:ext cx="3360837" cy="235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8154" y="2968823"/>
            <a:ext cx="26292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1</a:t>
            </a:r>
            <a:r>
              <a:rPr lang="en-US" sz="1400" b="1" dirty="0"/>
              <a:t>. </a:t>
            </a:r>
            <a:r>
              <a:rPr lang="id-ID" sz="1400" i="1" dirty="0"/>
              <a:t>Boxplot</a:t>
            </a:r>
            <a:r>
              <a:rPr lang="id-ID" sz="1400" dirty="0"/>
              <a:t> Volume mesin</a:t>
            </a:r>
            <a:endParaRPr lang="en-US" sz="1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3A1D00"/>
                </a:solidFill>
              </a:rPr>
              <a:t>B</a:t>
            </a:r>
            <a:r>
              <a:rPr lang="id-ID" b="1" dirty="0" smtClean="0">
                <a:solidFill>
                  <a:srgbClr val="3A1D00"/>
                </a:solidFill>
              </a:rPr>
              <a:t>. Analisis Eksplorasi Data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eksplorasi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  <a:r>
              <a:rPr lang="en-US" dirty="0" err="1"/>
              <a:t>praktikum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 smtClean="0"/>
              <a:t>.</a:t>
            </a: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Karakteristik Data</a:t>
            </a:r>
          </a:p>
          <a:p>
            <a:pPr marL="514350" indent="-514350">
              <a:buAutoNum type="arabicPeriod"/>
            </a:pPr>
            <a:r>
              <a:rPr lang="id-ID" dirty="0" smtClean="0"/>
              <a:t>Visualisasi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876800" cy="536416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Karakteristik Data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/>
              <a:t>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/>
              <a:t>data iklan penjualan mobil di Ukrania dari tahun 1953-2016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dibersihkan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deskriptifnya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data </a:t>
            </a:r>
            <a:r>
              <a:rPr lang="en-US" sz="2400" dirty="0" err="1"/>
              <a:t>kategorik</a:t>
            </a:r>
            <a:r>
              <a:rPr lang="en-US" sz="2400" dirty="0"/>
              <a:t> </a:t>
            </a:r>
            <a:r>
              <a:rPr lang="en-US" sz="2400" dirty="0" err="1"/>
              <a:t>statistika</a:t>
            </a:r>
            <a:r>
              <a:rPr lang="en-US" sz="2400" dirty="0"/>
              <a:t> </a:t>
            </a:r>
            <a:r>
              <a:rPr lang="en-US" sz="2400" dirty="0" err="1"/>
              <a:t>deskriptif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mengetahui</a:t>
            </a:r>
            <a:r>
              <a:rPr lang="en-US" sz="2400" dirty="0"/>
              <a:t> modus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dilihat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.</a:t>
            </a:r>
            <a:endParaRPr lang="id-ID" sz="2400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32435"/>
              </p:ext>
            </p:extLst>
          </p:nvPr>
        </p:nvGraphicFramePr>
        <p:xfrm>
          <a:off x="5410200" y="1066800"/>
          <a:ext cx="3581400" cy="277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209"/>
                <a:gridCol w="1116724"/>
                <a:gridCol w="947163"/>
                <a:gridCol w="785304"/>
              </a:tblGrid>
              <a:tr h="160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Mileage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engV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9.</a:t>
                      </a:r>
                      <a:r>
                        <a:rPr lang="en-US" sz="1400">
                          <a:effectLst/>
                        </a:rPr>
                        <a:t>439</a:t>
                      </a:r>
                      <a:r>
                        <a:rPr lang="id-ID" sz="1400">
                          <a:effectLst/>
                        </a:rPr>
                        <a:t>000e+03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</a:t>
                      </a:r>
                      <a:r>
                        <a:rPr lang="en-US" sz="1400">
                          <a:effectLst/>
                        </a:rPr>
                        <a:t>439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9439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Mean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3,09543</a:t>
                      </a:r>
                      <a:r>
                        <a:rPr lang="id-ID" sz="1400">
                          <a:effectLst/>
                        </a:rPr>
                        <a:t>9e+06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135,405340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2.</a:t>
                      </a:r>
                      <a:r>
                        <a:rPr lang="en-US" sz="1400">
                          <a:effectLst/>
                        </a:rPr>
                        <a:t>259743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Standar Deviasi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5,52745</a:t>
                      </a:r>
                      <a:r>
                        <a:rPr lang="id-ID" sz="1400">
                          <a:effectLst/>
                        </a:rPr>
                        <a:t>e+07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89,876661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1,095150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60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Min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9.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r>
                        <a:rPr lang="id-ID" sz="1400">
                          <a:effectLst/>
                        </a:rPr>
                        <a:t>00000e+03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12</a:t>
                      </a: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0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Max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2,071125</a:t>
                      </a:r>
                      <a:r>
                        <a:rPr lang="id-ID" sz="1400">
                          <a:effectLst/>
                        </a:rPr>
                        <a:t>e+09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id-ID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87263"/>
              </p:ext>
            </p:extLst>
          </p:nvPr>
        </p:nvGraphicFramePr>
        <p:xfrm>
          <a:off x="5762942" y="4747098"/>
          <a:ext cx="2847658" cy="1653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575"/>
                <a:gridCol w="1339083"/>
              </a:tblGrid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Variabel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Modus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Volkswagen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Body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Sedan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r>
                        <a:rPr lang="id-ID" sz="1400">
                          <a:effectLst/>
                        </a:rPr>
                        <a:t>i</a:t>
                      </a:r>
                      <a:r>
                        <a:rPr lang="en-US" sz="1400">
                          <a:effectLst/>
                        </a:rPr>
                        <a:t>pe Bahan Bakar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Petrol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E-Class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56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Front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05400" y="4572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Tabel</a:t>
            </a:r>
            <a:r>
              <a:rPr lang="en-US" sz="1400" b="1" i="1" dirty="0"/>
              <a:t> </a:t>
            </a:r>
            <a:r>
              <a:rPr lang="id-ID" sz="1400" b="1" i="1" dirty="0" smtClean="0"/>
              <a:t>3</a:t>
            </a:r>
            <a:r>
              <a:rPr lang="en-US" sz="1400" b="1" i="1" dirty="0" smtClean="0"/>
              <a:t>. </a:t>
            </a:r>
            <a:r>
              <a:rPr lang="en-US" sz="1400" i="1" dirty="0" err="1"/>
              <a:t>Karakteristik</a:t>
            </a:r>
            <a:r>
              <a:rPr lang="en-US" sz="1400" i="1" dirty="0"/>
              <a:t> Data</a:t>
            </a:r>
            <a:r>
              <a:rPr lang="en-US" sz="1400" b="1" i="1" dirty="0"/>
              <a:t> </a:t>
            </a:r>
            <a:r>
              <a:rPr lang="en-US" sz="1400" i="1" dirty="0" err="1"/>
              <a:t>Iklan</a:t>
            </a:r>
            <a:r>
              <a:rPr lang="en-US" sz="1400" i="1" dirty="0"/>
              <a:t> </a:t>
            </a:r>
            <a:r>
              <a:rPr lang="en-US" sz="1400" i="1" dirty="0" err="1"/>
              <a:t>Penjualan</a:t>
            </a:r>
            <a:r>
              <a:rPr lang="en-US" sz="1400" i="1" dirty="0"/>
              <a:t> Mobil di </a:t>
            </a:r>
            <a:r>
              <a:rPr lang="en-US" sz="1400" i="1" dirty="0" err="1"/>
              <a:t>Ukrania</a:t>
            </a:r>
            <a:r>
              <a:rPr lang="en-US" sz="1400" i="1" dirty="0"/>
              <a:t> </a:t>
            </a:r>
            <a:r>
              <a:rPr lang="en-US" sz="1400" i="1" dirty="0" err="1"/>
              <a:t>dari</a:t>
            </a:r>
            <a:r>
              <a:rPr lang="en-US" sz="1400" i="1" dirty="0"/>
              <a:t> </a:t>
            </a:r>
            <a:r>
              <a:rPr lang="en-US" sz="1400" i="1" dirty="0" err="1"/>
              <a:t>tahun</a:t>
            </a:r>
            <a:r>
              <a:rPr lang="en-US" sz="1400" i="1" dirty="0"/>
              <a:t> 1953-2016 </a:t>
            </a:r>
            <a:r>
              <a:rPr lang="en-US" sz="1400" i="1" dirty="0" err="1"/>
              <a:t>untuk</a:t>
            </a:r>
            <a:r>
              <a:rPr lang="en-US" sz="1400" i="1" dirty="0"/>
              <a:t> Data </a:t>
            </a:r>
            <a:r>
              <a:rPr lang="en-US" sz="1400" i="1" dirty="0" err="1"/>
              <a:t>Numerik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181600" y="42011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err="1"/>
              <a:t>Tabel</a:t>
            </a:r>
            <a:r>
              <a:rPr lang="en-US" sz="1400" b="1" i="1" dirty="0"/>
              <a:t> </a:t>
            </a:r>
            <a:r>
              <a:rPr lang="id-ID" sz="1400" b="1" i="1" dirty="0" smtClean="0"/>
              <a:t>4</a:t>
            </a:r>
            <a:r>
              <a:rPr lang="en-US" sz="1400" b="1" i="1" dirty="0" smtClean="0"/>
              <a:t>. </a:t>
            </a:r>
            <a:r>
              <a:rPr lang="en-US" sz="1400" i="1" dirty="0" err="1"/>
              <a:t>Karakteristik</a:t>
            </a:r>
            <a:r>
              <a:rPr lang="en-US" sz="1400" i="1" dirty="0"/>
              <a:t> Data</a:t>
            </a:r>
            <a:r>
              <a:rPr lang="en-US" sz="1400" b="1" i="1" dirty="0"/>
              <a:t> </a:t>
            </a:r>
            <a:r>
              <a:rPr lang="en-US" sz="1400" i="1" dirty="0" err="1"/>
              <a:t>Iklan</a:t>
            </a:r>
            <a:r>
              <a:rPr lang="en-US" sz="1400" i="1" dirty="0"/>
              <a:t> </a:t>
            </a:r>
            <a:r>
              <a:rPr lang="en-US" sz="1400" i="1" dirty="0" err="1"/>
              <a:t>Penjualan</a:t>
            </a:r>
            <a:r>
              <a:rPr lang="en-US" sz="1400" i="1" dirty="0"/>
              <a:t> Mobil di </a:t>
            </a:r>
            <a:r>
              <a:rPr lang="en-US" sz="1400" i="1" dirty="0" err="1"/>
              <a:t>Ukrania</a:t>
            </a:r>
            <a:r>
              <a:rPr lang="en-US" sz="1400" i="1" dirty="0"/>
              <a:t> </a:t>
            </a:r>
            <a:r>
              <a:rPr lang="en-US" sz="1400" i="1" dirty="0" err="1"/>
              <a:t>dari</a:t>
            </a:r>
            <a:r>
              <a:rPr lang="en-US" sz="1400" i="1" dirty="0"/>
              <a:t> </a:t>
            </a:r>
            <a:r>
              <a:rPr lang="en-US" sz="1400" i="1" dirty="0" err="1"/>
              <a:t>tahun</a:t>
            </a:r>
            <a:r>
              <a:rPr lang="en-US" sz="1400" i="1" dirty="0"/>
              <a:t> 1953-2016 </a:t>
            </a:r>
            <a:r>
              <a:rPr lang="en-US" sz="1400" i="1" dirty="0" err="1"/>
              <a:t>untuk</a:t>
            </a:r>
            <a:r>
              <a:rPr lang="en-US" sz="1400" i="1" dirty="0"/>
              <a:t> Data </a:t>
            </a:r>
            <a:r>
              <a:rPr lang="id-ID" sz="1400" i="1" dirty="0" smtClean="0"/>
              <a:t>Kategorik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85800" cy="68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6407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2. Visualisasi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top 10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7728"/>
            <a:ext cx="3352800" cy="295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4648200"/>
            <a:ext cx="3570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2. </a:t>
            </a:r>
            <a:r>
              <a:rPr lang="en-US" sz="1400" dirty="0"/>
              <a:t>10 </a:t>
            </a:r>
            <a:r>
              <a:rPr lang="en-US" sz="1400" dirty="0" err="1"/>
              <a:t>Teratas</a:t>
            </a:r>
            <a:r>
              <a:rPr lang="en-US" sz="1400" dirty="0"/>
              <a:t> </a:t>
            </a:r>
            <a:r>
              <a:rPr lang="en-US" sz="1400" dirty="0" err="1"/>
              <a:t>Merek</a:t>
            </a:r>
            <a:r>
              <a:rPr lang="en-US" sz="1400" dirty="0"/>
              <a:t> Mobil yang </a:t>
            </a:r>
            <a:r>
              <a:rPr lang="en-US" sz="1400" dirty="0" err="1"/>
              <a:t>Dijual</a:t>
            </a:r>
            <a:endParaRPr lang="en-US" sz="1400" i="1" dirty="0"/>
          </a:p>
        </p:txBody>
      </p:sp>
      <p:pic>
        <p:nvPicPr>
          <p:cNvPr id="3075" name="Picture 3" descr="volkswe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350" y="2951705"/>
            <a:ext cx="3646250" cy="261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9200" y="557278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3. </a:t>
            </a:r>
            <a:r>
              <a:rPr lang="en-US" sz="1400" i="1" dirty="0" err="1"/>
              <a:t>Barchart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Penjualan</a:t>
            </a:r>
            <a:r>
              <a:rPr lang="en-US" sz="1400" dirty="0"/>
              <a:t> Mobil </a:t>
            </a:r>
            <a:r>
              <a:rPr lang="en-US" sz="1400" dirty="0" err="1"/>
              <a:t>Merek</a:t>
            </a:r>
            <a:r>
              <a:rPr lang="en-US" sz="1400" dirty="0"/>
              <a:t> </a:t>
            </a:r>
            <a:r>
              <a:rPr lang="en-US" sz="1400" i="1" dirty="0"/>
              <a:t>Volkswagen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 1953-2016</a:t>
            </a:r>
            <a:endParaRPr lang="en-US" sz="1400" i="1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4797425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 err="1"/>
              <a:t>D</a:t>
            </a:r>
            <a:r>
              <a:rPr lang="en-US" sz="2000" dirty="0" err="1" smtClean="0"/>
              <a:t>ari</a:t>
            </a:r>
            <a:r>
              <a:rPr lang="en-US" sz="2000" dirty="0" smtClean="0"/>
              <a:t> 9439 data </a:t>
            </a:r>
            <a:r>
              <a:rPr lang="en-US" sz="2000" dirty="0" err="1" smtClean="0"/>
              <a:t>mobil</a:t>
            </a:r>
            <a:r>
              <a:rPr lang="en-US" sz="2000" dirty="0" smtClean="0"/>
              <a:t>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mobil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diiklankan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mobil</a:t>
            </a:r>
            <a:r>
              <a:rPr lang="en-US" sz="2000" dirty="0" smtClean="0"/>
              <a:t> </a:t>
            </a:r>
            <a:r>
              <a:rPr lang="en-US" sz="2000" i="1" dirty="0" smtClean="0"/>
              <a:t>Volkswagen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9439 </a:t>
            </a:r>
            <a:r>
              <a:rPr lang="en-US" sz="2000" dirty="0" err="1" smtClean="0"/>
              <a:t>mobil</a:t>
            </a:r>
            <a:r>
              <a:rPr lang="en-US" sz="2000" dirty="0" smtClean="0"/>
              <a:t> </a:t>
            </a:r>
            <a:r>
              <a:rPr lang="en-US" sz="2000" dirty="0" err="1" smtClean="0"/>
              <a:t>merek</a:t>
            </a:r>
            <a:r>
              <a:rPr lang="en-US" sz="2000" dirty="0" smtClean="0"/>
              <a:t> </a:t>
            </a:r>
            <a:r>
              <a:rPr lang="en-US" sz="2000" i="1" dirty="0" smtClean="0"/>
              <a:t>Volkswagen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915,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i="1" dirty="0" smtClean="0"/>
              <a:t>Mercedes-Benz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899,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BMW </a:t>
            </a:r>
            <a:r>
              <a:rPr lang="en-US" sz="2000" dirty="0" err="1" smtClean="0"/>
              <a:t>sebanyak</a:t>
            </a:r>
            <a:r>
              <a:rPr lang="en-US" sz="2000" dirty="0" smtClean="0"/>
              <a:t> 685</a:t>
            </a:r>
            <a:r>
              <a:rPr lang="id-ID" sz="2000" dirty="0" smtClean="0"/>
              <a:t>.</a:t>
            </a: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343400" y="914400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merek</a:t>
            </a:r>
            <a:r>
              <a:rPr lang="en-US" sz="2000" dirty="0"/>
              <a:t> </a:t>
            </a:r>
            <a:r>
              <a:rPr lang="en-US" sz="2000" i="1" dirty="0"/>
              <a:t>Volkswagen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yang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diiklankan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2012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iklan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tertinggi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merek</a:t>
            </a:r>
            <a:r>
              <a:rPr lang="en-US" sz="2000" dirty="0"/>
              <a:t> </a:t>
            </a:r>
            <a:r>
              <a:rPr lang="en-US" sz="2000" i="1" dirty="0"/>
              <a:t>Volkswagen</a:t>
            </a:r>
            <a:r>
              <a:rPr lang="en-US" sz="2000" dirty="0"/>
              <a:t>.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858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4797425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Dari </a:t>
            </a:r>
            <a:r>
              <a:rPr lang="id-ID" sz="2000" i="1" dirty="0"/>
              <a:t>bar chart </a:t>
            </a:r>
            <a:r>
              <a:rPr lang="en-US" sz="2000" dirty="0" smtClean="0"/>
              <a:t>di</a:t>
            </a:r>
            <a:r>
              <a:rPr lang="id-ID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err="1"/>
              <a:t>bakar</a:t>
            </a:r>
            <a:r>
              <a:rPr lang="en-US" sz="2000" dirty="0"/>
              <a:t> yang paling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 </a:t>
            </a:r>
            <a:r>
              <a:rPr lang="en-US" sz="2000" dirty="0" err="1"/>
              <a:t>mobil-mobil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iklan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petrol </a:t>
            </a:r>
            <a:r>
              <a:rPr lang="en-US" sz="2000" dirty="0" err="1"/>
              <a:t>sebanyak</a:t>
            </a:r>
            <a:r>
              <a:rPr lang="en-US" sz="2000" dirty="0"/>
              <a:t> 4329. </a:t>
            </a: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343400" y="914400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Dari </a:t>
            </a:r>
            <a:r>
              <a:rPr lang="en-US" sz="2000" i="1" dirty="0" err="1"/>
              <a:t>piechart</a:t>
            </a:r>
            <a:r>
              <a:rPr lang="en-US" sz="2000" i="1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stir yang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i="1" dirty="0"/>
              <a:t>front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54,2%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i="1" dirty="0"/>
              <a:t>full</a:t>
            </a:r>
            <a:r>
              <a:rPr lang="en-US" sz="2000" dirty="0"/>
              <a:t>, </a:t>
            </a:r>
            <a:r>
              <a:rPr lang="en-US" sz="2000" i="1" dirty="0"/>
              <a:t>rear</a:t>
            </a:r>
            <a:r>
              <a:rPr lang="en-US" sz="2000" dirty="0"/>
              <a:t>¸ </a:t>
            </a:r>
            <a:r>
              <a:rPr lang="en-US" sz="2000" dirty="0" err="1"/>
              <a:t>ataupun</a:t>
            </a:r>
            <a:r>
              <a:rPr lang="en-US" sz="2000" dirty="0"/>
              <a:t> yang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endParaRPr lang="en-US" dirty="0"/>
          </a:p>
        </p:txBody>
      </p:sp>
      <p:pic>
        <p:nvPicPr>
          <p:cNvPr id="4099" name="Picture 3" descr="jenis bahan bak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9" y="1562100"/>
            <a:ext cx="3845571" cy="269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4166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4. </a:t>
            </a:r>
            <a:r>
              <a:rPr lang="en-US" sz="1400" i="1" dirty="0"/>
              <a:t>Bar chart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Bakar</a:t>
            </a:r>
            <a:endParaRPr lang="en-US" sz="1400" i="1" dirty="0"/>
          </a:p>
        </p:txBody>
      </p:sp>
      <p:pic>
        <p:nvPicPr>
          <p:cNvPr id="4100" name="Picture 4" descr="tipe st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18" y="2909626"/>
            <a:ext cx="2847882" cy="266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19590" y="5483423"/>
            <a:ext cx="2610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5. </a:t>
            </a:r>
            <a:r>
              <a:rPr lang="en-US" sz="1400" i="1" dirty="0"/>
              <a:t>Pie chart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Stir</a:t>
            </a:r>
            <a:endParaRPr lang="en-US" sz="1400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1524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4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0" y="4797425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Dari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smtClean="0"/>
              <a:t>di</a:t>
            </a:r>
            <a:r>
              <a:rPr lang="id-ID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i="1" dirty="0"/>
              <a:t>body </a:t>
            </a:r>
            <a:r>
              <a:rPr lang="en-US" sz="2000" dirty="0" err="1"/>
              <a:t>mobil</a:t>
            </a:r>
            <a:r>
              <a:rPr lang="en-US" sz="2000" dirty="0"/>
              <a:t> yang paling </a:t>
            </a:r>
            <a:r>
              <a:rPr lang="en-US" sz="2000" dirty="0" err="1"/>
              <a:t>diminati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sedan yang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juga </a:t>
            </a:r>
            <a:r>
              <a:rPr lang="en-US" sz="2000" dirty="0" err="1"/>
              <a:t>kalau</a:t>
            </a:r>
            <a:r>
              <a:rPr lang="en-US" sz="2000" dirty="0"/>
              <a:t> status </a:t>
            </a: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registrasi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yang </a:t>
            </a:r>
            <a:r>
              <a:rPr lang="en-US" sz="2000" dirty="0" err="1"/>
              <a:t>belum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343400" y="914400"/>
            <a:ext cx="4876800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 smtClean="0"/>
              <a:t>Dari </a:t>
            </a:r>
            <a:r>
              <a:rPr lang="en-US" sz="2000" i="1" dirty="0" err="1" smtClean="0"/>
              <a:t>heatmap</a:t>
            </a:r>
            <a:r>
              <a:rPr lang="en-US" sz="2000" i="1" dirty="0" smtClean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yang paling </a:t>
            </a:r>
            <a:r>
              <a:rPr lang="en-US" sz="2000" dirty="0" err="1"/>
              <a:t>rendah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ditempuh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signifikan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ditempuh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volume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5122" name="Picture 2" descr="tipe body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94637" cy="28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44297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6. </a:t>
            </a:r>
            <a:r>
              <a:rPr lang="en-US" sz="1400" i="1" dirty="0" smtClean="0"/>
              <a:t>Bar</a:t>
            </a:r>
            <a:r>
              <a:rPr lang="id-ID" sz="1400" i="1" dirty="0" smtClean="0"/>
              <a:t> </a:t>
            </a:r>
            <a:r>
              <a:rPr lang="en-US" sz="1400" i="1" dirty="0" smtClean="0"/>
              <a:t>chart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i="1" dirty="0"/>
              <a:t>Body </a:t>
            </a:r>
            <a:r>
              <a:rPr lang="en-US" sz="1400" dirty="0"/>
              <a:t>Mobil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Status </a:t>
            </a:r>
            <a:r>
              <a:rPr lang="en-US" sz="1400" dirty="0" err="1"/>
              <a:t>Registrasi</a:t>
            </a:r>
            <a:endParaRPr lang="en-US" sz="1400" i="1" dirty="0"/>
          </a:p>
        </p:txBody>
      </p:sp>
      <p:pic>
        <p:nvPicPr>
          <p:cNvPr id="5123" name="Picture 3" descr="co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0077"/>
            <a:ext cx="3765390" cy="266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49672" y="6016823"/>
            <a:ext cx="2984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7. </a:t>
            </a:r>
            <a:r>
              <a:rPr lang="en-US" sz="1400" i="1" dirty="0" err="1"/>
              <a:t>Heatmap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Numerik</a:t>
            </a:r>
            <a:endParaRPr lang="en-US" sz="1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9248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5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572000" y="914400"/>
            <a:ext cx="44196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Dari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smtClean="0"/>
              <a:t>di</a:t>
            </a:r>
            <a:r>
              <a:rPr lang="id-ID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dipengaruhi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ditempuh</a:t>
            </a:r>
            <a:r>
              <a:rPr lang="en-US" sz="2000" dirty="0"/>
              <a:t>, volume </a:t>
            </a:r>
            <a:r>
              <a:rPr lang="en-US" sz="2000" dirty="0" err="1"/>
              <a:t>mesin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juga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endParaRPr lang="id-ID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Dari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 juga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yang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data </a:t>
            </a:r>
            <a:r>
              <a:rPr lang="en-US" sz="2000" dirty="0" err="1"/>
              <a:t>iklan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kebanyakan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volume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terpengarui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pernah</a:t>
            </a:r>
            <a:r>
              <a:rPr lang="en-US" sz="2000" dirty="0"/>
              <a:t> </a:t>
            </a:r>
            <a:r>
              <a:rPr lang="en-US" sz="2000" dirty="0" err="1"/>
              <a:t>ditempuh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. </a:t>
            </a:r>
            <a:endParaRPr lang="id-ID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Dari </a:t>
            </a:r>
            <a:r>
              <a:rPr lang="en-US" sz="2000" dirty="0"/>
              <a:t>data </a:t>
            </a:r>
            <a:r>
              <a:rPr lang="en-US" sz="2000" dirty="0" err="1"/>
              <a:t>iklan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juga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1980-2016 </a:t>
            </a:r>
            <a:r>
              <a:rPr lang="en-US" sz="2000" dirty="0" err="1"/>
              <a:t>menjual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bekas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yang </a:t>
            </a:r>
            <a:r>
              <a:rPr lang="en-US" sz="2000" dirty="0" err="1"/>
              <a:t>jumlahnya</a:t>
            </a:r>
            <a:r>
              <a:rPr lang="en-US" sz="2000" dirty="0"/>
              <a:t>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plot yang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6146" name="Picture 2" descr="hubungan semua v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1" y="1142999"/>
            <a:ext cx="4358359" cy="434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5635823"/>
            <a:ext cx="3351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8.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b="1" dirty="0"/>
              <a:t> </a:t>
            </a:r>
            <a:endParaRPr lang="en-US" sz="1400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685800" cy="68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id-ID" dirty="0" smtClean="0"/>
              <a:t>Ukraina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di 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 smtClean="0"/>
              <a:t>Timur</a:t>
            </a:r>
            <a:r>
              <a:rPr lang="id-ID" dirty="0" smtClean="0"/>
              <a:t> dengan  luas wilayah </a:t>
            </a:r>
            <a:r>
              <a:rPr lang="en-US" dirty="0"/>
              <a:t>603.628 km², yang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terluas</a:t>
            </a:r>
            <a:r>
              <a:rPr lang="en-US" dirty="0"/>
              <a:t> di </a:t>
            </a:r>
            <a:r>
              <a:rPr lang="en-US" dirty="0" err="1"/>
              <a:t>Eropa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terluas</a:t>
            </a:r>
            <a:r>
              <a:rPr lang="en-US" dirty="0"/>
              <a:t> ke-46 di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id-ID" dirty="0" smtClean="0"/>
              <a:t>Serta jadi negara dengan penduduk terbanyak ke-32 di dunia.</a:t>
            </a:r>
          </a:p>
          <a:p>
            <a:r>
              <a:rPr lang="id-ID" dirty="0" smtClean="0"/>
              <a:t>Luas wilayah dan jumlah penduduk membuat 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r>
              <a:rPr lang="id-ID" dirty="0" smtClean="0"/>
              <a:t> akan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 smtClean="0"/>
              <a:t>transportasi</a:t>
            </a:r>
            <a:r>
              <a:rPr lang="id-ID" dirty="0" smtClean="0"/>
              <a:t> menjadi tinggi.</a:t>
            </a:r>
          </a:p>
          <a:p>
            <a:r>
              <a:rPr lang="id-ID" dirty="0" smtClean="0"/>
              <a:t>Kebutuhan akan mobil yang tinggi membuat penduduk Ukraina berusaha memiliki mobil dengan berbagai cara, membeli baru hingga bekas.</a:t>
            </a:r>
          </a:p>
          <a:p>
            <a:r>
              <a:rPr lang="id-ID" dirty="0" smtClean="0"/>
              <a:t>Semakin kesini cara mendapatkan mobil semakin mudah karena terdapat platform-platform yang mengiklankan penjualan mobil.</a:t>
            </a:r>
          </a:p>
          <a:p>
            <a:r>
              <a:rPr lang="id-ID" dirty="0" smtClean="0"/>
              <a:t>Iklan penjualan mobil terdiri dari penjualan dan pembelian mobil.</a:t>
            </a:r>
          </a:p>
          <a:p>
            <a:r>
              <a:rPr lang="id-ID" dirty="0" smtClean="0"/>
              <a:t>Data penjualan dan pembelian ini membentuk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800600" y="914400"/>
            <a:ext cx="4191000" cy="594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Dari </a:t>
            </a:r>
            <a:r>
              <a:rPr lang="en-US" sz="2000" i="1" dirty="0"/>
              <a:t>boxplot </a:t>
            </a:r>
            <a:r>
              <a:rPr lang="en-US" sz="2000" dirty="0" err="1"/>
              <a:t>diatas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bervariasi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i="1" dirty="0"/>
              <a:t>boxplot </a:t>
            </a:r>
            <a:r>
              <a:rPr lang="en-US" sz="2000" dirty="0"/>
              <a:t>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kelihatan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data yang </a:t>
            </a:r>
            <a:r>
              <a:rPr lang="en-US" sz="2000" dirty="0" err="1"/>
              <a:t>diluar</a:t>
            </a:r>
            <a:r>
              <a:rPr lang="en-US" sz="2000" dirty="0"/>
              <a:t> box. Data </a:t>
            </a:r>
            <a:r>
              <a:rPr lang="en-US" sz="2000" dirty="0" err="1"/>
              <a:t>diluar</a:t>
            </a:r>
            <a:r>
              <a:rPr lang="en-US" sz="2000" dirty="0"/>
              <a:t> box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diatasi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data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i="1" dirty="0"/>
              <a:t>outlier </a:t>
            </a:r>
            <a:r>
              <a:rPr lang="en-US" sz="2000" dirty="0" err="1"/>
              <a:t>ataukah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7170" name="Picture 2" descr="outlier pr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92" y="1841500"/>
            <a:ext cx="3986908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4950023"/>
            <a:ext cx="2485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b="1" dirty="0"/>
              <a:t>Gambar </a:t>
            </a:r>
            <a:r>
              <a:rPr lang="en-US" sz="1400" b="1" dirty="0"/>
              <a:t>9. </a:t>
            </a:r>
            <a:r>
              <a:rPr lang="id-ID" sz="1400" i="1" dirty="0"/>
              <a:t>Boxplot</a:t>
            </a:r>
            <a:r>
              <a:rPr lang="id-ID" sz="1400" dirty="0"/>
              <a:t> </a:t>
            </a:r>
            <a:r>
              <a:rPr lang="en-US" sz="1400" dirty="0" err="1"/>
              <a:t>Harga</a:t>
            </a:r>
            <a:r>
              <a:rPr lang="en-US" sz="1400" dirty="0"/>
              <a:t> Mobil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437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8000" b="1" dirty="0" smtClean="0">
                <a:solidFill>
                  <a:schemeClr val="accent2">
                    <a:lumMod val="75000"/>
                  </a:schemeClr>
                </a:solidFill>
              </a:rPr>
              <a:t>BAB V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43150"/>
            <a:ext cx="7772400" cy="276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 V</a:t>
            </a:r>
            <a:endParaRPr lang="en-US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KESIMPULAN</a:t>
            </a:r>
          </a:p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DAN SARAN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A. Kesimpulan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id-ID" dirty="0" smtClean="0"/>
              <a:t>:</a:t>
            </a:r>
          </a:p>
          <a:p>
            <a:r>
              <a:rPr lang="id-ID" dirty="0"/>
              <a:t>D</a:t>
            </a:r>
            <a:r>
              <a:rPr lang="en-US" dirty="0" err="1" smtClean="0"/>
              <a:t>ari</a:t>
            </a:r>
            <a:r>
              <a:rPr lang="en-US" dirty="0" smtClean="0"/>
              <a:t> </a:t>
            </a:r>
            <a:r>
              <a:rPr lang="en-US" dirty="0"/>
              <a:t>9576 data per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10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smtClean="0"/>
              <a:t>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missing </a:t>
            </a:r>
            <a:r>
              <a:rPr lang="en-US" i="1" dirty="0" smtClean="0"/>
              <a:t>value</a:t>
            </a:r>
            <a:r>
              <a:rPr lang="id-ID" i="1" dirty="0" smtClean="0"/>
              <a:t>.</a:t>
            </a:r>
            <a:r>
              <a:rPr lang="en-US" dirty="0" smtClean="0"/>
              <a:t> </a:t>
            </a:r>
            <a:endParaRPr lang="id-ID" dirty="0" err="1"/>
          </a:p>
          <a:p>
            <a:r>
              <a:rPr lang="id-ID" dirty="0" err="1"/>
              <a:t>V</a:t>
            </a:r>
            <a:r>
              <a:rPr lang="en-US" dirty="0" err="1" smtClean="0"/>
              <a:t>ariabel</a:t>
            </a:r>
            <a:r>
              <a:rPr lang="en-US" dirty="0" smtClean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 err="1"/>
              <a:t>engV</a:t>
            </a:r>
            <a:r>
              <a:rPr lang="en-US" i="1" dirty="0"/>
              <a:t> </a:t>
            </a:r>
            <a:r>
              <a:rPr lang="en-US" dirty="0" err="1"/>
              <a:t>atau</a:t>
            </a:r>
            <a:r>
              <a:rPr lang="en-US" dirty="0"/>
              <a:t> volume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i="1" dirty="0"/>
              <a:t>missing value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median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karena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i="1" dirty="0" smtClean="0"/>
              <a:t>outlier</a:t>
            </a:r>
            <a:r>
              <a:rPr lang="id-ID" dirty="0" smtClean="0"/>
              <a:t>.</a:t>
            </a:r>
          </a:p>
          <a:p>
            <a:r>
              <a:rPr lang="id-ID" dirty="0"/>
              <a:t>S</a:t>
            </a:r>
            <a:r>
              <a:rPr lang="en-US" dirty="0" err="1" smtClean="0"/>
              <a:t>edangkan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drive </a:t>
            </a:r>
            <a:r>
              <a:rPr lang="en-US" dirty="0"/>
              <a:t>yang </a:t>
            </a:r>
            <a:r>
              <a:rPr lang="en-US" dirty="0" err="1"/>
              <a:t>dikarenakan</a:t>
            </a:r>
            <a:r>
              <a:rPr lang="en-US" dirty="0"/>
              <a:t> 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modus. </a:t>
            </a:r>
            <a:endParaRPr lang="id-ID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i="1" dirty="0"/>
              <a:t>cleaning data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dilakukan</a:t>
            </a:r>
            <a:r>
              <a:rPr lang="id-ID" dirty="0" smtClean="0"/>
              <a:t>,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id-ID" dirty="0" smtClean="0"/>
              <a:t>. </a:t>
            </a:r>
            <a:r>
              <a:rPr lang="id-ID" dirty="0"/>
              <a:t>D</a:t>
            </a:r>
            <a:r>
              <a:rPr lang="en-US" dirty="0" err="1" smtClean="0"/>
              <a:t>imana</a:t>
            </a:r>
            <a:r>
              <a:rPr lang="en-US" dirty="0" smtClean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iklan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id-ID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endParaRPr lang="id-ID" dirty="0"/>
          </a:p>
          <a:p>
            <a:r>
              <a:rPr lang="id-ID" dirty="0"/>
              <a:t>D</a:t>
            </a:r>
            <a:r>
              <a:rPr lang="en-US" dirty="0" err="1"/>
              <a:t>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i="1" dirty="0"/>
              <a:t>Volkswagen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i="1" dirty="0"/>
              <a:t>body car </a:t>
            </a:r>
            <a:r>
              <a:rPr lang="en-US" dirty="0"/>
              <a:t>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sedan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terregistrasi</a:t>
            </a:r>
            <a:r>
              <a:rPr lang="id-ID" dirty="0"/>
              <a:t>.</a:t>
            </a:r>
          </a:p>
          <a:p>
            <a:r>
              <a:rPr lang="id-ID" dirty="0"/>
              <a:t>T</a:t>
            </a:r>
            <a:r>
              <a:rPr lang="en-US" dirty="0" err="1"/>
              <a:t>ipe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Petrol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stir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front. </a:t>
            </a:r>
            <a:endParaRPr lang="id-ID" i="1" dirty="0"/>
          </a:p>
          <a:p>
            <a:r>
              <a:rPr lang="en-US" dirty="0"/>
              <a:t>Dan juga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yang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endParaRPr lang="id-ID" dirty="0"/>
          </a:p>
          <a:p>
            <a:r>
              <a:rPr lang="id-ID" dirty="0"/>
              <a:t>S</a:t>
            </a:r>
            <a:r>
              <a:rPr lang="en-US" dirty="0" err="1"/>
              <a:t>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volume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762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10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B. Saran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Saran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data </a:t>
            </a:r>
            <a:r>
              <a:rPr lang="en-US" i="1" dirty="0"/>
              <a:t>car sales advertisements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lanjutannya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multivariat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multivariat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1524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5000" b="1" dirty="0">
                <a:solidFill>
                  <a:srgbClr val="57201F"/>
                </a:solidFill>
              </a:rPr>
              <a:t>t</a:t>
            </a:r>
            <a:r>
              <a:rPr lang="id-ID" sz="5000" b="1" dirty="0" smtClean="0">
                <a:solidFill>
                  <a:srgbClr val="57201F"/>
                </a:solidFill>
              </a:rPr>
              <a:t>hank you!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914400" y="1295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>
                <a:solidFill>
                  <a:srgbClr val="57201F"/>
                </a:solidFill>
              </a:rPr>
              <a:t>a</a:t>
            </a:r>
            <a:r>
              <a:rPr lang="id-ID" sz="5000" b="1" dirty="0" smtClean="0">
                <a:solidFill>
                  <a:srgbClr val="57201F"/>
                </a:solidFill>
              </a:rPr>
              <a:t>ny </a:t>
            </a:r>
            <a:r>
              <a:rPr lang="en-US" sz="5000" b="1" dirty="0">
                <a:solidFill>
                  <a:srgbClr val="57201F"/>
                </a:solidFill>
              </a:rPr>
              <a:t>q</a:t>
            </a:r>
            <a:r>
              <a:rPr lang="id-ID" sz="5000" b="1" dirty="0" smtClean="0">
                <a:solidFill>
                  <a:srgbClr val="57201F"/>
                </a:solidFill>
              </a:rPr>
              <a:t>uestions?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1524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0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Dataset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9.500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di </a:t>
            </a:r>
            <a:r>
              <a:rPr lang="en-US" dirty="0" err="1"/>
              <a:t>Ukraina</a:t>
            </a:r>
            <a:r>
              <a:rPr lang="en-US" dirty="0"/>
              <a:t>. </a:t>
            </a:r>
            <a:endParaRPr lang="id-ID" dirty="0" smtClean="0"/>
          </a:p>
          <a:p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yang </a:t>
            </a:r>
            <a:r>
              <a:rPr lang="en-US" dirty="0" err="1" smtClean="0"/>
              <a:t>diiklankan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bekas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data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ditempuh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tipe</a:t>
            </a:r>
            <a:r>
              <a:rPr lang="en-US" dirty="0" smtClean="0"/>
              <a:t> stir,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yang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fitur-fitur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i="1" dirty="0" smtClean="0"/>
              <a:t>preprocessing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data-data yang </a:t>
            </a:r>
            <a:r>
              <a:rPr lang="en-US" i="1" dirty="0" smtClean="0"/>
              <a:t>outlier, missing value,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signifikan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i="1" dirty="0"/>
              <a:t>preprocessing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divisualisasikan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plot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penggunanya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terdata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9437"/>
            <a:ext cx="8229600" cy="5287963"/>
          </a:xfrm>
        </p:spPr>
        <p:txBody>
          <a:bodyPr/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 algn="ctr">
              <a:buNone/>
            </a:pPr>
            <a:r>
              <a:rPr lang="id-ID" sz="8000" b="1" dirty="0" smtClean="0">
                <a:solidFill>
                  <a:schemeClr val="accent2">
                    <a:lumMod val="75000"/>
                  </a:schemeClr>
                </a:solidFill>
              </a:rPr>
              <a:t>BAB II</a:t>
            </a:r>
            <a:endParaRPr 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2343150"/>
            <a:ext cx="7772400" cy="276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8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 II</a:t>
            </a:r>
            <a:endParaRPr lang="en-US" sz="8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4244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TINJAUAN</a:t>
            </a:r>
          </a:p>
          <a:p>
            <a:pPr algn="r"/>
            <a:r>
              <a:rPr lang="id-ID" sz="5000" b="1" dirty="0" smtClean="0">
                <a:solidFill>
                  <a:srgbClr val="57201F"/>
                </a:solidFill>
              </a:rPr>
              <a:t>PUSTAKA</a:t>
            </a:r>
            <a:endParaRPr lang="en-US" sz="5000" b="1" dirty="0" smtClean="0">
              <a:solidFill>
                <a:srgbClr val="57201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332244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A. Statistika Deskriptif</a:t>
            </a:r>
            <a:endParaRPr lang="en-US" b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d-ID" dirty="0" smtClean="0"/>
              <a:t>	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, diagram,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– </a:t>
            </a:r>
            <a:r>
              <a:rPr lang="en-US" dirty="0" err="1"/>
              <a:t>besaran</a:t>
            </a:r>
            <a:r>
              <a:rPr lang="en-US" dirty="0"/>
              <a:t> lain di </a:t>
            </a:r>
            <a:r>
              <a:rPr lang="en-US" dirty="0" err="1"/>
              <a:t>majalah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 smtClean="0"/>
              <a:t>koran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AutoNum type="arabicPeriod"/>
            </a:pPr>
            <a:r>
              <a:rPr lang="id-ID" dirty="0" smtClean="0"/>
              <a:t>Rata-rata</a:t>
            </a:r>
          </a:p>
          <a:p>
            <a:pPr marL="514350" indent="-514350">
              <a:buAutoNum type="arabicPeriod"/>
            </a:pPr>
            <a:r>
              <a:rPr lang="id-ID" dirty="0" smtClean="0"/>
              <a:t>Varians dan Standar Deviasi</a:t>
            </a:r>
          </a:p>
          <a:p>
            <a:pPr marL="514350" indent="-514350">
              <a:buAutoNum type="arabicPeriod"/>
            </a:pPr>
            <a:r>
              <a:rPr lang="id-ID" dirty="0" smtClean="0"/>
              <a:t>Minimum</a:t>
            </a:r>
          </a:p>
          <a:p>
            <a:pPr marL="514350" indent="-514350">
              <a:buAutoNum type="arabicPeriod"/>
            </a:pPr>
            <a:r>
              <a:rPr lang="id-ID" dirty="0" smtClean="0"/>
              <a:t>Maksimum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4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Rata-rata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sz="2500" dirty="0"/>
              <a:t>Rata-rata </a:t>
            </a:r>
            <a:r>
              <a:rPr lang="en-US" sz="2500" dirty="0" err="1"/>
              <a:t>hitung</a:t>
            </a:r>
            <a:r>
              <a:rPr lang="en-US" sz="2500" dirty="0"/>
              <a:t> (</a:t>
            </a:r>
            <a:r>
              <a:rPr lang="en-US" sz="2500" i="1" dirty="0"/>
              <a:t>mean</a:t>
            </a:r>
            <a:r>
              <a:rPr lang="en-US" sz="2500" dirty="0"/>
              <a:t>)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nilai</a:t>
            </a:r>
            <a:r>
              <a:rPr lang="en-US" sz="2500" dirty="0"/>
              <a:t> rata-rata </a:t>
            </a:r>
            <a:r>
              <a:rPr lang="en-US" sz="2500" dirty="0" err="1"/>
              <a:t>dari</a:t>
            </a:r>
            <a:r>
              <a:rPr lang="en-US" sz="2500" dirty="0"/>
              <a:t> data-data yang </a:t>
            </a:r>
            <a:r>
              <a:rPr lang="en-US" sz="2500" dirty="0" err="1" smtClean="0"/>
              <a:t>ada</a:t>
            </a:r>
            <a:endParaRPr lang="id-ID" sz="2500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2. Varians dan standar deviasi</a:t>
            </a:r>
          </a:p>
          <a:p>
            <a:pPr marL="0" indent="0">
              <a:buNone/>
            </a:pPr>
            <a:r>
              <a:rPr lang="id-ID" sz="2500" dirty="0"/>
              <a:t>	</a:t>
            </a:r>
            <a:r>
              <a:rPr lang="en-US" sz="2500" dirty="0" err="1"/>
              <a:t>Varians</a:t>
            </a:r>
            <a:r>
              <a:rPr lang="en-US" sz="2500" dirty="0"/>
              <a:t> </a:t>
            </a:r>
            <a:r>
              <a:rPr lang="en-US" sz="2500" dirty="0" err="1"/>
              <a:t>merupakan</a:t>
            </a:r>
            <a:r>
              <a:rPr lang="en-US" sz="2500" dirty="0"/>
              <a:t> </a:t>
            </a:r>
            <a:r>
              <a:rPr lang="en-US" sz="2500" dirty="0" err="1"/>
              <a:t>jumlah</a:t>
            </a:r>
            <a:r>
              <a:rPr lang="en-US" sz="2500" dirty="0"/>
              <a:t> </a:t>
            </a:r>
            <a:r>
              <a:rPr lang="en-US" sz="2500" dirty="0" err="1"/>
              <a:t>kuadrat</a:t>
            </a:r>
            <a:r>
              <a:rPr lang="en-US" sz="2500" dirty="0"/>
              <a:t> </a:t>
            </a:r>
            <a:r>
              <a:rPr lang="en-US" sz="2500" dirty="0" err="1"/>
              <a:t>semua</a:t>
            </a:r>
            <a:r>
              <a:rPr lang="en-US" sz="2500" dirty="0"/>
              <a:t> </a:t>
            </a:r>
            <a:r>
              <a:rPr lang="en-US" sz="2500" dirty="0" err="1"/>
              <a:t>deviasi</a:t>
            </a:r>
            <a:r>
              <a:rPr lang="en-US" sz="2500" dirty="0"/>
              <a:t> </a:t>
            </a:r>
            <a:r>
              <a:rPr lang="en-US" sz="2500" dirty="0" err="1"/>
              <a:t>nilai-nilai</a:t>
            </a:r>
            <a:r>
              <a:rPr lang="en-US" sz="2500" dirty="0"/>
              <a:t> individual </a:t>
            </a:r>
            <a:r>
              <a:rPr lang="en-US" sz="2500" dirty="0" err="1"/>
              <a:t>terhadap</a:t>
            </a:r>
            <a:r>
              <a:rPr lang="en-US" sz="2500" dirty="0"/>
              <a:t> rata-rata </a:t>
            </a:r>
            <a:r>
              <a:rPr lang="en-US" sz="2500" dirty="0" err="1"/>
              <a:t>kelompok</a:t>
            </a:r>
            <a:r>
              <a:rPr lang="en-US" sz="2500" dirty="0"/>
              <a:t>. </a:t>
            </a:r>
            <a:r>
              <a:rPr lang="en-US" sz="2500" dirty="0" err="1"/>
              <a:t>Sedangkan</a:t>
            </a:r>
            <a:r>
              <a:rPr lang="en-US" sz="2500" dirty="0"/>
              <a:t> </a:t>
            </a:r>
            <a:r>
              <a:rPr lang="en-US" sz="2500" dirty="0" err="1"/>
              <a:t>akar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varians</a:t>
            </a:r>
            <a:r>
              <a:rPr lang="en-US" sz="2500" dirty="0"/>
              <a:t> </a:t>
            </a:r>
            <a:r>
              <a:rPr lang="en-US" sz="2500" dirty="0" err="1"/>
              <a:t>disebut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standar</a:t>
            </a:r>
            <a:r>
              <a:rPr lang="en-US" sz="2500" dirty="0"/>
              <a:t> </a:t>
            </a:r>
            <a:r>
              <a:rPr lang="en-US" sz="2500" dirty="0" err="1"/>
              <a:t>deviasi</a:t>
            </a:r>
            <a:r>
              <a:rPr lang="en-US" sz="2500" dirty="0"/>
              <a:t> </a:t>
            </a:r>
            <a:r>
              <a:rPr lang="en-US" sz="2500" dirty="0" err="1"/>
              <a:t>atau</a:t>
            </a:r>
            <a:r>
              <a:rPr lang="en-US" sz="2500" dirty="0"/>
              <a:t> </a:t>
            </a:r>
            <a:r>
              <a:rPr lang="en-US" sz="2500" dirty="0" err="1"/>
              <a:t>simpangan</a:t>
            </a:r>
            <a:r>
              <a:rPr lang="en-US" sz="2500" dirty="0"/>
              <a:t> </a:t>
            </a:r>
            <a:r>
              <a:rPr lang="en-US" sz="2500" dirty="0" err="1"/>
              <a:t>baku</a:t>
            </a:r>
            <a:endParaRPr lang="id-ID" sz="25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69238"/>
              </p:ext>
            </p:extLst>
          </p:nvPr>
        </p:nvGraphicFramePr>
        <p:xfrm>
          <a:off x="533400" y="23622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520474" imgH="520474" progId="Equation.DSMT4">
                  <p:embed/>
                </p:oleObj>
              </mc:Choice>
              <mc:Fallback>
                <p:oleObj name="Equation" r:id="rId3" imgW="520474" imgH="52047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10668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02411"/>
              </p:ext>
            </p:extLst>
          </p:nvPr>
        </p:nvGraphicFramePr>
        <p:xfrm>
          <a:off x="1752599" y="5562600"/>
          <a:ext cx="154271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5" imgW="915301" imgH="543679" progId="Equation.DSMT4">
                  <p:embed/>
                </p:oleObj>
              </mc:Choice>
              <mc:Fallback>
                <p:oleObj name="Equation" r:id="rId5" imgW="915301" imgH="5436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599" y="5562600"/>
                        <a:ext cx="154271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431623"/>
            <a:ext cx="3581400" cy="114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638800"/>
            <a:ext cx="42481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685800" cy="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3. Minimum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en-US" sz="2800" dirty="0"/>
              <a:t>Minimum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terendah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 smtClean="0"/>
              <a:t>penyelesaian</a:t>
            </a:r>
            <a:r>
              <a:rPr lang="id-ID" sz="2800" dirty="0" smtClean="0"/>
              <a:t>.</a:t>
            </a: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4. Maksimum</a:t>
            </a:r>
          </a:p>
          <a:p>
            <a:pPr marL="0" indent="0">
              <a:buNone/>
            </a:pPr>
            <a:r>
              <a:rPr lang="id-ID" sz="2500" dirty="0"/>
              <a:t>	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, yang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tertinggi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88" y="248234"/>
            <a:ext cx="802481" cy="5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rgbClr val="3A1D00"/>
                </a:solidFill>
              </a:rPr>
              <a:t>B. </a:t>
            </a:r>
            <a:r>
              <a:rPr lang="id-ID" b="1" i="1" dirty="0" smtClean="0">
                <a:solidFill>
                  <a:srgbClr val="3A1D00"/>
                </a:solidFill>
              </a:rPr>
              <a:t>Prepocessing Data</a:t>
            </a:r>
            <a:endParaRPr lang="en-US" b="1" i="1" dirty="0">
              <a:solidFill>
                <a:srgbClr val="3A1D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i="1" dirty="0" smtClean="0"/>
              <a:t>	</a:t>
            </a:r>
            <a:r>
              <a:rPr lang="en-ID" i="1" dirty="0" err="1" smtClean="0"/>
              <a:t>Preprocessing</a:t>
            </a:r>
            <a:r>
              <a:rPr lang="en-ID" i="1" dirty="0" smtClean="0"/>
              <a:t> </a:t>
            </a:r>
            <a:r>
              <a:rPr lang="en-ID" dirty="0"/>
              <a:t>data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data mining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i="1" dirty="0"/>
              <a:t>data analysis </a:t>
            </a:r>
            <a:endParaRPr lang="id-ID" i="1" dirty="0" smtClean="0"/>
          </a:p>
          <a:p>
            <a:pPr marL="514350" indent="-514350">
              <a:buAutoNum type="arabicPeriod"/>
            </a:pPr>
            <a:r>
              <a:rPr lang="id-ID" i="1" dirty="0" smtClean="0"/>
              <a:t>Data cleaning</a:t>
            </a:r>
          </a:p>
          <a:p>
            <a:pPr marL="514350" indent="-514350">
              <a:buAutoNum type="arabicPeriod"/>
            </a:pPr>
            <a:r>
              <a:rPr lang="id-ID" i="1" dirty="0" smtClean="0"/>
              <a:t>Data transformation</a:t>
            </a:r>
          </a:p>
          <a:p>
            <a:pPr marL="514350" indent="-514350">
              <a:buAutoNum type="arabicPeriod"/>
            </a:pPr>
            <a:r>
              <a:rPr lang="id-ID" i="1" dirty="0" smtClean="0"/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8234"/>
            <a:ext cx="1071562" cy="1071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89" y="228600"/>
            <a:ext cx="1371600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1311</Words>
  <Application>Microsoft Office PowerPoint</Application>
  <PresentationFormat>On-screen Show (4:3)</PresentationFormat>
  <Paragraphs>292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Analisis Pengaruh Fitur Mobil terhadap Harga Jual Mobil pada Iklan Penjualan Mobil di Ukraina</vt:lpstr>
      <vt:lpstr>PowerPoint Presentation</vt:lpstr>
      <vt:lpstr>PowerPoint Presentation</vt:lpstr>
      <vt:lpstr>PowerPoint Presentation</vt:lpstr>
      <vt:lpstr>PowerPoint Presentation</vt:lpstr>
      <vt:lpstr>A. Statistika Deskriptif</vt:lpstr>
      <vt:lpstr>PowerPoint Presentation</vt:lpstr>
      <vt:lpstr>PowerPoint Presentation</vt:lpstr>
      <vt:lpstr>B. Prepocessing Data</vt:lpstr>
      <vt:lpstr>PowerPoint Presentation</vt:lpstr>
      <vt:lpstr>C. Visualisasi Data</vt:lpstr>
      <vt:lpstr>PowerPoint Presentation</vt:lpstr>
      <vt:lpstr>PowerPoint Presentation</vt:lpstr>
      <vt:lpstr>D. Mobil </vt:lpstr>
      <vt:lpstr>PowerPoint Presentation</vt:lpstr>
      <vt:lpstr>A. Sumber Data</vt:lpstr>
      <vt:lpstr>B. Variabel Penelitian</vt:lpstr>
      <vt:lpstr>C. Langkah Analisis</vt:lpstr>
      <vt:lpstr>PowerPoint Presentation</vt:lpstr>
      <vt:lpstr>A. Preprocessing Data</vt:lpstr>
      <vt:lpstr>PowerPoint Presentation</vt:lpstr>
      <vt:lpstr>PowerPoint Presentation</vt:lpstr>
      <vt:lpstr>PowerPoint Presentation</vt:lpstr>
      <vt:lpstr>B. Analisis Eksplorasi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 Kesimpulan</vt:lpstr>
      <vt:lpstr>PowerPoint Presentation</vt:lpstr>
      <vt:lpstr>B. Saran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34</cp:revision>
  <dcterms:created xsi:type="dcterms:W3CDTF">2020-03-03T04:46:44Z</dcterms:created>
  <dcterms:modified xsi:type="dcterms:W3CDTF">2020-03-03T11:47:19Z</dcterms:modified>
</cp:coreProperties>
</file>