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0"/>
  </p:notesMasterIdLst>
  <p:sldIdLst>
    <p:sldId id="256" r:id="rId2"/>
    <p:sldId id="258" r:id="rId3"/>
    <p:sldId id="259" r:id="rId4"/>
    <p:sldId id="257" r:id="rId5"/>
    <p:sldId id="325" r:id="rId6"/>
    <p:sldId id="260" r:id="rId7"/>
    <p:sldId id="261" r:id="rId8"/>
    <p:sldId id="308" r:id="rId9"/>
    <p:sldId id="262" r:id="rId10"/>
    <p:sldId id="319" r:id="rId11"/>
    <p:sldId id="309" r:id="rId12"/>
    <p:sldId id="282" r:id="rId13"/>
    <p:sldId id="310" r:id="rId14"/>
    <p:sldId id="314" r:id="rId15"/>
    <p:sldId id="312" r:id="rId16"/>
    <p:sldId id="315" r:id="rId17"/>
    <p:sldId id="316" r:id="rId18"/>
    <p:sldId id="317" r:id="rId19"/>
    <p:sldId id="328" r:id="rId20"/>
    <p:sldId id="329" r:id="rId21"/>
    <p:sldId id="307" r:id="rId22"/>
    <p:sldId id="318" r:id="rId23"/>
    <p:sldId id="326" r:id="rId24"/>
    <p:sldId id="327" r:id="rId25"/>
    <p:sldId id="331" r:id="rId26"/>
    <p:sldId id="284" r:id="rId27"/>
    <p:sldId id="311" r:id="rId28"/>
    <p:sldId id="32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IBM Plex Mono" panose="020B0509050203000203" pitchFamily="49" charset="0"/>
      <p:regular r:id="rId36"/>
      <p:bold r:id="rId37"/>
      <p:italic r:id="rId38"/>
      <p:bold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Source Code Pro" panose="020B0509030403020204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3E1AD4-A5DA-4A26-B96F-C80C9284F03C}">
  <a:tblStyle styleId="{603E1AD4-A5DA-4A26-B96F-C80C9284F0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41235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21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64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525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3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55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725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915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510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630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091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57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177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4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284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404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64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40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408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751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53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23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85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78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09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43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04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7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39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97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9" r:id="rId5"/>
    <p:sldLayoutId id="2147483660" r:id="rId6"/>
    <p:sldLayoutId id="2147483663" r:id="rId7"/>
    <p:sldLayoutId id="2147483665" r:id="rId8"/>
    <p:sldLayoutId id="2147483676" r:id="rId9"/>
    <p:sldLayoutId id="2147483677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57793" y="219255"/>
            <a:ext cx="8779731" cy="1655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400" b="1" dirty="0"/>
              <a:t>ML 24/25-09 </a:t>
            </a:r>
            <a:br>
              <a:rPr lang="en-US" sz="3200" b="1" dirty="0"/>
            </a:br>
            <a:r>
              <a:rPr lang="en-US" sz="3200" b="1" dirty="0"/>
              <a:t>Semantic Similarity Analysis of Textual Data</a:t>
            </a:r>
            <a:endParaRPr sz="32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0" y="1616213"/>
            <a:ext cx="8937524" cy="255773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457;p36"/>
          <p:cNvSpPr txBox="1">
            <a:spLocks/>
          </p:cNvSpPr>
          <p:nvPr/>
        </p:nvSpPr>
        <p:spPr>
          <a:xfrm>
            <a:off x="3200677" y="1871986"/>
            <a:ext cx="2778673" cy="4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Team: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</a:rPr>
              <a:t>FutureHANds</a:t>
            </a:r>
            <a:endParaRPr lang="en-US" sz="1800" dirty="0">
              <a:solidFill>
                <a:schemeClr val="accent2">
                  <a:lumMod val="25000"/>
                </a:schemeClr>
              </a:solidFill>
            </a:endParaRPr>
          </a:p>
          <a:p>
            <a:endParaRPr lang="en-US" sz="18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6" name="Google Shape;1457;p36"/>
          <p:cNvSpPr txBox="1">
            <a:spLocks/>
          </p:cNvSpPr>
          <p:nvPr/>
        </p:nvSpPr>
        <p:spPr>
          <a:xfrm>
            <a:off x="942211" y="2939982"/>
            <a:ext cx="3207212" cy="4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M A B Siddique </a:t>
            </a:r>
            <a:r>
              <a:rPr lang="en-US" sz="1800" dirty="0" err="1">
                <a:solidFill>
                  <a:schemeClr val="tx1"/>
                </a:solidFill>
              </a:rPr>
              <a:t>Naeem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7" name="Google Shape;1457;p36"/>
          <p:cNvSpPr txBox="1">
            <a:spLocks/>
          </p:cNvSpPr>
          <p:nvPr/>
        </p:nvSpPr>
        <p:spPr>
          <a:xfrm>
            <a:off x="946063" y="3722389"/>
            <a:ext cx="3443513" cy="4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Muhammad </a:t>
            </a:r>
            <a:r>
              <a:rPr lang="en-US" sz="1800" dirty="0" err="1">
                <a:solidFill>
                  <a:schemeClr val="tx1"/>
                </a:solidFill>
              </a:rPr>
              <a:t>Faraz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Abbasi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8" name="Google Shape;1457;p36"/>
          <p:cNvSpPr txBox="1">
            <a:spLocks/>
          </p:cNvSpPr>
          <p:nvPr/>
        </p:nvSpPr>
        <p:spPr>
          <a:xfrm>
            <a:off x="4870525" y="2956528"/>
            <a:ext cx="2778673" cy="4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lvl="0"/>
            <a:r>
              <a:rPr lang="en-US" sz="1800" dirty="0" err="1">
                <a:solidFill>
                  <a:schemeClr val="tx1"/>
                </a:solidFill>
              </a:rPr>
              <a:t>Md</a:t>
            </a:r>
            <a:r>
              <a:rPr lang="en-US" sz="1800" dirty="0">
                <a:solidFill>
                  <a:schemeClr val="tx1"/>
                </a:solidFill>
              </a:rPr>
              <a:t> Abdul </a:t>
            </a:r>
            <a:r>
              <a:rPr lang="en-US" sz="1800" dirty="0" err="1">
                <a:solidFill>
                  <a:schemeClr val="tx1"/>
                </a:solidFill>
              </a:rPr>
              <a:t>Ahad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9" name="Google Shape;1457;p36"/>
          <p:cNvSpPr txBox="1">
            <a:spLocks/>
          </p:cNvSpPr>
          <p:nvPr/>
        </p:nvSpPr>
        <p:spPr>
          <a:xfrm>
            <a:off x="4870525" y="3776255"/>
            <a:ext cx="2778673" cy="44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45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lvl="0"/>
            <a:r>
              <a:rPr lang="en-US" sz="1800" dirty="0" err="1">
                <a:solidFill>
                  <a:schemeClr val="tx1"/>
                </a:solidFill>
              </a:rPr>
              <a:t>Haimanti</a:t>
            </a:r>
            <a:r>
              <a:rPr lang="en-US" sz="1800" dirty="0">
                <a:solidFill>
                  <a:schemeClr val="tx1"/>
                </a:solidFill>
              </a:rPr>
              <a:t> Biswas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560343" y="1837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effectLst>
                  <a:outerShdw sx="0" sy="0">
                    <a:srgbClr val="000000"/>
                  </a:outerShdw>
                </a:effectLst>
              </a:rPr>
              <a:t>System Architecture Flow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756468"/>
            <a:ext cx="7772399" cy="42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6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837532" y="1118419"/>
            <a:ext cx="7115479" cy="3844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The system supports two modes of input for similarity analysis: </a:t>
            </a:r>
          </a:p>
          <a:p>
            <a:endParaRPr lang="en-US" sz="1600" i="1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i="1" dirty="0">
                <a:latin typeface="Poppins" panose="020B0604020202020204" charset="0"/>
                <a:cs typeface="Poppins" panose="020B0604020202020204" charset="0"/>
              </a:rPr>
              <a:t>Word/Phrase Level Comparison: 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Users manually input multiple words or phrases, which are stored in a list for processing.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endParaRPr lang="en-US" sz="1600" i="1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i="1" dirty="0">
                <a:latin typeface="Poppins" panose="020B0604020202020204" charset="0"/>
                <a:cs typeface="Poppins" panose="020B0604020202020204" charset="0"/>
              </a:rPr>
              <a:t>Document Level Comparison: 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Users provide directories containing .txt, or .pdf files from which the system extracts textual content for further processing.</a:t>
            </a:r>
          </a:p>
          <a:p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</p:txBody>
      </p: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681364" y="379499"/>
            <a:ext cx="7343694" cy="950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>
                <a:effectLst>
                  <a:outerShdw sx="0" sy="0">
                    <a:srgbClr val="000000"/>
                  </a:outerShdw>
                </a:effectLst>
              </a:rPr>
              <a:t>Data Collection and Preprocessing</a:t>
            </a:r>
            <a:endParaRPr lang="en-US"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188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effectLst>
                  <a:outerShdw sx="0" sy="0">
                    <a:srgbClr val="000000"/>
                  </a:outerShdw>
                </a:effectLst>
              </a:rPr>
              <a:t>Data Collection Flow Chart</a:t>
            </a:r>
          </a:p>
        </p:txBody>
      </p:sp>
      <p:pic>
        <p:nvPicPr>
          <p:cNvPr id="3" name="Picture 2" descr="H:\Frankfurt University\1st Semester\Software engineering\SoftwareEngineeringProject\semantic-similarity-analysis\Documentation\SW_PAPER\SW_PAPER\Flowcharts\InputHelper.cs Flowchar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14" y="1176654"/>
            <a:ext cx="4659086" cy="375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File Parsing &amp; Embedding Generation</a:t>
            </a:r>
            <a:br>
              <a:rPr lang="en-US" dirty="0"/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85371" y="1248229"/>
            <a:ext cx="75386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File parsing is the process of extracting and interpreting structured data from files (e.g., .txt, .pdf, .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docx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) so that software can process and analyze the content.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Multi-Format Support  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Extracts text from .txt, .pdf, and .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docx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files.  </a:t>
            </a:r>
          </a:p>
          <a:p>
            <a:pPr lvl="8"/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pPr lvl="8"/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pPr lvl="8"/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Uses dedicated libraries:  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PDF: “iText7” (page-by-page extraction).  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DOCX: “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OpenXML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SDK” (requires license).  </a:t>
            </a: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Throws ‘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NotSupportedException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’ for invalid formats.  </a:t>
            </a:r>
          </a:p>
        </p:txBody>
      </p:sp>
    </p:spTree>
    <p:extLst>
      <p:ext uri="{BB962C8B-B14F-4D97-AF65-F5344CB8AC3E}">
        <p14:creationId xmlns:p14="http://schemas.microsoft.com/office/powerpoint/2010/main" val="166881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File Parsing &amp; Embedding Generation</a:t>
            </a:r>
            <a:br>
              <a:rPr lang="en-US" dirty="0"/>
            </a:b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85371" y="1248229"/>
                <a:ext cx="7538629" cy="3073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 </a:t>
                </a:r>
              </a:p>
              <a:p>
                <a:r>
                  <a:rPr lang="en-US" sz="1600" b="1" dirty="0">
                    <a:latin typeface="Poppins" panose="020B0604020202020204" charset="0"/>
                    <a:cs typeface="Poppins" panose="020B0604020202020204" charset="0"/>
                  </a:rPr>
                  <a:t>Robust Error Handling 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Validates file paths and extensions upfront. 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Catches extraction errors (e.g., corrupted PDFs). 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Logs failures for debugging.  </a:t>
                </a:r>
              </a:p>
              <a:p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 </a:t>
                </a:r>
              </a:p>
              <a:p>
                <a:endParaRPr lang="en-US" sz="1600" dirty="0">
                  <a:latin typeface="Poppins" panose="020B0604020202020204" charset="0"/>
                  <a:cs typeface="Poppins" panose="020B0604020202020204" charset="0"/>
                </a:endParaRPr>
              </a:p>
              <a:p>
                <a:r>
                  <a:rPr lang="en-US" sz="1600" b="1" dirty="0">
                    <a:latin typeface="Poppins" panose="020B0604020202020204" charset="0"/>
                    <a:cs typeface="Poppins" panose="020B0604020202020204" charset="0"/>
                  </a:rPr>
                  <a:t>Scalable Design 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Modular methods for each file type (easy to extend). 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Returns clean text for downstream NLP tasks. 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Formula for PDF text extraction:  </a:t>
                </a:r>
              </a:p>
              <a:p>
                <a:r>
                  <a:rPr lang="en-US" sz="1600" dirty="0">
                    <a:latin typeface="Poppins" panose="020B0604020202020204" charset="0"/>
                    <a:cs typeface="Poppins" panose="020B060402020202020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/>
                    </m:nary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text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across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pages</m:t>
                    </m:r>
                    <m:r>
                      <m:rPr>
                        <m:nor/>
                      </m:rPr>
                      <a:rPr lang="en-US" sz="1600">
                        <a:latin typeface="Poppins" panose="020B0604020202020204" charset="0"/>
                        <a:cs typeface="Poppins" panose="020B0604020202020204" charset="0"/>
                      </a:rPr>
                      <m:t>)</m:t>
                    </m:r>
                  </m:oMath>
                </a14:m>
                <a:endParaRPr lang="en-US" sz="1600" dirty="0">
                  <a:latin typeface="Poppins" panose="020B0604020202020204" charset="0"/>
                  <a:cs typeface="Poppins" panose="020B060402020202020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71" y="1248229"/>
                <a:ext cx="7538629" cy="3073918"/>
              </a:xfrm>
              <a:prstGeom prst="rect">
                <a:avLst/>
              </a:prstGeom>
              <a:blipFill rotWithShape="0">
                <a:blip r:embed="rId3"/>
                <a:stretch>
                  <a:fillRect l="-40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6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Embedding Generation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146629"/>
            <a:ext cx="770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The </a:t>
            </a:r>
            <a:r>
              <a:rPr lang="en-US" sz="1600" b="1" i="1" dirty="0" err="1">
                <a:latin typeface="Poppins" panose="020B0604020202020204" charset="0"/>
                <a:cs typeface="Poppins" panose="020B0604020202020204" charset="0"/>
              </a:rPr>
              <a:t>EmbeddingGenerator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is responsible for retrieving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embeddings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from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OpenAI’s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API. The following steps are followed: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API Key Handling: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The API key is securely fetched from environment variables using the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ApiKeyProvider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class.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Embedding Request: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Text inputs are sent to </a:t>
            </a:r>
            <a:r>
              <a:rPr lang="en-US" sz="1600" dirty="0" err="1">
                <a:latin typeface="Poppins" panose="020B0604020202020204" charset="0"/>
                <a:cs typeface="Poppins" panose="020B0604020202020204" charset="0"/>
              </a:rPr>
              <a:t>OpenAI’s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API, specifying the model to be used.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Vector Conversion:</a:t>
            </a: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The API returns numerical vectors, which are stored for further computation.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7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Similarity Computation</a:t>
            </a:r>
            <a:br>
              <a:rPr lang="en-US" sz="1800" i="1" dirty="0">
                <a:effectLst>
                  <a:outerShdw sx="0" sy="0">
                    <a:srgbClr val="000000"/>
                  </a:outerShdw>
                </a:effectLst>
              </a:rPr>
            </a:br>
            <a:br>
              <a:rPr lang="en-US" sz="1800" i="1" dirty="0">
                <a:effectLst>
                  <a:outerShdw sx="0" sy="0">
                    <a:srgbClr val="000000"/>
                  </a:outerShdw>
                </a:effectLst>
              </a:rPr>
            </a:b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390021"/>
            <a:ext cx="36234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The system calculates similarity scores using cosine similarity. 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Fetching Embedding’s</a:t>
            </a: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Computing Dot Product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Normalizing Scores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Generating Multi-Model Scores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6DF4AD-AD0E-48AF-9D91-110F4CE0E9BC}"/>
                  </a:ext>
                </a:extLst>
              </p:cNvPr>
              <p:cNvSpPr txBox="1"/>
              <p:nvPr/>
            </p:nvSpPr>
            <p:spPr>
              <a:xfrm>
                <a:off x="4572000" y="1282395"/>
                <a:ext cx="4280838" cy="3016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spc="-5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Formula for cosine similarity: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spc="-5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spc="-5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Similarity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𝑖</m:t>
                            </m:r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Range: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 → Identical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 → Unrelated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45720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-1 → Opposite meaning (rare in embeddings)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6DF4AD-AD0E-48AF-9D91-110F4CE0E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82395"/>
                <a:ext cx="4280838" cy="3016018"/>
              </a:xfrm>
              <a:prstGeom prst="rect">
                <a:avLst/>
              </a:prstGeom>
              <a:blipFill>
                <a:blip r:embed="rId3"/>
                <a:stretch>
                  <a:fillRect l="-1140" t="-101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3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/>
            <a:r>
              <a:rPr lang="en-US" sz="2800" dirty="0"/>
              <a:t>Output Generation and Visualization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000" y="1155272"/>
            <a:ext cx="71990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This function is responsible for managing the output of the similarity comparison results and saving them to a file. 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Structured Results Collection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Gathers similarity scores for all text pairs  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Organizes data with: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Source text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Reference text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Scores from each model (Ada/Small/Large)  </a:t>
            </a:r>
          </a:p>
          <a:p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r>
              <a:rPr lang="en-US" sz="1600" b="1" dirty="0">
                <a:latin typeface="Poppins" panose="020B0604020202020204" charset="0"/>
                <a:cs typeface="Poppins" panose="020B0604020202020204" charset="0"/>
              </a:rPr>
              <a:t>Automated File Export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   Creates standardized CSV files  </a:t>
            </a:r>
          </a:p>
          <a:p>
            <a:pPr marL="2857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Poppins" panose="020B0604020202020204" charset="0"/>
                <a:cs typeface="Poppins" panose="020B0604020202020204" charset="0"/>
              </a:rPr>
              <a:t>    Ensures consistent naming/location for easy retrieval  </a:t>
            </a:r>
          </a:p>
        </p:txBody>
      </p:sp>
    </p:spTree>
    <p:extLst>
      <p:ext uri="{BB962C8B-B14F-4D97-AF65-F5344CB8AC3E}">
        <p14:creationId xmlns:p14="http://schemas.microsoft.com/office/powerpoint/2010/main" val="128059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Output Generation and Visualization</a:t>
            </a:r>
            <a:endParaRPr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017725"/>
            <a:ext cx="770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r>
              <a:rPr lang="en-US" sz="1800" b="1" dirty="0">
                <a:latin typeface="Poppins" panose="020B0604020202020204" charset="0"/>
                <a:cs typeface="Poppins" panose="020B0604020202020204" charset="0"/>
              </a:rPr>
              <a:t>Progress Tracking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   Calculates total comparisons needed (“source × reference”)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   Tracks completed pairs in real-time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   Provides transparency during batch processing  </a:t>
            </a:r>
          </a:p>
          <a:p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 </a:t>
            </a:r>
          </a:p>
          <a:p>
            <a:endParaRPr lang="en-US" sz="18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sz="1800" b="1" dirty="0" err="1">
                <a:latin typeface="Poppins" panose="020B0604020202020204" charset="0"/>
                <a:cs typeface="Poppins" panose="020B0604020202020204" charset="0"/>
              </a:rPr>
              <a:t>VisualizationReady</a:t>
            </a:r>
            <a:r>
              <a:rPr lang="en-US" sz="1800" b="1" dirty="0">
                <a:latin typeface="Poppins" panose="020B0604020202020204" charset="0"/>
                <a:cs typeface="Poppins" panose="020B0604020202020204" charset="0"/>
              </a:rPr>
              <a:t> Formatting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   Structures data for seamless integration with Python/</a:t>
            </a:r>
            <a:r>
              <a:rPr lang="en-US" sz="1800" dirty="0" err="1">
                <a:latin typeface="Poppins" panose="020B0604020202020204" charset="0"/>
                <a:cs typeface="Poppins" panose="020B0604020202020204" charset="0"/>
              </a:rPr>
              <a:t>Plotly</a:t>
            </a: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Poppins" panose="020B0604020202020204" charset="0"/>
                <a:cs typeface="Poppins" panose="020B0604020202020204" charset="0"/>
              </a:rPr>
              <a:t>    Includes metadata needed for charts (model types, text labels)  </a:t>
            </a:r>
          </a:p>
          <a:p>
            <a:endParaRPr lang="en-US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536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 (Similarity score)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A94B1-7A90-4F9D-9E4C-E040F18E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" y="1587600"/>
            <a:ext cx="9119490" cy="22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&amp; 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Visualization (Scalar value)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7B8F9-BC4A-4438-B2CB-F98FC3B6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76171"/>
            <a:ext cx="7341315" cy="37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7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729676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Result Analysis</a:t>
            </a:r>
            <a:endParaRPr lang="en-US" dirty="0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Word &amp; Phrase level similarity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05565" y="1124473"/>
            <a:ext cx="416643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Models captured semantic relationship well</a:t>
            </a:r>
          </a:p>
          <a:p>
            <a:pPr algn="just"/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Domain-specific words were well distinguished.</a:t>
            </a:r>
          </a:p>
          <a:p>
            <a:pPr algn="just"/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algn="just"/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e.g. </a:t>
            </a:r>
          </a:p>
          <a:p>
            <a:pPr algn="just"/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lvl="3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"Football" vs. "Sports": High scores (Ada: 0.94, Large: 0.76).</a:t>
            </a:r>
          </a:p>
          <a:p>
            <a:pPr marL="171450" lvl="3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lvl="3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"Tesla" vs. "Sports": Low scores (Large: 0.21).</a:t>
            </a:r>
          </a:p>
          <a:p>
            <a:pPr algn="just"/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Technical Terms:</a:t>
            </a:r>
          </a:p>
          <a:p>
            <a:pPr algn="just"/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"ML" vs. "DL": 0.71 (Large). 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"AI" vs. "Neural Networks": 0.43 (Large).</a:t>
            </a:r>
          </a:p>
          <a:p>
            <a:pPr algn="just"/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algn="just"/>
            <a:r>
              <a:rPr lang="en-US" sz="1200" b="1" dirty="0">
                <a:latin typeface="Poppins" panose="020B0604020202020204" charset="0"/>
                <a:cs typeface="Poppins" panose="020B0604020202020204" charset="0"/>
              </a:rPr>
              <a:t>Conclusion: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The Large model gave the most nuanced results.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00612" y="1459104"/>
            <a:ext cx="3881755" cy="29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9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Document level similarity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20000" y="1163885"/>
            <a:ext cx="64366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Similar topics had high similarity scores. e.g. </a:t>
            </a:r>
            <a:r>
              <a:rPr lang="fr-FR" sz="1200" dirty="0" err="1">
                <a:latin typeface="Poppins" panose="020B0604020202020204" charset="0"/>
                <a:cs typeface="Poppins" panose="020B0604020202020204" charset="0"/>
              </a:rPr>
              <a:t>Climate</a:t>
            </a:r>
            <a:r>
              <a:rPr lang="fr-FR" sz="1200" dirty="0">
                <a:latin typeface="Poppins" panose="020B0604020202020204" charset="0"/>
                <a:cs typeface="Poppins" panose="020B0604020202020204" charset="0"/>
              </a:rPr>
              <a:t> change docs: 0.80 (Large).</a:t>
            </a: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Dissimilar topics showed low similarity. e.g. Sports vs. Politics: 0.38 (Large).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lvl="3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Longer documents had more stable scores. </a:t>
            </a:r>
          </a:p>
          <a:p>
            <a:pPr marL="171450" lvl="3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lvl="3" indent="-171450" algn="just">
              <a:buFont typeface="Courier New" panose="02070309020205020404" pitchFamily="49" charset="0"/>
              <a:buChar char="o"/>
            </a:pP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Short documents still showed recognizable patterns</a:t>
            </a:r>
          </a:p>
          <a:p>
            <a:pPr marL="171450" lvl="3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algn="just"/>
            <a:r>
              <a:rPr lang="en-US" sz="1200" b="1" dirty="0">
                <a:latin typeface="Poppins" panose="020B0604020202020204" charset="0"/>
                <a:cs typeface="Poppins" panose="020B0604020202020204" charset="0"/>
              </a:rPr>
              <a:t>Conclusion: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The Large model gave the most nuanced results.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7F2220-A31C-44D8-BACE-0FD946EE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14" y="3064371"/>
            <a:ext cx="730669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7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 Comparison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20000" y="1463429"/>
            <a:ext cx="64366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b="1" i="1" dirty="0">
                <a:latin typeface="Poppins" panose="020B0604020202020204" charset="0"/>
                <a:cs typeface="Poppins" panose="020B0604020202020204" charset="0"/>
              </a:rPr>
              <a:t>text-embedding-ada-002: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Provide higher scores but less precise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b="1" i="1" dirty="0">
                <a:latin typeface="Poppins" panose="020B0604020202020204" charset="0"/>
                <a:cs typeface="Poppins" panose="020B0604020202020204" charset="0"/>
              </a:rPr>
              <a:t>text-embedding-3-small: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Provide balance speed and accuracy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b="1" i="1" dirty="0">
                <a:latin typeface="Poppins" panose="020B0604020202020204" charset="0"/>
                <a:cs typeface="Poppins" panose="020B0604020202020204" charset="0"/>
              </a:rPr>
              <a:t>text-embedding-3-large: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Provide most accurate results but takes comparatively longer time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200" b="1" i="1" dirty="0">
                <a:latin typeface="Poppins" panose="020B0604020202020204" charset="0"/>
                <a:cs typeface="Poppins" panose="020B0604020202020204" charset="0"/>
              </a:rPr>
              <a:t>Processing Times: 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Ada (809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ms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), Small (565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ms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), Large (1013 </a:t>
            </a:r>
            <a:r>
              <a:rPr lang="en-US" sz="1200" dirty="0" err="1">
                <a:latin typeface="Poppins" panose="020B0604020202020204" charset="0"/>
                <a:cs typeface="Poppins" panose="020B0604020202020204" charset="0"/>
              </a:rPr>
              <a:t>ms</a:t>
            </a:r>
            <a:r>
              <a:rPr lang="en-US" sz="1200" dirty="0">
                <a:latin typeface="Poppins" panose="020B0604020202020204" charset="0"/>
                <a:cs typeface="Poppins" panose="020B0604020202020204" charset="0"/>
              </a:rPr>
              <a:t>).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2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7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Limitations</a:t>
            </a:r>
            <a:endParaRPr dirty="0"/>
          </a:p>
        </p:txBody>
      </p:sp>
      <p:sp>
        <p:nvSpPr>
          <p:cNvPr id="4" name="Google Shape;2397;p63">
            <a:extLst>
              <a:ext uri="{FF2B5EF4-FFF2-40B4-BE49-F238E27FC236}">
                <a16:creationId xmlns:a16="http://schemas.microsoft.com/office/drawing/2014/main" id="{A15094F0-5AB4-48EE-BB18-5BE42CFBFBC5}"/>
              </a:ext>
            </a:extLst>
          </p:cNvPr>
          <p:cNvSpPr txBox="1">
            <a:spLocks/>
          </p:cNvSpPr>
          <p:nvPr/>
        </p:nvSpPr>
        <p:spPr>
          <a:xfrm>
            <a:off x="720000" y="1396583"/>
            <a:ext cx="7730317" cy="3088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🚫 Dependency on </a:t>
            </a:r>
            <a:r>
              <a:rPr lang="en-US" dirty="0" err="1"/>
              <a:t>OpenAI</a:t>
            </a:r>
            <a:r>
              <a:rPr lang="en-US" dirty="0"/>
              <a:t> API (Requires an API key and usage costs may scale with large datasets.)</a:t>
            </a:r>
          </a:p>
          <a:p>
            <a:endParaRPr lang="en-US" dirty="0"/>
          </a:p>
          <a:p>
            <a:r>
              <a:rPr lang="en-US" dirty="0"/>
              <a:t>🚫 File Format Restrictions (Cannot process .docx files directly due to license limitations)</a:t>
            </a:r>
          </a:p>
          <a:p>
            <a:endParaRPr lang="en-US" dirty="0"/>
          </a:p>
          <a:p>
            <a:r>
              <a:rPr lang="en-US" dirty="0"/>
              <a:t>🚫 Threshold Ambiguity (No universal threshold for "high" or "low" similarity; requires manual calibration per use case)</a:t>
            </a:r>
          </a:p>
          <a:p>
            <a:endParaRPr lang="en-US" dirty="0"/>
          </a:p>
          <a:p>
            <a:r>
              <a:rPr lang="en-US" dirty="0"/>
              <a:t>🚫 Contextual nuances (e.g., sarcasm) are not fully captured.</a:t>
            </a:r>
          </a:p>
          <a:p>
            <a:endParaRPr lang="en-US" dirty="0"/>
          </a:p>
          <a:p>
            <a:r>
              <a:rPr lang="en-US" dirty="0"/>
              <a:t>🚫 Text preprocessing affects similarity results.</a:t>
            </a:r>
          </a:p>
          <a:p>
            <a:endParaRPr lang="en-US" dirty="0"/>
          </a:p>
          <a:p>
            <a:r>
              <a:rPr lang="en-US" dirty="0"/>
              <a:t>🚫 Alternative distance metrics could be explored.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8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title"/>
          </p:nvPr>
        </p:nvSpPr>
        <p:spPr>
          <a:xfrm>
            <a:off x="720000" y="564812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subTitle" idx="1"/>
          </p:nvPr>
        </p:nvSpPr>
        <p:spPr>
          <a:xfrm>
            <a:off x="720000" y="1396582"/>
            <a:ext cx="7730317" cy="220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Summary of 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similarity analysis using </a:t>
            </a:r>
            <a:r>
              <a:rPr lang="en-US" dirty="0" err="1"/>
              <a:t>OpenAI</a:t>
            </a:r>
            <a:r>
              <a:rPr lang="en-US" dirty="0"/>
              <a:t> embeddings is effective for both word/phrase and document-level comparisons.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embedding models provide slightly varying results, with large model often capturing more nuanced relationships. </a:t>
            </a:r>
            <a:endParaRPr dirty="0"/>
          </a:p>
        </p:txBody>
      </p:sp>
      <p:grpSp>
        <p:nvGrpSpPr>
          <p:cNvPr id="2403" name="Google Shape;2403;p63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608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title"/>
          </p:nvPr>
        </p:nvSpPr>
        <p:spPr>
          <a:xfrm>
            <a:off x="720000" y="564812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subTitle" idx="1"/>
          </p:nvPr>
        </p:nvSpPr>
        <p:spPr>
          <a:xfrm>
            <a:off x="720000" y="1396583"/>
            <a:ext cx="7730317" cy="242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Applications: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approach can be used in various NLP tasks, such as document clustering, recommendation systems, and search engines.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Future work: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Explore other similarity metrics (e.g. Jaccard similarity, Euclidean distance)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on large datasets or different languages.</a:t>
            </a:r>
            <a:endParaRPr dirty="0"/>
          </a:p>
        </p:txBody>
      </p:sp>
      <p:grpSp>
        <p:nvGrpSpPr>
          <p:cNvPr id="2403" name="Google Shape;2403;p63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548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3" name="Google Shape;2403;p63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412;p64"/>
          <p:cNvSpPr txBox="1">
            <a:spLocks/>
          </p:cNvSpPr>
          <p:nvPr/>
        </p:nvSpPr>
        <p:spPr>
          <a:xfrm>
            <a:off x="2765062" y="1866375"/>
            <a:ext cx="3542289" cy="106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6600" dirty="0"/>
              <a:t>Thanks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0039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458" name="Google Shape;1458;p36"/>
          <p:cNvSpPr txBox="1">
            <a:spLocks noGrp="1"/>
          </p:cNvSpPr>
          <p:nvPr>
            <p:ph type="body" idx="1"/>
          </p:nvPr>
        </p:nvSpPr>
        <p:spPr>
          <a:xfrm>
            <a:off x="720000" y="1157077"/>
            <a:ext cx="7704000" cy="3816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Key objectives: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</a:rPr>
              <a:t>Word and phrase similarity analysis</a:t>
            </a:r>
          </a:p>
          <a:p>
            <a:pPr marL="800100" lvl="1" indent="-342900"/>
            <a:r>
              <a:rPr lang="en-US" dirty="0">
                <a:solidFill>
                  <a:schemeClr val="dk1"/>
                </a:solidFill>
              </a:rPr>
              <a:t>Compare semantic relationships between pair of phrases</a:t>
            </a:r>
          </a:p>
          <a:p>
            <a:pPr marL="800100" lvl="1" indent="-342900"/>
            <a:r>
              <a:rPr lang="en-US" dirty="0">
                <a:solidFill>
                  <a:schemeClr val="dk1"/>
                </a:solidFill>
              </a:rPr>
              <a:t>Highlight variance in similarity across different domains and contexts</a:t>
            </a:r>
          </a:p>
          <a:p>
            <a:pPr marL="800100" lvl="1" indent="-342900"/>
            <a:endParaRPr lang="en-US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dk1"/>
                </a:solidFill>
              </a:rPr>
              <a:t>Document-level </a:t>
            </a:r>
            <a:r>
              <a:rPr lang="en-US" dirty="0">
                <a:solidFill>
                  <a:schemeClr val="dk1"/>
                </a:solidFill>
              </a:rPr>
              <a:t>comparisons</a:t>
            </a:r>
          </a:p>
          <a:p>
            <a:pPr marL="800100" lvl="1" indent="-342900"/>
            <a:r>
              <a:rPr lang="en-US" dirty="0">
                <a:solidFill>
                  <a:schemeClr val="dk1"/>
                </a:solidFill>
              </a:rPr>
              <a:t>Analyze semantic similarity between documents on the same topic vs. unrelated topics</a:t>
            </a:r>
          </a:p>
          <a:p>
            <a:pPr marL="800100" lvl="1" indent="-342900"/>
            <a:r>
              <a:rPr lang="en-US" dirty="0">
                <a:solidFill>
                  <a:schemeClr val="dk1"/>
                </a:solidFill>
              </a:rPr>
              <a:t>Provide insights into how contextual alignment impacts semantic similarity</a:t>
            </a:r>
          </a:p>
          <a:p>
            <a:pPr marL="800100" lvl="1" indent="-342900"/>
            <a:endParaRPr lang="en-US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</a:rPr>
              <a:t>Demonstration and validation</a:t>
            </a:r>
          </a:p>
          <a:p>
            <a:pPr marL="800100" lvl="1" indent="-342900"/>
            <a:r>
              <a:rPr lang="en-US" dirty="0">
                <a:solidFill>
                  <a:schemeClr val="dk1"/>
                </a:solidFill>
              </a:rPr>
              <a:t>Use well known examples to illustrate findings</a:t>
            </a:r>
          </a:p>
          <a:p>
            <a:pPr marL="800100" lvl="1" indent="-342900"/>
            <a:r>
              <a:rPr lang="en-US" dirty="0">
                <a:solidFill>
                  <a:schemeClr val="dk1"/>
                </a:solidFill>
              </a:rPr>
              <a:t>Showcase the versatility of semantic similarity metrics across diverse scenarios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31" name="Google Shape;1531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OpenAI’s embedding models (e.g</a:t>
            </a:r>
            <a:r>
              <a:rPr lang="en"/>
              <a:t>. </a:t>
            </a:r>
            <a:r>
              <a:rPr lang="en" b="1"/>
              <a:t>text-embedding-ada-002, text-embedding-3-small, text-embedding-3-large</a:t>
            </a:r>
            <a:r>
              <a:rPr lang="en" dirty="0"/>
              <a:t>) </a:t>
            </a:r>
            <a:r>
              <a:rPr lang="en"/>
              <a:t>provide state-of-art </a:t>
            </a:r>
            <a:r>
              <a:rPr lang="en" dirty="0"/>
              <a:t>text represantations.</a:t>
            </a:r>
            <a:endParaRPr lang="en-US"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Semantic similarity measures how closely related two pieces of text are in meaning.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Applications: Search engines, chatbots, recommendation system etc.</a:t>
            </a:r>
            <a:endParaRPr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530;p39">
            <a:extLst>
              <a:ext uri="{FF2B5EF4-FFF2-40B4-BE49-F238E27FC236}">
                <a16:creationId xmlns:a16="http://schemas.microsoft.com/office/drawing/2014/main" id="{4C7435AC-DA5B-4A27-8696-53EE81B84792}"/>
              </a:ext>
            </a:extLst>
          </p:cNvPr>
          <p:cNvSpPr txBox="1">
            <a:spLocks/>
          </p:cNvSpPr>
          <p:nvPr/>
        </p:nvSpPr>
        <p:spPr>
          <a:xfrm>
            <a:off x="720000" y="1362051"/>
            <a:ext cx="4022798" cy="41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en-US" sz="1600" dirty="0"/>
              <a:t>What is semantic similarity?</a:t>
            </a:r>
          </a:p>
        </p:txBody>
      </p:sp>
      <p:sp>
        <p:nvSpPr>
          <p:cNvPr id="14" name="Google Shape;1530;p39">
            <a:extLst>
              <a:ext uri="{FF2B5EF4-FFF2-40B4-BE49-F238E27FC236}">
                <a16:creationId xmlns:a16="http://schemas.microsoft.com/office/drawing/2014/main" id="{A23C2ACF-482D-4A23-95E3-BF9460E9C1E4}"/>
              </a:ext>
            </a:extLst>
          </p:cNvPr>
          <p:cNvSpPr txBox="1">
            <a:spLocks/>
          </p:cNvSpPr>
          <p:nvPr/>
        </p:nvSpPr>
        <p:spPr>
          <a:xfrm>
            <a:off x="4866350" y="1364671"/>
            <a:ext cx="4022798" cy="41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en-US" sz="1600" dirty="0"/>
              <a:t>Why </a:t>
            </a:r>
            <a:r>
              <a:rPr lang="en-US" sz="1600" dirty="0" err="1"/>
              <a:t>OpenAI</a:t>
            </a:r>
            <a:r>
              <a:rPr lang="en-US" sz="1600" dirty="0"/>
              <a:t> Embeddings?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13225" y="88363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Scope:</a:t>
            </a:r>
            <a:endParaRPr dirty="0"/>
          </a:p>
        </p:txBody>
      </p:sp>
      <p:sp>
        <p:nvSpPr>
          <p:cNvPr id="1622" name="Google Shape;1622;p40"/>
          <p:cNvSpPr txBox="1">
            <a:spLocks noGrp="1"/>
          </p:cNvSpPr>
          <p:nvPr>
            <p:ph type="subTitle" idx="1"/>
          </p:nvPr>
        </p:nvSpPr>
        <p:spPr>
          <a:xfrm>
            <a:off x="713224" y="1748079"/>
            <a:ext cx="7544527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Poppins" panose="020B0604020202020204" charset="0"/>
                <a:cs typeface="Poppins" panose="020B0604020202020204" charset="0"/>
              </a:rPr>
              <a:t>Analyze semantic similarity at word/phrase and document levels.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400" dirty="0">
              <a:latin typeface="Poppins" panose="020B0604020202020204" charset="0"/>
              <a:cs typeface="Poppins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Poppins" panose="020B0604020202020204" charset="0"/>
                <a:cs typeface="Poppins" panose="020B0604020202020204" charset="0"/>
              </a:rPr>
              <a:t>Use cosine similarity to compare embeddings generated by </a:t>
            </a:r>
            <a:r>
              <a:rPr lang="en-US" sz="1400" dirty="0" err="1">
                <a:latin typeface="Poppins" panose="020B0604020202020204" charset="0"/>
                <a:cs typeface="Poppins" panose="020B0604020202020204" charset="0"/>
              </a:rPr>
              <a:t>OpenAI</a:t>
            </a:r>
            <a:r>
              <a:rPr lang="en-US" sz="1400" dirty="0">
                <a:latin typeface="Poppins" panose="020B0604020202020204" charset="0"/>
                <a:cs typeface="Poppins" panose="020B0604020202020204" charset="0"/>
              </a:rPr>
              <a:t> models.</a:t>
            </a:r>
            <a:endParaRPr sz="1400" dirty="0">
              <a:latin typeface="Poppins" panose="020B0604020202020204" charset="0"/>
              <a:cs typeface="Poppins" panose="020B0604020202020204" charset="0"/>
            </a:endParaRPr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796595" y="1527200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1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827314" y="4159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effectLst>
                  <a:outerShdw sx="0" sy="0">
                    <a:srgbClr val="000000"/>
                  </a:outerShdw>
                </a:effectLst>
              </a:rPr>
              <a:t>System Architecture</a:t>
            </a:r>
            <a:br>
              <a:rPr lang="en-US" i="1" dirty="0"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827314" y="1173182"/>
            <a:ext cx="8098972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Poppins" panose="020B0604020202020204" charset="0"/>
                <a:cs typeface="Poppins" panose="020B0604020202020204" charset="0"/>
              </a:rPr>
              <a:t> </a:t>
            </a:r>
            <a:endParaRPr lang="en-US" sz="1600" dirty="0">
              <a:latin typeface="Poppins" panose="020B0604020202020204" charset="0"/>
              <a:cs typeface="Poppins" panose="020B0604020202020204" charset="0"/>
            </a:endParaRPr>
          </a:p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The system consists of the following key components: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400050" lvl="0" indent="-400050"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User Input Handling:  Accepts textual data from users via direct input or document upload. </a:t>
            </a:r>
          </a:p>
          <a:p>
            <a:pPr marL="400050" lvl="0" indent="-400050">
              <a:buFont typeface="Courier New" panose="02070309020205020404" pitchFamily="49" charset="0"/>
              <a:buChar char="o"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400050" lvl="0" indent="-400050"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Text Preprocessing: Extracts and cleans text for analysis. </a:t>
            </a:r>
          </a:p>
          <a:p>
            <a:pPr marL="400050" lvl="0" indent="-400050">
              <a:buFont typeface="Courier New" panose="02070309020205020404" pitchFamily="49" charset="0"/>
              <a:buChar char="o"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Embedding Generation: Uses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OpenAI’s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 API to generate vector representations of text.</a:t>
            </a:r>
          </a:p>
          <a:p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Similarity Computation: Applies cosine similarity to calculate similarity scores.</a:t>
            </a:r>
          </a:p>
          <a:p>
            <a:pPr marL="400050" indent="-400050">
              <a:buFont typeface="Courier New" panose="02070309020205020404" pitchFamily="49" charset="0"/>
              <a:buChar char="o"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400050" indent="-400050">
              <a:buFont typeface="Courier New" panose="02070309020205020404" pitchFamily="49" charset="0"/>
              <a:buChar char="o"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Result Storage and Output: Saves similarity scores in a CSV file for further analysis.</a:t>
            </a:r>
          </a:p>
          <a:p>
            <a:pPr marL="400050" indent="-400050">
              <a:buFont typeface="Courier New" panose="02070309020205020404" pitchFamily="49" charset="0"/>
              <a:buChar char="o"/>
            </a:pP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Visualization: Uses Python for graphical representation of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D1D1D"/>
    </a:dk1>
    <a:lt1>
      <a:srgbClr val="F5F8FF"/>
    </a:lt1>
    <a:dk2>
      <a:srgbClr val="0C0A9E"/>
    </a:dk2>
    <a:lt2>
      <a:srgbClr val="EB9109"/>
    </a:lt2>
    <a:accent1>
      <a:srgbClr val="8208D5"/>
    </a:accent1>
    <a:accent2>
      <a:srgbClr val="BFBEF7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D1D1D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1174</Words>
  <Application>Microsoft Office PowerPoint</Application>
  <PresentationFormat>On-screen Show (16:9)</PresentationFormat>
  <Paragraphs>221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IBM Plex Mono</vt:lpstr>
      <vt:lpstr>Times New Roman</vt:lpstr>
      <vt:lpstr>Cambria Math</vt:lpstr>
      <vt:lpstr>Poppins</vt:lpstr>
      <vt:lpstr>Courier New</vt:lpstr>
      <vt:lpstr>Source Code Pro</vt:lpstr>
      <vt:lpstr>Calibri</vt:lpstr>
      <vt:lpstr>Roboto Condensed Light</vt:lpstr>
      <vt:lpstr>Introduction to Coding Workshop by Slidesgo</vt:lpstr>
      <vt:lpstr>ML 24/25-09  Semantic Similarity Analysis of Textual Data</vt:lpstr>
      <vt:lpstr>Table of contents</vt:lpstr>
      <vt:lpstr>01</vt:lpstr>
      <vt:lpstr>Objective</vt:lpstr>
      <vt:lpstr>02</vt:lpstr>
      <vt:lpstr>Introduction</vt:lpstr>
      <vt:lpstr>Project Scope:</vt:lpstr>
      <vt:lpstr>03</vt:lpstr>
      <vt:lpstr>System Architecture </vt:lpstr>
      <vt:lpstr>System Architecture Flow Chart</vt:lpstr>
      <vt:lpstr>Data Collection and Preprocessing</vt:lpstr>
      <vt:lpstr>Data Collection Flow Chart</vt:lpstr>
      <vt:lpstr>File Parsing &amp; Embedding Generation </vt:lpstr>
      <vt:lpstr>File Parsing &amp; Embedding Generation </vt:lpstr>
      <vt:lpstr>Embedding Generation</vt:lpstr>
      <vt:lpstr>Similarity Computation  </vt:lpstr>
      <vt:lpstr>Output Generation and Visualization</vt:lpstr>
      <vt:lpstr>Output Generation and Visualization</vt:lpstr>
      <vt:lpstr>Visualization (Similarity score)</vt:lpstr>
      <vt:lpstr>Visualization (Scalar value)</vt:lpstr>
      <vt:lpstr>04</vt:lpstr>
      <vt:lpstr>Word &amp; Phrase level similarity</vt:lpstr>
      <vt:lpstr>Document level similarity</vt:lpstr>
      <vt:lpstr>Model Comparison</vt:lpstr>
      <vt:lpstr>Limitations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24/25-09 Semantic Similarity Analysis of Textual Data</dc:title>
  <cp:lastModifiedBy>Siddique Naeem</cp:lastModifiedBy>
  <cp:revision>49</cp:revision>
  <dcterms:modified xsi:type="dcterms:W3CDTF">2025-03-31T15:12:29Z</dcterms:modified>
</cp:coreProperties>
</file>