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104866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t" anchorCtr="0" compatLnSpc="1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4866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92" tIns="45745" rIns="91492" bIns="45745" numCol="1" anchor="b" anchorCtr="0" compatLnSpc="1"/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9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9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9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3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3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4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5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5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1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5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9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862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62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ctrTitle"/>
          </p:nvPr>
        </p:nvSpPr>
        <p:spPr>
          <a:xfrm>
            <a:off x="787400" y="2211705"/>
            <a:ext cx="7772400" cy="1470025"/>
          </a:xfrm>
        </p:spPr>
        <p:txBody>
          <a:bodyPr/>
          <a:p>
            <a:r>
              <a:rPr dirty="0"/>
              <a:t>System Usability Scale (SUS)</a:t>
            </a:r>
            <a:endParaRPr dirty="0"/>
          </a:p>
        </p:txBody>
      </p:sp>
      <p:sp>
        <p:nvSpPr>
          <p:cNvPr id="1048602" name="Subtitle 2"/>
          <p:cNvSpPr>
            <a:spLocks noGrp="1"/>
          </p:cNvSpPr>
          <p:nvPr>
            <p:ph type="subTitle" idx="1"/>
          </p:nvPr>
        </p:nvSpPr>
        <p:spPr>
          <a:xfrm>
            <a:off x="1336039" y="3681730"/>
            <a:ext cx="6675120" cy="1765300"/>
          </a:xfrm>
        </p:spPr>
        <p:txBody>
          <a:bodyPr>
            <a:noAutofit/>
          </a:bodyPr>
          <a:p>
            <a:r>
              <a:rPr sz="2400" dirty="0">
                <a:solidFill>
                  <a:schemeClr val="tx1"/>
                </a:solidFill>
              </a:rPr>
              <a:t>Assignment No. </a:t>
            </a:r>
            <a:r>
              <a:rPr sz="2400" dirty="0" smtClean="0">
                <a:solidFill>
                  <a:schemeClr val="tx1"/>
                </a:solidFill>
              </a:rPr>
              <a:t>1</a:t>
            </a:r>
            <a:endParaRPr sz="2400" dirty="0">
              <a:solidFill>
                <a:schemeClr val="tx1"/>
              </a:solidFill>
            </a:endParaRPr>
          </a:p>
          <a:p>
            <a:r>
              <a:rPr sz="2400" b="1" dirty="0">
                <a:solidFill>
                  <a:schemeClr val="tx1"/>
                </a:solidFill>
              </a:rPr>
              <a:t>Prepared by: </a:t>
            </a:r>
            <a:endParaRPr lang="en-US" sz="2400" b="1" dirty="0" smtClean="0">
              <a:solidFill>
                <a:schemeClr val="tx1"/>
              </a:solidFill>
            </a:endParaRPr>
          </a:p>
          <a:p>
            <a:r>
              <a:rPr lang="en-US" sz="2400" dirty="0" err="1" smtClean="0">
                <a:solidFill>
                  <a:schemeClr val="tx1"/>
                </a:solidFill>
              </a:rPr>
              <a:t>N</a:t>
            </a:r>
            <a:r>
              <a:rPr lang="en-US" sz="2400" dirty="0" err="1" smtClean="0">
                <a:solidFill>
                  <a:schemeClr val="tx1"/>
                </a:solidFill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</a:rPr>
              <a:t>e</a:t>
            </a:r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</a:rPr>
              <a:t>A</a:t>
            </a:r>
            <a:r>
              <a:rPr lang="en-US" sz="2400" dirty="0" err="1" smtClean="0">
                <a:solidFill>
                  <a:schemeClr val="tx1"/>
                </a:solidFill>
              </a:rPr>
              <a:t>h</a:t>
            </a:r>
            <a:r>
              <a:rPr lang="en-US" sz="2400" dirty="0" err="1" smtClean="0">
                <a:solidFill>
                  <a:schemeClr val="tx1"/>
                </a:solidFill>
              </a:rPr>
              <a:t>m</a:t>
            </a:r>
            <a:r>
              <a:rPr lang="en-US" sz="2400" dirty="0" err="1" smtClean="0">
                <a:solidFill>
                  <a:schemeClr val="tx1"/>
                </a:solidFill>
              </a:rPr>
              <a:t>ed </a:t>
            </a:r>
            <a:r>
              <a:rPr lang="en-US" sz="2400" dirty="0" err="1" smtClean="0">
                <a:solidFill>
                  <a:schemeClr val="tx1"/>
                </a:solidFill>
              </a:rPr>
              <a:t>G</a:t>
            </a:r>
            <a:r>
              <a:rPr lang="en-US" sz="2400" dirty="0" err="1" smtClean="0">
                <a:solidFill>
                  <a:schemeClr val="tx1"/>
                </a:solidFill>
              </a:rPr>
              <a:t>h</a:t>
            </a:r>
            <a:r>
              <a:rPr lang="en-US" sz="2400" dirty="0" err="1" smtClean="0">
                <a:solidFill>
                  <a:schemeClr val="tx1"/>
                </a:solidFill>
              </a:rPr>
              <a:t>o</a:t>
            </a:r>
            <a:r>
              <a:rPr lang="en-US" sz="2400" dirty="0" err="1" smtClean="0">
                <a:solidFill>
                  <a:schemeClr val="tx1"/>
                </a:solidFill>
              </a:rPr>
              <a:t>u</a:t>
            </a:r>
            <a:r>
              <a:rPr lang="en-US" sz="2400" dirty="0" err="1" smtClean="0">
                <a:solidFill>
                  <a:schemeClr val="tx1"/>
                </a:solidFill>
              </a:rPr>
              <a:t>r</a:t>
            </a: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err="1" smtClean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</a:t>
            </a:r>
            <a:r>
              <a:rPr lang="en-US" sz="2400" dirty="0" smtClean="0">
                <a:solidFill>
                  <a:schemeClr val="tx1"/>
                </a:solidFill>
              </a:rPr>
              <a:t>21BSCS-</a:t>
            </a:r>
            <a:r>
              <a:rPr lang="en-US" sz="2400" dirty="0" smtClean="0">
                <a:solidFill>
                  <a:schemeClr val="tx1"/>
                </a:solidFill>
              </a:rPr>
              <a:t>6</a:t>
            </a:r>
            <a:r>
              <a:rPr lang="en-US" sz="2400" dirty="0" smtClean="0">
                <a:solidFill>
                  <a:schemeClr val="tx1"/>
                </a:solidFill>
              </a:rPr>
              <a:t>0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sz="2400" dirty="0" smtClean="0">
                <a:solidFill>
                  <a:schemeClr val="tx1"/>
                </a:solidFill>
              </a:rPr>
              <a:t> </a:t>
            </a:r>
            <a:endParaRPr lang="en-US" sz="2400" dirty="0" smtClean="0">
              <a:solidFill>
                <a:schemeClr val="tx1"/>
              </a:solidFill>
            </a:endParaRPr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88" y="0"/>
            <a:ext cx="748012" cy="751090"/>
          </a:xfrm>
          <a:prstGeom prst="rect">
            <a:avLst/>
          </a:prstGeom>
        </p:spPr>
      </p:pic>
      <p:sp>
        <p:nvSpPr>
          <p:cNvPr id="1048603" name="TextBox 6"/>
          <p:cNvSpPr txBox="1"/>
          <p:nvPr/>
        </p:nvSpPr>
        <p:spPr>
          <a:xfrm>
            <a:off x="1122202" y="1294215"/>
            <a:ext cx="7102795" cy="739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QUAID-E-AWAM UNIVERSITY OF ENGINEERING, SCIENCE AND TECHNOLOGY, NAWABSHAH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x-none" sz="1600" dirty="0"/>
          </a:p>
        </p:txBody>
      </p:sp>
      <p:sp>
        <p:nvSpPr>
          <p:cNvPr id="1048604" name="TextBox 7"/>
          <p:cNvSpPr txBox="1"/>
          <p:nvPr/>
        </p:nvSpPr>
        <p:spPr>
          <a:xfrm>
            <a:off x="2840757" y="1973309"/>
            <a:ext cx="3298349" cy="4978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1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  <a:endParaRPr 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x-none" sz="1400" dirty="0"/>
          </a:p>
        </p:txBody>
      </p:sp>
      <p:sp>
        <p:nvSpPr>
          <p:cNvPr id="1048605" name="TextBox 4"/>
          <p:cNvSpPr txBox="1"/>
          <p:nvPr/>
        </p:nvSpPr>
        <p:spPr>
          <a:xfrm>
            <a:off x="711200" y="6146800"/>
            <a:ext cx="22961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p>
            <a:r>
              <a:rPr lang="en-US" dirty="0"/>
              <a:t>Date: </a:t>
            </a:r>
            <a:r>
              <a:rPr lang="en-US" dirty="0" smtClean="0"/>
              <a:t>28/04/2025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Review of the Paper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dirty="0"/>
              <a:t>The paper explains that SUS is a simple and effective tool to measure how easy a product is to use.</a:t>
            </a:r>
            <a:endParaRPr dirty="0"/>
          </a:p>
          <a:p>
            <a:r>
              <a:rPr dirty="0"/>
              <a:t>SUS uses only 10 questions but gives reliable results.</a:t>
            </a:r>
            <a:endParaRPr dirty="0"/>
          </a:p>
          <a:p>
            <a:r>
              <a:rPr dirty="0"/>
              <a:t>It shows how to calculate the SUS score by adjusting scores and multiplying the total.</a:t>
            </a:r>
            <a:endParaRPr dirty="0"/>
          </a:p>
          <a:p>
            <a:r>
              <a:rPr dirty="0"/>
              <a:t>Overall, SUS is an easy and quick way to get user feedback.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sz="3200" b="1" dirty="0"/>
              <a:t>What is System Usability Scale (SUS)?</a:t>
            </a:r>
            <a:endParaRPr sz="3200" b="1" dirty="0"/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sz="2800" dirty="0" smtClean="0"/>
              <a:t>SUS is a simple tool to measure if a system or product is easy to use.</a:t>
            </a:r>
            <a:endParaRPr lang="en-US" sz="2800" dirty="0" smtClean="0"/>
          </a:p>
          <a:p>
            <a:r>
              <a:rPr lang="en-US" sz="2800" dirty="0"/>
              <a:t>It uses a set of 10 questions that users answer after using the product.</a:t>
            </a:r>
            <a:endParaRPr sz="2800" dirty="0" smtClean="0"/>
          </a:p>
          <a:p>
            <a:r>
              <a:rPr sz="2800" dirty="0" smtClean="0"/>
              <a:t>SUS </a:t>
            </a:r>
            <a:r>
              <a:rPr sz="2800" dirty="0"/>
              <a:t>helps designers know if users find the product easy or </a:t>
            </a:r>
            <a:r>
              <a:rPr sz="2800" dirty="0" smtClean="0"/>
              <a:t>difficult</a:t>
            </a:r>
            <a:r>
              <a:rPr lang="en-US" sz="2800" dirty="0" smtClean="0"/>
              <a:t> to use</a:t>
            </a:r>
            <a:r>
              <a:rPr sz="2800" dirty="0" smtClean="0"/>
              <a:t>.</a:t>
            </a:r>
            <a:endParaRPr sz="2800" dirty="0"/>
          </a:p>
          <a:p>
            <a:r>
              <a:rPr sz="2800" dirty="0"/>
              <a:t>It is fast, reliable, and used for websites, apps, and more.</a:t>
            </a:r>
            <a:endParaRPr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2392471" y="0"/>
            <a:ext cx="4484318" cy="701456"/>
          </a:xfrm>
        </p:spPr>
        <p:txBody>
          <a:bodyPr>
            <a:normAutofit/>
          </a:bodyPr>
          <a:p>
            <a:r>
              <a:rPr sz="2600" b="1" dirty="0"/>
              <a:t>How to Calculate SUS Score</a:t>
            </a:r>
            <a:endParaRPr sz="2600" b="1" dirty="0"/>
          </a:p>
        </p:txBody>
      </p:sp>
      <p:sp>
        <p:nvSpPr>
          <p:cNvPr id="1048611" name="Content Placeholder 3"/>
          <p:cNvSpPr>
            <a:spLocks noGrp="1"/>
          </p:cNvSpPr>
          <p:nvPr>
            <p:ph idx="1"/>
          </p:nvPr>
        </p:nvSpPr>
        <p:spPr>
          <a:xfrm>
            <a:off x="331940" y="807933"/>
            <a:ext cx="8229600" cy="4061562"/>
          </a:xfrm>
        </p:spPr>
        <p:txBody>
          <a:bodyPr>
            <a:normAutofit fontScale="95238"/>
          </a:bodyPr>
          <a:p>
            <a:r>
              <a:rPr lang="en-US" sz="2400" b="1" dirty="0"/>
              <a:t>Collect </a:t>
            </a:r>
            <a:r>
              <a:rPr lang="en-US" sz="2400" b="1" dirty="0" smtClean="0"/>
              <a:t>Answers:</a:t>
            </a:r>
            <a:endParaRPr lang="en-US" sz="2400" b="1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Users rate each question from 1 (Strongly Disagree) to 5 (Strongly Agree).</a:t>
            </a:r>
            <a:endParaRPr lang="en-US" sz="2300" dirty="0" smtClean="0"/>
          </a:p>
          <a:p>
            <a:r>
              <a:rPr lang="en-US" sz="2400" b="1" dirty="0" smtClean="0"/>
              <a:t>Adjust </a:t>
            </a:r>
            <a:r>
              <a:rPr lang="en-US" sz="2400" b="1" dirty="0"/>
              <a:t>the scores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For </a:t>
            </a:r>
            <a:r>
              <a:rPr lang="en-US" sz="2300" dirty="0"/>
              <a:t>odd-numbered questions (1, 3, 5, etc</a:t>
            </a:r>
            <a:r>
              <a:rPr lang="en-US" sz="2300" dirty="0" smtClean="0"/>
              <a:t>.):→ </a:t>
            </a:r>
            <a:r>
              <a:rPr lang="en-US" sz="2300" dirty="0"/>
              <a:t>Subtract 1 from the user's score</a:t>
            </a:r>
            <a:r>
              <a:rPr lang="en-US" sz="2300" dirty="0" smtClean="0"/>
              <a:t>.</a:t>
            </a:r>
            <a:endParaRPr lang="en-US" sz="2300" dirty="0" smtClean="0"/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2300" dirty="0" smtClean="0"/>
              <a:t>For </a:t>
            </a:r>
            <a:r>
              <a:rPr lang="en-US" sz="2300" dirty="0"/>
              <a:t>even-numbered questions (2, 4, 6, etc.):→ Subtract the user's score from 5</a:t>
            </a:r>
            <a:r>
              <a:rPr lang="en-US" sz="2300" dirty="0" smtClean="0"/>
              <a:t>.</a:t>
            </a:r>
            <a:endParaRPr lang="en-US" sz="23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smtClean="0"/>
              <a:t>Add </a:t>
            </a:r>
            <a:r>
              <a:rPr lang="en-US" sz="2100" b="1" dirty="0"/>
              <a:t>all adjusted scores together</a:t>
            </a:r>
            <a:r>
              <a:rPr lang="en-US" sz="2100" b="1" dirty="0" smtClean="0"/>
              <a:t>.</a:t>
            </a:r>
            <a:endParaRPr lang="en-US" sz="2100" b="1" dirty="0" smtClean="0"/>
          </a:p>
          <a:p>
            <a:r>
              <a:rPr lang="en-US" sz="2100" b="1" dirty="0" smtClean="0"/>
              <a:t>Multiply </a:t>
            </a:r>
            <a:r>
              <a:rPr lang="en-US" sz="2100" b="1" dirty="0"/>
              <a:t>the total by 2.5</a:t>
            </a:r>
            <a:r>
              <a:rPr lang="en-US" sz="2100" b="1" dirty="0" smtClean="0"/>
              <a:t>.</a:t>
            </a:r>
            <a:endParaRPr lang="en-US" sz="2100" b="1" dirty="0" smtClean="0"/>
          </a:p>
          <a:p>
            <a:r>
              <a:rPr lang="en-US" sz="2100" b="1" dirty="0" smtClean="0"/>
              <a:t>The </a:t>
            </a:r>
            <a:r>
              <a:rPr lang="en-US" sz="2100" b="1" dirty="0"/>
              <a:t>final result is the SUS score (between 0 and 100).</a:t>
            </a:r>
            <a:endParaRPr lang="en-US" sz="2100" b="1" dirty="0"/>
          </a:p>
        </p:txBody>
      </p:sp>
      <p:sp>
        <p:nvSpPr>
          <p:cNvPr id="1048612" name="TextBox 2"/>
          <p:cNvSpPr txBox="1"/>
          <p:nvPr/>
        </p:nvSpPr>
        <p:spPr>
          <a:xfrm>
            <a:off x="551145" y="5415852"/>
            <a:ext cx="3344450" cy="701039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 dirty="0" smtClean="0"/>
              <a:t>   Interpretation </a:t>
            </a:r>
            <a:r>
              <a:rPr lang="en-US" sz="2000" b="1" dirty="0"/>
              <a:t>of SUS </a:t>
            </a:r>
            <a:r>
              <a:rPr lang="en-US" sz="2000" b="1" dirty="0" smtClean="0"/>
              <a:t>Score:</a:t>
            </a:r>
            <a:endParaRPr lang="en-US" sz="2000" b="1" dirty="0"/>
          </a:p>
        </p:txBody>
      </p:sp>
      <p:sp>
        <p:nvSpPr>
          <p:cNvPr id="1048613" name="TextBox 4"/>
          <p:cNvSpPr txBox="1"/>
          <p:nvPr/>
        </p:nvSpPr>
        <p:spPr>
          <a:xfrm>
            <a:off x="913480" y="5446630"/>
            <a:ext cx="3349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 dirty="0"/>
          </a:p>
        </p:txBody>
      </p:sp>
      <p:sp>
        <p:nvSpPr>
          <p:cNvPr id="1048614" name="TextBox 7"/>
          <p:cNvSpPr txBox="1"/>
          <p:nvPr/>
        </p:nvSpPr>
        <p:spPr>
          <a:xfrm>
            <a:off x="4124829" y="5022574"/>
            <a:ext cx="3921393" cy="12598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b="1" dirty="0"/>
              <a:t>85 and above → </a:t>
            </a:r>
            <a:r>
              <a:rPr lang="en-US" sz="1900" b="1" dirty="0" smtClean="0"/>
              <a:t>Excellent</a:t>
            </a:r>
            <a:endParaRPr lang="en-US" sz="19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b="1" dirty="0"/>
              <a:t>70 to 84 → </a:t>
            </a:r>
            <a:r>
              <a:rPr lang="en-US" sz="1900" b="1" dirty="0" smtClean="0"/>
              <a:t>Good</a:t>
            </a:r>
            <a:endParaRPr lang="en-US" sz="19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b="1" dirty="0"/>
              <a:t>50 to 69 → Needs </a:t>
            </a:r>
            <a:r>
              <a:rPr lang="en-US" sz="1900" b="1" dirty="0" smtClean="0"/>
              <a:t>improvement</a:t>
            </a:r>
            <a:endParaRPr lang="en-US" sz="1900" b="1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900" b="1" dirty="0"/>
              <a:t>Below 50 → Poor usability</a:t>
            </a:r>
            <a:endParaRPr lang="en-US" sz="1900" b="1" dirty="0"/>
          </a:p>
        </p:txBody>
      </p:sp>
      <p:sp>
        <p:nvSpPr>
          <p:cNvPr id="1048615" name="Right Arrow 8"/>
          <p:cNvSpPr/>
          <p:nvPr/>
        </p:nvSpPr>
        <p:spPr>
          <a:xfrm>
            <a:off x="501040" y="5506216"/>
            <a:ext cx="237995" cy="20005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sz="3600" dirty="0"/>
              <a:t>Example of SUS Calculation</a:t>
            </a:r>
            <a:endParaRPr lang="en-US" sz="3600" dirty="0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marL="0" indent="0">
              <a:buNone/>
            </a:pPr>
            <a:r>
              <a:rPr lang="en-US" sz="2800" dirty="0"/>
              <a:t>Suppose the user gives the following responses</a:t>
            </a:r>
            <a:r>
              <a:rPr lang="en-US" sz="2800" dirty="0" smtClean="0"/>
              <a:t>: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  <p:graphicFrame>
        <p:nvGraphicFramePr>
          <p:cNvPr id="4194306" name="Table 3"/>
          <p:cNvGraphicFramePr>
            <a:graphicFrameLocks noGrp="1"/>
          </p:cNvGraphicFramePr>
          <p:nvPr/>
        </p:nvGraphicFramePr>
        <p:xfrm>
          <a:off x="457200" y="2327490"/>
          <a:ext cx="8229600" cy="402336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Question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User Response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Q8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Q9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Q10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1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extBox 3"/>
          <p:cNvSpPr txBox="1"/>
          <p:nvPr/>
        </p:nvSpPr>
        <p:spPr>
          <a:xfrm>
            <a:off x="588723" y="162839"/>
            <a:ext cx="6019969" cy="167894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400" b="1" dirty="0"/>
              <a:t>Step-by-Step Calculation</a:t>
            </a:r>
            <a:r>
              <a:rPr lang="en-US" sz="2400" b="1" dirty="0" smtClean="0"/>
              <a:t>:</a:t>
            </a:r>
            <a:endParaRPr lang="en-US" sz="2400" b="1" dirty="0" smtClean="0"/>
          </a:p>
          <a:p>
            <a:endParaRPr lang="en-US" sz="2400" b="1" dirty="0"/>
          </a:p>
          <a:p>
            <a:r>
              <a:rPr lang="en-US" b="1" dirty="0"/>
              <a:t>1. </a:t>
            </a:r>
            <a:r>
              <a:rPr lang="en-US" sz="2000" b="1" dirty="0"/>
              <a:t>For odd-numbered questions (Q1, Q3, Q5, Q7, Q9):</a:t>
            </a:r>
            <a:endParaRPr lang="en-US" sz="2000" dirty="0"/>
          </a:p>
          <a:p>
            <a:r>
              <a:rPr lang="en-US" sz="2000" b="1" dirty="0"/>
              <a:t>Formula:</a:t>
            </a:r>
            <a:r>
              <a:rPr lang="en-US" sz="2000" dirty="0"/>
              <a:t> </a:t>
            </a:r>
            <a:r>
              <a:rPr lang="en-US" sz="2000" dirty="0" smtClean="0"/>
              <a:t>user Response </a:t>
            </a:r>
            <a:r>
              <a:rPr lang="en-US" sz="2000" dirty="0"/>
              <a:t>- 1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194305" name="Table 4"/>
          <p:cNvGraphicFramePr>
            <a:graphicFrameLocks noGrp="1"/>
          </p:cNvGraphicFramePr>
          <p:nvPr/>
        </p:nvGraphicFramePr>
        <p:xfrm>
          <a:off x="275572" y="1991638"/>
          <a:ext cx="8229600" cy="3419606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88256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Question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Response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Calculation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Result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Q5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643818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Q7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456078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Q9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extBox 4"/>
          <p:cNvSpPr txBox="1"/>
          <p:nvPr/>
        </p:nvSpPr>
        <p:spPr>
          <a:xfrm>
            <a:off x="713984" y="475989"/>
            <a:ext cx="6308894" cy="9677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/>
              <a:t>2. For even-numbered questions (Q2, Q4, Q6, Q8, Q10):</a:t>
            </a:r>
            <a:endParaRPr lang="en-US" sz="2000" dirty="0"/>
          </a:p>
          <a:p>
            <a:r>
              <a:rPr lang="en-US" sz="2000" b="1" dirty="0"/>
              <a:t>Formula:</a:t>
            </a:r>
            <a:r>
              <a:rPr lang="en-US" sz="2000" dirty="0"/>
              <a:t> 5 </a:t>
            </a:r>
            <a:r>
              <a:rPr lang="en-US" sz="2000" dirty="0" smtClean="0"/>
              <a:t>– user Response:</a:t>
            </a:r>
            <a:endParaRPr lang="en-US" sz="2000" dirty="0"/>
          </a:p>
          <a:p>
            <a:endParaRPr lang="en-US" dirty="0"/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256783" y="1456426"/>
          <a:ext cx="8085552" cy="24619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26584"/>
                <a:gridCol w="2126584"/>
                <a:gridCol w="2126584"/>
                <a:gridCol w="1705800"/>
              </a:tblGrid>
              <a:tr h="408866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Question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Response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Calculation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Result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414445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5 - 3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408536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5 - 4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425884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Q6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5 - 4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438411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Q8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5 - 2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243905"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Q10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>
                          <a:effectLst/>
                        </a:rPr>
                        <a:t>5 - 1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algn="l"/>
                      <a:r>
                        <a:rPr lang="en-US" dirty="0">
                          <a:effectLst/>
                        </a:rPr>
                        <a:t>4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048591" name="Rectangle 6"/>
          <p:cNvSpPr/>
          <p:nvPr/>
        </p:nvSpPr>
        <p:spPr>
          <a:xfrm>
            <a:off x="256783" y="4559567"/>
            <a:ext cx="2123648" cy="39624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sz="2000" b="1" u="sng" dirty="0"/>
              <a:t>3. Add all results:</a:t>
            </a:r>
            <a:endParaRPr lang="en-US" sz="2000" b="1" u="sng" dirty="0"/>
          </a:p>
        </p:txBody>
      </p:sp>
      <p:sp>
        <p:nvSpPr>
          <p:cNvPr id="1048592" name="TextBox 7"/>
          <p:cNvSpPr txBox="1"/>
          <p:nvPr/>
        </p:nvSpPr>
        <p:spPr>
          <a:xfrm>
            <a:off x="2505205" y="4759622"/>
            <a:ext cx="4858385" cy="6756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/>
              <a:t>Total</a:t>
            </a:r>
            <a:r>
              <a:rPr lang="en-US" sz="2000" dirty="0"/>
              <a:t> </a:t>
            </a:r>
            <a:r>
              <a:rPr lang="en-US" dirty="0"/>
              <a:t>= 2</a:t>
            </a:r>
            <a:r>
              <a:rPr lang="en-US" sz="2000" dirty="0"/>
              <a:t> + 1 + 1 + 3 + 4 + 2 + 3 + 2 + 3 + 2 = 23</a:t>
            </a:r>
            <a:endParaRPr lang="en-US" sz="2000" b="1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extBox 3"/>
          <p:cNvSpPr txBox="1"/>
          <p:nvPr/>
        </p:nvSpPr>
        <p:spPr>
          <a:xfrm>
            <a:off x="676405" y="751562"/>
            <a:ext cx="21117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2000" b="1" dirty="0"/>
              <a:t>4. </a:t>
            </a:r>
            <a:r>
              <a:rPr lang="en-US" sz="2000" u="sng" dirty="0"/>
              <a:t>Multiply by </a:t>
            </a:r>
            <a:r>
              <a:rPr lang="en-US" sz="2000" b="1" u="sng" dirty="0"/>
              <a:t>2.5:</a:t>
            </a:r>
            <a:endParaRPr lang="en-US" sz="2000" b="1" u="sng" dirty="0"/>
          </a:p>
        </p:txBody>
      </p:sp>
      <p:sp>
        <p:nvSpPr>
          <p:cNvPr id="1048587" name="TextBox 4"/>
          <p:cNvSpPr txBox="1"/>
          <p:nvPr/>
        </p:nvSpPr>
        <p:spPr>
          <a:xfrm>
            <a:off x="1241172" y="1364615"/>
            <a:ext cx="3093929" cy="675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b="1" dirty="0"/>
              <a:t>SUS Score = </a:t>
            </a:r>
            <a:r>
              <a:rPr lang="en-US" altLang="fr-FR" b="1" dirty="0"/>
              <a:t>2</a:t>
            </a:r>
            <a:r>
              <a:rPr lang="fr-FR" sz="2000" dirty="0"/>
              <a:t>3 × 2.5 </a:t>
            </a:r>
            <a:r>
              <a:rPr lang="fr-FR" sz="2000" b="1" dirty="0"/>
              <a:t>= </a:t>
            </a:r>
            <a:r>
              <a:rPr lang="en-US" altLang="fr-FR" sz="2000" b="1" dirty="0"/>
              <a:t>57.5</a:t>
            </a:r>
            <a:endParaRPr lang="fr-FR" sz="2000" b="1" u="sng" dirty="0"/>
          </a:p>
          <a:p>
            <a:endParaRPr lang="en-US" dirty="0"/>
          </a:p>
        </p:txBody>
      </p:sp>
      <p:sp>
        <p:nvSpPr>
          <p:cNvPr id="1048588" name="TextBox 5"/>
          <p:cNvSpPr txBox="1"/>
          <p:nvPr/>
        </p:nvSpPr>
        <p:spPr>
          <a:xfrm>
            <a:off x="525423" y="2206947"/>
            <a:ext cx="8418195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2000" b="1" u="sng" dirty="0"/>
              <a:t>Final Result</a:t>
            </a:r>
            <a:r>
              <a:rPr lang="en-US" sz="2000" b="1" u="sng" dirty="0" smtClean="0"/>
              <a:t>:</a:t>
            </a:r>
            <a:endParaRPr lang="en-US" sz="2000" b="1" u="sng" dirty="0" smtClean="0"/>
          </a:p>
          <a:p>
            <a:pPr algn="l"/>
            <a:endParaRPr lang="en-US" sz="2000" b="1" dirty="0"/>
          </a:p>
          <a:p>
            <a:pPr algn="l"/>
            <a:r>
              <a:rPr lang="en-US" sz="2000" dirty="0" smtClean="0"/>
              <a:t>The </a:t>
            </a:r>
            <a:r>
              <a:rPr lang="en-US" sz="2000" dirty="0"/>
              <a:t>SUS score is 57.5, which means the system usability is </a:t>
            </a:r>
            <a:r>
              <a:rPr lang="en-US" sz="2000" b="1" dirty="0">
                <a:sym typeface="+mn-ea"/>
              </a:rPr>
              <a:t>Needs </a:t>
            </a:r>
            <a:r>
              <a:rPr lang="en-US" sz="2000" b="1" dirty="0" smtClean="0">
                <a:sym typeface="+mn-ea"/>
              </a:rPr>
              <a:t>improvement</a:t>
            </a:r>
            <a:r>
              <a:rPr lang="en-US" sz="2000" dirty="0"/>
              <a:t>!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48589" name="Right Arrow 6"/>
          <p:cNvSpPr/>
          <p:nvPr/>
        </p:nvSpPr>
        <p:spPr>
          <a:xfrm>
            <a:off x="255505" y="2918565"/>
            <a:ext cx="269857" cy="225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2035</Words>
  <Application>WPS Slides</Application>
  <PresentationFormat/>
  <Paragraphs>216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Times New Roman</vt:lpstr>
      <vt:lpstr>Courier New</vt:lpstr>
      <vt:lpstr>Calibri</vt:lpstr>
      <vt:lpstr>Microsoft YaHei</vt:lpstr>
      <vt:lpstr>Arial Unicode MS</vt:lpstr>
      <vt:lpstr>Office Theme</vt:lpstr>
      <vt:lpstr>System Usability Scale (SUS)</vt:lpstr>
      <vt:lpstr>Review of the Paper</vt:lpstr>
      <vt:lpstr>What is System Usability Scale (SUS)?</vt:lpstr>
      <vt:lpstr>How to Calculate SUS Score</vt:lpstr>
      <vt:lpstr>Example of SUS Calculation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Usability Scale (SUS)</dc:title>
  <dc:creator>User</dc:creator>
  <cp:lastModifiedBy>naeem</cp:lastModifiedBy>
  <cp:revision>1</cp:revision>
  <dcterms:created xsi:type="dcterms:W3CDTF">2025-04-28T18:26:41Z</dcterms:created>
  <dcterms:modified xsi:type="dcterms:W3CDTF">2025-04-28T18:26:41Z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1D2E8055B0CF4F6FA8D08FECE48F3FBB_12</vt:lpwstr>
  </property>
  <property fmtid="{D5CDD505-2E9C-101B-9397-08002B2CF9AE}" pid="3" name="KSOProductBuildVer">
    <vt:lpwstr>1033-12.2.0.20795</vt:lpwstr>
  </property>
</Properties>
</file>