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2211705"/>
            <a:ext cx="7772400" cy="1470025"/>
          </a:xfrm>
        </p:spPr>
        <p:txBody>
          <a:bodyPr/>
          <a:lstStyle/>
          <a:p>
            <a:r>
              <a:rPr dirty="0"/>
              <a:t>System Usability Scale (SUS)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040" y="3639820"/>
            <a:ext cx="6675120" cy="1765300"/>
          </a:xfrm>
        </p:spPr>
        <p:txBody>
          <a:bodyPr>
            <a:noAutofit/>
          </a:bodyPr>
          <a:lstStyle/>
          <a:p>
            <a:r>
              <a:rPr sz="2400" dirty="0">
                <a:solidFill>
                  <a:schemeClr val="tx1"/>
                </a:solidFill>
              </a:rPr>
              <a:t>Assignment No. </a:t>
            </a:r>
            <a:r>
              <a:rPr sz="2400" dirty="0" smtClean="0">
                <a:solidFill>
                  <a:schemeClr val="tx1"/>
                </a:solidFill>
              </a:rPr>
              <a:t>1</a:t>
            </a:r>
            <a:endParaRPr sz="2400" dirty="0">
              <a:solidFill>
                <a:schemeClr val="tx1"/>
              </a:solidFill>
            </a:endParaRPr>
          </a:p>
          <a:p>
            <a:r>
              <a:rPr sz="2400" b="1" dirty="0">
                <a:solidFill>
                  <a:schemeClr val="tx1"/>
                </a:solidFill>
              </a:rPr>
              <a:t>Prepared by: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Kaleemullah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21BSCS-45)</a:t>
            </a:r>
            <a:r>
              <a:rPr sz="2400" dirty="0" smtClean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" y="0"/>
            <a:ext cx="748012" cy="751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139A456-6FE9-D160-FCEA-002176B41994}"/>
              </a:ext>
            </a:extLst>
          </p:cNvPr>
          <p:cNvSpPr txBox="1"/>
          <p:nvPr/>
        </p:nvSpPr>
        <p:spPr>
          <a:xfrm>
            <a:off x="1122202" y="1294215"/>
            <a:ext cx="7102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QUAID-E-AWAM UNIVERSITY OF ENGINEERING, SCIENCE AND TECHNOLOGY, NAWABSHAH</a:t>
            </a:r>
          </a:p>
          <a:p>
            <a:endParaRPr lang="x-non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5F853E-D6BD-4269-C6BD-BE202CBB8E8E}"/>
              </a:ext>
            </a:extLst>
          </p:cNvPr>
          <p:cNvSpPr txBox="1"/>
          <p:nvPr/>
        </p:nvSpPr>
        <p:spPr>
          <a:xfrm>
            <a:off x="2840757" y="1973309"/>
            <a:ext cx="3665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x-non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11200" y="6146800"/>
            <a:ext cx="2296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Date: </a:t>
            </a:r>
            <a:r>
              <a:rPr lang="en-US" dirty="0" smtClean="0"/>
              <a:t>28/04/2025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of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The paper explains that SUS is a simple and effective tool to measure how easy a product is to use.</a:t>
            </a:r>
          </a:p>
          <a:p>
            <a:r>
              <a:rPr dirty="0"/>
              <a:t>SUS uses only 10 questions but gives reliable results.</a:t>
            </a:r>
          </a:p>
          <a:p>
            <a:r>
              <a:rPr dirty="0"/>
              <a:t>It shows how to calculate the SUS score by adjusting scores and multiplying the total.</a:t>
            </a:r>
          </a:p>
          <a:p>
            <a:r>
              <a:rPr dirty="0"/>
              <a:t>Overall, SUS is an easy and quick way to get user feedback.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What is System Usability Scale (SUS)?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smtClean="0"/>
              <a:t>SUS is a simple tool to measure if a system or product is easy to use.</a:t>
            </a:r>
            <a:endParaRPr lang="en-US" sz="2800" dirty="0" smtClean="0"/>
          </a:p>
          <a:p>
            <a:r>
              <a:rPr lang="en-US" sz="2800" dirty="0"/>
              <a:t>It uses a set of 10 questions that users answer after using the product.</a:t>
            </a:r>
            <a:endParaRPr sz="2800" dirty="0" smtClean="0"/>
          </a:p>
          <a:p>
            <a:r>
              <a:rPr sz="2800" dirty="0" smtClean="0"/>
              <a:t>SUS </a:t>
            </a:r>
            <a:r>
              <a:rPr sz="2800" dirty="0"/>
              <a:t>helps designers know if users find the product easy or </a:t>
            </a:r>
            <a:r>
              <a:rPr sz="2800" dirty="0" smtClean="0"/>
              <a:t>difficult</a:t>
            </a:r>
            <a:r>
              <a:rPr lang="en-US" sz="2800" dirty="0" smtClean="0"/>
              <a:t> to use</a:t>
            </a:r>
            <a:r>
              <a:rPr sz="2800" dirty="0" smtClean="0"/>
              <a:t>.</a:t>
            </a:r>
            <a:endParaRPr sz="2800" dirty="0"/>
          </a:p>
          <a:p>
            <a:r>
              <a:rPr sz="2800" dirty="0"/>
              <a:t>It is fast, reliable, and used for websites, apps, and more.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471" y="0"/>
            <a:ext cx="4484318" cy="701456"/>
          </a:xfrm>
        </p:spPr>
        <p:txBody>
          <a:bodyPr>
            <a:normAutofit/>
          </a:bodyPr>
          <a:lstStyle/>
          <a:p>
            <a:r>
              <a:rPr sz="2600" b="1" dirty="0"/>
              <a:t>How to Calculate SUS Score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1940" y="807933"/>
            <a:ext cx="8229600" cy="406156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Collect </a:t>
            </a:r>
            <a:r>
              <a:rPr lang="en-US" sz="2400" b="1" dirty="0" smtClean="0"/>
              <a:t>Answers: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300" dirty="0" smtClean="0"/>
              <a:t>Users rate each question from 1 (Strongly Disagree) to 5 (Strongly Agree).</a:t>
            </a:r>
          </a:p>
          <a:p>
            <a:r>
              <a:rPr lang="en-US" sz="2400" b="1" dirty="0" smtClean="0"/>
              <a:t>Adjust </a:t>
            </a:r>
            <a:r>
              <a:rPr lang="en-US" sz="2400" b="1" dirty="0"/>
              <a:t>the scores</a:t>
            </a:r>
            <a:r>
              <a:rPr lang="en-US" sz="2400" b="1" dirty="0" smtClean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300" dirty="0" smtClean="0"/>
              <a:t>For </a:t>
            </a:r>
            <a:r>
              <a:rPr lang="en-US" sz="2300" dirty="0"/>
              <a:t>odd-numbered questions (1, 3, 5, etc</a:t>
            </a:r>
            <a:r>
              <a:rPr lang="en-US" sz="2300" dirty="0" smtClean="0"/>
              <a:t>.):→ </a:t>
            </a:r>
            <a:r>
              <a:rPr lang="en-US" sz="2300" dirty="0"/>
              <a:t>Subtract 1 from the user's score</a:t>
            </a:r>
            <a:r>
              <a:rPr lang="en-US" sz="2300" dirty="0" smtClean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300" dirty="0" smtClean="0"/>
              <a:t>For </a:t>
            </a:r>
            <a:r>
              <a:rPr lang="en-US" sz="2300" dirty="0"/>
              <a:t>even-numbered questions (2, 4, 6, etc.):→ Subtract the user's score from 5</a:t>
            </a:r>
            <a:r>
              <a:rPr lang="en-US" sz="23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smtClean="0"/>
              <a:t>Add </a:t>
            </a:r>
            <a:r>
              <a:rPr lang="en-US" sz="2100" b="1" dirty="0"/>
              <a:t>all adjusted scores together</a:t>
            </a:r>
            <a:r>
              <a:rPr lang="en-US" sz="2100" b="1" dirty="0" smtClean="0"/>
              <a:t>.</a:t>
            </a:r>
          </a:p>
          <a:p>
            <a:r>
              <a:rPr lang="en-US" sz="2100" b="1" dirty="0" smtClean="0"/>
              <a:t>Multiply </a:t>
            </a:r>
            <a:r>
              <a:rPr lang="en-US" sz="2100" b="1" dirty="0"/>
              <a:t>the total by 2.5</a:t>
            </a:r>
            <a:r>
              <a:rPr lang="en-US" sz="2100" b="1" dirty="0" smtClean="0"/>
              <a:t>.</a:t>
            </a:r>
          </a:p>
          <a:p>
            <a:r>
              <a:rPr lang="en-US" sz="2100" b="1" dirty="0" smtClean="0"/>
              <a:t>The </a:t>
            </a:r>
            <a:r>
              <a:rPr lang="en-US" sz="2100" b="1" dirty="0"/>
              <a:t>final result is the SUS score (between 0 and 100).</a:t>
            </a:r>
            <a:endParaRPr lang="ur-PK" sz="2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1145" y="5415852"/>
            <a:ext cx="334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Interpretation </a:t>
            </a:r>
            <a:r>
              <a:rPr lang="en-US" sz="2000" b="1" dirty="0"/>
              <a:t>of SUS </a:t>
            </a:r>
            <a:r>
              <a:rPr lang="en-US" sz="2000" b="1" dirty="0" smtClean="0"/>
              <a:t>Score: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3480" y="5446630"/>
            <a:ext cx="334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24829" y="5022574"/>
            <a:ext cx="368793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900" b="1" dirty="0"/>
              <a:t>85 and above → </a:t>
            </a:r>
            <a:r>
              <a:rPr lang="en-US" sz="1900" b="1" dirty="0" smtClean="0"/>
              <a:t>Excellent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900" b="1" dirty="0"/>
              <a:t>70 to 84 → </a:t>
            </a:r>
            <a:r>
              <a:rPr lang="en-US" sz="1900" b="1" dirty="0" smtClean="0"/>
              <a:t>Good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900" b="1" dirty="0"/>
              <a:t>50 to 69 → Needs </a:t>
            </a:r>
            <a:r>
              <a:rPr lang="en-US" sz="1900" b="1" dirty="0" smtClean="0"/>
              <a:t>improvement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900" b="1" dirty="0"/>
              <a:t>Below 50 → Poor usability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01040" y="5506216"/>
            <a:ext cx="237995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SUS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Suppose the user gives the following responses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53139"/>
              </p:ext>
            </p:extLst>
          </p:nvPr>
        </p:nvGraphicFramePr>
        <p:xfrm>
          <a:off x="457200" y="2327490"/>
          <a:ext cx="8229600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User Response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6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8723" y="162839"/>
            <a:ext cx="582153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Step-by-Step Calculation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b="1" dirty="0"/>
              <a:t>1. </a:t>
            </a:r>
            <a:r>
              <a:rPr lang="en-US" sz="2000" b="1" dirty="0"/>
              <a:t>For odd-numbered questions (Q1, Q3, Q5, Q7, Q9):</a:t>
            </a:r>
            <a:endParaRPr lang="en-US" sz="2000" dirty="0"/>
          </a:p>
          <a:p>
            <a:r>
              <a:rPr lang="en-US" sz="2000" b="1" dirty="0"/>
              <a:t>Formula:</a:t>
            </a:r>
            <a:r>
              <a:rPr lang="en-US" sz="2000" dirty="0"/>
              <a:t> </a:t>
            </a:r>
            <a:r>
              <a:rPr lang="en-US" sz="2000" dirty="0" smtClean="0"/>
              <a:t>user Response </a:t>
            </a:r>
            <a:r>
              <a:rPr lang="en-US" sz="2000" dirty="0"/>
              <a:t>- 1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61715"/>
              </p:ext>
            </p:extLst>
          </p:nvPr>
        </p:nvGraphicFramePr>
        <p:xfrm>
          <a:off x="275572" y="1991638"/>
          <a:ext cx="8229600" cy="341960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8825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anchor="ctr"/>
                </a:tc>
              </a:tr>
              <a:tr h="64381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  <a:tr h="64381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</a:tr>
              <a:tr h="64381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  <a:tr h="64381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</a:tr>
              <a:tr h="45607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9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3984" y="475989"/>
            <a:ext cx="607916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2. For even-numbered questions (Q2, Q4, Q6, Q8, Q10):</a:t>
            </a:r>
            <a:endParaRPr lang="en-US" sz="2000" dirty="0"/>
          </a:p>
          <a:p>
            <a:r>
              <a:rPr lang="en-US" sz="2000" b="1" dirty="0"/>
              <a:t>Formula:</a:t>
            </a:r>
            <a:r>
              <a:rPr lang="en-US" sz="2000" dirty="0"/>
              <a:t> 5 </a:t>
            </a:r>
            <a:r>
              <a:rPr lang="en-US" sz="2000" dirty="0" smtClean="0"/>
              <a:t>– user Response: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15866"/>
              </p:ext>
            </p:extLst>
          </p:nvPr>
        </p:nvGraphicFramePr>
        <p:xfrm>
          <a:off x="256783" y="1456426"/>
          <a:ext cx="8085552" cy="24619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26584"/>
                <a:gridCol w="2126584"/>
                <a:gridCol w="2126584"/>
                <a:gridCol w="1705800"/>
              </a:tblGrid>
              <a:tr h="40886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anchor="ctr"/>
                </a:tc>
              </a:tr>
              <a:tr h="41444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  <a:tr h="40853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  <a:tr h="425884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43841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</a:tr>
              <a:tr h="24390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6783" y="4559567"/>
            <a:ext cx="202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3. Add all results: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5205" y="4759622"/>
            <a:ext cx="48968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</a:t>
            </a:r>
            <a:r>
              <a:rPr lang="en-US" sz="2000" dirty="0"/>
              <a:t> </a:t>
            </a:r>
            <a:r>
              <a:rPr lang="en-US" dirty="0"/>
              <a:t>= </a:t>
            </a:r>
            <a:r>
              <a:rPr lang="en-US" sz="2000" dirty="0"/>
              <a:t>3 + 4 + 3 + 4 + 3 + 3 + 3 + 2 + 4 + 3 = </a:t>
            </a:r>
            <a:r>
              <a:rPr lang="en-US" sz="2000" b="1" u="sng" dirty="0"/>
              <a:t>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405" y="751562"/>
            <a:ext cx="2111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4. </a:t>
            </a:r>
            <a:r>
              <a:rPr lang="en-US" sz="2000" u="sng" dirty="0"/>
              <a:t>Multiply by </a:t>
            </a:r>
            <a:r>
              <a:rPr lang="en-US" sz="2000" b="1" u="sng" dirty="0"/>
              <a:t>2.5: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1172" y="1364615"/>
            <a:ext cx="30939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SUS Score = </a:t>
            </a:r>
            <a:r>
              <a:rPr lang="fr-FR" sz="2000" dirty="0"/>
              <a:t>32 × 2.5 </a:t>
            </a:r>
            <a:r>
              <a:rPr lang="fr-FR" sz="2000" b="1" dirty="0"/>
              <a:t>= </a:t>
            </a:r>
            <a:r>
              <a:rPr lang="fr-FR" sz="2000" b="1" u="sng" dirty="0"/>
              <a:t>80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7238" y="2217107"/>
            <a:ext cx="67324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Final Result</a:t>
            </a:r>
            <a:r>
              <a:rPr lang="en-US" sz="2000" b="1" u="sng" dirty="0" smtClean="0"/>
              <a:t>:</a:t>
            </a:r>
          </a:p>
          <a:p>
            <a:endParaRPr lang="en-US" sz="2000" b="1" dirty="0"/>
          </a:p>
          <a:p>
            <a:r>
              <a:rPr lang="en-US" sz="2000" dirty="0" smtClean="0"/>
              <a:t>The </a:t>
            </a:r>
            <a:r>
              <a:rPr lang="en-US" sz="2000" dirty="0"/>
              <a:t>SUS score is </a:t>
            </a:r>
            <a:r>
              <a:rPr lang="en-US" sz="2000" b="1" dirty="0"/>
              <a:t>80</a:t>
            </a:r>
            <a:r>
              <a:rPr lang="en-US" sz="2000" dirty="0"/>
              <a:t>, which means the system usability is </a:t>
            </a:r>
            <a:r>
              <a:rPr lang="en-US" sz="2000" b="1" dirty="0"/>
              <a:t>Good</a:t>
            </a:r>
            <a:r>
              <a:rPr lang="en-US" sz="2000" dirty="0"/>
              <a:t>!</a:t>
            </a:r>
          </a:p>
          <a:p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857485" y="2918565"/>
            <a:ext cx="269857" cy="225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501</Words>
  <Application>Microsoft Office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System Usability Scale (SUS)</vt:lpstr>
      <vt:lpstr>Review of the Paper</vt:lpstr>
      <vt:lpstr>What is System Usability Scale (SUS)?</vt:lpstr>
      <vt:lpstr>How to Calculate SUS Score</vt:lpstr>
      <vt:lpstr>Example of SUS Calculation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Usability Scale (SUS)</dc:title>
  <dc:creator>User</dc:creator>
  <dc:description>generated using python-pptx</dc:description>
  <cp:lastModifiedBy>User</cp:lastModifiedBy>
  <cp:revision>12</cp:revision>
  <dcterms:created xsi:type="dcterms:W3CDTF">2013-01-27T09:14:16Z</dcterms:created>
  <dcterms:modified xsi:type="dcterms:W3CDTF">2025-04-27T20:38:26Z</dcterms:modified>
</cp:coreProperties>
</file>