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7" r:id="rId3"/>
    <p:sldId id="262"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89" r:id="rId29"/>
    <p:sldId id="312" r:id="rId30"/>
    <p:sldId id="290" r:id="rId31"/>
    <p:sldId id="291" r:id="rId32"/>
    <p:sldId id="292" r:id="rId33"/>
    <p:sldId id="293" r:id="rId34"/>
    <p:sldId id="328" r:id="rId35"/>
    <p:sldId id="330" r:id="rId36"/>
    <p:sldId id="294" r:id="rId37"/>
    <p:sldId id="331" r:id="rId38"/>
    <p:sldId id="329" r:id="rId39"/>
    <p:sldId id="295" r:id="rId40"/>
    <p:sldId id="296" r:id="rId41"/>
    <p:sldId id="297" r:id="rId42"/>
    <p:sldId id="332" r:id="rId43"/>
    <p:sldId id="298" r:id="rId44"/>
    <p:sldId id="299" r:id="rId45"/>
    <p:sldId id="334" r:id="rId46"/>
    <p:sldId id="333" r:id="rId47"/>
    <p:sldId id="301" r:id="rId48"/>
    <p:sldId id="335" r:id="rId49"/>
    <p:sldId id="302" r:id="rId50"/>
    <p:sldId id="336" r:id="rId51"/>
    <p:sldId id="337" r:id="rId52"/>
    <p:sldId id="303" r:id="rId53"/>
    <p:sldId id="304" r:id="rId54"/>
    <p:sldId id="338" r:id="rId55"/>
    <p:sldId id="339" r:id="rId56"/>
    <p:sldId id="340" r:id="rId57"/>
    <p:sldId id="305" r:id="rId58"/>
    <p:sldId id="342" r:id="rId59"/>
    <p:sldId id="343" r:id="rId60"/>
    <p:sldId id="341" r:id="rId61"/>
    <p:sldId id="306" r:id="rId62"/>
    <p:sldId id="307" r:id="rId63"/>
    <p:sldId id="308" r:id="rId64"/>
    <p:sldId id="309" r:id="rId65"/>
    <p:sldId id="310" r:id="rId66"/>
    <p:sldId id="311" r:id="rId67"/>
    <p:sldId id="344" r:id="rId68"/>
    <p:sldId id="345" r:id="rId69"/>
    <p:sldId id="346" r:id="rId70"/>
    <p:sldId id="347" r:id="rId71"/>
    <p:sldId id="348" r:id="rId72"/>
    <p:sldId id="350" r:id="rId73"/>
    <p:sldId id="351" r:id="rId74"/>
    <p:sldId id="349" r:id="rId75"/>
    <p:sldId id="313" r:id="rId76"/>
    <p:sldId id="314" r:id="rId77"/>
    <p:sldId id="315" r:id="rId78"/>
    <p:sldId id="316" r:id="rId79"/>
    <p:sldId id="317" r:id="rId80"/>
    <p:sldId id="318" r:id="rId81"/>
    <p:sldId id="319" r:id="rId82"/>
    <p:sldId id="320" r:id="rId83"/>
    <p:sldId id="352" r:id="rId84"/>
    <p:sldId id="353" r:id="rId85"/>
    <p:sldId id="354" r:id="rId86"/>
    <p:sldId id="321" r:id="rId87"/>
    <p:sldId id="322" r:id="rId88"/>
    <p:sldId id="323" r:id="rId89"/>
    <p:sldId id="324" r:id="rId90"/>
    <p:sldId id="325" r:id="rId91"/>
    <p:sldId id="326" r:id="rId92"/>
    <p:sldId id="327"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10FCA6-F0ED-4C4F-9F2C-4BFF67C7D1E2}" v="5" dt="2023-03-27T19:35:24.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0689" autoAdjust="0"/>
  </p:normalViewPr>
  <p:slideViewPr>
    <p:cSldViewPr>
      <p:cViewPr>
        <p:scale>
          <a:sx n="75" d="100"/>
          <a:sy n="75" d="100"/>
        </p:scale>
        <p:origin x="1699"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 userId="a2e1547f577774b1" providerId="LiveId" clId="{AE10FCA6-F0ED-4C4F-9F2C-4BFF67C7D1E2}"/>
    <pc:docChg chg="undo redo custSel addSld modSld">
      <pc:chgData name="Manju" userId="a2e1547f577774b1" providerId="LiveId" clId="{AE10FCA6-F0ED-4C4F-9F2C-4BFF67C7D1E2}" dt="2023-03-28T03:39:23.705" v="209" actId="20577"/>
      <pc:docMkLst>
        <pc:docMk/>
      </pc:docMkLst>
      <pc:sldChg chg="modSp mod">
        <pc:chgData name="Manju" userId="a2e1547f577774b1" providerId="LiveId" clId="{AE10FCA6-F0ED-4C4F-9F2C-4BFF67C7D1E2}" dt="2023-03-28T03:39:23.705" v="209" actId="20577"/>
        <pc:sldMkLst>
          <pc:docMk/>
          <pc:sldMk cId="233956431" sldId="317"/>
        </pc:sldMkLst>
        <pc:spChg chg="mod">
          <ac:chgData name="Manju" userId="a2e1547f577774b1" providerId="LiveId" clId="{AE10FCA6-F0ED-4C4F-9F2C-4BFF67C7D1E2}" dt="2023-03-28T03:39:23.705" v="209" actId="20577"/>
          <ac:spMkLst>
            <pc:docMk/>
            <pc:sldMk cId="233956431" sldId="317"/>
            <ac:spMk id="3" creationId="{00000000-0000-0000-0000-000000000000}"/>
          </ac:spMkLst>
        </pc:spChg>
      </pc:sldChg>
      <pc:sldChg chg="modSp mod">
        <pc:chgData name="Manju" userId="a2e1547f577774b1" providerId="LiveId" clId="{AE10FCA6-F0ED-4C4F-9F2C-4BFF67C7D1E2}" dt="2023-03-27T18:53:48.600" v="15" actId="12"/>
        <pc:sldMkLst>
          <pc:docMk/>
          <pc:sldMk cId="4122634098" sldId="318"/>
        </pc:sldMkLst>
        <pc:spChg chg="mod">
          <ac:chgData name="Manju" userId="a2e1547f577774b1" providerId="LiveId" clId="{AE10FCA6-F0ED-4C4F-9F2C-4BFF67C7D1E2}" dt="2023-03-27T18:53:48.600" v="15" actId="12"/>
          <ac:spMkLst>
            <pc:docMk/>
            <pc:sldMk cId="4122634098" sldId="318"/>
            <ac:spMk id="3" creationId="{00000000-0000-0000-0000-000000000000}"/>
          </ac:spMkLst>
        </pc:spChg>
      </pc:sldChg>
      <pc:sldChg chg="modSp">
        <pc:chgData name="Manju" userId="a2e1547f577774b1" providerId="LiveId" clId="{AE10FCA6-F0ED-4C4F-9F2C-4BFF67C7D1E2}" dt="2023-03-27T18:54:24.979" v="19" actId="1038"/>
        <pc:sldMkLst>
          <pc:docMk/>
          <pc:sldMk cId="512560838" sldId="319"/>
        </pc:sldMkLst>
        <pc:picChg chg="mod">
          <ac:chgData name="Manju" userId="a2e1547f577774b1" providerId="LiveId" clId="{AE10FCA6-F0ED-4C4F-9F2C-4BFF67C7D1E2}" dt="2023-03-27T18:54:24.979" v="19" actId="1038"/>
          <ac:picMkLst>
            <pc:docMk/>
            <pc:sldMk cId="512560838" sldId="319"/>
            <ac:picMk id="3074" creationId="{00000000-0000-0000-0000-000000000000}"/>
          </ac:picMkLst>
        </pc:picChg>
      </pc:sldChg>
      <pc:sldChg chg="modSp mod">
        <pc:chgData name="Manju" userId="a2e1547f577774b1" providerId="LiveId" clId="{AE10FCA6-F0ED-4C4F-9F2C-4BFF67C7D1E2}" dt="2023-03-27T18:54:51.033" v="20" actId="12"/>
        <pc:sldMkLst>
          <pc:docMk/>
          <pc:sldMk cId="692344130" sldId="320"/>
        </pc:sldMkLst>
        <pc:spChg chg="mod">
          <ac:chgData name="Manju" userId="a2e1547f577774b1" providerId="LiveId" clId="{AE10FCA6-F0ED-4C4F-9F2C-4BFF67C7D1E2}" dt="2023-03-27T18:54:51.033" v="20" actId="12"/>
          <ac:spMkLst>
            <pc:docMk/>
            <pc:sldMk cId="692344130" sldId="320"/>
            <ac:spMk id="3" creationId="{00000000-0000-0000-0000-000000000000}"/>
          </ac:spMkLst>
        </pc:spChg>
      </pc:sldChg>
      <pc:sldChg chg="modSp">
        <pc:chgData name="Manju" userId="a2e1547f577774b1" providerId="LiveId" clId="{AE10FCA6-F0ED-4C4F-9F2C-4BFF67C7D1E2}" dt="2023-03-27T19:35:24.408" v="205" actId="14100"/>
        <pc:sldMkLst>
          <pc:docMk/>
          <pc:sldMk cId="635405970" sldId="322"/>
        </pc:sldMkLst>
        <pc:picChg chg="mod">
          <ac:chgData name="Manju" userId="a2e1547f577774b1" providerId="LiveId" clId="{AE10FCA6-F0ED-4C4F-9F2C-4BFF67C7D1E2}" dt="2023-03-27T19:35:24.408" v="205" actId="14100"/>
          <ac:picMkLst>
            <pc:docMk/>
            <pc:sldMk cId="635405970" sldId="322"/>
            <ac:picMk id="5122" creationId="{00000000-0000-0000-0000-000000000000}"/>
          </ac:picMkLst>
        </pc:picChg>
      </pc:sldChg>
      <pc:sldChg chg="modSp">
        <pc:chgData name="Manju" userId="a2e1547f577774b1" providerId="LiveId" clId="{AE10FCA6-F0ED-4C4F-9F2C-4BFF67C7D1E2}" dt="2023-03-27T17:24:02.726" v="0" actId="1037"/>
        <pc:sldMkLst>
          <pc:docMk/>
          <pc:sldMk cId="3777343343" sldId="327"/>
        </pc:sldMkLst>
        <pc:picChg chg="mod">
          <ac:chgData name="Manju" userId="a2e1547f577774b1" providerId="LiveId" clId="{AE10FCA6-F0ED-4C4F-9F2C-4BFF67C7D1E2}" dt="2023-03-27T17:24:02.726" v="0" actId="1037"/>
          <ac:picMkLst>
            <pc:docMk/>
            <pc:sldMk cId="3777343343" sldId="327"/>
            <ac:picMk id="10243" creationId="{00000000-0000-0000-0000-000000000000}"/>
          </ac:picMkLst>
        </pc:picChg>
      </pc:sldChg>
      <pc:sldChg chg="modSp new mod">
        <pc:chgData name="Manju" userId="a2e1547f577774b1" providerId="LiveId" clId="{AE10FCA6-F0ED-4C4F-9F2C-4BFF67C7D1E2}" dt="2023-03-27T19:02:12.600" v="116" actId="20577"/>
        <pc:sldMkLst>
          <pc:docMk/>
          <pc:sldMk cId="293506882" sldId="352"/>
        </pc:sldMkLst>
        <pc:spChg chg="mod">
          <ac:chgData name="Manju" userId="a2e1547f577774b1" providerId="LiveId" clId="{AE10FCA6-F0ED-4C4F-9F2C-4BFF67C7D1E2}" dt="2023-03-27T19:02:12.600" v="116" actId="20577"/>
          <ac:spMkLst>
            <pc:docMk/>
            <pc:sldMk cId="293506882" sldId="352"/>
            <ac:spMk id="3" creationId="{96992030-F022-7FCC-EED7-C8C567FC3419}"/>
          </ac:spMkLst>
        </pc:spChg>
      </pc:sldChg>
      <pc:sldChg chg="addSp modSp new mod">
        <pc:chgData name="Manju" userId="a2e1547f577774b1" providerId="LiveId" clId="{AE10FCA6-F0ED-4C4F-9F2C-4BFF67C7D1E2}" dt="2023-03-27T19:03:58.281" v="146" actId="20577"/>
        <pc:sldMkLst>
          <pc:docMk/>
          <pc:sldMk cId="3054273945" sldId="353"/>
        </pc:sldMkLst>
        <pc:spChg chg="mod">
          <ac:chgData name="Manju" userId="a2e1547f577774b1" providerId="LiveId" clId="{AE10FCA6-F0ED-4C4F-9F2C-4BFF67C7D1E2}" dt="2023-03-27T19:02:38.906" v="119" actId="27636"/>
          <ac:spMkLst>
            <pc:docMk/>
            <pc:sldMk cId="3054273945" sldId="353"/>
            <ac:spMk id="2" creationId="{BBE9E043-0CF6-8ADA-9865-71CE8FA6EB3F}"/>
          </ac:spMkLst>
        </pc:spChg>
        <pc:spChg chg="mod">
          <ac:chgData name="Manju" userId="a2e1547f577774b1" providerId="LiveId" clId="{AE10FCA6-F0ED-4C4F-9F2C-4BFF67C7D1E2}" dt="2023-03-27T19:03:58.281" v="146" actId="20577"/>
          <ac:spMkLst>
            <pc:docMk/>
            <pc:sldMk cId="3054273945" sldId="353"/>
            <ac:spMk id="3" creationId="{C1981D8D-AF5E-1C16-06DC-705ECCFBF48F}"/>
          </ac:spMkLst>
        </pc:spChg>
        <pc:picChg chg="add mod">
          <ac:chgData name="Manju" userId="a2e1547f577774b1" providerId="LiveId" clId="{AE10FCA6-F0ED-4C4F-9F2C-4BFF67C7D1E2}" dt="2023-03-27T19:03:44.095" v="121" actId="1076"/>
          <ac:picMkLst>
            <pc:docMk/>
            <pc:sldMk cId="3054273945" sldId="353"/>
            <ac:picMk id="5" creationId="{6452BBF1-12A5-9AA2-A00D-E465AAEAF57B}"/>
          </ac:picMkLst>
        </pc:picChg>
      </pc:sldChg>
      <pc:sldChg chg="modSp new mod">
        <pc:chgData name="Manju" userId="a2e1547f577774b1" providerId="LiveId" clId="{AE10FCA6-F0ED-4C4F-9F2C-4BFF67C7D1E2}" dt="2023-03-27T19:18:46.680" v="204" actId="20577"/>
        <pc:sldMkLst>
          <pc:docMk/>
          <pc:sldMk cId="177756074" sldId="354"/>
        </pc:sldMkLst>
        <pc:spChg chg="mod">
          <ac:chgData name="Manju" userId="a2e1547f577774b1" providerId="LiveId" clId="{AE10FCA6-F0ED-4C4F-9F2C-4BFF67C7D1E2}" dt="2023-03-27T19:18:46.680" v="204" actId="20577"/>
          <ac:spMkLst>
            <pc:docMk/>
            <pc:sldMk cId="177756074" sldId="354"/>
            <ac:spMk id="2" creationId="{24B99148-8D98-DA3E-D0F3-79CF4BC01850}"/>
          </ac:spMkLst>
        </pc:spChg>
        <pc:spChg chg="mod">
          <ac:chgData name="Manju" userId="a2e1547f577774b1" providerId="LiveId" clId="{AE10FCA6-F0ED-4C4F-9F2C-4BFF67C7D1E2}" dt="2023-03-27T19:17:43.827" v="192"/>
          <ac:spMkLst>
            <pc:docMk/>
            <pc:sldMk cId="177756074" sldId="354"/>
            <ac:spMk id="3" creationId="{A5867CDD-73D8-FF59-67BA-9829DBD24F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BDC59-54E5-4CE8-A190-5FD8AED24FA4}" type="datetimeFigureOut">
              <a:rPr lang="en-IN" smtClean="0"/>
              <a:t>27-03-2023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CF023-2C60-4EC2-89A3-553251F400FF}" type="slidenum">
              <a:rPr lang="en-IN" smtClean="0"/>
              <a:t>‹#›</a:t>
            </a:fld>
            <a:endParaRPr lang="en-IN" dirty="0"/>
          </a:p>
        </p:txBody>
      </p:sp>
    </p:spTree>
    <p:extLst>
      <p:ext uri="{BB962C8B-B14F-4D97-AF65-F5344CB8AC3E}">
        <p14:creationId xmlns:p14="http://schemas.microsoft.com/office/powerpoint/2010/main" val="171162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ktustudents.in/"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ktustudents.in/"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90800"/>
            <a:ext cx="8839200" cy="1470025"/>
          </a:xfrm>
        </p:spPr>
        <p:txBody>
          <a:bodyPr>
            <a:normAutofit/>
          </a:bodyPr>
          <a:lstStyle/>
          <a:p>
            <a:r>
              <a:rPr lang="en-IN" sz="4200" b="1" dirty="0">
                <a:solidFill>
                  <a:srgbClr val="002060"/>
                </a:solidFill>
              </a:rPr>
              <a:t>CST 402 - DISTRIBUTED COMPUTING</a:t>
            </a:r>
          </a:p>
        </p:txBody>
      </p:sp>
    </p:spTree>
    <p:extLst>
      <p:ext uri="{BB962C8B-B14F-4D97-AF65-F5344CB8AC3E}">
        <p14:creationId xmlns:p14="http://schemas.microsoft.com/office/powerpoint/2010/main" val="275340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Scalar Time</a:t>
            </a:r>
          </a:p>
        </p:txBody>
      </p:sp>
      <p:sp>
        <p:nvSpPr>
          <p:cNvPr id="3" name="Content Placeholder 2"/>
          <p:cNvSpPr>
            <a:spLocks noGrp="1"/>
          </p:cNvSpPr>
          <p:nvPr>
            <p:ph idx="1"/>
          </p:nvPr>
        </p:nvSpPr>
        <p:spPr>
          <a:xfrm>
            <a:off x="381000" y="762000"/>
            <a:ext cx="8534400" cy="4953000"/>
          </a:xfrm>
        </p:spPr>
        <p:txBody>
          <a:bodyPr>
            <a:noAutofit/>
          </a:bodyPr>
          <a:lstStyle/>
          <a:p>
            <a:pPr marL="0" indent="0" algn="just">
              <a:buNone/>
            </a:pPr>
            <a:endParaRPr lang="en-IN" sz="2000" dirty="0"/>
          </a:p>
          <a:p>
            <a:pPr marL="0" indent="0" algn="just">
              <a:buNone/>
            </a:pPr>
            <a:r>
              <a:rPr lang="en-IN" sz="2000" dirty="0"/>
              <a:t>The scalar time representation was proposed by </a:t>
            </a:r>
            <a:r>
              <a:rPr lang="en-IN" sz="2000" dirty="0" err="1"/>
              <a:t>Lamport</a:t>
            </a:r>
            <a:r>
              <a:rPr lang="en-IN" sz="2000" dirty="0"/>
              <a:t> in 1978 as an attempt to totally order events in a distributed system</a:t>
            </a:r>
          </a:p>
          <a:p>
            <a:pPr marL="0" indent="0" algn="just">
              <a:buNone/>
            </a:pPr>
            <a:endParaRPr lang="en-IN" sz="2000" b="1" dirty="0"/>
          </a:p>
          <a:p>
            <a:pPr marL="0" indent="0" algn="just">
              <a:buNone/>
            </a:pPr>
            <a:r>
              <a:rPr lang="en-IN" sz="2000" dirty="0"/>
              <a:t>Time domain in this representation is the set of non-negative integers. </a:t>
            </a:r>
          </a:p>
          <a:p>
            <a:pPr marL="0" indent="0" algn="just">
              <a:buNone/>
            </a:pPr>
            <a:endParaRPr lang="en-IN" sz="2000" dirty="0"/>
          </a:p>
          <a:p>
            <a:pPr marL="0" indent="0" algn="just">
              <a:buNone/>
            </a:pPr>
            <a:r>
              <a:rPr lang="en-IN" sz="2000" dirty="0"/>
              <a:t>The logical local clock of a process </a:t>
            </a:r>
            <a:r>
              <a:rPr lang="en-IN" sz="2000" b="1" dirty="0"/>
              <a:t>p</a:t>
            </a:r>
            <a:r>
              <a:rPr lang="en-IN" sz="2000" b="1" baseline="-25000" dirty="0"/>
              <a:t>i</a:t>
            </a:r>
            <a:r>
              <a:rPr lang="en-IN" sz="2000" dirty="0"/>
              <a:t> and its local view of the global time are squashed into one integer variable </a:t>
            </a:r>
            <a:r>
              <a:rPr lang="en-IN" sz="2400" b="1" dirty="0" err="1"/>
              <a:t>C</a:t>
            </a:r>
            <a:r>
              <a:rPr lang="en-IN" sz="2400" b="1" baseline="-25000" dirty="0" err="1"/>
              <a:t>i</a:t>
            </a:r>
            <a:r>
              <a:rPr lang="en-IN" sz="2400" b="1" dirty="0"/>
              <a:t>.</a:t>
            </a:r>
          </a:p>
          <a:p>
            <a:pPr marL="0" indent="0" algn="just">
              <a:buNone/>
            </a:pPr>
            <a:endParaRPr lang="en-IN" sz="2400" b="1" dirty="0"/>
          </a:p>
          <a:p>
            <a:pPr marL="0" indent="0" algn="just">
              <a:buNone/>
            </a:pPr>
            <a:r>
              <a:rPr lang="en-IN" sz="2400" dirty="0"/>
              <a:t>Rules R1 and R2 to update the clocks are as follows:</a:t>
            </a:r>
          </a:p>
          <a:p>
            <a:pPr marL="0" indent="0" algn="just">
              <a:buNone/>
            </a:pPr>
            <a:endParaRPr lang="en-IN" sz="2400" b="1" dirty="0"/>
          </a:p>
          <a:p>
            <a:pPr marL="0" indent="0" algn="just">
              <a:buNone/>
            </a:pPr>
            <a:endParaRPr lang="en-IN" sz="2400" b="1" dirty="0"/>
          </a:p>
        </p:txBody>
      </p:sp>
    </p:spTree>
    <p:extLst>
      <p:ext uri="{BB962C8B-B14F-4D97-AF65-F5344CB8AC3E}">
        <p14:creationId xmlns:p14="http://schemas.microsoft.com/office/powerpoint/2010/main" val="181273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Scalar Time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47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Scalar Time</a:t>
            </a:r>
          </a:p>
        </p:txBody>
      </p:sp>
      <p:sp>
        <p:nvSpPr>
          <p:cNvPr id="3" name="Content Placeholder 2"/>
          <p:cNvSpPr>
            <a:spLocks noGrp="1"/>
          </p:cNvSpPr>
          <p:nvPr>
            <p:ph idx="1"/>
          </p:nvPr>
        </p:nvSpPr>
        <p:spPr>
          <a:xfrm>
            <a:off x="381000" y="762000"/>
            <a:ext cx="8534400" cy="4953000"/>
          </a:xfrm>
        </p:spPr>
        <p:txBody>
          <a:bodyPr>
            <a:noAutofit/>
          </a:bodyPr>
          <a:lstStyle/>
          <a:p>
            <a:pPr marL="0" indent="0" algn="just">
              <a:buNone/>
            </a:pPr>
            <a:r>
              <a:rPr lang="en-IN" sz="2400" b="1" dirty="0"/>
              <a:t>Basic properties</a:t>
            </a:r>
          </a:p>
          <a:p>
            <a:pPr marL="457200" indent="-457200" algn="just">
              <a:buAutoNum type="arabicPeriod"/>
            </a:pPr>
            <a:r>
              <a:rPr lang="en-IN" sz="2400" b="1" dirty="0"/>
              <a:t>Consistency property</a:t>
            </a:r>
          </a:p>
          <a:p>
            <a:pPr marL="0" indent="0" algn="just">
              <a:buNone/>
            </a:pPr>
            <a:endParaRPr lang="en-IN" sz="2400" b="1" dirty="0"/>
          </a:p>
          <a:p>
            <a:pPr marL="0" indent="0" algn="just">
              <a:buNone/>
            </a:pPr>
            <a:endParaRPr lang="en-IN" sz="2400" b="1" dirty="0"/>
          </a:p>
          <a:p>
            <a:pPr marL="0" indent="0" algn="just">
              <a:buNone/>
            </a:pPr>
            <a:endParaRPr lang="en-IN" sz="2400" b="1" dirty="0"/>
          </a:p>
          <a:p>
            <a:pPr marL="0" indent="0" algn="just">
              <a:buNone/>
            </a:pPr>
            <a:endParaRPr lang="en-IN" sz="2400" b="1" dirty="0"/>
          </a:p>
          <a:p>
            <a:pPr marL="0" indent="0" algn="just">
              <a:buNone/>
            </a:pPr>
            <a:r>
              <a:rPr lang="en-IN" sz="2400" b="1" dirty="0"/>
              <a:t>2. Total Ordering</a:t>
            </a:r>
          </a:p>
          <a:p>
            <a:pPr algn="just">
              <a:buFont typeface="Wingdings" pitchFamily="2" charset="2"/>
              <a:buChar char="§"/>
            </a:pPr>
            <a:r>
              <a:rPr lang="en-IN" sz="2400" dirty="0"/>
              <a:t>Scalar clocks can be used to totally order events in a distributed system</a:t>
            </a:r>
          </a:p>
          <a:p>
            <a:pPr algn="just">
              <a:buFont typeface="Wingdings" pitchFamily="2" charset="2"/>
              <a:buChar char="§"/>
            </a:pPr>
            <a:endParaRPr lang="en-IN" sz="2400" b="1" dirty="0"/>
          </a:p>
          <a:p>
            <a:pPr algn="just">
              <a:buFont typeface="Wingdings" pitchFamily="2" charset="2"/>
              <a:buChar char="§"/>
            </a:pPr>
            <a:r>
              <a:rPr lang="en-IN" sz="2400" dirty="0"/>
              <a:t>The main problem in totally ordering events is that two or more events at different processes may have an identical timestamp.</a:t>
            </a:r>
          </a:p>
          <a:p>
            <a:pPr marL="0" indent="0" algn="just">
              <a:buNone/>
            </a:pPr>
            <a:endParaRPr lang="en-IN" sz="2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0418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45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Scalar Time</a:t>
            </a:r>
          </a:p>
        </p:txBody>
      </p:sp>
      <p:sp>
        <p:nvSpPr>
          <p:cNvPr id="3" name="Content Placeholder 2"/>
          <p:cNvSpPr>
            <a:spLocks noGrp="1"/>
          </p:cNvSpPr>
          <p:nvPr>
            <p:ph idx="1"/>
          </p:nvPr>
        </p:nvSpPr>
        <p:spPr>
          <a:xfrm>
            <a:off x="381000" y="762000"/>
            <a:ext cx="8534400" cy="4953000"/>
          </a:xfrm>
        </p:spPr>
        <p:txBody>
          <a:bodyPr>
            <a:noAutofit/>
          </a:bodyPr>
          <a:lstStyle/>
          <a:p>
            <a:pPr algn="just">
              <a:buFont typeface="Wingdings" pitchFamily="2" charset="2"/>
              <a:buChar char="§"/>
            </a:pPr>
            <a:r>
              <a:rPr lang="en-IN" sz="2200" dirty="0"/>
              <a:t>for two events</a:t>
            </a:r>
          </a:p>
          <a:p>
            <a:pPr algn="just">
              <a:buFont typeface="Wingdings" pitchFamily="2" charset="2"/>
              <a:buChar char="§"/>
            </a:pPr>
            <a:endParaRPr lang="en-IN" sz="2200" dirty="0"/>
          </a:p>
          <a:p>
            <a:pPr algn="just">
              <a:buFont typeface="Wingdings" pitchFamily="2" charset="2"/>
              <a:buChar char="§"/>
            </a:pPr>
            <a:endParaRPr lang="en-IN" sz="2200" dirty="0"/>
          </a:p>
          <a:p>
            <a:pPr algn="just">
              <a:buFont typeface="Wingdings" pitchFamily="2" charset="2"/>
              <a:buChar char="§"/>
            </a:pPr>
            <a:r>
              <a:rPr lang="en-IN" sz="2200" dirty="0"/>
              <a:t>a tie-breaking mechanism is needed to order such events</a:t>
            </a:r>
          </a:p>
          <a:p>
            <a:pPr algn="just">
              <a:buFont typeface="Wingdings" pitchFamily="2" charset="2"/>
              <a:buChar char="§"/>
            </a:pPr>
            <a:endParaRPr lang="en-IN" sz="2200" dirty="0"/>
          </a:p>
          <a:p>
            <a:pPr algn="just">
              <a:buFont typeface="Wingdings" pitchFamily="2" charset="2"/>
              <a:buChar char="§"/>
            </a:pPr>
            <a:r>
              <a:rPr lang="en-IN" sz="2200" dirty="0"/>
              <a:t> a tie is broken as follows: </a:t>
            </a:r>
          </a:p>
          <a:p>
            <a:pPr algn="just">
              <a:buFont typeface="Wingdings" pitchFamily="2" charset="2"/>
              <a:buChar char="§"/>
            </a:pPr>
            <a:endParaRPr lang="en-IN" sz="2200" dirty="0"/>
          </a:p>
          <a:p>
            <a:pPr algn="just">
              <a:buFont typeface="Wingdings" pitchFamily="2" charset="2"/>
              <a:buChar char="§"/>
            </a:pPr>
            <a:r>
              <a:rPr lang="en-IN" sz="2200" dirty="0"/>
              <a:t>process identifiers are linearly ordered and a tie among events with identical scalar timestamp is broken on the basis of their process identifiers.</a:t>
            </a:r>
          </a:p>
          <a:p>
            <a:pPr algn="just">
              <a:buFont typeface="Wingdings" pitchFamily="2" charset="2"/>
              <a:buChar char="§"/>
            </a:pPr>
            <a:endParaRPr lang="en-IN" sz="2200" dirty="0"/>
          </a:p>
          <a:p>
            <a:pPr algn="just">
              <a:buFont typeface="Wingdings" pitchFamily="2" charset="2"/>
              <a:buChar char="§"/>
            </a:pPr>
            <a:r>
              <a:rPr lang="en-IN" sz="2200" dirty="0"/>
              <a:t>The lower the process identifier in the ranking, the higher the priority. </a:t>
            </a:r>
          </a:p>
          <a:p>
            <a:pPr algn="just">
              <a:buFont typeface="Wingdings" pitchFamily="2" charset="2"/>
              <a:buChar char="§"/>
            </a:pPr>
            <a:endParaRPr lang="en-IN" sz="2200" dirty="0"/>
          </a:p>
          <a:p>
            <a:pPr algn="just">
              <a:buFont typeface="Wingdings" pitchFamily="2" charset="2"/>
              <a:buChar char="§"/>
            </a:pPr>
            <a:r>
              <a:rPr lang="en-IN" sz="2200" dirty="0"/>
              <a:t>The timestamp of an event is denoted by a tuple (t, i) where t is its time of occurrence and i is the identity of the process where it occurred.</a:t>
            </a:r>
          </a:p>
          <a:p>
            <a:pPr algn="just">
              <a:buFont typeface="Wingdings" pitchFamily="2" charset="2"/>
              <a:buChar char="§"/>
            </a:pPr>
            <a:endParaRPr lang="en-IN" sz="2200" dirty="0"/>
          </a:p>
          <a:p>
            <a:pPr algn="just">
              <a:buFont typeface="Wingdings" pitchFamily="2" charset="2"/>
              <a:buChar char="§"/>
            </a:pPr>
            <a:endParaRPr lang="en-IN" sz="2200" dirty="0"/>
          </a:p>
          <a:p>
            <a:pPr algn="just">
              <a:buFont typeface="Wingdings" pitchFamily="2" charset="2"/>
              <a:buChar char="§"/>
            </a:pPr>
            <a:endParaRPr lang="en-IN" sz="2200" dirty="0"/>
          </a:p>
          <a:p>
            <a:pPr algn="just">
              <a:buFont typeface="Wingdings" pitchFamily="2" charset="2"/>
              <a:buChar char="§"/>
            </a:pPr>
            <a:endParaRPr lang="en-IN" sz="2200" dirty="0"/>
          </a:p>
          <a:p>
            <a:pPr algn="just">
              <a:buFont typeface="Wingdings" pitchFamily="2" charset="2"/>
              <a:buChar char="§"/>
            </a:pPr>
            <a:endParaRPr lang="en-IN" sz="2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464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02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Scalar Time</a:t>
            </a:r>
          </a:p>
        </p:txBody>
      </p:sp>
      <p:sp>
        <p:nvSpPr>
          <p:cNvPr id="3" name="Content Placeholder 2"/>
          <p:cNvSpPr>
            <a:spLocks noGrp="1"/>
          </p:cNvSpPr>
          <p:nvPr>
            <p:ph idx="1"/>
          </p:nvPr>
        </p:nvSpPr>
        <p:spPr>
          <a:xfrm>
            <a:off x="381000" y="762000"/>
            <a:ext cx="8534400" cy="4953000"/>
          </a:xfrm>
        </p:spPr>
        <p:txBody>
          <a:bodyPr>
            <a:noAutofit/>
          </a:bodyPr>
          <a:lstStyle/>
          <a:p>
            <a:pPr marL="0" indent="0" algn="just">
              <a:buNone/>
            </a:pPr>
            <a:r>
              <a:rPr lang="en-IN" sz="2200" b="1" dirty="0"/>
              <a:t>3. </a:t>
            </a:r>
            <a:r>
              <a:rPr lang="en-IN" sz="2400" b="1" dirty="0"/>
              <a:t>Event counting</a:t>
            </a:r>
          </a:p>
          <a:p>
            <a:pPr algn="just">
              <a:buFont typeface="Wingdings" pitchFamily="2" charset="2"/>
              <a:buChar char="§"/>
            </a:pPr>
            <a:r>
              <a:rPr lang="en-IN" sz="2400" dirty="0"/>
              <a:t>By referring to “d” events can be counted , as its incremental with every instances </a:t>
            </a:r>
          </a:p>
          <a:p>
            <a:pPr marL="0" indent="0" algn="just">
              <a:buNone/>
            </a:pPr>
            <a:r>
              <a:rPr lang="en-IN" sz="2400" b="1" dirty="0"/>
              <a:t>4.</a:t>
            </a:r>
            <a:r>
              <a:rPr lang="en-IN" sz="2400" dirty="0"/>
              <a:t> </a:t>
            </a:r>
            <a:r>
              <a:rPr lang="en-IN" sz="2400" b="1" dirty="0"/>
              <a:t>No strong consistency</a:t>
            </a:r>
          </a:p>
          <a:p>
            <a:pPr marL="0" indent="0" algn="just">
              <a:buNone/>
            </a:pPr>
            <a:r>
              <a:rPr lang="en-IN" sz="2400" dirty="0"/>
              <a:t>The system of scalar clocks is not strongly consistent; that is, for two events </a:t>
            </a:r>
            <a:r>
              <a:rPr lang="en-IN" sz="2400" dirty="0" err="1"/>
              <a:t>e</a:t>
            </a:r>
            <a:r>
              <a:rPr lang="en-IN" sz="2400" baseline="-25000" dirty="0" err="1"/>
              <a:t>i</a:t>
            </a:r>
            <a:r>
              <a:rPr lang="en-IN" sz="2400" dirty="0"/>
              <a:t> and </a:t>
            </a:r>
            <a:r>
              <a:rPr lang="en-IN" sz="2400" dirty="0" err="1"/>
              <a:t>e</a:t>
            </a:r>
            <a:r>
              <a:rPr lang="en-IN" sz="2400" baseline="-25000" dirty="0" err="1"/>
              <a:t>j</a:t>
            </a:r>
            <a:endParaRPr lang="en-IN" sz="2400" baseline="-25000" dirty="0"/>
          </a:p>
          <a:p>
            <a:pPr marL="0" indent="0" algn="just">
              <a:buNone/>
            </a:pPr>
            <a:endParaRPr lang="en-IN" sz="2200" b="1" baseline="-25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657600"/>
            <a:ext cx="32289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15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Vector Time</a:t>
            </a:r>
          </a:p>
        </p:txBody>
      </p:sp>
      <p:sp>
        <p:nvSpPr>
          <p:cNvPr id="3" name="Content Placeholder 2"/>
          <p:cNvSpPr>
            <a:spLocks noGrp="1"/>
          </p:cNvSpPr>
          <p:nvPr>
            <p:ph idx="1"/>
          </p:nvPr>
        </p:nvSpPr>
        <p:spPr>
          <a:xfrm>
            <a:off x="381000" y="762000"/>
            <a:ext cx="8534400" cy="5943600"/>
          </a:xfrm>
        </p:spPr>
        <p:txBody>
          <a:bodyPr>
            <a:noAutofit/>
          </a:bodyPr>
          <a:lstStyle/>
          <a:p>
            <a:pPr marL="0" indent="0" algn="just">
              <a:buNone/>
            </a:pPr>
            <a:r>
              <a:rPr lang="en-IN" sz="2200" dirty="0"/>
              <a:t>The system of vector clocks was developed independently by </a:t>
            </a:r>
            <a:r>
              <a:rPr lang="en-IN" sz="2200" dirty="0" err="1"/>
              <a:t>Fidge</a:t>
            </a:r>
            <a:r>
              <a:rPr lang="en-IN" sz="2200" dirty="0"/>
              <a:t> , </a:t>
            </a:r>
            <a:r>
              <a:rPr lang="en-IN" sz="2200" dirty="0" err="1"/>
              <a:t>Mattern</a:t>
            </a:r>
            <a:r>
              <a:rPr lang="en-IN" sz="2200" dirty="0"/>
              <a:t> , and Schmuck .</a:t>
            </a:r>
          </a:p>
          <a:p>
            <a:pPr marL="0" indent="0" algn="just">
              <a:buNone/>
            </a:pPr>
            <a:endParaRPr lang="en-IN" sz="2200" b="1" baseline="-25000" dirty="0"/>
          </a:p>
          <a:p>
            <a:pPr marL="0" indent="0" algn="just">
              <a:buNone/>
            </a:pPr>
            <a:r>
              <a:rPr lang="en-IN" sz="2200" dirty="0"/>
              <a:t>In the system of vector clocks, the time domain is represented by a set of n-dimensional non-negative integer vectors.</a:t>
            </a:r>
          </a:p>
          <a:p>
            <a:pPr marL="0" indent="0" algn="just">
              <a:buNone/>
            </a:pPr>
            <a:endParaRPr lang="en-IN" sz="2200" b="1" baseline="-25000" dirty="0"/>
          </a:p>
          <a:p>
            <a:pPr marL="0" indent="0" algn="just">
              <a:buNone/>
            </a:pPr>
            <a:r>
              <a:rPr lang="en-IN" sz="2200" dirty="0"/>
              <a:t>A vector clock is </a:t>
            </a:r>
            <a:r>
              <a:rPr lang="en-IN" sz="2200" b="1" dirty="0"/>
              <a:t>a data structure used for determining the partial ordering of events in a distributed system and detecting causality violations</a:t>
            </a:r>
          </a:p>
          <a:p>
            <a:pPr marL="0" indent="0" algn="just">
              <a:buNone/>
            </a:pPr>
            <a:endParaRPr lang="en-IN" sz="2200" b="1" baseline="-25000" dirty="0"/>
          </a:p>
          <a:p>
            <a:pPr marL="0" indent="0" algn="just">
              <a:buNone/>
            </a:pPr>
            <a:r>
              <a:rPr lang="en-IN" sz="2200" dirty="0"/>
              <a:t>Vector Clocks are </a:t>
            </a:r>
            <a:r>
              <a:rPr lang="en-IN" sz="2200" b="1" dirty="0"/>
              <a:t>used in a distributed systems to determine whether pairs of events are causally related</a:t>
            </a:r>
          </a:p>
          <a:p>
            <a:pPr marL="0" indent="0" algn="just">
              <a:buNone/>
            </a:pPr>
            <a:endParaRPr lang="en-IN" sz="2200" b="1" baseline="-25000" dirty="0"/>
          </a:p>
          <a:p>
            <a:pPr marL="0" indent="0" algn="just">
              <a:buNone/>
            </a:pPr>
            <a:endParaRPr lang="en-IN" sz="2200" b="1" baseline="-25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105400"/>
            <a:ext cx="8001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00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Vector Time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763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82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Vector Time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23071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3648075"/>
            <a:ext cx="8534400" cy="3970318"/>
          </a:xfrm>
          <a:prstGeom prst="rect">
            <a:avLst/>
          </a:prstGeom>
        </p:spPr>
        <p:txBody>
          <a:bodyPr wrap="square">
            <a:spAutoFit/>
          </a:bodyPr>
          <a:lstStyle/>
          <a:p>
            <a:pPr algn="just"/>
            <a:r>
              <a:rPr lang="en-IN" b="1" dirty="0"/>
              <a:t>Basic properties</a:t>
            </a:r>
          </a:p>
          <a:p>
            <a:pPr algn="just"/>
            <a:endParaRPr lang="en-IN" b="1" dirty="0"/>
          </a:p>
          <a:p>
            <a:pPr marL="342900" indent="-342900" algn="just">
              <a:buAutoNum type="arabicPeriod"/>
            </a:pPr>
            <a:r>
              <a:rPr lang="en-IN" b="1" dirty="0"/>
              <a:t>Isomorphism</a:t>
            </a:r>
          </a:p>
          <a:p>
            <a:pPr algn="just"/>
            <a:endParaRPr lang="en-IN" dirty="0"/>
          </a:p>
          <a:p>
            <a:pPr algn="just"/>
            <a:r>
              <a:rPr lang="en-IN" dirty="0"/>
              <a:t>relation “→” induces a partial order on the set of events that are produced by a distributed execution.</a:t>
            </a:r>
          </a:p>
          <a:p>
            <a:pPr algn="just"/>
            <a:endParaRPr lang="en-IN" dirty="0"/>
          </a:p>
          <a:p>
            <a:pPr algn="just"/>
            <a:r>
              <a:rPr lang="en-IN" dirty="0"/>
              <a:t> If events in a distributed system are time stamped using a system of vector clocks, we have the following property.</a:t>
            </a:r>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p:txBody>
      </p:sp>
    </p:spTree>
    <p:extLst>
      <p:ext uri="{BB962C8B-B14F-4D97-AF65-F5344CB8AC3E}">
        <p14:creationId xmlns:p14="http://schemas.microsoft.com/office/powerpoint/2010/main" val="201680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Autofit/>
          </a:bodyPr>
          <a:lstStyle/>
          <a:p>
            <a:r>
              <a:rPr lang="en-IN" sz="3600" b="1" dirty="0">
                <a:solidFill>
                  <a:srgbClr val="002060"/>
                </a:solidFill>
              </a:rPr>
              <a:t>Vector Time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707037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2875002"/>
            <a:ext cx="8305800" cy="2308324"/>
          </a:xfrm>
          <a:prstGeom prst="rect">
            <a:avLst/>
          </a:prstGeom>
        </p:spPr>
        <p:txBody>
          <a:bodyPr wrap="square">
            <a:spAutoFit/>
          </a:bodyPr>
          <a:lstStyle/>
          <a:p>
            <a:r>
              <a:rPr lang="en-IN" b="1" dirty="0"/>
              <a:t>2. Strong consistency</a:t>
            </a:r>
          </a:p>
          <a:p>
            <a:endParaRPr lang="en-IN" dirty="0"/>
          </a:p>
          <a:p>
            <a:r>
              <a:rPr lang="en-IN" dirty="0"/>
              <a:t>The system of vector clocks is strongly consistent; thus, by examining the vector timestamp of two events, we can determine if the events are causally related</a:t>
            </a:r>
          </a:p>
          <a:p>
            <a:endParaRPr lang="en-IN" dirty="0"/>
          </a:p>
          <a:p>
            <a:r>
              <a:rPr lang="en-IN" b="1" dirty="0"/>
              <a:t>3. Event counting</a:t>
            </a:r>
          </a:p>
          <a:p>
            <a:endParaRPr lang="en-IN" b="1" dirty="0"/>
          </a:p>
          <a:p>
            <a:endParaRPr lang="en-IN"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876800"/>
            <a:ext cx="80581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367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Autofit/>
          </a:bodyPr>
          <a:lstStyle/>
          <a:p>
            <a:r>
              <a:rPr lang="en-IN" sz="3600" b="1" dirty="0">
                <a:solidFill>
                  <a:srgbClr val="002060"/>
                </a:solidFill>
              </a:rPr>
              <a:t>Vector Time</a:t>
            </a:r>
          </a:p>
        </p:txBody>
      </p:sp>
      <p:sp>
        <p:nvSpPr>
          <p:cNvPr id="4" name="Rectangle 3"/>
          <p:cNvSpPr/>
          <p:nvPr/>
        </p:nvSpPr>
        <p:spPr>
          <a:xfrm>
            <a:off x="228600" y="1066800"/>
            <a:ext cx="8305800" cy="3416320"/>
          </a:xfrm>
          <a:prstGeom prst="rect">
            <a:avLst/>
          </a:prstGeom>
        </p:spPr>
        <p:txBody>
          <a:bodyPr wrap="square">
            <a:spAutoFit/>
          </a:bodyPr>
          <a:lstStyle/>
          <a:p>
            <a:pPr algn="just"/>
            <a:r>
              <a:rPr lang="en-IN" dirty="0"/>
              <a:t>Applications</a:t>
            </a:r>
          </a:p>
          <a:p>
            <a:pPr algn="just"/>
            <a:endParaRPr lang="en-IN" b="1" dirty="0"/>
          </a:p>
          <a:p>
            <a:pPr algn="just"/>
            <a:r>
              <a:rPr lang="en-IN" dirty="0"/>
              <a:t>Since vector time tracks causal dependencies exactly, it finds a wide variety of applications. </a:t>
            </a:r>
          </a:p>
          <a:p>
            <a:pPr algn="just"/>
            <a:endParaRPr lang="en-IN" dirty="0"/>
          </a:p>
          <a:p>
            <a:pPr marL="285750" indent="-285750" algn="just">
              <a:buFont typeface="Wingdings" pitchFamily="2" charset="2"/>
              <a:buChar char="§"/>
            </a:pPr>
            <a:r>
              <a:rPr lang="en-IN" dirty="0"/>
              <a:t>distributed debugging, </a:t>
            </a:r>
          </a:p>
          <a:p>
            <a:pPr marL="285750" indent="-285750" algn="just">
              <a:buFont typeface="Wingdings" pitchFamily="2" charset="2"/>
              <a:buChar char="§"/>
            </a:pPr>
            <a:r>
              <a:rPr lang="en-IN" dirty="0"/>
              <a:t>implementations of causal ordering communication </a:t>
            </a:r>
          </a:p>
          <a:p>
            <a:pPr marL="285750" indent="-285750" algn="just">
              <a:buFont typeface="Wingdings" pitchFamily="2" charset="2"/>
              <a:buChar char="§"/>
            </a:pPr>
            <a:r>
              <a:rPr lang="en-IN" dirty="0"/>
              <a:t>causal distributed shared memory, </a:t>
            </a:r>
          </a:p>
          <a:p>
            <a:pPr marL="285750" indent="-285750" algn="just">
              <a:buFont typeface="Wingdings" pitchFamily="2" charset="2"/>
              <a:buChar char="§"/>
            </a:pPr>
            <a:r>
              <a:rPr lang="en-IN" dirty="0"/>
              <a:t>establishment of global breakpoints</a:t>
            </a:r>
          </a:p>
          <a:p>
            <a:pPr marL="285750" indent="-285750" algn="just">
              <a:buFont typeface="Wingdings" pitchFamily="2" charset="2"/>
              <a:buChar char="§"/>
            </a:pPr>
            <a:r>
              <a:rPr lang="en-IN" dirty="0"/>
              <a:t>determining the consistency of checkpoints in optimistic recovery</a:t>
            </a:r>
          </a:p>
          <a:p>
            <a:pPr marL="285750" indent="-285750" algn="just">
              <a:buFont typeface="Wingdings" pitchFamily="2" charset="2"/>
              <a:buChar char="§"/>
            </a:pPr>
            <a:endParaRPr lang="en-IN" b="1" dirty="0"/>
          </a:p>
          <a:p>
            <a:pPr algn="just"/>
            <a:endParaRPr lang="en-IN" b="1" dirty="0"/>
          </a:p>
        </p:txBody>
      </p:sp>
    </p:spTree>
    <p:extLst>
      <p:ext uri="{BB962C8B-B14F-4D97-AF65-F5344CB8AC3E}">
        <p14:creationId xmlns:p14="http://schemas.microsoft.com/office/powerpoint/2010/main" val="25978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90800"/>
            <a:ext cx="8839200" cy="1470025"/>
          </a:xfrm>
        </p:spPr>
        <p:txBody>
          <a:bodyPr>
            <a:normAutofit/>
          </a:bodyPr>
          <a:lstStyle/>
          <a:p>
            <a:r>
              <a:rPr lang="en-IN" sz="4200" b="1" dirty="0">
                <a:solidFill>
                  <a:srgbClr val="002060"/>
                </a:solidFill>
              </a:rPr>
              <a:t>Module - II</a:t>
            </a:r>
          </a:p>
        </p:txBody>
      </p:sp>
    </p:spTree>
    <p:extLst>
      <p:ext uri="{BB962C8B-B14F-4D97-AF65-F5344CB8AC3E}">
        <p14:creationId xmlns:p14="http://schemas.microsoft.com/office/powerpoint/2010/main" val="38025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643710"/>
          </a:xfrm>
        </p:spPr>
        <p:txBody>
          <a:bodyPr>
            <a:normAutofit/>
          </a:bodyPr>
          <a:lstStyle/>
          <a:p>
            <a:pPr marL="0" indent="0" algn="ctr">
              <a:buNone/>
            </a:pPr>
            <a:r>
              <a:rPr lang="en-US" sz="2200" b="1" dirty="0">
                <a:solidFill>
                  <a:schemeClr val="tx2"/>
                </a:solidFill>
              </a:rPr>
              <a:t>Leader election algorithm </a:t>
            </a:r>
          </a:p>
          <a:p>
            <a:pPr algn="just">
              <a:buFont typeface="Wingdings" pitchFamily="2" charset="2"/>
              <a:buChar char="§"/>
            </a:pPr>
            <a:r>
              <a:rPr lang="en-GB" sz="2200" dirty="0"/>
              <a:t>An algorithm for choosing a unique process to play a particular role (coordinator) is called an election algorithm. </a:t>
            </a:r>
          </a:p>
          <a:p>
            <a:pPr algn="just">
              <a:buFont typeface="Wingdings" pitchFamily="2" charset="2"/>
              <a:buChar char="§"/>
            </a:pPr>
            <a:endParaRPr lang="en-GB" sz="2200" dirty="0"/>
          </a:p>
          <a:p>
            <a:pPr algn="just">
              <a:buFont typeface="Wingdings" pitchFamily="2" charset="2"/>
              <a:buChar char="§"/>
            </a:pPr>
            <a:r>
              <a:rPr lang="en-GB" sz="2200" dirty="0"/>
              <a:t>An election algorithm is needed for this choice. </a:t>
            </a:r>
          </a:p>
          <a:p>
            <a:pPr algn="just">
              <a:buFont typeface="Wingdings" pitchFamily="2" charset="2"/>
              <a:buChar char="§"/>
            </a:pPr>
            <a:endParaRPr lang="en-GB" sz="2200" dirty="0"/>
          </a:p>
          <a:p>
            <a:pPr algn="just">
              <a:buFont typeface="Wingdings" pitchFamily="2" charset="2"/>
              <a:buChar char="§"/>
            </a:pPr>
            <a:r>
              <a:rPr lang="en-GB" sz="2200" dirty="0"/>
              <a:t>It is essential that all the processes agree on the choice. </a:t>
            </a:r>
          </a:p>
          <a:p>
            <a:pPr algn="just">
              <a:buFont typeface="Wingdings" pitchFamily="2" charset="2"/>
              <a:buChar char="§"/>
            </a:pPr>
            <a:endParaRPr lang="en-GB" sz="2200" dirty="0"/>
          </a:p>
          <a:p>
            <a:pPr algn="just">
              <a:buFont typeface="Wingdings" pitchFamily="2" charset="2"/>
              <a:buChar char="§"/>
            </a:pPr>
            <a:r>
              <a:rPr lang="en-GB" sz="2200" dirty="0"/>
              <a:t>Afterwards, if the process that plays the role of server wishes to retire then another election is required to choose a replacement. </a:t>
            </a:r>
          </a:p>
          <a:p>
            <a:pPr algn="just">
              <a:buFont typeface="Wingdings" pitchFamily="2" charset="2"/>
              <a:buChar char="§"/>
            </a:pPr>
            <a:endParaRPr lang="en-GB" sz="2200" dirty="0"/>
          </a:p>
          <a:p>
            <a:pPr algn="just">
              <a:buFont typeface="Wingdings" pitchFamily="2" charset="2"/>
              <a:buChar char="§"/>
            </a:pPr>
            <a:r>
              <a:rPr lang="en-GB" sz="2200" dirty="0"/>
              <a:t>We say that a process calls the election if it takes an action that initiates a particular run of the election algorithm. </a:t>
            </a:r>
          </a:p>
          <a:p>
            <a:pPr algn="just">
              <a:buFont typeface="Wingdings" pitchFamily="2" charset="2"/>
              <a:buChar char="§"/>
            </a:pPr>
            <a:endParaRPr lang="en-GB" sz="2200" dirty="0"/>
          </a:p>
          <a:p>
            <a:pPr algn="just">
              <a:buFont typeface="Wingdings" pitchFamily="2" charset="2"/>
              <a:buChar char="§"/>
            </a:pPr>
            <a:r>
              <a:rPr lang="en-GB" sz="2200" dirty="0"/>
              <a:t>At any point in time, a process Pi is either a participant – meaning that it is engaged in some run of the election algorithm – or a non-participant – meaning that it is not currently engaged in any election.</a:t>
            </a:r>
            <a:endParaRPr lang="en-US" sz="2200" dirty="0"/>
          </a:p>
        </p:txBody>
      </p:sp>
    </p:spTree>
    <p:extLst>
      <p:ext uri="{BB962C8B-B14F-4D97-AF65-F5344CB8AC3E}">
        <p14:creationId xmlns:p14="http://schemas.microsoft.com/office/powerpoint/2010/main" val="3859948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643710"/>
          </a:xfrm>
        </p:spPr>
        <p:txBody>
          <a:bodyPr>
            <a:normAutofit/>
          </a:bodyPr>
          <a:lstStyle/>
          <a:p>
            <a:pPr marL="0" indent="0">
              <a:buNone/>
            </a:pPr>
            <a:r>
              <a:rPr lang="en-GB" sz="2400" dirty="0"/>
              <a:t>Two algorithms, </a:t>
            </a:r>
          </a:p>
          <a:p>
            <a:pPr marL="0" indent="0">
              <a:buNone/>
            </a:pPr>
            <a:r>
              <a:rPr lang="en-GB" sz="2400" dirty="0"/>
              <a:t>● A ring-based election algorithm</a:t>
            </a:r>
          </a:p>
          <a:p>
            <a:pPr marL="0" indent="0">
              <a:buNone/>
            </a:pPr>
            <a:endParaRPr lang="en-GB" sz="2400" dirty="0"/>
          </a:p>
          <a:p>
            <a:pPr marL="0" indent="0">
              <a:buNone/>
            </a:pPr>
            <a:r>
              <a:rPr lang="en-GB" sz="2400" dirty="0"/>
              <a:t> ● Bully algorithm</a:t>
            </a:r>
          </a:p>
          <a:p>
            <a:pPr marL="0" indent="0">
              <a:buNone/>
            </a:pPr>
            <a:endParaRPr lang="en-GB" sz="2400" dirty="0"/>
          </a:p>
          <a:p>
            <a:pPr marL="0" indent="0">
              <a:buNone/>
            </a:pPr>
            <a:r>
              <a:rPr lang="en-GB" sz="2400" b="1" dirty="0"/>
              <a:t>1. A ring-based election algorithm</a:t>
            </a:r>
          </a:p>
          <a:p>
            <a:pPr marL="0" indent="0" algn="just">
              <a:buNone/>
            </a:pPr>
            <a:r>
              <a:rPr lang="en-GB" sz="2400" dirty="0"/>
              <a:t>Each process p </a:t>
            </a:r>
            <a:r>
              <a:rPr lang="en-GB" sz="2400" dirty="0" err="1"/>
              <a:t>i</a:t>
            </a:r>
            <a:r>
              <a:rPr lang="en-GB" sz="2400" dirty="0"/>
              <a:t> has a communication channel to the next process in the ring, p ( </a:t>
            </a:r>
            <a:r>
              <a:rPr lang="en-GB" sz="2400" dirty="0" err="1"/>
              <a:t>i</a:t>
            </a:r>
            <a:r>
              <a:rPr lang="en-GB" sz="2400" dirty="0"/>
              <a:t> + 1) mod N , </a:t>
            </a:r>
          </a:p>
          <a:p>
            <a:pPr marL="0" indent="0" algn="just">
              <a:buNone/>
            </a:pPr>
            <a:endParaRPr lang="en-GB" sz="2400" dirty="0"/>
          </a:p>
          <a:p>
            <a:pPr marL="0" indent="0" algn="just">
              <a:buNone/>
            </a:pPr>
            <a:r>
              <a:rPr lang="en-GB" sz="2400" dirty="0"/>
              <a:t>all messages are sent clockwise around the ring. </a:t>
            </a:r>
          </a:p>
          <a:p>
            <a:pPr marL="0" indent="0" algn="just">
              <a:buNone/>
            </a:pPr>
            <a:endParaRPr lang="en-GB" sz="2400" dirty="0"/>
          </a:p>
          <a:p>
            <a:pPr marL="0" indent="0" algn="just">
              <a:buNone/>
            </a:pPr>
            <a:r>
              <a:rPr lang="en-GB" sz="2400" dirty="0"/>
              <a:t>The goal of this algorithm is to elect a single process called the coordinator, </a:t>
            </a:r>
          </a:p>
          <a:p>
            <a:pPr marL="0" indent="0" algn="just">
              <a:buNone/>
            </a:pPr>
            <a:endParaRPr lang="en-GB" sz="2400" dirty="0"/>
          </a:p>
          <a:p>
            <a:pPr marL="0" indent="0" algn="just">
              <a:buNone/>
            </a:pPr>
            <a:r>
              <a:rPr lang="en-GB" sz="2400" dirty="0"/>
              <a:t>Initially, every process is marked as a non-participant in an election.</a:t>
            </a:r>
          </a:p>
          <a:p>
            <a:pPr marL="0" indent="0" algn="just">
              <a:buNone/>
            </a:pPr>
            <a:endParaRPr lang="en-US" sz="2400" dirty="0"/>
          </a:p>
        </p:txBody>
      </p:sp>
    </p:spTree>
    <p:extLst>
      <p:ext uri="{BB962C8B-B14F-4D97-AF65-F5344CB8AC3E}">
        <p14:creationId xmlns:p14="http://schemas.microsoft.com/office/powerpoint/2010/main" val="48669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858000"/>
          </a:xfrm>
        </p:spPr>
        <p:txBody>
          <a:bodyPr>
            <a:noAutofit/>
          </a:bodyPr>
          <a:lstStyle/>
          <a:p>
            <a:pPr algn="just">
              <a:buFont typeface="Wingdings" pitchFamily="2" charset="2"/>
              <a:buChar char="§"/>
            </a:pPr>
            <a:r>
              <a:rPr lang="en-GB" sz="1900" dirty="0"/>
              <a:t> Any process can begin an election. It proceeds by marking itself as a participant, placing its identifier in an election message and sending it to its clockwise neighbour. </a:t>
            </a:r>
          </a:p>
          <a:p>
            <a:pPr algn="just">
              <a:buFont typeface="Wingdings" pitchFamily="2" charset="2"/>
              <a:buChar char="§"/>
            </a:pPr>
            <a:endParaRPr lang="en-GB" sz="1900" dirty="0"/>
          </a:p>
          <a:p>
            <a:pPr algn="just">
              <a:buFont typeface="Wingdings" pitchFamily="2" charset="2"/>
              <a:buChar char="§"/>
            </a:pPr>
            <a:r>
              <a:rPr lang="en-GB" sz="1900" dirty="0"/>
              <a:t>When a process receives an election message, it compares the identifier in the message with its own. </a:t>
            </a:r>
          </a:p>
          <a:p>
            <a:pPr algn="just">
              <a:buFont typeface="Wingdings" pitchFamily="2" charset="2"/>
              <a:buChar char="§"/>
            </a:pPr>
            <a:endParaRPr lang="en-GB" sz="1900" dirty="0"/>
          </a:p>
          <a:p>
            <a:pPr algn="just">
              <a:buFont typeface="Wingdings" pitchFamily="2" charset="2"/>
              <a:buChar char="§"/>
            </a:pPr>
            <a:r>
              <a:rPr lang="en-GB" sz="1900" dirty="0"/>
              <a:t>If the arrived identifier is greater, then it forwards the message to its neighbour. </a:t>
            </a:r>
          </a:p>
          <a:p>
            <a:pPr algn="just">
              <a:buFont typeface="Wingdings" pitchFamily="2" charset="2"/>
              <a:buChar char="§"/>
            </a:pPr>
            <a:endParaRPr lang="en-GB" sz="1900" dirty="0"/>
          </a:p>
          <a:p>
            <a:pPr algn="just">
              <a:buFont typeface="Wingdings" pitchFamily="2" charset="2"/>
              <a:buChar char="§"/>
            </a:pPr>
            <a:r>
              <a:rPr lang="en-GB" sz="1900" dirty="0"/>
              <a:t>If the arrived identifier is smaller and the receiver is not a participant, then it substitutes its own identifier in the message and forwards it; but it does not forward the message if it is already a participant. </a:t>
            </a:r>
          </a:p>
          <a:p>
            <a:pPr algn="just">
              <a:buFont typeface="Wingdings" pitchFamily="2" charset="2"/>
              <a:buChar char="§"/>
            </a:pPr>
            <a:endParaRPr lang="en-GB" sz="1900" dirty="0"/>
          </a:p>
          <a:p>
            <a:pPr algn="just">
              <a:buFont typeface="Wingdings" pitchFamily="2" charset="2"/>
              <a:buChar char="§"/>
            </a:pPr>
            <a:r>
              <a:rPr lang="en-GB" sz="1900" dirty="0"/>
              <a:t>On forwarding an election message in any case, the process marks itself as a participant.</a:t>
            </a:r>
          </a:p>
          <a:p>
            <a:pPr algn="just">
              <a:buFont typeface="Wingdings" pitchFamily="2" charset="2"/>
              <a:buChar char="§"/>
            </a:pPr>
            <a:endParaRPr lang="en-GB" sz="1900" dirty="0"/>
          </a:p>
          <a:p>
            <a:pPr algn="just">
              <a:buFont typeface="Wingdings" pitchFamily="2" charset="2"/>
              <a:buChar char="§"/>
            </a:pPr>
            <a:r>
              <a:rPr lang="en-GB" sz="1900" dirty="0"/>
              <a:t> If, however, the received identifier is that of the receiver itself, then this process’s identifier must be the greatest, and it becomes the coordinator.</a:t>
            </a:r>
          </a:p>
          <a:p>
            <a:pPr algn="just">
              <a:buFont typeface="Wingdings" pitchFamily="2" charset="2"/>
              <a:buChar char="§"/>
            </a:pPr>
            <a:endParaRPr lang="en-GB" sz="1900" dirty="0"/>
          </a:p>
          <a:p>
            <a:pPr algn="just">
              <a:buFont typeface="Wingdings" pitchFamily="2" charset="2"/>
              <a:buChar char="§"/>
            </a:pPr>
            <a:r>
              <a:rPr lang="en-GB" sz="1900" dirty="0"/>
              <a:t>The coordinator marks itself as a non-participant once more and sends an elected message to its neighbour, announcing its election and enclosing its identity</a:t>
            </a:r>
          </a:p>
          <a:p>
            <a:pPr algn="just">
              <a:buFont typeface="Wingdings" pitchFamily="2" charset="2"/>
              <a:buChar char="§"/>
            </a:pPr>
            <a:r>
              <a:rPr lang="en-GB" sz="1900" dirty="0"/>
              <a:t> </a:t>
            </a:r>
          </a:p>
          <a:p>
            <a:pPr algn="just">
              <a:buFont typeface="Wingdings" pitchFamily="2" charset="2"/>
              <a:buChar char="§"/>
            </a:pPr>
            <a:endParaRPr lang="en-US" sz="1900" dirty="0"/>
          </a:p>
        </p:txBody>
      </p:sp>
    </p:spTree>
    <p:extLst>
      <p:ext uri="{BB962C8B-B14F-4D97-AF65-F5344CB8AC3E}">
        <p14:creationId xmlns:p14="http://schemas.microsoft.com/office/powerpoint/2010/main" val="52144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8819" y="1405093"/>
            <a:ext cx="3207385" cy="2181225"/>
          </a:xfrm>
          <a:custGeom>
            <a:avLst/>
            <a:gdLst/>
            <a:ahLst/>
            <a:cxnLst/>
            <a:rect l="l" t="t" r="r" b="b"/>
            <a:pathLst>
              <a:path w="3207385" h="2181225">
                <a:moveTo>
                  <a:pt x="3093672" y="2180710"/>
                </a:moveTo>
                <a:lnTo>
                  <a:pt x="3109989" y="2138409"/>
                </a:lnTo>
                <a:lnTo>
                  <a:pt x="3125114" y="2095540"/>
                </a:lnTo>
                <a:lnTo>
                  <a:pt x="3139026" y="2052122"/>
                </a:lnTo>
                <a:lnTo>
                  <a:pt x="3151707" y="2008176"/>
                </a:lnTo>
                <a:lnTo>
                  <a:pt x="3163137" y="1963719"/>
                </a:lnTo>
                <a:lnTo>
                  <a:pt x="3173296" y="1918773"/>
                </a:lnTo>
                <a:lnTo>
                  <a:pt x="3182164" y="1873357"/>
                </a:lnTo>
                <a:lnTo>
                  <a:pt x="3189722" y="1827491"/>
                </a:lnTo>
                <a:lnTo>
                  <a:pt x="3195950" y="1781193"/>
                </a:lnTo>
                <a:lnTo>
                  <a:pt x="3200828" y="1734485"/>
                </a:lnTo>
                <a:lnTo>
                  <a:pt x="3204336" y="1687385"/>
                </a:lnTo>
                <a:lnTo>
                  <a:pt x="3206456" y="1639913"/>
                </a:lnTo>
                <a:lnTo>
                  <a:pt x="3207167" y="1592088"/>
                </a:lnTo>
                <a:lnTo>
                  <a:pt x="3206456" y="1544259"/>
                </a:lnTo>
                <a:lnTo>
                  <a:pt x="3204336" y="1496781"/>
                </a:lnTo>
                <a:lnTo>
                  <a:pt x="3200828" y="1449676"/>
                </a:lnTo>
                <a:lnTo>
                  <a:pt x="3195950" y="1402963"/>
                </a:lnTo>
                <a:lnTo>
                  <a:pt x="3189722" y="1356662"/>
                </a:lnTo>
                <a:lnTo>
                  <a:pt x="3182164" y="1310791"/>
                </a:lnTo>
                <a:lnTo>
                  <a:pt x="3173296" y="1265372"/>
                </a:lnTo>
                <a:lnTo>
                  <a:pt x="3163137" y="1220423"/>
                </a:lnTo>
                <a:lnTo>
                  <a:pt x="3151707" y="1175964"/>
                </a:lnTo>
                <a:lnTo>
                  <a:pt x="3139026" y="1132014"/>
                </a:lnTo>
                <a:lnTo>
                  <a:pt x="3125114" y="1088594"/>
                </a:lnTo>
                <a:lnTo>
                  <a:pt x="3109989" y="1045722"/>
                </a:lnTo>
                <a:lnTo>
                  <a:pt x="3093672" y="1003420"/>
                </a:lnTo>
                <a:lnTo>
                  <a:pt x="3076182" y="961705"/>
                </a:lnTo>
                <a:lnTo>
                  <a:pt x="3057539" y="920598"/>
                </a:lnTo>
                <a:lnTo>
                  <a:pt x="3037763" y="880119"/>
                </a:lnTo>
                <a:lnTo>
                  <a:pt x="3016873" y="840286"/>
                </a:lnTo>
                <a:lnTo>
                  <a:pt x="2994890" y="801120"/>
                </a:lnTo>
                <a:lnTo>
                  <a:pt x="2971832" y="762641"/>
                </a:lnTo>
                <a:lnTo>
                  <a:pt x="2947719" y="724867"/>
                </a:lnTo>
                <a:lnTo>
                  <a:pt x="2922572" y="687819"/>
                </a:lnTo>
                <a:lnTo>
                  <a:pt x="2896409" y="651516"/>
                </a:lnTo>
                <a:lnTo>
                  <a:pt x="2869251" y="615978"/>
                </a:lnTo>
                <a:lnTo>
                  <a:pt x="2841116" y="581224"/>
                </a:lnTo>
                <a:lnTo>
                  <a:pt x="2812026" y="547274"/>
                </a:lnTo>
                <a:lnTo>
                  <a:pt x="2781998" y="514148"/>
                </a:lnTo>
                <a:lnTo>
                  <a:pt x="2751054" y="481866"/>
                </a:lnTo>
                <a:lnTo>
                  <a:pt x="2719213" y="450446"/>
                </a:lnTo>
                <a:lnTo>
                  <a:pt x="2686494" y="419908"/>
                </a:lnTo>
                <a:lnTo>
                  <a:pt x="2652917" y="390273"/>
                </a:lnTo>
                <a:lnTo>
                  <a:pt x="2618502" y="361560"/>
                </a:lnTo>
                <a:lnTo>
                  <a:pt x="2583268" y="333788"/>
                </a:lnTo>
                <a:lnTo>
                  <a:pt x="2547235" y="306977"/>
                </a:lnTo>
                <a:lnTo>
                  <a:pt x="2510423" y="281146"/>
                </a:lnTo>
                <a:lnTo>
                  <a:pt x="2472852" y="256316"/>
                </a:lnTo>
                <a:lnTo>
                  <a:pt x="2434541" y="232506"/>
                </a:lnTo>
                <a:lnTo>
                  <a:pt x="2395509" y="209736"/>
                </a:lnTo>
                <a:lnTo>
                  <a:pt x="2355777" y="188024"/>
                </a:lnTo>
                <a:lnTo>
                  <a:pt x="2315364" y="167392"/>
                </a:lnTo>
                <a:lnTo>
                  <a:pt x="2274290" y="147858"/>
                </a:lnTo>
                <a:lnTo>
                  <a:pt x="2232574" y="129441"/>
                </a:lnTo>
                <a:lnTo>
                  <a:pt x="2190237" y="112163"/>
                </a:lnTo>
                <a:lnTo>
                  <a:pt x="2147297" y="96042"/>
                </a:lnTo>
                <a:lnTo>
                  <a:pt x="2103775" y="81097"/>
                </a:lnTo>
                <a:lnTo>
                  <a:pt x="2059690" y="67350"/>
                </a:lnTo>
                <a:lnTo>
                  <a:pt x="2015062" y="54818"/>
                </a:lnTo>
                <a:lnTo>
                  <a:pt x="1969910" y="43522"/>
                </a:lnTo>
                <a:lnTo>
                  <a:pt x="1924254" y="33482"/>
                </a:lnTo>
                <a:lnTo>
                  <a:pt x="1878115" y="24717"/>
                </a:lnTo>
                <a:lnTo>
                  <a:pt x="1831510" y="17246"/>
                </a:lnTo>
                <a:lnTo>
                  <a:pt x="1784461" y="11090"/>
                </a:lnTo>
                <a:lnTo>
                  <a:pt x="1736987" y="6267"/>
                </a:lnTo>
                <a:lnTo>
                  <a:pt x="1689108" y="2798"/>
                </a:lnTo>
                <a:lnTo>
                  <a:pt x="1640842" y="702"/>
                </a:lnTo>
                <a:lnTo>
                  <a:pt x="1592211" y="0"/>
                </a:lnTo>
                <a:lnTo>
                  <a:pt x="1543881" y="729"/>
                </a:lnTo>
                <a:lnTo>
                  <a:pt x="1495887" y="2902"/>
                </a:lnTo>
                <a:lnTo>
                  <a:pt x="1448250" y="6500"/>
                </a:lnTo>
                <a:lnTo>
                  <a:pt x="1400993" y="11500"/>
                </a:lnTo>
                <a:lnTo>
                  <a:pt x="1354136" y="17883"/>
                </a:lnTo>
                <a:lnTo>
                  <a:pt x="1307702" y="25627"/>
                </a:lnTo>
                <a:lnTo>
                  <a:pt x="1261711" y="34712"/>
                </a:lnTo>
                <a:lnTo>
                  <a:pt x="1216186" y="45117"/>
                </a:lnTo>
                <a:lnTo>
                  <a:pt x="1171149" y="56821"/>
                </a:lnTo>
                <a:lnTo>
                  <a:pt x="1126620" y="69804"/>
                </a:lnTo>
                <a:lnTo>
                  <a:pt x="1082621" y="84045"/>
                </a:lnTo>
                <a:lnTo>
                  <a:pt x="1039175" y="99523"/>
                </a:lnTo>
                <a:lnTo>
                  <a:pt x="996302" y="116218"/>
                </a:lnTo>
                <a:lnTo>
                  <a:pt x="954025" y="134108"/>
                </a:lnTo>
                <a:lnTo>
                  <a:pt x="912364" y="153172"/>
                </a:lnTo>
                <a:lnTo>
                  <a:pt x="871342" y="173391"/>
                </a:lnTo>
                <a:lnTo>
                  <a:pt x="830980" y="194744"/>
                </a:lnTo>
                <a:lnTo>
                  <a:pt x="791300" y="217209"/>
                </a:lnTo>
                <a:lnTo>
                  <a:pt x="752323" y="240766"/>
                </a:lnTo>
                <a:lnTo>
                  <a:pt x="714071" y="265395"/>
                </a:lnTo>
                <a:lnTo>
                  <a:pt x="676566" y="291074"/>
                </a:lnTo>
                <a:lnTo>
                  <a:pt x="639829" y="317782"/>
                </a:lnTo>
                <a:lnTo>
                  <a:pt x="603882" y="345500"/>
                </a:lnTo>
                <a:lnTo>
                  <a:pt x="568747" y="374206"/>
                </a:lnTo>
                <a:lnTo>
                  <a:pt x="534444" y="403880"/>
                </a:lnTo>
                <a:lnTo>
                  <a:pt x="500997" y="434500"/>
                </a:lnTo>
                <a:lnTo>
                  <a:pt x="468425" y="466047"/>
                </a:lnTo>
                <a:lnTo>
                  <a:pt x="436752" y="498498"/>
                </a:lnTo>
                <a:lnTo>
                  <a:pt x="405998" y="531835"/>
                </a:lnTo>
                <a:lnTo>
                  <a:pt x="376186" y="566035"/>
                </a:lnTo>
                <a:lnTo>
                  <a:pt x="347336" y="601078"/>
                </a:lnTo>
                <a:lnTo>
                  <a:pt x="319471" y="636944"/>
                </a:lnTo>
                <a:lnTo>
                  <a:pt x="292612" y="673612"/>
                </a:lnTo>
                <a:lnTo>
                  <a:pt x="266780" y="711060"/>
                </a:lnTo>
                <a:lnTo>
                  <a:pt x="241998" y="749269"/>
                </a:lnTo>
                <a:lnTo>
                  <a:pt x="218287" y="788217"/>
                </a:lnTo>
                <a:lnTo>
                  <a:pt x="195668" y="827883"/>
                </a:lnTo>
                <a:lnTo>
                  <a:pt x="174164" y="868248"/>
                </a:lnTo>
                <a:lnTo>
                  <a:pt x="153795" y="909290"/>
                </a:lnTo>
                <a:lnTo>
                  <a:pt x="134584" y="950988"/>
                </a:lnTo>
                <a:lnTo>
                  <a:pt x="116551" y="993323"/>
                </a:lnTo>
                <a:lnTo>
                  <a:pt x="99720" y="1036272"/>
                </a:lnTo>
                <a:lnTo>
                  <a:pt x="84111" y="1079816"/>
                </a:lnTo>
                <a:lnTo>
                  <a:pt x="69745" y="1123933"/>
                </a:lnTo>
                <a:lnTo>
                  <a:pt x="56645" y="1168603"/>
                </a:lnTo>
                <a:lnTo>
                  <a:pt x="44833" y="1213805"/>
                </a:lnTo>
                <a:lnTo>
                  <a:pt x="34329" y="1259518"/>
                </a:lnTo>
                <a:lnTo>
                  <a:pt x="25155" y="1305722"/>
                </a:lnTo>
                <a:lnTo>
                  <a:pt x="17333" y="1352396"/>
                </a:lnTo>
                <a:lnTo>
                  <a:pt x="10885" y="1399519"/>
                </a:lnTo>
                <a:lnTo>
                  <a:pt x="5833" y="1447071"/>
                </a:lnTo>
                <a:lnTo>
                  <a:pt x="2197" y="1495030"/>
                </a:lnTo>
                <a:lnTo>
                  <a:pt x="0" y="1543376"/>
                </a:lnTo>
              </a:path>
            </a:pathLst>
          </a:custGeom>
          <a:ln w="41780">
            <a:solidFill>
              <a:srgbClr val="000000"/>
            </a:solidFill>
          </a:ln>
        </p:spPr>
        <p:txBody>
          <a:bodyPr wrap="square" lIns="0" tIns="0" rIns="0" bIns="0" rtlCol="0"/>
          <a:lstStyle/>
          <a:p>
            <a:endParaRPr/>
          </a:p>
        </p:txBody>
      </p:sp>
      <p:sp>
        <p:nvSpPr>
          <p:cNvPr id="3" name="object 3"/>
          <p:cNvSpPr/>
          <p:nvPr/>
        </p:nvSpPr>
        <p:spPr>
          <a:xfrm>
            <a:off x="3120610" y="3898222"/>
            <a:ext cx="262255" cy="293370"/>
          </a:xfrm>
          <a:custGeom>
            <a:avLst/>
            <a:gdLst/>
            <a:ahLst/>
            <a:cxnLst/>
            <a:rect l="l" t="t" r="r" b="b"/>
            <a:pathLst>
              <a:path w="262254" h="293370">
                <a:moveTo>
                  <a:pt x="0" y="293135"/>
                </a:moveTo>
                <a:lnTo>
                  <a:pt x="39894" y="260834"/>
                </a:lnTo>
                <a:lnTo>
                  <a:pt x="77710" y="226797"/>
                </a:lnTo>
                <a:lnTo>
                  <a:pt x="113466" y="191272"/>
                </a:lnTo>
                <a:lnTo>
                  <a:pt x="147180" y="154507"/>
                </a:lnTo>
                <a:lnTo>
                  <a:pt x="178869" y="116750"/>
                </a:lnTo>
                <a:lnTo>
                  <a:pt x="208552" y="78248"/>
                </a:lnTo>
                <a:lnTo>
                  <a:pt x="236245" y="39248"/>
                </a:lnTo>
                <a:lnTo>
                  <a:pt x="261968" y="0"/>
                </a:lnTo>
              </a:path>
            </a:pathLst>
          </a:custGeom>
          <a:ln w="21080">
            <a:solidFill>
              <a:srgbClr val="000000"/>
            </a:solidFill>
          </a:ln>
        </p:spPr>
        <p:txBody>
          <a:bodyPr wrap="square" lIns="0" tIns="0" rIns="0" bIns="0" rtlCol="0"/>
          <a:lstStyle/>
          <a:p>
            <a:endParaRPr/>
          </a:p>
        </p:txBody>
      </p:sp>
      <p:sp>
        <p:nvSpPr>
          <p:cNvPr id="4" name="object 4"/>
          <p:cNvSpPr/>
          <p:nvPr/>
        </p:nvSpPr>
        <p:spPr>
          <a:xfrm>
            <a:off x="3185940" y="3311470"/>
            <a:ext cx="349885" cy="356235"/>
          </a:xfrm>
          <a:custGeom>
            <a:avLst/>
            <a:gdLst/>
            <a:ahLst/>
            <a:cxnLst/>
            <a:rect l="l" t="t" r="r" b="b"/>
            <a:pathLst>
              <a:path w="349885" h="356235">
                <a:moveTo>
                  <a:pt x="174717" y="0"/>
                </a:moveTo>
                <a:lnTo>
                  <a:pt x="131405" y="6582"/>
                </a:lnTo>
                <a:lnTo>
                  <a:pt x="90546" y="24790"/>
                </a:lnTo>
                <a:lnTo>
                  <a:pt x="54558" y="52315"/>
                </a:lnTo>
                <a:lnTo>
                  <a:pt x="25859" y="86848"/>
                </a:lnTo>
                <a:lnTo>
                  <a:pt x="6867" y="126083"/>
                </a:lnTo>
                <a:lnTo>
                  <a:pt x="0" y="167709"/>
                </a:lnTo>
                <a:lnTo>
                  <a:pt x="6867" y="218035"/>
                </a:lnTo>
                <a:lnTo>
                  <a:pt x="25859" y="263101"/>
                </a:lnTo>
                <a:lnTo>
                  <a:pt x="54558" y="301172"/>
                </a:lnTo>
                <a:lnTo>
                  <a:pt x="90546" y="330513"/>
                </a:lnTo>
                <a:lnTo>
                  <a:pt x="131405" y="349390"/>
                </a:lnTo>
                <a:lnTo>
                  <a:pt x="174717" y="356068"/>
                </a:lnTo>
                <a:lnTo>
                  <a:pt x="217955" y="349390"/>
                </a:lnTo>
                <a:lnTo>
                  <a:pt x="258792" y="330513"/>
                </a:lnTo>
                <a:lnTo>
                  <a:pt x="294795" y="301172"/>
                </a:lnTo>
                <a:lnTo>
                  <a:pt x="323527" y="263101"/>
                </a:lnTo>
                <a:lnTo>
                  <a:pt x="342552" y="218035"/>
                </a:lnTo>
                <a:lnTo>
                  <a:pt x="349435" y="167709"/>
                </a:lnTo>
                <a:lnTo>
                  <a:pt x="342552" y="126083"/>
                </a:lnTo>
                <a:lnTo>
                  <a:pt x="323527" y="86848"/>
                </a:lnTo>
                <a:lnTo>
                  <a:pt x="294795" y="52315"/>
                </a:lnTo>
                <a:lnTo>
                  <a:pt x="258792" y="24790"/>
                </a:lnTo>
                <a:lnTo>
                  <a:pt x="217954" y="6582"/>
                </a:lnTo>
                <a:lnTo>
                  <a:pt x="174717" y="0"/>
                </a:lnTo>
                <a:close/>
              </a:path>
            </a:pathLst>
          </a:custGeom>
          <a:solidFill>
            <a:srgbClr val="D9AA73"/>
          </a:solidFill>
        </p:spPr>
        <p:txBody>
          <a:bodyPr wrap="square" lIns="0" tIns="0" rIns="0" bIns="0" rtlCol="0"/>
          <a:lstStyle/>
          <a:p>
            <a:endParaRPr/>
          </a:p>
        </p:txBody>
      </p:sp>
      <p:sp>
        <p:nvSpPr>
          <p:cNvPr id="5" name="object 5"/>
          <p:cNvSpPr/>
          <p:nvPr/>
        </p:nvSpPr>
        <p:spPr>
          <a:xfrm>
            <a:off x="3185940" y="3311470"/>
            <a:ext cx="349885" cy="356235"/>
          </a:xfrm>
          <a:custGeom>
            <a:avLst/>
            <a:gdLst/>
            <a:ahLst/>
            <a:cxnLst/>
            <a:rect l="l" t="t" r="r" b="b"/>
            <a:pathLst>
              <a:path w="349885" h="356235">
                <a:moveTo>
                  <a:pt x="323527" y="263101"/>
                </a:moveTo>
                <a:lnTo>
                  <a:pt x="342552" y="218035"/>
                </a:lnTo>
                <a:lnTo>
                  <a:pt x="349435" y="167709"/>
                </a:lnTo>
                <a:lnTo>
                  <a:pt x="342552" y="126083"/>
                </a:lnTo>
                <a:lnTo>
                  <a:pt x="323527" y="86848"/>
                </a:lnTo>
                <a:lnTo>
                  <a:pt x="294795" y="52315"/>
                </a:lnTo>
                <a:lnTo>
                  <a:pt x="258792" y="24790"/>
                </a:lnTo>
                <a:lnTo>
                  <a:pt x="217955" y="6582"/>
                </a:lnTo>
                <a:lnTo>
                  <a:pt x="174717" y="0"/>
                </a:lnTo>
                <a:lnTo>
                  <a:pt x="131405" y="6582"/>
                </a:lnTo>
                <a:lnTo>
                  <a:pt x="90546" y="24790"/>
                </a:lnTo>
                <a:lnTo>
                  <a:pt x="54558" y="52315"/>
                </a:lnTo>
                <a:lnTo>
                  <a:pt x="25859" y="86848"/>
                </a:lnTo>
                <a:lnTo>
                  <a:pt x="6867" y="126083"/>
                </a:lnTo>
                <a:lnTo>
                  <a:pt x="0" y="167709"/>
                </a:lnTo>
                <a:lnTo>
                  <a:pt x="6867" y="218035"/>
                </a:lnTo>
                <a:lnTo>
                  <a:pt x="25859" y="263101"/>
                </a:lnTo>
                <a:lnTo>
                  <a:pt x="54558" y="301172"/>
                </a:lnTo>
                <a:lnTo>
                  <a:pt x="90546" y="330513"/>
                </a:lnTo>
                <a:lnTo>
                  <a:pt x="131405" y="349390"/>
                </a:lnTo>
                <a:lnTo>
                  <a:pt x="174717" y="356068"/>
                </a:lnTo>
                <a:lnTo>
                  <a:pt x="217955" y="349390"/>
                </a:lnTo>
                <a:lnTo>
                  <a:pt x="258792" y="330513"/>
                </a:lnTo>
                <a:lnTo>
                  <a:pt x="294795" y="301172"/>
                </a:lnTo>
                <a:lnTo>
                  <a:pt x="323527" y="263101"/>
                </a:lnTo>
              </a:path>
            </a:pathLst>
          </a:custGeom>
          <a:ln w="42087">
            <a:solidFill>
              <a:srgbClr val="D9AA73"/>
            </a:solidFill>
          </a:ln>
        </p:spPr>
        <p:txBody>
          <a:bodyPr wrap="square" lIns="0" tIns="0" rIns="0" bIns="0" rtlCol="0"/>
          <a:lstStyle/>
          <a:p>
            <a:endParaRPr/>
          </a:p>
        </p:txBody>
      </p:sp>
      <p:sp>
        <p:nvSpPr>
          <p:cNvPr id="6" name="object 6"/>
          <p:cNvSpPr/>
          <p:nvPr/>
        </p:nvSpPr>
        <p:spPr>
          <a:xfrm>
            <a:off x="370770" y="1845267"/>
            <a:ext cx="327660" cy="314325"/>
          </a:xfrm>
          <a:custGeom>
            <a:avLst/>
            <a:gdLst/>
            <a:ahLst/>
            <a:cxnLst/>
            <a:rect l="l" t="t" r="r" b="b"/>
            <a:pathLst>
              <a:path w="327659" h="314325">
                <a:moveTo>
                  <a:pt x="152709" y="0"/>
                </a:moveTo>
                <a:lnTo>
                  <a:pt x="103498" y="7171"/>
                </a:lnTo>
                <a:lnTo>
                  <a:pt x="61460" y="27375"/>
                </a:lnTo>
                <a:lnTo>
                  <a:pt x="28757" y="58644"/>
                </a:lnTo>
                <a:lnTo>
                  <a:pt x="7549" y="99013"/>
                </a:lnTo>
                <a:lnTo>
                  <a:pt x="0" y="146515"/>
                </a:lnTo>
                <a:lnTo>
                  <a:pt x="7549" y="196009"/>
                </a:lnTo>
                <a:lnTo>
                  <a:pt x="28757" y="241489"/>
                </a:lnTo>
                <a:lnTo>
                  <a:pt x="61460" y="278944"/>
                </a:lnTo>
                <a:lnTo>
                  <a:pt x="103498" y="304359"/>
                </a:lnTo>
                <a:lnTo>
                  <a:pt x="152709" y="313723"/>
                </a:lnTo>
                <a:lnTo>
                  <a:pt x="195974" y="307143"/>
                </a:lnTo>
                <a:lnTo>
                  <a:pt x="236812" y="288951"/>
                </a:lnTo>
                <a:lnTo>
                  <a:pt x="272798" y="261470"/>
                </a:lnTo>
                <a:lnTo>
                  <a:pt x="301506" y="227023"/>
                </a:lnTo>
                <a:lnTo>
                  <a:pt x="320510" y="187930"/>
                </a:lnTo>
                <a:lnTo>
                  <a:pt x="327384" y="146515"/>
                </a:lnTo>
                <a:lnTo>
                  <a:pt x="317602" y="99013"/>
                </a:lnTo>
                <a:lnTo>
                  <a:pt x="291051" y="58644"/>
                </a:lnTo>
                <a:lnTo>
                  <a:pt x="251924" y="27375"/>
                </a:lnTo>
                <a:lnTo>
                  <a:pt x="204413" y="7171"/>
                </a:lnTo>
                <a:lnTo>
                  <a:pt x="152709" y="0"/>
                </a:lnTo>
                <a:close/>
              </a:path>
            </a:pathLst>
          </a:custGeom>
          <a:solidFill>
            <a:srgbClr val="FFDC99"/>
          </a:solidFill>
        </p:spPr>
        <p:txBody>
          <a:bodyPr wrap="square" lIns="0" tIns="0" rIns="0" bIns="0" rtlCol="0"/>
          <a:lstStyle/>
          <a:p>
            <a:endParaRPr/>
          </a:p>
        </p:txBody>
      </p:sp>
      <p:sp>
        <p:nvSpPr>
          <p:cNvPr id="7" name="object 7"/>
          <p:cNvSpPr/>
          <p:nvPr/>
        </p:nvSpPr>
        <p:spPr>
          <a:xfrm>
            <a:off x="370770" y="1845267"/>
            <a:ext cx="327660" cy="314325"/>
          </a:xfrm>
          <a:custGeom>
            <a:avLst/>
            <a:gdLst/>
            <a:ahLst/>
            <a:cxnLst/>
            <a:rect l="l" t="t" r="r" b="b"/>
            <a:pathLst>
              <a:path w="327659" h="314325">
                <a:moveTo>
                  <a:pt x="327384" y="146515"/>
                </a:moveTo>
                <a:lnTo>
                  <a:pt x="317602" y="99013"/>
                </a:lnTo>
                <a:lnTo>
                  <a:pt x="291051" y="58644"/>
                </a:lnTo>
                <a:lnTo>
                  <a:pt x="251924" y="27375"/>
                </a:lnTo>
                <a:lnTo>
                  <a:pt x="204413" y="7171"/>
                </a:lnTo>
                <a:lnTo>
                  <a:pt x="152709" y="0"/>
                </a:lnTo>
                <a:lnTo>
                  <a:pt x="103498" y="7171"/>
                </a:lnTo>
                <a:lnTo>
                  <a:pt x="61460" y="27375"/>
                </a:lnTo>
                <a:lnTo>
                  <a:pt x="28757" y="58644"/>
                </a:lnTo>
                <a:lnTo>
                  <a:pt x="7549" y="99013"/>
                </a:lnTo>
                <a:lnTo>
                  <a:pt x="0" y="146515"/>
                </a:lnTo>
                <a:lnTo>
                  <a:pt x="7549" y="196009"/>
                </a:lnTo>
                <a:lnTo>
                  <a:pt x="28757" y="241489"/>
                </a:lnTo>
                <a:lnTo>
                  <a:pt x="61460" y="278944"/>
                </a:lnTo>
                <a:lnTo>
                  <a:pt x="103498" y="304359"/>
                </a:lnTo>
                <a:lnTo>
                  <a:pt x="152709" y="313723"/>
                </a:lnTo>
                <a:lnTo>
                  <a:pt x="195974" y="307143"/>
                </a:lnTo>
                <a:lnTo>
                  <a:pt x="236812" y="288951"/>
                </a:lnTo>
                <a:lnTo>
                  <a:pt x="272798" y="261470"/>
                </a:lnTo>
                <a:lnTo>
                  <a:pt x="301506" y="227023"/>
                </a:lnTo>
                <a:lnTo>
                  <a:pt x="320510" y="187930"/>
                </a:lnTo>
                <a:lnTo>
                  <a:pt x="327384" y="146515"/>
                </a:lnTo>
              </a:path>
            </a:pathLst>
          </a:custGeom>
          <a:ln w="42038">
            <a:solidFill>
              <a:srgbClr val="FFDC99"/>
            </a:solidFill>
          </a:ln>
        </p:spPr>
        <p:txBody>
          <a:bodyPr wrap="square" lIns="0" tIns="0" rIns="0" bIns="0" rtlCol="0"/>
          <a:lstStyle/>
          <a:p>
            <a:endParaRPr/>
          </a:p>
        </p:txBody>
      </p:sp>
      <p:sp>
        <p:nvSpPr>
          <p:cNvPr id="8" name="object 8"/>
          <p:cNvSpPr/>
          <p:nvPr/>
        </p:nvSpPr>
        <p:spPr>
          <a:xfrm>
            <a:off x="3142532" y="2285024"/>
            <a:ext cx="370840" cy="335915"/>
          </a:xfrm>
          <a:custGeom>
            <a:avLst/>
            <a:gdLst/>
            <a:ahLst/>
            <a:cxnLst/>
            <a:rect l="l" t="t" r="r" b="b"/>
            <a:pathLst>
              <a:path w="370839" h="335914">
                <a:moveTo>
                  <a:pt x="174066" y="0"/>
                </a:moveTo>
                <a:lnTo>
                  <a:pt x="131028" y="6581"/>
                </a:lnTo>
                <a:lnTo>
                  <a:pt x="90353" y="24786"/>
                </a:lnTo>
                <a:lnTo>
                  <a:pt x="54477" y="52304"/>
                </a:lnTo>
                <a:lnTo>
                  <a:pt x="25835" y="86824"/>
                </a:lnTo>
                <a:lnTo>
                  <a:pt x="6864" y="126034"/>
                </a:lnTo>
                <a:lnTo>
                  <a:pt x="0" y="167625"/>
                </a:lnTo>
                <a:lnTo>
                  <a:pt x="6864" y="209083"/>
                </a:lnTo>
                <a:lnTo>
                  <a:pt x="25835" y="248284"/>
                </a:lnTo>
                <a:lnTo>
                  <a:pt x="54477" y="282873"/>
                </a:lnTo>
                <a:lnTo>
                  <a:pt x="90353" y="310495"/>
                </a:lnTo>
                <a:lnTo>
                  <a:pt x="131028" y="328795"/>
                </a:lnTo>
                <a:lnTo>
                  <a:pt x="174066" y="335418"/>
                </a:lnTo>
                <a:lnTo>
                  <a:pt x="226614" y="328795"/>
                </a:lnTo>
                <a:lnTo>
                  <a:pt x="273664" y="310495"/>
                </a:lnTo>
                <a:lnTo>
                  <a:pt x="313406" y="282873"/>
                </a:lnTo>
                <a:lnTo>
                  <a:pt x="344033" y="248284"/>
                </a:lnTo>
                <a:lnTo>
                  <a:pt x="363736" y="209083"/>
                </a:lnTo>
                <a:lnTo>
                  <a:pt x="370705" y="167625"/>
                </a:lnTo>
                <a:lnTo>
                  <a:pt x="363735" y="126034"/>
                </a:lnTo>
                <a:lnTo>
                  <a:pt x="344033" y="86824"/>
                </a:lnTo>
                <a:lnTo>
                  <a:pt x="313406" y="52304"/>
                </a:lnTo>
                <a:lnTo>
                  <a:pt x="273664" y="24786"/>
                </a:lnTo>
                <a:lnTo>
                  <a:pt x="226614" y="6581"/>
                </a:lnTo>
                <a:lnTo>
                  <a:pt x="174066" y="0"/>
                </a:lnTo>
                <a:close/>
              </a:path>
            </a:pathLst>
          </a:custGeom>
          <a:solidFill>
            <a:srgbClr val="D9AA73"/>
          </a:solidFill>
        </p:spPr>
        <p:txBody>
          <a:bodyPr wrap="square" lIns="0" tIns="0" rIns="0" bIns="0" rtlCol="0"/>
          <a:lstStyle/>
          <a:p>
            <a:endParaRPr/>
          </a:p>
        </p:txBody>
      </p:sp>
      <p:sp>
        <p:nvSpPr>
          <p:cNvPr id="9" name="object 9"/>
          <p:cNvSpPr/>
          <p:nvPr/>
        </p:nvSpPr>
        <p:spPr>
          <a:xfrm>
            <a:off x="3142531" y="2285024"/>
            <a:ext cx="370840" cy="335915"/>
          </a:xfrm>
          <a:custGeom>
            <a:avLst/>
            <a:gdLst/>
            <a:ahLst/>
            <a:cxnLst/>
            <a:rect l="l" t="t" r="r" b="b"/>
            <a:pathLst>
              <a:path w="370839" h="335914">
                <a:moveTo>
                  <a:pt x="363735" y="209083"/>
                </a:moveTo>
                <a:lnTo>
                  <a:pt x="370705" y="167625"/>
                </a:lnTo>
                <a:lnTo>
                  <a:pt x="363735" y="126034"/>
                </a:lnTo>
                <a:lnTo>
                  <a:pt x="344033" y="86824"/>
                </a:lnTo>
                <a:lnTo>
                  <a:pt x="313406" y="52304"/>
                </a:lnTo>
                <a:lnTo>
                  <a:pt x="273664" y="24786"/>
                </a:lnTo>
                <a:lnTo>
                  <a:pt x="226614" y="6581"/>
                </a:lnTo>
                <a:lnTo>
                  <a:pt x="174066" y="0"/>
                </a:lnTo>
                <a:lnTo>
                  <a:pt x="131028" y="6581"/>
                </a:lnTo>
                <a:lnTo>
                  <a:pt x="90353" y="24786"/>
                </a:lnTo>
                <a:lnTo>
                  <a:pt x="54477" y="52304"/>
                </a:lnTo>
                <a:lnTo>
                  <a:pt x="25835" y="86824"/>
                </a:lnTo>
                <a:lnTo>
                  <a:pt x="6864" y="126034"/>
                </a:lnTo>
                <a:lnTo>
                  <a:pt x="0" y="167625"/>
                </a:lnTo>
                <a:lnTo>
                  <a:pt x="6864" y="209083"/>
                </a:lnTo>
                <a:lnTo>
                  <a:pt x="25835" y="248284"/>
                </a:lnTo>
                <a:lnTo>
                  <a:pt x="54477" y="282873"/>
                </a:lnTo>
                <a:lnTo>
                  <a:pt x="90353" y="310495"/>
                </a:lnTo>
                <a:lnTo>
                  <a:pt x="131028" y="328795"/>
                </a:lnTo>
                <a:lnTo>
                  <a:pt x="174066" y="335418"/>
                </a:lnTo>
                <a:lnTo>
                  <a:pt x="226614" y="328795"/>
                </a:lnTo>
                <a:lnTo>
                  <a:pt x="273664" y="310495"/>
                </a:lnTo>
                <a:lnTo>
                  <a:pt x="313406" y="282873"/>
                </a:lnTo>
                <a:lnTo>
                  <a:pt x="344033" y="248284"/>
                </a:lnTo>
                <a:lnTo>
                  <a:pt x="363735" y="209083"/>
                </a:lnTo>
              </a:path>
            </a:pathLst>
          </a:custGeom>
          <a:ln w="41993">
            <a:solidFill>
              <a:srgbClr val="D9AA73"/>
            </a:solidFill>
          </a:ln>
        </p:spPr>
        <p:txBody>
          <a:bodyPr wrap="square" lIns="0" tIns="0" rIns="0" bIns="0" rtlCol="0"/>
          <a:lstStyle/>
          <a:p>
            <a:endParaRPr/>
          </a:p>
        </p:txBody>
      </p:sp>
      <p:sp>
        <p:nvSpPr>
          <p:cNvPr id="10" name="object 10"/>
          <p:cNvSpPr/>
          <p:nvPr/>
        </p:nvSpPr>
        <p:spPr>
          <a:xfrm>
            <a:off x="327384" y="3730513"/>
            <a:ext cx="393065" cy="356235"/>
          </a:xfrm>
          <a:custGeom>
            <a:avLst/>
            <a:gdLst/>
            <a:ahLst/>
            <a:cxnLst/>
            <a:rect l="l" t="t" r="r" b="b"/>
            <a:pathLst>
              <a:path w="393065" h="356235">
                <a:moveTo>
                  <a:pt x="196096" y="0"/>
                </a:moveTo>
                <a:lnTo>
                  <a:pt x="143807" y="6582"/>
                </a:lnTo>
                <a:lnTo>
                  <a:pt x="96919" y="24790"/>
                </a:lnTo>
                <a:lnTo>
                  <a:pt x="57263" y="52315"/>
                </a:lnTo>
                <a:lnTo>
                  <a:pt x="26671" y="86848"/>
                </a:lnTo>
                <a:lnTo>
                  <a:pt x="6972" y="126083"/>
                </a:lnTo>
                <a:lnTo>
                  <a:pt x="0" y="167709"/>
                </a:lnTo>
                <a:lnTo>
                  <a:pt x="5154" y="211135"/>
                </a:lnTo>
                <a:lnTo>
                  <a:pt x="19851" y="250876"/>
                </a:lnTo>
                <a:lnTo>
                  <a:pt x="42935" y="285840"/>
                </a:lnTo>
                <a:lnTo>
                  <a:pt x="73255" y="314936"/>
                </a:lnTo>
                <a:lnTo>
                  <a:pt x="109657" y="337071"/>
                </a:lnTo>
                <a:lnTo>
                  <a:pt x="150988" y="351152"/>
                </a:lnTo>
                <a:lnTo>
                  <a:pt x="196096" y="356089"/>
                </a:lnTo>
                <a:lnTo>
                  <a:pt x="241404" y="351152"/>
                </a:lnTo>
                <a:lnTo>
                  <a:pt x="282879" y="337071"/>
                </a:lnTo>
                <a:lnTo>
                  <a:pt x="319378" y="314936"/>
                </a:lnTo>
                <a:lnTo>
                  <a:pt x="349756" y="285840"/>
                </a:lnTo>
                <a:lnTo>
                  <a:pt x="372871" y="250876"/>
                </a:lnTo>
                <a:lnTo>
                  <a:pt x="387578" y="211135"/>
                </a:lnTo>
                <a:lnTo>
                  <a:pt x="392735" y="167709"/>
                </a:lnTo>
                <a:lnTo>
                  <a:pt x="385759" y="126083"/>
                </a:lnTo>
                <a:lnTo>
                  <a:pt x="366043" y="86848"/>
                </a:lnTo>
                <a:lnTo>
                  <a:pt x="335403" y="52315"/>
                </a:lnTo>
                <a:lnTo>
                  <a:pt x="295655" y="24790"/>
                </a:lnTo>
                <a:lnTo>
                  <a:pt x="248614" y="6582"/>
                </a:lnTo>
                <a:lnTo>
                  <a:pt x="196096" y="0"/>
                </a:lnTo>
                <a:close/>
              </a:path>
            </a:pathLst>
          </a:custGeom>
          <a:solidFill>
            <a:srgbClr val="FFDC99"/>
          </a:solidFill>
        </p:spPr>
        <p:txBody>
          <a:bodyPr wrap="square" lIns="0" tIns="0" rIns="0" bIns="0" rtlCol="0"/>
          <a:lstStyle/>
          <a:p>
            <a:endParaRPr/>
          </a:p>
        </p:txBody>
      </p:sp>
      <p:sp>
        <p:nvSpPr>
          <p:cNvPr id="11" name="object 11"/>
          <p:cNvSpPr/>
          <p:nvPr/>
        </p:nvSpPr>
        <p:spPr>
          <a:xfrm>
            <a:off x="327384" y="3730513"/>
            <a:ext cx="393065" cy="356235"/>
          </a:xfrm>
          <a:custGeom>
            <a:avLst/>
            <a:gdLst/>
            <a:ahLst/>
            <a:cxnLst/>
            <a:rect l="l" t="t" r="r" b="b"/>
            <a:pathLst>
              <a:path w="393065" h="356235">
                <a:moveTo>
                  <a:pt x="392735" y="167709"/>
                </a:moveTo>
                <a:lnTo>
                  <a:pt x="385759" y="126083"/>
                </a:lnTo>
                <a:lnTo>
                  <a:pt x="366043" y="86848"/>
                </a:lnTo>
                <a:lnTo>
                  <a:pt x="335403" y="52315"/>
                </a:lnTo>
                <a:lnTo>
                  <a:pt x="295655" y="24790"/>
                </a:lnTo>
                <a:lnTo>
                  <a:pt x="248614" y="6582"/>
                </a:lnTo>
                <a:lnTo>
                  <a:pt x="196096" y="0"/>
                </a:lnTo>
                <a:lnTo>
                  <a:pt x="143807" y="6582"/>
                </a:lnTo>
                <a:lnTo>
                  <a:pt x="96919" y="24790"/>
                </a:lnTo>
                <a:lnTo>
                  <a:pt x="57263" y="52315"/>
                </a:lnTo>
                <a:lnTo>
                  <a:pt x="26671" y="86848"/>
                </a:lnTo>
                <a:lnTo>
                  <a:pt x="6972" y="126083"/>
                </a:lnTo>
                <a:lnTo>
                  <a:pt x="0" y="167709"/>
                </a:lnTo>
                <a:lnTo>
                  <a:pt x="5154" y="211135"/>
                </a:lnTo>
                <a:lnTo>
                  <a:pt x="19851" y="250876"/>
                </a:lnTo>
                <a:lnTo>
                  <a:pt x="42935" y="285840"/>
                </a:lnTo>
                <a:lnTo>
                  <a:pt x="73255" y="314936"/>
                </a:lnTo>
                <a:lnTo>
                  <a:pt x="109657" y="337071"/>
                </a:lnTo>
                <a:lnTo>
                  <a:pt x="150988" y="351152"/>
                </a:lnTo>
                <a:lnTo>
                  <a:pt x="196096" y="356089"/>
                </a:lnTo>
                <a:lnTo>
                  <a:pt x="241404" y="351152"/>
                </a:lnTo>
                <a:lnTo>
                  <a:pt x="282879" y="337071"/>
                </a:lnTo>
                <a:lnTo>
                  <a:pt x="319378" y="314936"/>
                </a:lnTo>
                <a:lnTo>
                  <a:pt x="349756" y="285840"/>
                </a:lnTo>
                <a:lnTo>
                  <a:pt x="372871" y="250876"/>
                </a:lnTo>
                <a:lnTo>
                  <a:pt x="387578" y="211135"/>
                </a:lnTo>
                <a:lnTo>
                  <a:pt x="392735" y="167709"/>
                </a:lnTo>
              </a:path>
            </a:pathLst>
          </a:custGeom>
          <a:ln w="41995">
            <a:solidFill>
              <a:srgbClr val="FFDC99"/>
            </a:solidFill>
          </a:ln>
        </p:spPr>
        <p:txBody>
          <a:bodyPr wrap="square" lIns="0" tIns="0" rIns="0" bIns="0" rtlCol="0"/>
          <a:lstStyle/>
          <a:p>
            <a:endParaRPr/>
          </a:p>
        </p:txBody>
      </p:sp>
      <p:sp>
        <p:nvSpPr>
          <p:cNvPr id="12" name="object 12"/>
          <p:cNvSpPr/>
          <p:nvPr/>
        </p:nvSpPr>
        <p:spPr>
          <a:xfrm>
            <a:off x="3295328" y="4170186"/>
            <a:ext cx="610870" cy="251460"/>
          </a:xfrm>
          <a:custGeom>
            <a:avLst/>
            <a:gdLst/>
            <a:ahLst/>
            <a:cxnLst/>
            <a:rect l="l" t="t" r="r" b="b"/>
            <a:pathLst>
              <a:path w="610870" h="251460">
                <a:moveTo>
                  <a:pt x="0" y="251334"/>
                </a:moveTo>
                <a:lnTo>
                  <a:pt x="610817" y="251334"/>
                </a:lnTo>
                <a:lnTo>
                  <a:pt x="610817" y="0"/>
                </a:lnTo>
                <a:lnTo>
                  <a:pt x="0" y="0"/>
                </a:lnTo>
                <a:lnTo>
                  <a:pt x="0" y="251334"/>
                </a:lnTo>
                <a:close/>
              </a:path>
            </a:pathLst>
          </a:custGeom>
          <a:solidFill>
            <a:srgbClr val="FFFFFF"/>
          </a:solidFill>
        </p:spPr>
        <p:txBody>
          <a:bodyPr wrap="square" lIns="0" tIns="0" rIns="0" bIns="0" rtlCol="0"/>
          <a:lstStyle/>
          <a:p>
            <a:endParaRPr/>
          </a:p>
        </p:txBody>
      </p:sp>
      <p:sp>
        <p:nvSpPr>
          <p:cNvPr id="13" name="object 13"/>
          <p:cNvSpPr/>
          <p:nvPr/>
        </p:nvSpPr>
        <p:spPr>
          <a:xfrm>
            <a:off x="3056015" y="4191323"/>
            <a:ext cx="118521" cy="104826"/>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3295328" y="4170186"/>
            <a:ext cx="610870" cy="251460"/>
          </a:xfrm>
          <a:prstGeom prst="rect">
            <a:avLst/>
          </a:prstGeom>
          <a:ln w="41524">
            <a:solidFill>
              <a:srgbClr val="000000"/>
            </a:solidFill>
          </a:ln>
        </p:spPr>
        <p:txBody>
          <a:bodyPr vert="horz" wrap="square" lIns="0" tIns="44450" rIns="0" bIns="0" rtlCol="0">
            <a:spAutoFit/>
          </a:bodyPr>
          <a:lstStyle/>
          <a:p>
            <a:pPr algn="ctr">
              <a:lnSpc>
                <a:spcPct val="100000"/>
              </a:lnSpc>
              <a:spcBef>
                <a:spcPts val="350"/>
              </a:spcBef>
            </a:pPr>
            <a:r>
              <a:rPr sz="1300" spc="-40" dirty="0">
                <a:latin typeface="Arial"/>
                <a:cs typeface="Arial"/>
              </a:rPr>
              <a:t>24</a:t>
            </a:r>
            <a:endParaRPr sz="1300">
              <a:latin typeface="Arial"/>
              <a:cs typeface="Arial"/>
            </a:endParaRPr>
          </a:p>
        </p:txBody>
      </p:sp>
      <p:sp>
        <p:nvSpPr>
          <p:cNvPr id="15" name="object 15"/>
          <p:cNvSpPr txBox="1"/>
          <p:nvPr/>
        </p:nvSpPr>
        <p:spPr>
          <a:xfrm>
            <a:off x="423985" y="3843234"/>
            <a:ext cx="200660"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Arial"/>
                <a:cs typeface="Arial"/>
              </a:rPr>
              <a:t>15</a:t>
            </a:r>
            <a:endParaRPr sz="1300">
              <a:latin typeface="Arial"/>
              <a:cs typeface="Arial"/>
            </a:endParaRPr>
          </a:p>
        </p:txBody>
      </p:sp>
      <p:sp>
        <p:nvSpPr>
          <p:cNvPr id="16" name="object 16"/>
          <p:cNvSpPr/>
          <p:nvPr/>
        </p:nvSpPr>
        <p:spPr>
          <a:xfrm>
            <a:off x="21968" y="2787650"/>
            <a:ext cx="393065" cy="356235"/>
          </a:xfrm>
          <a:custGeom>
            <a:avLst/>
            <a:gdLst/>
            <a:ahLst/>
            <a:cxnLst/>
            <a:rect l="l" t="t" r="r" b="b"/>
            <a:pathLst>
              <a:path w="393065" h="356235">
                <a:moveTo>
                  <a:pt x="196113" y="0"/>
                </a:moveTo>
                <a:lnTo>
                  <a:pt x="143817" y="6618"/>
                </a:lnTo>
                <a:lnTo>
                  <a:pt x="96924" y="24906"/>
                </a:lnTo>
                <a:lnTo>
                  <a:pt x="57265" y="52513"/>
                </a:lnTo>
                <a:lnTo>
                  <a:pt x="26671" y="87087"/>
                </a:lnTo>
                <a:lnTo>
                  <a:pt x="6973" y="126276"/>
                </a:lnTo>
                <a:lnTo>
                  <a:pt x="0" y="167730"/>
                </a:lnTo>
                <a:lnTo>
                  <a:pt x="5155" y="211148"/>
                </a:lnTo>
                <a:lnTo>
                  <a:pt x="19851" y="250883"/>
                </a:lnTo>
                <a:lnTo>
                  <a:pt x="42937" y="285844"/>
                </a:lnTo>
                <a:lnTo>
                  <a:pt x="73258" y="314938"/>
                </a:lnTo>
                <a:lnTo>
                  <a:pt x="109664" y="337071"/>
                </a:lnTo>
                <a:lnTo>
                  <a:pt x="150999" y="351153"/>
                </a:lnTo>
                <a:lnTo>
                  <a:pt x="196113" y="356089"/>
                </a:lnTo>
                <a:lnTo>
                  <a:pt x="241421" y="351153"/>
                </a:lnTo>
                <a:lnTo>
                  <a:pt x="282896" y="337071"/>
                </a:lnTo>
                <a:lnTo>
                  <a:pt x="319395" y="314938"/>
                </a:lnTo>
                <a:lnTo>
                  <a:pt x="349773" y="285844"/>
                </a:lnTo>
                <a:lnTo>
                  <a:pt x="372888" y="250883"/>
                </a:lnTo>
                <a:lnTo>
                  <a:pt x="387595" y="211148"/>
                </a:lnTo>
                <a:lnTo>
                  <a:pt x="392752" y="167730"/>
                </a:lnTo>
                <a:lnTo>
                  <a:pt x="385777" y="126276"/>
                </a:lnTo>
                <a:lnTo>
                  <a:pt x="366061" y="87087"/>
                </a:lnTo>
                <a:lnTo>
                  <a:pt x="335421" y="52513"/>
                </a:lnTo>
                <a:lnTo>
                  <a:pt x="295672" y="24906"/>
                </a:lnTo>
                <a:lnTo>
                  <a:pt x="248631" y="6618"/>
                </a:lnTo>
                <a:lnTo>
                  <a:pt x="196113" y="0"/>
                </a:lnTo>
                <a:close/>
              </a:path>
            </a:pathLst>
          </a:custGeom>
          <a:solidFill>
            <a:srgbClr val="FFDC99"/>
          </a:solidFill>
        </p:spPr>
        <p:txBody>
          <a:bodyPr wrap="square" lIns="0" tIns="0" rIns="0" bIns="0" rtlCol="0"/>
          <a:lstStyle/>
          <a:p>
            <a:endParaRPr/>
          </a:p>
        </p:txBody>
      </p:sp>
      <p:sp>
        <p:nvSpPr>
          <p:cNvPr id="17" name="object 17"/>
          <p:cNvSpPr/>
          <p:nvPr/>
        </p:nvSpPr>
        <p:spPr>
          <a:xfrm>
            <a:off x="21968" y="2787650"/>
            <a:ext cx="393065" cy="356235"/>
          </a:xfrm>
          <a:custGeom>
            <a:avLst/>
            <a:gdLst/>
            <a:ahLst/>
            <a:cxnLst/>
            <a:rect l="l" t="t" r="r" b="b"/>
            <a:pathLst>
              <a:path w="393065" h="356235">
                <a:moveTo>
                  <a:pt x="392752" y="167730"/>
                </a:moveTo>
                <a:lnTo>
                  <a:pt x="385776" y="126276"/>
                </a:lnTo>
                <a:lnTo>
                  <a:pt x="366061" y="87087"/>
                </a:lnTo>
                <a:lnTo>
                  <a:pt x="335421" y="52513"/>
                </a:lnTo>
                <a:lnTo>
                  <a:pt x="295672" y="24906"/>
                </a:lnTo>
                <a:lnTo>
                  <a:pt x="248631" y="6618"/>
                </a:lnTo>
                <a:lnTo>
                  <a:pt x="196113" y="0"/>
                </a:lnTo>
                <a:lnTo>
                  <a:pt x="143817" y="6618"/>
                </a:lnTo>
                <a:lnTo>
                  <a:pt x="96924" y="24906"/>
                </a:lnTo>
                <a:lnTo>
                  <a:pt x="57265" y="52513"/>
                </a:lnTo>
                <a:lnTo>
                  <a:pt x="26671" y="87087"/>
                </a:lnTo>
                <a:lnTo>
                  <a:pt x="6973" y="126276"/>
                </a:lnTo>
                <a:lnTo>
                  <a:pt x="0" y="167730"/>
                </a:lnTo>
                <a:lnTo>
                  <a:pt x="5155" y="211148"/>
                </a:lnTo>
                <a:lnTo>
                  <a:pt x="19851" y="250883"/>
                </a:lnTo>
                <a:lnTo>
                  <a:pt x="42937" y="285844"/>
                </a:lnTo>
                <a:lnTo>
                  <a:pt x="73258" y="314938"/>
                </a:lnTo>
                <a:lnTo>
                  <a:pt x="109664" y="337071"/>
                </a:lnTo>
                <a:lnTo>
                  <a:pt x="150999" y="351153"/>
                </a:lnTo>
                <a:lnTo>
                  <a:pt x="196113" y="356089"/>
                </a:lnTo>
                <a:lnTo>
                  <a:pt x="241421" y="351153"/>
                </a:lnTo>
                <a:lnTo>
                  <a:pt x="282896" y="337071"/>
                </a:lnTo>
                <a:lnTo>
                  <a:pt x="319395" y="314938"/>
                </a:lnTo>
                <a:lnTo>
                  <a:pt x="349773" y="285844"/>
                </a:lnTo>
                <a:lnTo>
                  <a:pt x="372888" y="250883"/>
                </a:lnTo>
                <a:lnTo>
                  <a:pt x="387595" y="211148"/>
                </a:lnTo>
                <a:lnTo>
                  <a:pt x="392752" y="167730"/>
                </a:lnTo>
              </a:path>
            </a:pathLst>
          </a:custGeom>
          <a:ln w="41994">
            <a:solidFill>
              <a:srgbClr val="FFDC99"/>
            </a:solidFill>
          </a:ln>
        </p:spPr>
        <p:txBody>
          <a:bodyPr wrap="square" lIns="0" tIns="0" rIns="0" bIns="0" rtlCol="0"/>
          <a:lstStyle/>
          <a:p>
            <a:endParaRPr/>
          </a:p>
        </p:txBody>
      </p:sp>
      <p:sp>
        <p:nvSpPr>
          <p:cNvPr id="18" name="object 18"/>
          <p:cNvSpPr/>
          <p:nvPr/>
        </p:nvSpPr>
        <p:spPr>
          <a:xfrm>
            <a:off x="2422390" y="1405093"/>
            <a:ext cx="393065" cy="398145"/>
          </a:xfrm>
          <a:custGeom>
            <a:avLst/>
            <a:gdLst/>
            <a:ahLst/>
            <a:cxnLst/>
            <a:rect l="l" t="t" r="r" b="b"/>
            <a:pathLst>
              <a:path w="393064" h="398144">
                <a:moveTo>
                  <a:pt x="196204" y="0"/>
                </a:moveTo>
                <a:lnTo>
                  <a:pt x="151029" y="4971"/>
                </a:lnTo>
                <a:lnTo>
                  <a:pt x="109659" y="19141"/>
                </a:lnTo>
                <a:lnTo>
                  <a:pt x="73239" y="41394"/>
                </a:lnTo>
                <a:lnTo>
                  <a:pt x="42917" y="70617"/>
                </a:lnTo>
                <a:lnTo>
                  <a:pt x="19838" y="105693"/>
                </a:lnTo>
                <a:lnTo>
                  <a:pt x="5150" y="145507"/>
                </a:lnTo>
                <a:lnTo>
                  <a:pt x="0" y="188944"/>
                </a:lnTo>
                <a:lnTo>
                  <a:pt x="5150" y="240008"/>
                </a:lnTo>
                <a:lnTo>
                  <a:pt x="19838" y="285223"/>
                </a:lnTo>
                <a:lnTo>
                  <a:pt x="42917" y="323856"/>
                </a:lnTo>
                <a:lnTo>
                  <a:pt x="73239" y="355177"/>
                </a:lnTo>
                <a:lnTo>
                  <a:pt x="109659" y="378454"/>
                </a:lnTo>
                <a:lnTo>
                  <a:pt x="151029" y="392957"/>
                </a:lnTo>
                <a:lnTo>
                  <a:pt x="196204" y="397954"/>
                </a:lnTo>
                <a:lnTo>
                  <a:pt x="241471" y="392957"/>
                </a:lnTo>
                <a:lnTo>
                  <a:pt x="282931" y="378454"/>
                </a:lnTo>
                <a:lnTo>
                  <a:pt x="319431" y="355177"/>
                </a:lnTo>
                <a:lnTo>
                  <a:pt x="349824" y="323856"/>
                </a:lnTo>
                <a:lnTo>
                  <a:pt x="372956" y="285223"/>
                </a:lnTo>
                <a:lnTo>
                  <a:pt x="387680" y="240008"/>
                </a:lnTo>
                <a:lnTo>
                  <a:pt x="392843" y="188944"/>
                </a:lnTo>
                <a:lnTo>
                  <a:pt x="387680" y="145507"/>
                </a:lnTo>
                <a:lnTo>
                  <a:pt x="372956" y="105693"/>
                </a:lnTo>
                <a:lnTo>
                  <a:pt x="349824" y="70617"/>
                </a:lnTo>
                <a:lnTo>
                  <a:pt x="319431" y="41394"/>
                </a:lnTo>
                <a:lnTo>
                  <a:pt x="282931" y="19141"/>
                </a:lnTo>
                <a:lnTo>
                  <a:pt x="241471" y="4971"/>
                </a:lnTo>
                <a:lnTo>
                  <a:pt x="196204" y="0"/>
                </a:lnTo>
                <a:close/>
              </a:path>
            </a:pathLst>
          </a:custGeom>
          <a:solidFill>
            <a:srgbClr val="D9AA73"/>
          </a:solidFill>
        </p:spPr>
        <p:txBody>
          <a:bodyPr wrap="square" lIns="0" tIns="0" rIns="0" bIns="0" rtlCol="0"/>
          <a:lstStyle/>
          <a:p>
            <a:endParaRPr/>
          </a:p>
        </p:txBody>
      </p:sp>
      <p:sp>
        <p:nvSpPr>
          <p:cNvPr id="19" name="object 19"/>
          <p:cNvSpPr txBox="1"/>
          <p:nvPr/>
        </p:nvSpPr>
        <p:spPr>
          <a:xfrm>
            <a:off x="161974" y="2879741"/>
            <a:ext cx="122555" cy="226695"/>
          </a:xfrm>
          <a:prstGeom prst="rect">
            <a:avLst/>
          </a:prstGeom>
        </p:spPr>
        <p:txBody>
          <a:bodyPr vert="horz" wrap="square" lIns="0" tIns="15240" rIns="0" bIns="0" rtlCol="0">
            <a:spAutoFit/>
          </a:bodyPr>
          <a:lstStyle/>
          <a:p>
            <a:pPr marL="12700">
              <a:lnSpc>
                <a:spcPct val="100000"/>
              </a:lnSpc>
              <a:spcBef>
                <a:spcPts val="120"/>
              </a:spcBef>
            </a:pPr>
            <a:r>
              <a:rPr sz="1300" spc="35" dirty="0">
                <a:latin typeface="Arial"/>
                <a:cs typeface="Arial"/>
              </a:rPr>
              <a:t>9</a:t>
            </a:r>
            <a:endParaRPr sz="1300">
              <a:latin typeface="Arial"/>
              <a:cs typeface="Arial"/>
            </a:endParaRPr>
          </a:p>
        </p:txBody>
      </p:sp>
      <p:sp>
        <p:nvSpPr>
          <p:cNvPr id="20" name="object 20"/>
          <p:cNvSpPr/>
          <p:nvPr/>
        </p:nvSpPr>
        <p:spPr>
          <a:xfrm>
            <a:off x="349348" y="1824157"/>
            <a:ext cx="393065" cy="356235"/>
          </a:xfrm>
          <a:custGeom>
            <a:avLst/>
            <a:gdLst/>
            <a:ahLst/>
            <a:cxnLst/>
            <a:rect l="l" t="t" r="r" b="b"/>
            <a:pathLst>
              <a:path w="393065" h="356235">
                <a:moveTo>
                  <a:pt x="196096" y="0"/>
                </a:moveTo>
                <a:lnTo>
                  <a:pt x="143807" y="6581"/>
                </a:lnTo>
                <a:lnTo>
                  <a:pt x="96919" y="24786"/>
                </a:lnTo>
                <a:lnTo>
                  <a:pt x="57263" y="52304"/>
                </a:lnTo>
                <a:lnTo>
                  <a:pt x="26671" y="86824"/>
                </a:lnTo>
                <a:lnTo>
                  <a:pt x="6972" y="126034"/>
                </a:lnTo>
                <a:lnTo>
                  <a:pt x="0" y="167625"/>
                </a:lnTo>
                <a:lnTo>
                  <a:pt x="5154" y="211105"/>
                </a:lnTo>
                <a:lnTo>
                  <a:pt x="19851" y="250885"/>
                </a:lnTo>
                <a:lnTo>
                  <a:pt x="42935" y="285876"/>
                </a:lnTo>
                <a:lnTo>
                  <a:pt x="73255" y="314987"/>
                </a:lnTo>
                <a:lnTo>
                  <a:pt x="109657" y="337130"/>
                </a:lnTo>
                <a:lnTo>
                  <a:pt x="150988" y="351215"/>
                </a:lnTo>
                <a:lnTo>
                  <a:pt x="196096" y="356152"/>
                </a:lnTo>
                <a:lnTo>
                  <a:pt x="241412" y="351215"/>
                </a:lnTo>
                <a:lnTo>
                  <a:pt x="282893" y="337130"/>
                </a:lnTo>
                <a:lnTo>
                  <a:pt x="319395" y="314987"/>
                </a:lnTo>
                <a:lnTo>
                  <a:pt x="349776" y="285876"/>
                </a:lnTo>
                <a:lnTo>
                  <a:pt x="372892" y="250885"/>
                </a:lnTo>
                <a:lnTo>
                  <a:pt x="387600" y="211105"/>
                </a:lnTo>
                <a:lnTo>
                  <a:pt x="392756" y="167625"/>
                </a:lnTo>
                <a:lnTo>
                  <a:pt x="385781" y="126034"/>
                </a:lnTo>
                <a:lnTo>
                  <a:pt x="366064" y="86824"/>
                </a:lnTo>
                <a:lnTo>
                  <a:pt x="335422" y="52304"/>
                </a:lnTo>
                <a:lnTo>
                  <a:pt x="295670" y="24786"/>
                </a:lnTo>
                <a:lnTo>
                  <a:pt x="248623" y="6581"/>
                </a:lnTo>
                <a:lnTo>
                  <a:pt x="196096" y="0"/>
                </a:lnTo>
                <a:close/>
              </a:path>
            </a:pathLst>
          </a:custGeom>
          <a:solidFill>
            <a:srgbClr val="FFDC99"/>
          </a:solidFill>
        </p:spPr>
        <p:txBody>
          <a:bodyPr wrap="square" lIns="0" tIns="0" rIns="0" bIns="0" rtlCol="0"/>
          <a:lstStyle/>
          <a:p>
            <a:endParaRPr/>
          </a:p>
        </p:txBody>
      </p:sp>
      <p:sp>
        <p:nvSpPr>
          <p:cNvPr id="21" name="object 21"/>
          <p:cNvSpPr/>
          <p:nvPr/>
        </p:nvSpPr>
        <p:spPr>
          <a:xfrm>
            <a:off x="349348" y="1824157"/>
            <a:ext cx="393065" cy="356235"/>
          </a:xfrm>
          <a:custGeom>
            <a:avLst/>
            <a:gdLst/>
            <a:ahLst/>
            <a:cxnLst/>
            <a:rect l="l" t="t" r="r" b="b"/>
            <a:pathLst>
              <a:path w="393065" h="356235">
                <a:moveTo>
                  <a:pt x="392756" y="167625"/>
                </a:moveTo>
                <a:lnTo>
                  <a:pt x="385781" y="126034"/>
                </a:lnTo>
                <a:lnTo>
                  <a:pt x="366064" y="86824"/>
                </a:lnTo>
                <a:lnTo>
                  <a:pt x="335422" y="52304"/>
                </a:lnTo>
                <a:lnTo>
                  <a:pt x="295670" y="24786"/>
                </a:lnTo>
                <a:lnTo>
                  <a:pt x="248623" y="6581"/>
                </a:lnTo>
                <a:lnTo>
                  <a:pt x="196096" y="0"/>
                </a:lnTo>
                <a:lnTo>
                  <a:pt x="143807" y="6581"/>
                </a:lnTo>
                <a:lnTo>
                  <a:pt x="96919" y="24786"/>
                </a:lnTo>
                <a:lnTo>
                  <a:pt x="57263" y="52304"/>
                </a:lnTo>
                <a:lnTo>
                  <a:pt x="26671" y="86824"/>
                </a:lnTo>
                <a:lnTo>
                  <a:pt x="6972" y="126034"/>
                </a:lnTo>
                <a:lnTo>
                  <a:pt x="0" y="167625"/>
                </a:lnTo>
                <a:lnTo>
                  <a:pt x="5154" y="211105"/>
                </a:lnTo>
                <a:lnTo>
                  <a:pt x="19851" y="250885"/>
                </a:lnTo>
                <a:lnTo>
                  <a:pt x="42935" y="285876"/>
                </a:lnTo>
                <a:lnTo>
                  <a:pt x="73255" y="314987"/>
                </a:lnTo>
                <a:lnTo>
                  <a:pt x="109657" y="337130"/>
                </a:lnTo>
                <a:lnTo>
                  <a:pt x="150988" y="351215"/>
                </a:lnTo>
                <a:lnTo>
                  <a:pt x="196096" y="356152"/>
                </a:lnTo>
                <a:lnTo>
                  <a:pt x="241412" y="351215"/>
                </a:lnTo>
                <a:lnTo>
                  <a:pt x="282893" y="337130"/>
                </a:lnTo>
                <a:lnTo>
                  <a:pt x="319395" y="314987"/>
                </a:lnTo>
                <a:lnTo>
                  <a:pt x="349776" y="285876"/>
                </a:lnTo>
                <a:lnTo>
                  <a:pt x="372892" y="250885"/>
                </a:lnTo>
                <a:lnTo>
                  <a:pt x="387600" y="211105"/>
                </a:lnTo>
                <a:lnTo>
                  <a:pt x="392756" y="167625"/>
                </a:lnTo>
              </a:path>
            </a:pathLst>
          </a:custGeom>
          <a:ln w="41995">
            <a:solidFill>
              <a:srgbClr val="FFDC99"/>
            </a:solidFill>
          </a:ln>
        </p:spPr>
        <p:txBody>
          <a:bodyPr wrap="square" lIns="0" tIns="0" rIns="0" bIns="0" rtlCol="0"/>
          <a:lstStyle/>
          <a:p>
            <a:endParaRPr/>
          </a:p>
        </p:txBody>
      </p:sp>
      <p:sp>
        <p:nvSpPr>
          <p:cNvPr id="22" name="object 22"/>
          <p:cNvSpPr txBox="1"/>
          <p:nvPr/>
        </p:nvSpPr>
        <p:spPr>
          <a:xfrm>
            <a:off x="489358" y="1916311"/>
            <a:ext cx="122555" cy="226695"/>
          </a:xfrm>
          <a:prstGeom prst="rect">
            <a:avLst/>
          </a:prstGeom>
        </p:spPr>
        <p:txBody>
          <a:bodyPr vert="horz" wrap="square" lIns="0" tIns="15240" rIns="0" bIns="0" rtlCol="0">
            <a:spAutoFit/>
          </a:bodyPr>
          <a:lstStyle/>
          <a:p>
            <a:pPr marL="12700">
              <a:lnSpc>
                <a:spcPct val="100000"/>
              </a:lnSpc>
              <a:spcBef>
                <a:spcPts val="120"/>
              </a:spcBef>
            </a:pPr>
            <a:r>
              <a:rPr sz="1300" spc="35" dirty="0">
                <a:latin typeface="Arial"/>
                <a:cs typeface="Arial"/>
              </a:rPr>
              <a:t>4</a:t>
            </a:r>
            <a:endParaRPr sz="1300">
              <a:latin typeface="Arial"/>
              <a:cs typeface="Arial"/>
            </a:endParaRPr>
          </a:p>
        </p:txBody>
      </p:sp>
      <p:sp>
        <p:nvSpPr>
          <p:cNvPr id="23" name="object 23"/>
          <p:cNvSpPr/>
          <p:nvPr/>
        </p:nvSpPr>
        <p:spPr>
          <a:xfrm>
            <a:off x="1287550" y="1258577"/>
            <a:ext cx="393065" cy="356235"/>
          </a:xfrm>
          <a:custGeom>
            <a:avLst/>
            <a:gdLst/>
            <a:ahLst/>
            <a:cxnLst/>
            <a:rect l="l" t="t" r="r" b="b"/>
            <a:pathLst>
              <a:path w="393064" h="356234">
                <a:moveTo>
                  <a:pt x="196096" y="0"/>
                </a:moveTo>
                <a:lnTo>
                  <a:pt x="143806" y="6581"/>
                </a:lnTo>
                <a:lnTo>
                  <a:pt x="96919" y="24786"/>
                </a:lnTo>
                <a:lnTo>
                  <a:pt x="57263" y="52304"/>
                </a:lnTo>
                <a:lnTo>
                  <a:pt x="26671" y="86824"/>
                </a:lnTo>
                <a:lnTo>
                  <a:pt x="6972" y="126034"/>
                </a:lnTo>
                <a:lnTo>
                  <a:pt x="0" y="167625"/>
                </a:lnTo>
                <a:lnTo>
                  <a:pt x="5155" y="211105"/>
                </a:lnTo>
                <a:lnTo>
                  <a:pt x="19851" y="250885"/>
                </a:lnTo>
                <a:lnTo>
                  <a:pt x="42935" y="285876"/>
                </a:lnTo>
                <a:lnTo>
                  <a:pt x="73255" y="314987"/>
                </a:lnTo>
                <a:lnTo>
                  <a:pt x="109657" y="337130"/>
                </a:lnTo>
                <a:lnTo>
                  <a:pt x="150988" y="351215"/>
                </a:lnTo>
                <a:lnTo>
                  <a:pt x="196096" y="356152"/>
                </a:lnTo>
                <a:lnTo>
                  <a:pt x="241412" y="351215"/>
                </a:lnTo>
                <a:lnTo>
                  <a:pt x="282893" y="337130"/>
                </a:lnTo>
                <a:lnTo>
                  <a:pt x="319395" y="314987"/>
                </a:lnTo>
                <a:lnTo>
                  <a:pt x="349776" y="285876"/>
                </a:lnTo>
                <a:lnTo>
                  <a:pt x="372892" y="250885"/>
                </a:lnTo>
                <a:lnTo>
                  <a:pt x="387600" y="211105"/>
                </a:lnTo>
                <a:lnTo>
                  <a:pt x="392756" y="167625"/>
                </a:lnTo>
                <a:lnTo>
                  <a:pt x="385781" y="126034"/>
                </a:lnTo>
                <a:lnTo>
                  <a:pt x="366064" y="86824"/>
                </a:lnTo>
                <a:lnTo>
                  <a:pt x="335422" y="52304"/>
                </a:lnTo>
                <a:lnTo>
                  <a:pt x="295670" y="24786"/>
                </a:lnTo>
                <a:lnTo>
                  <a:pt x="248623" y="6581"/>
                </a:lnTo>
                <a:lnTo>
                  <a:pt x="196096" y="0"/>
                </a:lnTo>
                <a:close/>
              </a:path>
            </a:pathLst>
          </a:custGeom>
          <a:solidFill>
            <a:srgbClr val="FFDC99"/>
          </a:solidFill>
        </p:spPr>
        <p:txBody>
          <a:bodyPr wrap="square" lIns="0" tIns="0" rIns="0" bIns="0" rtlCol="0"/>
          <a:lstStyle/>
          <a:p>
            <a:endParaRPr/>
          </a:p>
        </p:txBody>
      </p:sp>
      <p:sp>
        <p:nvSpPr>
          <p:cNvPr id="24" name="object 24"/>
          <p:cNvSpPr/>
          <p:nvPr/>
        </p:nvSpPr>
        <p:spPr>
          <a:xfrm>
            <a:off x="1287550" y="1258577"/>
            <a:ext cx="393065" cy="356235"/>
          </a:xfrm>
          <a:custGeom>
            <a:avLst/>
            <a:gdLst/>
            <a:ahLst/>
            <a:cxnLst/>
            <a:rect l="l" t="t" r="r" b="b"/>
            <a:pathLst>
              <a:path w="393064" h="356234">
                <a:moveTo>
                  <a:pt x="387600" y="211105"/>
                </a:moveTo>
                <a:lnTo>
                  <a:pt x="392756" y="167625"/>
                </a:lnTo>
                <a:lnTo>
                  <a:pt x="385781" y="126034"/>
                </a:lnTo>
                <a:lnTo>
                  <a:pt x="366064" y="86824"/>
                </a:lnTo>
                <a:lnTo>
                  <a:pt x="335422" y="52304"/>
                </a:lnTo>
                <a:lnTo>
                  <a:pt x="295670" y="24786"/>
                </a:lnTo>
                <a:lnTo>
                  <a:pt x="248623" y="6581"/>
                </a:lnTo>
                <a:lnTo>
                  <a:pt x="196096" y="0"/>
                </a:lnTo>
                <a:lnTo>
                  <a:pt x="143807" y="6581"/>
                </a:lnTo>
                <a:lnTo>
                  <a:pt x="96919" y="24786"/>
                </a:lnTo>
                <a:lnTo>
                  <a:pt x="57263" y="52304"/>
                </a:lnTo>
                <a:lnTo>
                  <a:pt x="26671" y="86824"/>
                </a:lnTo>
                <a:lnTo>
                  <a:pt x="6972" y="126034"/>
                </a:lnTo>
                <a:lnTo>
                  <a:pt x="0" y="167625"/>
                </a:lnTo>
                <a:lnTo>
                  <a:pt x="5155" y="211105"/>
                </a:lnTo>
                <a:lnTo>
                  <a:pt x="19851" y="250885"/>
                </a:lnTo>
                <a:lnTo>
                  <a:pt x="42935" y="285876"/>
                </a:lnTo>
                <a:lnTo>
                  <a:pt x="73255" y="314987"/>
                </a:lnTo>
                <a:lnTo>
                  <a:pt x="109657" y="337130"/>
                </a:lnTo>
                <a:lnTo>
                  <a:pt x="150988" y="351215"/>
                </a:lnTo>
                <a:lnTo>
                  <a:pt x="196096" y="356152"/>
                </a:lnTo>
                <a:lnTo>
                  <a:pt x="241412" y="351215"/>
                </a:lnTo>
                <a:lnTo>
                  <a:pt x="282893" y="337130"/>
                </a:lnTo>
                <a:lnTo>
                  <a:pt x="319395" y="314987"/>
                </a:lnTo>
                <a:lnTo>
                  <a:pt x="349776" y="285876"/>
                </a:lnTo>
                <a:lnTo>
                  <a:pt x="372892" y="250885"/>
                </a:lnTo>
                <a:lnTo>
                  <a:pt x="387600" y="211105"/>
                </a:lnTo>
              </a:path>
            </a:pathLst>
          </a:custGeom>
          <a:ln w="41995">
            <a:solidFill>
              <a:srgbClr val="FFDC99"/>
            </a:solidFill>
          </a:ln>
        </p:spPr>
        <p:txBody>
          <a:bodyPr wrap="square" lIns="0" tIns="0" rIns="0" bIns="0" rtlCol="0"/>
          <a:lstStyle/>
          <a:p>
            <a:endParaRPr/>
          </a:p>
        </p:txBody>
      </p:sp>
      <p:sp>
        <p:nvSpPr>
          <p:cNvPr id="25" name="object 25"/>
          <p:cNvSpPr txBox="1"/>
          <p:nvPr/>
        </p:nvSpPr>
        <p:spPr>
          <a:xfrm>
            <a:off x="1427560" y="1350731"/>
            <a:ext cx="122555" cy="226695"/>
          </a:xfrm>
          <a:prstGeom prst="rect">
            <a:avLst/>
          </a:prstGeom>
        </p:spPr>
        <p:txBody>
          <a:bodyPr vert="horz" wrap="square" lIns="0" tIns="15240" rIns="0" bIns="0" rtlCol="0">
            <a:spAutoFit/>
          </a:bodyPr>
          <a:lstStyle/>
          <a:p>
            <a:pPr marL="12700">
              <a:lnSpc>
                <a:spcPct val="100000"/>
              </a:lnSpc>
              <a:spcBef>
                <a:spcPts val="120"/>
              </a:spcBef>
            </a:pPr>
            <a:r>
              <a:rPr sz="1300" spc="35" dirty="0">
                <a:latin typeface="Arial"/>
                <a:cs typeface="Arial"/>
              </a:rPr>
              <a:t>3</a:t>
            </a:r>
            <a:endParaRPr sz="1300">
              <a:latin typeface="Arial"/>
              <a:cs typeface="Arial"/>
            </a:endParaRPr>
          </a:p>
        </p:txBody>
      </p:sp>
      <p:sp>
        <p:nvSpPr>
          <p:cNvPr id="26" name="object 26"/>
          <p:cNvSpPr/>
          <p:nvPr/>
        </p:nvSpPr>
        <p:spPr>
          <a:xfrm>
            <a:off x="2509641" y="4170207"/>
            <a:ext cx="393065" cy="356235"/>
          </a:xfrm>
          <a:custGeom>
            <a:avLst/>
            <a:gdLst/>
            <a:ahLst/>
            <a:cxnLst/>
            <a:rect l="l" t="t" r="r" b="b"/>
            <a:pathLst>
              <a:path w="393064" h="356235">
                <a:moveTo>
                  <a:pt x="196204" y="0"/>
                </a:moveTo>
                <a:lnTo>
                  <a:pt x="143914" y="6617"/>
                </a:lnTo>
                <a:lnTo>
                  <a:pt x="97009" y="24901"/>
                </a:lnTo>
                <a:lnTo>
                  <a:pt x="57325" y="52503"/>
                </a:lnTo>
                <a:lnTo>
                  <a:pt x="26703" y="87071"/>
                </a:lnTo>
                <a:lnTo>
                  <a:pt x="6982" y="126257"/>
                </a:lnTo>
                <a:lnTo>
                  <a:pt x="0" y="167709"/>
                </a:lnTo>
                <a:lnTo>
                  <a:pt x="5162" y="211134"/>
                </a:lnTo>
                <a:lnTo>
                  <a:pt x="19876" y="250874"/>
                </a:lnTo>
                <a:lnTo>
                  <a:pt x="42985" y="285836"/>
                </a:lnTo>
                <a:lnTo>
                  <a:pt x="73330" y="314930"/>
                </a:lnTo>
                <a:lnTo>
                  <a:pt x="109754" y="337062"/>
                </a:lnTo>
                <a:lnTo>
                  <a:pt x="151098" y="351143"/>
                </a:lnTo>
                <a:lnTo>
                  <a:pt x="196204" y="356079"/>
                </a:lnTo>
                <a:lnTo>
                  <a:pt x="241540" y="351143"/>
                </a:lnTo>
                <a:lnTo>
                  <a:pt x="283026" y="337062"/>
                </a:lnTo>
                <a:lnTo>
                  <a:pt x="319523" y="314930"/>
                </a:lnTo>
                <a:lnTo>
                  <a:pt x="349892" y="285836"/>
                </a:lnTo>
                <a:lnTo>
                  <a:pt x="372994" y="250874"/>
                </a:lnTo>
                <a:lnTo>
                  <a:pt x="387691" y="211134"/>
                </a:lnTo>
                <a:lnTo>
                  <a:pt x="392843" y="167709"/>
                </a:lnTo>
                <a:lnTo>
                  <a:pt x="385874" y="126257"/>
                </a:lnTo>
                <a:lnTo>
                  <a:pt x="366171" y="87071"/>
                </a:lnTo>
                <a:lnTo>
                  <a:pt x="335544" y="52503"/>
                </a:lnTo>
                <a:lnTo>
                  <a:pt x="295802" y="24901"/>
                </a:lnTo>
                <a:lnTo>
                  <a:pt x="248752" y="6617"/>
                </a:lnTo>
                <a:lnTo>
                  <a:pt x="196204" y="0"/>
                </a:lnTo>
                <a:close/>
              </a:path>
            </a:pathLst>
          </a:custGeom>
          <a:solidFill>
            <a:srgbClr val="FFDC99"/>
          </a:solidFill>
        </p:spPr>
        <p:txBody>
          <a:bodyPr wrap="square" lIns="0" tIns="0" rIns="0" bIns="0" rtlCol="0"/>
          <a:lstStyle/>
          <a:p>
            <a:endParaRPr/>
          </a:p>
        </p:txBody>
      </p:sp>
      <p:sp>
        <p:nvSpPr>
          <p:cNvPr id="27" name="object 27"/>
          <p:cNvSpPr/>
          <p:nvPr/>
        </p:nvSpPr>
        <p:spPr>
          <a:xfrm>
            <a:off x="2509641" y="4170207"/>
            <a:ext cx="393065" cy="356235"/>
          </a:xfrm>
          <a:custGeom>
            <a:avLst/>
            <a:gdLst/>
            <a:ahLst/>
            <a:cxnLst/>
            <a:rect l="l" t="t" r="r" b="b"/>
            <a:pathLst>
              <a:path w="393064" h="356235">
                <a:moveTo>
                  <a:pt x="387691" y="211134"/>
                </a:moveTo>
                <a:lnTo>
                  <a:pt x="392843" y="167709"/>
                </a:lnTo>
                <a:lnTo>
                  <a:pt x="385874" y="126257"/>
                </a:lnTo>
                <a:lnTo>
                  <a:pt x="366171" y="87071"/>
                </a:lnTo>
                <a:lnTo>
                  <a:pt x="335544" y="52503"/>
                </a:lnTo>
                <a:lnTo>
                  <a:pt x="295802" y="24901"/>
                </a:lnTo>
                <a:lnTo>
                  <a:pt x="248752" y="6617"/>
                </a:lnTo>
                <a:lnTo>
                  <a:pt x="196204" y="0"/>
                </a:lnTo>
                <a:lnTo>
                  <a:pt x="143915" y="6617"/>
                </a:lnTo>
                <a:lnTo>
                  <a:pt x="97009" y="24901"/>
                </a:lnTo>
                <a:lnTo>
                  <a:pt x="57325" y="52503"/>
                </a:lnTo>
                <a:lnTo>
                  <a:pt x="26704" y="87071"/>
                </a:lnTo>
                <a:lnTo>
                  <a:pt x="6982" y="126257"/>
                </a:lnTo>
                <a:lnTo>
                  <a:pt x="0" y="167709"/>
                </a:lnTo>
                <a:lnTo>
                  <a:pt x="5162" y="211134"/>
                </a:lnTo>
                <a:lnTo>
                  <a:pt x="19876" y="250874"/>
                </a:lnTo>
                <a:lnTo>
                  <a:pt x="42985" y="285836"/>
                </a:lnTo>
                <a:lnTo>
                  <a:pt x="73330" y="314930"/>
                </a:lnTo>
                <a:lnTo>
                  <a:pt x="109754" y="337062"/>
                </a:lnTo>
                <a:lnTo>
                  <a:pt x="151098" y="351143"/>
                </a:lnTo>
                <a:lnTo>
                  <a:pt x="196204" y="356079"/>
                </a:lnTo>
                <a:lnTo>
                  <a:pt x="241540" y="351143"/>
                </a:lnTo>
                <a:lnTo>
                  <a:pt x="283026" y="337062"/>
                </a:lnTo>
                <a:lnTo>
                  <a:pt x="319523" y="314930"/>
                </a:lnTo>
                <a:lnTo>
                  <a:pt x="349892" y="285836"/>
                </a:lnTo>
                <a:lnTo>
                  <a:pt x="372994" y="250874"/>
                </a:lnTo>
                <a:lnTo>
                  <a:pt x="387691" y="211134"/>
                </a:lnTo>
              </a:path>
            </a:pathLst>
          </a:custGeom>
          <a:ln w="41994">
            <a:solidFill>
              <a:srgbClr val="FFDC99"/>
            </a:solidFill>
          </a:ln>
        </p:spPr>
        <p:txBody>
          <a:bodyPr wrap="square" lIns="0" tIns="0" rIns="0" bIns="0" rtlCol="0"/>
          <a:lstStyle/>
          <a:p>
            <a:endParaRPr/>
          </a:p>
        </p:txBody>
      </p:sp>
      <p:sp>
        <p:nvSpPr>
          <p:cNvPr id="28" name="object 28"/>
          <p:cNvSpPr txBox="1"/>
          <p:nvPr/>
        </p:nvSpPr>
        <p:spPr>
          <a:xfrm>
            <a:off x="2605895" y="4262298"/>
            <a:ext cx="200660"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Arial"/>
                <a:cs typeface="Arial"/>
              </a:rPr>
              <a:t>28</a:t>
            </a:r>
            <a:endParaRPr sz="1300">
              <a:latin typeface="Arial"/>
              <a:cs typeface="Arial"/>
            </a:endParaRPr>
          </a:p>
        </p:txBody>
      </p:sp>
      <p:sp>
        <p:nvSpPr>
          <p:cNvPr id="29" name="object 29"/>
          <p:cNvSpPr txBox="1"/>
          <p:nvPr/>
        </p:nvSpPr>
        <p:spPr>
          <a:xfrm>
            <a:off x="2518428" y="1539049"/>
            <a:ext cx="200660"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Arial"/>
                <a:cs typeface="Arial"/>
              </a:rPr>
              <a:t>17</a:t>
            </a:r>
            <a:endParaRPr sz="1300">
              <a:latin typeface="Arial"/>
              <a:cs typeface="Arial"/>
            </a:endParaRPr>
          </a:p>
        </p:txBody>
      </p:sp>
      <p:sp>
        <p:nvSpPr>
          <p:cNvPr id="30" name="object 30"/>
          <p:cNvSpPr/>
          <p:nvPr/>
        </p:nvSpPr>
        <p:spPr>
          <a:xfrm>
            <a:off x="3120610" y="2285024"/>
            <a:ext cx="415290" cy="377825"/>
          </a:xfrm>
          <a:custGeom>
            <a:avLst/>
            <a:gdLst/>
            <a:ahLst/>
            <a:cxnLst/>
            <a:rect l="l" t="t" r="r" b="b"/>
            <a:pathLst>
              <a:path w="415289" h="377825">
                <a:moveTo>
                  <a:pt x="195987" y="0"/>
                </a:moveTo>
                <a:lnTo>
                  <a:pt x="150893" y="4936"/>
                </a:lnTo>
                <a:lnTo>
                  <a:pt x="109580" y="19016"/>
                </a:lnTo>
                <a:lnTo>
                  <a:pt x="73199" y="41148"/>
                </a:lnTo>
                <a:lnTo>
                  <a:pt x="42900" y="70236"/>
                </a:lnTo>
                <a:lnTo>
                  <a:pt x="19833" y="105190"/>
                </a:lnTo>
                <a:lnTo>
                  <a:pt x="5150" y="144914"/>
                </a:lnTo>
                <a:lnTo>
                  <a:pt x="0" y="188317"/>
                </a:lnTo>
                <a:lnTo>
                  <a:pt x="5150" y="231772"/>
                </a:lnTo>
                <a:lnTo>
                  <a:pt x="19833" y="271588"/>
                </a:lnTo>
                <a:lnTo>
                  <a:pt x="42900" y="306654"/>
                </a:lnTo>
                <a:lnTo>
                  <a:pt x="73199" y="335861"/>
                </a:lnTo>
                <a:lnTo>
                  <a:pt x="109580" y="358098"/>
                </a:lnTo>
                <a:lnTo>
                  <a:pt x="150893" y="372254"/>
                </a:lnTo>
                <a:lnTo>
                  <a:pt x="195987" y="377220"/>
                </a:lnTo>
                <a:lnTo>
                  <a:pt x="249451" y="372254"/>
                </a:lnTo>
                <a:lnTo>
                  <a:pt x="296784" y="358098"/>
                </a:lnTo>
                <a:lnTo>
                  <a:pt x="337222" y="335861"/>
                </a:lnTo>
                <a:lnTo>
                  <a:pt x="370002" y="306654"/>
                </a:lnTo>
                <a:lnTo>
                  <a:pt x="394361" y="271588"/>
                </a:lnTo>
                <a:lnTo>
                  <a:pt x="409536" y="231772"/>
                </a:lnTo>
                <a:lnTo>
                  <a:pt x="414764" y="188317"/>
                </a:lnTo>
                <a:lnTo>
                  <a:pt x="409536" y="144914"/>
                </a:lnTo>
                <a:lnTo>
                  <a:pt x="394361" y="105190"/>
                </a:lnTo>
                <a:lnTo>
                  <a:pt x="370002" y="70236"/>
                </a:lnTo>
                <a:lnTo>
                  <a:pt x="337222" y="41148"/>
                </a:lnTo>
                <a:lnTo>
                  <a:pt x="296784" y="19016"/>
                </a:lnTo>
                <a:lnTo>
                  <a:pt x="249451" y="4936"/>
                </a:lnTo>
                <a:lnTo>
                  <a:pt x="195987" y="0"/>
                </a:lnTo>
                <a:close/>
              </a:path>
            </a:pathLst>
          </a:custGeom>
          <a:solidFill>
            <a:srgbClr val="D9AA73"/>
          </a:solidFill>
        </p:spPr>
        <p:txBody>
          <a:bodyPr wrap="square" lIns="0" tIns="0" rIns="0" bIns="0" rtlCol="0"/>
          <a:lstStyle/>
          <a:p>
            <a:endParaRPr/>
          </a:p>
        </p:txBody>
      </p:sp>
      <p:sp>
        <p:nvSpPr>
          <p:cNvPr id="31" name="object 31"/>
          <p:cNvSpPr txBox="1"/>
          <p:nvPr/>
        </p:nvSpPr>
        <p:spPr>
          <a:xfrm>
            <a:off x="3238569" y="2377177"/>
            <a:ext cx="200660"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Arial"/>
                <a:cs typeface="Arial"/>
              </a:rPr>
              <a:t>24</a:t>
            </a:r>
            <a:endParaRPr sz="1300">
              <a:latin typeface="Arial"/>
              <a:cs typeface="Arial"/>
            </a:endParaRPr>
          </a:p>
        </p:txBody>
      </p:sp>
      <p:sp>
        <p:nvSpPr>
          <p:cNvPr id="32" name="object 32"/>
          <p:cNvSpPr/>
          <p:nvPr/>
        </p:nvSpPr>
        <p:spPr>
          <a:xfrm>
            <a:off x="3142531" y="3290297"/>
            <a:ext cx="414655" cy="398780"/>
          </a:xfrm>
          <a:custGeom>
            <a:avLst/>
            <a:gdLst/>
            <a:ahLst/>
            <a:cxnLst/>
            <a:rect l="l" t="t" r="r" b="b"/>
            <a:pathLst>
              <a:path w="414654" h="398779">
                <a:moveTo>
                  <a:pt x="196204" y="0"/>
                </a:moveTo>
                <a:lnTo>
                  <a:pt x="151029" y="4965"/>
                </a:lnTo>
                <a:lnTo>
                  <a:pt x="109659" y="19121"/>
                </a:lnTo>
                <a:lnTo>
                  <a:pt x="73239" y="41357"/>
                </a:lnTo>
                <a:lnTo>
                  <a:pt x="42917" y="70561"/>
                </a:lnTo>
                <a:lnTo>
                  <a:pt x="19838" y="105624"/>
                </a:lnTo>
                <a:lnTo>
                  <a:pt x="5150" y="145434"/>
                </a:lnTo>
                <a:lnTo>
                  <a:pt x="0" y="188881"/>
                </a:lnTo>
                <a:lnTo>
                  <a:pt x="5150" y="239975"/>
                </a:lnTo>
                <a:lnTo>
                  <a:pt x="19838" y="285264"/>
                </a:lnTo>
                <a:lnTo>
                  <a:pt x="42917" y="323999"/>
                </a:lnTo>
                <a:lnTo>
                  <a:pt x="73239" y="355431"/>
                </a:lnTo>
                <a:lnTo>
                  <a:pt x="109659" y="378811"/>
                </a:lnTo>
                <a:lnTo>
                  <a:pt x="151029" y="393388"/>
                </a:lnTo>
                <a:lnTo>
                  <a:pt x="196204" y="398414"/>
                </a:lnTo>
                <a:lnTo>
                  <a:pt x="249552" y="393388"/>
                </a:lnTo>
                <a:lnTo>
                  <a:pt x="296734" y="378811"/>
                </a:lnTo>
                <a:lnTo>
                  <a:pt x="337006" y="355431"/>
                </a:lnTo>
                <a:lnTo>
                  <a:pt x="369624" y="323999"/>
                </a:lnTo>
                <a:lnTo>
                  <a:pt x="393844" y="285264"/>
                </a:lnTo>
                <a:lnTo>
                  <a:pt x="408922" y="239975"/>
                </a:lnTo>
                <a:lnTo>
                  <a:pt x="414113" y="188881"/>
                </a:lnTo>
                <a:lnTo>
                  <a:pt x="408922" y="145434"/>
                </a:lnTo>
                <a:lnTo>
                  <a:pt x="393844" y="105624"/>
                </a:lnTo>
                <a:lnTo>
                  <a:pt x="369624" y="70561"/>
                </a:lnTo>
                <a:lnTo>
                  <a:pt x="337006" y="41357"/>
                </a:lnTo>
                <a:lnTo>
                  <a:pt x="296734" y="19121"/>
                </a:lnTo>
                <a:lnTo>
                  <a:pt x="249552" y="4965"/>
                </a:lnTo>
                <a:lnTo>
                  <a:pt x="196204" y="0"/>
                </a:lnTo>
                <a:close/>
              </a:path>
            </a:pathLst>
          </a:custGeom>
          <a:solidFill>
            <a:srgbClr val="D9AA73"/>
          </a:solidFill>
        </p:spPr>
        <p:txBody>
          <a:bodyPr wrap="square" lIns="0" tIns="0" rIns="0" bIns="0" rtlCol="0"/>
          <a:lstStyle/>
          <a:p>
            <a:endParaRPr/>
          </a:p>
        </p:txBody>
      </p:sp>
      <p:sp>
        <p:nvSpPr>
          <p:cNvPr id="33" name="object 33"/>
          <p:cNvSpPr txBox="1"/>
          <p:nvPr/>
        </p:nvSpPr>
        <p:spPr>
          <a:xfrm>
            <a:off x="3326036" y="3403540"/>
            <a:ext cx="122555" cy="226695"/>
          </a:xfrm>
          <a:prstGeom prst="rect">
            <a:avLst/>
          </a:prstGeom>
        </p:spPr>
        <p:txBody>
          <a:bodyPr vert="horz" wrap="square" lIns="0" tIns="15240" rIns="0" bIns="0" rtlCol="0">
            <a:spAutoFit/>
          </a:bodyPr>
          <a:lstStyle/>
          <a:p>
            <a:pPr marL="12700">
              <a:lnSpc>
                <a:spcPct val="100000"/>
              </a:lnSpc>
              <a:spcBef>
                <a:spcPts val="120"/>
              </a:spcBef>
            </a:pPr>
            <a:r>
              <a:rPr sz="1300" spc="35" dirty="0">
                <a:latin typeface="Arial"/>
                <a:cs typeface="Arial"/>
                <a:hlinkClick r:id="rId3"/>
              </a:rPr>
              <a:t>1</a:t>
            </a:r>
            <a:endParaRPr sz="1300">
              <a:latin typeface="Arial"/>
              <a:cs typeface="Arial"/>
            </a:endParaRPr>
          </a:p>
        </p:txBody>
      </p:sp>
      <p:sp>
        <p:nvSpPr>
          <p:cNvPr id="34" name="object 34"/>
          <p:cNvSpPr txBox="1"/>
          <p:nvPr/>
        </p:nvSpPr>
        <p:spPr>
          <a:xfrm>
            <a:off x="3797300" y="390524"/>
            <a:ext cx="4354830" cy="269240"/>
          </a:xfrm>
          <a:prstGeom prst="rect">
            <a:avLst/>
          </a:prstGeom>
        </p:spPr>
        <p:txBody>
          <a:bodyPr vert="horz" wrap="square" lIns="0" tIns="12065" rIns="0" bIns="0" rtlCol="0">
            <a:spAutoFit/>
          </a:bodyPr>
          <a:lstStyle/>
          <a:p>
            <a:pPr marL="12700">
              <a:lnSpc>
                <a:spcPct val="100000"/>
              </a:lnSpc>
              <a:spcBef>
                <a:spcPts val="95"/>
              </a:spcBef>
              <a:tabLst>
                <a:tab pos="585470" algn="l"/>
              </a:tabLst>
            </a:pPr>
            <a:r>
              <a:rPr sz="1600" b="1" spc="-5" dirty="0">
                <a:latin typeface="Arial"/>
                <a:cs typeface="Arial"/>
              </a:rPr>
              <a:t>1.	Initially</a:t>
            </a:r>
            <a:r>
              <a:rPr sz="1600" spc="-5" dirty="0">
                <a:latin typeface="Arial"/>
                <a:cs typeface="Arial"/>
              </a:rPr>
              <a:t>, every process is marked as</a:t>
            </a:r>
            <a:r>
              <a:rPr sz="1600" spc="90" dirty="0">
                <a:latin typeface="Arial"/>
                <a:cs typeface="Arial"/>
              </a:rPr>
              <a:t> </a:t>
            </a:r>
            <a:r>
              <a:rPr sz="1600" dirty="0">
                <a:latin typeface="Arial"/>
                <a:cs typeface="Arial"/>
              </a:rPr>
              <a:t>non-</a:t>
            </a:r>
            <a:endParaRPr sz="1600">
              <a:latin typeface="Arial"/>
              <a:cs typeface="Arial"/>
            </a:endParaRPr>
          </a:p>
        </p:txBody>
      </p:sp>
      <p:sp>
        <p:nvSpPr>
          <p:cNvPr id="35" name="object 35"/>
          <p:cNvSpPr txBox="1">
            <a:spLocks noGrp="1"/>
          </p:cNvSpPr>
          <p:nvPr>
            <p:ph type="title"/>
          </p:nvPr>
        </p:nvSpPr>
        <p:spPr>
          <a:xfrm>
            <a:off x="485343" y="582549"/>
            <a:ext cx="8099425" cy="330835"/>
          </a:xfrm>
          <a:prstGeom prst="rect">
            <a:avLst/>
          </a:prstGeom>
        </p:spPr>
        <p:txBody>
          <a:bodyPr vert="horz" wrap="square" lIns="0" tIns="13335" rIns="0" bIns="0" rtlCol="0">
            <a:spAutoFit/>
          </a:bodyPr>
          <a:lstStyle/>
          <a:p>
            <a:pPr marL="12700">
              <a:lnSpc>
                <a:spcPct val="100000"/>
              </a:lnSpc>
              <a:spcBef>
                <a:spcPts val="105"/>
              </a:spcBef>
              <a:tabLst>
                <a:tab pos="3896995" algn="l"/>
              </a:tabLst>
            </a:pPr>
            <a:r>
              <a:rPr sz="3000" baseline="8333" dirty="0">
                <a:solidFill>
                  <a:srgbClr val="FF3300"/>
                </a:solidFill>
              </a:rPr>
              <a:t>A ring-based election</a:t>
            </a:r>
            <a:r>
              <a:rPr sz="3000" spc="-82" baseline="8333" dirty="0">
                <a:solidFill>
                  <a:srgbClr val="FF3300"/>
                </a:solidFill>
              </a:rPr>
              <a:t> </a:t>
            </a:r>
            <a:r>
              <a:rPr sz="3000" baseline="8333" dirty="0">
                <a:solidFill>
                  <a:srgbClr val="FF3300"/>
                </a:solidFill>
              </a:rPr>
              <a:t>in</a:t>
            </a:r>
            <a:r>
              <a:rPr sz="3000" spc="22" baseline="8333" dirty="0">
                <a:solidFill>
                  <a:srgbClr val="FF3300"/>
                </a:solidFill>
              </a:rPr>
              <a:t> </a:t>
            </a:r>
            <a:r>
              <a:rPr sz="3000" baseline="8333" dirty="0">
                <a:solidFill>
                  <a:srgbClr val="FF3300"/>
                </a:solidFill>
              </a:rPr>
              <a:t>progress	</a:t>
            </a:r>
            <a:r>
              <a:rPr sz="1600" spc="-5" dirty="0">
                <a:solidFill>
                  <a:srgbClr val="000000"/>
                </a:solidFill>
              </a:rPr>
              <a:t>participant. Any process can begin an</a:t>
            </a:r>
            <a:r>
              <a:rPr sz="1600" spc="-30" dirty="0">
                <a:solidFill>
                  <a:srgbClr val="000000"/>
                </a:solidFill>
              </a:rPr>
              <a:t> </a:t>
            </a:r>
            <a:r>
              <a:rPr sz="1600" spc="-5" dirty="0">
                <a:solidFill>
                  <a:srgbClr val="000000"/>
                </a:solidFill>
              </a:rPr>
              <a:t>election.</a:t>
            </a:r>
            <a:endParaRPr sz="1600"/>
          </a:p>
        </p:txBody>
      </p:sp>
      <p:sp>
        <p:nvSpPr>
          <p:cNvPr id="36" name="object 36"/>
          <p:cNvSpPr txBox="1"/>
          <p:nvPr/>
        </p:nvSpPr>
        <p:spPr>
          <a:xfrm>
            <a:off x="3797300" y="878204"/>
            <a:ext cx="4869815" cy="269240"/>
          </a:xfrm>
          <a:prstGeom prst="rect">
            <a:avLst/>
          </a:prstGeom>
        </p:spPr>
        <p:txBody>
          <a:bodyPr vert="horz" wrap="square" lIns="0" tIns="12065" rIns="0" bIns="0" rtlCol="0">
            <a:spAutoFit/>
          </a:bodyPr>
          <a:lstStyle/>
          <a:p>
            <a:pPr marL="12700">
              <a:lnSpc>
                <a:spcPct val="100000"/>
              </a:lnSpc>
              <a:spcBef>
                <a:spcPts val="95"/>
              </a:spcBef>
              <a:tabLst>
                <a:tab pos="585470" algn="l"/>
              </a:tabLst>
            </a:pPr>
            <a:r>
              <a:rPr sz="1600" spc="-5" dirty="0">
                <a:latin typeface="Arial"/>
                <a:cs typeface="Arial"/>
              </a:rPr>
              <a:t>2.	The </a:t>
            </a:r>
            <a:r>
              <a:rPr sz="1600" b="1" spc="-5" dirty="0">
                <a:latin typeface="Arial"/>
                <a:cs typeface="Arial"/>
              </a:rPr>
              <a:t>starting </a:t>
            </a:r>
            <a:r>
              <a:rPr sz="1600" spc="-5" dirty="0">
                <a:latin typeface="Arial"/>
                <a:cs typeface="Arial"/>
              </a:rPr>
              <a:t>process marks itself as</a:t>
            </a:r>
            <a:r>
              <a:rPr sz="1600" spc="100" dirty="0">
                <a:latin typeface="Arial"/>
                <a:cs typeface="Arial"/>
              </a:rPr>
              <a:t> </a:t>
            </a:r>
            <a:r>
              <a:rPr sz="1600" spc="-5" dirty="0">
                <a:latin typeface="Arial"/>
                <a:cs typeface="Arial"/>
              </a:rPr>
              <a:t>participant</a:t>
            </a:r>
            <a:endParaRPr sz="1600">
              <a:latin typeface="Arial"/>
              <a:cs typeface="Arial"/>
            </a:endParaRPr>
          </a:p>
        </p:txBody>
      </p:sp>
      <p:sp>
        <p:nvSpPr>
          <p:cNvPr id="37" name="object 37"/>
          <p:cNvSpPr txBox="1"/>
          <p:nvPr/>
        </p:nvSpPr>
        <p:spPr>
          <a:xfrm>
            <a:off x="3797300" y="1122425"/>
            <a:ext cx="4905375" cy="1732280"/>
          </a:xfrm>
          <a:prstGeom prst="rect">
            <a:avLst/>
          </a:prstGeom>
        </p:spPr>
        <p:txBody>
          <a:bodyPr vert="horz" wrap="square" lIns="0" tIns="12065" rIns="0" bIns="0" rtlCol="0">
            <a:spAutoFit/>
          </a:bodyPr>
          <a:lstStyle/>
          <a:p>
            <a:pPr marL="585470" marR="597535">
              <a:lnSpc>
                <a:spcPct val="100000"/>
              </a:lnSpc>
              <a:spcBef>
                <a:spcPts val="95"/>
              </a:spcBef>
            </a:pPr>
            <a:r>
              <a:rPr sz="1600" spc="-5" dirty="0">
                <a:latin typeface="Arial"/>
                <a:cs typeface="Arial"/>
              </a:rPr>
              <a:t>and place its identifier in a message to its  </a:t>
            </a:r>
            <a:r>
              <a:rPr sz="1600" spc="-15" dirty="0">
                <a:latin typeface="Arial"/>
                <a:cs typeface="Arial"/>
              </a:rPr>
              <a:t>neighbour.</a:t>
            </a:r>
            <a:endParaRPr sz="1600" dirty="0">
              <a:latin typeface="Arial"/>
              <a:cs typeface="Arial"/>
            </a:endParaRPr>
          </a:p>
          <a:p>
            <a:pPr marL="585470" marR="97155" indent="-572770" algn="just">
              <a:lnSpc>
                <a:spcPct val="100000"/>
              </a:lnSpc>
              <a:buAutoNum type="arabicPeriod" startAt="3"/>
              <a:tabLst>
                <a:tab pos="586105" algn="l"/>
              </a:tabLst>
            </a:pPr>
            <a:r>
              <a:rPr sz="1600" spc="-5" dirty="0">
                <a:latin typeface="Arial"/>
                <a:cs typeface="Arial"/>
              </a:rPr>
              <a:t>A process receives a message and </a:t>
            </a:r>
            <a:r>
              <a:rPr sz="1600" b="1" spc="-5" dirty="0">
                <a:latin typeface="Arial"/>
                <a:cs typeface="Arial"/>
              </a:rPr>
              <a:t>compare </a:t>
            </a:r>
            <a:r>
              <a:rPr sz="1600" spc="-5" dirty="0">
                <a:latin typeface="Arial"/>
                <a:cs typeface="Arial"/>
              </a:rPr>
              <a:t>it  </a:t>
            </a:r>
            <a:r>
              <a:rPr sz="1600" spc="-10" dirty="0">
                <a:latin typeface="Arial"/>
                <a:cs typeface="Arial"/>
              </a:rPr>
              <a:t>with </a:t>
            </a:r>
            <a:r>
              <a:rPr sz="1600" spc="-5" dirty="0">
                <a:latin typeface="Arial"/>
                <a:cs typeface="Arial"/>
              </a:rPr>
              <a:t>its </a:t>
            </a:r>
            <a:r>
              <a:rPr sz="1600" spc="-10" dirty="0">
                <a:latin typeface="Arial"/>
                <a:cs typeface="Arial"/>
              </a:rPr>
              <a:t>own. </a:t>
            </a:r>
            <a:r>
              <a:rPr sz="1600" spc="-5" dirty="0">
                <a:latin typeface="Arial"/>
                <a:cs typeface="Arial"/>
              </a:rPr>
              <a:t>If the arrived identifier is </a:t>
            </a:r>
            <a:r>
              <a:rPr sz="1600" b="1" spc="-5" dirty="0">
                <a:latin typeface="Arial"/>
                <a:cs typeface="Arial"/>
              </a:rPr>
              <a:t>larger</a:t>
            </a:r>
            <a:r>
              <a:rPr sz="1600" spc="-5" dirty="0">
                <a:latin typeface="Arial"/>
                <a:cs typeface="Arial"/>
              </a:rPr>
              <a:t>, it  passes on the</a:t>
            </a:r>
            <a:r>
              <a:rPr sz="1600" spc="15" dirty="0">
                <a:latin typeface="Arial"/>
                <a:cs typeface="Arial"/>
              </a:rPr>
              <a:t> </a:t>
            </a:r>
            <a:r>
              <a:rPr sz="1600" spc="-5" dirty="0">
                <a:latin typeface="Arial"/>
                <a:cs typeface="Arial"/>
              </a:rPr>
              <a:t>message.</a:t>
            </a:r>
            <a:endParaRPr sz="1600" dirty="0">
              <a:latin typeface="Arial"/>
              <a:cs typeface="Arial"/>
            </a:endParaRPr>
          </a:p>
          <a:p>
            <a:pPr marL="585470" indent="-572770">
              <a:lnSpc>
                <a:spcPct val="100000"/>
              </a:lnSpc>
              <a:buAutoNum type="arabicPeriod" startAt="3"/>
              <a:tabLst>
                <a:tab pos="585470" algn="l"/>
                <a:tab pos="586105" algn="l"/>
              </a:tabLst>
            </a:pPr>
            <a:r>
              <a:rPr sz="1600" spc="-5" dirty="0">
                <a:latin typeface="Arial"/>
                <a:cs typeface="Arial"/>
              </a:rPr>
              <a:t>If arrived identifier is </a:t>
            </a:r>
            <a:r>
              <a:rPr sz="1600" b="1" spc="-5" dirty="0">
                <a:latin typeface="Arial"/>
                <a:cs typeface="Arial"/>
              </a:rPr>
              <a:t>smaller </a:t>
            </a:r>
            <a:r>
              <a:rPr sz="1600" spc="-5" dirty="0">
                <a:latin typeface="Arial"/>
                <a:cs typeface="Arial"/>
              </a:rPr>
              <a:t>and receiver is</a:t>
            </a:r>
            <a:r>
              <a:rPr sz="1600" spc="135" dirty="0">
                <a:latin typeface="Arial"/>
                <a:cs typeface="Arial"/>
              </a:rPr>
              <a:t> </a:t>
            </a:r>
            <a:r>
              <a:rPr sz="1600" spc="-5" dirty="0">
                <a:latin typeface="Arial"/>
                <a:cs typeface="Arial"/>
              </a:rPr>
              <a:t>not</a:t>
            </a:r>
            <a:endParaRPr sz="1600" dirty="0">
              <a:latin typeface="Arial"/>
              <a:cs typeface="Arial"/>
            </a:endParaRPr>
          </a:p>
          <a:p>
            <a:pPr marL="585470">
              <a:lnSpc>
                <a:spcPct val="100000"/>
              </a:lnSpc>
            </a:pPr>
            <a:r>
              <a:rPr sz="1600" spc="-5" dirty="0">
                <a:latin typeface="Arial"/>
                <a:cs typeface="Arial"/>
              </a:rPr>
              <a:t>a participant, substitute </a:t>
            </a:r>
            <a:r>
              <a:rPr sz="1600" dirty="0">
                <a:latin typeface="Arial"/>
                <a:cs typeface="Arial"/>
              </a:rPr>
              <a:t>its </a:t>
            </a:r>
            <a:r>
              <a:rPr sz="1600" spc="-10" dirty="0">
                <a:latin typeface="Arial"/>
                <a:cs typeface="Arial"/>
              </a:rPr>
              <a:t>own </a:t>
            </a:r>
            <a:r>
              <a:rPr sz="1600" spc="-5" dirty="0">
                <a:latin typeface="Arial"/>
                <a:cs typeface="Arial"/>
              </a:rPr>
              <a:t>identifier in</a:t>
            </a:r>
            <a:r>
              <a:rPr sz="1600" spc="60" dirty="0">
                <a:latin typeface="Arial"/>
                <a:cs typeface="Arial"/>
              </a:rPr>
              <a:t> </a:t>
            </a:r>
            <a:r>
              <a:rPr sz="1600" spc="-5" dirty="0">
                <a:latin typeface="Arial"/>
                <a:cs typeface="Arial"/>
              </a:rPr>
              <a:t>the</a:t>
            </a:r>
            <a:endParaRPr sz="1600" dirty="0">
              <a:latin typeface="Arial"/>
              <a:cs typeface="Arial"/>
            </a:endParaRPr>
          </a:p>
        </p:txBody>
      </p:sp>
      <p:sp>
        <p:nvSpPr>
          <p:cNvPr id="38" name="object 38"/>
          <p:cNvSpPr txBox="1"/>
          <p:nvPr/>
        </p:nvSpPr>
        <p:spPr>
          <a:xfrm>
            <a:off x="4370323" y="2829560"/>
            <a:ext cx="427545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hlinkClick r:id="rId3"/>
              </a:rPr>
              <a:t>message and forward if. It does not </a:t>
            </a:r>
            <a:r>
              <a:rPr sz="1600" spc="-5" dirty="0">
                <a:latin typeface="Arial"/>
                <a:cs typeface="Arial"/>
              </a:rPr>
              <a:t>forward</a:t>
            </a:r>
            <a:r>
              <a:rPr sz="1600" spc="110" dirty="0">
                <a:latin typeface="Arial"/>
                <a:cs typeface="Arial"/>
              </a:rPr>
              <a:t> </a:t>
            </a:r>
            <a:r>
              <a:rPr sz="1600" spc="-5" dirty="0">
                <a:latin typeface="Arial"/>
                <a:cs typeface="Arial"/>
              </a:rPr>
              <a:t>the</a:t>
            </a:r>
            <a:endParaRPr sz="1600">
              <a:latin typeface="Arial"/>
              <a:cs typeface="Arial"/>
            </a:endParaRPr>
          </a:p>
        </p:txBody>
      </p:sp>
      <p:sp>
        <p:nvSpPr>
          <p:cNvPr id="39" name="object 39"/>
          <p:cNvSpPr txBox="1"/>
          <p:nvPr/>
        </p:nvSpPr>
        <p:spPr>
          <a:xfrm>
            <a:off x="4370323" y="3073399"/>
            <a:ext cx="331089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hlinkClick r:id="rId3"/>
              </a:rPr>
              <a:t>message </a:t>
            </a:r>
            <a:r>
              <a:rPr sz="1600" dirty="0">
                <a:latin typeface="Arial"/>
                <a:cs typeface="Arial"/>
                <a:hlinkClick r:id="rId3"/>
              </a:rPr>
              <a:t>if </a:t>
            </a:r>
            <a:r>
              <a:rPr sz="1600" spc="-5" dirty="0">
                <a:latin typeface="Arial"/>
                <a:cs typeface="Arial"/>
                <a:hlinkClick r:id="rId3"/>
              </a:rPr>
              <a:t>it is already a</a:t>
            </a:r>
            <a:r>
              <a:rPr sz="1600" spc="5" dirty="0">
                <a:latin typeface="Arial"/>
                <a:cs typeface="Arial"/>
                <a:hlinkClick r:id="rId3"/>
              </a:rPr>
              <a:t> </a:t>
            </a:r>
            <a:r>
              <a:rPr sz="1600" spc="-5" dirty="0">
                <a:latin typeface="Arial"/>
                <a:cs typeface="Arial"/>
                <a:hlinkClick r:id="rId3"/>
              </a:rPr>
              <a:t>participant.</a:t>
            </a:r>
            <a:endParaRPr sz="1600">
              <a:latin typeface="Arial"/>
              <a:cs typeface="Arial"/>
            </a:endParaRPr>
          </a:p>
        </p:txBody>
      </p:sp>
      <p:sp>
        <p:nvSpPr>
          <p:cNvPr id="40" name="object 40"/>
          <p:cNvSpPr txBox="1"/>
          <p:nvPr/>
        </p:nvSpPr>
        <p:spPr>
          <a:xfrm>
            <a:off x="3797300" y="3317240"/>
            <a:ext cx="4744085" cy="269240"/>
          </a:xfrm>
          <a:prstGeom prst="rect">
            <a:avLst/>
          </a:prstGeom>
        </p:spPr>
        <p:txBody>
          <a:bodyPr vert="horz" wrap="square" lIns="0" tIns="12065" rIns="0" bIns="0" rtlCol="0">
            <a:spAutoFit/>
          </a:bodyPr>
          <a:lstStyle/>
          <a:p>
            <a:pPr marL="12700">
              <a:lnSpc>
                <a:spcPct val="100000"/>
              </a:lnSpc>
              <a:spcBef>
                <a:spcPts val="95"/>
              </a:spcBef>
              <a:tabLst>
                <a:tab pos="585470" algn="l"/>
              </a:tabLst>
            </a:pPr>
            <a:r>
              <a:rPr sz="1600" spc="-5" dirty="0">
                <a:latin typeface="Arial"/>
                <a:cs typeface="Arial"/>
                <a:hlinkClick r:id="rId3"/>
              </a:rPr>
              <a:t>5.	</a:t>
            </a:r>
            <a:r>
              <a:rPr sz="1600" spc="-10" dirty="0">
                <a:latin typeface="Arial"/>
                <a:cs typeface="Arial"/>
                <a:hlinkClick r:id="rId3"/>
              </a:rPr>
              <a:t>On </a:t>
            </a:r>
            <a:r>
              <a:rPr sz="1600" spc="-5" dirty="0">
                <a:latin typeface="Arial"/>
                <a:cs typeface="Arial"/>
                <a:hlinkClick r:id="rId3"/>
              </a:rPr>
              <a:t>forwarding of any case, the proces</a:t>
            </a:r>
            <a:r>
              <a:rPr sz="1600" spc="-5" dirty="0">
                <a:latin typeface="Arial"/>
                <a:cs typeface="Arial"/>
              </a:rPr>
              <a:t>s</a:t>
            </a:r>
            <a:r>
              <a:rPr sz="1600" spc="95" dirty="0">
                <a:latin typeface="Arial"/>
                <a:cs typeface="Arial"/>
              </a:rPr>
              <a:t> </a:t>
            </a:r>
            <a:r>
              <a:rPr sz="1600" spc="-5" dirty="0">
                <a:latin typeface="Arial"/>
                <a:cs typeface="Arial"/>
              </a:rPr>
              <a:t>marks</a:t>
            </a:r>
            <a:endParaRPr sz="1600">
              <a:latin typeface="Arial"/>
              <a:cs typeface="Arial"/>
            </a:endParaRPr>
          </a:p>
        </p:txBody>
      </p:sp>
      <p:sp>
        <p:nvSpPr>
          <p:cNvPr id="41" name="object 41"/>
          <p:cNvSpPr txBox="1"/>
          <p:nvPr/>
        </p:nvSpPr>
        <p:spPr>
          <a:xfrm>
            <a:off x="4370323" y="3561079"/>
            <a:ext cx="193357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hlinkClick r:id="rId3"/>
              </a:rPr>
              <a:t>itself as a</a:t>
            </a:r>
            <a:r>
              <a:rPr sz="1600" spc="-20" dirty="0">
                <a:latin typeface="Arial"/>
                <a:cs typeface="Arial"/>
                <a:hlinkClick r:id="rId3"/>
              </a:rPr>
              <a:t> </a:t>
            </a:r>
            <a:r>
              <a:rPr sz="1600" spc="-5" dirty="0">
                <a:latin typeface="Arial"/>
                <a:cs typeface="Arial"/>
                <a:hlinkClick r:id="rId3"/>
              </a:rPr>
              <a:t>participant.</a:t>
            </a:r>
            <a:endParaRPr sz="1600">
              <a:latin typeface="Arial"/>
              <a:cs typeface="Arial"/>
            </a:endParaRPr>
          </a:p>
        </p:txBody>
      </p:sp>
      <p:sp>
        <p:nvSpPr>
          <p:cNvPr id="42" name="object 42"/>
          <p:cNvSpPr txBox="1"/>
          <p:nvPr/>
        </p:nvSpPr>
        <p:spPr>
          <a:xfrm>
            <a:off x="3797300" y="3805173"/>
            <a:ext cx="4983480" cy="2219960"/>
          </a:xfrm>
          <a:prstGeom prst="rect">
            <a:avLst/>
          </a:prstGeom>
        </p:spPr>
        <p:txBody>
          <a:bodyPr vert="horz" wrap="square" lIns="0" tIns="12065" rIns="0" bIns="0" rtlCol="0">
            <a:spAutoFit/>
          </a:bodyPr>
          <a:lstStyle/>
          <a:p>
            <a:pPr marL="585470" marR="236220" indent="-572770">
              <a:lnSpc>
                <a:spcPct val="100000"/>
              </a:lnSpc>
              <a:spcBef>
                <a:spcPts val="95"/>
              </a:spcBef>
              <a:buAutoNum type="arabicPeriod" startAt="6"/>
              <a:tabLst>
                <a:tab pos="585470" algn="l"/>
                <a:tab pos="586105" algn="l"/>
              </a:tabLst>
            </a:pPr>
            <a:r>
              <a:rPr sz="1600" spc="-5" dirty="0">
                <a:latin typeface="Arial"/>
                <a:cs typeface="Arial"/>
              </a:rPr>
              <a:t>If the received identifier is that of the receiver  itself, then this process’s identifier must be the  greatest, and it becomes the</a:t>
            </a:r>
            <a:r>
              <a:rPr sz="1600" spc="70" dirty="0">
                <a:latin typeface="Arial"/>
                <a:cs typeface="Arial"/>
              </a:rPr>
              <a:t> </a:t>
            </a:r>
            <a:r>
              <a:rPr sz="1600" b="1" spc="-5" dirty="0">
                <a:latin typeface="Arial"/>
                <a:cs typeface="Arial"/>
              </a:rPr>
              <a:t>coordinator</a:t>
            </a:r>
            <a:r>
              <a:rPr sz="1600" spc="-5" dirty="0">
                <a:latin typeface="Arial"/>
                <a:cs typeface="Arial"/>
              </a:rPr>
              <a:t>.</a:t>
            </a:r>
            <a:endParaRPr sz="1600" dirty="0">
              <a:latin typeface="Arial"/>
              <a:cs typeface="Arial"/>
            </a:endParaRPr>
          </a:p>
          <a:p>
            <a:pPr marL="585470" marR="154305" indent="-572770" algn="just">
              <a:lnSpc>
                <a:spcPct val="100000"/>
              </a:lnSpc>
              <a:buAutoNum type="arabicPeriod" startAt="6"/>
              <a:tabLst>
                <a:tab pos="586105" algn="l"/>
              </a:tabLst>
            </a:pPr>
            <a:r>
              <a:rPr sz="1600" spc="-5" dirty="0">
                <a:latin typeface="Arial"/>
                <a:cs typeface="Arial"/>
              </a:rPr>
              <a:t>The coordinator marks itself as non-participant,  set </a:t>
            </a:r>
            <a:r>
              <a:rPr sz="1600" b="1" spc="-5" dirty="0">
                <a:solidFill>
                  <a:srgbClr val="006FC0"/>
                </a:solidFill>
                <a:latin typeface="Arial"/>
                <a:cs typeface="Arial"/>
              </a:rPr>
              <a:t>elected</a:t>
            </a:r>
            <a:r>
              <a:rPr sz="2400" b="1" spc="-7" baseline="-20833" dirty="0">
                <a:solidFill>
                  <a:srgbClr val="006FC0"/>
                </a:solidFill>
                <a:latin typeface="Arial"/>
                <a:cs typeface="Arial"/>
              </a:rPr>
              <a:t>i </a:t>
            </a:r>
            <a:r>
              <a:rPr sz="1600" spc="-5" dirty="0">
                <a:latin typeface="Arial"/>
                <a:cs typeface="Arial"/>
              </a:rPr>
              <a:t>and sends an </a:t>
            </a:r>
            <a:r>
              <a:rPr sz="1600" b="1" spc="-5" dirty="0">
                <a:latin typeface="Arial"/>
                <a:cs typeface="Arial"/>
              </a:rPr>
              <a:t>elected </a:t>
            </a:r>
            <a:r>
              <a:rPr sz="1600" spc="-5" dirty="0">
                <a:latin typeface="Arial"/>
                <a:cs typeface="Arial"/>
              </a:rPr>
              <a:t>message to </a:t>
            </a:r>
            <a:r>
              <a:rPr sz="1600" spc="-5" dirty="0">
                <a:solidFill>
                  <a:srgbClr val="6F2F9F"/>
                </a:solidFill>
                <a:latin typeface="Arial"/>
                <a:cs typeface="Arial"/>
              </a:rPr>
              <a:t> its neighbour </a:t>
            </a:r>
            <a:r>
              <a:rPr sz="1600" dirty="0">
                <a:solidFill>
                  <a:srgbClr val="6F2F9F"/>
                </a:solidFill>
                <a:latin typeface="Arial"/>
                <a:cs typeface="Arial"/>
              </a:rPr>
              <a:t>enclosing </a:t>
            </a:r>
            <a:r>
              <a:rPr sz="1600" spc="-5" dirty="0">
                <a:solidFill>
                  <a:srgbClr val="6F2F9F"/>
                </a:solidFill>
                <a:latin typeface="Arial"/>
                <a:cs typeface="Arial"/>
              </a:rPr>
              <a:t>its</a:t>
            </a:r>
            <a:r>
              <a:rPr sz="1600" spc="-45" dirty="0">
                <a:solidFill>
                  <a:srgbClr val="6F2F9F"/>
                </a:solidFill>
                <a:latin typeface="Arial"/>
                <a:cs typeface="Arial"/>
              </a:rPr>
              <a:t> </a:t>
            </a:r>
            <a:r>
              <a:rPr sz="1600" dirty="0">
                <a:solidFill>
                  <a:srgbClr val="6F2F9F"/>
                </a:solidFill>
                <a:latin typeface="Arial"/>
                <a:cs typeface="Arial"/>
              </a:rPr>
              <a:t>ID</a:t>
            </a:r>
            <a:r>
              <a:rPr sz="1600" dirty="0">
                <a:latin typeface="Arial"/>
                <a:cs typeface="Arial"/>
              </a:rPr>
              <a:t>.</a:t>
            </a:r>
          </a:p>
          <a:p>
            <a:pPr marL="585470" marR="5080" indent="-572770">
              <a:lnSpc>
                <a:spcPct val="100000"/>
              </a:lnSpc>
              <a:buAutoNum type="arabicPeriod" startAt="6"/>
              <a:tabLst>
                <a:tab pos="585470" algn="l"/>
                <a:tab pos="586105" algn="l"/>
              </a:tabLst>
            </a:pPr>
            <a:r>
              <a:rPr sz="1600" spc="-5" dirty="0">
                <a:latin typeface="Arial"/>
                <a:cs typeface="Arial"/>
              </a:rPr>
              <a:t>When a process receives </a:t>
            </a:r>
            <a:r>
              <a:rPr sz="1600" b="1" spc="-5" dirty="0">
                <a:latin typeface="Arial"/>
                <a:cs typeface="Arial"/>
              </a:rPr>
              <a:t>elected </a:t>
            </a:r>
            <a:r>
              <a:rPr sz="1600" spc="-5" dirty="0">
                <a:latin typeface="Arial"/>
                <a:cs typeface="Arial"/>
              </a:rPr>
              <a:t>message, it  marks itself as a non-participant, sets its variable </a:t>
            </a:r>
            <a:r>
              <a:rPr sz="1600" spc="-5" dirty="0">
                <a:solidFill>
                  <a:srgbClr val="006FC0"/>
                </a:solidFill>
                <a:latin typeface="Arial"/>
                <a:cs typeface="Arial"/>
              </a:rPr>
              <a:t> </a:t>
            </a:r>
            <a:r>
              <a:rPr sz="1600" b="1" spc="-5" dirty="0">
                <a:solidFill>
                  <a:srgbClr val="006FC0"/>
                </a:solidFill>
                <a:latin typeface="Arial"/>
                <a:cs typeface="Arial"/>
              </a:rPr>
              <a:t>elected</a:t>
            </a:r>
            <a:r>
              <a:rPr sz="1575" b="1" spc="-7" baseline="-21164" dirty="0">
                <a:solidFill>
                  <a:srgbClr val="006FC0"/>
                </a:solidFill>
                <a:latin typeface="Arial"/>
                <a:cs typeface="Arial"/>
              </a:rPr>
              <a:t>i </a:t>
            </a:r>
            <a:r>
              <a:rPr sz="1600" spc="-5" dirty="0">
                <a:latin typeface="Arial"/>
                <a:cs typeface="Arial"/>
              </a:rPr>
              <a:t>and forwards the</a:t>
            </a:r>
            <a:r>
              <a:rPr sz="1600" spc="85" dirty="0">
                <a:latin typeface="Arial"/>
                <a:cs typeface="Arial"/>
              </a:rPr>
              <a:t> </a:t>
            </a:r>
            <a:r>
              <a:rPr sz="1600" spc="-5" dirty="0">
                <a:latin typeface="Arial"/>
                <a:cs typeface="Arial"/>
              </a:rPr>
              <a:t>message.</a:t>
            </a:r>
            <a:endParaRPr sz="1600" dirty="0">
              <a:latin typeface="Arial"/>
              <a:cs typeface="Arial"/>
            </a:endParaRPr>
          </a:p>
        </p:txBody>
      </p:sp>
    </p:spTree>
    <p:extLst>
      <p:ext uri="{BB962C8B-B14F-4D97-AF65-F5344CB8AC3E}">
        <p14:creationId xmlns:p14="http://schemas.microsoft.com/office/powerpoint/2010/main" val="555235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858000"/>
          </a:xfrm>
        </p:spPr>
        <p:txBody>
          <a:bodyPr>
            <a:normAutofit fontScale="92500" lnSpcReduction="10000"/>
          </a:bodyPr>
          <a:lstStyle/>
          <a:p>
            <a:pPr marL="0" indent="0" algn="just">
              <a:buNone/>
            </a:pPr>
            <a:r>
              <a:rPr lang="en-US" sz="2400" b="1" dirty="0"/>
              <a:t>2. The bully algorithm</a:t>
            </a:r>
            <a:r>
              <a:rPr lang="en-GB" sz="2400" b="1" dirty="0"/>
              <a:t> </a:t>
            </a:r>
          </a:p>
          <a:p>
            <a:pPr marL="0" indent="0" algn="just">
              <a:buNone/>
            </a:pPr>
            <a:r>
              <a:rPr lang="en-GB" sz="2400" dirty="0"/>
              <a:t>Process with highest id will be the coordinator</a:t>
            </a:r>
          </a:p>
          <a:p>
            <a:pPr marL="0" indent="0" algn="just">
              <a:buNone/>
            </a:pPr>
            <a:r>
              <a:rPr lang="en-GB" sz="2400" dirty="0"/>
              <a:t>There are three types of message in this algorithm: </a:t>
            </a:r>
          </a:p>
          <a:p>
            <a:pPr marL="0" indent="0" algn="just">
              <a:buNone/>
            </a:pPr>
            <a:endParaRPr lang="en-GB" sz="2400" dirty="0"/>
          </a:p>
          <a:p>
            <a:pPr marL="0" indent="0" algn="just">
              <a:buNone/>
            </a:pPr>
            <a:r>
              <a:rPr lang="en-GB" sz="2400" dirty="0"/>
              <a:t>an election message is sent to announce an election; </a:t>
            </a:r>
          </a:p>
          <a:p>
            <a:pPr marL="0" indent="0" algn="just">
              <a:buNone/>
            </a:pPr>
            <a:endParaRPr lang="en-GB" sz="2400" dirty="0"/>
          </a:p>
          <a:p>
            <a:pPr marL="0" indent="0" algn="just">
              <a:buNone/>
            </a:pPr>
            <a:r>
              <a:rPr lang="en-GB" sz="2400" dirty="0"/>
              <a:t>an answer message is sent in response to an election message </a:t>
            </a:r>
          </a:p>
          <a:p>
            <a:pPr marL="0" indent="0" algn="just">
              <a:buNone/>
            </a:pPr>
            <a:endParaRPr lang="en-GB" sz="2400" dirty="0"/>
          </a:p>
          <a:p>
            <a:pPr marL="0" indent="0" algn="just">
              <a:buNone/>
            </a:pPr>
            <a:r>
              <a:rPr lang="en-GB" sz="2400" dirty="0"/>
              <a:t>a coordinator message is sent to announce the identity of the elected process.</a:t>
            </a:r>
          </a:p>
          <a:p>
            <a:pPr marL="0" indent="0" algn="just">
              <a:buNone/>
            </a:pPr>
            <a:endParaRPr lang="en-GB" sz="2400" dirty="0"/>
          </a:p>
          <a:p>
            <a:pPr marL="0" indent="0" algn="just">
              <a:buNone/>
            </a:pPr>
            <a:r>
              <a:rPr lang="en-GB" sz="2400" dirty="0"/>
              <a:t> The process that knows it has the highest identifier can elect itself as the coordinator simply by sending a coordinator message to all processes with lower identifiers. </a:t>
            </a:r>
          </a:p>
          <a:p>
            <a:pPr marL="0" indent="0" algn="just">
              <a:buNone/>
            </a:pPr>
            <a:endParaRPr lang="en-GB" sz="2400" dirty="0"/>
          </a:p>
          <a:p>
            <a:pPr marL="0" indent="0" algn="just">
              <a:buNone/>
            </a:pPr>
            <a:r>
              <a:rPr lang="en-GB" sz="2400" dirty="0"/>
              <a:t>On the other hand, a process with a lower identifier can begin an election by sending an election message to those processes that have a higher identifier and awaiting answer messages in response. </a:t>
            </a:r>
          </a:p>
          <a:p>
            <a:pPr marL="0" indent="0" algn="just">
              <a:buNone/>
            </a:pPr>
            <a:endParaRPr lang="en-GB" sz="2400" dirty="0"/>
          </a:p>
        </p:txBody>
      </p:sp>
    </p:spTree>
    <p:extLst>
      <p:ext uri="{BB962C8B-B14F-4D97-AF65-F5344CB8AC3E}">
        <p14:creationId xmlns:p14="http://schemas.microsoft.com/office/powerpoint/2010/main" val="2867652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858000"/>
          </a:xfrm>
        </p:spPr>
        <p:txBody>
          <a:bodyPr>
            <a:normAutofit/>
          </a:bodyPr>
          <a:lstStyle/>
          <a:p>
            <a:pPr marL="0" indent="0" algn="just">
              <a:buNone/>
            </a:pPr>
            <a:r>
              <a:rPr lang="en-GB" sz="2400" dirty="0"/>
              <a:t>If none arrives within time T, the process considers itself the coordinator and sends a coordinator message to all processes with lower identifiers announcing this. </a:t>
            </a:r>
          </a:p>
          <a:p>
            <a:pPr marL="0" indent="0" algn="just">
              <a:buNone/>
            </a:pPr>
            <a:endParaRPr lang="en-GB" sz="2400" dirty="0"/>
          </a:p>
          <a:p>
            <a:pPr marL="0" indent="0" algn="just">
              <a:buNone/>
            </a:pPr>
            <a:r>
              <a:rPr lang="en-GB" sz="2400" dirty="0"/>
              <a:t>Otherwise, the process waits a further period T for a coordinator message to arrive from the new coordinator. </a:t>
            </a:r>
          </a:p>
          <a:p>
            <a:pPr marL="0" indent="0" algn="just">
              <a:buNone/>
            </a:pPr>
            <a:endParaRPr lang="en-GB" sz="2400" dirty="0"/>
          </a:p>
          <a:p>
            <a:pPr marL="0" indent="0" algn="just">
              <a:buNone/>
            </a:pPr>
            <a:endParaRPr lang="en-GB" sz="2400" dirty="0"/>
          </a:p>
          <a:p>
            <a:pPr marL="0" indent="0" algn="just">
              <a:buNone/>
            </a:pPr>
            <a:r>
              <a:rPr lang="en-GB" sz="2400" dirty="0"/>
              <a:t> If a process p </a:t>
            </a:r>
            <a:r>
              <a:rPr lang="en-GB" sz="2400" dirty="0" err="1"/>
              <a:t>i</a:t>
            </a:r>
            <a:r>
              <a:rPr lang="en-GB" sz="2400" dirty="0"/>
              <a:t> receives a coordinator message, it sets its variable elected </a:t>
            </a:r>
            <a:r>
              <a:rPr lang="en-GB" sz="2400" dirty="0" err="1"/>
              <a:t>i</a:t>
            </a:r>
            <a:r>
              <a:rPr lang="en-GB" sz="2400" dirty="0"/>
              <a:t> to the identifier of the coordinator contained within it and treats that process as the coordinator. </a:t>
            </a:r>
          </a:p>
          <a:p>
            <a:pPr marL="0" indent="0" algn="just">
              <a:buNone/>
            </a:pPr>
            <a:endParaRPr lang="en-GB" sz="2400" dirty="0"/>
          </a:p>
          <a:p>
            <a:pPr marL="0" indent="0" algn="just">
              <a:buNone/>
            </a:pPr>
            <a:r>
              <a:rPr lang="en-GB" sz="2400" dirty="0"/>
              <a:t>If a process receives an election message, it sends back an answer message and begins another election – unless it has begun one already. </a:t>
            </a:r>
            <a:endParaRPr lang="en-US" sz="2400" dirty="0"/>
          </a:p>
        </p:txBody>
      </p:sp>
    </p:spTree>
    <p:extLst>
      <p:ext uri="{BB962C8B-B14F-4D97-AF65-F5344CB8AC3E}">
        <p14:creationId xmlns:p14="http://schemas.microsoft.com/office/powerpoint/2010/main" val="43376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858000"/>
          </a:xfrm>
        </p:spPr>
        <p:txBody>
          <a:bodyPr>
            <a:normAutofit/>
          </a:bodyPr>
          <a:lstStyle/>
          <a:p>
            <a:pPr marL="0" indent="0" algn="just">
              <a:buNone/>
            </a:pPr>
            <a:endParaRPr lang="en-GB" sz="2400" dirty="0"/>
          </a:p>
          <a:p>
            <a:pPr marL="0" indent="0" algn="just">
              <a:buNone/>
            </a:pPr>
            <a:r>
              <a:rPr lang="en-GB" sz="2400" dirty="0"/>
              <a:t>When a process, P, notices that the coordinator is no longer responding to requests, it initiates an election.</a:t>
            </a:r>
          </a:p>
          <a:p>
            <a:pPr marL="0" indent="0" algn="just">
              <a:buNone/>
            </a:pPr>
            <a:endParaRPr lang="en-GB" sz="2400" dirty="0"/>
          </a:p>
          <a:p>
            <a:pPr marL="0" indent="0" algn="just">
              <a:buNone/>
            </a:pPr>
            <a:r>
              <a:rPr lang="en-GB" sz="2400" dirty="0"/>
              <a:t> ● P sends an ELECTION message to all processes with higher no. </a:t>
            </a:r>
          </a:p>
          <a:p>
            <a:pPr marL="0" indent="0" algn="just">
              <a:buNone/>
            </a:pPr>
            <a:endParaRPr lang="en-GB" sz="2400" dirty="0"/>
          </a:p>
          <a:p>
            <a:pPr marL="0" indent="0" algn="just">
              <a:buNone/>
            </a:pPr>
            <a:r>
              <a:rPr lang="en-GB" sz="2400" dirty="0"/>
              <a:t>● If no one responds, P wins the election and becomes a coordinator. </a:t>
            </a:r>
          </a:p>
          <a:p>
            <a:pPr marL="0" indent="0" algn="just">
              <a:buNone/>
            </a:pPr>
            <a:endParaRPr lang="en-GB" sz="2400" dirty="0"/>
          </a:p>
          <a:p>
            <a:pPr marL="0" indent="0" algn="just">
              <a:buNone/>
            </a:pPr>
            <a:r>
              <a:rPr lang="en-GB" sz="2400" dirty="0"/>
              <a:t>● If one of the higher-ups answers, it takes over. </a:t>
            </a:r>
          </a:p>
          <a:p>
            <a:pPr marL="0" indent="0" algn="just">
              <a:buNone/>
            </a:pPr>
            <a:endParaRPr lang="en-GB" sz="2400" dirty="0"/>
          </a:p>
          <a:p>
            <a:pPr marL="0" indent="0" algn="just">
              <a:buNone/>
            </a:pPr>
            <a:r>
              <a:rPr lang="en-GB" sz="2400" dirty="0"/>
              <a:t>P’ s job is done. When a process gets an ELECTION message from one of its lower-numbered colleagues: </a:t>
            </a:r>
          </a:p>
          <a:p>
            <a:pPr marL="0" indent="0" algn="just">
              <a:buNone/>
            </a:pPr>
            <a:endParaRPr lang="en-GB" sz="2400" dirty="0"/>
          </a:p>
          <a:p>
            <a:pPr marL="0" indent="0" algn="just">
              <a:buNone/>
            </a:pPr>
            <a:r>
              <a:rPr lang="en-GB" sz="2400" dirty="0"/>
              <a:t>● Receiver sends an OK message back to the sender to indicate that he is alive and will take over. </a:t>
            </a:r>
          </a:p>
        </p:txBody>
      </p:sp>
    </p:spTree>
    <p:extLst>
      <p:ext uri="{BB962C8B-B14F-4D97-AF65-F5344CB8AC3E}">
        <p14:creationId xmlns:p14="http://schemas.microsoft.com/office/powerpoint/2010/main" val="775962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715436" cy="6858000"/>
          </a:xfrm>
        </p:spPr>
        <p:txBody>
          <a:bodyPr>
            <a:normAutofit fontScale="92500"/>
          </a:bodyPr>
          <a:lstStyle/>
          <a:p>
            <a:pPr marL="0" indent="0" algn="just">
              <a:buNone/>
            </a:pPr>
            <a:endParaRPr lang="en-GB" sz="2400" dirty="0"/>
          </a:p>
          <a:p>
            <a:pPr marL="0" indent="0" algn="just">
              <a:buNone/>
            </a:pPr>
            <a:r>
              <a:rPr lang="en-GB" sz="2400" dirty="0"/>
              <a:t>● Receiver holds an election, unless it is already holding one.</a:t>
            </a:r>
          </a:p>
          <a:p>
            <a:pPr marL="0" indent="0" algn="just">
              <a:buNone/>
            </a:pPr>
            <a:endParaRPr lang="en-GB" sz="2400" dirty="0"/>
          </a:p>
          <a:p>
            <a:pPr marL="0" indent="0" algn="just">
              <a:buNone/>
            </a:pPr>
            <a:r>
              <a:rPr lang="en-GB" sz="2400" dirty="0"/>
              <a:t> ● Eventually, all processes give up but one, and that one is the new coordinator. </a:t>
            </a:r>
          </a:p>
          <a:p>
            <a:pPr marL="0" indent="0" algn="just">
              <a:buNone/>
            </a:pPr>
            <a:endParaRPr lang="en-GB" sz="2400" dirty="0"/>
          </a:p>
          <a:p>
            <a:pPr marL="0" indent="0" algn="just">
              <a:buNone/>
            </a:pPr>
            <a:r>
              <a:rPr lang="en-GB" sz="2400" dirty="0"/>
              <a:t>● The new coordinator announces its victory by sending all processes a message telling them that starting immediately it is the new coordinator. </a:t>
            </a:r>
          </a:p>
          <a:p>
            <a:pPr marL="0" indent="0" algn="just">
              <a:buNone/>
            </a:pPr>
            <a:endParaRPr lang="en-GB" sz="2400" dirty="0"/>
          </a:p>
          <a:p>
            <a:pPr marL="0" indent="0" algn="just">
              <a:buNone/>
            </a:pPr>
            <a:r>
              <a:rPr lang="en-GB" sz="2400" dirty="0"/>
              <a:t>If a process that was previously down comes back:</a:t>
            </a:r>
          </a:p>
          <a:p>
            <a:pPr marL="0" indent="0" algn="just">
              <a:buNone/>
            </a:pPr>
            <a:endParaRPr lang="en-GB" sz="2400" dirty="0"/>
          </a:p>
          <a:p>
            <a:pPr marL="0" indent="0" algn="just">
              <a:buNone/>
            </a:pPr>
            <a:r>
              <a:rPr lang="en-GB" sz="2400" dirty="0"/>
              <a:t> ● It holds an election.</a:t>
            </a:r>
          </a:p>
          <a:p>
            <a:pPr marL="0" indent="0" algn="just">
              <a:buNone/>
            </a:pPr>
            <a:endParaRPr lang="en-GB" sz="2400" dirty="0"/>
          </a:p>
          <a:p>
            <a:pPr marL="0" indent="0" algn="just">
              <a:buNone/>
            </a:pPr>
            <a:r>
              <a:rPr lang="en-GB" sz="2400" dirty="0"/>
              <a:t> ● If it happens to be the highest process currently running, it will win the election and take over the coordinator’ s job. </a:t>
            </a:r>
          </a:p>
          <a:p>
            <a:pPr marL="0" indent="0" algn="just">
              <a:buNone/>
            </a:pPr>
            <a:endParaRPr lang="en-GB" sz="2400" dirty="0"/>
          </a:p>
          <a:p>
            <a:pPr marL="0" indent="0" algn="just">
              <a:buNone/>
            </a:pPr>
            <a:r>
              <a:rPr lang="en-GB" sz="2400" dirty="0"/>
              <a:t>● Biggest guy” always wins and hence the name “ bully” algorithm.</a:t>
            </a:r>
            <a:endParaRPr lang="en-US" sz="2400" dirty="0"/>
          </a:p>
        </p:txBody>
      </p:sp>
    </p:spTree>
    <p:extLst>
      <p:ext uri="{BB962C8B-B14F-4D97-AF65-F5344CB8AC3E}">
        <p14:creationId xmlns:p14="http://schemas.microsoft.com/office/powerpoint/2010/main" val="3081732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343" y="352120"/>
            <a:ext cx="2600960"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3300"/>
                </a:solidFill>
              </a:rPr>
              <a:t>The bully</a:t>
            </a:r>
            <a:r>
              <a:rPr sz="2000" spc="-20" dirty="0">
                <a:solidFill>
                  <a:srgbClr val="FF3300"/>
                </a:solidFill>
              </a:rPr>
              <a:t> </a:t>
            </a:r>
            <a:r>
              <a:rPr sz="2000" spc="-5" dirty="0">
                <a:solidFill>
                  <a:srgbClr val="FF3300"/>
                </a:solidFill>
              </a:rPr>
              <a:t>algorithm</a:t>
            </a:r>
          </a:p>
        </p:txBody>
      </p:sp>
      <p:sp>
        <p:nvSpPr>
          <p:cNvPr id="3" name="object 3"/>
          <p:cNvSpPr/>
          <p:nvPr/>
        </p:nvSpPr>
        <p:spPr>
          <a:xfrm>
            <a:off x="8634517" y="3914221"/>
            <a:ext cx="233045" cy="263525"/>
          </a:xfrm>
          <a:custGeom>
            <a:avLst/>
            <a:gdLst/>
            <a:ahLst/>
            <a:cxnLst/>
            <a:rect l="l" t="t" r="r" b="b"/>
            <a:pathLst>
              <a:path w="233045" h="263525">
                <a:moveTo>
                  <a:pt x="116670" y="0"/>
                </a:moveTo>
                <a:lnTo>
                  <a:pt x="73871" y="10463"/>
                </a:lnTo>
                <a:lnTo>
                  <a:pt x="36495" y="38012"/>
                </a:lnTo>
                <a:lnTo>
                  <a:pt x="10039" y="76887"/>
                </a:lnTo>
                <a:lnTo>
                  <a:pt x="0" y="121325"/>
                </a:lnTo>
                <a:lnTo>
                  <a:pt x="10040" y="177819"/>
                </a:lnTo>
                <a:lnTo>
                  <a:pt x="36496" y="222751"/>
                </a:lnTo>
                <a:lnTo>
                  <a:pt x="73871" y="252422"/>
                </a:lnTo>
                <a:lnTo>
                  <a:pt x="116670" y="263134"/>
                </a:lnTo>
                <a:lnTo>
                  <a:pt x="159134" y="252422"/>
                </a:lnTo>
                <a:lnTo>
                  <a:pt x="196337" y="222751"/>
                </a:lnTo>
                <a:lnTo>
                  <a:pt x="222729" y="177819"/>
                </a:lnTo>
                <a:lnTo>
                  <a:pt x="232760" y="121325"/>
                </a:lnTo>
                <a:lnTo>
                  <a:pt x="222729" y="76887"/>
                </a:lnTo>
                <a:lnTo>
                  <a:pt x="196336" y="38012"/>
                </a:lnTo>
                <a:lnTo>
                  <a:pt x="159133" y="10463"/>
                </a:lnTo>
                <a:lnTo>
                  <a:pt x="116670" y="0"/>
                </a:lnTo>
                <a:close/>
              </a:path>
            </a:pathLst>
          </a:custGeom>
          <a:solidFill>
            <a:srgbClr val="FFDC99"/>
          </a:solidFill>
        </p:spPr>
        <p:txBody>
          <a:bodyPr wrap="square" lIns="0" tIns="0" rIns="0" bIns="0" rtlCol="0"/>
          <a:lstStyle/>
          <a:p>
            <a:endParaRPr/>
          </a:p>
        </p:txBody>
      </p:sp>
      <p:sp>
        <p:nvSpPr>
          <p:cNvPr id="4" name="object 4"/>
          <p:cNvSpPr/>
          <p:nvPr/>
        </p:nvSpPr>
        <p:spPr>
          <a:xfrm>
            <a:off x="8634517" y="3914221"/>
            <a:ext cx="233045" cy="263525"/>
          </a:xfrm>
          <a:custGeom>
            <a:avLst/>
            <a:gdLst/>
            <a:ahLst/>
            <a:cxnLst/>
            <a:rect l="l" t="t" r="r" b="b"/>
            <a:pathLst>
              <a:path w="233045" h="263525">
                <a:moveTo>
                  <a:pt x="159134" y="252422"/>
                </a:moveTo>
                <a:lnTo>
                  <a:pt x="196337" y="222751"/>
                </a:lnTo>
                <a:lnTo>
                  <a:pt x="222729" y="177819"/>
                </a:lnTo>
                <a:lnTo>
                  <a:pt x="232760" y="121325"/>
                </a:lnTo>
                <a:lnTo>
                  <a:pt x="222729" y="76887"/>
                </a:lnTo>
                <a:lnTo>
                  <a:pt x="196337" y="38012"/>
                </a:lnTo>
                <a:lnTo>
                  <a:pt x="159133" y="10463"/>
                </a:lnTo>
                <a:lnTo>
                  <a:pt x="116670" y="0"/>
                </a:lnTo>
                <a:lnTo>
                  <a:pt x="73871" y="10463"/>
                </a:lnTo>
                <a:lnTo>
                  <a:pt x="36495" y="38012"/>
                </a:lnTo>
                <a:lnTo>
                  <a:pt x="10039" y="76887"/>
                </a:lnTo>
                <a:lnTo>
                  <a:pt x="0" y="121325"/>
                </a:lnTo>
                <a:lnTo>
                  <a:pt x="10039" y="177819"/>
                </a:lnTo>
                <a:lnTo>
                  <a:pt x="36495" y="222751"/>
                </a:lnTo>
                <a:lnTo>
                  <a:pt x="73871" y="252422"/>
                </a:lnTo>
                <a:lnTo>
                  <a:pt x="116670" y="263134"/>
                </a:lnTo>
                <a:lnTo>
                  <a:pt x="159134" y="252422"/>
                </a:lnTo>
              </a:path>
            </a:pathLst>
          </a:custGeom>
          <a:ln w="39942">
            <a:solidFill>
              <a:srgbClr val="FFECCC"/>
            </a:solidFill>
          </a:ln>
        </p:spPr>
        <p:txBody>
          <a:bodyPr wrap="square" lIns="0" tIns="0" rIns="0" bIns="0" rtlCol="0"/>
          <a:lstStyle/>
          <a:p>
            <a:endParaRPr/>
          </a:p>
        </p:txBody>
      </p:sp>
      <p:sp>
        <p:nvSpPr>
          <p:cNvPr id="5" name="object 5"/>
          <p:cNvSpPr txBox="1"/>
          <p:nvPr/>
        </p:nvSpPr>
        <p:spPr>
          <a:xfrm>
            <a:off x="5366184" y="3050274"/>
            <a:ext cx="189230" cy="220345"/>
          </a:xfrm>
          <a:prstGeom prst="rect">
            <a:avLst/>
          </a:prstGeom>
        </p:spPr>
        <p:txBody>
          <a:bodyPr vert="horz" wrap="square" lIns="0" tIns="15875" rIns="0" bIns="0" rtlCol="0">
            <a:spAutoFit/>
          </a:bodyPr>
          <a:lstStyle/>
          <a:p>
            <a:pPr marL="12700">
              <a:lnSpc>
                <a:spcPct val="100000"/>
              </a:lnSpc>
              <a:spcBef>
                <a:spcPts val="125"/>
              </a:spcBef>
            </a:pPr>
            <a:r>
              <a:rPr sz="1250" spc="-95" dirty="0">
                <a:latin typeface="Arial"/>
                <a:cs typeface="Arial"/>
                <a:hlinkClick r:id="rId2"/>
              </a:rPr>
              <a:t>p</a:t>
            </a:r>
            <a:r>
              <a:rPr sz="1875" spc="-30" baseline="-22222" dirty="0">
                <a:latin typeface="Arial"/>
                <a:cs typeface="Arial"/>
                <a:hlinkClick r:id="rId2"/>
              </a:rPr>
              <a:t>1</a:t>
            </a:r>
            <a:endParaRPr sz="1875" baseline="-22222">
              <a:latin typeface="Arial"/>
              <a:cs typeface="Arial"/>
            </a:endParaRPr>
          </a:p>
        </p:txBody>
      </p:sp>
      <p:sp>
        <p:nvSpPr>
          <p:cNvPr id="6" name="object 6"/>
          <p:cNvSpPr txBox="1"/>
          <p:nvPr/>
        </p:nvSpPr>
        <p:spPr>
          <a:xfrm>
            <a:off x="6451511" y="3070697"/>
            <a:ext cx="111760" cy="220345"/>
          </a:xfrm>
          <a:prstGeom prst="rect">
            <a:avLst/>
          </a:prstGeom>
        </p:spPr>
        <p:txBody>
          <a:bodyPr vert="horz" wrap="square" lIns="0" tIns="15875" rIns="0" bIns="0" rtlCol="0">
            <a:spAutoFit/>
          </a:bodyPr>
          <a:lstStyle/>
          <a:p>
            <a:pPr marL="12700">
              <a:lnSpc>
                <a:spcPct val="100000"/>
              </a:lnSpc>
              <a:spcBef>
                <a:spcPts val="125"/>
              </a:spcBef>
            </a:pPr>
            <a:r>
              <a:rPr sz="1250" spc="-20" dirty="0">
                <a:latin typeface="Arial"/>
                <a:cs typeface="Arial"/>
                <a:hlinkClick r:id="rId2"/>
              </a:rPr>
              <a:t>p</a:t>
            </a:r>
            <a:endParaRPr sz="1250">
              <a:latin typeface="Arial"/>
              <a:cs typeface="Arial"/>
            </a:endParaRPr>
          </a:p>
        </p:txBody>
      </p:sp>
      <p:sp>
        <p:nvSpPr>
          <p:cNvPr id="7" name="object 7"/>
          <p:cNvSpPr txBox="1"/>
          <p:nvPr/>
        </p:nvSpPr>
        <p:spPr>
          <a:xfrm>
            <a:off x="6528711" y="3213140"/>
            <a:ext cx="90170" cy="171450"/>
          </a:xfrm>
          <a:prstGeom prst="rect">
            <a:avLst/>
          </a:prstGeom>
        </p:spPr>
        <p:txBody>
          <a:bodyPr vert="horz" wrap="square" lIns="0" tIns="13335" rIns="0" bIns="0" rtlCol="0">
            <a:spAutoFit/>
          </a:bodyPr>
          <a:lstStyle/>
          <a:p>
            <a:pPr marL="12700">
              <a:lnSpc>
                <a:spcPct val="100000"/>
              </a:lnSpc>
              <a:spcBef>
                <a:spcPts val="105"/>
              </a:spcBef>
            </a:pPr>
            <a:r>
              <a:rPr sz="950" spc="-25" dirty="0">
                <a:latin typeface="Arial"/>
                <a:cs typeface="Arial"/>
                <a:hlinkClick r:id="rId2"/>
              </a:rPr>
              <a:t>2</a:t>
            </a:r>
            <a:endParaRPr sz="950">
              <a:latin typeface="Arial"/>
              <a:cs typeface="Arial"/>
            </a:endParaRPr>
          </a:p>
        </p:txBody>
      </p:sp>
      <p:sp>
        <p:nvSpPr>
          <p:cNvPr id="8" name="object 8"/>
          <p:cNvSpPr txBox="1"/>
          <p:nvPr/>
        </p:nvSpPr>
        <p:spPr>
          <a:xfrm>
            <a:off x="7556303" y="3070697"/>
            <a:ext cx="187325" cy="333375"/>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hlinkClick r:id="rId2"/>
              </a:rPr>
              <a:t>p</a:t>
            </a:r>
            <a:endParaRPr sz="1250">
              <a:latin typeface="Arial"/>
              <a:cs typeface="Arial"/>
            </a:endParaRPr>
          </a:p>
          <a:p>
            <a:pPr marL="109220">
              <a:lnSpc>
                <a:spcPts val="1019"/>
              </a:lnSpc>
            </a:pPr>
            <a:r>
              <a:rPr sz="950" spc="-25" dirty="0">
                <a:latin typeface="Arial"/>
                <a:cs typeface="Arial"/>
                <a:hlinkClick r:id="rId2"/>
              </a:rPr>
              <a:t>3</a:t>
            </a:r>
            <a:endParaRPr sz="950">
              <a:latin typeface="Arial"/>
              <a:cs typeface="Arial"/>
            </a:endParaRPr>
          </a:p>
        </p:txBody>
      </p:sp>
      <p:sp>
        <p:nvSpPr>
          <p:cNvPr id="9" name="object 9"/>
          <p:cNvSpPr txBox="1"/>
          <p:nvPr/>
        </p:nvSpPr>
        <p:spPr>
          <a:xfrm>
            <a:off x="8680249" y="3090716"/>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4</a:t>
            </a:r>
            <a:endParaRPr sz="950">
              <a:latin typeface="Arial"/>
              <a:cs typeface="Arial"/>
            </a:endParaRPr>
          </a:p>
        </p:txBody>
      </p:sp>
      <p:sp>
        <p:nvSpPr>
          <p:cNvPr id="10" name="object 10"/>
          <p:cNvSpPr txBox="1"/>
          <p:nvPr/>
        </p:nvSpPr>
        <p:spPr>
          <a:xfrm>
            <a:off x="5366184" y="4184648"/>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1</a:t>
            </a:r>
            <a:endParaRPr sz="950">
              <a:latin typeface="Arial"/>
              <a:cs typeface="Arial"/>
            </a:endParaRPr>
          </a:p>
        </p:txBody>
      </p:sp>
      <p:sp>
        <p:nvSpPr>
          <p:cNvPr id="11" name="object 11"/>
          <p:cNvSpPr txBox="1"/>
          <p:nvPr/>
        </p:nvSpPr>
        <p:spPr>
          <a:xfrm>
            <a:off x="6451511" y="4205112"/>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2</a:t>
            </a:r>
            <a:endParaRPr sz="950">
              <a:latin typeface="Arial"/>
              <a:cs typeface="Arial"/>
            </a:endParaRPr>
          </a:p>
        </p:txBody>
      </p:sp>
      <p:sp>
        <p:nvSpPr>
          <p:cNvPr id="12" name="object 12"/>
          <p:cNvSpPr txBox="1"/>
          <p:nvPr/>
        </p:nvSpPr>
        <p:spPr>
          <a:xfrm>
            <a:off x="7556303" y="4225595"/>
            <a:ext cx="111760" cy="220345"/>
          </a:xfrm>
          <a:prstGeom prst="rect">
            <a:avLst/>
          </a:prstGeom>
        </p:spPr>
        <p:txBody>
          <a:bodyPr vert="horz" wrap="square" lIns="0" tIns="15875" rIns="0" bIns="0" rtlCol="0">
            <a:spAutoFit/>
          </a:bodyPr>
          <a:lstStyle/>
          <a:p>
            <a:pPr marL="12700">
              <a:lnSpc>
                <a:spcPct val="100000"/>
              </a:lnSpc>
              <a:spcBef>
                <a:spcPts val="125"/>
              </a:spcBef>
            </a:pPr>
            <a:r>
              <a:rPr sz="1250" spc="-20" dirty="0">
                <a:latin typeface="Arial"/>
                <a:cs typeface="Arial"/>
              </a:rPr>
              <a:t>p</a:t>
            </a:r>
            <a:endParaRPr sz="1250">
              <a:latin typeface="Arial"/>
              <a:cs typeface="Arial"/>
            </a:endParaRPr>
          </a:p>
        </p:txBody>
      </p:sp>
      <p:sp>
        <p:nvSpPr>
          <p:cNvPr id="13" name="object 13"/>
          <p:cNvSpPr txBox="1"/>
          <p:nvPr/>
        </p:nvSpPr>
        <p:spPr>
          <a:xfrm>
            <a:off x="7653238" y="4367876"/>
            <a:ext cx="90170" cy="171450"/>
          </a:xfrm>
          <a:prstGeom prst="rect">
            <a:avLst/>
          </a:prstGeom>
        </p:spPr>
        <p:txBody>
          <a:bodyPr vert="horz" wrap="square" lIns="0" tIns="13335" rIns="0" bIns="0" rtlCol="0">
            <a:spAutoFit/>
          </a:bodyPr>
          <a:lstStyle/>
          <a:p>
            <a:pPr marL="12700">
              <a:lnSpc>
                <a:spcPct val="100000"/>
              </a:lnSpc>
              <a:spcBef>
                <a:spcPts val="105"/>
              </a:spcBef>
            </a:pPr>
            <a:r>
              <a:rPr sz="950" spc="-25" dirty="0">
                <a:latin typeface="Arial"/>
                <a:cs typeface="Arial"/>
              </a:rPr>
              <a:t>3</a:t>
            </a:r>
            <a:endParaRPr sz="950">
              <a:latin typeface="Arial"/>
              <a:cs typeface="Arial"/>
            </a:endParaRPr>
          </a:p>
        </p:txBody>
      </p:sp>
      <p:sp>
        <p:nvSpPr>
          <p:cNvPr id="14" name="object 14"/>
          <p:cNvSpPr txBox="1"/>
          <p:nvPr/>
        </p:nvSpPr>
        <p:spPr>
          <a:xfrm>
            <a:off x="8680250" y="4225595"/>
            <a:ext cx="167640" cy="333375"/>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4</a:t>
            </a:r>
            <a:endParaRPr sz="950">
              <a:latin typeface="Arial"/>
              <a:cs typeface="Arial"/>
            </a:endParaRPr>
          </a:p>
        </p:txBody>
      </p:sp>
      <p:sp>
        <p:nvSpPr>
          <p:cNvPr id="15" name="object 15"/>
          <p:cNvSpPr/>
          <p:nvPr/>
        </p:nvSpPr>
        <p:spPr>
          <a:xfrm>
            <a:off x="8615556" y="1543640"/>
            <a:ext cx="252095" cy="283845"/>
          </a:xfrm>
          <a:custGeom>
            <a:avLst/>
            <a:gdLst/>
            <a:ahLst/>
            <a:cxnLst/>
            <a:rect l="l" t="t" r="r" b="b"/>
            <a:pathLst>
              <a:path w="252095" h="283844">
                <a:moveTo>
                  <a:pt x="115896" y="0"/>
                </a:moveTo>
                <a:lnTo>
                  <a:pt x="73218" y="10773"/>
                </a:lnTo>
                <a:lnTo>
                  <a:pt x="36108" y="40542"/>
                </a:lnTo>
                <a:lnTo>
                  <a:pt x="9919" y="85477"/>
                </a:lnTo>
                <a:lnTo>
                  <a:pt x="0" y="141748"/>
                </a:lnTo>
                <a:lnTo>
                  <a:pt x="9919" y="198307"/>
                </a:lnTo>
                <a:lnTo>
                  <a:pt x="36108" y="243282"/>
                </a:lnTo>
                <a:lnTo>
                  <a:pt x="73218" y="272979"/>
                </a:lnTo>
                <a:lnTo>
                  <a:pt x="115896" y="283699"/>
                </a:lnTo>
                <a:lnTo>
                  <a:pt x="159741" y="276759"/>
                </a:lnTo>
                <a:lnTo>
                  <a:pt x="197141" y="257201"/>
                </a:lnTo>
                <a:lnTo>
                  <a:pt x="226200" y="226919"/>
                </a:lnTo>
                <a:lnTo>
                  <a:pt x="245025" y="187803"/>
                </a:lnTo>
                <a:lnTo>
                  <a:pt x="251721" y="141748"/>
                </a:lnTo>
                <a:lnTo>
                  <a:pt x="245025" y="95947"/>
                </a:lnTo>
                <a:lnTo>
                  <a:pt x="226200" y="56911"/>
                </a:lnTo>
                <a:lnTo>
                  <a:pt x="197140" y="26601"/>
                </a:lnTo>
                <a:lnTo>
                  <a:pt x="159741" y="6977"/>
                </a:lnTo>
                <a:lnTo>
                  <a:pt x="115896" y="0"/>
                </a:lnTo>
                <a:close/>
              </a:path>
            </a:pathLst>
          </a:custGeom>
          <a:solidFill>
            <a:srgbClr val="FFDC99"/>
          </a:solidFill>
        </p:spPr>
        <p:txBody>
          <a:bodyPr wrap="square" lIns="0" tIns="0" rIns="0" bIns="0" rtlCol="0"/>
          <a:lstStyle/>
          <a:p>
            <a:endParaRPr/>
          </a:p>
        </p:txBody>
      </p:sp>
      <p:sp>
        <p:nvSpPr>
          <p:cNvPr id="16" name="object 16"/>
          <p:cNvSpPr/>
          <p:nvPr/>
        </p:nvSpPr>
        <p:spPr>
          <a:xfrm>
            <a:off x="8615556" y="1543640"/>
            <a:ext cx="252095" cy="283845"/>
          </a:xfrm>
          <a:custGeom>
            <a:avLst/>
            <a:gdLst/>
            <a:ahLst/>
            <a:cxnLst/>
            <a:rect l="l" t="t" r="r" b="b"/>
            <a:pathLst>
              <a:path w="252095" h="283844">
                <a:moveTo>
                  <a:pt x="197141" y="257201"/>
                </a:moveTo>
                <a:lnTo>
                  <a:pt x="226200" y="226919"/>
                </a:lnTo>
                <a:lnTo>
                  <a:pt x="245025" y="187803"/>
                </a:lnTo>
                <a:lnTo>
                  <a:pt x="251721" y="141748"/>
                </a:lnTo>
                <a:lnTo>
                  <a:pt x="245025" y="95947"/>
                </a:lnTo>
                <a:lnTo>
                  <a:pt x="226200" y="56911"/>
                </a:lnTo>
                <a:lnTo>
                  <a:pt x="197140" y="26601"/>
                </a:lnTo>
                <a:lnTo>
                  <a:pt x="159741" y="6977"/>
                </a:lnTo>
                <a:lnTo>
                  <a:pt x="115896" y="0"/>
                </a:lnTo>
                <a:lnTo>
                  <a:pt x="73218" y="10773"/>
                </a:lnTo>
                <a:lnTo>
                  <a:pt x="36108" y="40542"/>
                </a:lnTo>
                <a:lnTo>
                  <a:pt x="9919" y="85477"/>
                </a:lnTo>
                <a:lnTo>
                  <a:pt x="0" y="141748"/>
                </a:lnTo>
                <a:lnTo>
                  <a:pt x="9919" y="198307"/>
                </a:lnTo>
                <a:lnTo>
                  <a:pt x="36108" y="243282"/>
                </a:lnTo>
                <a:lnTo>
                  <a:pt x="73218" y="272979"/>
                </a:lnTo>
                <a:lnTo>
                  <a:pt x="115896" y="283699"/>
                </a:lnTo>
                <a:lnTo>
                  <a:pt x="159741" y="276759"/>
                </a:lnTo>
                <a:lnTo>
                  <a:pt x="197141" y="257201"/>
                </a:lnTo>
              </a:path>
            </a:pathLst>
          </a:custGeom>
          <a:ln w="39944">
            <a:solidFill>
              <a:srgbClr val="FFECCC"/>
            </a:solidFill>
          </a:ln>
        </p:spPr>
        <p:txBody>
          <a:bodyPr wrap="square" lIns="0" tIns="0" rIns="0" bIns="0" rtlCol="0"/>
          <a:lstStyle/>
          <a:p>
            <a:endParaRPr/>
          </a:p>
        </p:txBody>
      </p:sp>
      <p:sp>
        <p:nvSpPr>
          <p:cNvPr id="17" name="object 17"/>
          <p:cNvSpPr txBox="1"/>
          <p:nvPr/>
        </p:nvSpPr>
        <p:spPr>
          <a:xfrm>
            <a:off x="6509750" y="4934566"/>
            <a:ext cx="123825" cy="195580"/>
          </a:xfrm>
          <a:prstGeom prst="rect">
            <a:avLst/>
          </a:prstGeom>
        </p:spPr>
        <p:txBody>
          <a:bodyPr vert="horz" wrap="square" lIns="0" tIns="14604" rIns="0" bIns="0" rtlCol="0">
            <a:spAutoFit/>
          </a:bodyPr>
          <a:lstStyle/>
          <a:p>
            <a:pPr marL="12700">
              <a:lnSpc>
                <a:spcPct val="100000"/>
              </a:lnSpc>
              <a:spcBef>
                <a:spcPts val="114"/>
              </a:spcBef>
            </a:pPr>
            <a:r>
              <a:rPr sz="1100" spc="-25" dirty="0">
                <a:latin typeface="Arial"/>
                <a:cs typeface="Arial"/>
              </a:rPr>
              <a:t>C</a:t>
            </a:r>
            <a:endParaRPr sz="1100">
              <a:latin typeface="Arial"/>
              <a:cs typeface="Arial"/>
            </a:endParaRPr>
          </a:p>
        </p:txBody>
      </p:sp>
      <p:sp>
        <p:nvSpPr>
          <p:cNvPr id="18" name="object 18"/>
          <p:cNvSpPr txBox="1"/>
          <p:nvPr/>
        </p:nvSpPr>
        <p:spPr>
          <a:xfrm>
            <a:off x="5657087" y="4752314"/>
            <a:ext cx="770890" cy="195580"/>
          </a:xfrm>
          <a:prstGeom prst="rect">
            <a:avLst/>
          </a:prstGeom>
        </p:spPr>
        <p:txBody>
          <a:bodyPr vert="horz" wrap="square" lIns="0" tIns="14604" rIns="0" bIns="0" rtlCol="0">
            <a:spAutoFit/>
          </a:bodyPr>
          <a:lstStyle/>
          <a:p>
            <a:pPr marL="12700">
              <a:lnSpc>
                <a:spcPct val="100000"/>
              </a:lnSpc>
              <a:spcBef>
                <a:spcPts val="114"/>
              </a:spcBef>
            </a:pPr>
            <a:r>
              <a:rPr sz="1100" spc="-5" dirty="0">
                <a:latin typeface="Arial"/>
                <a:cs typeface="Arial"/>
              </a:rPr>
              <a:t>coord</a:t>
            </a:r>
            <a:r>
              <a:rPr sz="1100" spc="-175" dirty="0">
                <a:latin typeface="Arial"/>
                <a:cs typeface="Arial"/>
              </a:rPr>
              <a:t> </a:t>
            </a:r>
            <a:r>
              <a:rPr sz="1100" spc="10" dirty="0">
                <a:latin typeface="Arial"/>
                <a:cs typeface="Arial"/>
              </a:rPr>
              <a:t>inat</a:t>
            </a:r>
            <a:r>
              <a:rPr sz="1100" spc="-175" dirty="0">
                <a:latin typeface="Arial"/>
                <a:cs typeface="Arial"/>
              </a:rPr>
              <a:t> </a:t>
            </a:r>
            <a:r>
              <a:rPr sz="1100" spc="-10" dirty="0">
                <a:latin typeface="Arial"/>
                <a:cs typeface="Arial"/>
              </a:rPr>
              <a:t>or</a:t>
            </a:r>
            <a:endParaRPr sz="1100">
              <a:latin typeface="Arial"/>
              <a:cs typeface="Arial"/>
            </a:endParaRPr>
          </a:p>
        </p:txBody>
      </p:sp>
      <p:sp>
        <p:nvSpPr>
          <p:cNvPr id="19" name="object 19"/>
          <p:cNvSpPr txBox="1"/>
          <p:nvPr/>
        </p:nvSpPr>
        <p:spPr>
          <a:xfrm>
            <a:off x="4513579" y="5177702"/>
            <a:ext cx="528320" cy="195580"/>
          </a:xfrm>
          <a:prstGeom prst="rect">
            <a:avLst/>
          </a:prstGeom>
        </p:spPr>
        <p:txBody>
          <a:bodyPr vert="horz" wrap="square" lIns="0" tIns="14604" rIns="0" bIns="0" rtlCol="0">
            <a:spAutoFit/>
          </a:bodyPr>
          <a:lstStyle/>
          <a:p>
            <a:pPr marL="12700">
              <a:lnSpc>
                <a:spcPct val="100000"/>
              </a:lnSpc>
              <a:spcBef>
                <a:spcPts val="114"/>
              </a:spcBef>
            </a:pPr>
            <a:r>
              <a:rPr sz="1100" dirty="0">
                <a:latin typeface="Arial"/>
                <a:cs typeface="Arial"/>
              </a:rPr>
              <a:t>Stag </a:t>
            </a:r>
            <a:r>
              <a:rPr sz="1100" spc="-20" dirty="0">
                <a:latin typeface="Arial"/>
                <a:cs typeface="Arial"/>
              </a:rPr>
              <a:t>e</a:t>
            </a:r>
            <a:r>
              <a:rPr sz="1100" spc="-195" dirty="0">
                <a:latin typeface="Arial"/>
                <a:cs typeface="Arial"/>
              </a:rPr>
              <a:t> </a:t>
            </a:r>
            <a:r>
              <a:rPr sz="1100" spc="-20" dirty="0">
                <a:latin typeface="Arial"/>
                <a:cs typeface="Arial"/>
              </a:rPr>
              <a:t>4</a:t>
            </a:r>
            <a:endParaRPr sz="1100">
              <a:latin typeface="Arial"/>
              <a:cs typeface="Arial"/>
            </a:endParaRPr>
          </a:p>
        </p:txBody>
      </p:sp>
      <p:sp>
        <p:nvSpPr>
          <p:cNvPr id="20" name="object 20"/>
          <p:cNvSpPr txBox="1"/>
          <p:nvPr/>
        </p:nvSpPr>
        <p:spPr>
          <a:xfrm>
            <a:off x="8699210" y="2584428"/>
            <a:ext cx="123825" cy="195580"/>
          </a:xfrm>
          <a:prstGeom prst="rect">
            <a:avLst/>
          </a:prstGeom>
        </p:spPr>
        <p:txBody>
          <a:bodyPr vert="horz" wrap="square" lIns="0" tIns="14604" rIns="0" bIns="0" rtlCol="0">
            <a:spAutoFit/>
          </a:bodyPr>
          <a:lstStyle/>
          <a:p>
            <a:pPr marL="12700">
              <a:lnSpc>
                <a:spcPct val="100000"/>
              </a:lnSpc>
              <a:spcBef>
                <a:spcPts val="114"/>
              </a:spcBef>
            </a:pPr>
            <a:r>
              <a:rPr sz="1100" spc="-25" dirty="0">
                <a:latin typeface="Arial"/>
                <a:cs typeface="Arial"/>
              </a:rPr>
              <a:t>C</a:t>
            </a:r>
            <a:endParaRPr sz="1100">
              <a:latin typeface="Arial"/>
              <a:cs typeface="Arial"/>
            </a:endParaRPr>
          </a:p>
        </p:txBody>
      </p:sp>
      <p:sp>
        <p:nvSpPr>
          <p:cNvPr id="21" name="object 21"/>
          <p:cNvSpPr txBox="1"/>
          <p:nvPr/>
        </p:nvSpPr>
        <p:spPr>
          <a:xfrm>
            <a:off x="7400935" y="2321354"/>
            <a:ext cx="548005"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rPr>
              <a:t>ele</a:t>
            </a:r>
            <a:r>
              <a:rPr sz="1100" spc="-245" dirty="0">
                <a:latin typeface="Arial"/>
                <a:cs typeface="Arial"/>
              </a:rPr>
              <a:t> </a:t>
            </a:r>
            <a:r>
              <a:rPr sz="1100" spc="-35" dirty="0">
                <a:latin typeface="Arial"/>
                <a:cs typeface="Arial"/>
              </a:rPr>
              <a:t>cti </a:t>
            </a:r>
            <a:r>
              <a:rPr sz="1100" spc="-15" dirty="0">
                <a:latin typeface="Arial"/>
                <a:cs typeface="Arial"/>
              </a:rPr>
              <a:t>on</a:t>
            </a:r>
            <a:endParaRPr sz="1100">
              <a:latin typeface="Arial"/>
              <a:cs typeface="Arial"/>
            </a:endParaRPr>
          </a:p>
        </p:txBody>
      </p:sp>
      <p:sp>
        <p:nvSpPr>
          <p:cNvPr id="22" name="object 22"/>
          <p:cNvSpPr txBox="1"/>
          <p:nvPr/>
        </p:nvSpPr>
        <p:spPr>
          <a:xfrm>
            <a:off x="6839253" y="2645294"/>
            <a:ext cx="548005"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rPr>
              <a:t>ele</a:t>
            </a:r>
            <a:r>
              <a:rPr sz="1100" spc="-245" dirty="0">
                <a:latin typeface="Arial"/>
                <a:cs typeface="Arial"/>
              </a:rPr>
              <a:t> </a:t>
            </a:r>
            <a:r>
              <a:rPr sz="1100" spc="-35" dirty="0">
                <a:latin typeface="Arial"/>
                <a:cs typeface="Arial"/>
              </a:rPr>
              <a:t>cti </a:t>
            </a:r>
            <a:r>
              <a:rPr sz="1100" spc="-15" dirty="0">
                <a:latin typeface="Arial"/>
                <a:cs typeface="Arial"/>
              </a:rPr>
              <a:t>on</a:t>
            </a:r>
            <a:endParaRPr sz="1100">
              <a:latin typeface="Arial"/>
              <a:cs typeface="Arial"/>
            </a:endParaRPr>
          </a:p>
        </p:txBody>
      </p:sp>
      <p:sp>
        <p:nvSpPr>
          <p:cNvPr id="23" name="object 23"/>
          <p:cNvSpPr txBox="1"/>
          <p:nvPr/>
        </p:nvSpPr>
        <p:spPr>
          <a:xfrm>
            <a:off x="4513579" y="2827686"/>
            <a:ext cx="528320" cy="195580"/>
          </a:xfrm>
          <a:prstGeom prst="rect">
            <a:avLst/>
          </a:prstGeom>
        </p:spPr>
        <p:txBody>
          <a:bodyPr vert="horz" wrap="square" lIns="0" tIns="14604" rIns="0" bIns="0" rtlCol="0">
            <a:spAutoFit/>
          </a:bodyPr>
          <a:lstStyle/>
          <a:p>
            <a:pPr marL="12700">
              <a:lnSpc>
                <a:spcPct val="100000"/>
              </a:lnSpc>
              <a:spcBef>
                <a:spcPts val="114"/>
              </a:spcBef>
            </a:pPr>
            <a:r>
              <a:rPr sz="1100" dirty="0">
                <a:latin typeface="Arial"/>
                <a:cs typeface="Arial"/>
                <a:hlinkClick r:id="rId2"/>
              </a:rPr>
              <a:t>Stag </a:t>
            </a:r>
            <a:r>
              <a:rPr sz="1100" spc="-20" dirty="0">
                <a:latin typeface="Arial"/>
                <a:cs typeface="Arial"/>
                <a:hlinkClick r:id="rId2"/>
              </a:rPr>
              <a:t>e</a:t>
            </a:r>
            <a:r>
              <a:rPr sz="1100" spc="-195" dirty="0">
                <a:latin typeface="Arial"/>
                <a:cs typeface="Arial"/>
                <a:hlinkClick r:id="rId2"/>
              </a:rPr>
              <a:t> </a:t>
            </a:r>
            <a:r>
              <a:rPr sz="1100" spc="-20" dirty="0">
                <a:latin typeface="Arial"/>
                <a:cs typeface="Arial"/>
                <a:hlinkClick r:id="rId2"/>
              </a:rPr>
              <a:t>2</a:t>
            </a:r>
            <a:endParaRPr sz="1100">
              <a:latin typeface="Arial"/>
              <a:cs typeface="Arial"/>
            </a:endParaRPr>
          </a:p>
        </p:txBody>
      </p:sp>
      <p:sp>
        <p:nvSpPr>
          <p:cNvPr id="24" name="object 24"/>
          <p:cNvSpPr txBox="1"/>
          <p:nvPr/>
        </p:nvSpPr>
        <p:spPr>
          <a:xfrm>
            <a:off x="5366184" y="1794150"/>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1</a:t>
            </a:r>
            <a:endParaRPr sz="950">
              <a:latin typeface="Arial"/>
              <a:cs typeface="Arial"/>
            </a:endParaRPr>
          </a:p>
        </p:txBody>
      </p:sp>
      <p:sp>
        <p:nvSpPr>
          <p:cNvPr id="25" name="object 25"/>
          <p:cNvSpPr txBox="1"/>
          <p:nvPr/>
        </p:nvSpPr>
        <p:spPr>
          <a:xfrm>
            <a:off x="7556303" y="1834592"/>
            <a:ext cx="111760" cy="220345"/>
          </a:xfrm>
          <a:prstGeom prst="rect">
            <a:avLst/>
          </a:prstGeom>
        </p:spPr>
        <p:txBody>
          <a:bodyPr vert="horz" wrap="square" lIns="0" tIns="15875" rIns="0" bIns="0" rtlCol="0">
            <a:spAutoFit/>
          </a:bodyPr>
          <a:lstStyle/>
          <a:p>
            <a:pPr marL="12700">
              <a:lnSpc>
                <a:spcPct val="100000"/>
              </a:lnSpc>
              <a:spcBef>
                <a:spcPts val="125"/>
              </a:spcBef>
            </a:pPr>
            <a:r>
              <a:rPr sz="1250" spc="-20" dirty="0">
                <a:latin typeface="Arial"/>
                <a:cs typeface="Arial"/>
              </a:rPr>
              <a:t>p</a:t>
            </a:r>
            <a:endParaRPr sz="1250">
              <a:latin typeface="Arial"/>
              <a:cs typeface="Arial"/>
            </a:endParaRPr>
          </a:p>
        </p:txBody>
      </p:sp>
      <p:sp>
        <p:nvSpPr>
          <p:cNvPr id="26" name="object 26"/>
          <p:cNvSpPr txBox="1"/>
          <p:nvPr/>
        </p:nvSpPr>
        <p:spPr>
          <a:xfrm>
            <a:off x="7653238" y="1976832"/>
            <a:ext cx="90170" cy="171450"/>
          </a:xfrm>
          <a:prstGeom prst="rect">
            <a:avLst/>
          </a:prstGeom>
        </p:spPr>
        <p:txBody>
          <a:bodyPr vert="horz" wrap="square" lIns="0" tIns="13335" rIns="0" bIns="0" rtlCol="0">
            <a:spAutoFit/>
          </a:bodyPr>
          <a:lstStyle/>
          <a:p>
            <a:pPr marL="12700">
              <a:lnSpc>
                <a:spcPct val="100000"/>
              </a:lnSpc>
              <a:spcBef>
                <a:spcPts val="105"/>
              </a:spcBef>
            </a:pPr>
            <a:r>
              <a:rPr sz="950" spc="-25" dirty="0">
                <a:latin typeface="Arial"/>
                <a:cs typeface="Arial"/>
              </a:rPr>
              <a:t>3</a:t>
            </a:r>
            <a:endParaRPr sz="950">
              <a:latin typeface="Arial"/>
              <a:cs typeface="Arial"/>
            </a:endParaRPr>
          </a:p>
        </p:txBody>
      </p:sp>
      <p:sp>
        <p:nvSpPr>
          <p:cNvPr id="27" name="object 27"/>
          <p:cNvSpPr txBox="1"/>
          <p:nvPr/>
        </p:nvSpPr>
        <p:spPr>
          <a:xfrm>
            <a:off x="8680249" y="1834592"/>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4</a:t>
            </a:r>
            <a:endParaRPr sz="950">
              <a:latin typeface="Arial"/>
              <a:cs typeface="Arial"/>
            </a:endParaRPr>
          </a:p>
        </p:txBody>
      </p:sp>
      <p:sp>
        <p:nvSpPr>
          <p:cNvPr id="28" name="object 28"/>
          <p:cNvSpPr txBox="1"/>
          <p:nvPr/>
        </p:nvSpPr>
        <p:spPr>
          <a:xfrm>
            <a:off x="8699210" y="1348727"/>
            <a:ext cx="123825" cy="195580"/>
          </a:xfrm>
          <a:prstGeom prst="rect">
            <a:avLst/>
          </a:prstGeom>
        </p:spPr>
        <p:txBody>
          <a:bodyPr vert="horz" wrap="square" lIns="0" tIns="14604" rIns="0" bIns="0" rtlCol="0">
            <a:spAutoFit/>
          </a:bodyPr>
          <a:lstStyle/>
          <a:p>
            <a:pPr marL="12700">
              <a:lnSpc>
                <a:spcPct val="100000"/>
              </a:lnSpc>
              <a:spcBef>
                <a:spcPts val="114"/>
              </a:spcBef>
            </a:pPr>
            <a:r>
              <a:rPr sz="1100" spc="-25" dirty="0">
                <a:latin typeface="Arial"/>
                <a:cs typeface="Arial"/>
              </a:rPr>
              <a:t>C</a:t>
            </a:r>
            <a:endParaRPr sz="1100">
              <a:latin typeface="Arial"/>
              <a:cs typeface="Arial"/>
            </a:endParaRPr>
          </a:p>
        </p:txBody>
      </p:sp>
      <p:sp>
        <p:nvSpPr>
          <p:cNvPr id="29" name="object 29"/>
          <p:cNvSpPr txBox="1"/>
          <p:nvPr/>
        </p:nvSpPr>
        <p:spPr>
          <a:xfrm>
            <a:off x="457962" y="1080516"/>
            <a:ext cx="8153400" cy="127000"/>
          </a:xfrm>
          <a:prstGeom prst="rect">
            <a:avLst/>
          </a:prstGeom>
          <a:solidFill>
            <a:srgbClr val="FFCC00"/>
          </a:solidFill>
        </p:spPr>
        <p:txBody>
          <a:bodyPr vert="horz" wrap="square" lIns="0" tIns="19050" rIns="0" bIns="0" rtlCol="0">
            <a:spAutoFit/>
          </a:bodyPr>
          <a:lstStyle/>
          <a:p>
            <a:pPr marR="1752600" algn="r">
              <a:lnSpc>
                <a:spcPts val="844"/>
              </a:lnSpc>
              <a:spcBef>
                <a:spcPts val="150"/>
              </a:spcBef>
            </a:pPr>
            <a:r>
              <a:rPr sz="1100" spc="10" dirty="0">
                <a:latin typeface="Arial"/>
                <a:cs typeface="Arial"/>
              </a:rPr>
              <a:t>ele</a:t>
            </a:r>
            <a:r>
              <a:rPr sz="1100" spc="-265" dirty="0">
                <a:latin typeface="Arial"/>
                <a:cs typeface="Arial"/>
              </a:rPr>
              <a:t> </a:t>
            </a:r>
            <a:r>
              <a:rPr sz="1100" spc="-35" dirty="0">
                <a:latin typeface="Arial"/>
                <a:cs typeface="Arial"/>
              </a:rPr>
              <a:t>cti </a:t>
            </a:r>
            <a:r>
              <a:rPr sz="1100" spc="-15" dirty="0">
                <a:latin typeface="Arial"/>
                <a:cs typeface="Arial"/>
              </a:rPr>
              <a:t>on</a:t>
            </a:r>
            <a:endParaRPr sz="1100">
              <a:latin typeface="Arial"/>
              <a:cs typeface="Arial"/>
            </a:endParaRPr>
          </a:p>
        </p:txBody>
      </p:sp>
      <p:sp>
        <p:nvSpPr>
          <p:cNvPr id="30" name="object 30"/>
          <p:cNvSpPr txBox="1"/>
          <p:nvPr/>
        </p:nvSpPr>
        <p:spPr>
          <a:xfrm>
            <a:off x="5734461" y="1733734"/>
            <a:ext cx="478790" cy="195580"/>
          </a:xfrm>
          <a:prstGeom prst="rect">
            <a:avLst/>
          </a:prstGeom>
        </p:spPr>
        <p:txBody>
          <a:bodyPr vert="horz" wrap="square" lIns="0" tIns="14604" rIns="0" bIns="0" rtlCol="0">
            <a:spAutoFit/>
          </a:bodyPr>
          <a:lstStyle/>
          <a:p>
            <a:pPr marL="12700">
              <a:lnSpc>
                <a:spcPct val="100000"/>
              </a:lnSpc>
              <a:spcBef>
                <a:spcPts val="114"/>
              </a:spcBef>
            </a:pPr>
            <a:r>
              <a:rPr sz="1100" spc="-15" dirty="0">
                <a:latin typeface="Arial"/>
                <a:cs typeface="Arial"/>
              </a:rPr>
              <a:t>an</a:t>
            </a:r>
            <a:r>
              <a:rPr sz="1100" spc="-245" dirty="0">
                <a:latin typeface="Arial"/>
                <a:cs typeface="Arial"/>
              </a:rPr>
              <a:t> </a:t>
            </a:r>
            <a:r>
              <a:rPr sz="1100" spc="-100" dirty="0">
                <a:latin typeface="Arial"/>
                <a:cs typeface="Arial"/>
              </a:rPr>
              <a:t>swe </a:t>
            </a:r>
            <a:r>
              <a:rPr sz="1100" spc="-15" dirty="0">
                <a:latin typeface="Arial"/>
                <a:cs typeface="Arial"/>
              </a:rPr>
              <a:t>r</a:t>
            </a:r>
            <a:endParaRPr sz="1100">
              <a:latin typeface="Arial"/>
              <a:cs typeface="Arial"/>
            </a:endParaRPr>
          </a:p>
        </p:txBody>
      </p:sp>
      <p:sp>
        <p:nvSpPr>
          <p:cNvPr id="31" name="object 31"/>
          <p:cNvSpPr txBox="1"/>
          <p:nvPr/>
        </p:nvSpPr>
        <p:spPr>
          <a:xfrm>
            <a:off x="6315763" y="1814573"/>
            <a:ext cx="478790" cy="560705"/>
          </a:xfrm>
          <a:prstGeom prst="rect">
            <a:avLst/>
          </a:prstGeom>
        </p:spPr>
        <p:txBody>
          <a:bodyPr vert="horz" wrap="square" lIns="0" tIns="15875" rIns="0" bIns="0" rtlCol="0">
            <a:spAutoFit/>
          </a:bodyPr>
          <a:lstStyle/>
          <a:p>
            <a:pPr marR="86995" algn="ctr">
              <a:lnSpc>
                <a:spcPts val="1380"/>
              </a:lnSpc>
              <a:spcBef>
                <a:spcPts val="125"/>
              </a:spcBef>
            </a:pPr>
            <a:r>
              <a:rPr sz="1250" spc="-20" dirty="0">
                <a:latin typeface="Arial"/>
                <a:cs typeface="Arial"/>
              </a:rPr>
              <a:t>p</a:t>
            </a:r>
            <a:endParaRPr sz="1250">
              <a:latin typeface="Arial"/>
              <a:cs typeface="Arial"/>
            </a:endParaRPr>
          </a:p>
          <a:p>
            <a:pPr marL="37465" algn="ctr">
              <a:lnSpc>
                <a:spcPts val="1019"/>
              </a:lnSpc>
            </a:pPr>
            <a:r>
              <a:rPr sz="950" spc="-25" dirty="0">
                <a:latin typeface="Arial"/>
                <a:cs typeface="Arial"/>
              </a:rPr>
              <a:t>2</a:t>
            </a:r>
            <a:endParaRPr sz="950">
              <a:latin typeface="Arial"/>
              <a:cs typeface="Arial"/>
            </a:endParaRPr>
          </a:p>
          <a:p>
            <a:pPr algn="ctr">
              <a:lnSpc>
                <a:spcPct val="100000"/>
              </a:lnSpc>
              <a:spcBef>
                <a:spcPts val="470"/>
              </a:spcBef>
            </a:pPr>
            <a:r>
              <a:rPr sz="1100" spc="-15" dirty="0">
                <a:latin typeface="Arial"/>
                <a:cs typeface="Arial"/>
              </a:rPr>
              <a:t>an</a:t>
            </a:r>
            <a:r>
              <a:rPr sz="1100" spc="-245" dirty="0">
                <a:latin typeface="Arial"/>
                <a:cs typeface="Arial"/>
              </a:rPr>
              <a:t> </a:t>
            </a:r>
            <a:r>
              <a:rPr sz="1100" spc="-100" dirty="0">
                <a:latin typeface="Arial"/>
                <a:cs typeface="Arial"/>
              </a:rPr>
              <a:t>swe </a:t>
            </a:r>
            <a:r>
              <a:rPr sz="1100" spc="-15" dirty="0">
                <a:latin typeface="Arial"/>
                <a:cs typeface="Arial"/>
              </a:rPr>
              <a:t>r</a:t>
            </a:r>
            <a:endParaRPr sz="1100">
              <a:latin typeface="Arial"/>
              <a:cs typeface="Arial"/>
            </a:endParaRPr>
          </a:p>
        </p:txBody>
      </p:sp>
      <p:sp>
        <p:nvSpPr>
          <p:cNvPr id="32" name="object 32"/>
          <p:cNvSpPr txBox="1"/>
          <p:nvPr/>
        </p:nvSpPr>
        <p:spPr>
          <a:xfrm>
            <a:off x="5714880" y="1429611"/>
            <a:ext cx="548005"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rPr>
              <a:t>ele</a:t>
            </a:r>
            <a:r>
              <a:rPr sz="1100" spc="-245" dirty="0">
                <a:latin typeface="Arial"/>
                <a:cs typeface="Arial"/>
              </a:rPr>
              <a:t> </a:t>
            </a:r>
            <a:r>
              <a:rPr sz="1100" spc="-35" dirty="0">
                <a:latin typeface="Arial"/>
                <a:cs typeface="Arial"/>
              </a:rPr>
              <a:t>cti </a:t>
            </a:r>
            <a:r>
              <a:rPr sz="1100" spc="-15" dirty="0">
                <a:latin typeface="Arial"/>
                <a:cs typeface="Arial"/>
              </a:rPr>
              <a:t>on</a:t>
            </a:r>
            <a:endParaRPr sz="1100">
              <a:latin typeface="Arial"/>
              <a:cs typeface="Arial"/>
            </a:endParaRPr>
          </a:p>
        </p:txBody>
      </p:sp>
      <p:sp>
        <p:nvSpPr>
          <p:cNvPr id="33" name="object 33"/>
          <p:cNvSpPr txBox="1"/>
          <p:nvPr/>
        </p:nvSpPr>
        <p:spPr>
          <a:xfrm>
            <a:off x="4513579" y="1591985"/>
            <a:ext cx="528320" cy="195580"/>
          </a:xfrm>
          <a:prstGeom prst="rect">
            <a:avLst/>
          </a:prstGeom>
        </p:spPr>
        <p:txBody>
          <a:bodyPr vert="horz" wrap="square" lIns="0" tIns="14604" rIns="0" bIns="0" rtlCol="0">
            <a:spAutoFit/>
          </a:bodyPr>
          <a:lstStyle/>
          <a:p>
            <a:pPr marL="12700">
              <a:lnSpc>
                <a:spcPct val="100000"/>
              </a:lnSpc>
              <a:spcBef>
                <a:spcPts val="114"/>
              </a:spcBef>
            </a:pPr>
            <a:r>
              <a:rPr sz="1100" dirty="0">
                <a:latin typeface="Arial"/>
                <a:cs typeface="Arial"/>
              </a:rPr>
              <a:t>Stag </a:t>
            </a:r>
            <a:r>
              <a:rPr sz="1100" spc="-20" dirty="0">
                <a:latin typeface="Arial"/>
                <a:cs typeface="Arial"/>
              </a:rPr>
              <a:t>e</a:t>
            </a:r>
            <a:r>
              <a:rPr sz="1100" spc="-195" dirty="0">
                <a:latin typeface="Arial"/>
                <a:cs typeface="Arial"/>
              </a:rPr>
              <a:t> </a:t>
            </a:r>
            <a:r>
              <a:rPr sz="1100" spc="-20" dirty="0">
                <a:latin typeface="Arial"/>
                <a:cs typeface="Arial"/>
              </a:rPr>
              <a:t>1</a:t>
            </a:r>
            <a:endParaRPr sz="1100">
              <a:latin typeface="Arial"/>
              <a:cs typeface="Arial"/>
            </a:endParaRPr>
          </a:p>
        </p:txBody>
      </p:sp>
      <p:sp>
        <p:nvSpPr>
          <p:cNvPr id="34" name="object 34"/>
          <p:cNvSpPr txBox="1"/>
          <p:nvPr/>
        </p:nvSpPr>
        <p:spPr>
          <a:xfrm>
            <a:off x="5230533" y="3678381"/>
            <a:ext cx="529590"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hlinkClick r:id="rId2"/>
              </a:rPr>
              <a:t>tim</a:t>
            </a:r>
            <a:r>
              <a:rPr sz="1100" spc="-165" dirty="0">
                <a:latin typeface="Arial"/>
                <a:cs typeface="Arial"/>
                <a:hlinkClick r:id="rId2"/>
              </a:rPr>
              <a:t> </a:t>
            </a:r>
            <a:r>
              <a:rPr sz="1100" spc="-10" dirty="0">
                <a:latin typeface="Arial"/>
                <a:cs typeface="Arial"/>
                <a:hlinkClick r:id="rId2"/>
              </a:rPr>
              <a:t>eou</a:t>
            </a:r>
            <a:r>
              <a:rPr sz="1100" spc="-170" dirty="0">
                <a:latin typeface="Arial"/>
                <a:cs typeface="Arial"/>
                <a:hlinkClick r:id="rId2"/>
              </a:rPr>
              <a:t> </a:t>
            </a:r>
            <a:r>
              <a:rPr sz="1100" spc="-10" dirty="0">
                <a:latin typeface="Arial"/>
                <a:cs typeface="Arial"/>
                <a:hlinkClick r:id="rId2"/>
              </a:rPr>
              <a:t>t</a:t>
            </a:r>
            <a:endParaRPr sz="1100">
              <a:latin typeface="Arial"/>
              <a:cs typeface="Arial"/>
            </a:endParaRPr>
          </a:p>
        </p:txBody>
      </p:sp>
      <p:sp>
        <p:nvSpPr>
          <p:cNvPr id="35" name="object 35"/>
          <p:cNvSpPr txBox="1"/>
          <p:nvPr/>
        </p:nvSpPr>
        <p:spPr>
          <a:xfrm>
            <a:off x="4513579" y="3942001"/>
            <a:ext cx="528320" cy="195580"/>
          </a:xfrm>
          <a:prstGeom prst="rect">
            <a:avLst/>
          </a:prstGeom>
        </p:spPr>
        <p:txBody>
          <a:bodyPr vert="horz" wrap="square" lIns="0" tIns="14604" rIns="0" bIns="0" rtlCol="0">
            <a:spAutoFit/>
          </a:bodyPr>
          <a:lstStyle/>
          <a:p>
            <a:pPr marL="12700">
              <a:lnSpc>
                <a:spcPct val="100000"/>
              </a:lnSpc>
              <a:spcBef>
                <a:spcPts val="114"/>
              </a:spcBef>
            </a:pPr>
            <a:r>
              <a:rPr sz="1100" dirty="0">
                <a:latin typeface="Arial"/>
                <a:cs typeface="Arial"/>
              </a:rPr>
              <a:t>Stag </a:t>
            </a:r>
            <a:r>
              <a:rPr sz="1100" spc="-20" dirty="0">
                <a:latin typeface="Arial"/>
                <a:cs typeface="Arial"/>
              </a:rPr>
              <a:t>e</a:t>
            </a:r>
            <a:r>
              <a:rPr sz="1100" spc="-195" dirty="0">
                <a:latin typeface="Arial"/>
                <a:cs typeface="Arial"/>
              </a:rPr>
              <a:t> </a:t>
            </a:r>
            <a:r>
              <a:rPr sz="1100" spc="-20" dirty="0">
                <a:latin typeface="Arial"/>
                <a:cs typeface="Arial"/>
              </a:rPr>
              <a:t>3</a:t>
            </a:r>
            <a:endParaRPr sz="1100">
              <a:latin typeface="Arial"/>
              <a:cs typeface="Arial"/>
            </a:endParaRPr>
          </a:p>
        </p:txBody>
      </p:sp>
      <p:sp>
        <p:nvSpPr>
          <p:cNvPr id="36" name="object 36"/>
          <p:cNvSpPr txBox="1"/>
          <p:nvPr/>
        </p:nvSpPr>
        <p:spPr>
          <a:xfrm>
            <a:off x="4513579" y="4631009"/>
            <a:ext cx="919480"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rPr>
              <a:t>Eventu</a:t>
            </a:r>
            <a:r>
              <a:rPr sz="1100" spc="-170" dirty="0">
                <a:latin typeface="Arial"/>
                <a:cs typeface="Arial"/>
              </a:rPr>
              <a:t> </a:t>
            </a:r>
            <a:r>
              <a:rPr sz="1100" spc="15" dirty="0">
                <a:latin typeface="Arial"/>
                <a:cs typeface="Arial"/>
              </a:rPr>
              <a:t>ally.....</a:t>
            </a:r>
            <a:endParaRPr sz="1100">
              <a:latin typeface="Arial"/>
              <a:cs typeface="Arial"/>
            </a:endParaRPr>
          </a:p>
        </p:txBody>
      </p:sp>
      <p:sp>
        <p:nvSpPr>
          <p:cNvPr id="37" name="object 37"/>
          <p:cNvSpPr/>
          <p:nvPr/>
        </p:nvSpPr>
        <p:spPr>
          <a:xfrm>
            <a:off x="5301510" y="1543640"/>
            <a:ext cx="252095" cy="283845"/>
          </a:xfrm>
          <a:custGeom>
            <a:avLst/>
            <a:gdLst/>
            <a:ahLst/>
            <a:cxnLst/>
            <a:rect l="l" t="t" r="r" b="b"/>
            <a:pathLst>
              <a:path w="252095" h="283844">
                <a:moveTo>
                  <a:pt x="116070" y="0"/>
                </a:moveTo>
                <a:lnTo>
                  <a:pt x="73552" y="10773"/>
                </a:lnTo>
                <a:lnTo>
                  <a:pt x="36362" y="40542"/>
                </a:lnTo>
                <a:lnTo>
                  <a:pt x="10008" y="85477"/>
                </a:lnTo>
                <a:lnTo>
                  <a:pt x="0" y="141748"/>
                </a:lnTo>
                <a:lnTo>
                  <a:pt x="10008" y="198307"/>
                </a:lnTo>
                <a:lnTo>
                  <a:pt x="36362" y="243282"/>
                </a:lnTo>
                <a:lnTo>
                  <a:pt x="73553" y="272979"/>
                </a:lnTo>
                <a:lnTo>
                  <a:pt x="116070" y="283699"/>
                </a:lnTo>
                <a:lnTo>
                  <a:pt x="160075" y="276759"/>
                </a:lnTo>
                <a:lnTo>
                  <a:pt x="197454" y="257201"/>
                </a:lnTo>
                <a:lnTo>
                  <a:pt x="226395" y="226919"/>
                </a:lnTo>
                <a:lnTo>
                  <a:pt x="245088" y="187803"/>
                </a:lnTo>
                <a:lnTo>
                  <a:pt x="251721" y="141748"/>
                </a:lnTo>
                <a:lnTo>
                  <a:pt x="245088" y="95947"/>
                </a:lnTo>
                <a:lnTo>
                  <a:pt x="226395" y="56911"/>
                </a:lnTo>
                <a:lnTo>
                  <a:pt x="197454" y="26601"/>
                </a:lnTo>
                <a:lnTo>
                  <a:pt x="160075" y="6977"/>
                </a:lnTo>
                <a:lnTo>
                  <a:pt x="116070" y="0"/>
                </a:lnTo>
                <a:close/>
              </a:path>
            </a:pathLst>
          </a:custGeom>
          <a:solidFill>
            <a:srgbClr val="FFDC99"/>
          </a:solidFill>
        </p:spPr>
        <p:txBody>
          <a:bodyPr wrap="square" lIns="0" tIns="0" rIns="0" bIns="0" rtlCol="0"/>
          <a:lstStyle/>
          <a:p>
            <a:endParaRPr/>
          </a:p>
        </p:txBody>
      </p:sp>
      <p:sp>
        <p:nvSpPr>
          <p:cNvPr id="38" name="object 38"/>
          <p:cNvSpPr/>
          <p:nvPr/>
        </p:nvSpPr>
        <p:spPr>
          <a:xfrm>
            <a:off x="5301510" y="1543640"/>
            <a:ext cx="252095" cy="283845"/>
          </a:xfrm>
          <a:custGeom>
            <a:avLst/>
            <a:gdLst/>
            <a:ahLst/>
            <a:cxnLst/>
            <a:rect l="l" t="t" r="r" b="b"/>
            <a:pathLst>
              <a:path w="252095" h="283844">
                <a:moveTo>
                  <a:pt x="197454" y="257201"/>
                </a:moveTo>
                <a:lnTo>
                  <a:pt x="226395" y="226919"/>
                </a:lnTo>
                <a:lnTo>
                  <a:pt x="245088" y="187803"/>
                </a:lnTo>
                <a:lnTo>
                  <a:pt x="251721" y="141748"/>
                </a:lnTo>
                <a:lnTo>
                  <a:pt x="245088" y="95947"/>
                </a:lnTo>
                <a:lnTo>
                  <a:pt x="226395" y="56911"/>
                </a:lnTo>
                <a:lnTo>
                  <a:pt x="197454" y="26601"/>
                </a:lnTo>
                <a:lnTo>
                  <a:pt x="160075" y="6977"/>
                </a:lnTo>
                <a:lnTo>
                  <a:pt x="116070" y="0"/>
                </a:lnTo>
                <a:lnTo>
                  <a:pt x="73552" y="10773"/>
                </a:lnTo>
                <a:lnTo>
                  <a:pt x="36362" y="40542"/>
                </a:lnTo>
                <a:lnTo>
                  <a:pt x="10008" y="85477"/>
                </a:lnTo>
                <a:lnTo>
                  <a:pt x="0" y="141748"/>
                </a:lnTo>
                <a:lnTo>
                  <a:pt x="10008" y="198307"/>
                </a:lnTo>
                <a:lnTo>
                  <a:pt x="36362" y="243282"/>
                </a:lnTo>
                <a:lnTo>
                  <a:pt x="73553" y="272979"/>
                </a:lnTo>
                <a:lnTo>
                  <a:pt x="116070" y="283699"/>
                </a:lnTo>
                <a:lnTo>
                  <a:pt x="160075" y="276759"/>
                </a:lnTo>
                <a:lnTo>
                  <a:pt x="197454" y="257201"/>
                </a:lnTo>
              </a:path>
            </a:pathLst>
          </a:custGeom>
          <a:ln w="39944">
            <a:solidFill>
              <a:srgbClr val="FFECCC"/>
            </a:solidFill>
          </a:ln>
        </p:spPr>
        <p:txBody>
          <a:bodyPr wrap="square" lIns="0" tIns="0" rIns="0" bIns="0" rtlCol="0"/>
          <a:lstStyle/>
          <a:p>
            <a:endParaRPr/>
          </a:p>
        </p:txBody>
      </p:sp>
      <p:sp>
        <p:nvSpPr>
          <p:cNvPr id="39" name="object 39"/>
          <p:cNvSpPr/>
          <p:nvPr/>
        </p:nvSpPr>
        <p:spPr>
          <a:xfrm>
            <a:off x="6405857" y="1543640"/>
            <a:ext cx="252729" cy="283845"/>
          </a:xfrm>
          <a:custGeom>
            <a:avLst/>
            <a:gdLst/>
            <a:ahLst/>
            <a:cxnLst/>
            <a:rect l="l" t="t" r="r" b="b"/>
            <a:pathLst>
              <a:path w="252729" h="283844">
                <a:moveTo>
                  <a:pt x="116592" y="0"/>
                </a:moveTo>
                <a:lnTo>
                  <a:pt x="73805" y="10773"/>
                </a:lnTo>
                <a:lnTo>
                  <a:pt x="36457" y="40542"/>
                </a:lnTo>
                <a:lnTo>
                  <a:pt x="10027" y="85477"/>
                </a:lnTo>
                <a:lnTo>
                  <a:pt x="0" y="141748"/>
                </a:lnTo>
                <a:lnTo>
                  <a:pt x="10027" y="198307"/>
                </a:lnTo>
                <a:lnTo>
                  <a:pt x="36457" y="243282"/>
                </a:lnTo>
                <a:lnTo>
                  <a:pt x="73806" y="272979"/>
                </a:lnTo>
                <a:lnTo>
                  <a:pt x="116593" y="283699"/>
                </a:lnTo>
                <a:lnTo>
                  <a:pt x="160418" y="276759"/>
                </a:lnTo>
                <a:lnTo>
                  <a:pt x="197769" y="257201"/>
                </a:lnTo>
                <a:lnTo>
                  <a:pt x="226771" y="226919"/>
                </a:lnTo>
                <a:lnTo>
                  <a:pt x="245548" y="187803"/>
                </a:lnTo>
                <a:lnTo>
                  <a:pt x="252224" y="141748"/>
                </a:lnTo>
                <a:lnTo>
                  <a:pt x="245548" y="95947"/>
                </a:lnTo>
                <a:lnTo>
                  <a:pt x="226771" y="56911"/>
                </a:lnTo>
                <a:lnTo>
                  <a:pt x="197769" y="26601"/>
                </a:lnTo>
                <a:lnTo>
                  <a:pt x="160417" y="6977"/>
                </a:lnTo>
                <a:lnTo>
                  <a:pt x="116592" y="0"/>
                </a:lnTo>
                <a:close/>
              </a:path>
            </a:pathLst>
          </a:custGeom>
          <a:solidFill>
            <a:srgbClr val="FFDC99"/>
          </a:solidFill>
        </p:spPr>
        <p:txBody>
          <a:bodyPr wrap="square" lIns="0" tIns="0" rIns="0" bIns="0" rtlCol="0"/>
          <a:lstStyle/>
          <a:p>
            <a:endParaRPr/>
          </a:p>
        </p:txBody>
      </p:sp>
      <p:sp>
        <p:nvSpPr>
          <p:cNvPr id="40" name="object 40"/>
          <p:cNvSpPr/>
          <p:nvPr/>
        </p:nvSpPr>
        <p:spPr>
          <a:xfrm>
            <a:off x="6405857" y="1543640"/>
            <a:ext cx="252729" cy="283845"/>
          </a:xfrm>
          <a:custGeom>
            <a:avLst/>
            <a:gdLst/>
            <a:ahLst/>
            <a:cxnLst/>
            <a:rect l="l" t="t" r="r" b="b"/>
            <a:pathLst>
              <a:path w="252729" h="283844">
                <a:moveTo>
                  <a:pt x="197769" y="257201"/>
                </a:moveTo>
                <a:lnTo>
                  <a:pt x="226771" y="226919"/>
                </a:lnTo>
                <a:lnTo>
                  <a:pt x="245548" y="187803"/>
                </a:lnTo>
                <a:lnTo>
                  <a:pt x="252224" y="141748"/>
                </a:lnTo>
                <a:lnTo>
                  <a:pt x="245548" y="95947"/>
                </a:lnTo>
                <a:lnTo>
                  <a:pt x="226771" y="56911"/>
                </a:lnTo>
                <a:lnTo>
                  <a:pt x="197769" y="26601"/>
                </a:lnTo>
                <a:lnTo>
                  <a:pt x="160417" y="6977"/>
                </a:lnTo>
                <a:lnTo>
                  <a:pt x="116592" y="0"/>
                </a:lnTo>
                <a:lnTo>
                  <a:pt x="73805" y="10773"/>
                </a:lnTo>
                <a:lnTo>
                  <a:pt x="36457" y="40542"/>
                </a:lnTo>
                <a:lnTo>
                  <a:pt x="10027" y="85477"/>
                </a:lnTo>
                <a:lnTo>
                  <a:pt x="0" y="141748"/>
                </a:lnTo>
                <a:lnTo>
                  <a:pt x="10027" y="198307"/>
                </a:lnTo>
                <a:lnTo>
                  <a:pt x="36457" y="243282"/>
                </a:lnTo>
                <a:lnTo>
                  <a:pt x="73806" y="272979"/>
                </a:lnTo>
                <a:lnTo>
                  <a:pt x="116593" y="283699"/>
                </a:lnTo>
                <a:lnTo>
                  <a:pt x="160418" y="276759"/>
                </a:lnTo>
                <a:lnTo>
                  <a:pt x="197769" y="257201"/>
                </a:lnTo>
              </a:path>
            </a:pathLst>
          </a:custGeom>
          <a:ln w="39946">
            <a:solidFill>
              <a:srgbClr val="FFECCC"/>
            </a:solidFill>
          </a:ln>
        </p:spPr>
        <p:txBody>
          <a:bodyPr wrap="square" lIns="0" tIns="0" rIns="0" bIns="0" rtlCol="0"/>
          <a:lstStyle/>
          <a:p>
            <a:endParaRPr/>
          </a:p>
        </p:txBody>
      </p:sp>
      <p:sp>
        <p:nvSpPr>
          <p:cNvPr id="41" name="object 41"/>
          <p:cNvSpPr/>
          <p:nvPr/>
        </p:nvSpPr>
        <p:spPr>
          <a:xfrm>
            <a:off x="7510571" y="1543640"/>
            <a:ext cx="271780" cy="283845"/>
          </a:xfrm>
          <a:custGeom>
            <a:avLst/>
            <a:gdLst/>
            <a:ahLst/>
            <a:cxnLst/>
            <a:rect l="l" t="t" r="r" b="b"/>
            <a:pathLst>
              <a:path w="271779" h="283844">
                <a:moveTo>
                  <a:pt x="135825" y="0"/>
                </a:moveTo>
                <a:lnTo>
                  <a:pt x="91980" y="6977"/>
                </a:lnTo>
                <a:lnTo>
                  <a:pt x="54580" y="26601"/>
                </a:lnTo>
                <a:lnTo>
                  <a:pt x="25521" y="56911"/>
                </a:lnTo>
                <a:lnTo>
                  <a:pt x="6696" y="95947"/>
                </a:lnTo>
                <a:lnTo>
                  <a:pt x="0" y="141748"/>
                </a:lnTo>
                <a:lnTo>
                  <a:pt x="6696" y="187803"/>
                </a:lnTo>
                <a:lnTo>
                  <a:pt x="25521" y="226919"/>
                </a:lnTo>
                <a:lnTo>
                  <a:pt x="54581" y="257201"/>
                </a:lnTo>
                <a:lnTo>
                  <a:pt x="91980" y="276759"/>
                </a:lnTo>
                <a:lnTo>
                  <a:pt x="135825" y="283699"/>
                </a:lnTo>
                <a:lnTo>
                  <a:pt x="179650" y="276759"/>
                </a:lnTo>
                <a:lnTo>
                  <a:pt x="217001" y="257201"/>
                </a:lnTo>
                <a:lnTo>
                  <a:pt x="246004" y="226919"/>
                </a:lnTo>
                <a:lnTo>
                  <a:pt x="264781" y="187803"/>
                </a:lnTo>
                <a:lnTo>
                  <a:pt x="271457" y="141748"/>
                </a:lnTo>
                <a:lnTo>
                  <a:pt x="264781" y="95947"/>
                </a:lnTo>
                <a:lnTo>
                  <a:pt x="246003" y="56911"/>
                </a:lnTo>
                <a:lnTo>
                  <a:pt x="217001" y="26600"/>
                </a:lnTo>
                <a:lnTo>
                  <a:pt x="179649" y="6977"/>
                </a:lnTo>
                <a:lnTo>
                  <a:pt x="135825" y="0"/>
                </a:lnTo>
                <a:close/>
              </a:path>
            </a:pathLst>
          </a:custGeom>
          <a:solidFill>
            <a:srgbClr val="FFDC99"/>
          </a:solidFill>
        </p:spPr>
        <p:txBody>
          <a:bodyPr wrap="square" lIns="0" tIns="0" rIns="0" bIns="0" rtlCol="0"/>
          <a:lstStyle/>
          <a:p>
            <a:endParaRPr/>
          </a:p>
        </p:txBody>
      </p:sp>
      <p:sp>
        <p:nvSpPr>
          <p:cNvPr id="42" name="object 42"/>
          <p:cNvSpPr/>
          <p:nvPr/>
        </p:nvSpPr>
        <p:spPr>
          <a:xfrm>
            <a:off x="7510571" y="1543640"/>
            <a:ext cx="271780" cy="283845"/>
          </a:xfrm>
          <a:custGeom>
            <a:avLst/>
            <a:gdLst/>
            <a:ahLst/>
            <a:cxnLst/>
            <a:rect l="l" t="t" r="r" b="b"/>
            <a:pathLst>
              <a:path w="271779" h="283844">
                <a:moveTo>
                  <a:pt x="217001" y="257201"/>
                </a:moveTo>
                <a:lnTo>
                  <a:pt x="246004" y="226919"/>
                </a:lnTo>
                <a:lnTo>
                  <a:pt x="264781" y="187803"/>
                </a:lnTo>
                <a:lnTo>
                  <a:pt x="271457" y="141748"/>
                </a:lnTo>
                <a:lnTo>
                  <a:pt x="264781" y="95947"/>
                </a:lnTo>
                <a:lnTo>
                  <a:pt x="246004" y="56911"/>
                </a:lnTo>
                <a:lnTo>
                  <a:pt x="217001" y="26601"/>
                </a:lnTo>
                <a:lnTo>
                  <a:pt x="179649" y="6977"/>
                </a:lnTo>
                <a:lnTo>
                  <a:pt x="135825" y="0"/>
                </a:lnTo>
                <a:lnTo>
                  <a:pt x="91980" y="6977"/>
                </a:lnTo>
                <a:lnTo>
                  <a:pt x="54580" y="26600"/>
                </a:lnTo>
                <a:lnTo>
                  <a:pt x="25521" y="56911"/>
                </a:lnTo>
                <a:lnTo>
                  <a:pt x="6696" y="95947"/>
                </a:lnTo>
                <a:lnTo>
                  <a:pt x="0" y="141748"/>
                </a:lnTo>
                <a:lnTo>
                  <a:pt x="6696" y="187803"/>
                </a:lnTo>
                <a:lnTo>
                  <a:pt x="25521" y="226919"/>
                </a:lnTo>
                <a:lnTo>
                  <a:pt x="54580" y="257201"/>
                </a:lnTo>
                <a:lnTo>
                  <a:pt x="91980" y="276759"/>
                </a:lnTo>
                <a:lnTo>
                  <a:pt x="135825" y="283699"/>
                </a:lnTo>
                <a:lnTo>
                  <a:pt x="179650" y="276759"/>
                </a:lnTo>
                <a:lnTo>
                  <a:pt x="217001" y="257201"/>
                </a:lnTo>
              </a:path>
            </a:pathLst>
          </a:custGeom>
          <a:ln w="40011">
            <a:solidFill>
              <a:srgbClr val="FFECCC"/>
            </a:solidFill>
          </a:ln>
        </p:spPr>
        <p:txBody>
          <a:bodyPr wrap="square" lIns="0" tIns="0" rIns="0" bIns="0" rtlCol="0"/>
          <a:lstStyle/>
          <a:p>
            <a:endParaRPr/>
          </a:p>
        </p:txBody>
      </p:sp>
      <p:sp>
        <p:nvSpPr>
          <p:cNvPr id="43" name="object 43"/>
          <p:cNvSpPr txBox="1"/>
          <p:nvPr/>
        </p:nvSpPr>
        <p:spPr>
          <a:xfrm>
            <a:off x="5366184" y="5400391"/>
            <a:ext cx="167640" cy="334010"/>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pPr>
            <a:r>
              <a:rPr sz="950" spc="-25" dirty="0">
                <a:latin typeface="Arial"/>
                <a:cs typeface="Arial"/>
              </a:rPr>
              <a:t>1</a:t>
            </a:r>
            <a:endParaRPr sz="950">
              <a:latin typeface="Arial"/>
              <a:cs typeface="Arial"/>
            </a:endParaRPr>
          </a:p>
        </p:txBody>
      </p:sp>
      <p:sp>
        <p:nvSpPr>
          <p:cNvPr id="44" name="object 44"/>
          <p:cNvSpPr txBox="1"/>
          <p:nvPr/>
        </p:nvSpPr>
        <p:spPr>
          <a:xfrm>
            <a:off x="7556303" y="5440831"/>
            <a:ext cx="111760" cy="220345"/>
          </a:xfrm>
          <a:prstGeom prst="rect">
            <a:avLst/>
          </a:prstGeom>
        </p:spPr>
        <p:txBody>
          <a:bodyPr vert="horz" wrap="square" lIns="0" tIns="15875" rIns="0" bIns="0" rtlCol="0">
            <a:spAutoFit/>
          </a:bodyPr>
          <a:lstStyle/>
          <a:p>
            <a:pPr marL="12700">
              <a:lnSpc>
                <a:spcPct val="100000"/>
              </a:lnSpc>
              <a:spcBef>
                <a:spcPts val="125"/>
              </a:spcBef>
            </a:pPr>
            <a:r>
              <a:rPr sz="1250" spc="-20" dirty="0">
                <a:latin typeface="Arial"/>
                <a:cs typeface="Arial"/>
              </a:rPr>
              <a:t>p</a:t>
            </a:r>
            <a:endParaRPr sz="1250">
              <a:latin typeface="Arial"/>
              <a:cs typeface="Arial"/>
            </a:endParaRPr>
          </a:p>
        </p:txBody>
      </p:sp>
      <p:sp>
        <p:nvSpPr>
          <p:cNvPr id="45" name="object 45"/>
          <p:cNvSpPr txBox="1"/>
          <p:nvPr/>
        </p:nvSpPr>
        <p:spPr>
          <a:xfrm>
            <a:off x="6451512" y="5420860"/>
            <a:ext cx="1292225" cy="333375"/>
          </a:xfrm>
          <a:prstGeom prst="rect">
            <a:avLst/>
          </a:prstGeom>
        </p:spPr>
        <p:txBody>
          <a:bodyPr vert="horz" wrap="square" lIns="0" tIns="15875" rIns="0" bIns="0" rtlCol="0">
            <a:spAutoFit/>
          </a:bodyPr>
          <a:lstStyle/>
          <a:p>
            <a:pPr marL="12700">
              <a:lnSpc>
                <a:spcPts val="1380"/>
              </a:lnSpc>
              <a:spcBef>
                <a:spcPts val="125"/>
              </a:spcBef>
            </a:pPr>
            <a:r>
              <a:rPr sz="1250" spc="-20" dirty="0">
                <a:latin typeface="Arial"/>
                <a:cs typeface="Arial"/>
              </a:rPr>
              <a:t>p</a:t>
            </a:r>
            <a:endParaRPr sz="1250">
              <a:latin typeface="Arial"/>
              <a:cs typeface="Arial"/>
            </a:endParaRPr>
          </a:p>
          <a:p>
            <a:pPr marL="89535">
              <a:lnSpc>
                <a:spcPts val="1019"/>
              </a:lnSpc>
              <a:tabLst>
                <a:tab pos="1214120" algn="l"/>
              </a:tabLst>
            </a:pPr>
            <a:r>
              <a:rPr sz="950" spc="-25" dirty="0">
                <a:latin typeface="Arial"/>
                <a:cs typeface="Arial"/>
              </a:rPr>
              <a:t>2	3</a:t>
            </a:r>
            <a:endParaRPr sz="950">
              <a:latin typeface="Arial"/>
              <a:cs typeface="Arial"/>
            </a:endParaRPr>
          </a:p>
        </p:txBody>
      </p:sp>
      <p:sp>
        <p:nvSpPr>
          <p:cNvPr id="46" name="object 46"/>
          <p:cNvSpPr txBox="1"/>
          <p:nvPr/>
        </p:nvSpPr>
        <p:spPr>
          <a:xfrm>
            <a:off x="8680250" y="5461303"/>
            <a:ext cx="111760" cy="220345"/>
          </a:xfrm>
          <a:prstGeom prst="rect">
            <a:avLst/>
          </a:prstGeom>
        </p:spPr>
        <p:txBody>
          <a:bodyPr vert="horz" wrap="square" lIns="0" tIns="15875" rIns="0" bIns="0" rtlCol="0">
            <a:spAutoFit/>
          </a:bodyPr>
          <a:lstStyle/>
          <a:p>
            <a:pPr marL="12700">
              <a:lnSpc>
                <a:spcPct val="100000"/>
              </a:lnSpc>
              <a:spcBef>
                <a:spcPts val="125"/>
              </a:spcBef>
            </a:pPr>
            <a:r>
              <a:rPr sz="1250" spc="-20" dirty="0">
                <a:latin typeface="Arial"/>
                <a:cs typeface="Arial"/>
              </a:rPr>
              <a:t>p</a:t>
            </a:r>
            <a:endParaRPr sz="1250">
              <a:latin typeface="Arial"/>
              <a:cs typeface="Arial"/>
            </a:endParaRPr>
          </a:p>
        </p:txBody>
      </p:sp>
      <p:sp>
        <p:nvSpPr>
          <p:cNvPr id="47" name="object 47"/>
          <p:cNvSpPr txBox="1"/>
          <p:nvPr/>
        </p:nvSpPr>
        <p:spPr>
          <a:xfrm>
            <a:off x="8757449" y="5603589"/>
            <a:ext cx="90170" cy="171450"/>
          </a:xfrm>
          <a:prstGeom prst="rect">
            <a:avLst/>
          </a:prstGeom>
        </p:spPr>
        <p:txBody>
          <a:bodyPr vert="horz" wrap="square" lIns="0" tIns="13335" rIns="0" bIns="0" rtlCol="0">
            <a:spAutoFit/>
          </a:bodyPr>
          <a:lstStyle/>
          <a:p>
            <a:pPr marL="12700">
              <a:lnSpc>
                <a:spcPct val="100000"/>
              </a:lnSpc>
              <a:spcBef>
                <a:spcPts val="105"/>
              </a:spcBef>
            </a:pPr>
            <a:r>
              <a:rPr sz="950" spc="-25" dirty="0">
                <a:latin typeface="Arial"/>
                <a:cs typeface="Arial"/>
              </a:rPr>
              <a:t>4</a:t>
            </a:r>
            <a:endParaRPr sz="950">
              <a:latin typeface="Arial"/>
              <a:cs typeface="Arial"/>
            </a:endParaRPr>
          </a:p>
        </p:txBody>
      </p:sp>
      <p:sp>
        <p:nvSpPr>
          <p:cNvPr id="48" name="object 48"/>
          <p:cNvSpPr/>
          <p:nvPr/>
        </p:nvSpPr>
        <p:spPr>
          <a:xfrm>
            <a:off x="6502908" y="1300585"/>
            <a:ext cx="1046480" cy="223520"/>
          </a:xfrm>
          <a:custGeom>
            <a:avLst/>
            <a:gdLst/>
            <a:ahLst/>
            <a:cxnLst/>
            <a:rect l="l" t="t" r="r" b="b"/>
            <a:pathLst>
              <a:path w="1046479" h="223519">
                <a:moveTo>
                  <a:pt x="1046359" y="223036"/>
                </a:moveTo>
                <a:lnTo>
                  <a:pt x="1025237" y="172755"/>
                </a:lnTo>
                <a:lnTo>
                  <a:pt x="988951" y="142504"/>
                </a:lnTo>
                <a:lnTo>
                  <a:pt x="936313" y="114953"/>
                </a:lnTo>
                <a:lnTo>
                  <a:pt x="868537" y="90174"/>
                </a:lnTo>
                <a:lnTo>
                  <a:pt x="829350" y="78847"/>
                </a:lnTo>
                <a:lnTo>
                  <a:pt x="786834" y="68240"/>
                </a:lnTo>
                <a:lnTo>
                  <a:pt x="741139" y="58362"/>
                </a:lnTo>
                <a:lnTo>
                  <a:pt x="692416" y="49223"/>
                </a:lnTo>
                <a:lnTo>
                  <a:pt x="640818" y="40830"/>
                </a:lnTo>
                <a:lnTo>
                  <a:pt x="586495" y="33195"/>
                </a:lnTo>
                <a:lnTo>
                  <a:pt x="529600" y="26324"/>
                </a:lnTo>
                <a:lnTo>
                  <a:pt x="470284" y="20228"/>
                </a:lnTo>
                <a:lnTo>
                  <a:pt x="408697" y="14916"/>
                </a:lnTo>
                <a:lnTo>
                  <a:pt x="344993" y="10396"/>
                </a:lnTo>
                <a:lnTo>
                  <a:pt x="279322" y="6677"/>
                </a:lnTo>
                <a:lnTo>
                  <a:pt x="211835" y="3769"/>
                </a:lnTo>
                <a:lnTo>
                  <a:pt x="142685" y="1681"/>
                </a:lnTo>
                <a:lnTo>
                  <a:pt x="72023" y="421"/>
                </a:lnTo>
                <a:lnTo>
                  <a:pt x="0" y="0"/>
                </a:lnTo>
              </a:path>
            </a:pathLst>
          </a:custGeom>
          <a:ln w="20429">
            <a:solidFill>
              <a:srgbClr val="000000"/>
            </a:solidFill>
          </a:ln>
        </p:spPr>
        <p:txBody>
          <a:bodyPr wrap="square" lIns="0" tIns="0" rIns="0" bIns="0" rtlCol="0"/>
          <a:lstStyle/>
          <a:p>
            <a:endParaRPr/>
          </a:p>
        </p:txBody>
      </p:sp>
      <p:sp>
        <p:nvSpPr>
          <p:cNvPr id="49" name="object 49"/>
          <p:cNvSpPr/>
          <p:nvPr/>
        </p:nvSpPr>
        <p:spPr>
          <a:xfrm>
            <a:off x="5514555" y="1300585"/>
            <a:ext cx="1027430" cy="203200"/>
          </a:xfrm>
          <a:custGeom>
            <a:avLst/>
            <a:gdLst/>
            <a:ahLst/>
            <a:cxnLst/>
            <a:rect l="l" t="t" r="r" b="b"/>
            <a:pathLst>
              <a:path w="1027429" h="203200">
                <a:moveTo>
                  <a:pt x="1026856" y="0"/>
                </a:moveTo>
                <a:lnTo>
                  <a:pt x="951841" y="457"/>
                </a:lnTo>
                <a:lnTo>
                  <a:pt x="878516" y="1816"/>
                </a:lnTo>
                <a:lnTo>
                  <a:pt x="807034" y="4057"/>
                </a:lnTo>
                <a:lnTo>
                  <a:pt x="737549" y="7158"/>
                </a:lnTo>
                <a:lnTo>
                  <a:pt x="670213" y="11100"/>
                </a:lnTo>
                <a:lnTo>
                  <a:pt x="605179" y="15863"/>
                </a:lnTo>
                <a:lnTo>
                  <a:pt x="542600" y="21425"/>
                </a:lnTo>
                <a:lnTo>
                  <a:pt x="482629" y="27767"/>
                </a:lnTo>
                <a:lnTo>
                  <a:pt x="425419" y="34868"/>
                </a:lnTo>
                <a:lnTo>
                  <a:pt x="371122" y="42708"/>
                </a:lnTo>
                <a:lnTo>
                  <a:pt x="319893" y="51267"/>
                </a:lnTo>
                <a:lnTo>
                  <a:pt x="271883" y="60524"/>
                </a:lnTo>
                <a:lnTo>
                  <a:pt x="227245" y="70458"/>
                </a:lnTo>
                <a:lnTo>
                  <a:pt x="186133" y="81051"/>
                </a:lnTo>
                <a:lnTo>
                  <a:pt x="148699" y="92280"/>
                </a:lnTo>
                <a:lnTo>
                  <a:pt x="85478" y="116569"/>
                </a:lnTo>
                <a:lnTo>
                  <a:pt x="38805" y="143163"/>
                </a:lnTo>
                <a:lnTo>
                  <a:pt x="9905" y="171898"/>
                </a:lnTo>
                <a:lnTo>
                  <a:pt x="2501" y="187019"/>
                </a:lnTo>
                <a:lnTo>
                  <a:pt x="0" y="202613"/>
                </a:lnTo>
              </a:path>
            </a:pathLst>
          </a:custGeom>
          <a:ln w="20434">
            <a:solidFill>
              <a:srgbClr val="000000"/>
            </a:solidFill>
          </a:ln>
        </p:spPr>
        <p:txBody>
          <a:bodyPr wrap="square" lIns="0" tIns="0" rIns="0" bIns="0" rtlCol="0"/>
          <a:lstStyle/>
          <a:p>
            <a:endParaRPr/>
          </a:p>
        </p:txBody>
      </p:sp>
      <p:sp>
        <p:nvSpPr>
          <p:cNvPr id="50" name="object 50"/>
          <p:cNvSpPr/>
          <p:nvPr/>
        </p:nvSpPr>
        <p:spPr>
          <a:xfrm>
            <a:off x="5941090" y="1381873"/>
            <a:ext cx="484505" cy="121920"/>
          </a:xfrm>
          <a:custGeom>
            <a:avLst/>
            <a:gdLst/>
            <a:ahLst/>
            <a:cxnLst/>
            <a:rect l="l" t="t" r="r" b="b"/>
            <a:pathLst>
              <a:path w="484504" h="121919">
                <a:moveTo>
                  <a:pt x="484347" y="121325"/>
                </a:moveTo>
                <a:lnTo>
                  <a:pt x="464149" y="81217"/>
                </a:lnTo>
                <a:lnTo>
                  <a:pt x="407276" y="49131"/>
                </a:lnTo>
                <a:lnTo>
                  <a:pt x="366831" y="36096"/>
                </a:lnTo>
                <a:lnTo>
                  <a:pt x="319311" y="25067"/>
                </a:lnTo>
                <a:lnTo>
                  <a:pt x="265413" y="16043"/>
                </a:lnTo>
                <a:lnTo>
                  <a:pt x="205835" y="9024"/>
                </a:lnTo>
                <a:lnTo>
                  <a:pt x="141275" y="4010"/>
                </a:lnTo>
                <a:lnTo>
                  <a:pt x="72430" y="1002"/>
                </a:lnTo>
                <a:lnTo>
                  <a:pt x="0" y="0"/>
                </a:lnTo>
              </a:path>
            </a:pathLst>
          </a:custGeom>
          <a:ln w="20415">
            <a:solidFill>
              <a:srgbClr val="000000"/>
            </a:solidFill>
          </a:ln>
        </p:spPr>
        <p:txBody>
          <a:bodyPr wrap="square" lIns="0" tIns="0" rIns="0" bIns="0" rtlCol="0"/>
          <a:lstStyle/>
          <a:p>
            <a:endParaRPr/>
          </a:p>
        </p:txBody>
      </p:sp>
      <p:sp>
        <p:nvSpPr>
          <p:cNvPr id="51" name="object 51"/>
          <p:cNvSpPr/>
          <p:nvPr/>
        </p:nvSpPr>
        <p:spPr>
          <a:xfrm>
            <a:off x="5514555" y="1381873"/>
            <a:ext cx="465455" cy="100965"/>
          </a:xfrm>
          <a:custGeom>
            <a:avLst/>
            <a:gdLst/>
            <a:ahLst/>
            <a:cxnLst/>
            <a:rect l="l" t="t" r="r" b="b"/>
            <a:pathLst>
              <a:path w="465454" h="100965">
                <a:moveTo>
                  <a:pt x="465231" y="0"/>
                </a:moveTo>
                <a:lnTo>
                  <a:pt x="386273" y="1192"/>
                </a:lnTo>
                <a:lnTo>
                  <a:pt x="312659" y="4689"/>
                </a:lnTo>
                <a:lnTo>
                  <a:pt x="245088" y="10367"/>
                </a:lnTo>
                <a:lnTo>
                  <a:pt x="184258" y="18105"/>
                </a:lnTo>
                <a:lnTo>
                  <a:pt x="130869" y="27778"/>
                </a:lnTo>
                <a:lnTo>
                  <a:pt x="85620" y="39265"/>
                </a:lnTo>
                <a:lnTo>
                  <a:pt x="49210" y="52444"/>
                </a:lnTo>
                <a:lnTo>
                  <a:pt x="5700" y="83385"/>
                </a:lnTo>
                <a:lnTo>
                  <a:pt x="0" y="100902"/>
                </a:lnTo>
              </a:path>
            </a:pathLst>
          </a:custGeom>
          <a:ln w="20427">
            <a:solidFill>
              <a:srgbClr val="000000"/>
            </a:solidFill>
          </a:ln>
        </p:spPr>
        <p:txBody>
          <a:bodyPr wrap="square" lIns="0" tIns="0" rIns="0" bIns="0" rtlCol="0"/>
          <a:lstStyle/>
          <a:p>
            <a:endParaRPr/>
          </a:p>
        </p:txBody>
      </p:sp>
      <p:sp>
        <p:nvSpPr>
          <p:cNvPr id="52" name="object 52"/>
          <p:cNvSpPr/>
          <p:nvPr/>
        </p:nvSpPr>
        <p:spPr>
          <a:xfrm>
            <a:off x="5979786" y="1847763"/>
            <a:ext cx="465455" cy="101600"/>
          </a:xfrm>
          <a:custGeom>
            <a:avLst/>
            <a:gdLst/>
            <a:ahLst/>
            <a:cxnLst/>
            <a:rect l="l" t="t" r="r" b="b"/>
            <a:pathLst>
              <a:path w="465454" h="101600">
                <a:moveTo>
                  <a:pt x="0" y="101306"/>
                </a:moveTo>
                <a:lnTo>
                  <a:pt x="74194" y="100113"/>
                </a:lnTo>
                <a:lnTo>
                  <a:pt x="145045" y="96613"/>
                </a:lnTo>
                <a:lnTo>
                  <a:pt x="211499" y="90928"/>
                </a:lnTo>
                <a:lnTo>
                  <a:pt x="272505" y="83175"/>
                </a:lnTo>
                <a:lnTo>
                  <a:pt x="327011" y="73477"/>
                </a:lnTo>
                <a:lnTo>
                  <a:pt x="373965" y="61953"/>
                </a:lnTo>
                <a:lnTo>
                  <a:pt x="412316" y="48723"/>
                </a:lnTo>
                <a:lnTo>
                  <a:pt x="459001" y="17626"/>
                </a:lnTo>
                <a:lnTo>
                  <a:pt x="465231" y="0"/>
                </a:lnTo>
              </a:path>
            </a:pathLst>
          </a:custGeom>
          <a:ln w="20427">
            <a:solidFill>
              <a:srgbClr val="000000"/>
            </a:solidFill>
          </a:ln>
        </p:spPr>
        <p:txBody>
          <a:bodyPr wrap="square" lIns="0" tIns="0" rIns="0" bIns="0" rtlCol="0"/>
          <a:lstStyle/>
          <a:p>
            <a:endParaRPr/>
          </a:p>
        </p:txBody>
      </p:sp>
      <p:sp>
        <p:nvSpPr>
          <p:cNvPr id="53" name="object 53"/>
          <p:cNvSpPr/>
          <p:nvPr/>
        </p:nvSpPr>
        <p:spPr>
          <a:xfrm>
            <a:off x="5553232" y="1827340"/>
            <a:ext cx="445770" cy="121920"/>
          </a:xfrm>
          <a:custGeom>
            <a:avLst/>
            <a:gdLst/>
            <a:ahLst/>
            <a:cxnLst/>
            <a:rect l="l" t="t" r="r" b="b"/>
            <a:pathLst>
              <a:path w="445770" h="121919">
                <a:moveTo>
                  <a:pt x="0" y="0"/>
                </a:moveTo>
                <a:lnTo>
                  <a:pt x="22182" y="43874"/>
                </a:lnTo>
                <a:lnTo>
                  <a:pt x="84373" y="77965"/>
                </a:lnTo>
                <a:lnTo>
                  <a:pt x="128429" y="91348"/>
                </a:lnTo>
                <a:lnTo>
                  <a:pt x="180037" y="102292"/>
                </a:lnTo>
                <a:lnTo>
                  <a:pt x="238380" y="110799"/>
                </a:lnTo>
                <a:lnTo>
                  <a:pt x="302641" y="116873"/>
                </a:lnTo>
                <a:lnTo>
                  <a:pt x="372004" y="120516"/>
                </a:lnTo>
                <a:lnTo>
                  <a:pt x="445650" y="121729"/>
                </a:lnTo>
              </a:path>
            </a:pathLst>
          </a:custGeom>
          <a:ln w="20406">
            <a:solidFill>
              <a:srgbClr val="000000"/>
            </a:solidFill>
          </a:ln>
        </p:spPr>
        <p:txBody>
          <a:bodyPr wrap="square" lIns="0" tIns="0" rIns="0" bIns="0" rtlCol="0"/>
          <a:lstStyle/>
          <a:p>
            <a:endParaRPr/>
          </a:p>
        </p:txBody>
      </p:sp>
      <p:sp>
        <p:nvSpPr>
          <p:cNvPr id="54" name="object 54"/>
          <p:cNvSpPr/>
          <p:nvPr/>
        </p:nvSpPr>
        <p:spPr>
          <a:xfrm>
            <a:off x="6425437" y="1482775"/>
            <a:ext cx="19685" cy="20955"/>
          </a:xfrm>
          <a:custGeom>
            <a:avLst/>
            <a:gdLst/>
            <a:ahLst/>
            <a:cxnLst/>
            <a:rect l="l" t="t" r="r" b="b"/>
            <a:pathLst>
              <a:path w="19685" h="20955">
                <a:moveTo>
                  <a:pt x="0" y="0"/>
                </a:moveTo>
                <a:lnTo>
                  <a:pt x="19580" y="20422"/>
                </a:lnTo>
              </a:path>
            </a:pathLst>
          </a:custGeom>
          <a:ln w="40012">
            <a:solidFill>
              <a:srgbClr val="000000"/>
            </a:solidFill>
          </a:ln>
        </p:spPr>
        <p:txBody>
          <a:bodyPr wrap="square" lIns="0" tIns="0" rIns="0" bIns="0" rtlCol="0"/>
          <a:lstStyle/>
          <a:p>
            <a:endParaRPr/>
          </a:p>
        </p:txBody>
      </p:sp>
      <p:sp>
        <p:nvSpPr>
          <p:cNvPr id="55" name="object 55"/>
          <p:cNvSpPr/>
          <p:nvPr/>
        </p:nvSpPr>
        <p:spPr>
          <a:xfrm>
            <a:off x="6405857" y="1482775"/>
            <a:ext cx="39370" cy="20955"/>
          </a:xfrm>
          <a:custGeom>
            <a:avLst/>
            <a:gdLst/>
            <a:ahLst/>
            <a:cxnLst/>
            <a:rect l="l" t="t" r="r" b="b"/>
            <a:pathLst>
              <a:path w="39370" h="20955">
                <a:moveTo>
                  <a:pt x="19580" y="0"/>
                </a:moveTo>
                <a:lnTo>
                  <a:pt x="0" y="20423"/>
                </a:lnTo>
                <a:lnTo>
                  <a:pt x="39161" y="20423"/>
                </a:lnTo>
                <a:lnTo>
                  <a:pt x="19580" y="0"/>
                </a:lnTo>
                <a:close/>
              </a:path>
            </a:pathLst>
          </a:custGeom>
          <a:solidFill>
            <a:srgbClr val="000000"/>
          </a:solidFill>
        </p:spPr>
        <p:txBody>
          <a:bodyPr wrap="square" lIns="0" tIns="0" rIns="0" bIns="0" rtlCol="0"/>
          <a:lstStyle/>
          <a:p>
            <a:endParaRPr/>
          </a:p>
        </p:txBody>
      </p:sp>
      <p:sp>
        <p:nvSpPr>
          <p:cNvPr id="56" name="object 56"/>
          <p:cNvSpPr/>
          <p:nvPr/>
        </p:nvSpPr>
        <p:spPr>
          <a:xfrm>
            <a:off x="6405857" y="1462757"/>
            <a:ext cx="0" cy="20320"/>
          </a:xfrm>
          <a:custGeom>
            <a:avLst/>
            <a:gdLst/>
            <a:ahLst/>
            <a:cxnLst/>
            <a:rect l="l" t="t" r="r" b="b"/>
            <a:pathLst>
              <a:path h="20319">
                <a:moveTo>
                  <a:pt x="-9792" y="10009"/>
                </a:moveTo>
                <a:lnTo>
                  <a:pt x="9792" y="10009"/>
                </a:lnTo>
              </a:path>
            </a:pathLst>
          </a:custGeom>
          <a:ln w="20018">
            <a:solidFill>
              <a:srgbClr val="000000"/>
            </a:solidFill>
          </a:ln>
        </p:spPr>
        <p:txBody>
          <a:bodyPr wrap="square" lIns="0" tIns="0" rIns="0" bIns="0" rtlCol="0"/>
          <a:lstStyle/>
          <a:p>
            <a:endParaRPr/>
          </a:p>
        </p:txBody>
      </p:sp>
      <p:sp>
        <p:nvSpPr>
          <p:cNvPr id="57" name="object 57"/>
          <p:cNvSpPr/>
          <p:nvPr/>
        </p:nvSpPr>
        <p:spPr>
          <a:xfrm>
            <a:off x="7530306" y="1482775"/>
            <a:ext cx="38735" cy="41275"/>
          </a:xfrm>
          <a:custGeom>
            <a:avLst/>
            <a:gdLst/>
            <a:ahLst/>
            <a:cxnLst/>
            <a:rect l="l" t="t" r="r" b="b"/>
            <a:pathLst>
              <a:path w="38734" h="41275">
                <a:moveTo>
                  <a:pt x="18961" y="20423"/>
                </a:moveTo>
                <a:lnTo>
                  <a:pt x="38696" y="0"/>
                </a:lnTo>
                <a:lnTo>
                  <a:pt x="38696" y="40846"/>
                </a:lnTo>
                <a:lnTo>
                  <a:pt x="0" y="20423"/>
                </a:lnTo>
                <a:lnTo>
                  <a:pt x="18961" y="20423"/>
                </a:lnTo>
                <a:close/>
              </a:path>
            </a:pathLst>
          </a:custGeom>
          <a:ln w="20002">
            <a:solidFill>
              <a:srgbClr val="000000"/>
            </a:solidFill>
          </a:ln>
        </p:spPr>
        <p:txBody>
          <a:bodyPr wrap="square" lIns="0" tIns="0" rIns="0" bIns="0" rtlCol="0"/>
          <a:lstStyle/>
          <a:p>
            <a:endParaRPr/>
          </a:p>
        </p:txBody>
      </p:sp>
      <p:sp>
        <p:nvSpPr>
          <p:cNvPr id="58" name="object 58"/>
          <p:cNvSpPr/>
          <p:nvPr/>
        </p:nvSpPr>
        <p:spPr>
          <a:xfrm>
            <a:off x="7530306" y="1482775"/>
            <a:ext cx="38735" cy="41275"/>
          </a:xfrm>
          <a:custGeom>
            <a:avLst/>
            <a:gdLst/>
            <a:ahLst/>
            <a:cxnLst/>
            <a:rect l="l" t="t" r="r" b="b"/>
            <a:pathLst>
              <a:path w="38734" h="41275">
                <a:moveTo>
                  <a:pt x="38696" y="0"/>
                </a:moveTo>
                <a:lnTo>
                  <a:pt x="18961" y="20423"/>
                </a:lnTo>
                <a:lnTo>
                  <a:pt x="0" y="20423"/>
                </a:lnTo>
                <a:lnTo>
                  <a:pt x="38696" y="40846"/>
                </a:lnTo>
                <a:lnTo>
                  <a:pt x="38696" y="0"/>
                </a:lnTo>
                <a:close/>
              </a:path>
            </a:pathLst>
          </a:custGeom>
          <a:solidFill>
            <a:srgbClr val="000000"/>
          </a:solidFill>
        </p:spPr>
        <p:txBody>
          <a:bodyPr wrap="square" lIns="0" tIns="0" rIns="0" bIns="0" rtlCol="0"/>
          <a:lstStyle/>
          <a:p>
            <a:endParaRPr/>
          </a:p>
        </p:txBody>
      </p:sp>
      <p:sp>
        <p:nvSpPr>
          <p:cNvPr id="59" name="object 59"/>
          <p:cNvSpPr/>
          <p:nvPr/>
        </p:nvSpPr>
        <p:spPr>
          <a:xfrm>
            <a:off x="7530306" y="1482775"/>
            <a:ext cx="19050" cy="20955"/>
          </a:xfrm>
          <a:custGeom>
            <a:avLst/>
            <a:gdLst/>
            <a:ahLst/>
            <a:cxnLst/>
            <a:rect l="l" t="t" r="r" b="b"/>
            <a:pathLst>
              <a:path w="19050" h="20955">
                <a:moveTo>
                  <a:pt x="0" y="0"/>
                </a:moveTo>
                <a:lnTo>
                  <a:pt x="18961" y="20423"/>
                </a:lnTo>
              </a:path>
            </a:pathLst>
          </a:custGeom>
          <a:ln w="19993">
            <a:solidFill>
              <a:srgbClr val="000000"/>
            </a:solidFill>
          </a:ln>
        </p:spPr>
        <p:txBody>
          <a:bodyPr wrap="square" lIns="0" tIns="0" rIns="0" bIns="0" rtlCol="0"/>
          <a:lstStyle/>
          <a:p>
            <a:endParaRPr/>
          </a:p>
        </p:txBody>
      </p:sp>
      <p:sp>
        <p:nvSpPr>
          <p:cNvPr id="60" name="object 60"/>
          <p:cNvSpPr/>
          <p:nvPr/>
        </p:nvSpPr>
        <p:spPr>
          <a:xfrm>
            <a:off x="6541411" y="1867782"/>
            <a:ext cx="1028065" cy="263525"/>
          </a:xfrm>
          <a:custGeom>
            <a:avLst/>
            <a:gdLst/>
            <a:ahLst/>
            <a:cxnLst/>
            <a:rect l="l" t="t" r="r" b="b"/>
            <a:pathLst>
              <a:path w="1028065" h="263525">
                <a:moveTo>
                  <a:pt x="0" y="263478"/>
                </a:moveTo>
                <a:lnTo>
                  <a:pt x="72758" y="262796"/>
                </a:lnTo>
                <a:lnTo>
                  <a:pt x="144236" y="260784"/>
                </a:lnTo>
                <a:lnTo>
                  <a:pt x="214251" y="257491"/>
                </a:lnTo>
                <a:lnTo>
                  <a:pt x="282621" y="252968"/>
                </a:lnTo>
                <a:lnTo>
                  <a:pt x="349165" y="247265"/>
                </a:lnTo>
                <a:lnTo>
                  <a:pt x="413701" y="240432"/>
                </a:lnTo>
                <a:lnTo>
                  <a:pt x="476048" y="232519"/>
                </a:lnTo>
                <a:lnTo>
                  <a:pt x="536024" y="223577"/>
                </a:lnTo>
                <a:lnTo>
                  <a:pt x="593447" y="213655"/>
                </a:lnTo>
                <a:lnTo>
                  <a:pt x="648136" y="202804"/>
                </a:lnTo>
                <a:lnTo>
                  <a:pt x="699908" y="191074"/>
                </a:lnTo>
                <a:lnTo>
                  <a:pt x="748583" y="178515"/>
                </a:lnTo>
                <a:lnTo>
                  <a:pt x="793978" y="165177"/>
                </a:lnTo>
                <a:lnTo>
                  <a:pt x="835912" y="151110"/>
                </a:lnTo>
                <a:lnTo>
                  <a:pt x="874203" y="136365"/>
                </a:lnTo>
                <a:lnTo>
                  <a:pt x="939130" y="105041"/>
                </a:lnTo>
                <a:lnTo>
                  <a:pt x="987306" y="71604"/>
                </a:lnTo>
                <a:lnTo>
                  <a:pt x="1017278" y="36456"/>
                </a:lnTo>
                <a:lnTo>
                  <a:pt x="1024982" y="18367"/>
                </a:lnTo>
                <a:lnTo>
                  <a:pt x="1027591" y="0"/>
                </a:lnTo>
              </a:path>
            </a:pathLst>
          </a:custGeom>
          <a:ln w="20413">
            <a:solidFill>
              <a:srgbClr val="000000"/>
            </a:solidFill>
          </a:ln>
        </p:spPr>
        <p:txBody>
          <a:bodyPr wrap="square" lIns="0" tIns="0" rIns="0" bIns="0" rtlCol="0"/>
          <a:lstStyle/>
          <a:p>
            <a:endParaRPr/>
          </a:p>
        </p:txBody>
      </p:sp>
      <p:sp>
        <p:nvSpPr>
          <p:cNvPr id="61" name="object 61"/>
          <p:cNvSpPr/>
          <p:nvPr/>
        </p:nvSpPr>
        <p:spPr>
          <a:xfrm>
            <a:off x="5572813" y="1908628"/>
            <a:ext cx="988694" cy="222885"/>
          </a:xfrm>
          <a:custGeom>
            <a:avLst/>
            <a:gdLst/>
            <a:ahLst/>
            <a:cxnLst/>
            <a:rect l="l" t="t" r="r" b="b"/>
            <a:pathLst>
              <a:path w="988695" h="222885">
                <a:moveTo>
                  <a:pt x="0" y="0"/>
                </a:moveTo>
                <a:lnTo>
                  <a:pt x="10787" y="37134"/>
                </a:lnTo>
                <a:lnTo>
                  <a:pt x="42101" y="71160"/>
                </a:lnTo>
                <a:lnTo>
                  <a:pt x="92370" y="101988"/>
                </a:lnTo>
                <a:lnTo>
                  <a:pt x="160024" y="129527"/>
                </a:lnTo>
                <a:lnTo>
                  <a:pt x="199878" y="142035"/>
                </a:lnTo>
                <a:lnTo>
                  <a:pt x="243489" y="153687"/>
                </a:lnTo>
                <a:lnTo>
                  <a:pt x="290660" y="164471"/>
                </a:lnTo>
                <a:lnTo>
                  <a:pt x="341195" y="174377"/>
                </a:lnTo>
                <a:lnTo>
                  <a:pt x="394897" y="183394"/>
                </a:lnTo>
                <a:lnTo>
                  <a:pt x="451571" y="191508"/>
                </a:lnTo>
                <a:lnTo>
                  <a:pt x="511018" y="198711"/>
                </a:lnTo>
                <a:lnTo>
                  <a:pt x="573044" y="204990"/>
                </a:lnTo>
                <a:lnTo>
                  <a:pt x="637451" y="210333"/>
                </a:lnTo>
                <a:lnTo>
                  <a:pt x="704043" y="214731"/>
                </a:lnTo>
                <a:lnTo>
                  <a:pt x="772623" y="218171"/>
                </a:lnTo>
                <a:lnTo>
                  <a:pt x="842996" y="220642"/>
                </a:lnTo>
                <a:lnTo>
                  <a:pt x="914965" y="222132"/>
                </a:lnTo>
                <a:lnTo>
                  <a:pt x="988333" y="222632"/>
                </a:lnTo>
              </a:path>
            </a:pathLst>
          </a:custGeom>
          <a:ln w="20424">
            <a:solidFill>
              <a:srgbClr val="000000"/>
            </a:solidFill>
          </a:ln>
        </p:spPr>
        <p:txBody>
          <a:bodyPr wrap="square" lIns="0" tIns="0" rIns="0" bIns="0" rtlCol="0"/>
          <a:lstStyle/>
          <a:p>
            <a:endParaRPr/>
          </a:p>
        </p:txBody>
      </p:sp>
      <p:sp>
        <p:nvSpPr>
          <p:cNvPr id="62" name="object 62"/>
          <p:cNvSpPr/>
          <p:nvPr/>
        </p:nvSpPr>
        <p:spPr>
          <a:xfrm>
            <a:off x="5494263" y="1827471"/>
            <a:ext cx="79261" cy="70968"/>
          </a:xfrm>
          <a:prstGeom prst="rect">
            <a:avLst/>
          </a:prstGeom>
          <a:blipFill>
            <a:blip r:embed="rId3" cstate="print"/>
            <a:stretch>
              <a:fillRect/>
            </a:stretch>
          </a:blipFill>
        </p:spPr>
        <p:txBody>
          <a:bodyPr wrap="square" lIns="0" tIns="0" rIns="0" bIns="0" rtlCol="0"/>
          <a:lstStyle/>
          <a:p>
            <a:endParaRPr/>
          </a:p>
        </p:txBody>
      </p:sp>
      <p:sp>
        <p:nvSpPr>
          <p:cNvPr id="63" name="object 63"/>
          <p:cNvSpPr/>
          <p:nvPr/>
        </p:nvSpPr>
        <p:spPr>
          <a:xfrm>
            <a:off x="5572813" y="1949070"/>
            <a:ext cx="19685" cy="40640"/>
          </a:xfrm>
          <a:custGeom>
            <a:avLst/>
            <a:gdLst/>
            <a:ahLst/>
            <a:cxnLst/>
            <a:rect l="l" t="t" r="r" b="b"/>
            <a:pathLst>
              <a:path w="19685" h="40639">
                <a:moveTo>
                  <a:pt x="19116" y="20018"/>
                </a:moveTo>
                <a:lnTo>
                  <a:pt x="0" y="40441"/>
                </a:lnTo>
                <a:lnTo>
                  <a:pt x="0" y="0"/>
                </a:lnTo>
                <a:lnTo>
                  <a:pt x="19116" y="20018"/>
                </a:lnTo>
                <a:close/>
              </a:path>
            </a:pathLst>
          </a:custGeom>
          <a:ln w="19745">
            <a:solidFill>
              <a:srgbClr val="000000"/>
            </a:solidFill>
          </a:ln>
        </p:spPr>
        <p:txBody>
          <a:bodyPr wrap="square" lIns="0" tIns="0" rIns="0" bIns="0" rtlCol="0"/>
          <a:lstStyle/>
          <a:p>
            <a:endParaRPr/>
          </a:p>
        </p:txBody>
      </p:sp>
      <p:sp>
        <p:nvSpPr>
          <p:cNvPr id="64" name="object 64"/>
          <p:cNvSpPr/>
          <p:nvPr/>
        </p:nvSpPr>
        <p:spPr>
          <a:xfrm>
            <a:off x="5572813" y="1949070"/>
            <a:ext cx="19685" cy="40640"/>
          </a:xfrm>
          <a:custGeom>
            <a:avLst/>
            <a:gdLst/>
            <a:ahLst/>
            <a:cxnLst/>
            <a:rect l="l" t="t" r="r" b="b"/>
            <a:pathLst>
              <a:path w="19685" h="40639">
                <a:moveTo>
                  <a:pt x="0" y="0"/>
                </a:moveTo>
                <a:lnTo>
                  <a:pt x="0" y="40441"/>
                </a:lnTo>
                <a:lnTo>
                  <a:pt x="19116" y="20018"/>
                </a:lnTo>
                <a:lnTo>
                  <a:pt x="0" y="0"/>
                </a:lnTo>
                <a:close/>
              </a:path>
            </a:pathLst>
          </a:custGeom>
          <a:solidFill>
            <a:srgbClr val="000000"/>
          </a:solidFill>
        </p:spPr>
        <p:txBody>
          <a:bodyPr wrap="square" lIns="0" tIns="0" rIns="0" bIns="0" rtlCol="0"/>
          <a:lstStyle/>
          <a:p>
            <a:endParaRPr/>
          </a:p>
        </p:txBody>
      </p:sp>
      <p:sp>
        <p:nvSpPr>
          <p:cNvPr id="65" name="object 65"/>
          <p:cNvSpPr/>
          <p:nvPr/>
        </p:nvSpPr>
        <p:spPr>
          <a:xfrm>
            <a:off x="5591929" y="1989512"/>
            <a:ext cx="0" cy="0"/>
          </a:xfrm>
          <a:custGeom>
            <a:avLst/>
            <a:gdLst/>
            <a:ahLst/>
            <a:cxnLst/>
            <a:rect l="l" t="t" r="r" b="b"/>
            <a:pathLst>
              <a:path>
                <a:moveTo>
                  <a:pt x="0" y="0"/>
                </a:moveTo>
                <a:lnTo>
                  <a:pt x="0" y="0"/>
                </a:lnTo>
              </a:path>
            </a:pathLst>
          </a:custGeom>
          <a:ln w="20467">
            <a:solidFill>
              <a:srgbClr val="000000"/>
            </a:solidFill>
          </a:ln>
        </p:spPr>
        <p:txBody>
          <a:bodyPr wrap="square" lIns="0" tIns="0" rIns="0" bIns="0" rtlCol="0"/>
          <a:lstStyle/>
          <a:p>
            <a:endParaRPr/>
          </a:p>
        </p:txBody>
      </p:sp>
      <p:sp>
        <p:nvSpPr>
          <p:cNvPr id="66" name="object 66"/>
          <p:cNvSpPr/>
          <p:nvPr/>
        </p:nvSpPr>
        <p:spPr>
          <a:xfrm>
            <a:off x="8576278" y="1543640"/>
            <a:ext cx="368935" cy="304165"/>
          </a:xfrm>
          <a:custGeom>
            <a:avLst/>
            <a:gdLst/>
            <a:ahLst/>
            <a:cxnLst/>
            <a:rect l="l" t="t" r="r" b="b"/>
            <a:pathLst>
              <a:path w="368934" h="304164">
                <a:moveTo>
                  <a:pt x="0" y="304122"/>
                </a:moveTo>
                <a:lnTo>
                  <a:pt x="368392" y="0"/>
                </a:lnTo>
              </a:path>
            </a:pathLst>
          </a:custGeom>
          <a:ln w="20109">
            <a:solidFill>
              <a:srgbClr val="000000"/>
            </a:solidFill>
          </a:ln>
        </p:spPr>
        <p:txBody>
          <a:bodyPr wrap="square" lIns="0" tIns="0" rIns="0" bIns="0" rtlCol="0"/>
          <a:lstStyle/>
          <a:p>
            <a:endParaRPr/>
          </a:p>
        </p:txBody>
      </p:sp>
      <p:sp>
        <p:nvSpPr>
          <p:cNvPr id="67" name="object 67"/>
          <p:cNvSpPr/>
          <p:nvPr/>
        </p:nvSpPr>
        <p:spPr>
          <a:xfrm>
            <a:off x="8576278" y="1543640"/>
            <a:ext cx="368935" cy="304165"/>
          </a:xfrm>
          <a:custGeom>
            <a:avLst/>
            <a:gdLst/>
            <a:ahLst/>
            <a:cxnLst/>
            <a:rect l="l" t="t" r="r" b="b"/>
            <a:pathLst>
              <a:path w="368934" h="304164">
                <a:moveTo>
                  <a:pt x="0" y="0"/>
                </a:moveTo>
                <a:lnTo>
                  <a:pt x="368392" y="304122"/>
                </a:lnTo>
              </a:path>
            </a:pathLst>
          </a:custGeom>
          <a:ln w="20109">
            <a:solidFill>
              <a:srgbClr val="000000"/>
            </a:solidFill>
          </a:ln>
        </p:spPr>
        <p:txBody>
          <a:bodyPr wrap="square" lIns="0" tIns="0" rIns="0" bIns="0" rtlCol="0"/>
          <a:lstStyle/>
          <a:p>
            <a:endParaRPr/>
          </a:p>
        </p:txBody>
      </p:sp>
      <p:sp>
        <p:nvSpPr>
          <p:cNvPr id="68" name="object 68"/>
          <p:cNvSpPr/>
          <p:nvPr/>
        </p:nvSpPr>
        <p:spPr>
          <a:xfrm>
            <a:off x="8615556" y="2779341"/>
            <a:ext cx="252095" cy="264160"/>
          </a:xfrm>
          <a:custGeom>
            <a:avLst/>
            <a:gdLst/>
            <a:ahLst/>
            <a:cxnLst/>
            <a:rect l="l" t="t" r="r" b="b"/>
            <a:pathLst>
              <a:path w="252095" h="264160">
                <a:moveTo>
                  <a:pt x="115896" y="0"/>
                </a:moveTo>
                <a:lnTo>
                  <a:pt x="73218" y="10464"/>
                </a:lnTo>
                <a:lnTo>
                  <a:pt x="36108" y="38065"/>
                </a:lnTo>
                <a:lnTo>
                  <a:pt x="9918" y="77117"/>
                </a:lnTo>
                <a:lnTo>
                  <a:pt x="0" y="121932"/>
                </a:lnTo>
                <a:lnTo>
                  <a:pt x="9919" y="178203"/>
                </a:lnTo>
                <a:lnTo>
                  <a:pt x="36108" y="223137"/>
                </a:lnTo>
                <a:lnTo>
                  <a:pt x="73218" y="252906"/>
                </a:lnTo>
                <a:lnTo>
                  <a:pt x="115896" y="263680"/>
                </a:lnTo>
                <a:lnTo>
                  <a:pt x="159741" y="256703"/>
                </a:lnTo>
                <a:lnTo>
                  <a:pt x="197140" y="237079"/>
                </a:lnTo>
                <a:lnTo>
                  <a:pt x="226200" y="206769"/>
                </a:lnTo>
                <a:lnTo>
                  <a:pt x="245025" y="167733"/>
                </a:lnTo>
                <a:lnTo>
                  <a:pt x="251721" y="121932"/>
                </a:lnTo>
                <a:lnTo>
                  <a:pt x="241382" y="77117"/>
                </a:lnTo>
                <a:lnTo>
                  <a:pt x="212831" y="38065"/>
                </a:lnTo>
                <a:lnTo>
                  <a:pt x="169769" y="10464"/>
                </a:lnTo>
                <a:lnTo>
                  <a:pt x="115896" y="0"/>
                </a:lnTo>
                <a:close/>
              </a:path>
            </a:pathLst>
          </a:custGeom>
          <a:solidFill>
            <a:srgbClr val="FFDC99"/>
          </a:solidFill>
        </p:spPr>
        <p:txBody>
          <a:bodyPr wrap="square" lIns="0" tIns="0" rIns="0" bIns="0" rtlCol="0"/>
          <a:lstStyle/>
          <a:p>
            <a:endParaRPr/>
          </a:p>
        </p:txBody>
      </p:sp>
      <p:sp>
        <p:nvSpPr>
          <p:cNvPr id="69" name="object 69"/>
          <p:cNvSpPr/>
          <p:nvPr/>
        </p:nvSpPr>
        <p:spPr>
          <a:xfrm>
            <a:off x="8615556" y="2779341"/>
            <a:ext cx="252095" cy="264160"/>
          </a:xfrm>
          <a:custGeom>
            <a:avLst/>
            <a:gdLst/>
            <a:ahLst/>
            <a:cxnLst/>
            <a:rect l="l" t="t" r="r" b="b"/>
            <a:pathLst>
              <a:path w="252095" h="264160">
                <a:moveTo>
                  <a:pt x="197140" y="237079"/>
                </a:moveTo>
                <a:lnTo>
                  <a:pt x="226200" y="206769"/>
                </a:lnTo>
                <a:lnTo>
                  <a:pt x="245025" y="167733"/>
                </a:lnTo>
                <a:lnTo>
                  <a:pt x="251721" y="121932"/>
                </a:lnTo>
                <a:lnTo>
                  <a:pt x="241382" y="77117"/>
                </a:lnTo>
                <a:lnTo>
                  <a:pt x="212831" y="38065"/>
                </a:lnTo>
                <a:lnTo>
                  <a:pt x="169769" y="10464"/>
                </a:lnTo>
                <a:lnTo>
                  <a:pt x="115896" y="0"/>
                </a:lnTo>
                <a:lnTo>
                  <a:pt x="73218" y="10464"/>
                </a:lnTo>
                <a:lnTo>
                  <a:pt x="36108" y="38065"/>
                </a:lnTo>
                <a:lnTo>
                  <a:pt x="9919" y="77117"/>
                </a:lnTo>
                <a:lnTo>
                  <a:pt x="0" y="121932"/>
                </a:lnTo>
                <a:lnTo>
                  <a:pt x="9919" y="178203"/>
                </a:lnTo>
                <a:lnTo>
                  <a:pt x="36108" y="223137"/>
                </a:lnTo>
                <a:lnTo>
                  <a:pt x="73218" y="252906"/>
                </a:lnTo>
                <a:lnTo>
                  <a:pt x="115896" y="263680"/>
                </a:lnTo>
                <a:lnTo>
                  <a:pt x="159741" y="256703"/>
                </a:lnTo>
                <a:lnTo>
                  <a:pt x="197140" y="237079"/>
                </a:lnTo>
              </a:path>
            </a:pathLst>
          </a:custGeom>
          <a:ln w="40009">
            <a:solidFill>
              <a:srgbClr val="FFECCC"/>
            </a:solidFill>
          </a:ln>
        </p:spPr>
        <p:txBody>
          <a:bodyPr wrap="square" lIns="0" tIns="0" rIns="0" bIns="0" rtlCol="0"/>
          <a:lstStyle/>
          <a:p>
            <a:endParaRPr/>
          </a:p>
        </p:txBody>
      </p:sp>
      <p:sp>
        <p:nvSpPr>
          <p:cNvPr id="70" name="object 70"/>
          <p:cNvSpPr/>
          <p:nvPr/>
        </p:nvSpPr>
        <p:spPr>
          <a:xfrm>
            <a:off x="5301510" y="2779341"/>
            <a:ext cx="252095" cy="264160"/>
          </a:xfrm>
          <a:custGeom>
            <a:avLst/>
            <a:gdLst/>
            <a:ahLst/>
            <a:cxnLst/>
            <a:rect l="l" t="t" r="r" b="b"/>
            <a:pathLst>
              <a:path w="252095" h="264160">
                <a:moveTo>
                  <a:pt x="116070" y="0"/>
                </a:moveTo>
                <a:lnTo>
                  <a:pt x="73552" y="10464"/>
                </a:lnTo>
                <a:lnTo>
                  <a:pt x="36362" y="38065"/>
                </a:lnTo>
                <a:lnTo>
                  <a:pt x="10008" y="77117"/>
                </a:lnTo>
                <a:lnTo>
                  <a:pt x="0" y="121932"/>
                </a:lnTo>
                <a:lnTo>
                  <a:pt x="10008" y="178203"/>
                </a:lnTo>
                <a:lnTo>
                  <a:pt x="36362" y="223137"/>
                </a:lnTo>
                <a:lnTo>
                  <a:pt x="73553" y="252906"/>
                </a:lnTo>
                <a:lnTo>
                  <a:pt x="116070" y="263680"/>
                </a:lnTo>
                <a:lnTo>
                  <a:pt x="160075" y="256703"/>
                </a:lnTo>
                <a:lnTo>
                  <a:pt x="197454" y="237079"/>
                </a:lnTo>
                <a:lnTo>
                  <a:pt x="226395" y="206769"/>
                </a:lnTo>
                <a:lnTo>
                  <a:pt x="245088" y="167733"/>
                </a:lnTo>
                <a:lnTo>
                  <a:pt x="251721" y="121932"/>
                </a:lnTo>
                <a:lnTo>
                  <a:pt x="241474" y="77117"/>
                </a:lnTo>
                <a:lnTo>
                  <a:pt x="213092" y="38065"/>
                </a:lnTo>
                <a:lnTo>
                  <a:pt x="170112" y="10464"/>
                </a:lnTo>
                <a:lnTo>
                  <a:pt x="116070" y="0"/>
                </a:lnTo>
                <a:close/>
              </a:path>
            </a:pathLst>
          </a:custGeom>
          <a:solidFill>
            <a:srgbClr val="FFDC99"/>
          </a:solidFill>
        </p:spPr>
        <p:txBody>
          <a:bodyPr wrap="square" lIns="0" tIns="0" rIns="0" bIns="0" rtlCol="0"/>
          <a:lstStyle/>
          <a:p>
            <a:endParaRPr/>
          </a:p>
        </p:txBody>
      </p:sp>
      <p:sp>
        <p:nvSpPr>
          <p:cNvPr id="71" name="object 71"/>
          <p:cNvSpPr/>
          <p:nvPr/>
        </p:nvSpPr>
        <p:spPr>
          <a:xfrm>
            <a:off x="5301510" y="2779341"/>
            <a:ext cx="252095" cy="264160"/>
          </a:xfrm>
          <a:custGeom>
            <a:avLst/>
            <a:gdLst/>
            <a:ahLst/>
            <a:cxnLst/>
            <a:rect l="l" t="t" r="r" b="b"/>
            <a:pathLst>
              <a:path w="252095" h="264160">
                <a:moveTo>
                  <a:pt x="197454" y="237079"/>
                </a:moveTo>
                <a:lnTo>
                  <a:pt x="226395" y="206769"/>
                </a:lnTo>
                <a:lnTo>
                  <a:pt x="245088" y="167733"/>
                </a:lnTo>
                <a:lnTo>
                  <a:pt x="251721" y="121932"/>
                </a:lnTo>
                <a:lnTo>
                  <a:pt x="241475" y="77117"/>
                </a:lnTo>
                <a:lnTo>
                  <a:pt x="213092" y="38065"/>
                </a:lnTo>
                <a:lnTo>
                  <a:pt x="170112" y="10464"/>
                </a:lnTo>
                <a:lnTo>
                  <a:pt x="116070" y="0"/>
                </a:lnTo>
                <a:lnTo>
                  <a:pt x="73552" y="10464"/>
                </a:lnTo>
                <a:lnTo>
                  <a:pt x="36362" y="38065"/>
                </a:lnTo>
                <a:lnTo>
                  <a:pt x="10008" y="77117"/>
                </a:lnTo>
                <a:lnTo>
                  <a:pt x="0" y="121932"/>
                </a:lnTo>
                <a:lnTo>
                  <a:pt x="10008" y="178203"/>
                </a:lnTo>
                <a:lnTo>
                  <a:pt x="36362" y="223137"/>
                </a:lnTo>
                <a:lnTo>
                  <a:pt x="73553" y="252906"/>
                </a:lnTo>
                <a:lnTo>
                  <a:pt x="116070" y="263680"/>
                </a:lnTo>
                <a:lnTo>
                  <a:pt x="160075" y="256703"/>
                </a:lnTo>
                <a:lnTo>
                  <a:pt x="197454" y="237079"/>
                </a:lnTo>
              </a:path>
            </a:pathLst>
          </a:custGeom>
          <a:ln w="40009">
            <a:solidFill>
              <a:srgbClr val="FFECCC"/>
            </a:solidFill>
          </a:ln>
        </p:spPr>
        <p:txBody>
          <a:bodyPr wrap="square" lIns="0" tIns="0" rIns="0" bIns="0" rtlCol="0"/>
          <a:lstStyle/>
          <a:p>
            <a:endParaRPr/>
          </a:p>
        </p:txBody>
      </p:sp>
      <p:sp>
        <p:nvSpPr>
          <p:cNvPr id="72" name="object 72"/>
          <p:cNvSpPr/>
          <p:nvPr/>
        </p:nvSpPr>
        <p:spPr>
          <a:xfrm>
            <a:off x="6405857" y="2779341"/>
            <a:ext cx="252729" cy="264160"/>
          </a:xfrm>
          <a:custGeom>
            <a:avLst/>
            <a:gdLst/>
            <a:ahLst/>
            <a:cxnLst/>
            <a:rect l="l" t="t" r="r" b="b"/>
            <a:pathLst>
              <a:path w="252729" h="264160">
                <a:moveTo>
                  <a:pt x="116592" y="0"/>
                </a:moveTo>
                <a:lnTo>
                  <a:pt x="73805" y="10464"/>
                </a:lnTo>
                <a:lnTo>
                  <a:pt x="36456" y="38065"/>
                </a:lnTo>
                <a:lnTo>
                  <a:pt x="10027" y="77117"/>
                </a:lnTo>
                <a:lnTo>
                  <a:pt x="0" y="121932"/>
                </a:lnTo>
                <a:lnTo>
                  <a:pt x="10027" y="178203"/>
                </a:lnTo>
                <a:lnTo>
                  <a:pt x="36457" y="223137"/>
                </a:lnTo>
                <a:lnTo>
                  <a:pt x="73806" y="252906"/>
                </a:lnTo>
                <a:lnTo>
                  <a:pt x="116593" y="263680"/>
                </a:lnTo>
                <a:lnTo>
                  <a:pt x="160418" y="256703"/>
                </a:lnTo>
                <a:lnTo>
                  <a:pt x="197769" y="237079"/>
                </a:lnTo>
                <a:lnTo>
                  <a:pt x="226771" y="206769"/>
                </a:lnTo>
                <a:lnTo>
                  <a:pt x="245548" y="167733"/>
                </a:lnTo>
                <a:lnTo>
                  <a:pt x="252224" y="121932"/>
                </a:lnTo>
                <a:lnTo>
                  <a:pt x="241915" y="77117"/>
                </a:lnTo>
                <a:lnTo>
                  <a:pt x="213431" y="38065"/>
                </a:lnTo>
                <a:lnTo>
                  <a:pt x="170435" y="10464"/>
                </a:lnTo>
                <a:lnTo>
                  <a:pt x="116592" y="0"/>
                </a:lnTo>
                <a:close/>
              </a:path>
            </a:pathLst>
          </a:custGeom>
          <a:solidFill>
            <a:srgbClr val="FFDC99"/>
          </a:solidFill>
        </p:spPr>
        <p:txBody>
          <a:bodyPr wrap="square" lIns="0" tIns="0" rIns="0" bIns="0" rtlCol="0"/>
          <a:lstStyle/>
          <a:p>
            <a:endParaRPr/>
          </a:p>
        </p:txBody>
      </p:sp>
      <p:sp>
        <p:nvSpPr>
          <p:cNvPr id="73" name="object 73"/>
          <p:cNvSpPr/>
          <p:nvPr/>
        </p:nvSpPr>
        <p:spPr>
          <a:xfrm>
            <a:off x="6405857" y="2779341"/>
            <a:ext cx="252729" cy="264160"/>
          </a:xfrm>
          <a:custGeom>
            <a:avLst/>
            <a:gdLst/>
            <a:ahLst/>
            <a:cxnLst/>
            <a:rect l="l" t="t" r="r" b="b"/>
            <a:pathLst>
              <a:path w="252729" h="264160">
                <a:moveTo>
                  <a:pt x="197769" y="237079"/>
                </a:moveTo>
                <a:lnTo>
                  <a:pt x="226771" y="206769"/>
                </a:lnTo>
                <a:lnTo>
                  <a:pt x="245548" y="167733"/>
                </a:lnTo>
                <a:lnTo>
                  <a:pt x="252224" y="121932"/>
                </a:lnTo>
                <a:lnTo>
                  <a:pt x="241915" y="77117"/>
                </a:lnTo>
                <a:lnTo>
                  <a:pt x="213431" y="38065"/>
                </a:lnTo>
                <a:lnTo>
                  <a:pt x="170435" y="10464"/>
                </a:lnTo>
                <a:lnTo>
                  <a:pt x="116592" y="0"/>
                </a:lnTo>
                <a:lnTo>
                  <a:pt x="73805" y="10464"/>
                </a:lnTo>
                <a:lnTo>
                  <a:pt x="36457" y="38065"/>
                </a:lnTo>
                <a:lnTo>
                  <a:pt x="10027" y="77117"/>
                </a:lnTo>
                <a:lnTo>
                  <a:pt x="0" y="121932"/>
                </a:lnTo>
                <a:lnTo>
                  <a:pt x="10027" y="178203"/>
                </a:lnTo>
                <a:lnTo>
                  <a:pt x="36457" y="223137"/>
                </a:lnTo>
                <a:lnTo>
                  <a:pt x="73806" y="252906"/>
                </a:lnTo>
                <a:lnTo>
                  <a:pt x="116593" y="263680"/>
                </a:lnTo>
                <a:lnTo>
                  <a:pt x="160418" y="256703"/>
                </a:lnTo>
                <a:lnTo>
                  <a:pt x="197769" y="237079"/>
                </a:lnTo>
              </a:path>
            </a:pathLst>
          </a:custGeom>
          <a:ln w="40010">
            <a:solidFill>
              <a:srgbClr val="FFECCC"/>
            </a:solidFill>
          </a:ln>
        </p:spPr>
        <p:txBody>
          <a:bodyPr wrap="square" lIns="0" tIns="0" rIns="0" bIns="0" rtlCol="0"/>
          <a:lstStyle/>
          <a:p>
            <a:endParaRPr/>
          </a:p>
        </p:txBody>
      </p:sp>
      <p:sp>
        <p:nvSpPr>
          <p:cNvPr id="74" name="object 74"/>
          <p:cNvSpPr/>
          <p:nvPr/>
        </p:nvSpPr>
        <p:spPr>
          <a:xfrm>
            <a:off x="7510571" y="2779341"/>
            <a:ext cx="271780" cy="264160"/>
          </a:xfrm>
          <a:custGeom>
            <a:avLst/>
            <a:gdLst/>
            <a:ahLst/>
            <a:cxnLst/>
            <a:rect l="l" t="t" r="r" b="b"/>
            <a:pathLst>
              <a:path w="271779" h="264160">
                <a:moveTo>
                  <a:pt x="135825" y="0"/>
                </a:moveTo>
                <a:lnTo>
                  <a:pt x="81952" y="10464"/>
                </a:lnTo>
                <a:lnTo>
                  <a:pt x="38890" y="38065"/>
                </a:lnTo>
                <a:lnTo>
                  <a:pt x="10339" y="77117"/>
                </a:lnTo>
                <a:lnTo>
                  <a:pt x="0" y="121932"/>
                </a:lnTo>
                <a:lnTo>
                  <a:pt x="6696" y="167733"/>
                </a:lnTo>
                <a:lnTo>
                  <a:pt x="25521" y="206769"/>
                </a:lnTo>
                <a:lnTo>
                  <a:pt x="54581" y="237079"/>
                </a:lnTo>
                <a:lnTo>
                  <a:pt x="91980" y="256703"/>
                </a:lnTo>
                <a:lnTo>
                  <a:pt x="135825" y="263680"/>
                </a:lnTo>
                <a:lnTo>
                  <a:pt x="179650" y="256703"/>
                </a:lnTo>
                <a:lnTo>
                  <a:pt x="217001" y="237079"/>
                </a:lnTo>
                <a:lnTo>
                  <a:pt x="246004" y="206769"/>
                </a:lnTo>
                <a:lnTo>
                  <a:pt x="264781" y="167733"/>
                </a:lnTo>
                <a:lnTo>
                  <a:pt x="271457" y="121932"/>
                </a:lnTo>
                <a:lnTo>
                  <a:pt x="261147" y="77117"/>
                </a:lnTo>
                <a:lnTo>
                  <a:pt x="232663" y="38065"/>
                </a:lnTo>
                <a:lnTo>
                  <a:pt x="189668" y="10464"/>
                </a:lnTo>
                <a:lnTo>
                  <a:pt x="135825" y="0"/>
                </a:lnTo>
                <a:close/>
              </a:path>
            </a:pathLst>
          </a:custGeom>
          <a:solidFill>
            <a:srgbClr val="FFDC99"/>
          </a:solidFill>
        </p:spPr>
        <p:txBody>
          <a:bodyPr wrap="square" lIns="0" tIns="0" rIns="0" bIns="0" rtlCol="0"/>
          <a:lstStyle/>
          <a:p>
            <a:endParaRPr/>
          </a:p>
        </p:txBody>
      </p:sp>
      <p:sp>
        <p:nvSpPr>
          <p:cNvPr id="75" name="object 75"/>
          <p:cNvSpPr/>
          <p:nvPr/>
        </p:nvSpPr>
        <p:spPr>
          <a:xfrm>
            <a:off x="7510571" y="2779341"/>
            <a:ext cx="271780" cy="264160"/>
          </a:xfrm>
          <a:custGeom>
            <a:avLst/>
            <a:gdLst/>
            <a:ahLst/>
            <a:cxnLst/>
            <a:rect l="l" t="t" r="r" b="b"/>
            <a:pathLst>
              <a:path w="271779" h="264160">
                <a:moveTo>
                  <a:pt x="217001" y="237079"/>
                </a:moveTo>
                <a:lnTo>
                  <a:pt x="246004" y="206769"/>
                </a:lnTo>
                <a:lnTo>
                  <a:pt x="264781" y="167733"/>
                </a:lnTo>
                <a:lnTo>
                  <a:pt x="271457" y="121932"/>
                </a:lnTo>
                <a:lnTo>
                  <a:pt x="261148" y="77117"/>
                </a:lnTo>
                <a:lnTo>
                  <a:pt x="232663" y="38065"/>
                </a:lnTo>
                <a:lnTo>
                  <a:pt x="189668" y="10464"/>
                </a:lnTo>
                <a:lnTo>
                  <a:pt x="135825" y="0"/>
                </a:lnTo>
                <a:lnTo>
                  <a:pt x="81952" y="10464"/>
                </a:lnTo>
                <a:lnTo>
                  <a:pt x="38890" y="38065"/>
                </a:lnTo>
                <a:lnTo>
                  <a:pt x="10339" y="77117"/>
                </a:lnTo>
                <a:lnTo>
                  <a:pt x="0" y="121932"/>
                </a:lnTo>
                <a:lnTo>
                  <a:pt x="6696" y="167733"/>
                </a:lnTo>
                <a:lnTo>
                  <a:pt x="25521" y="206769"/>
                </a:lnTo>
                <a:lnTo>
                  <a:pt x="54580" y="237079"/>
                </a:lnTo>
                <a:lnTo>
                  <a:pt x="91980" y="256703"/>
                </a:lnTo>
                <a:lnTo>
                  <a:pt x="135825" y="263680"/>
                </a:lnTo>
                <a:lnTo>
                  <a:pt x="179650" y="256703"/>
                </a:lnTo>
                <a:lnTo>
                  <a:pt x="217001" y="237079"/>
                </a:lnTo>
              </a:path>
            </a:pathLst>
          </a:custGeom>
          <a:ln w="40075">
            <a:solidFill>
              <a:srgbClr val="FFECCC"/>
            </a:solidFill>
          </a:ln>
        </p:spPr>
        <p:txBody>
          <a:bodyPr wrap="square" lIns="0" tIns="0" rIns="0" bIns="0" rtlCol="0"/>
          <a:lstStyle/>
          <a:p>
            <a:endParaRPr/>
          </a:p>
        </p:txBody>
      </p:sp>
      <p:sp>
        <p:nvSpPr>
          <p:cNvPr id="76" name="object 76"/>
          <p:cNvSpPr/>
          <p:nvPr/>
        </p:nvSpPr>
        <p:spPr>
          <a:xfrm>
            <a:off x="8576278" y="2779341"/>
            <a:ext cx="368935" cy="304165"/>
          </a:xfrm>
          <a:custGeom>
            <a:avLst/>
            <a:gdLst/>
            <a:ahLst/>
            <a:cxnLst/>
            <a:rect l="l" t="t" r="r" b="b"/>
            <a:pathLst>
              <a:path w="368934" h="304164">
                <a:moveTo>
                  <a:pt x="0" y="304122"/>
                </a:moveTo>
                <a:lnTo>
                  <a:pt x="368392" y="0"/>
                </a:lnTo>
              </a:path>
            </a:pathLst>
          </a:custGeom>
          <a:ln w="20109">
            <a:solidFill>
              <a:srgbClr val="000000"/>
            </a:solidFill>
          </a:ln>
        </p:spPr>
        <p:txBody>
          <a:bodyPr wrap="square" lIns="0" tIns="0" rIns="0" bIns="0" rtlCol="0"/>
          <a:lstStyle/>
          <a:p>
            <a:endParaRPr/>
          </a:p>
        </p:txBody>
      </p:sp>
      <p:sp>
        <p:nvSpPr>
          <p:cNvPr id="77" name="object 77"/>
          <p:cNvSpPr/>
          <p:nvPr/>
        </p:nvSpPr>
        <p:spPr>
          <a:xfrm>
            <a:off x="8576278" y="2779341"/>
            <a:ext cx="368935" cy="304165"/>
          </a:xfrm>
          <a:custGeom>
            <a:avLst/>
            <a:gdLst/>
            <a:ahLst/>
            <a:cxnLst/>
            <a:rect l="l" t="t" r="r" b="b"/>
            <a:pathLst>
              <a:path w="368934" h="304164">
                <a:moveTo>
                  <a:pt x="0" y="0"/>
                </a:moveTo>
                <a:lnTo>
                  <a:pt x="368392" y="304122"/>
                </a:lnTo>
              </a:path>
            </a:pathLst>
          </a:custGeom>
          <a:ln w="20109">
            <a:solidFill>
              <a:srgbClr val="000000"/>
            </a:solidFill>
          </a:ln>
        </p:spPr>
        <p:txBody>
          <a:bodyPr wrap="square" lIns="0" tIns="0" rIns="0" bIns="0" rtlCol="0"/>
          <a:lstStyle/>
          <a:p>
            <a:endParaRPr/>
          </a:p>
        </p:txBody>
      </p:sp>
      <p:sp>
        <p:nvSpPr>
          <p:cNvPr id="78" name="object 78"/>
          <p:cNvSpPr/>
          <p:nvPr/>
        </p:nvSpPr>
        <p:spPr>
          <a:xfrm>
            <a:off x="5301510" y="3914221"/>
            <a:ext cx="251722" cy="263134"/>
          </a:xfrm>
          <a:prstGeom prst="rect">
            <a:avLst/>
          </a:prstGeom>
          <a:blipFill>
            <a:blip r:embed="rId4" cstate="print"/>
            <a:stretch>
              <a:fillRect/>
            </a:stretch>
          </a:blipFill>
        </p:spPr>
        <p:txBody>
          <a:bodyPr wrap="square" lIns="0" tIns="0" rIns="0" bIns="0" rtlCol="0"/>
          <a:lstStyle/>
          <a:p>
            <a:endParaRPr/>
          </a:p>
        </p:txBody>
      </p:sp>
      <p:sp>
        <p:nvSpPr>
          <p:cNvPr id="79" name="object 79"/>
          <p:cNvSpPr/>
          <p:nvPr/>
        </p:nvSpPr>
        <p:spPr>
          <a:xfrm>
            <a:off x="5301510" y="3914221"/>
            <a:ext cx="252095" cy="263525"/>
          </a:xfrm>
          <a:custGeom>
            <a:avLst/>
            <a:gdLst/>
            <a:ahLst/>
            <a:cxnLst/>
            <a:rect l="l" t="t" r="r" b="b"/>
            <a:pathLst>
              <a:path w="252095" h="263525">
                <a:moveTo>
                  <a:pt x="116070" y="0"/>
                </a:moveTo>
                <a:lnTo>
                  <a:pt x="73552" y="10463"/>
                </a:lnTo>
                <a:lnTo>
                  <a:pt x="36362" y="38012"/>
                </a:lnTo>
                <a:lnTo>
                  <a:pt x="10008" y="76887"/>
                </a:lnTo>
                <a:lnTo>
                  <a:pt x="0" y="121325"/>
                </a:lnTo>
                <a:lnTo>
                  <a:pt x="10008" y="177819"/>
                </a:lnTo>
                <a:lnTo>
                  <a:pt x="36362" y="222751"/>
                </a:lnTo>
                <a:lnTo>
                  <a:pt x="73553" y="252422"/>
                </a:lnTo>
                <a:lnTo>
                  <a:pt x="116070" y="263134"/>
                </a:lnTo>
                <a:lnTo>
                  <a:pt x="160075" y="256200"/>
                </a:lnTo>
                <a:lnTo>
                  <a:pt x="197454" y="236658"/>
                </a:lnTo>
                <a:lnTo>
                  <a:pt x="226395" y="206402"/>
                </a:lnTo>
                <a:lnTo>
                  <a:pt x="245088" y="167327"/>
                </a:lnTo>
                <a:lnTo>
                  <a:pt x="251721" y="121325"/>
                </a:lnTo>
                <a:lnTo>
                  <a:pt x="241474" y="76887"/>
                </a:lnTo>
                <a:lnTo>
                  <a:pt x="213092" y="38012"/>
                </a:lnTo>
                <a:lnTo>
                  <a:pt x="170112" y="10463"/>
                </a:lnTo>
                <a:lnTo>
                  <a:pt x="116070" y="0"/>
                </a:lnTo>
                <a:close/>
              </a:path>
            </a:pathLst>
          </a:custGeom>
          <a:solidFill>
            <a:srgbClr val="FFDC99"/>
          </a:solidFill>
        </p:spPr>
        <p:txBody>
          <a:bodyPr wrap="square" lIns="0" tIns="0" rIns="0" bIns="0" rtlCol="0"/>
          <a:lstStyle/>
          <a:p>
            <a:endParaRPr/>
          </a:p>
        </p:txBody>
      </p:sp>
      <p:sp>
        <p:nvSpPr>
          <p:cNvPr id="80" name="object 80"/>
          <p:cNvSpPr/>
          <p:nvPr/>
        </p:nvSpPr>
        <p:spPr>
          <a:xfrm>
            <a:off x="5301510" y="3914221"/>
            <a:ext cx="252095" cy="263525"/>
          </a:xfrm>
          <a:custGeom>
            <a:avLst/>
            <a:gdLst/>
            <a:ahLst/>
            <a:cxnLst/>
            <a:rect l="l" t="t" r="r" b="b"/>
            <a:pathLst>
              <a:path w="252095" h="263525">
                <a:moveTo>
                  <a:pt x="160075" y="256200"/>
                </a:moveTo>
                <a:lnTo>
                  <a:pt x="197454" y="236658"/>
                </a:lnTo>
                <a:lnTo>
                  <a:pt x="226395" y="206402"/>
                </a:lnTo>
                <a:lnTo>
                  <a:pt x="245088" y="167327"/>
                </a:lnTo>
                <a:lnTo>
                  <a:pt x="251721" y="121325"/>
                </a:lnTo>
                <a:lnTo>
                  <a:pt x="241475" y="76887"/>
                </a:lnTo>
                <a:lnTo>
                  <a:pt x="213092" y="38012"/>
                </a:lnTo>
                <a:lnTo>
                  <a:pt x="170112" y="10463"/>
                </a:lnTo>
                <a:lnTo>
                  <a:pt x="116070" y="0"/>
                </a:lnTo>
                <a:lnTo>
                  <a:pt x="73552" y="10463"/>
                </a:lnTo>
                <a:lnTo>
                  <a:pt x="36362" y="38012"/>
                </a:lnTo>
                <a:lnTo>
                  <a:pt x="10008" y="76887"/>
                </a:lnTo>
                <a:lnTo>
                  <a:pt x="0" y="121325"/>
                </a:lnTo>
                <a:lnTo>
                  <a:pt x="10008" y="177819"/>
                </a:lnTo>
                <a:lnTo>
                  <a:pt x="36362" y="222751"/>
                </a:lnTo>
                <a:lnTo>
                  <a:pt x="73553" y="252422"/>
                </a:lnTo>
                <a:lnTo>
                  <a:pt x="116070" y="263134"/>
                </a:lnTo>
                <a:lnTo>
                  <a:pt x="160075" y="256200"/>
                </a:lnTo>
              </a:path>
            </a:pathLst>
          </a:custGeom>
          <a:ln w="40010">
            <a:solidFill>
              <a:srgbClr val="FFECCC"/>
            </a:solidFill>
          </a:ln>
        </p:spPr>
        <p:txBody>
          <a:bodyPr wrap="square" lIns="0" tIns="0" rIns="0" bIns="0" rtlCol="0"/>
          <a:lstStyle/>
          <a:p>
            <a:endParaRPr/>
          </a:p>
        </p:txBody>
      </p:sp>
      <p:sp>
        <p:nvSpPr>
          <p:cNvPr id="81" name="object 81"/>
          <p:cNvSpPr/>
          <p:nvPr/>
        </p:nvSpPr>
        <p:spPr>
          <a:xfrm>
            <a:off x="6405857" y="3914221"/>
            <a:ext cx="271780" cy="263525"/>
          </a:xfrm>
          <a:custGeom>
            <a:avLst/>
            <a:gdLst/>
            <a:ahLst/>
            <a:cxnLst/>
            <a:rect l="l" t="t" r="r" b="b"/>
            <a:pathLst>
              <a:path w="271779" h="263525">
                <a:moveTo>
                  <a:pt x="135554" y="0"/>
                </a:moveTo>
                <a:lnTo>
                  <a:pt x="81805" y="10463"/>
                </a:lnTo>
                <a:lnTo>
                  <a:pt x="38827" y="38012"/>
                </a:lnTo>
                <a:lnTo>
                  <a:pt x="10324" y="76887"/>
                </a:lnTo>
                <a:lnTo>
                  <a:pt x="0" y="121325"/>
                </a:lnTo>
                <a:lnTo>
                  <a:pt x="6686" y="167327"/>
                </a:lnTo>
                <a:lnTo>
                  <a:pt x="25481" y="206402"/>
                </a:lnTo>
                <a:lnTo>
                  <a:pt x="54489" y="236658"/>
                </a:lnTo>
                <a:lnTo>
                  <a:pt x="91812" y="256200"/>
                </a:lnTo>
                <a:lnTo>
                  <a:pt x="135554" y="263134"/>
                </a:lnTo>
                <a:lnTo>
                  <a:pt x="179622" y="256200"/>
                </a:lnTo>
                <a:lnTo>
                  <a:pt x="217049" y="236658"/>
                </a:lnTo>
                <a:lnTo>
                  <a:pt x="246025" y="206402"/>
                </a:lnTo>
                <a:lnTo>
                  <a:pt x="264739" y="167327"/>
                </a:lnTo>
                <a:lnTo>
                  <a:pt x="271379" y="121325"/>
                </a:lnTo>
                <a:lnTo>
                  <a:pt x="261122" y="76887"/>
                </a:lnTo>
                <a:lnTo>
                  <a:pt x="232707" y="38012"/>
                </a:lnTo>
                <a:lnTo>
                  <a:pt x="189672" y="10463"/>
                </a:lnTo>
                <a:lnTo>
                  <a:pt x="135554" y="0"/>
                </a:lnTo>
                <a:close/>
              </a:path>
            </a:pathLst>
          </a:custGeom>
          <a:solidFill>
            <a:srgbClr val="FFDC99"/>
          </a:solidFill>
        </p:spPr>
        <p:txBody>
          <a:bodyPr wrap="square" lIns="0" tIns="0" rIns="0" bIns="0" rtlCol="0"/>
          <a:lstStyle/>
          <a:p>
            <a:endParaRPr/>
          </a:p>
        </p:txBody>
      </p:sp>
      <p:sp>
        <p:nvSpPr>
          <p:cNvPr id="82" name="object 82"/>
          <p:cNvSpPr/>
          <p:nvPr/>
        </p:nvSpPr>
        <p:spPr>
          <a:xfrm>
            <a:off x="6405857" y="3914221"/>
            <a:ext cx="271780" cy="263525"/>
          </a:xfrm>
          <a:custGeom>
            <a:avLst/>
            <a:gdLst/>
            <a:ahLst/>
            <a:cxnLst/>
            <a:rect l="l" t="t" r="r" b="b"/>
            <a:pathLst>
              <a:path w="271779" h="263525">
                <a:moveTo>
                  <a:pt x="179622" y="256200"/>
                </a:moveTo>
                <a:lnTo>
                  <a:pt x="217049" y="236658"/>
                </a:lnTo>
                <a:lnTo>
                  <a:pt x="246025" y="206402"/>
                </a:lnTo>
                <a:lnTo>
                  <a:pt x="264739" y="167327"/>
                </a:lnTo>
                <a:lnTo>
                  <a:pt x="271379" y="121325"/>
                </a:lnTo>
                <a:lnTo>
                  <a:pt x="261122" y="76887"/>
                </a:lnTo>
                <a:lnTo>
                  <a:pt x="232707" y="38012"/>
                </a:lnTo>
                <a:lnTo>
                  <a:pt x="189672" y="10463"/>
                </a:lnTo>
                <a:lnTo>
                  <a:pt x="135554" y="0"/>
                </a:lnTo>
                <a:lnTo>
                  <a:pt x="81805" y="10463"/>
                </a:lnTo>
                <a:lnTo>
                  <a:pt x="38827" y="38012"/>
                </a:lnTo>
                <a:lnTo>
                  <a:pt x="10324" y="76887"/>
                </a:lnTo>
                <a:lnTo>
                  <a:pt x="0" y="121325"/>
                </a:lnTo>
                <a:lnTo>
                  <a:pt x="6686" y="167327"/>
                </a:lnTo>
                <a:lnTo>
                  <a:pt x="25481" y="206402"/>
                </a:lnTo>
                <a:lnTo>
                  <a:pt x="54489" y="236658"/>
                </a:lnTo>
                <a:lnTo>
                  <a:pt x="91812" y="256200"/>
                </a:lnTo>
                <a:lnTo>
                  <a:pt x="135554" y="263134"/>
                </a:lnTo>
                <a:lnTo>
                  <a:pt x="179622" y="256200"/>
                </a:lnTo>
              </a:path>
            </a:pathLst>
          </a:custGeom>
          <a:ln w="40077">
            <a:solidFill>
              <a:srgbClr val="FFECCC"/>
            </a:solidFill>
          </a:ln>
        </p:spPr>
        <p:txBody>
          <a:bodyPr wrap="square" lIns="0" tIns="0" rIns="0" bIns="0" rtlCol="0"/>
          <a:lstStyle/>
          <a:p>
            <a:endParaRPr/>
          </a:p>
        </p:txBody>
      </p:sp>
      <p:sp>
        <p:nvSpPr>
          <p:cNvPr id="83" name="object 83"/>
          <p:cNvSpPr/>
          <p:nvPr/>
        </p:nvSpPr>
        <p:spPr>
          <a:xfrm>
            <a:off x="7530307" y="3914221"/>
            <a:ext cx="252095" cy="263525"/>
          </a:xfrm>
          <a:custGeom>
            <a:avLst/>
            <a:gdLst/>
            <a:ahLst/>
            <a:cxnLst/>
            <a:rect l="l" t="t" r="r" b="b"/>
            <a:pathLst>
              <a:path w="252095" h="263525">
                <a:moveTo>
                  <a:pt x="116089" y="0"/>
                </a:moveTo>
                <a:lnTo>
                  <a:pt x="73299" y="10463"/>
                </a:lnTo>
                <a:lnTo>
                  <a:pt x="36132" y="38012"/>
                </a:lnTo>
                <a:lnTo>
                  <a:pt x="9922" y="76887"/>
                </a:lnTo>
                <a:lnTo>
                  <a:pt x="0" y="121325"/>
                </a:lnTo>
                <a:lnTo>
                  <a:pt x="9922" y="177819"/>
                </a:lnTo>
                <a:lnTo>
                  <a:pt x="36133" y="222751"/>
                </a:lnTo>
                <a:lnTo>
                  <a:pt x="73300" y="252422"/>
                </a:lnTo>
                <a:lnTo>
                  <a:pt x="116090" y="263134"/>
                </a:lnTo>
                <a:lnTo>
                  <a:pt x="159914" y="256200"/>
                </a:lnTo>
                <a:lnTo>
                  <a:pt x="197266" y="236658"/>
                </a:lnTo>
                <a:lnTo>
                  <a:pt x="226268" y="206402"/>
                </a:lnTo>
                <a:lnTo>
                  <a:pt x="245045" y="167327"/>
                </a:lnTo>
                <a:lnTo>
                  <a:pt x="251721" y="121325"/>
                </a:lnTo>
                <a:lnTo>
                  <a:pt x="241412" y="76887"/>
                </a:lnTo>
                <a:lnTo>
                  <a:pt x="212928" y="38012"/>
                </a:lnTo>
                <a:lnTo>
                  <a:pt x="169932" y="10463"/>
                </a:lnTo>
                <a:lnTo>
                  <a:pt x="116089" y="0"/>
                </a:lnTo>
                <a:close/>
              </a:path>
            </a:pathLst>
          </a:custGeom>
          <a:solidFill>
            <a:srgbClr val="FFDC99"/>
          </a:solidFill>
        </p:spPr>
        <p:txBody>
          <a:bodyPr wrap="square" lIns="0" tIns="0" rIns="0" bIns="0" rtlCol="0"/>
          <a:lstStyle/>
          <a:p>
            <a:endParaRPr/>
          </a:p>
        </p:txBody>
      </p:sp>
      <p:sp>
        <p:nvSpPr>
          <p:cNvPr id="84" name="object 84"/>
          <p:cNvSpPr/>
          <p:nvPr/>
        </p:nvSpPr>
        <p:spPr>
          <a:xfrm>
            <a:off x="7530307" y="3914221"/>
            <a:ext cx="252095" cy="263525"/>
          </a:xfrm>
          <a:custGeom>
            <a:avLst/>
            <a:gdLst/>
            <a:ahLst/>
            <a:cxnLst/>
            <a:rect l="l" t="t" r="r" b="b"/>
            <a:pathLst>
              <a:path w="252095" h="263525">
                <a:moveTo>
                  <a:pt x="159914" y="256200"/>
                </a:moveTo>
                <a:lnTo>
                  <a:pt x="197266" y="236658"/>
                </a:lnTo>
                <a:lnTo>
                  <a:pt x="226268" y="206402"/>
                </a:lnTo>
                <a:lnTo>
                  <a:pt x="245045" y="167327"/>
                </a:lnTo>
                <a:lnTo>
                  <a:pt x="251721" y="121325"/>
                </a:lnTo>
                <a:lnTo>
                  <a:pt x="241412" y="76887"/>
                </a:lnTo>
                <a:lnTo>
                  <a:pt x="212928" y="38012"/>
                </a:lnTo>
                <a:lnTo>
                  <a:pt x="169932" y="10463"/>
                </a:lnTo>
                <a:lnTo>
                  <a:pt x="116089" y="0"/>
                </a:lnTo>
                <a:lnTo>
                  <a:pt x="73299" y="10463"/>
                </a:lnTo>
                <a:lnTo>
                  <a:pt x="36133" y="38012"/>
                </a:lnTo>
                <a:lnTo>
                  <a:pt x="9922" y="76887"/>
                </a:lnTo>
                <a:lnTo>
                  <a:pt x="0" y="121325"/>
                </a:lnTo>
                <a:lnTo>
                  <a:pt x="9922" y="177819"/>
                </a:lnTo>
                <a:lnTo>
                  <a:pt x="36133" y="222751"/>
                </a:lnTo>
                <a:lnTo>
                  <a:pt x="73300" y="252422"/>
                </a:lnTo>
                <a:lnTo>
                  <a:pt x="116090" y="263134"/>
                </a:lnTo>
                <a:lnTo>
                  <a:pt x="159914" y="256200"/>
                </a:lnTo>
              </a:path>
            </a:pathLst>
          </a:custGeom>
          <a:ln w="40010">
            <a:solidFill>
              <a:srgbClr val="FFECCC"/>
            </a:solidFill>
          </a:ln>
        </p:spPr>
        <p:txBody>
          <a:bodyPr wrap="square" lIns="0" tIns="0" rIns="0" bIns="0" rtlCol="0"/>
          <a:lstStyle/>
          <a:p>
            <a:endParaRPr/>
          </a:p>
        </p:txBody>
      </p:sp>
      <p:sp>
        <p:nvSpPr>
          <p:cNvPr id="85" name="object 85"/>
          <p:cNvSpPr/>
          <p:nvPr/>
        </p:nvSpPr>
        <p:spPr>
          <a:xfrm>
            <a:off x="8576278" y="3893757"/>
            <a:ext cx="368935" cy="324485"/>
          </a:xfrm>
          <a:custGeom>
            <a:avLst/>
            <a:gdLst/>
            <a:ahLst/>
            <a:cxnLst/>
            <a:rect l="l" t="t" r="r" b="b"/>
            <a:pathLst>
              <a:path w="368934" h="324485">
                <a:moveTo>
                  <a:pt x="0" y="324040"/>
                </a:moveTo>
                <a:lnTo>
                  <a:pt x="368392" y="0"/>
                </a:lnTo>
              </a:path>
            </a:pathLst>
          </a:custGeom>
          <a:ln w="20082">
            <a:solidFill>
              <a:srgbClr val="000000"/>
            </a:solidFill>
          </a:ln>
        </p:spPr>
        <p:txBody>
          <a:bodyPr wrap="square" lIns="0" tIns="0" rIns="0" bIns="0" rtlCol="0"/>
          <a:lstStyle/>
          <a:p>
            <a:endParaRPr/>
          </a:p>
        </p:txBody>
      </p:sp>
      <p:sp>
        <p:nvSpPr>
          <p:cNvPr id="86" name="object 86"/>
          <p:cNvSpPr/>
          <p:nvPr/>
        </p:nvSpPr>
        <p:spPr>
          <a:xfrm>
            <a:off x="8576278" y="3893757"/>
            <a:ext cx="368935" cy="324485"/>
          </a:xfrm>
          <a:custGeom>
            <a:avLst/>
            <a:gdLst/>
            <a:ahLst/>
            <a:cxnLst/>
            <a:rect l="l" t="t" r="r" b="b"/>
            <a:pathLst>
              <a:path w="368934" h="324485">
                <a:moveTo>
                  <a:pt x="0" y="0"/>
                </a:moveTo>
                <a:lnTo>
                  <a:pt x="368392" y="324040"/>
                </a:lnTo>
              </a:path>
            </a:pathLst>
          </a:custGeom>
          <a:ln w="20082">
            <a:solidFill>
              <a:srgbClr val="000000"/>
            </a:solidFill>
          </a:ln>
        </p:spPr>
        <p:txBody>
          <a:bodyPr wrap="square" lIns="0" tIns="0" rIns="0" bIns="0" rtlCol="0"/>
          <a:lstStyle/>
          <a:p>
            <a:endParaRPr/>
          </a:p>
        </p:txBody>
      </p:sp>
      <p:sp>
        <p:nvSpPr>
          <p:cNvPr id="87" name="object 87"/>
          <p:cNvSpPr/>
          <p:nvPr/>
        </p:nvSpPr>
        <p:spPr>
          <a:xfrm>
            <a:off x="8634517" y="5149942"/>
            <a:ext cx="252729" cy="264160"/>
          </a:xfrm>
          <a:custGeom>
            <a:avLst/>
            <a:gdLst/>
            <a:ahLst/>
            <a:cxnLst/>
            <a:rect l="l" t="t" r="r" b="b"/>
            <a:pathLst>
              <a:path w="252729" h="264160">
                <a:moveTo>
                  <a:pt x="116670" y="0"/>
                </a:moveTo>
                <a:lnTo>
                  <a:pt x="73871" y="10468"/>
                </a:lnTo>
                <a:lnTo>
                  <a:pt x="36495" y="38068"/>
                </a:lnTo>
                <a:lnTo>
                  <a:pt x="10039" y="77091"/>
                </a:lnTo>
                <a:lnTo>
                  <a:pt x="0" y="121831"/>
                </a:lnTo>
                <a:lnTo>
                  <a:pt x="10039" y="178108"/>
                </a:lnTo>
                <a:lnTo>
                  <a:pt x="36495" y="223056"/>
                </a:lnTo>
                <a:lnTo>
                  <a:pt x="73871" y="252839"/>
                </a:lnTo>
                <a:lnTo>
                  <a:pt x="116670" y="263620"/>
                </a:lnTo>
                <a:lnTo>
                  <a:pt x="160495" y="256638"/>
                </a:lnTo>
                <a:lnTo>
                  <a:pt x="197846" y="237004"/>
                </a:lnTo>
                <a:lnTo>
                  <a:pt x="226849" y="206682"/>
                </a:lnTo>
                <a:lnTo>
                  <a:pt x="245626" y="167636"/>
                </a:lnTo>
                <a:lnTo>
                  <a:pt x="252302" y="121831"/>
                </a:lnTo>
                <a:lnTo>
                  <a:pt x="241993" y="77091"/>
                </a:lnTo>
                <a:lnTo>
                  <a:pt x="213508" y="38068"/>
                </a:lnTo>
                <a:lnTo>
                  <a:pt x="170512" y="10468"/>
                </a:lnTo>
                <a:lnTo>
                  <a:pt x="116670" y="0"/>
                </a:lnTo>
                <a:close/>
              </a:path>
            </a:pathLst>
          </a:custGeom>
          <a:solidFill>
            <a:srgbClr val="FFDC99"/>
          </a:solidFill>
        </p:spPr>
        <p:txBody>
          <a:bodyPr wrap="square" lIns="0" tIns="0" rIns="0" bIns="0" rtlCol="0"/>
          <a:lstStyle/>
          <a:p>
            <a:endParaRPr/>
          </a:p>
        </p:txBody>
      </p:sp>
      <p:sp>
        <p:nvSpPr>
          <p:cNvPr id="88" name="object 88"/>
          <p:cNvSpPr/>
          <p:nvPr/>
        </p:nvSpPr>
        <p:spPr>
          <a:xfrm>
            <a:off x="8634517" y="5149942"/>
            <a:ext cx="252729" cy="264160"/>
          </a:xfrm>
          <a:custGeom>
            <a:avLst/>
            <a:gdLst/>
            <a:ahLst/>
            <a:cxnLst/>
            <a:rect l="l" t="t" r="r" b="b"/>
            <a:pathLst>
              <a:path w="252729" h="264160">
                <a:moveTo>
                  <a:pt x="160495" y="256638"/>
                </a:moveTo>
                <a:lnTo>
                  <a:pt x="197846" y="237004"/>
                </a:lnTo>
                <a:lnTo>
                  <a:pt x="226849" y="206682"/>
                </a:lnTo>
                <a:lnTo>
                  <a:pt x="245626" y="167636"/>
                </a:lnTo>
                <a:lnTo>
                  <a:pt x="252302" y="121831"/>
                </a:lnTo>
                <a:lnTo>
                  <a:pt x="241993" y="77091"/>
                </a:lnTo>
                <a:lnTo>
                  <a:pt x="213508" y="38068"/>
                </a:lnTo>
                <a:lnTo>
                  <a:pt x="170513" y="10468"/>
                </a:lnTo>
                <a:lnTo>
                  <a:pt x="116670" y="0"/>
                </a:lnTo>
                <a:lnTo>
                  <a:pt x="73871" y="10468"/>
                </a:lnTo>
                <a:lnTo>
                  <a:pt x="36495" y="38068"/>
                </a:lnTo>
                <a:lnTo>
                  <a:pt x="10039" y="77091"/>
                </a:lnTo>
                <a:lnTo>
                  <a:pt x="0" y="121831"/>
                </a:lnTo>
                <a:lnTo>
                  <a:pt x="10039" y="178108"/>
                </a:lnTo>
                <a:lnTo>
                  <a:pt x="36495" y="223056"/>
                </a:lnTo>
                <a:lnTo>
                  <a:pt x="73871" y="252839"/>
                </a:lnTo>
                <a:lnTo>
                  <a:pt x="116670" y="263620"/>
                </a:lnTo>
                <a:lnTo>
                  <a:pt x="160495" y="256638"/>
                </a:lnTo>
              </a:path>
            </a:pathLst>
          </a:custGeom>
          <a:ln w="40011">
            <a:solidFill>
              <a:srgbClr val="FFECCC"/>
            </a:solidFill>
          </a:ln>
        </p:spPr>
        <p:txBody>
          <a:bodyPr wrap="square" lIns="0" tIns="0" rIns="0" bIns="0" rtlCol="0"/>
          <a:lstStyle/>
          <a:p>
            <a:endParaRPr/>
          </a:p>
        </p:txBody>
      </p:sp>
      <p:sp>
        <p:nvSpPr>
          <p:cNvPr id="89" name="object 89"/>
          <p:cNvSpPr/>
          <p:nvPr/>
        </p:nvSpPr>
        <p:spPr>
          <a:xfrm>
            <a:off x="5301511" y="5149942"/>
            <a:ext cx="271780" cy="264160"/>
          </a:xfrm>
          <a:custGeom>
            <a:avLst/>
            <a:gdLst/>
            <a:ahLst/>
            <a:cxnLst/>
            <a:rect l="l" t="t" r="r" b="b"/>
            <a:pathLst>
              <a:path w="271779" h="264160">
                <a:moveTo>
                  <a:pt x="135651" y="0"/>
                </a:moveTo>
                <a:lnTo>
                  <a:pt x="81813" y="10468"/>
                </a:lnTo>
                <a:lnTo>
                  <a:pt x="38810" y="38068"/>
                </a:lnTo>
                <a:lnTo>
                  <a:pt x="10314" y="77091"/>
                </a:lnTo>
                <a:lnTo>
                  <a:pt x="0" y="121831"/>
                </a:lnTo>
                <a:lnTo>
                  <a:pt x="6679" y="167636"/>
                </a:lnTo>
                <a:lnTo>
                  <a:pt x="25465" y="206682"/>
                </a:lnTo>
                <a:lnTo>
                  <a:pt x="54476" y="237004"/>
                </a:lnTo>
                <a:lnTo>
                  <a:pt x="91832" y="256638"/>
                </a:lnTo>
                <a:lnTo>
                  <a:pt x="135651" y="263620"/>
                </a:lnTo>
                <a:lnTo>
                  <a:pt x="179478" y="256638"/>
                </a:lnTo>
                <a:lnTo>
                  <a:pt x="216834" y="237004"/>
                </a:lnTo>
                <a:lnTo>
                  <a:pt x="245842" y="206682"/>
                </a:lnTo>
                <a:lnTo>
                  <a:pt x="264624" y="167636"/>
                </a:lnTo>
                <a:lnTo>
                  <a:pt x="271302" y="121831"/>
                </a:lnTo>
                <a:lnTo>
                  <a:pt x="260990" y="77091"/>
                </a:lnTo>
                <a:lnTo>
                  <a:pt x="232499" y="38068"/>
                </a:lnTo>
                <a:lnTo>
                  <a:pt x="189496" y="10468"/>
                </a:lnTo>
                <a:lnTo>
                  <a:pt x="135651" y="0"/>
                </a:lnTo>
                <a:close/>
              </a:path>
            </a:pathLst>
          </a:custGeom>
          <a:solidFill>
            <a:srgbClr val="FFDC99"/>
          </a:solidFill>
        </p:spPr>
        <p:txBody>
          <a:bodyPr wrap="square" lIns="0" tIns="0" rIns="0" bIns="0" rtlCol="0"/>
          <a:lstStyle/>
          <a:p>
            <a:endParaRPr/>
          </a:p>
        </p:txBody>
      </p:sp>
      <p:sp>
        <p:nvSpPr>
          <p:cNvPr id="90" name="object 90"/>
          <p:cNvSpPr/>
          <p:nvPr/>
        </p:nvSpPr>
        <p:spPr>
          <a:xfrm>
            <a:off x="5301511" y="5149942"/>
            <a:ext cx="271780" cy="264160"/>
          </a:xfrm>
          <a:custGeom>
            <a:avLst/>
            <a:gdLst/>
            <a:ahLst/>
            <a:cxnLst/>
            <a:rect l="l" t="t" r="r" b="b"/>
            <a:pathLst>
              <a:path w="271779" h="264160">
                <a:moveTo>
                  <a:pt x="179477" y="256638"/>
                </a:moveTo>
                <a:lnTo>
                  <a:pt x="216834" y="237004"/>
                </a:lnTo>
                <a:lnTo>
                  <a:pt x="245842" y="206682"/>
                </a:lnTo>
                <a:lnTo>
                  <a:pt x="264624" y="167636"/>
                </a:lnTo>
                <a:lnTo>
                  <a:pt x="271302" y="121831"/>
                </a:lnTo>
                <a:lnTo>
                  <a:pt x="260990" y="77091"/>
                </a:lnTo>
                <a:lnTo>
                  <a:pt x="232499" y="38068"/>
                </a:lnTo>
                <a:lnTo>
                  <a:pt x="189496" y="10468"/>
                </a:lnTo>
                <a:lnTo>
                  <a:pt x="135651" y="0"/>
                </a:lnTo>
                <a:lnTo>
                  <a:pt x="81813" y="10468"/>
                </a:lnTo>
                <a:lnTo>
                  <a:pt x="38810" y="38068"/>
                </a:lnTo>
                <a:lnTo>
                  <a:pt x="10314" y="77091"/>
                </a:lnTo>
                <a:lnTo>
                  <a:pt x="0" y="121831"/>
                </a:lnTo>
                <a:lnTo>
                  <a:pt x="6679" y="167636"/>
                </a:lnTo>
                <a:lnTo>
                  <a:pt x="25465" y="206682"/>
                </a:lnTo>
                <a:lnTo>
                  <a:pt x="54476" y="237004"/>
                </a:lnTo>
                <a:lnTo>
                  <a:pt x="91831" y="256638"/>
                </a:lnTo>
                <a:lnTo>
                  <a:pt x="135651" y="263620"/>
                </a:lnTo>
                <a:lnTo>
                  <a:pt x="179477" y="256638"/>
                </a:lnTo>
              </a:path>
            </a:pathLst>
          </a:custGeom>
          <a:ln w="40075">
            <a:solidFill>
              <a:srgbClr val="FFECCC"/>
            </a:solidFill>
          </a:ln>
        </p:spPr>
        <p:txBody>
          <a:bodyPr wrap="square" lIns="0" tIns="0" rIns="0" bIns="0" rtlCol="0"/>
          <a:lstStyle/>
          <a:p>
            <a:endParaRPr/>
          </a:p>
        </p:txBody>
      </p:sp>
      <p:sp>
        <p:nvSpPr>
          <p:cNvPr id="91" name="object 91"/>
          <p:cNvSpPr/>
          <p:nvPr/>
        </p:nvSpPr>
        <p:spPr>
          <a:xfrm>
            <a:off x="6425438" y="5149942"/>
            <a:ext cx="252095" cy="264160"/>
          </a:xfrm>
          <a:custGeom>
            <a:avLst/>
            <a:gdLst/>
            <a:ahLst/>
            <a:cxnLst/>
            <a:rect l="l" t="t" r="r" b="b"/>
            <a:pathLst>
              <a:path w="252095" h="264160">
                <a:moveTo>
                  <a:pt x="115973" y="0"/>
                </a:moveTo>
                <a:lnTo>
                  <a:pt x="73528" y="10468"/>
                </a:lnTo>
                <a:lnTo>
                  <a:pt x="36365" y="38068"/>
                </a:lnTo>
                <a:lnTo>
                  <a:pt x="10012" y="77091"/>
                </a:lnTo>
                <a:lnTo>
                  <a:pt x="0" y="121831"/>
                </a:lnTo>
                <a:lnTo>
                  <a:pt x="10012" y="178108"/>
                </a:lnTo>
                <a:lnTo>
                  <a:pt x="36365" y="223056"/>
                </a:lnTo>
                <a:lnTo>
                  <a:pt x="73528" y="252839"/>
                </a:lnTo>
                <a:lnTo>
                  <a:pt x="115974" y="263620"/>
                </a:lnTo>
                <a:lnTo>
                  <a:pt x="160041" y="256638"/>
                </a:lnTo>
                <a:lnTo>
                  <a:pt x="197469" y="237004"/>
                </a:lnTo>
                <a:lnTo>
                  <a:pt x="226445" y="206682"/>
                </a:lnTo>
                <a:lnTo>
                  <a:pt x="245158" y="167636"/>
                </a:lnTo>
                <a:lnTo>
                  <a:pt x="251799" y="121831"/>
                </a:lnTo>
                <a:lnTo>
                  <a:pt x="241541" y="77091"/>
                </a:lnTo>
                <a:lnTo>
                  <a:pt x="213126" y="38068"/>
                </a:lnTo>
                <a:lnTo>
                  <a:pt x="170091" y="10468"/>
                </a:lnTo>
                <a:lnTo>
                  <a:pt x="115973" y="0"/>
                </a:lnTo>
                <a:close/>
              </a:path>
            </a:pathLst>
          </a:custGeom>
          <a:solidFill>
            <a:srgbClr val="FFDC99"/>
          </a:solidFill>
        </p:spPr>
        <p:txBody>
          <a:bodyPr wrap="square" lIns="0" tIns="0" rIns="0" bIns="0" rtlCol="0"/>
          <a:lstStyle/>
          <a:p>
            <a:endParaRPr/>
          </a:p>
        </p:txBody>
      </p:sp>
      <p:sp>
        <p:nvSpPr>
          <p:cNvPr id="92" name="object 92"/>
          <p:cNvSpPr/>
          <p:nvPr/>
        </p:nvSpPr>
        <p:spPr>
          <a:xfrm>
            <a:off x="6425438" y="5149942"/>
            <a:ext cx="252095" cy="264160"/>
          </a:xfrm>
          <a:custGeom>
            <a:avLst/>
            <a:gdLst/>
            <a:ahLst/>
            <a:cxnLst/>
            <a:rect l="l" t="t" r="r" b="b"/>
            <a:pathLst>
              <a:path w="252095" h="264160">
                <a:moveTo>
                  <a:pt x="160041" y="256638"/>
                </a:moveTo>
                <a:lnTo>
                  <a:pt x="197469" y="237004"/>
                </a:lnTo>
                <a:lnTo>
                  <a:pt x="226445" y="206682"/>
                </a:lnTo>
                <a:lnTo>
                  <a:pt x="245158" y="167636"/>
                </a:lnTo>
                <a:lnTo>
                  <a:pt x="251799" y="121831"/>
                </a:lnTo>
                <a:lnTo>
                  <a:pt x="241541" y="77091"/>
                </a:lnTo>
                <a:lnTo>
                  <a:pt x="213126" y="38068"/>
                </a:lnTo>
                <a:lnTo>
                  <a:pt x="170091" y="10468"/>
                </a:lnTo>
                <a:lnTo>
                  <a:pt x="115973" y="0"/>
                </a:lnTo>
                <a:lnTo>
                  <a:pt x="73528" y="10468"/>
                </a:lnTo>
                <a:lnTo>
                  <a:pt x="36365" y="38068"/>
                </a:lnTo>
                <a:lnTo>
                  <a:pt x="10012" y="77091"/>
                </a:lnTo>
                <a:lnTo>
                  <a:pt x="0" y="121831"/>
                </a:lnTo>
                <a:lnTo>
                  <a:pt x="10012" y="178108"/>
                </a:lnTo>
                <a:lnTo>
                  <a:pt x="36365" y="223056"/>
                </a:lnTo>
                <a:lnTo>
                  <a:pt x="73528" y="252839"/>
                </a:lnTo>
                <a:lnTo>
                  <a:pt x="115974" y="263620"/>
                </a:lnTo>
                <a:lnTo>
                  <a:pt x="160041" y="256638"/>
                </a:lnTo>
              </a:path>
            </a:pathLst>
          </a:custGeom>
          <a:ln w="40009">
            <a:solidFill>
              <a:srgbClr val="FFECCC"/>
            </a:solidFill>
          </a:ln>
        </p:spPr>
        <p:txBody>
          <a:bodyPr wrap="square" lIns="0" tIns="0" rIns="0" bIns="0" rtlCol="0"/>
          <a:lstStyle/>
          <a:p>
            <a:endParaRPr/>
          </a:p>
        </p:txBody>
      </p:sp>
      <p:sp>
        <p:nvSpPr>
          <p:cNvPr id="93" name="object 93"/>
          <p:cNvSpPr/>
          <p:nvPr/>
        </p:nvSpPr>
        <p:spPr>
          <a:xfrm>
            <a:off x="7530307" y="5149942"/>
            <a:ext cx="252095" cy="264160"/>
          </a:xfrm>
          <a:custGeom>
            <a:avLst/>
            <a:gdLst/>
            <a:ahLst/>
            <a:cxnLst/>
            <a:rect l="l" t="t" r="r" b="b"/>
            <a:pathLst>
              <a:path w="252095" h="264160">
                <a:moveTo>
                  <a:pt x="116089" y="0"/>
                </a:moveTo>
                <a:lnTo>
                  <a:pt x="73299" y="10468"/>
                </a:lnTo>
                <a:lnTo>
                  <a:pt x="36132" y="38068"/>
                </a:lnTo>
                <a:lnTo>
                  <a:pt x="9922" y="77091"/>
                </a:lnTo>
                <a:lnTo>
                  <a:pt x="0" y="121831"/>
                </a:lnTo>
                <a:lnTo>
                  <a:pt x="9922" y="178108"/>
                </a:lnTo>
                <a:lnTo>
                  <a:pt x="36133" y="223056"/>
                </a:lnTo>
                <a:lnTo>
                  <a:pt x="73300" y="252839"/>
                </a:lnTo>
                <a:lnTo>
                  <a:pt x="116090" y="263620"/>
                </a:lnTo>
                <a:lnTo>
                  <a:pt x="159914" y="256638"/>
                </a:lnTo>
                <a:lnTo>
                  <a:pt x="197266" y="237004"/>
                </a:lnTo>
                <a:lnTo>
                  <a:pt x="226268" y="206682"/>
                </a:lnTo>
                <a:lnTo>
                  <a:pt x="245045" y="167636"/>
                </a:lnTo>
                <a:lnTo>
                  <a:pt x="251721" y="121831"/>
                </a:lnTo>
                <a:lnTo>
                  <a:pt x="241412" y="77091"/>
                </a:lnTo>
                <a:lnTo>
                  <a:pt x="212928" y="38068"/>
                </a:lnTo>
                <a:lnTo>
                  <a:pt x="169932" y="10468"/>
                </a:lnTo>
                <a:lnTo>
                  <a:pt x="116089" y="0"/>
                </a:lnTo>
                <a:close/>
              </a:path>
            </a:pathLst>
          </a:custGeom>
          <a:solidFill>
            <a:srgbClr val="FFDC99"/>
          </a:solidFill>
        </p:spPr>
        <p:txBody>
          <a:bodyPr wrap="square" lIns="0" tIns="0" rIns="0" bIns="0" rtlCol="0"/>
          <a:lstStyle/>
          <a:p>
            <a:endParaRPr/>
          </a:p>
        </p:txBody>
      </p:sp>
      <p:sp>
        <p:nvSpPr>
          <p:cNvPr id="94" name="object 94"/>
          <p:cNvSpPr/>
          <p:nvPr/>
        </p:nvSpPr>
        <p:spPr>
          <a:xfrm>
            <a:off x="7530307" y="5149942"/>
            <a:ext cx="252095" cy="264160"/>
          </a:xfrm>
          <a:custGeom>
            <a:avLst/>
            <a:gdLst/>
            <a:ahLst/>
            <a:cxnLst/>
            <a:rect l="l" t="t" r="r" b="b"/>
            <a:pathLst>
              <a:path w="252095" h="264160">
                <a:moveTo>
                  <a:pt x="159914" y="256638"/>
                </a:moveTo>
                <a:lnTo>
                  <a:pt x="197266" y="237004"/>
                </a:lnTo>
                <a:lnTo>
                  <a:pt x="226268" y="206682"/>
                </a:lnTo>
                <a:lnTo>
                  <a:pt x="245045" y="167636"/>
                </a:lnTo>
                <a:lnTo>
                  <a:pt x="251721" y="121831"/>
                </a:lnTo>
                <a:lnTo>
                  <a:pt x="241412" y="77091"/>
                </a:lnTo>
                <a:lnTo>
                  <a:pt x="212928" y="38068"/>
                </a:lnTo>
                <a:lnTo>
                  <a:pt x="169932" y="10468"/>
                </a:lnTo>
                <a:lnTo>
                  <a:pt x="116089" y="0"/>
                </a:lnTo>
                <a:lnTo>
                  <a:pt x="73300" y="10468"/>
                </a:lnTo>
                <a:lnTo>
                  <a:pt x="36133" y="38068"/>
                </a:lnTo>
                <a:lnTo>
                  <a:pt x="9922" y="77091"/>
                </a:lnTo>
                <a:lnTo>
                  <a:pt x="0" y="121831"/>
                </a:lnTo>
                <a:lnTo>
                  <a:pt x="9922" y="178108"/>
                </a:lnTo>
                <a:lnTo>
                  <a:pt x="36133" y="223056"/>
                </a:lnTo>
                <a:lnTo>
                  <a:pt x="73300" y="252839"/>
                </a:lnTo>
                <a:lnTo>
                  <a:pt x="116090" y="263620"/>
                </a:lnTo>
                <a:lnTo>
                  <a:pt x="159914" y="256638"/>
                </a:lnTo>
              </a:path>
            </a:pathLst>
          </a:custGeom>
          <a:ln w="40009">
            <a:solidFill>
              <a:srgbClr val="FFECCC"/>
            </a:solidFill>
          </a:ln>
        </p:spPr>
        <p:txBody>
          <a:bodyPr wrap="square" lIns="0" tIns="0" rIns="0" bIns="0" rtlCol="0"/>
          <a:lstStyle/>
          <a:p>
            <a:endParaRPr/>
          </a:p>
        </p:txBody>
      </p:sp>
      <p:sp>
        <p:nvSpPr>
          <p:cNvPr id="95" name="object 95"/>
          <p:cNvSpPr/>
          <p:nvPr/>
        </p:nvSpPr>
        <p:spPr>
          <a:xfrm>
            <a:off x="8595821" y="5129478"/>
            <a:ext cx="368935" cy="304165"/>
          </a:xfrm>
          <a:custGeom>
            <a:avLst/>
            <a:gdLst/>
            <a:ahLst/>
            <a:cxnLst/>
            <a:rect l="l" t="t" r="r" b="b"/>
            <a:pathLst>
              <a:path w="368934" h="304164">
                <a:moveTo>
                  <a:pt x="0" y="304062"/>
                </a:moveTo>
                <a:lnTo>
                  <a:pt x="368392" y="0"/>
                </a:lnTo>
              </a:path>
            </a:pathLst>
          </a:custGeom>
          <a:ln w="20109">
            <a:solidFill>
              <a:srgbClr val="000000"/>
            </a:solidFill>
          </a:ln>
        </p:spPr>
        <p:txBody>
          <a:bodyPr wrap="square" lIns="0" tIns="0" rIns="0" bIns="0" rtlCol="0"/>
          <a:lstStyle/>
          <a:p>
            <a:endParaRPr/>
          </a:p>
        </p:txBody>
      </p:sp>
      <p:sp>
        <p:nvSpPr>
          <p:cNvPr id="96" name="object 96"/>
          <p:cNvSpPr/>
          <p:nvPr/>
        </p:nvSpPr>
        <p:spPr>
          <a:xfrm>
            <a:off x="8595821" y="5129478"/>
            <a:ext cx="368935" cy="304165"/>
          </a:xfrm>
          <a:custGeom>
            <a:avLst/>
            <a:gdLst/>
            <a:ahLst/>
            <a:cxnLst/>
            <a:rect l="l" t="t" r="r" b="b"/>
            <a:pathLst>
              <a:path w="368934" h="304164">
                <a:moveTo>
                  <a:pt x="0" y="0"/>
                </a:moveTo>
                <a:lnTo>
                  <a:pt x="368392" y="304062"/>
                </a:lnTo>
              </a:path>
            </a:pathLst>
          </a:custGeom>
          <a:ln w="20109">
            <a:solidFill>
              <a:srgbClr val="000000"/>
            </a:solidFill>
          </a:ln>
        </p:spPr>
        <p:txBody>
          <a:bodyPr wrap="square" lIns="0" tIns="0" rIns="0" bIns="0" rtlCol="0"/>
          <a:lstStyle/>
          <a:p>
            <a:endParaRPr/>
          </a:p>
        </p:txBody>
      </p:sp>
      <p:sp>
        <p:nvSpPr>
          <p:cNvPr id="97" name="object 97"/>
          <p:cNvSpPr/>
          <p:nvPr/>
        </p:nvSpPr>
        <p:spPr>
          <a:xfrm>
            <a:off x="7472067" y="3893757"/>
            <a:ext cx="368300" cy="324485"/>
          </a:xfrm>
          <a:custGeom>
            <a:avLst/>
            <a:gdLst/>
            <a:ahLst/>
            <a:cxnLst/>
            <a:rect l="l" t="t" r="r" b="b"/>
            <a:pathLst>
              <a:path w="368300" h="324485">
                <a:moveTo>
                  <a:pt x="0" y="324040"/>
                </a:moveTo>
                <a:lnTo>
                  <a:pt x="368199" y="0"/>
                </a:lnTo>
              </a:path>
            </a:pathLst>
          </a:custGeom>
          <a:ln w="20082">
            <a:solidFill>
              <a:srgbClr val="000000"/>
            </a:solidFill>
          </a:ln>
        </p:spPr>
        <p:txBody>
          <a:bodyPr wrap="square" lIns="0" tIns="0" rIns="0" bIns="0" rtlCol="0"/>
          <a:lstStyle/>
          <a:p>
            <a:endParaRPr/>
          </a:p>
        </p:txBody>
      </p:sp>
      <p:sp>
        <p:nvSpPr>
          <p:cNvPr id="98" name="object 98"/>
          <p:cNvSpPr/>
          <p:nvPr/>
        </p:nvSpPr>
        <p:spPr>
          <a:xfrm>
            <a:off x="7472067" y="3893757"/>
            <a:ext cx="368300" cy="324485"/>
          </a:xfrm>
          <a:custGeom>
            <a:avLst/>
            <a:gdLst/>
            <a:ahLst/>
            <a:cxnLst/>
            <a:rect l="l" t="t" r="r" b="b"/>
            <a:pathLst>
              <a:path w="368300" h="324485">
                <a:moveTo>
                  <a:pt x="0" y="0"/>
                </a:moveTo>
                <a:lnTo>
                  <a:pt x="368199" y="324040"/>
                </a:lnTo>
              </a:path>
            </a:pathLst>
          </a:custGeom>
          <a:ln w="20082">
            <a:solidFill>
              <a:srgbClr val="000000"/>
            </a:solidFill>
          </a:ln>
        </p:spPr>
        <p:txBody>
          <a:bodyPr wrap="square" lIns="0" tIns="0" rIns="0" bIns="0" rtlCol="0"/>
          <a:lstStyle/>
          <a:p>
            <a:endParaRPr/>
          </a:p>
        </p:txBody>
      </p:sp>
      <p:sp>
        <p:nvSpPr>
          <p:cNvPr id="99" name="object 99"/>
          <p:cNvSpPr/>
          <p:nvPr/>
        </p:nvSpPr>
        <p:spPr>
          <a:xfrm>
            <a:off x="7491029" y="5129478"/>
            <a:ext cx="368935" cy="304165"/>
          </a:xfrm>
          <a:custGeom>
            <a:avLst/>
            <a:gdLst/>
            <a:ahLst/>
            <a:cxnLst/>
            <a:rect l="l" t="t" r="r" b="b"/>
            <a:pathLst>
              <a:path w="368934" h="304164">
                <a:moveTo>
                  <a:pt x="0" y="304062"/>
                </a:moveTo>
                <a:lnTo>
                  <a:pt x="368392" y="0"/>
                </a:lnTo>
              </a:path>
            </a:pathLst>
          </a:custGeom>
          <a:ln w="20109">
            <a:solidFill>
              <a:srgbClr val="000000"/>
            </a:solidFill>
          </a:ln>
        </p:spPr>
        <p:txBody>
          <a:bodyPr wrap="square" lIns="0" tIns="0" rIns="0" bIns="0" rtlCol="0"/>
          <a:lstStyle/>
          <a:p>
            <a:endParaRPr/>
          </a:p>
        </p:txBody>
      </p:sp>
      <p:sp>
        <p:nvSpPr>
          <p:cNvPr id="100" name="object 100"/>
          <p:cNvSpPr/>
          <p:nvPr/>
        </p:nvSpPr>
        <p:spPr>
          <a:xfrm>
            <a:off x="7491029" y="5129478"/>
            <a:ext cx="368935" cy="304165"/>
          </a:xfrm>
          <a:custGeom>
            <a:avLst/>
            <a:gdLst/>
            <a:ahLst/>
            <a:cxnLst/>
            <a:rect l="l" t="t" r="r" b="b"/>
            <a:pathLst>
              <a:path w="368934" h="304164">
                <a:moveTo>
                  <a:pt x="0" y="0"/>
                </a:moveTo>
                <a:lnTo>
                  <a:pt x="368392" y="304062"/>
                </a:lnTo>
              </a:path>
            </a:pathLst>
          </a:custGeom>
          <a:ln w="20109">
            <a:solidFill>
              <a:srgbClr val="000000"/>
            </a:solidFill>
          </a:ln>
        </p:spPr>
        <p:txBody>
          <a:bodyPr wrap="square" lIns="0" tIns="0" rIns="0" bIns="0" rtlCol="0"/>
          <a:lstStyle/>
          <a:p>
            <a:endParaRPr/>
          </a:p>
        </p:txBody>
      </p:sp>
      <p:sp>
        <p:nvSpPr>
          <p:cNvPr id="101" name="object 101"/>
          <p:cNvSpPr/>
          <p:nvPr/>
        </p:nvSpPr>
        <p:spPr>
          <a:xfrm>
            <a:off x="7045436" y="2617574"/>
            <a:ext cx="465455" cy="121920"/>
          </a:xfrm>
          <a:custGeom>
            <a:avLst/>
            <a:gdLst/>
            <a:ahLst/>
            <a:cxnLst/>
            <a:rect l="l" t="t" r="r" b="b"/>
            <a:pathLst>
              <a:path w="465454" h="121919">
                <a:moveTo>
                  <a:pt x="465134" y="121325"/>
                </a:moveTo>
                <a:lnTo>
                  <a:pt x="445053" y="81217"/>
                </a:lnTo>
                <a:lnTo>
                  <a:pt x="388992" y="49131"/>
                </a:lnTo>
                <a:lnTo>
                  <a:pt x="349429" y="36096"/>
                </a:lnTo>
                <a:lnTo>
                  <a:pt x="303224" y="25067"/>
                </a:lnTo>
                <a:lnTo>
                  <a:pt x="251160" y="16043"/>
                </a:lnTo>
                <a:lnTo>
                  <a:pt x="194021" y="9024"/>
                </a:lnTo>
                <a:lnTo>
                  <a:pt x="132592" y="4010"/>
                </a:lnTo>
                <a:lnTo>
                  <a:pt x="67657" y="1002"/>
                </a:lnTo>
                <a:lnTo>
                  <a:pt x="0" y="0"/>
                </a:lnTo>
              </a:path>
            </a:pathLst>
          </a:custGeom>
          <a:ln w="20411">
            <a:solidFill>
              <a:srgbClr val="000000"/>
            </a:solidFill>
          </a:ln>
        </p:spPr>
        <p:txBody>
          <a:bodyPr wrap="square" lIns="0" tIns="0" rIns="0" bIns="0" rtlCol="0"/>
          <a:lstStyle/>
          <a:p>
            <a:endParaRPr/>
          </a:p>
        </p:txBody>
      </p:sp>
      <p:sp>
        <p:nvSpPr>
          <p:cNvPr id="102" name="object 102"/>
          <p:cNvSpPr/>
          <p:nvPr/>
        </p:nvSpPr>
        <p:spPr>
          <a:xfrm>
            <a:off x="6619385" y="2617574"/>
            <a:ext cx="464820" cy="101600"/>
          </a:xfrm>
          <a:custGeom>
            <a:avLst/>
            <a:gdLst/>
            <a:ahLst/>
            <a:cxnLst/>
            <a:rect l="l" t="t" r="r" b="b"/>
            <a:pathLst>
              <a:path w="464820" h="101600">
                <a:moveTo>
                  <a:pt x="464747" y="0"/>
                </a:moveTo>
                <a:lnTo>
                  <a:pt x="385817" y="1193"/>
                </a:lnTo>
                <a:lnTo>
                  <a:pt x="312248" y="4692"/>
                </a:lnTo>
                <a:lnTo>
                  <a:pt x="244734" y="10378"/>
                </a:lnTo>
                <a:lnTo>
                  <a:pt x="183970" y="18130"/>
                </a:lnTo>
                <a:lnTo>
                  <a:pt x="130649" y="27829"/>
                </a:lnTo>
                <a:lnTo>
                  <a:pt x="85467" y="39353"/>
                </a:lnTo>
                <a:lnTo>
                  <a:pt x="49116" y="52583"/>
                </a:lnTo>
                <a:lnTo>
                  <a:pt x="5688" y="83680"/>
                </a:lnTo>
                <a:lnTo>
                  <a:pt x="0" y="101306"/>
                </a:lnTo>
              </a:path>
            </a:pathLst>
          </a:custGeom>
          <a:ln w="20427">
            <a:solidFill>
              <a:srgbClr val="000000"/>
            </a:solidFill>
          </a:ln>
        </p:spPr>
        <p:txBody>
          <a:bodyPr wrap="square" lIns="0" tIns="0" rIns="0" bIns="0" rtlCol="0"/>
          <a:lstStyle/>
          <a:p>
            <a:endParaRPr/>
          </a:p>
        </p:txBody>
      </p:sp>
      <p:sp>
        <p:nvSpPr>
          <p:cNvPr id="103" name="object 103"/>
          <p:cNvSpPr/>
          <p:nvPr/>
        </p:nvSpPr>
        <p:spPr>
          <a:xfrm>
            <a:off x="7530306" y="2698458"/>
            <a:ext cx="0" cy="40640"/>
          </a:xfrm>
          <a:custGeom>
            <a:avLst/>
            <a:gdLst/>
            <a:ahLst/>
            <a:cxnLst/>
            <a:rect l="l" t="t" r="r" b="b"/>
            <a:pathLst>
              <a:path h="40639">
                <a:moveTo>
                  <a:pt x="-19583" y="20220"/>
                </a:moveTo>
                <a:lnTo>
                  <a:pt x="19583" y="20220"/>
                </a:lnTo>
              </a:path>
            </a:pathLst>
          </a:custGeom>
          <a:ln w="40441">
            <a:solidFill>
              <a:srgbClr val="000000"/>
            </a:solidFill>
          </a:ln>
        </p:spPr>
        <p:txBody>
          <a:bodyPr wrap="square" lIns="0" tIns="0" rIns="0" bIns="0" rtlCol="0"/>
          <a:lstStyle/>
          <a:p>
            <a:endParaRPr/>
          </a:p>
        </p:txBody>
      </p:sp>
      <p:sp>
        <p:nvSpPr>
          <p:cNvPr id="104" name="object 104"/>
          <p:cNvSpPr/>
          <p:nvPr/>
        </p:nvSpPr>
        <p:spPr>
          <a:xfrm>
            <a:off x="7491029" y="2698457"/>
            <a:ext cx="39370" cy="40640"/>
          </a:xfrm>
          <a:custGeom>
            <a:avLst/>
            <a:gdLst/>
            <a:ahLst/>
            <a:cxnLst/>
            <a:rect l="l" t="t" r="r" b="b"/>
            <a:pathLst>
              <a:path w="39370" h="40639">
                <a:moveTo>
                  <a:pt x="39277" y="0"/>
                </a:moveTo>
                <a:lnTo>
                  <a:pt x="19541" y="20423"/>
                </a:lnTo>
                <a:lnTo>
                  <a:pt x="0" y="40441"/>
                </a:lnTo>
                <a:lnTo>
                  <a:pt x="39277" y="40441"/>
                </a:lnTo>
                <a:lnTo>
                  <a:pt x="39277" y="0"/>
                </a:lnTo>
                <a:close/>
              </a:path>
            </a:pathLst>
          </a:custGeom>
          <a:solidFill>
            <a:srgbClr val="000000"/>
          </a:solidFill>
        </p:spPr>
        <p:txBody>
          <a:bodyPr wrap="square" lIns="0" tIns="0" rIns="0" bIns="0" rtlCol="0"/>
          <a:lstStyle/>
          <a:p>
            <a:endParaRPr/>
          </a:p>
        </p:txBody>
      </p:sp>
      <p:sp>
        <p:nvSpPr>
          <p:cNvPr id="105" name="object 105"/>
          <p:cNvSpPr/>
          <p:nvPr/>
        </p:nvSpPr>
        <p:spPr>
          <a:xfrm>
            <a:off x="7491029" y="2698458"/>
            <a:ext cx="19685" cy="20955"/>
          </a:xfrm>
          <a:custGeom>
            <a:avLst/>
            <a:gdLst/>
            <a:ahLst/>
            <a:cxnLst/>
            <a:rect l="l" t="t" r="r" b="b"/>
            <a:pathLst>
              <a:path w="19684" h="20955">
                <a:moveTo>
                  <a:pt x="0" y="0"/>
                </a:moveTo>
                <a:lnTo>
                  <a:pt x="19541" y="20423"/>
                </a:lnTo>
              </a:path>
            </a:pathLst>
          </a:custGeom>
          <a:ln w="20006">
            <a:solidFill>
              <a:srgbClr val="000000"/>
            </a:solidFill>
          </a:ln>
        </p:spPr>
        <p:txBody>
          <a:bodyPr wrap="square" lIns="0" tIns="0" rIns="0" bIns="0" rtlCol="0"/>
          <a:lstStyle/>
          <a:p>
            <a:endParaRPr/>
          </a:p>
        </p:txBody>
      </p:sp>
      <p:sp>
        <p:nvSpPr>
          <p:cNvPr id="106" name="object 106"/>
          <p:cNvSpPr/>
          <p:nvPr/>
        </p:nvSpPr>
        <p:spPr>
          <a:xfrm>
            <a:off x="7587964" y="2516267"/>
            <a:ext cx="1047115" cy="222885"/>
          </a:xfrm>
          <a:custGeom>
            <a:avLst/>
            <a:gdLst/>
            <a:ahLst/>
            <a:cxnLst/>
            <a:rect l="l" t="t" r="r" b="b"/>
            <a:pathLst>
              <a:path w="1047115" h="222885">
                <a:moveTo>
                  <a:pt x="1046552" y="222632"/>
                </a:moveTo>
                <a:lnTo>
                  <a:pt x="1025431" y="172368"/>
                </a:lnTo>
                <a:lnTo>
                  <a:pt x="989142" y="142145"/>
                </a:lnTo>
                <a:lnTo>
                  <a:pt x="936502" y="114632"/>
                </a:lnTo>
                <a:lnTo>
                  <a:pt x="868720" y="89898"/>
                </a:lnTo>
                <a:lnTo>
                  <a:pt x="829530" y="78595"/>
                </a:lnTo>
                <a:lnTo>
                  <a:pt x="787009" y="68013"/>
                </a:lnTo>
                <a:lnTo>
                  <a:pt x="741308" y="58160"/>
                </a:lnTo>
                <a:lnTo>
                  <a:pt x="692579" y="49046"/>
                </a:lnTo>
                <a:lnTo>
                  <a:pt x="640973" y="40678"/>
                </a:lnTo>
                <a:lnTo>
                  <a:pt x="586641" y="33067"/>
                </a:lnTo>
                <a:lnTo>
                  <a:pt x="529736" y="26219"/>
                </a:lnTo>
                <a:lnTo>
                  <a:pt x="470408" y="20145"/>
                </a:lnTo>
                <a:lnTo>
                  <a:pt x="408809" y="14852"/>
                </a:lnTo>
                <a:lnTo>
                  <a:pt x="345090" y="10350"/>
                </a:lnTo>
                <a:lnTo>
                  <a:pt x="279403" y="6647"/>
                </a:lnTo>
                <a:lnTo>
                  <a:pt x="211899" y="3752"/>
                </a:lnTo>
                <a:lnTo>
                  <a:pt x="142730" y="1673"/>
                </a:lnTo>
                <a:lnTo>
                  <a:pt x="72046" y="419"/>
                </a:lnTo>
                <a:lnTo>
                  <a:pt x="0" y="0"/>
                </a:lnTo>
              </a:path>
            </a:pathLst>
          </a:custGeom>
          <a:ln w="20429">
            <a:solidFill>
              <a:srgbClr val="000000"/>
            </a:solidFill>
          </a:ln>
        </p:spPr>
        <p:txBody>
          <a:bodyPr wrap="square" lIns="0" tIns="0" rIns="0" bIns="0" rtlCol="0"/>
          <a:lstStyle/>
          <a:p>
            <a:endParaRPr/>
          </a:p>
        </p:txBody>
      </p:sp>
      <p:sp>
        <p:nvSpPr>
          <p:cNvPr id="107" name="object 107"/>
          <p:cNvSpPr/>
          <p:nvPr/>
        </p:nvSpPr>
        <p:spPr>
          <a:xfrm>
            <a:off x="6619385" y="2516267"/>
            <a:ext cx="1027430" cy="203200"/>
          </a:xfrm>
          <a:custGeom>
            <a:avLst/>
            <a:gdLst/>
            <a:ahLst/>
            <a:cxnLst/>
            <a:rect l="l" t="t" r="r" b="b"/>
            <a:pathLst>
              <a:path w="1027429" h="203200">
                <a:moveTo>
                  <a:pt x="1027011" y="0"/>
                </a:moveTo>
                <a:lnTo>
                  <a:pt x="951969" y="455"/>
                </a:lnTo>
                <a:lnTo>
                  <a:pt x="878621" y="1808"/>
                </a:lnTo>
                <a:lnTo>
                  <a:pt x="807119" y="4039"/>
                </a:lnTo>
                <a:lnTo>
                  <a:pt x="737616" y="7128"/>
                </a:lnTo>
                <a:lnTo>
                  <a:pt x="670264" y="11056"/>
                </a:lnTo>
                <a:lnTo>
                  <a:pt x="605217" y="15802"/>
                </a:lnTo>
                <a:lnTo>
                  <a:pt x="542627" y="21347"/>
                </a:lnTo>
                <a:lnTo>
                  <a:pt x="482646" y="27671"/>
                </a:lnTo>
                <a:lnTo>
                  <a:pt x="425429" y="34755"/>
                </a:lnTo>
                <a:lnTo>
                  <a:pt x="371126" y="42579"/>
                </a:lnTo>
                <a:lnTo>
                  <a:pt x="319892" y="51122"/>
                </a:lnTo>
                <a:lnTo>
                  <a:pt x="271879" y="60366"/>
                </a:lnTo>
                <a:lnTo>
                  <a:pt x="227239" y="70290"/>
                </a:lnTo>
                <a:lnTo>
                  <a:pt x="186126" y="80875"/>
                </a:lnTo>
                <a:lnTo>
                  <a:pt x="148692" y="92101"/>
                </a:lnTo>
                <a:lnTo>
                  <a:pt x="85472" y="116396"/>
                </a:lnTo>
                <a:lnTo>
                  <a:pt x="38802" y="143019"/>
                </a:lnTo>
                <a:lnTo>
                  <a:pt x="9904" y="171810"/>
                </a:lnTo>
                <a:lnTo>
                  <a:pt x="2501" y="186970"/>
                </a:lnTo>
                <a:lnTo>
                  <a:pt x="0" y="202613"/>
                </a:lnTo>
              </a:path>
            </a:pathLst>
          </a:custGeom>
          <a:ln w="20434">
            <a:solidFill>
              <a:srgbClr val="000000"/>
            </a:solidFill>
          </a:ln>
        </p:spPr>
        <p:txBody>
          <a:bodyPr wrap="square" lIns="0" tIns="0" rIns="0" bIns="0" rtlCol="0"/>
          <a:lstStyle/>
          <a:p>
            <a:endParaRPr/>
          </a:p>
        </p:txBody>
      </p:sp>
      <p:sp>
        <p:nvSpPr>
          <p:cNvPr id="108" name="object 108"/>
          <p:cNvSpPr/>
          <p:nvPr/>
        </p:nvSpPr>
        <p:spPr>
          <a:xfrm>
            <a:off x="8605549" y="2688451"/>
            <a:ext cx="68741" cy="70486"/>
          </a:xfrm>
          <a:prstGeom prst="rect">
            <a:avLst/>
          </a:prstGeom>
          <a:blipFill>
            <a:blip r:embed="rId5" cstate="print"/>
            <a:stretch>
              <a:fillRect/>
            </a:stretch>
          </a:blipFill>
        </p:spPr>
        <p:txBody>
          <a:bodyPr wrap="square" lIns="0" tIns="0" rIns="0" bIns="0" rtlCol="0"/>
          <a:lstStyle/>
          <a:p>
            <a:endParaRPr/>
          </a:p>
        </p:txBody>
      </p:sp>
      <p:sp>
        <p:nvSpPr>
          <p:cNvPr id="109" name="object 109"/>
          <p:cNvSpPr txBox="1"/>
          <p:nvPr/>
        </p:nvSpPr>
        <p:spPr>
          <a:xfrm>
            <a:off x="7924502" y="2645294"/>
            <a:ext cx="548005" cy="195580"/>
          </a:xfrm>
          <a:prstGeom prst="rect">
            <a:avLst/>
          </a:prstGeom>
        </p:spPr>
        <p:txBody>
          <a:bodyPr vert="horz" wrap="square" lIns="0" tIns="14604" rIns="0" bIns="0" rtlCol="0">
            <a:spAutoFit/>
          </a:bodyPr>
          <a:lstStyle/>
          <a:p>
            <a:pPr marL="12700">
              <a:lnSpc>
                <a:spcPct val="100000"/>
              </a:lnSpc>
              <a:spcBef>
                <a:spcPts val="114"/>
              </a:spcBef>
            </a:pPr>
            <a:r>
              <a:rPr sz="1100" spc="10" dirty="0">
                <a:latin typeface="Arial"/>
                <a:cs typeface="Arial"/>
              </a:rPr>
              <a:t>ele</a:t>
            </a:r>
            <a:r>
              <a:rPr sz="1100" spc="-245" dirty="0">
                <a:latin typeface="Arial"/>
                <a:cs typeface="Arial"/>
              </a:rPr>
              <a:t> </a:t>
            </a:r>
            <a:r>
              <a:rPr sz="1100" spc="-35" dirty="0">
                <a:latin typeface="Arial"/>
                <a:cs typeface="Arial"/>
              </a:rPr>
              <a:t>cti </a:t>
            </a:r>
            <a:r>
              <a:rPr sz="1100" spc="-15" dirty="0">
                <a:latin typeface="Arial"/>
                <a:cs typeface="Arial"/>
              </a:rPr>
              <a:t>on</a:t>
            </a:r>
            <a:endParaRPr sz="1100">
              <a:latin typeface="Arial"/>
              <a:cs typeface="Arial"/>
            </a:endParaRPr>
          </a:p>
        </p:txBody>
      </p:sp>
      <p:sp>
        <p:nvSpPr>
          <p:cNvPr id="110" name="object 110"/>
          <p:cNvSpPr/>
          <p:nvPr/>
        </p:nvSpPr>
        <p:spPr>
          <a:xfrm>
            <a:off x="8091989" y="2617574"/>
            <a:ext cx="445770" cy="121920"/>
          </a:xfrm>
          <a:custGeom>
            <a:avLst/>
            <a:gdLst/>
            <a:ahLst/>
            <a:cxnLst/>
            <a:rect l="l" t="t" r="r" b="b"/>
            <a:pathLst>
              <a:path w="445770" h="121919">
                <a:moveTo>
                  <a:pt x="445592" y="121325"/>
                </a:moveTo>
                <a:lnTo>
                  <a:pt x="421577" y="77648"/>
                </a:lnTo>
                <a:lnTo>
                  <a:pt x="355723" y="43677"/>
                </a:lnTo>
                <a:lnTo>
                  <a:pt x="310009" y="30331"/>
                </a:lnTo>
                <a:lnTo>
                  <a:pt x="257317" y="19412"/>
                </a:lnTo>
                <a:lnTo>
                  <a:pt x="198810" y="10919"/>
                </a:lnTo>
                <a:lnTo>
                  <a:pt x="135647" y="4853"/>
                </a:lnTo>
                <a:lnTo>
                  <a:pt x="68990" y="1213"/>
                </a:lnTo>
                <a:lnTo>
                  <a:pt x="0" y="0"/>
                </a:lnTo>
              </a:path>
            </a:pathLst>
          </a:custGeom>
          <a:ln w="20406">
            <a:solidFill>
              <a:srgbClr val="000000"/>
            </a:solidFill>
          </a:ln>
        </p:spPr>
        <p:txBody>
          <a:bodyPr wrap="square" lIns="0" tIns="0" rIns="0" bIns="0" rtlCol="0"/>
          <a:lstStyle/>
          <a:p>
            <a:endParaRPr/>
          </a:p>
        </p:txBody>
      </p:sp>
      <p:sp>
        <p:nvSpPr>
          <p:cNvPr id="111" name="object 111"/>
          <p:cNvSpPr/>
          <p:nvPr/>
        </p:nvSpPr>
        <p:spPr>
          <a:xfrm>
            <a:off x="7685093" y="2617574"/>
            <a:ext cx="445770" cy="101600"/>
          </a:xfrm>
          <a:custGeom>
            <a:avLst/>
            <a:gdLst/>
            <a:ahLst/>
            <a:cxnLst/>
            <a:rect l="l" t="t" r="r" b="b"/>
            <a:pathLst>
              <a:path w="445770" h="101600">
                <a:moveTo>
                  <a:pt x="445592" y="0"/>
                </a:moveTo>
                <a:lnTo>
                  <a:pt x="371947" y="1193"/>
                </a:lnTo>
                <a:lnTo>
                  <a:pt x="302589" y="4692"/>
                </a:lnTo>
                <a:lnTo>
                  <a:pt x="238335" y="10378"/>
                </a:lnTo>
                <a:lnTo>
                  <a:pt x="180000" y="18130"/>
                </a:lnTo>
                <a:lnTo>
                  <a:pt x="128400" y="27829"/>
                </a:lnTo>
                <a:lnTo>
                  <a:pt x="84352" y="39353"/>
                </a:lnTo>
                <a:lnTo>
                  <a:pt x="22176" y="67398"/>
                </a:lnTo>
                <a:lnTo>
                  <a:pt x="5680" y="83680"/>
                </a:lnTo>
                <a:lnTo>
                  <a:pt x="0" y="101306"/>
                </a:lnTo>
              </a:path>
            </a:pathLst>
          </a:custGeom>
          <a:ln w="20424">
            <a:solidFill>
              <a:srgbClr val="000000"/>
            </a:solidFill>
          </a:ln>
        </p:spPr>
        <p:txBody>
          <a:bodyPr wrap="square" lIns="0" tIns="0" rIns="0" bIns="0" rtlCol="0"/>
          <a:lstStyle/>
          <a:p>
            <a:endParaRPr/>
          </a:p>
        </p:txBody>
      </p:sp>
      <p:sp>
        <p:nvSpPr>
          <p:cNvPr id="112" name="object 112"/>
          <p:cNvSpPr/>
          <p:nvPr/>
        </p:nvSpPr>
        <p:spPr>
          <a:xfrm>
            <a:off x="8557124" y="2698458"/>
            <a:ext cx="0" cy="40640"/>
          </a:xfrm>
          <a:custGeom>
            <a:avLst/>
            <a:gdLst/>
            <a:ahLst/>
            <a:cxnLst/>
            <a:rect l="l" t="t" r="r" b="b"/>
            <a:pathLst>
              <a:path h="40639">
                <a:moveTo>
                  <a:pt x="-19583" y="20220"/>
                </a:moveTo>
                <a:lnTo>
                  <a:pt x="19583" y="20220"/>
                </a:lnTo>
              </a:path>
            </a:pathLst>
          </a:custGeom>
          <a:ln w="40441">
            <a:solidFill>
              <a:srgbClr val="000000"/>
            </a:solidFill>
          </a:ln>
        </p:spPr>
        <p:txBody>
          <a:bodyPr wrap="square" lIns="0" tIns="0" rIns="0" bIns="0" rtlCol="0"/>
          <a:lstStyle/>
          <a:p>
            <a:endParaRPr/>
          </a:p>
        </p:txBody>
      </p:sp>
      <p:sp>
        <p:nvSpPr>
          <p:cNvPr id="113" name="object 113"/>
          <p:cNvSpPr/>
          <p:nvPr/>
        </p:nvSpPr>
        <p:spPr>
          <a:xfrm>
            <a:off x="8537581" y="2698457"/>
            <a:ext cx="19685" cy="40640"/>
          </a:xfrm>
          <a:custGeom>
            <a:avLst/>
            <a:gdLst/>
            <a:ahLst/>
            <a:cxnLst/>
            <a:rect l="l" t="t" r="r" b="b"/>
            <a:pathLst>
              <a:path w="19684" h="40639">
                <a:moveTo>
                  <a:pt x="19541" y="0"/>
                </a:moveTo>
                <a:lnTo>
                  <a:pt x="0" y="20423"/>
                </a:lnTo>
                <a:lnTo>
                  <a:pt x="0" y="40441"/>
                </a:lnTo>
                <a:lnTo>
                  <a:pt x="19541" y="40441"/>
                </a:lnTo>
                <a:lnTo>
                  <a:pt x="19541" y="0"/>
                </a:lnTo>
                <a:close/>
              </a:path>
            </a:pathLst>
          </a:custGeom>
          <a:solidFill>
            <a:srgbClr val="000000"/>
          </a:solidFill>
        </p:spPr>
        <p:txBody>
          <a:bodyPr wrap="square" lIns="0" tIns="0" rIns="0" bIns="0" rtlCol="0"/>
          <a:lstStyle/>
          <a:p>
            <a:endParaRPr/>
          </a:p>
        </p:txBody>
      </p:sp>
      <p:sp>
        <p:nvSpPr>
          <p:cNvPr id="114" name="object 114"/>
          <p:cNvSpPr/>
          <p:nvPr/>
        </p:nvSpPr>
        <p:spPr>
          <a:xfrm>
            <a:off x="8537581" y="2698458"/>
            <a:ext cx="0" cy="20955"/>
          </a:xfrm>
          <a:custGeom>
            <a:avLst/>
            <a:gdLst/>
            <a:ahLst/>
            <a:cxnLst/>
            <a:rect l="l" t="t" r="r" b="b"/>
            <a:pathLst>
              <a:path h="20955">
                <a:moveTo>
                  <a:pt x="-9792" y="10211"/>
                </a:moveTo>
                <a:lnTo>
                  <a:pt x="9792" y="10211"/>
                </a:lnTo>
              </a:path>
            </a:pathLst>
          </a:custGeom>
          <a:ln w="20423">
            <a:solidFill>
              <a:srgbClr val="000000"/>
            </a:solidFill>
          </a:ln>
        </p:spPr>
        <p:txBody>
          <a:bodyPr wrap="square" lIns="0" tIns="0" rIns="0" bIns="0" rtlCol="0"/>
          <a:lstStyle/>
          <a:p>
            <a:endParaRPr/>
          </a:p>
        </p:txBody>
      </p:sp>
      <p:sp>
        <p:nvSpPr>
          <p:cNvPr id="115" name="object 115"/>
          <p:cNvSpPr txBox="1"/>
          <p:nvPr/>
        </p:nvSpPr>
        <p:spPr>
          <a:xfrm>
            <a:off x="6839253" y="2969435"/>
            <a:ext cx="478790" cy="195580"/>
          </a:xfrm>
          <a:prstGeom prst="rect">
            <a:avLst/>
          </a:prstGeom>
        </p:spPr>
        <p:txBody>
          <a:bodyPr vert="horz" wrap="square" lIns="0" tIns="14604" rIns="0" bIns="0" rtlCol="0">
            <a:spAutoFit/>
          </a:bodyPr>
          <a:lstStyle/>
          <a:p>
            <a:pPr marL="12700">
              <a:lnSpc>
                <a:spcPct val="100000"/>
              </a:lnSpc>
              <a:spcBef>
                <a:spcPts val="114"/>
              </a:spcBef>
            </a:pPr>
            <a:r>
              <a:rPr sz="1100" spc="-15" dirty="0">
                <a:latin typeface="Arial"/>
                <a:cs typeface="Arial"/>
                <a:hlinkClick r:id="rId2"/>
              </a:rPr>
              <a:t>an</a:t>
            </a:r>
            <a:r>
              <a:rPr sz="1100" spc="-245" dirty="0">
                <a:latin typeface="Arial"/>
                <a:cs typeface="Arial"/>
                <a:hlinkClick r:id="rId2"/>
              </a:rPr>
              <a:t> </a:t>
            </a:r>
            <a:r>
              <a:rPr sz="1100" spc="-100" dirty="0">
                <a:latin typeface="Arial"/>
                <a:cs typeface="Arial"/>
                <a:hlinkClick r:id="rId2"/>
              </a:rPr>
              <a:t>swe </a:t>
            </a:r>
            <a:r>
              <a:rPr sz="1100" spc="-15" dirty="0">
                <a:latin typeface="Arial"/>
                <a:cs typeface="Arial"/>
                <a:hlinkClick r:id="rId2"/>
              </a:rPr>
              <a:t>r</a:t>
            </a:r>
            <a:endParaRPr sz="1100">
              <a:latin typeface="Arial"/>
              <a:cs typeface="Arial"/>
            </a:endParaRPr>
          </a:p>
        </p:txBody>
      </p:sp>
      <p:sp>
        <p:nvSpPr>
          <p:cNvPr id="116" name="object 116"/>
          <p:cNvSpPr/>
          <p:nvPr/>
        </p:nvSpPr>
        <p:spPr>
          <a:xfrm>
            <a:off x="7064978" y="3103887"/>
            <a:ext cx="465455" cy="101600"/>
          </a:xfrm>
          <a:custGeom>
            <a:avLst/>
            <a:gdLst/>
            <a:ahLst/>
            <a:cxnLst/>
            <a:rect l="l" t="t" r="r" b="b"/>
            <a:pathLst>
              <a:path w="465454" h="101600">
                <a:moveTo>
                  <a:pt x="0" y="101306"/>
                </a:moveTo>
                <a:lnTo>
                  <a:pt x="74197" y="100102"/>
                </a:lnTo>
                <a:lnTo>
                  <a:pt x="145055" y="96575"/>
                </a:lnTo>
                <a:lnTo>
                  <a:pt x="211520" y="90851"/>
                </a:lnTo>
                <a:lnTo>
                  <a:pt x="272539" y="83059"/>
                </a:lnTo>
                <a:lnTo>
                  <a:pt x="327059" y="73326"/>
                </a:lnTo>
                <a:lnTo>
                  <a:pt x="374028" y="61778"/>
                </a:lnTo>
                <a:lnTo>
                  <a:pt x="412392" y="48545"/>
                </a:lnTo>
                <a:lnTo>
                  <a:pt x="459095" y="17528"/>
                </a:lnTo>
                <a:lnTo>
                  <a:pt x="465328" y="0"/>
                </a:lnTo>
              </a:path>
            </a:pathLst>
          </a:custGeom>
          <a:ln w="20427">
            <a:solidFill>
              <a:srgbClr val="000000"/>
            </a:solidFill>
          </a:ln>
        </p:spPr>
        <p:txBody>
          <a:bodyPr wrap="square" lIns="0" tIns="0" rIns="0" bIns="0" rtlCol="0"/>
          <a:lstStyle/>
          <a:p>
            <a:endParaRPr/>
          </a:p>
        </p:txBody>
      </p:sp>
      <p:sp>
        <p:nvSpPr>
          <p:cNvPr id="117" name="object 117"/>
          <p:cNvSpPr/>
          <p:nvPr/>
        </p:nvSpPr>
        <p:spPr>
          <a:xfrm>
            <a:off x="6638540" y="3083464"/>
            <a:ext cx="445770" cy="121920"/>
          </a:xfrm>
          <a:custGeom>
            <a:avLst/>
            <a:gdLst/>
            <a:ahLst/>
            <a:cxnLst/>
            <a:rect l="l" t="t" r="r" b="b"/>
            <a:pathLst>
              <a:path w="445770" h="121919">
                <a:moveTo>
                  <a:pt x="0" y="0"/>
                </a:moveTo>
                <a:lnTo>
                  <a:pt x="22176" y="43719"/>
                </a:lnTo>
                <a:lnTo>
                  <a:pt x="84352" y="77790"/>
                </a:lnTo>
                <a:lnTo>
                  <a:pt x="128400" y="91196"/>
                </a:lnTo>
                <a:lnTo>
                  <a:pt x="180000" y="102175"/>
                </a:lnTo>
                <a:lnTo>
                  <a:pt x="238335" y="110723"/>
                </a:lnTo>
                <a:lnTo>
                  <a:pt x="302589" y="116834"/>
                </a:lnTo>
                <a:lnTo>
                  <a:pt x="371947" y="120505"/>
                </a:lnTo>
                <a:lnTo>
                  <a:pt x="445592" y="121729"/>
                </a:lnTo>
              </a:path>
            </a:pathLst>
          </a:custGeom>
          <a:ln w="20406">
            <a:solidFill>
              <a:srgbClr val="000000"/>
            </a:solidFill>
          </a:ln>
        </p:spPr>
        <p:txBody>
          <a:bodyPr wrap="square" lIns="0" tIns="0" rIns="0" bIns="0" rtlCol="0"/>
          <a:lstStyle/>
          <a:p>
            <a:endParaRPr/>
          </a:p>
        </p:txBody>
      </p:sp>
      <p:sp>
        <p:nvSpPr>
          <p:cNvPr id="118" name="object 118"/>
          <p:cNvSpPr/>
          <p:nvPr/>
        </p:nvSpPr>
        <p:spPr>
          <a:xfrm>
            <a:off x="6619385" y="3123906"/>
            <a:ext cx="0" cy="20955"/>
          </a:xfrm>
          <a:custGeom>
            <a:avLst/>
            <a:gdLst/>
            <a:ahLst/>
            <a:cxnLst/>
            <a:rect l="l" t="t" r="r" b="b"/>
            <a:pathLst>
              <a:path h="20955">
                <a:moveTo>
                  <a:pt x="-19583" y="10211"/>
                </a:moveTo>
                <a:lnTo>
                  <a:pt x="19583" y="10211"/>
                </a:lnTo>
              </a:path>
            </a:pathLst>
          </a:custGeom>
          <a:ln w="20422">
            <a:solidFill>
              <a:srgbClr val="000000"/>
            </a:solidFill>
          </a:ln>
        </p:spPr>
        <p:txBody>
          <a:bodyPr wrap="square" lIns="0" tIns="0" rIns="0" bIns="0" rtlCol="0"/>
          <a:lstStyle/>
          <a:p>
            <a:endParaRPr/>
          </a:p>
        </p:txBody>
      </p:sp>
      <p:sp>
        <p:nvSpPr>
          <p:cNvPr id="119" name="object 119"/>
          <p:cNvSpPr/>
          <p:nvPr/>
        </p:nvSpPr>
        <p:spPr>
          <a:xfrm>
            <a:off x="6599844" y="3103887"/>
            <a:ext cx="38735" cy="20320"/>
          </a:xfrm>
          <a:custGeom>
            <a:avLst/>
            <a:gdLst/>
            <a:ahLst/>
            <a:cxnLst/>
            <a:rect l="l" t="t" r="r" b="b"/>
            <a:pathLst>
              <a:path w="38734" h="20319">
                <a:moveTo>
                  <a:pt x="0" y="0"/>
                </a:moveTo>
                <a:lnTo>
                  <a:pt x="38696" y="0"/>
                </a:lnTo>
                <a:lnTo>
                  <a:pt x="19541" y="20018"/>
                </a:lnTo>
              </a:path>
            </a:pathLst>
          </a:custGeom>
          <a:ln w="40560">
            <a:solidFill>
              <a:srgbClr val="000000"/>
            </a:solidFill>
          </a:ln>
        </p:spPr>
        <p:txBody>
          <a:bodyPr wrap="square" lIns="0" tIns="0" rIns="0" bIns="0" rtlCol="0"/>
          <a:lstStyle/>
          <a:p>
            <a:endParaRPr/>
          </a:p>
        </p:txBody>
      </p:sp>
      <p:sp>
        <p:nvSpPr>
          <p:cNvPr id="120" name="object 120"/>
          <p:cNvSpPr/>
          <p:nvPr/>
        </p:nvSpPr>
        <p:spPr>
          <a:xfrm>
            <a:off x="6599843" y="3103887"/>
            <a:ext cx="38735" cy="40640"/>
          </a:xfrm>
          <a:custGeom>
            <a:avLst/>
            <a:gdLst/>
            <a:ahLst/>
            <a:cxnLst/>
            <a:rect l="l" t="t" r="r" b="b"/>
            <a:pathLst>
              <a:path w="38734" h="40639">
                <a:moveTo>
                  <a:pt x="38696" y="0"/>
                </a:moveTo>
                <a:lnTo>
                  <a:pt x="0" y="0"/>
                </a:lnTo>
                <a:lnTo>
                  <a:pt x="19541" y="40441"/>
                </a:lnTo>
                <a:lnTo>
                  <a:pt x="19541" y="20018"/>
                </a:lnTo>
                <a:lnTo>
                  <a:pt x="38696" y="0"/>
                </a:lnTo>
                <a:close/>
              </a:path>
            </a:pathLst>
          </a:custGeom>
          <a:solidFill>
            <a:srgbClr val="000000"/>
          </a:solidFill>
        </p:spPr>
        <p:txBody>
          <a:bodyPr wrap="square" lIns="0" tIns="0" rIns="0" bIns="0" rtlCol="0"/>
          <a:lstStyle/>
          <a:p>
            <a:endParaRPr/>
          </a:p>
        </p:txBody>
      </p:sp>
      <p:sp>
        <p:nvSpPr>
          <p:cNvPr id="121" name="object 121"/>
          <p:cNvSpPr/>
          <p:nvPr/>
        </p:nvSpPr>
        <p:spPr>
          <a:xfrm>
            <a:off x="6638540" y="3123906"/>
            <a:ext cx="0" cy="20955"/>
          </a:xfrm>
          <a:custGeom>
            <a:avLst/>
            <a:gdLst/>
            <a:ahLst/>
            <a:cxnLst/>
            <a:rect l="l" t="t" r="r" b="b"/>
            <a:pathLst>
              <a:path h="20955">
                <a:moveTo>
                  <a:pt x="-9792" y="10211"/>
                </a:moveTo>
                <a:lnTo>
                  <a:pt x="9792" y="10211"/>
                </a:lnTo>
              </a:path>
            </a:pathLst>
          </a:custGeom>
          <a:ln w="20423">
            <a:solidFill>
              <a:srgbClr val="000000"/>
            </a:solidFill>
          </a:ln>
        </p:spPr>
        <p:txBody>
          <a:bodyPr wrap="square" lIns="0" tIns="0" rIns="0" bIns="0" rtlCol="0"/>
          <a:lstStyle/>
          <a:p>
            <a:endParaRPr/>
          </a:p>
        </p:txBody>
      </p:sp>
      <p:sp>
        <p:nvSpPr>
          <p:cNvPr id="122" name="object 122"/>
          <p:cNvSpPr/>
          <p:nvPr/>
        </p:nvSpPr>
        <p:spPr>
          <a:xfrm>
            <a:off x="5514555" y="4987669"/>
            <a:ext cx="465455" cy="121920"/>
          </a:xfrm>
          <a:custGeom>
            <a:avLst/>
            <a:gdLst/>
            <a:ahLst/>
            <a:cxnLst/>
            <a:rect l="l" t="t" r="r" b="b"/>
            <a:pathLst>
              <a:path w="465454" h="121920">
                <a:moveTo>
                  <a:pt x="465231" y="0"/>
                </a:moveTo>
                <a:lnTo>
                  <a:pt x="393241" y="1014"/>
                </a:lnTo>
                <a:lnTo>
                  <a:pt x="325614" y="4054"/>
                </a:lnTo>
                <a:lnTo>
                  <a:pt x="262877" y="9116"/>
                </a:lnTo>
                <a:lnTo>
                  <a:pt x="205554" y="16194"/>
                </a:lnTo>
                <a:lnTo>
                  <a:pt x="154170" y="25285"/>
                </a:lnTo>
                <a:lnTo>
                  <a:pt x="109251" y="36383"/>
                </a:lnTo>
                <a:lnTo>
                  <a:pt x="71321" y="49485"/>
                </a:lnTo>
                <a:lnTo>
                  <a:pt x="18530" y="81679"/>
                </a:lnTo>
                <a:lnTo>
                  <a:pt x="0" y="121831"/>
                </a:lnTo>
              </a:path>
            </a:pathLst>
          </a:custGeom>
          <a:ln w="20410">
            <a:solidFill>
              <a:srgbClr val="000000"/>
            </a:solidFill>
          </a:ln>
        </p:spPr>
        <p:txBody>
          <a:bodyPr wrap="square" lIns="0" tIns="0" rIns="0" bIns="0" rtlCol="0"/>
          <a:lstStyle/>
          <a:p>
            <a:endParaRPr/>
          </a:p>
        </p:txBody>
      </p:sp>
      <p:sp>
        <p:nvSpPr>
          <p:cNvPr id="123" name="object 123"/>
          <p:cNvSpPr/>
          <p:nvPr/>
        </p:nvSpPr>
        <p:spPr>
          <a:xfrm>
            <a:off x="5960206" y="4987669"/>
            <a:ext cx="465455" cy="121920"/>
          </a:xfrm>
          <a:custGeom>
            <a:avLst/>
            <a:gdLst/>
            <a:ahLst/>
            <a:cxnLst/>
            <a:rect l="l" t="t" r="r" b="b"/>
            <a:pathLst>
              <a:path w="465454" h="121920">
                <a:moveTo>
                  <a:pt x="445650" y="121831"/>
                </a:moveTo>
                <a:lnTo>
                  <a:pt x="465231" y="121831"/>
                </a:lnTo>
                <a:lnTo>
                  <a:pt x="460079" y="100762"/>
                </a:lnTo>
                <a:lnTo>
                  <a:pt x="445148" y="81679"/>
                </a:lnTo>
                <a:lnTo>
                  <a:pt x="389079" y="49485"/>
                </a:lnTo>
                <a:lnTo>
                  <a:pt x="349510" y="36384"/>
                </a:lnTo>
                <a:lnTo>
                  <a:pt x="303297" y="25285"/>
                </a:lnTo>
                <a:lnTo>
                  <a:pt x="251223" y="16194"/>
                </a:lnTo>
                <a:lnTo>
                  <a:pt x="194072" y="9116"/>
                </a:lnTo>
                <a:lnTo>
                  <a:pt x="132629" y="4054"/>
                </a:lnTo>
                <a:lnTo>
                  <a:pt x="67677" y="1014"/>
                </a:lnTo>
                <a:lnTo>
                  <a:pt x="0" y="0"/>
                </a:lnTo>
              </a:path>
            </a:pathLst>
          </a:custGeom>
          <a:ln w="20410">
            <a:solidFill>
              <a:srgbClr val="000000"/>
            </a:solidFill>
          </a:ln>
        </p:spPr>
        <p:txBody>
          <a:bodyPr wrap="square" lIns="0" tIns="0" rIns="0" bIns="0" rtlCol="0"/>
          <a:lstStyle/>
          <a:p>
            <a:endParaRPr/>
          </a:p>
        </p:txBody>
      </p:sp>
      <p:sp>
        <p:nvSpPr>
          <p:cNvPr id="124" name="object 124"/>
          <p:cNvSpPr/>
          <p:nvPr/>
        </p:nvSpPr>
        <p:spPr>
          <a:xfrm>
            <a:off x="5494531" y="5069012"/>
            <a:ext cx="78726" cy="80491"/>
          </a:xfrm>
          <a:prstGeom prst="rect">
            <a:avLst/>
          </a:prstGeom>
          <a:blipFill>
            <a:blip r:embed="rId6" cstate="print"/>
            <a:stretch>
              <a:fillRect/>
            </a:stretch>
          </a:blipFill>
        </p:spPr>
        <p:txBody>
          <a:bodyPr wrap="square" lIns="0" tIns="0" rIns="0" bIns="0" rtlCol="0"/>
          <a:lstStyle/>
          <a:p>
            <a:endParaRPr/>
          </a:p>
        </p:txBody>
      </p:sp>
      <p:sp>
        <p:nvSpPr>
          <p:cNvPr id="126" name="object 126"/>
          <p:cNvSpPr txBox="1"/>
          <p:nvPr/>
        </p:nvSpPr>
        <p:spPr>
          <a:xfrm>
            <a:off x="78739" y="1172921"/>
            <a:ext cx="4327525" cy="1672589"/>
          </a:xfrm>
          <a:prstGeom prst="rect">
            <a:avLst/>
          </a:prstGeom>
        </p:spPr>
        <p:txBody>
          <a:bodyPr vert="horz" wrap="square" lIns="0" tIns="12700" rIns="0" bIns="0" rtlCol="0">
            <a:spAutoFit/>
          </a:bodyPr>
          <a:lstStyle/>
          <a:p>
            <a:pPr marL="355600" marR="128905" indent="-342900">
              <a:lnSpc>
                <a:spcPct val="100000"/>
              </a:lnSpc>
              <a:spcBef>
                <a:spcPts val="100"/>
              </a:spcBef>
              <a:buAutoNum type="arabicPeriod"/>
              <a:tabLst>
                <a:tab pos="354965" algn="l"/>
                <a:tab pos="355600" algn="l"/>
              </a:tabLst>
            </a:pPr>
            <a:r>
              <a:rPr sz="1800" dirty="0">
                <a:latin typeface="Arial"/>
                <a:cs typeface="Arial"/>
              </a:rPr>
              <a:t>The </a:t>
            </a:r>
            <a:r>
              <a:rPr sz="1800" spc="-5" dirty="0">
                <a:latin typeface="Arial"/>
                <a:cs typeface="Arial"/>
              </a:rPr>
              <a:t>process </a:t>
            </a:r>
            <a:r>
              <a:rPr sz="1800" spc="-10" dirty="0">
                <a:latin typeface="Arial"/>
                <a:cs typeface="Arial"/>
              </a:rPr>
              <a:t>begins </a:t>
            </a:r>
            <a:r>
              <a:rPr sz="1800" spc="-5" dirty="0">
                <a:latin typeface="Arial"/>
                <a:cs typeface="Arial"/>
              </a:rPr>
              <a:t>an election by  sending an election message </a:t>
            </a:r>
            <a:r>
              <a:rPr sz="1800" dirty="0">
                <a:latin typeface="Arial"/>
                <a:cs typeface="Arial"/>
              </a:rPr>
              <a:t>to </a:t>
            </a:r>
            <a:r>
              <a:rPr sz="1800" spc="-5" dirty="0">
                <a:latin typeface="Arial"/>
                <a:cs typeface="Arial"/>
              </a:rPr>
              <a:t>these  processes that have a higher </a:t>
            </a:r>
            <a:r>
              <a:rPr sz="1800" dirty="0">
                <a:latin typeface="Arial"/>
                <a:cs typeface="Arial"/>
              </a:rPr>
              <a:t>ID </a:t>
            </a:r>
            <a:r>
              <a:rPr sz="1800" spc="-5" dirty="0">
                <a:latin typeface="Arial"/>
                <a:cs typeface="Arial"/>
              </a:rPr>
              <a:t>and  </a:t>
            </a:r>
            <a:r>
              <a:rPr sz="1800" spc="-10" dirty="0">
                <a:latin typeface="Arial"/>
                <a:cs typeface="Arial"/>
              </a:rPr>
              <a:t>awaits </a:t>
            </a:r>
            <a:r>
              <a:rPr sz="1800" spc="-5" dirty="0">
                <a:latin typeface="Arial"/>
                <a:cs typeface="Arial"/>
              </a:rPr>
              <a:t>an </a:t>
            </a:r>
            <a:r>
              <a:rPr sz="1800" spc="-10" dirty="0">
                <a:latin typeface="Arial"/>
                <a:cs typeface="Arial"/>
              </a:rPr>
              <a:t>answer </a:t>
            </a:r>
            <a:r>
              <a:rPr sz="1800" spc="-5" dirty="0">
                <a:latin typeface="Arial"/>
                <a:cs typeface="Arial"/>
              </a:rPr>
              <a:t>in</a:t>
            </a:r>
            <a:r>
              <a:rPr sz="1800" spc="85" dirty="0">
                <a:latin typeface="Arial"/>
                <a:cs typeface="Arial"/>
              </a:rPr>
              <a:t> </a:t>
            </a:r>
            <a:r>
              <a:rPr sz="1800" spc="-5" dirty="0">
                <a:latin typeface="Arial"/>
                <a:cs typeface="Arial"/>
              </a:rPr>
              <a:t>response.</a:t>
            </a:r>
            <a:endParaRPr sz="1800">
              <a:latin typeface="Arial"/>
              <a:cs typeface="Arial"/>
            </a:endParaRPr>
          </a:p>
          <a:p>
            <a:pPr marL="355600" indent="-342900">
              <a:lnSpc>
                <a:spcPct val="100000"/>
              </a:lnSpc>
              <a:spcBef>
                <a:spcPts val="5"/>
              </a:spcBef>
              <a:buAutoNum type="arabicPeriod"/>
              <a:tabLst>
                <a:tab pos="354965" algn="l"/>
                <a:tab pos="355600" algn="l"/>
              </a:tabLst>
            </a:pPr>
            <a:r>
              <a:rPr sz="1800" dirty="0">
                <a:latin typeface="Arial"/>
                <a:cs typeface="Arial"/>
              </a:rPr>
              <a:t>If </a:t>
            </a:r>
            <a:r>
              <a:rPr sz="1800" spc="-10" dirty="0">
                <a:latin typeface="Arial"/>
                <a:cs typeface="Arial"/>
              </a:rPr>
              <a:t>none </a:t>
            </a:r>
            <a:r>
              <a:rPr sz="1800" spc="-5" dirty="0">
                <a:latin typeface="Arial"/>
                <a:cs typeface="Arial"/>
              </a:rPr>
              <a:t>arrives </a:t>
            </a:r>
            <a:r>
              <a:rPr sz="1800" spc="-10" dirty="0">
                <a:latin typeface="Arial"/>
                <a:cs typeface="Arial"/>
              </a:rPr>
              <a:t>within </a:t>
            </a:r>
            <a:r>
              <a:rPr sz="1800" dirty="0">
                <a:latin typeface="Arial"/>
                <a:cs typeface="Arial"/>
              </a:rPr>
              <a:t>time </a:t>
            </a:r>
            <a:r>
              <a:rPr sz="1800" spc="-95" dirty="0">
                <a:latin typeface="Arial"/>
                <a:cs typeface="Arial"/>
              </a:rPr>
              <a:t>T,</a:t>
            </a:r>
            <a:r>
              <a:rPr sz="1800" spc="-15" dirty="0">
                <a:latin typeface="Arial"/>
                <a:cs typeface="Arial"/>
              </a:rPr>
              <a:t> </a:t>
            </a:r>
            <a:r>
              <a:rPr sz="1800" dirty="0">
                <a:latin typeface="Arial"/>
                <a:cs typeface="Arial"/>
              </a:rPr>
              <a:t>the</a:t>
            </a:r>
            <a:endParaRPr sz="1800">
              <a:latin typeface="Arial"/>
              <a:cs typeface="Arial"/>
            </a:endParaRPr>
          </a:p>
          <a:p>
            <a:pPr marL="355600">
              <a:lnSpc>
                <a:spcPct val="100000"/>
              </a:lnSpc>
            </a:pPr>
            <a:r>
              <a:rPr sz="1800" spc="-5" dirty="0">
                <a:latin typeface="Arial"/>
                <a:cs typeface="Arial"/>
              </a:rPr>
              <a:t>process considers itself </a:t>
            </a:r>
            <a:r>
              <a:rPr sz="1800" dirty="0">
                <a:latin typeface="Arial"/>
                <a:cs typeface="Arial"/>
              </a:rPr>
              <a:t>the</a:t>
            </a:r>
            <a:r>
              <a:rPr sz="1800" spc="10" dirty="0">
                <a:latin typeface="Arial"/>
                <a:cs typeface="Arial"/>
              </a:rPr>
              <a:t> </a:t>
            </a:r>
            <a:r>
              <a:rPr sz="1800" spc="-5" dirty="0">
                <a:latin typeface="Arial"/>
                <a:cs typeface="Arial"/>
              </a:rPr>
              <a:t>coordinator</a:t>
            </a:r>
            <a:endParaRPr sz="1800">
              <a:latin typeface="Arial"/>
              <a:cs typeface="Arial"/>
            </a:endParaRPr>
          </a:p>
        </p:txBody>
      </p:sp>
      <p:sp>
        <p:nvSpPr>
          <p:cNvPr id="127" name="object 127"/>
          <p:cNvSpPr txBox="1"/>
          <p:nvPr/>
        </p:nvSpPr>
        <p:spPr>
          <a:xfrm>
            <a:off x="421640" y="2819780"/>
            <a:ext cx="38220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and sen</a:t>
            </a:r>
            <a:r>
              <a:rPr sz="1800" spc="-5" dirty="0">
                <a:latin typeface="Arial"/>
                <a:cs typeface="Arial"/>
                <a:hlinkClick r:id="rId2"/>
              </a:rPr>
              <a:t>ds coordinator message </a:t>
            </a:r>
            <a:r>
              <a:rPr sz="1800" dirty="0">
                <a:latin typeface="Arial"/>
                <a:cs typeface="Arial"/>
                <a:hlinkClick r:id="rId2"/>
              </a:rPr>
              <a:t>to</a:t>
            </a:r>
            <a:r>
              <a:rPr sz="1800" spc="15" dirty="0">
                <a:latin typeface="Arial"/>
                <a:cs typeface="Arial"/>
                <a:hlinkClick r:id="rId2"/>
              </a:rPr>
              <a:t> </a:t>
            </a:r>
            <a:r>
              <a:rPr sz="1800" spc="-5" dirty="0">
                <a:latin typeface="Arial"/>
                <a:cs typeface="Arial"/>
                <a:hlinkClick r:id="rId2"/>
              </a:rPr>
              <a:t>all</a:t>
            </a:r>
            <a:endParaRPr sz="1800">
              <a:latin typeface="Arial"/>
              <a:cs typeface="Arial"/>
            </a:endParaRPr>
          </a:p>
        </p:txBody>
      </p:sp>
      <p:sp>
        <p:nvSpPr>
          <p:cNvPr id="128" name="object 128"/>
          <p:cNvSpPr txBox="1"/>
          <p:nvPr/>
        </p:nvSpPr>
        <p:spPr>
          <a:xfrm>
            <a:off x="421640" y="3094101"/>
            <a:ext cx="32480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processe</a:t>
            </a:r>
            <a:r>
              <a:rPr sz="1800" spc="-5" dirty="0">
                <a:latin typeface="Arial"/>
                <a:cs typeface="Arial"/>
                <a:hlinkClick r:id="rId2"/>
              </a:rPr>
              <a:t>s </a:t>
            </a:r>
            <a:r>
              <a:rPr sz="1800" spc="-15" dirty="0">
                <a:latin typeface="Arial"/>
                <a:cs typeface="Arial"/>
                <a:hlinkClick r:id="rId2"/>
              </a:rPr>
              <a:t>with lower</a:t>
            </a:r>
            <a:r>
              <a:rPr sz="1800" spc="110" dirty="0">
                <a:latin typeface="Arial"/>
                <a:cs typeface="Arial"/>
                <a:hlinkClick r:id="rId2"/>
              </a:rPr>
              <a:t> </a:t>
            </a:r>
            <a:r>
              <a:rPr sz="1800" spc="-5" dirty="0">
                <a:latin typeface="Arial"/>
                <a:cs typeface="Arial"/>
                <a:hlinkClick r:id="rId2"/>
              </a:rPr>
              <a:t>identifiers.</a:t>
            </a:r>
            <a:endParaRPr sz="1800">
              <a:latin typeface="Arial"/>
              <a:cs typeface="Arial"/>
            </a:endParaRPr>
          </a:p>
        </p:txBody>
      </p:sp>
      <p:sp>
        <p:nvSpPr>
          <p:cNvPr id="129" name="object 129"/>
          <p:cNvSpPr txBox="1"/>
          <p:nvPr/>
        </p:nvSpPr>
        <p:spPr>
          <a:xfrm>
            <a:off x="78739" y="3368420"/>
            <a:ext cx="420497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Arial"/>
                <a:cs typeface="Arial"/>
              </a:rPr>
              <a:t>3.	</a:t>
            </a:r>
            <a:r>
              <a:rPr sz="1800" spc="-10" dirty="0">
                <a:latin typeface="Arial"/>
                <a:cs typeface="Arial"/>
              </a:rPr>
              <a:t>Otherwise</a:t>
            </a:r>
            <a:r>
              <a:rPr sz="1800" spc="-10" dirty="0">
                <a:latin typeface="Arial"/>
                <a:cs typeface="Arial"/>
                <a:hlinkClick r:id="rId2"/>
              </a:rPr>
              <a:t>, </a:t>
            </a:r>
            <a:r>
              <a:rPr sz="1800" spc="-5" dirty="0">
                <a:latin typeface="Arial"/>
                <a:cs typeface="Arial"/>
                <a:hlinkClick r:id="rId2"/>
              </a:rPr>
              <a:t>it </a:t>
            </a:r>
            <a:r>
              <a:rPr sz="1800" spc="-15" dirty="0">
                <a:latin typeface="Arial"/>
                <a:cs typeface="Arial"/>
                <a:hlinkClick r:id="rId2"/>
              </a:rPr>
              <a:t>waits </a:t>
            </a:r>
            <a:r>
              <a:rPr sz="1800" dirty="0">
                <a:latin typeface="Arial"/>
                <a:cs typeface="Arial"/>
                <a:hlinkClick r:id="rId2"/>
              </a:rPr>
              <a:t>a </a:t>
            </a:r>
            <a:r>
              <a:rPr sz="1800" spc="-5" dirty="0">
                <a:latin typeface="Arial"/>
                <a:cs typeface="Arial"/>
                <a:hlinkClick r:id="rId2"/>
              </a:rPr>
              <a:t>further time </a:t>
            </a:r>
            <a:r>
              <a:rPr sz="1800" spc="5" dirty="0">
                <a:latin typeface="Arial"/>
                <a:cs typeface="Arial"/>
                <a:hlinkClick r:id="rId2"/>
              </a:rPr>
              <a:t>T’</a:t>
            </a:r>
            <a:r>
              <a:rPr sz="1800" dirty="0">
                <a:latin typeface="Arial"/>
                <a:cs typeface="Arial"/>
                <a:hlinkClick r:id="rId2"/>
              </a:rPr>
              <a:t> for</a:t>
            </a:r>
            <a:endParaRPr sz="1800">
              <a:latin typeface="Arial"/>
              <a:cs typeface="Arial"/>
            </a:endParaRPr>
          </a:p>
        </p:txBody>
      </p:sp>
      <p:sp>
        <p:nvSpPr>
          <p:cNvPr id="130" name="object 130"/>
          <p:cNvSpPr txBox="1"/>
          <p:nvPr/>
        </p:nvSpPr>
        <p:spPr>
          <a:xfrm>
            <a:off x="421640" y="3642436"/>
            <a:ext cx="3935729"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coordina</a:t>
            </a:r>
            <a:r>
              <a:rPr sz="1800" spc="-5" dirty="0">
                <a:latin typeface="Arial"/>
                <a:cs typeface="Arial"/>
                <a:hlinkClick r:id="rId2"/>
              </a:rPr>
              <a:t>tor message </a:t>
            </a:r>
            <a:r>
              <a:rPr sz="1800" dirty="0">
                <a:latin typeface="Arial"/>
                <a:cs typeface="Arial"/>
                <a:hlinkClick r:id="rId2"/>
              </a:rPr>
              <a:t>to </a:t>
            </a:r>
            <a:r>
              <a:rPr sz="1800" spc="-5" dirty="0">
                <a:latin typeface="Arial"/>
                <a:cs typeface="Arial"/>
                <a:hlinkClick r:id="rId2"/>
              </a:rPr>
              <a:t>arrive. </a:t>
            </a:r>
            <a:r>
              <a:rPr sz="1800" dirty="0">
                <a:latin typeface="Arial"/>
                <a:cs typeface="Arial"/>
                <a:hlinkClick r:id="rId2"/>
              </a:rPr>
              <a:t>If</a:t>
            </a:r>
            <a:r>
              <a:rPr sz="1800" spc="-10" dirty="0">
                <a:latin typeface="Arial"/>
                <a:cs typeface="Arial"/>
                <a:hlinkClick r:id="rId2"/>
              </a:rPr>
              <a:t> none,</a:t>
            </a:r>
            <a:endParaRPr sz="1800">
              <a:latin typeface="Arial"/>
              <a:cs typeface="Arial"/>
            </a:endParaRPr>
          </a:p>
        </p:txBody>
      </p:sp>
      <p:sp>
        <p:nvSpPr>
          <p:cNvPr id="131" name="object 131"/>
          <p:cNvSpPr txBox="1"/>
          <p:nvPr/>
        </p:nvSpPr>
        <p:spPr>
          <a:xfrm>
            <a:off x="421640" y="3917442"/>
            <a:ext cx="24485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begins another</a:t>
            </a:r>
            <a:r>
              <a:rPr sz="1800" spc="-35" dirty="0">
                <a:latin typeface="Arial"/>
                <a:cs typeface="Arial"/>
              </a:rPr>
              <a:t> </a:t>
            </a:r>
            <a:r>
              <a:rPr sz="1800" spc="-5" dirty="0">
                <a:latin typeface="Arial"/>
                <a:cs typeface="Arial"/>
              </a:rPr>
              <a:t>election.</a:t>
            </a:r>
            <a:endParaRPr sz="1800">
              <a:latin typeface="Arial"/>
              <a:cs typeface="Arial"/>
            </a:endParaRPr>
          </a:p>
        </p:txBody>
      </p:sp>
      <p:sp>
        <p:nvSpPr>
          <p:cNvPr id="132" name="object 132"/>
          <p:cNvSpPr txBox="1"/>
          <p:nvPr/>
        </p:nvSpPr>
        <p:spPr>
          <a:xfrm>
            <a:off x="78739" y="4191761"/>
            <a:ext cx="4324350" cy="1946275"/>
          </a:xfrm>
          <a:prstGeom prst="rect">
            <a:avLst/>
          </a:prstGeom>
        </p:spPr>
        <p:txBody>
          <a:bodyPr vert="horz" wrap="square" lIns="0" tIns="12700" rIns="0" bIns="0" rtlCol="0">
            <a:spAutoFit/>
          </a:bodyPr>
          <a:lstStyle/>
          <a:p>
            <a:pPr marL="355600" marR="5080" indent="-342900">
              <a:lnSpc>
                <a:spcPct val="100000"/>
              </a:lnSpc>
              <a:spcBef>
                <a:spcPts val="100"/>
              </a:spcBef>
              <a:buAutoNum type="arabicPeriod" startAt="4"/>
              <a:tabLst>
                <a:tab pos="419100" algn="l"/>
                <a:tab pos="419734" algn="l"/>
              </a:tabLst>
            </a:pPr>
            <a:r>
              <a:rPr sz="1800" dirty="0">
                <a:latin typeface="Arial"/>
                <a:cs typeface="Arial"/>
              </a:rPr>
              <a:t>If </a:t>
            </a:r>
            <a:r>
              <a:rPr sz="1800" spc="-5" dirty="0">
                <a:latin typeface="Arial"/>
                <a:cs typeface="Arial"/>
              </a:rPr>
              <a:t>a process receives a coordinator  message, </a:t>
            </a:r>
            <a:r>
              <a:rPr sz="1800" dirty="0">
                <a:latin typeface="Arial"/>
                <a:cs typeface="Arial"/>
              </a:rPr>
              <a:t>it sets its </a:t>
            </a:r>
            <a:r>
              <a:rPr sz="1800" spc="-5" dirty="0">
                <a:latin typeface="Arial"/>
                <a:cs typeface="Arial"/>
              </a:rPr>
              <a:t>variable </a:t>
            </a:r>
            <a:r>
              <a:rPr sz="1800" b="1" spc="-5" dirty="0">
                <a:solidFill>
                  <a:srgbClr val="006FC0"/>
                </a:solidFill>
                <a:latin typeface="Arial"/>
                <a:cs typeface="Arial"/>
              </a:rPr>
              <a:t>elected</a:t>
            </a:r>
            <a:r>
              <a:rPr sz="1800" b="1" spc="-7" baseline="-20833" dirty="0">
                <a:solidFill>
                  <a:srgbClr val="006FC0"/>
                </a:solidFill>
                <a:latin typeface="Arial"/>
                <a:cs typeface="Arial"/>
              </a:rPr>
              <a:t>i </a:t>
            </a:r>
            <a:r>
              <a:rPr sz="1800" dirty="0">
                <a:latin typeface="Arial"/>
                <a:cs typeface="Arial"/>
              </a:rPr>
              <a:t>to  </a:t>
            </a:r>
            <a:r>
              <a:rPr sz="1800" spc="-5" dirty="0">
                <a:latin typeface="Arial"/>
                <a:cs typeface="Arial"/>
              </a:rPr>
              <a:t>be </a:t>
            </a:r>
            <a:r>
              <a:rPr sz="1800" dirty="0">
                <a:latin typeface="Arial"/>
                <a:cs typeface="Arial"/>
              </a:rPr>
              <a:t>the </a:t>
            </a:r>
            <a:r>
              <a:rPr sz="1800" spc="-5" dirty="0">
                <a:latin typeface="Arial"/>
                <a:cs typeface="Arial"/>
              </a:rPr>
              <a:t>coordinator</a:t>
            </a:r>
            <a:r>
              <a:rPr sz="1800" dirty="0">
                <a:latin typeface="Arial"/>
                <a:cs typeface="Arial"/>
              </a:rPr>
              <a:t> ID.</a:t>
            </a:r>
          </a:p>
          <a:p>
            <a:pPr marL="355600" marR="165735" indent="-342900">
              <a:lnSpc>
                <a:spcPct val="100000"/>
              </a:lnSpc>
              <a:buAutoNum type="arabicPeriod" startAt="4"/>
              <a:tabLst>
                <a:tab pos="419100" algn="l"/>
                <a:tab pos="419734" algn="l"/>
              </a:tabLst>
            </a:pPr>
            <a:r>
              <a:rPr sz="1800" dirty="0">
                <a:latin typeface="Arial"/>
                <a:cs typeface="Arial"/>
              </a:rPr>
              <a:t>If a </a:t>
            </a:r>
            <a:r>
              <a:rPr sz="1800" spc="-5" dirty="0">
                <a:latin typeface="Arial"/>
                <a:cs typeface="Arial"/>
              </a:rPr>
              <a:t>process receives an election  message, </a:t>
            </a:r>
            <a:r>
              <a:rPr sz="1800" dirty="0">
                <a:latin typeface="Arial"/>
                <a:cs typeface="Arial"/>
              </a:rPr>
              <a:t>it </a:t>
            </a:r>
            <a:r>
              <a:rPr sz="1800" spc="-5" dirty="0">
                <a:latin typeface="Arial"/>
                <a:cs typeface="Arial"/>
              </a:rPr>
              <a:t>sends back an </a:t>
            </a:r>
            <a:r>
              <a:rPr sz="1800" spc="-10" dirty="0">
                <a:latin typeface="Arial"/>
                <a:cs typeface="Arial"/>
              </a:rPr>
              <a:t>answer  </a:t>
            </a:r>
            <a:r>
              <a:rPr sz="1800" spc="-5" dirty="0">
                <a:latin typeface="Arial"/>
                <a:cs typeface="Arial"/>
              </a:rPr>
              <a:t>message and begins another election  unless </a:t>
            </a:r>
            <a:r>
              <a:rPr sz="1800" dirty="0">
                <a:latin typeface="Arial"/>
                <a:cs typeface="Arial"/>
              </a:rPr>
              <a:t>it </a:t>
            </a:r>
            <a:r>
              <a:rPr sz="1800" spc="-5" dirty="0">
                <a:latin typeface="Arial"/>
                <a:cs typeface="Arial"/>
              </a:rPr>
              <a:t>has begun one</a:t>
            </a:r>
            <a:r>
              <a:rPr sz="1800" spc="10" dirty="0">
                <a:latin typeface="Arial"/>
                <a:cs typeface="Arial"/>
              </a:rPr>
              <a:t> </a:t>
            </a:r>
            <a:r>
              <a:rPr sz="1800" spc="-25" dirty="0">
                <a:latin typeface="Arial"/>
                <a:cs typeface="Arial"/>
              </a:rPr>
              <a:t>already.</a:t>
            </a:r>
            <a:endParaRPr sz="1800" dirty="0">
              <a:latin typeface="Arial"/>
              <a:cs typeface="Arial"/>
            </a:endParaRPr>
          </a:p>
        </p:txBody>
      </p:sp>
    </p:spTree>
    <p:extLst>
      <p:ext uri="{BB962C8B-B14F-4D97-AF65-F5344CB8AC3E}">
        <p14:creationId xmlns:p14="http://schemas.microsoft.com/office/powerpoint/2010/main" val="1529042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FF3300"/>
                </a:solidFill>
              </a:rPr>
              <a:t>The bully</a:t>
            </a:r>
            <a:r>
              <a:rPr lang="en-IN" spc="-20" dirty="0">
                <a:solidFill>
                  <a:srgbClr val="FF3300"/>
                </a:solidFill>
              </a:rPr>
              <a:t> </a:t>
            </a:r>
            <a:r>
              <a:rPr lang="en-IN" spc="-5" dirty="0">
                <a:solidFill>
                  <a:srgbClr val="FF3300"/>
                </a:solidFill>
              </a:rPr>
              <a:t>algorithm</a:t>
            </a:r>
            <a:endParaRPr lang="en-US" dirty="0"/>
          </a:p>
        </p:txBody>
      </p:sp>
      <p:sp>
        <p:nvSpPr>
          <p:cNvPr id="5" name="Content Placeholder 4"/>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763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02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Module – II</a:t>
            </a:r>
            <a:br>
              <a:rPr lang="en-IN" sz="3600" b="1" dirty="0">
                <a:solidFill>
                  <a:srgbClr val="002060"/>
                </a:solidFill>
              </a:rPr>
            </a:br>
            <a:r>
              <a:rPr lang="en-IN" sz="3600" b="1" dirty="0">
                <a:solidFill>
                  <a:srgbClr val="002060"/>
                </a:solidFill>
              </a:rPr>
              <a:t>Lesson Plan</a:t>
            </a:r>
          </a:p>
        </p:txBody>
      </p:sp>
      <p:sp>
        <p:nvSpPr>
          <p:cNvPr id="3" name="Content Placeholder 2"/>
          <p:cNvSpPr>
            <a:spLocks noGrp="1"/>
          </p:cNvSpPr>
          <p:nvPr>
            <p:ph idx="1"/>
          </p:nvPr>
        </p:nvSpPr>
        <p:spPr>
          <a:xfrm>
            <a:off x="457200" y="1295400"/>
            <a:ext cx="8229600" cy="4953000"/>
          </a:xfrm>
        </p:spPr>
        <p:txBody>
          <a:bodyPr>
            <a:noAutofit/>
          </a:bodyPr>
          <a:lstStyle/>
          <a:p>
            <a:pPr>
              <a:lnSpc>
                <a:spcPct val="150000"/>
              </a:lnSpc>
              <a:buFont typeface="Wingdings" pitchFamily="2" charset="2"/>
              <a:buChar char="§"/>
            </a:pPr>
            <a:r>
              <a:rPr lang="en-IN" sz="1800" b="1" dirty="0">
                <a:solidFill>
                  <a:srgbClr val="002060"/>
                </a:solidFill>
              </a:rPr>
              <a:t>L1: </a:t>
            </a:r>
            <a:r>
              <a:rPr lang="en-IN" sz="1800" b="1" dirty="0"/>
              <a:t>Logical time – A framework for a system of logical clocks, Scalar time</a:t>
            </a:r>
            <a:endParaRPr lang="en-IN" sz="1800" b="1" dirty="0">
              <a:solidFill>
                <a:srgbClr val="002060"/>
              </a:solidFill>
            </a:endParaRPr>
          </a:p>
          <a:p>
            <a:pPr>
              <a:lnSpc>
                <a:spcPct val="150000"/>
              </a:lnSpc>
              <a:buFont typeface="Wingdings" pitchFamily="2" charset="2"/>
              <a:buChar char="§"/>
            </a:pPr>
            <a:r>
              <a:rPr lang="en-IN" sz="1800" b="1" dirty="0">
                <a:solidFill>
                  <a:srgbClr val="002060"/>
                </a:solidFill>
              </a:rPr>
              <a:t>L2: </a:t>
            </a:r>
            <a:r>
              <a:rPr lang="en-IN" sz="1800" b="1" dirty="0"/>
              <a:t>Vector time</a:t>
            </a:r>
            <a:endParaRPr lang="en-IN" sz="1800" b="1" dirty="0">
              <a:solidFill>
                <a:srgbClr val="002060"/>
              </a:solidFill>
            </a:endParaRPr>
          </a:p>
          <a:p>
            <a:pPr>
              <a:lnSpc>
                <a:spcPct val="150000"/>
              </a:lnSpc>
              <a:buFont typeface="Wingdings" pitchFamily="2" charset="2"/>
              <a:buChar char="§"/>
            </a:pPr>
            <a:r>
              <a:rPr lang="en-IN" sz="1800" b="1" dirty="0">
                <a:solidFill>
                  <a:srgbClr val="002060"/>
                </a:solidFill>
              </a:rPr>
              <a:t>L3: </a:t>
            </a:r>
            <a:r>
              <a:rPr lang="en-IN" sz="1800" b="1" dirty="0"/>
              <a:t>Leader election algorithm – Bully Algorithm, Ring Algorithm</a:t>
            </a:r>
            <a:r>
              <a:rPr lang="en-IN" sz="1800" b="1" dirty="0">
                <a:solidFill>
                  <a:srgbClr val="002060"/>
                </a:solidFill>
              </a:rPr>
              <a:t>. </a:t>
            </a:r>
          </a:p>
          <a:p>
            <a:pPr>
              <a:lnSpc>
                <a:spcPct val="150000"/>
              </a:lnSpc>
              <a:buFont typeface="Wingdings" pitchFamily="2" charset="2"/>
              <a:buChar char="§"/>
            </a:pPr>
            <a:r>
              <a:rPr lang="en-IN" sz="1800" b="1" dirty="0">
                <a:solidFill>
                  <a:srgbClr val="002060"/>
                </a:solidFill>
              </a:rPr>
              <a:t>L4: </a:t>
            </a:r>
            <a:r>
              <a:rPr lang="en-IN" sz="1800" b="1" dirty="0"/>
              <a:t>Global state and snapshot recording algorithms – System model and definitions</a:t>
            </a:r>
            <a:r>
              <a:rPr lang="en-IN" sz="1800" b="1" dirty="0">
                <a:solidFill>
                  <a:srgbClr val="002060"/>
                </a:solidFill>
              </a:rPr>
              <a:t>.  </a:t>
            </a:r>
          </a:p>
          <a:p>
            <a:pPr>
              <a:lnSpc>
                <a:spcPct val="150000"/>
              </a:lnSpc>
              <a:buFont typeface="Wingdings" pitchFamily="2" charset="2"/>
              <a:buChar char="§"/>
            </a:pPr>
            <a:r>
              <a:rPr lang="en-IN" sz="1800" b="1" dirty="0">
                <a:solidFill>
                  <a:srgbClr val="002060"/>
                </a:solidFill>
              </a:rPr>
              <a:t>L5: </a:t>
            </a:r>
            <a:r>
              <a:rPr lang="en-IN" sz="1800" b="1" dirty="0"/>
              <a:t>Snapshot algorithm for FIFO channels – </a:t>
            </a:r>
            <a:r>
              <a:rPr lang="en-IN" sz="1800" b="1" dirty="0" err="1"/>
              <a:t>Chandy</a:t>
            </a:r>
            <a:r>
              <a:rPr lang="en-IN" sz="1800" b="1" dirty="0"/>
              <a:t> </a:t>
            </a:r>
            <a:r>
              <a:rPr lang="en-IN" sz="1800" b="1" dirty="0" err="1"/>
              <a:t>Lamport</a:t>
            </a:r>
            <a:r>
              <a:rPr lang="en-IN" sz="1800" b="1" dirty="0"/>
              <a:t> algorithm. </a:t>
            </a:r>
            <a:endParaRPr lang="en-IN" sz="1800" b="1" dirty="0">
              <a:solidFill>
                <a:srgbClr val="002060"/>
              </a:solidFill>
            </a:endParaRPr>
          </a:p>
          <a:p>
            <a:pPr>
              <a:lnSpc>
                <a:spcPct val="150000"/>
              </a:lnSpc>
              <a:buFont typeface="Wingdings" pitchFamily="2" charset="2"/>
              <a:buChar char="§"/>
            </a:pPr>
            <a:r>
              <a:rPr lang="en-IN" sz="1800" b="1" dirty="0"/>
              <a:t>L6: Termination detection – System model of a distributed computation </a:t>
            </a:r>
            <a:endParaRPr lang="en-IN" sz="1800" b="1" dirty="0">
              <a:solidFill>
                <a:srgbClr val="002060"/>
              </a:solidFill>
            </a:endParaRPr>
          </a:p>
          <a:p>
            <a:pPr>
              <a:lnSpc>
                <a:spcPct val="150000"/>
              </a:lnSpc>
              <a:buFont typeface="Wingdings" pitchFamily="2" charset="2"/>
              <a:buChar char="§"/>
            </a:pPr>
            <a:r>
              <a:rPr lang="en-IN" sz="1800" b="1" dirty="0"/>
              <a:t>L7: Termination detection using distributed snapshots.</a:t>
            </a:r>
          </a:p>
          <a:p>
            <a:pPr>
              <a:lnSpc>
                <a:spcPct val="150000"/>
              </a:lnSpc>
              <a:buFont typeface="Wingdings" pitchFamily="2" charset="2"/>
              <a:buChar char="§"/>
            </a:pPr>
            <a:r>
              <a:rPr lang="en-IN" sz="1800" b="1" dirty="0"/>
              <a:t>L8 : Termination detection by weight throwing, Spanning tree-based algorithm </a:t>
            </a:r>
          </a:p>
        </p:txBody>
      </p:sp>
    </p:spTree>
    <p:extLst>
      <p:ext uri="{BB962C8B-B14F-4D97-AF65-F5344CB8AC3E}">
        <p14:creationId xmlns:p14="http://schemas.microsoft.com/office/powerpoint/2010/main" val="3912374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 algorithm – work out </a:t>
            </a:r>
          </a:p>
        </p:txBody>
      </p:sp>
      <p:sp>
        <p:nvSpPr>
          <p:cNvPr id="3" name="Content Placeholder 2"/>
          <p:cNvSpPr>
            <a:spLocks noGrp="1"/>
          </p:cNvSpPr>
          <p:nvPr>
            <p:ph idx="1"/>
          </p:nvPr>
        </p:nvSpPr>
        <p:spPr/>
        <p:txBody>
          <a:bodyPr>
            <a:normAutofit/>
          </a:bodyPr>
          <a:lstStyle/>
          <a:p>
            <a:pPr algn="just"/>
            <a:r>
              <a:rPr lang="en-US" sz="2400" dirty="0"/>
              <a:t>In a ring topology 7 processes are connected with different ID’s as shown: P20-&gt;P5-&gt;P10-&gt;P18-&gt;P3-&gt;P16-&gt;P9 If process P10 initiates election after how many message passes will the coordinator be elected and known to all the processes. What modification will take place to the election message as it passes through all the </a:t>
            </a:r>
            <a:r>
              <a:rPr lang="en-US" sz="2400" dirty="0" err="1"/>
              <a:t>processes?Calculate</a:t>
            </a:r>
            <a:r>
              <a:rPr lang="en-US" sz="2400" dirty="0"/>
              <a:t> total number of election messages and coordinator messages </a:t>
            </a:r>
          </a:p>
        </p:txBody>
      </p:sp>
    </p:spTree>
    <p:extLst>
      <p:ext uri="{BB962C8B-B14F-4D97-AF65-F5344CB8AC3E}">
        <p14:creationId xmlns:p14="http://schemas.microsoft.com/office/powerpoint/2010/main" val="736567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71604" y="428604"/>
            <a:ext cx="6357982" cy="6215082"/>
            <a:chOff x="2000232" y="928670"/>
            <a:chExt cx="6357982" cy="6215082"/>
          </a:xfrm>
        </p:grpSpPr>
        <p:sp>
          <p:nvSpPr>
            <p:cNvPr id="5" name="Oval 4"/>
            <p:cNvSpPr/>
            <p:nvPr/>
          </p:nvSpPr>
          <p:spPr>
            <a:xfrm>
              <a:off x="2285984" y="1285860"/>
              <a:ext cx="5643602" cy="5572140"/>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Oval 3"/>
            <p:cNvSpPr/>
            <p:nvPr/>
          </p:nvSpPr>
          <p:spPr>
            <a:xfrm>
              <a:off x="6858016" y="1785926"/>
              <a:ext cx="642942"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P5</a:t>
              </a:r>
              <a:endParaRPr lang="en-US" dirty="0"/>
            </a:p>
          </p:txBody>
        </p:sp>
        <p:sp>
          <p:nvSpPr>
            <p:cNvPr id="6" name="Oval 5"/>
            <p:cNvSpPr/>
            <p:nvPr/>
          </p:nvSpPr>
          <p:spPr>
            <a:xfrm>
              <a:off x="7572396" y="4000504"/>
              <a:ext cx="785818"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P10</a:t>
              </a:r>
              <a:endParaRPr lang="en-US" dirty="0"/>
            </a:p>
          </p:txBody>
        </p:sp>
        <p:sp>
          <p:nvSpPr>
            <p:cNvPr id="7" name="Oval 6"/>
            <p:cNvSpPr/>
            <p:nvPr/>
          </p:nvSpPr>
          <p:spPr>
            <a:xfrm>
              <a:off x="6357950" y="5643578"/>
              <a:ext cx="928694" cy="1000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P18</a:t>
              </a:r>
              <a:endParaRPr lang="en-US" dirty="0"/>
            </a:p>
          </p:txBody>
        </p:sp>
        <p:sp>
          <p:nvSpPr>
            <p:cNvPr id="8" name="Oval 7"/>
            <p:cNvSpPr/>
            <p:nvPr/>
          </p:nvSpPr>
          <p:spPr>
            <a:xfrm>
              <a:off x="4429124" y="6286520"/>
              <a:ext cx="714380" cy="857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P3</a:t>
              </a:r>
              <a:endParaRPr lang="en-US" dirty="0"/>
            </a:p>
          </p:txBody>
        </p:sp>
        <p:sp>
          <p:nvSpPr>
            <p:cNvPr id="9" name="Oval 8"/>
            <p:cNvSpPr/>
            <p:nvPr/>
          </p:nvSpPr>
          <p:spPr>
            <a:xfrm>
              <a:off x="2000232" y="4429132"/>
              <a:ext cx="928694"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P3</a:t>
              </a:r>
              <a:endParaRPr lang="en-US" dirty="0"/>
            </a:p>
          </p:txBody>
        </p:sp>
        <p:sp>
          <p:nvSpPr>
            <p:cNvPr id="10" name="Oval 9"/>
            <p:cNvSpPr/>
            <p:nvPr/>
          </p:nvSpPr>
          <p:spPr>
            <a:xfrm>
              <a:off x="2071670" y="2357430"/>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P9</a:t>
              </a:r>
              <a:endParaRPr lang="en-US" dirty="0"/>
            </a:p>
          </p:txBody>
        </p:sp>
        <p:sp>
          <p:nvSpPr>
            <p:cNvPr id="11" name="Oval 10"/>
            <p:cNvSpPr/>
            <p:nvPr/>
          </p:nvSpPr>
          <p:spPr>
            <a:xfrm>
              <a:off x="4000496" y="928670"/>
              <a:ext cx="1071570"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P20</a:t>
              </a:r>
              <a:endParaRPr lang="en-US" dirty="0"/>
            </a:p>
          </p:txBody>
        </p:sp>
      </p:grpSp>
    </p:spTree>
    <p:extLst>
      <p:ext uri="{BB962C8B-B14F-4D97-AF65-F5344CB8AC3E}">
        <p14:creationId xmlns:p14="http://schemas.microsoft.com/office/powerpoint/2010/main" val="3163025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Bully Algorithm – Work out  </a:t>
            </a:r>
          </a:p>
        </p:txBody>
      </p:sp>
      <p:sp>
        <p:nvSpPr>
          <p:cNvPr id="3" name="Content Placeholder 2"/>
          <p:cNvSpPr>
            <a:spLocks noGrp="1"/>
          </p:cNvSpPr>
          <p:nvPr>
            <p:ph idx="1"/>
          </p:nvPr>
        </p:nvSpPr>
        <p:spPr/>
        <p:txBody>
          <a:bodyPr>
            <a:normAutofit/>
          </a:bodyPr>
          <a:lstStyle/>
          <a:p>
            <a:pPr algn="just"/>
            <a:r>
              <a:rPr lang="en-US" sz="2400" dirty="0" err="1"/>
              <a:t>Pid’s</a:t>
            </a:r>
            <a:r>
              <a:rPr lang="en-US" sz="2400" dirty="0"/>
              <a:t> 0,4,2,1,5,6,3,7, P7 was the initial coordinator and crashed, Illustrate Bully algorithm, if P4 initiates election , Calculate total number of election messages and coordinator messages </a:t>
            </a:r>
          </a:p>
          <a:p>
            <a:pPr marL="0" indent="0" algn="just">
              <a:buNone/>
            </a:pPr>
            <a:r>
              <a:rPr lang="en-US" sz="2400" dirty="0"/>
              <a:t> </a:t>
            </a:r>
          </a:p>
        </p:txBody>
      </p:sp>
    </p:spTree>
    <p:extLst>
      <p:ext uri="{BB962C8B-B14F-4D97-AF65-F5344CB8AC3E}">
        <p14:creationId xmlns:p14="http://schemas.microsoft.com/office/powerpoint/2010/main" val="3566099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IN" sz="3000" b="1" dirty="0">
                <a:solidFill>
                  <a:srgbClr val="002060"/>
                </a:solidFill>
              </a:rPr>
              <a:t>Global state and snapshot recording algorithms</a:t>
            </a:r>
            <a:endParaRPr lang="en-US" sz="3000" b="1" dirty="0">
              <a:solidFill>
                <a:srgbClr val="002060"/>
              </a:solidFill>
            </a:endParaRPr>
          </a:p>
        </p:txBody>
      </p:sp>
      <p:sp>
        <p:nvSpPr>
          <p:cNvPr id="3" name="Content Placeholder 2"/>
          <p:cNvSpPr>
            <a:spLocks noGrp="1"/>
          </p:cNvSpPr>
          <p:nvPr>
            <p:ph idx="1"/>
          </p:nvPr>
        </p:nvSpPr>
        <p:spPr>
          <a:xfrm>
            <a:off x="381000" y="1447800"/>
            <a:ext cx="8763000" cy="5715000"/>
          </a:xfrm>
        </p:spPr>
        <p:txBody>
          <a:bodyPr>
            <a:normAutofit/>
          </a:bodyPr>
          <a:lstStyle/>
          <a:p>
            <a:pPr algn="just">
              <a:buFont typeface="Wingdings" pitchFamily="2" charset="2"/>
              <a:buChar char="§"/>
            </a:pPr>
            <a:r>
              <a:rPr lang="en-IN" sz="2000" dirty="0">
                <a:latin typeface="Times New Roman" pitchFamily="18" charset="0"/>
                <a:cs typeface="Times New Roman" pitchFamily="18" charset="0"/>
              </a:rPr>
              <a:t>Recording the global state of a distributed system is an important paradigm when one is interested in </a:t>
            </a:r>
            <a:r>
              <a:rPr lang="en-IN" sz="2000" dirty="0" err="1">
                <a:solidFill>
                  <a:srgbClr val="FF0000"/>
                </a:solidFill>
                <a:latin typeface="Times New Roman" pitchFamily="18" charset="0"/>
                <a:cs typeface="Times New Roman" pitchFamily="18" charset="0"/>
              </a:rPr>
              <a:t>analyzing</a:t>
            </a:r>
            <a:r>
              <a:rPr lang="en-IN" sz="2000" dirty="0">
                <a:solidFill>
                  <a:srgbClr val="FF0000"/>
                </a:solidFill>
                <a:latin typeface="Times New Roman" pitchFamily="18" charset="0"/>
                <a:cs typeface="Times New Roman" pitchFamily="18" charset="0"/>
              </a:rPr>
              <a:t>, testing, or verifying </a:t>
            </a:r>
            <a:r>
              <a:rPr lang="en-IN" sz="2000" dirty="0">
                <a:latin typeface="Times New Roman" pitchFamily="18" charset="0"/>
                <a:cs typeface="Times New Roman" pitchFamily="18" charset="0"/>
              </a:rPr>
              <a:t>properties associated with distributed execution</a:t>
            </a:r>
          </a:p>
          <a:p>
            <a:pPr algn="just">
              <a:buFont typeface="Wingdings" pitchFamily="2" charset="2"/>
              <a:buChar char="§"/>
            </a:pPr>
            <a:endParaRPr lang="en-IN" sz="2000" dirty="0">
              <a:latin typeface="Times New Roman" pitchFamily="18" charset="0"/>
              <a:cs typeface="Times New Roman" pitchFamily="18" charset="0"/>
            </a:endParaRPr>
          </a:p>
          <a:p>
            <a:pPr algn="just">
              <a:buFont typeface="Wingdings" pitchFamily="2" charset="2"/>
              <a:buChar char="§"/>
            </a:pPr>
            <a:r>
              <a:rPr lang="en-IN" sz="2000" dirty="0">
                <a:latin typeface="Times New Roman" pitchFamily="18" charset="0"/>
                <a:cs typeface="Times New Roman" pitchFamily="18" charset="0"/>
              </a:rPr>
              <a:t>the lack of  a </a:t>
            </a:r>
            <a:r>
              <a:rPr lang="en-IN" sz="2000" dirty="0">
                <a:solidFill>
                  <a:srgbClr val="FF0000"/>
                </a:solidFill>
                <a:latin typeface="Times New Roman" pitchFamily="18" charset="0"/>
                <a:cs typeface="Times New Roman" pitchFamily="18" charset="0"/>
              </a:rPr>
              <a:t>globally shared memory </a:t>
            </a:r>
            <a:r>
              <a:rPr lang="en-IN" sz="2000" dirty="0">
                <a:latin typeface="Times New Roman" pitchFamily="18" charset="0"/>
                <a:cs typeface="Times New Roman" pitchFamily="18" charset="0"/>
              </a:rPr>
              <a:t>and </a:t>
            </a:r>
            <a:r>
              <a:rPr lang="en-IN" sz="2000" dirty="0">
                <a:solidFill>
                  <a:srgbClr val="FF0000"/>
                </a:solidFill>
                <a:latin typeface="Times New Roman" pitchFamily="18" charset="0"/>
                <a:cs typeface="Times New Roman" pitchFamily="18" charset="0"/>
              </a:rPr>
              <a:t>a global clock </a:t>
            </a:r>
            <a:r>
              <a:rPr lang="en-IN" sz="2000" dirty="0">
                <a:latin typeface="Times New Roman" pitchFamily="18" charset="0"/>
                <a:cs typeface="Times New Roman" pitchFamily="18" charset="0"/>
              </a:rPr>
              <a:t>in a distributed system, added to the fact that </a:t>
            </a:r>
            <a:r>
              <a:rPr lang="en-IN" sz="2000" dirty="0">
                <a:solidFill>
                  <a:srgbClr val="FF0000"/>
                </a:solidFill>
                <a:latin typeface="Times New Roman" pitchFamily="18" charset="0"/>
                <a:cs typeface="Times New Roman" pitchFamily="18" charset="0"/>
              </a:rPr>
              <a:t>message transfer delays</a:t>
            </a:r>
            <a:r>
              <a:rPr lang="en-IN" sz="2000" dirty="0">
                <a:latin typeface="Times New Roman" pitchFamily="18" charset="0"/>
                <a:cs typeface="Times New Roman" pitchFamily="18" charset="0"/>
              </a:rPr>
              <a:t> in these systems are finite but unpredictable, makes this problem non-trivial.</a:t>
            </a:r>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38525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A942-31B2-7B98-F8D1-83AC21A6A878}"/>
              </a:ext>
            </a:extLst>
          </p:cNvPr>
          <p:cNvSpPr>
            <a:spLocks noGrp="1"/>
          </p:cNvSpPr>
          <p:nvPr>
            <p:ph type="title"/>
          </p:nvPr>
        </p:nvSpPr>
        <p:spPr>
          <a:xfrm>
            <a:off x="457200" y="0"/>
            <a:ext cx="8229600" cy="1143000"/>
          </a:xfrm>
        </p:spPr>
        <p:txBody>
          <a:bodyPr>
            <a:normAutofit fontScale="90000"/>
          </a:bodyPr>
          <a:lstStyle/>
          <a:p>
            <a:r>
              <a:rPr lang="en-IN" sz="4400" b="1" dirty="0">
                <a:solidFill>
                  <a:srgbClr val="002060"/>
                </a:solidFill>
              </a:rPr>
              <a:t>Global state and snapshot recording algorithms</a:t>
            </a:r>
            <a:endParaRPr lang="en-IN" dirty="0"/>
          </a:p>
        </p:txBody>
      </p:sp>
      <p:sp>
        <p:nvSpPr>
          <p:cNvPr id="3" name="Content Placeholder 2">
            <a:extLst>
              <a:ext uri="{FF2B5EF4-FFF2-40B4-BE49-F238E27FC236}">
                <a16:creationId xmlns:a16="http://schemas.microsoft.com/office/drawing/2014/main" id="{889C1FDB-82DC-8170-FB08-ABC389A24A8A}"/>
              </a:ext>
            </a:extLst>
          </p:cNvPr>
          <p:cNvSpPr>
            <a:spLocks noGrp="1"/>
          </p:cNvSpPr>
          <p:nvPr>
            <p:ph idx="1"/>
          </p:nvPr>
        </p:nvSpPr>
        <p:spPr>
          <a:xfrm>
            <a:off x="457200" y="1417638"/>
            <a:ext cx="8229600" cy="4708525"/>
          </a:xfrm>
        </p:spPr>
        <p:txBody>
          <a:bodyPr>
            <a:normAutofit fontScale="70000" lnSpcReduction="20000"/>
          </a:bodyPr>
          <a:lstStyle/>
          <a:p>
            <a:pPr algn="just">
              <a:buFont typeface="Wingdings" pitchFamily="2" charset="2"/>
              <a:buChar char="§"/>
            </a:pPr>
            <a:r>
              <a:rPr lang="en-US" sz="3200" dirty="0">
                <a:latin typeface="Times New Roman" pitchFamily="18" charset="0"/>
                <a:cs typeface="Times New Roman" pitchFamily="18" charset="0"/>
              </a:rPr>
              <a:t> </a:t>
            </a:r>
            <a:r>
              <a:rPr lang="en-IN" sz="3200" dirty="0">
                <a:latin typeface="Times New Roman" pitchFamily="18" charset="0"/>
                <a:cs typeface="Times New Roman" pitchFamily="18" charset="0"/>
              </a:rPr>
              <a:t>A distributed computing system consists of spatially separated processes that do not share a common memory and </a:t>
            </a:r>
            <a:r>
              <a:rPr lang="en-IN" sz="3200" dirty="0">
                <a:solidFill>
                  <a:srgbClr val="FF0000"/>
                </a:solidFill>
                <a:latin typeface="Times New Roman" pitchFamily="18" charset="0"/>
                <a:cs typeface="Times New Roman" pitchFamily="18" charset="0"/>
              </a:rPr>
              <a:t>communicate asynchronously </a:t>
            </a:r>
            <a:r>
              <a:rPr lang="en-IN" sz="3200" dirty="0">
                <a:latin typeface="Times New Roman" pitchFamily="18" charset="0"/>
                <a:cs typeface="Times New Roman" pitchFamily="18" charset="0"/>
              </a:rPr>
              <a:t>with each other by </a:t>
            </a:r>
            <a:r>
              <a:rPr lang="en-IN" sz="3200" dirty="0">
                <a:solidFill>
                  <a:srgbClr val="FF0000"/>
                </a:solidFill>
                <a:latin typeface="Times New Roman" pitchFamily="18" charset="0"/>
                <a:cs typeface="Times New Roman" pitchFamily="18" charset="0"/>
              </a:rPr>
              <a:t>message passing </a:t>
            </a:r>
            <a:r>
              <a:rPr lang="en-IN" sz="3200" dirty="0">
                <a:latin typeface="Times New Roman" pitchFamily="18" charset="0"/>
                <a:cs typeface="Times New Roman" pitchFamily="18" charset="0"/>
              </a:rPr>
              <a:t>over communication channels</a:t>
            </a:r>
          </a:p>
          <a:p>
            <a:pPr algn="just">
              <a:buFont typeface="Wingdings" pitchFamily="2" charset="2"/>
              <a:buChar char="§"/>
            </a:pPr>
            <a:endParaRPr lang="en-US" sz="3200" dirty="0">
              <a:latin typeface="Times New Roman" pitchFamily="18" charset="0"/>
              <a:cs typeface="Times New Roman" pitchFamily="18" charset="0"/>
            </a:endParaRPr>
          </a:p>
          <a:p>
            <a:pPr algn="just">
              <a:buFont typeface="Wingdings" pitchFamily="2" charset="2"/>
              <a:buChar char="§"/>
            </a:pPr>
            <a:r>
              <a:rPr lang="en-IN" sz="3200" dirty="0">
                <a:latin typeface="Times New Roman" pitchFamily="18" charset="0"/>
                <a:cs typeface="Times New Roman" pitchFamily="18" charset="0"/>
              </a:rPr>
              <a:t>Each component of a distributed system has a </a:t>
            </a:r>
            <a:r>
              <a:rPr lang="en-IN" sz="3200" dirty="0">
                <a:solidFill>
                  <a:srgbClr val="FF0000"/>
                </a:solidFill>
                <a:latin typeface="Times New Roman" pitchFamily="18" charset="0"/>
                <a:cs typeface="Times New Roman" pitchFamily="18" charset="0"/>
              </a:rPr>
              <a:t>local state.</a:t>
            </a:r>
          </a:p>
          <a:p>
            <a:pPr algn="just">
              <a:buFont typeface="Wingdings" pitchFamily="2" charset="2"/>
              <a:buChar char="§"/>
            </a:pPr>
            <a:endParaRPr lang="en-IN" sz="3200" dirty="0">
              <a:latin typeface="Times New Roman" pitchFamily="18" charset="0"/>
              <a:cs typeface="Times New Roman" pitchFamily="18" charset="0"/>
            </a:endParaRPr>
          </a:p>
          <a:p>
            <a:pPr algn="just">
              <a:buFont typeface="Wingdings" pitchFamily="2" charset="2"/>
              <a:buChar char="§"/>
            </a:pPr>
            <a:r>
              <a:rPr lang="en-IN" sz="3200" dirty="0">
                <a:latin typeface="Times New Roman" pitchFamily="18" charset="0"/>
                <a:cs typeface="Times New Roman" pitchFamily="18" charset="0"/>
              </a:rPr>
              <a:t>The </a:t>
            </a:r>
            <a:r>
              <a:rPr lang="en-IN" sz="3200" dirty="0">
                <a:solidFill>
                  <a:srgbClr val="FF0000"/>
                </a:solidFill>
                <a:latin typeface="Times New Roman" pitchFamily="18" charset="0"/>
                <a:cs typeface="Times New Roman" pitchFamily="18" charset="0"/>
              </a:rPr>
              <a:t>state of a process </a:t>
            </a:r>
            <a:r>
              <a:rPr lang="en-IN" sz="3200" dirty="0">
                <a:latin typeface="Times New Roman" pitchFamily="18" charset="0"/>
                <a:cs typeface="Times New Roman" pitchFamily="18" charset="0"/>
              </a:rPr>
              <a:t>is characterized by the </a:t>
            </a:r>
            <a:r>
              <a:rPr lang="en-IN" sz="3200" dirty="0">
                <a:solidFill>
                  <a:srgbClr val="FF0000"/>
                </a:solidFill>
                <a:latin typeface="Times New Roman" pitchFamily="18" charset="0"/>
                <a:cs typeface="Times New Roman" pitchFamily="18" charset="0"/>
              </a:rPr>
              <a:t>state of its local memory and a history of its activity. </a:t>
            </a:r>
          </a:p>
          <a:p>
            <a:pPr algn="just">
              <a:buFont typeface="Wingdings" pitchFamily="2" charset="2"/>
              <a:buChar char="§"/>
            </a:pPr>
            <a:endParaRPr lang="en-IN" sz="3200" dirty="0">
              <a:latin typeface="Times New Roman" pitchFamily="18" charset="0"/>
              <a:cs typeface="Times New Roman" pitchFamily="18" charset="0"/>
            </a:endParaRPr>
          </a:p>
          <a:p>
            <a:pPr algn="just">
              <a:buFont typeface="Wingdings" pitchFamily="2" charset="2"/>
              <a:buChar char="§"/>
            </a:pPr>
            <a:r>
              <a:rPr lang="en-GB" dirty="0"/>
              <a:t>The state of a channel is characterized by the set of messages sent along the channel less the messages received along the channel</a:t>
            </a:r>
          </a:p>
          <a:p>
            <a:pPr algn="just">
              <a:buFont typeface="Wingdings" pitchFamily="2" charset="2"/>
              <a:buChar char="§"/>
            </a:pPr>
            <a:endParaRPr lang="en-GB" dirty="0"/>
          </a:p>
          <a:p>
            <a:pPr algn="just">
              <a:buFont typeface="Wingdings" pitchFamily="2" charset="2"/>
              <a:buChar char="§"/>
            </a:pPr>
            <a:r>
              <a:rPr lang="en-GB" dirty="0"/>
              <a:t>The global state of a distributed system is a collection of the local states of its components</a:t>
            </a:r>
            <a:endParaRPr lang="en-IN" dirty="0"/>
          </a:p>
        </p:txBody>
      </p:sp>
    </p:spTree>
    <p:extLst>
      <p:ext uri="{BB962C8B-B14F-4D97-AF65-F5344CB8AC3E}">
        <p14:creationId xmlns:p14="http://schemas.microsoft.com/office/powerpoint/2010/main" val="1659449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D3AC-9906-D5ED-15F7-14E8281832CF}"/>
              </a:ext>
            </a:extLst>
          </p:cNvPr>
          <p:cNvSpPr>
            <a:spLocks noGrp="1"/>
          </p:cNvSpPr>
          <p:nvPr>
            <p:ph type="title"/>
          </p:nvPr>
        </p:nvSpPr>
        <p:spPr/>
        <p:txBody>
          <a:bodyPr>
            <a:normAutofit fontScale="90000"/>
          </a:bodyPr>
          <a:lstStyle/>
          <a:p>
            <a:r>
              <a:rPr lang="en-IN" dirty="0"/>
              <a:t>Applications-Recording Global state</a:t>
            </a:r>
          </a:p>
        </p:txBody>
      </p:sp>
      <p:sp>
        <p:nvSpPr>
          <p:cNvPr id="3" name="Content Placeholder 2">
            <a:extLst>
              <a:ext uri="{FF2B5EF4-FFF2-40B4-BE49-F238E27FC236}">
                <a16:creationId xmlns:a16="http://schemas.microsoft.com/office/drawing/2014/main" id="{47AEB5C7-EA49-A0EA-1528-B9D6FD18E7E7}"/>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GB" dirty="0"/>
              <a:t>Detection of  deadlocks, termination</a:t>
            </a:r>
          </a:p>
          <a:p>
            <a:pPr algn="just">
              <a:buFont typeface="Wingdings" panose="05000000000000000000" pitchFamily="2" charset="2"/>
              <a:buChar char="Ø"/>
            </a:pPr>
            <a:r>
              <a:rPr lang="en-GB" dirty="0"/>
              <a:t>For Failure recovery: a global state of the distributed system (called a checkpoint) is periodically saved and recovery from a processor failure is done by restoring the system to the last saved global state</a:t>
            </a:r>
          </a:p>
          <a:p>
            <a:pPr algn="just">
              <a:buFont typeface="Wingdings" panose="05000000000000000000" pitchFamily="2" charset="2"/>
              <a:buChar char="Ø"/>
            </a:pPr>
            <a:endParaRPr lang="en-GB" dirty="0"/>
          </a:p>
          <a:p>
            <a:pPr algn="just">
              <a:buFont typeface="Wingdings" panose="05000000000000000000" pitchFamily="2" charset="2"/>
              <a:buChar char="Ø"/>
            </a:pPr>
            <a:r>
              <a:rPr lang="en-IN" dirty="0"/>
              <a:t>for debugging distributed software</a:t>
            </a:r>
          </a:p>
          <a:p>
            <a:pPr algn="just">
              <a:buFont typeface="Wingdings" panose="05000000000000000000" pitchFamily="2" charset="2"/>
              <a:buChar char="Ø"/>
            </a:pPr>
            <a:r>
              <a:rPr lang="en-GB" dirty="0"/>
              <a:t>monitoring distributed events such as in industrial process control,</a:t>
            </a:r>
          </a:p>
          <a:p>
            <a:pPr algn="just">
              <a:buFont typeface="Wingdings" panose="05000000000000000000" pitchFamily="2" charset="2"/>
              <a:buChar char="Ø"/>
            </a:pPr>
            <a:r>
              <a:rPr lang="en-GB" dirty="0"/>
              <a:t> setting distributed breakpoints </a:t>
            </a:r>
          </a:p>
          <a:p>
            <a:pPr algn="just">
              <a:buFont typeface="Wingdings" panose="05000000000000000000" pitchFamily="2" charset="2"/>
              <a:buChar char="Ø"/>
            </a:pPr>
            <a:r>
              <a:rPr lang="en-GB" dirty="0"/>
              <a:t> protocol specification and verification and</a:t>
            </a:r>
          </a:p>
          <a:p>
            <a:pPr algn="just">
              <a:buFont typeface="Wingdings" panose="05000000000000000000" pitchFamily="2" charset="2"/>
              <a:buChar char="Ø"/>
            </a:pPr>
            <a:r>
              <a:rPr lang="en-GB" dirty="0"/>
              <a:t> discarding obsolete information</a:t>
            </a:r>
          </a:p>
          <a:p>
            <a:endParaRPr lang="en-IN" dirty="0"/>
          </a:p>
        </p:txBody>
      </p:sp>
    </p:spTree>
    <p:extLst>
      <p:ext uri="{BB962C8B-B14F-4D97-AF65-F5344CB8AC3E}">
        <p14:creationId xmlns:p14="http://schemas.microsoft.com/office/powerpoint/2010/main" val="1708757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Global state and snapshot recording algorithms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Difficulties to record Global state</a:t>
            </a:r>
          </a:p>
          <a:p>
            <a:pPr marL="0" indent="0" algn="just">
              <a:buNone/>
            </a:pPr>
            <a:endParaRPr lang="en-IN" sz="2000" b="1" dirty="0"/>
          </a:p>
          <a:p>
            <a:pPr algn="just">
              <a:buFont typeface="Wingdings" pitchFamily="2" charset="2"/>
              <a:buChar char="§"/>
            </a:pPr>
            <a:r>
              <a:rPr lang="en-IN" sz="2000" dirty="0"/>
              <a:t>If shared memory were available, an up-to-date state of the entire system would be available to the processes sharing the memory. </a:t>
            </a:r>
          </a:p>
          <a:p>
            <a:pPr algn="just">
              <a:buFont typeface="Wingdings" pitchFamily="2" charset="2"/>
              <a:buChar char="§"/>
            </a:pPr>
            <a:endParaRPr lang="en-IN" sz="2000" dirty="0"/>
          </a:p>
          <a:p>
            <a:pPr algn="just">
              <a:buFont typeface="Wingdings" pitchFamily="2" charset="2"/>
              <a:buChar char="§"/>
            </a:pPr>
            <a:r>
              <a:rPr lang="en-IN" sz="2000" dirty="0"/>
              <a:t>The absence of shared memory necessitates ways of getting a coherent and </a:t>
            </a:r>
            <a:r>
              <a:rPr lang="en-IN" sz="2000" b="1" dirty="0">
                <a:solidFill>
                  <a:srgbClr val="FF0000"/>
                </a:solidFill>
              </a:rPr>
              <a:t>complete view of the system based on the local states of individual processes.  </a:t>
            </a:r>
          </a:p>
          <a:p>
            <a:pPr algn="just">
              <a:buFont typeface="Wingdings" pitchFamily="2" charset="2"/>
              <a:buChar char="§"/>
            </a:pPr>
            <a:endParaRPr lang="en-IN" sz="2000" dirty="0"/>
          </a:p>
          <a:p>
            <a:pPr algn="just">
              <a:buFont typeface="Wingdings" pitchFamily="2" charset="2"/>
              <a:buChar char="§"/>
            </a:pPr>
            <a:r>
              <a:rPr lang="en-GB" sz="2000" dirty="0"/>
              <a:t> It is technologically infeasible to have perfectly synchronized clocks at various sites – clocks are bound to drift</a:t>
            </a:r>
            <a:endParaRPr lang="en-IN" sz="2000" dirty="0"/>
          </a:p>
          <a:p>
            <a:pPr algn="just">
              <a:buFont typeface="Wingdings" pitchFamily="2" charset="2"/>
              <a:buChar char="§"/>
            </a:pPr>
            <a:endParaRPr lang="en-IN" sz="2000" dirty="0"/>
          </a:p>
          <a:p>
            <a:pPr marL="0" indent="0" algn="just">
              <a:buNone/>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97407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B1B9-0354-D021-E3CB-D47CE07E3EB8}"/>
              </a:ext>
            </a:extLst>
          </p:cNvPr>
          <p:cNvSpPr>
            <a:spLocks noGrp="1"/>
          </p:cNvSpPr>
          <p:nvPr>
            <p:ph type="title"/>
          </p:nvPr>
        </p:nvSpPr>
        <p:spPr/>
        <p:txBody>
          <a:bodyPr>
            <a:normAutofit fontScale="90000"/>
          </a:bodyPr>
          <a:lstStyle/>
          <a:p>
            <a:r>
              <a:rPr lang="en-GB" dirty="0"/>
              <a:t>A banking example to illustrate recording of consistent states.</a:t>
            </a:r>
            <a:endParaRPr lang="en-IN" dirty="0"/>
          </a:p>
        </p:txBody>
      </p:sp>
      <p:pic>
        <p:nvPicPr>
          <p:cNvPr id="5" name="Content Placeholder 4">
            <a:extLst>
              <a:ext uri="{FF2B5EF4-FFF2-40B4-BE49-F238E27FC236}">
                <a16:creationId xmlns:a16="http://schemas.microsoft.com/office/drawing/2014/main" id="{FF864ACA-CC6D-741F-5584-61E4D69E1163}"/>
              </a:ext>
            </a:extLst>
          </p:cNvPr>
          <p:cNvPicPr>
            <a:picLocks noGrp="1" noChangeAspect="1"/>
          </p:cNvPicPr>
          <p:nvPr>
            <p:ph idx="1"/>
          </p:nvPr>
        </p:nvPicPr>
        <p:blipFill>
          <a:blip r:embed="rId2"/>
          <a:stretch>
            <a:fillRect/>
          </a:stretch>
        </p:blipFill>
        <p:spPr>
          <a:xfrm>
            <a:off x="1714500" y="1600200"/>
            <a:ext cx="5715000" cy="4802684"/>
          </a:xfrm>
        </p:spPr>
      </p:pic>
    </p:spTree>
    <p:extLst>
      <p:ext uri="{BB962C8B-B14F-4D97-AF65-F5344CB8AC3E}">
        <p14:creationId xmlns:p14="http://schemas.microsoft.com/office/powerpoint/2010/main" val="2626350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252E-F1C7-289B-5D15-8FFF3B44A8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282C75-5116-068B-F9DC-0E2189DD4167}"/>
              </a:ext>
            </a:extLst>
          </p:cNvPr>
          <p:cNvSpPr>
            <a:spLocks noGrp="1"/>
          </p:cNvSpPr>
          <p:nvPr>
            <p:ph idx="1"/>
          </p:nvPr>
        </p:nvSpPr>
        <p:spPr/>
        <p:txBody>
          <a:bodyPr/>
          <a:lstStyle/>
          <a:p>
            <a:r>
              <a:rPr lang="en-GB" dirty="0"/>
              <a:t>This simple example shows that recording a consistent global state of a distributed system is not a trivial task.</a:t>
            </a:r>
          </a:p>
          <a:p>
            <a:r>
              <a:rPr lang="en-GB" dirty="0"/>
              <a:t> Recording activities of individual components must be coordinated appropriately.</a:t>
            </a:r>
            <a:endParaRPr lang="en-IN" dirty="0"/>
          </a:p>
        </p:txBody>
      </p:sp>
    </p:spTree>
    <p:extLst>
      <p:ext uri="{BB962C8B-B14F-4D97-AF65-F5344CB8AC3E}">
        <p14:creationId xmlns:p14="http://schemas.microsoft.com/office/powerpoint/2010/main" val="1100755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Global state and snapshot recording algorithms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lnSpcReduction="10000"/>
          </a:bodyPr>
          <a:lstStyle/>
          <a:p>
            <a:pPr algn="just">
              <a:buFont typeface="Wingdings" pitchFamily="2" charset="2"/>
              <a:buChar char="§"/>
            </a:pPr>
            <a:r>
              <a:rPr lang="en-IN" sz="2000" dirty="0"/>
              <a:t>A meaningful global snapshot can be obtained if the components of the distributed system record their local states at the same time</a:t>
            </a:r>
          </a:p>
          <a:p>
            <a:pPr algn="just">
              <a:buFont typeface="Wingdings" pitchFamily="2" charset="2"/>
              <a:buChar char="§"/>
            </a:pPr>
            <a:endParaRPr lang="en-IN" sz="2000" dirty="0"/>
          </a:p>
          <a:p>
            <a:pPr marL="0" indent="0" algn="just">
              <a:buNone/>
            </a:pPr>
            <a:r>
              <a:rPr lang="en-IN" sz="2000" b="1" dirty="0"/>
              <a:t>System model</a:t>
            </a:r>
          </a:p>
          <a:p>
            <a:pPr algn="just">
              <a:lnSpc>
                <a:spcPct val="150000"/>
              </a:lnSpc>
              <a:buFont typeface="Wingdings" pitchFamily="2" charset="2"/>
              <a:buChar char="§"/>
            </a:pPr>
            <a:r>
              <a:rPr lang="en-IN" sz="2000" dirty="0"/>
              <a:t>The system consists of a collection of n processes, p1, p2, , </a:t>
            </a:r>
            <a:r>
              <a:rPr lang="en-IN" sz="2000" dirty="0" err="1"/>
              <a:t>pn</a:t>
            </a:r>
            <a:r>
              <a:rPr lang="en-IN" sz="2000" dirty="0"/>
              <a:t>, that are connected by channels. </a:t>
            </a:r>
          </a:p>
          <a:p>
            <a:pPr algn="just">
              <a:lnSpc>
                <a:spcPct val="150000"/>
              </a:lnSpc>
              <a:buFont typeface="Wingdings" pitchFamily="2" charset="2"/>
              <a:buChar char="§"/>
            </a:pPr>
            <a:r>
              <a:rPr lang="en-IN" sz="2000" dirty="0"/>
              <a:t>There is no globally shared memory and processes communicate solely by passing messages. </a:t>
            </a:r>
          </a:p>
          <a:p>
            <a:pPr algn="just">
              <a:lnSpc>
                <a:spcPct val="150000"/>
              </a:lnSpc>
              <a:buFont typeface="Wingdings" pitchFamily="2" charset="2"/>
              <a:buChar char="§"/>
            </a:pPr>
            <a:r>
              <a:rPr lang="en-IN" sz="2000" dirty="0"/>
              <a:t>There is no physical global clock in the system. Message send and receive is asynchronous. </a:t>
            </a:r>
          </a:p>
          <a:p>
            <a:pPr algn="just">
              <a:lnSpc>
                <a:spcPct val="150000"/>
              </a:lnSpc>
              <a:buFont typeface="Wingdings" pitchFamily="2" charset="2"/>
              <a:buChar char="§"/>
            </a:pPr>
            <a:r>
              <a:rPr lang="en-IN" sz="2000" dirty="0"/>
              <a:t>Messages are delivered reliably with finite but arbitrary time delay. </a:t>
            </a:r>
          </a:p>
          <a:p>
            <a:pPr algn="just">
              <a:lnSpc>
                <a:spcPct val="150000"/>
              </a:lnSpc>
              <a:buFont typeface="Wingdings" pitchFamily="2" charset="2"/>
              <a:buChar char="§"/>
            </a:pPr>
            <a:r>
              <a:rPr lang="en-IN" sz="2000" dirty="0"/>
              <a:t>The system can be described as a directed graph in which vertices represent the processes and edges represent unidirectional communication channels.</a:t>
            </a:r>
            <a:endParaRPr lang="en-IN" sz="2000" b="1" dirty="0"/>
          </a:p>
          <a:p>
            <a:pPr marL="0" indent="0" algn="just">
              <a:buNone/>
            </a:pPr>
            <a:endParaRPr lang="en-IN" sz="2000" b="1" dirty="0"/>
          </a:p>
          <a:p>
            <a:pPr marL="0" indent="0" algn="just">
              <a:buNone/>
            </a:pPr>
            <a:endParaRPr lang="en-IN" sz="2000" b="1" dirty="0"/>
          </a:p>
          <a:p>
            <a:pPr algn="just">
              <a:buFont typeface="Wingdings" pitchFamily="2" charset="2"/>
              <a:buChar char="§"/>
            </a:pPr>
            <a:endParaRPr lang="en-IN" sz="2000" dirty="0"/>
          </a:p>
          <a:p>
            <a:pPr marL="0" indent="0" algn="just">
              <a:buNone/>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5707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Logical time</a:t>
            </a:r>
          </a:p>
        </p:txBody>
      </p:sp>
      <p:sp>
        <p:nvSpPr>
          <p:cNvPr id="3" name="Content Placeholder 2"/>
          <p:cNvSpPr>
            <a:spLocks noGrp="1"/>
          </p:cNvSpPr>
          <p:nvPr>
            <p:ph idx="1"/>
          </p:nvPr>
        </p:nvSpPr>
        <p:spPr>
          <a:xfrm>
            <a:off x="381000" y="914400"/>
            <a:ext cx="8534400" cy="4953000"/>
          </a:xfrm>
        </p:spPr>
        <p:txBody>
          <a:bodyPr>
            <a:noAutofit/>
          </a:bodyPr>
          <a:lstStyle/>
          <a:p>
            <a:pPr algn="just">
              <a:lnSpc>
                <a:spcPct val="150000"/>
              </a:lnSpc>
              <a:buFont typeface="Wingdings" pitchFamily="2" charset="2"/>
              <a:buChar char="§"/>
            </a:pPr>
            <a:r>
              <a:rPr lang="en-IN" sz="2000" dirty="0"/>
              <a:t>in distributed systems, it is not possible to have global physical time; </a:t>
            </a:r>
          </a:p>
          <a:p>
            <a:pPr algn="just">
              <a:lnSpc>
                <a:spcPct val="150000"/>
              </a:lnSpc>
              <a:buFont typeface="Wingdings" pitchFamily="2" charset="2"/>
              <a:buChar char="§"/>
            </a:pPr>
            <a:r>
              <a:rPr lang="en-IN" sz="2000" dirty="0"/>
              <a:t>it is possible to realize only an approximation of it</a:t>
            </a:r>
          </a:p>
          <a:p>
            <a:pPr algn="just">
              <a:lnSpc>
                <a:spcPct val="150000"/>
              </a:lnSpc>
              <a:buFont typeface="Wingdings" pitchFamily="2" charset="2"/>
              <a:buChar char="§"/>
            </a:pPr>
            <a:r>
              <a:rPr lang="en-IN" sz="2000" dirty="0"/>
              <a:t>As asynchronous distributed computations make progress in spurts, it turns out that the logical time, which advances in jumps, is sufficient to capture the fundamental monotonicity  property</a:t>
            </a:r>
            <a:r>
              <a:rPr lang="en-IN" sz="1200" dirty="0"/>
              <a:t>(order) </a:t>
            </a:r>
            <a:r>
              <a:rPr lang="en-IN" sz="2000" dirty="0"/>
              <a:t>associated with causality in distributed systems</a:t>
            </a:r>
          </a:p>
          <a:p>
            <a:pPr algn="just">
              <a:lnSpc>
                <a:spcPct val="150000"/>
              </a:lnSpc>
              <a:buFont typeface="Wingdings" pitchFamily="2" charset="2"/>
              <a:buChar char="§"/>
            </a:pPr>
            <a:r>
              <a:rPr lang="en-IN" sz="2000" dirty="0"/>
              <a:t>Causality (or the causal precedence relation) among events in a distributed system is a powerful concept in reasoning, analysing, and drawing inferences about a computation</a:t>
            </a:r>
          </a:p>
          <a:p>
            <a:pPr algn="just">
              <a:lnSpc>
                <a:spcPct val="150000"/>
              </a:lnSpc>
              <a:buFont typeface="Wingdings" pitchFamily="2" charset="2"/>
              <a:buChar char="§"/>
            </a:pPr>
            <a:r>
              <a:rPr lang="en-IN" sz="2000" dirty="0"/>
              <a:t>The knowledge of the causal precedence relation among the events of processes helps solve a variety of problems in distributed systems</a:t>
            </a:r>
          </a:p>
        </p:txBody>
      </p:sp>
    </p:spTree>
    <p:extLst>
      <p:ext uri="{BB962C8B-B14F-4D97-AF65-F5344CB8AC3E}">
        <p14:creationId xmlns:p14="http://schemas.microsoft.com/office/powerpoint/2010/main" val="33070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Global state and snapshot recording algorithms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fontScale="92500" lnSpcReduction="10000"/>
          </a:bodyPr>
          <a:lstStyle/>
          <a:p>
            <a:pPr marL="0" indent="0" algn="just">
              <a:buNone/>
            </a:pPr>
            <a:r>
              <a:rPr lang="en-IN" sz="2000" b="1" dirty="0"/>
              <a:t>System model</a:t>
            </a:r>
          </a:p>
          <a:p>
            <a:pPr algn="just">
              <a:buFont typeface="Wingdings" pitchFamily="2" charset="2"/>
              <a:buChar char="§"/>
            </a:pPr>
            <a:r>
              <a:rPr lang="en-IN" sz="2000" dirty="0"/>
              <a:t>Let </a:t>
            </a:r>
            <a:r>
              <a:rPr lang="en-IN" sz="2400" b="1" dirty="0" err="1">
                <a:solidFill>
                  <a:srgbClr val="FF0000"/>
                </a:solidFill>
              </a:rPr>
              <a:t>C</a:t>
            </a:r>
            <a:r>
              <a:rPr lang="en-IN" sz="2400" b="1" baseline="-25000" dirty="0" err="1">
                <a:solidFill>
                  <a:srgbClr val="FF0000"/>
                </a:solidFill>
              </a:rPr>
              <a:t>ij</a:t>
            </a:r>
            <a:r>
              <a:rPr lang="en-IN" sz="2400" b="1" dirty="0">
                <a:solidFill>
                  <a:srgbClr val="FF0000"/>
                </a:solidFill>
              </a:rPr>
              <a:t> </a:t>
            </a:r>
            <a:r>
              <a:rPr lang="en-IN" sz="2000" dirty="0"/>
              <a:t>denote the channel from process </a:t>
            </a:r>
            <a:r>
              <a:rPr lang="en-IN" sz="2400" b="1" dirty="0">
                <a:solidFill>
                  <a:srgbClr val="FF0000"/>
                </a:solidFill>
              </a:rPr>
              <a:t>p</a:t>
            </a:r>
            <a:r>
              <a:rPr lang="en-IN" sz="2400" b="1" baseline="-25000" dirty="0">
                <a:solidFill>
                  <a:srgbClr val="FF0000"/>
                </a:solidFill>
              </a:rPr>
              <a:t>i</a:t>
            </a:r>
            <a:r>
              <a:rPr lang="en-IN" sz="2000" baseline="-25000" dirty="0"/>
              <a:t> </a:t>
            </a:r>
            <a:r>
              <a:rPr lang="en-IN" sz="2000" dirty="0"/>
              <a:t>to process </a:t>
            </a:r>
            <a:r>
              <a:rPr lang="en-IN" sz="2400" b="1" dirty="0" err="1">
                <a:solidFill>
                  <a:srgbClr val="FF0000"/>
                </a:solidFill>
              </a:rPr>
              <a:t>p</a:t>
            </a:r>
            <a:r>
              <a:rPr lang="en-IN" sz="2400" b="1" baseline="-25000" dirty="0" err="1">
                <a:solidFill>
                  <a:srgbClr val="FF0000"/>
                </a:solidFill>
              </a:rPr>
              <a:t>j</a:t>
            </a:r>
            <a:endParaRPr lang="en-IN" sz="2400" b="1" baseline="-25000" dirty="0">
              <a:solidFill>
                <a:srgbClr val="FF0000"/>
              </a:solidFill>
            </a:endParaRPr>
          </a:p>
          <a:p>
            <a:pPr marL="0" indent="0" algn="just">
              <a:buNone/>
            </a:pPr>
            <a:endParaRPr lang="en-IN" sz="2400" b="1" baseline="-25000" dirty="0">
              <a:solidFill>
                <a:srgbClr val="FF0000"/>
              </a:solidFill>
            </a:endParaRPr>
          </a:p>
          <a:p>
            <a:pPr algn="just">
              <a:buFont typeface="Wingdings" pitchFamily="2" charset="2"/>
              <a:buChar char="§"/>
            </a:pPr>
            <a:r>
              <a:rPr lang="en-IN" sz="2400" dirty="0"/>
              <a:t>Processes and channels have states associated with them. </a:t>
            </a:r>
          </a:p>
          <a:p>
            <a:pPr algn="just">
              <a:buFont typeface="Wingdings" pitchFamily="2" charset="2"/>
              <a:buChar char="§"/>
            </a:pPr>
            <a:endParaRPr lang="en-IN" sz="2400" dirty="0"/>
          </a:p>
          <a:p>
            <a:pPr algn="just">
              <a:buFont typeface="Wingdings" panose="05000000000000000000" pitchFamily="2" charset="2"/>
              <a:buChar char="Ø"/>
            </a:pPr>
            <a:r>
              <a:rPr lang="en-IN" sz="2400" dirty="0">
                <a:solidFill>
                  <a:srgbClr val="FF0000"/>
                </a:solidFill>
              </a:rPr>
              <a:t>The state of a process </a:t>
            </a:r>
            <a:r>
              <a:rPr lang="en-IN" sz="2400" dirty="0"/>
              <a:t>at any time is defined by the contents of processor registers, stacks, local memory</a:t>
            </a:r>
          </a:p>
          <a:p>
            <a:pPr algn="just">
              <a:buFont typeface="Wingdings" panose="05000000000000000000" pitchFamily="2" charset="2"/>
              <a:buChar char="Ø"/>
            </a:pPr>
            <a:endParaRPr lang="en-IN" sz="2400" b="1" baseline="-25000" dirty="0">
              <a:solidFill>
                <a:srgbClr val="FF0000"/>
              </a:solidFill>
            </a:endParaRPr>
          </a:p>
          <a:p>
            <a:pPr algn="just">
              <a:buFont typeface="Wingdings" panose="05000000000000000000" pitchFamily="2" charset="2"/>
              <a:buChar char="Ø"/>
            </a:pPr>
            <a:r>
              <a:rPr lang="en-IN" sz="2000" dirty="0">
                <a:solidFill>
                  <a:srgbClr val="FF0000"/>
                </a:solidFill>
              </a:rPr>
              <a:t>The state of channe</a:t>
            </a:r>
            <a:r>
              <a:rPr lang="en-IN" sz="2000" dirty="0"/>
              <a:t>l </a:t>
            </a:r>
            <a:r>
              <a:rPr lang="en-IN" sz="2000" b="1" dirty="0" err="1">
                <a:solidFill>
                  <a:srgbClr val="FF0000"/>
                </a:solidFill>
              </a:rPr>
              <a:t>C</a:t>
            </a:r>
            <a:r>
              <a:rPr lang="en-IN" sz="2000" b="1" baseline="-25000" dirty="0" err="1">
                <a:solidFill>
                  <a:srgbClr val="FF0000"/>
                </a:solidFill>
              </a:rPr>
              <a:t>ij</a:t>
            </a:r>
            <a:r>
              <a:rPr lang="en-IN" sz="2000" dirty="0"/>
              <a:t>, denoted by </a:t>
            </a:r>
            <a:r>
              <a:rPr lang="en-IN" sz="2000" b="1" dirty="0" err="1">
                <a:solidFill>
                  <a:srgbClr val="FF0000"/>
                </a:solidFill>
              </a:rPr>
              <a:t>Sc</a:t>
            </a:r>
            <a:r>
              <a:rPr lang="en-IN" sz="2000" b="1" baseline="-25000" dirty="0" err="1">
                <a:solidFill>
                  <a:srgbClr val="FF0000"/>
                </a:solidFill>
              </a:rPr>
              <a:t>ij</a:t>
            </a:r>
            <a:r>
              <a:rPr lang="en-IN" sz="2000" b="1" baseline="-25000" dirty="0">
                <a:solidFill>
                  <a:srgbClr val="FF0000"/>
                </a:solidFill>
              </a:rPr>
              <a:t>     ---</a:t>
            </a:r>
            <a:r>
              <a:rPr lang="en-IN" sz="2000" b="1" baseline="-25000" dirty="0">
                <a:solidFill>
                  <a:srgbClr val="FF0000"/>
                </a:solidFill>
                <a:sym typeface="Wingdings" panose="05000000000000000000" pitchFamily="2" charset="2"/>
              </a:rPr>
              <a:t></a:t>
            </a:r>
            <a:r>
              <a:rPr lang="en-IN" sz="2000" b="1" dirty="0">
                <a:solidFill>
                  <a:srgbClr val="FF0000"/>
                </a:solidFill>
              </a:rPr>
              <a:t> Set of messages in transit</a:t>
            </a:r>
          </a:p>
          <a:p>
            <a:pPr algn="just">
              <a:buFont typeface="Wingdings" pitchFamily="2" charset="2"/>
              <a:buChar char="§"/>
            </a:pPr>
            <a:endParaRPr lang="en-IN" sz="2000" b="1" dirty="0">
              <a:solidFill>
                <a:srgbClr val="FF0000"/>
              </a:solidFill>
            </a:endParaRPr>
          </a:p>
          <a:p>
            <a:pPr algn="just">
              <a:buFont typeface="Wingdings" pitchFamily="2" charset="2"/>
              <a:buChar char="§"/>
            </a:pPr>
            <a:r>
              <a:rPr lang="en-IN" sz="2000" dirty="0"/>
              <a:t>The actions performed by a process are </a:t>
            </a:r>
            <a:r>
              <a:rPr lang="en-IN" sz="2000" dirty="0" err="1"/>
              <a:t>modeled</a:t>
            </a:r>
            <a:r>
              <a:rPr lang="en-IN" sz="2000" dirty="0"/>
              <a:t> as three types of events, namely, internal events, message send events, and message receive events.</a:t>
            </a:r>
          </a:p>
          <a:p>
            <a:pPr algn="just">
              <a:buFont typeface="Wingdings" pitchFamily="2" charset="2"/>
              <a:buChar char="§"/>
            </a:pPr>
            <a:endParaRPr lang="en-IN" sz="2000" dirty="0"/>
          </a:p>
          <a:p>
            <a:pPr algn="just">
              <a:buFont typeface="Wingdings" pitchFamily="2" charset="2"/>
              <a:buChar char="§"/>
            </a:pPr>
            <a:r>
              <a:rPr lang="en-IN" sz="2000" dirty="0"/>
              <a:t>For a message </a:t>
            </a:r>
            <a:r>
              <a:rPr lang="en-IN" sz="2000" b="1" dirty="0" err="1">
                <a:solidFill>
                  <a:srgbClr val="FF0000"/>
                </a:solidFill>
              </a:rPr>
              <a:t>m</a:t>
            </a:r>
            <a:r>
              <a:rPr lang="en-IN" sz="2000" b="1" baseline="-25000" dirty="0" err="1">
                <a:solidFill>
                  <a:srgbClr val="FF0000"/>
                </a:solidFill>
              </a:rPr>
              <a:t>ij</a:t>
            </a:r>
            <a:r>
              <a:rPr lang="en-IN" sz="2000" dirty="0"/>
              <a:t> that is sent by process</a:t>
            </a:r>
            <a:r>
              <a:rPr lang="en-IN" sz="2000" b="1" dirty="0">
                <a:solidFill>
                  <a:srgbClr val="FF0000"/>
                </a:solidFill>
              </a:rPr>
              <a:t> p</a:t>
            </a:r>
            <a:r>
              <a:rPr lang="en-IN" sz="2000" b="1" baseline="-25000" dirty="0">
                <a:solidFill>
                  <a:srgbClr val="FF0000"/>
                </a:solidFill>
              </a:rPr>
              <a:t>i</a:t>
            </a:r>
            <a:r>
              <a:rPr lang="en-IN" sz="2000" b="1" dirty="0">
                <a:solidFill>
                  <a:srgbClr val="FF0000"/>
                </a:solidFill>
              </a:rPr>
              <a:t> </a:t>
            </a:r>
            <a:r>
              <a:rPr lang="en-IN" sz="2000" dirty="0"/>
              <a:t>to process </a:t>
            </a:r>
            <a:r>
              <a:rPr lang="en-IN" sz="2000" b="1" dirty="0" err="1">
                <a:solidFill>
                  <a:srgbClr val="FF0000"/>
                </a:solidFill>
              </a:rPr>
              <a:t>p</a:t>
            </a:r>
            <a:r>
              <a:rPr lang="en-IN" sz="2000" b="1" baseline="-25000" dirty="0" err="1">
                <a:solidFill>
                  <a:srgbClr val="FF0000"/>
                </a:solidFill>
              </a:rPr>
              <a:t>j</a:t>
            </a:r>
            <a:r>
              <a:rPr lang="en-IN" sz="2000" dirty="0"/>
              <a:t>, let </a:t>
            </a:r>
            <a:r>
              <a:rPr lang="en-IN" sz="2000" b="1" dirty="0">
                <a:solidFill>
                  <a:srgbClr val="FF0000"/>
                </a:solidFill>
              </a:rPr>
              <a:t>send(</a:t>
            </a:r>
            <a:r>
              <a:rPr lang="en-IN" sz="2000" b="1" dirty="0" err="1">
                <a:solidFill>
                  <a:srgbClr val="FF0000"/>
                </a:solidFill>
              </a:rPr>
              <a:t>m</a:t>
            </a:r>
            <a:r>
              <a:rPr lang="en-IN" sz="2000" b="1" baseline="-25000" dirty="0" err="1">
                <a:solidFill>
                  <a:srgbClr val="FF0000"/>
                </a:solidFill>
              </a:rPr>
              <a:t>ij</a:t>
            </a:r>
            <a:r>
              <a:rPr lang="en-IN" sz="2000" b="1" dirty="0">
                <a:solidFill>
                  <a:srgbClr val="FF0000"/>
                </a:solidFill>
              </a:rPr>
              <a:t>)</a:t>
            </a:r>
            <a:r>
              <a:rPr lang="en-IN" sz="2000" dirty="0"/>
              <a:t> and </a:t>
            </a:r>
            <a:r>
              <a:rPr lang="en-IN" sz="2000" b="1" dirty="0">
                <a:solidFill>
                  <a:srgbClr val="FF0000"/>
                </a:solidFill>
              </a:rPr>
              <a:t>rec(</a:t>
            </a:r>
            <a:r>
              <a:rPr lang="en-IN" sz="2000" b="1" dirty="0" err="1">
                <a:solidFill>
                  <a:srgbClr val="FF0000"/>
                </a:solidFill>
              </a:rPr>
              <a:t>m</a:t>
            </a:r>
            <a:r>
              <a:rPr lang="en-IN" sz="2000" b="1" baseline="-25000" dirty="0" err="1">
                <a:solidFill>
                  <a:srgbClr val="FF0000"/>
                </a:solidFill>
              </a:rPr>
              <a:t>ij</a:t>
            </a:r>
            <a:r>
              <a:rPr lang="en-IN" sz="2000" b="1" dirty="0">
                <a:solidFill>
                  <a:srgbClr val="FF0000"/>
                </a:solidFill>
              </a:rPr>
              <a:t>)</a:t>
            </a:r>
            <a:r>
              <a:rPr lang="en-IN" sz="2000" dirty="0"/>
              <a:t> denote its send and receive events, respectively. </a:t>
            </a:r>
          </a:p>
          <a:p>
            <a:pPr algn="just">
              <a:buFont typeface="Wingdings" pitchFamily="2" charset="2"/>
              <a:buChar char="§"/>
            </a:pPr>
            <a:endParaRPr lang="en-IN" sz="2000" dirty="0"/>
          </a:p>
          <a:p>
            <a:pPr algn="just">
              <a:buFont typeface="Wingdings" pitchFamily="2" charset="2"/>
              <a:buChar char="§"/>
            </a:pPr>
            <a:r>
              <a:rPr lang="en-IN" sz="2000" dirty="0"/>
              <a:t>Occurrence of events changes the states of respective processes and channels, thus causing transitions in the global system state</a:t>
            </a:r>
            <a:endParaRPr lang="en-IN" sz="2000" b="1" dirty="0">
              <a:solidFill>
                <a:srgbClr val="FF0000"/>
              </a:solidFill>
            </a:endParaRPr>
          </a:p>
          <a:p>
            <a:pPr algn="just">
              <a:buFont typeface="Wingdings" pitchFamily="2" charset="2"/>
              <a:buChar char="§"/>
            </a:pPr>
            <a:endParaRPr lang="en-IN" sz="2000" dirty="0"/>
          </a:p>
          <a:p>
            <a:pPr marL="0" indent="0" algn="just">
              <a:buNone/>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44213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Global state and snapshot recording algorithms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For example, an internal event changes the state of the process at which it occurs.</a:t>
            </a:r>
          </a:p>
          <a:p>
            <a:pPr algn="just">
              <a:buFont typeface="Wingdings" pitchFamily="2" charset="2"/>
              <a:buChar char="§"/>
            </a:pPr>
            <a:endParaRPr lang="en-IN" sz="2000" dirty="0"/>
          </a:p>
          <a:p>
            <a:pPr algn="just">
              <a:buFont typeface="Wingdings" pitchFamily="2" charset="2"/>
              <a:buChar char="§"/>
            </a:pPr>
            <a:r>
              <a:rPr lang="en-IN" sz="2000" dirty="0"/>
              <a:t> A send event (or a receive event) changes the state of the process that sends (or receives) the message and the state of the channel on which the message is sent (or received). </a:t>
            </a:r>
          </a:p>
          <a:p>
            <a:pPr algn="just">
              <a:buFont typeface="Wingdings" pitchFamily="2" charset="2"/>
              <a:buChar char="§"/>
            </a:pPr>
            <a:endParaRPr lang="en-IN" sz="2000" dirty="0"/>
          </a:p>
          <a:p>
            <a:pPr algn="just">
              <a:buFont typeface="Wingdings" pitchFamily="2" charset="2"/>
              <a:buChar char="§"/>
            </a:pPr>
            <a:r>
              <a:rPr lang="en-IN" sz="2000" dirty="0"/>
              <a:t>The events at a process are linearly ordered by their order of occurrence.</a:t>
            </a:r>
          </a:p>
          <a:p>
            <a:pPr algn="just">
              <a:buFont typeface="Wingdings" pitchFamily="2" charset="2"/>
              <a:buChar char="§"/>
            </a:pPr>
            <a:endParaRPr lang="en-IN" sz="2000" dirty="0">
              <a:latin typeface="Times New Roman" pitchFamily="18" charset="0"/>
              <a:cs typeface="Times New Roman" pitchFamily="18" charset="0"/>
            </a:endParaRPr>
          </a:p>
          <a:p>
            <a:pPr algn="just">
              <a:buFont typeface="Wingdings" pitchFamily="2" charset="2"/>
              <a:buChar char="§"/>
            </a:pPr>
            <a:r>
              <a:rPr lang="en-IN" sz="2000" dirty="0"/>
              <a:t>At any instant, the state of process </a:t>
            </a:r>
            <a:r>
              <a:rPr lang="en-IN" sz="2000" b="1" dirty="0">
                <a:solidFill>
                  <a:srgbClr val="FF0000"/>
                </a:solidFill>
              </a:rPr>
              <a:t>p</a:t>
            </a:r>
            <a:r>
              <a:rPr lang="en-IN" sz="2000" b="1" baseline="-25000" dirty="0">
                <a:solidFill>
                  <a:srgbClr val="FF0000"/>
                </a:solidFill>
              </a:rPr>
              <a:t>i</a:t>
            </a:r>
            <a:r>
              <a:rPr lang="en-IN" sz="2000" dirty="0"/>
              <a:t>, denoted by </a:t>
            </a:r>
            <a:r>
              <a:rPr lang="en-IN" sz="2000" b="1" dirty="0" err="1">
                <a:solidFill>
                  <a:srgbClr val="FF0000"/>
                </a:solidFill>
              </a:rPr>
              <a:t>LS</a:t>
            </a:r>
            <a:r>
              <a:rPr lang="en-IN" sz="2000" b="1" baseline="-25000" dirty="0" err="1">
                <a:solidFill>
                  <a:srgbClr val="FF0000"/>
                </a:solidFill>
              </a:rPr>
              <a:t>i</a:t>
            </a:r>
            <a:r>
              <a:rPr lang="en-IN" sz="2000" dirty="0"/>
              <a:t>, is a result of the sequence of all the events executed by pi up to that instant</a:t>
            </a:r>
          </a:p>
          <a:p>
            <a:pPr marL="0" indent="0" algn="just">
              <a:buNone/>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54810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0C5E-7427-4A59-DFCE-093210C447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D80678-55CB-3A82-ACF7-FC70ED42E191}"/>
              </a:ext>
            </a:extLst>
          </p:cNvPr>
          <p:cNvSpPr>
            <a:spLocks noGrp="1"/>
          </p:cNvSpPr>
          <p:nvPr>
            <p:ph idx="1"/>
          </p:nvPr>
        </p:nvSpPr>
        <p:spPr/>
        <p:txBody>
          <a:bodyPr>
            <a:normAutofit fontScale="92500" lnSpcReduction="10000"/>
          </a:bodyPr>
          <a:lstStyle/>
          <a:p>
            <a:r>
              <a:rPr lang="en-GB" dirty="0"/>
              <a:t>For an event e and a process state </a:t>
            </a:r>
            <a:r>
              <a:rPr lang="en-GB" dirty="0" err="1"/>
              <a:t>LSi</a:t>
            </a:r>
            <a:r>
              <a:rPr lang="en-GB" dirty="0"/>
              <a:t> , </a:t>
            </a:r>
            <a:r>
              <a:rPr lang="en-GB" dirty="0" err="1">
                <a:solidFill>
                  <a:srgbClr val="FF0000"/>
                </a:solidFill>
              </a:rPr>
              <a:t>e∈LSi</a:t>
            </a:r>
            <a:r>
              <a:rPr lang="en-GB" dirty="0">
                <a:solidFill>
                  <a:srgbClr val="FF0000"/>
                </a:solidFill>
              </a:rPr>
              <a:t> </a:t>
            </a:r>
            <a:r>
              <a:rPr lang="en-GB" dirty="0" err="1"/>
              <a:t>iff</a:t>
            </a:r>
            <a:r>
              <a:rPr lang="en-GB" dirty="0"/>
              <a:t> e belongs to the sequence of events that have taken process pi to state </a:t>
            </a:r>
            <a:r>
              <a:rPr lang="en-GB" dirty="0" err="1"/>
              <a:t>LSi</a:t>
            </a:r>
            <a:r>
              <a:rPr lang="en-GB" dirty="0"/>
              <a:t> . </a:t>
            </a:r>
          </a:p>
          <a:p>
            <a:r>
              <a:rPr lang="en-GB" dirty="0"/>
              <a:t>For an event e and a process state </a:t>
            </a:r>
            <a:r>
              <a:rPr lang="en-GB" dirty="0" err="1"/>
              <a:t>LSi</a:t>
            </a:r>
            <a:r>
              <a:rPr lang="en-GB" dirty="0"/>
              <a:t> ,                 </a:t>
            </a:r>
            <a:r>
              <a:rPr lang="en-GB" dirty="0" err="1"/>
              <a:t>iff</a:t>
            </a:r>
            <a:r>
              <a:rPr lang="en-GB" dirty="0"/>
              <a:t> e does not belong to the sequence of events that have taken process pi to state </a:t>
            </a:r>
            <a:r>
              <a:rPr lang="en-GB" dirty="0" err="1"/>
              <a:t>LSi</a:t>
            </a:r>
            <a:r>
              <a:rPr lang="en-GB" dirty="0"/>
              <a:t> .</a:t>
            </a:r>
          </a:p>
          <a:p>
            <a:r>
              <a:rPr lang="en-GB" dirty="0"/>
              <a:t> For a channel </a:t>
            </a:r>
            <a:r>
              <a:rPr lang="en-GB" dirty="0" err="1"/>
              <a:t>Cij</a:t>
            </a:r>
            <a:r>
              <a:rPr lang="en-GB" dirty="0"/>
              <a:t> , the following set of messages can be defined based on the local states of the processes pi and </a:t>
            </a:r>
            <a:r>
              <a:rPr lang="en-GB" dirty="0" err="1"/>
              <a:t>pj</a:t>
            </a:r>
            <a:r>
              <a:rPr lang="en-GB" dirty="0"/>
              <a:t> </a:t>
            </a:r>
          </a:p>
          <a:p>
            <a:r>
              <a:rPr lang="en-GB" dirty="0"/>
              <a:t> </a:t>
            </a:r>
          </a:p>
          <a:p>
            <a:endParaRPr lang="en-GB" dirty="0"/>
          </a:p>
          <a:p>
            <a:endParaRPr lang="en-GB" dirty="0"/>
          </a:p>
          <a:p>
            <a:endParaRPr lang="en-GB" dirty="0"/>
          </a:p>
          <a:p>
            <a:pPr marL="0" indent="0">
              <a:buNone/>
            </a:pPr>
            <a:endParaRPr lang="en-GB" dirty="0"/>
          </a:p>
          <a:p>
            <a:endParaRPr lang="en-IN" dirty="0">
              <a:solidFill>
                <a:srgbClr val="FF0000"/>
              </a:solidFill>
            </a:endParaRPr>
          </a:p>
        </p:txBody>
      </p:sp>
      <p:pic>
        <p:nvPicPr>
          <p:cNvPr id="5" name="Picture 4">
            <a:extLst>
              <a:ext uri="{FF2B5EF4-FFF2-40B4-BE49-F238E27FC236}">
                <a16:creationId xmlns:a16="http://schemas.microsoft.com/office/drawing/2014/main" id="{7AA9D163-2E6B-78F1-44C1-70563328E567}"/>
              </a:ext>
            </a:extLst>
          </p:cNvPr>
          <p:cNvPicPr>
            <a:picLocks noChangeAspect="1"/>
          </p:cNvPicPr>
          <p:nvPr/>
        </p:nvPicPr>
        <p:blipFill>
          <a:blip r:embed="rId2"/>
          <a:stretch>
            <a:fillRect/>
          </a:stretch>
        </p:blipFill>
        <p:spPr>
          <a:xfrm>
            <a:off x="6858000" y="2949624"/>
            <a:ext cx="1143000" cy="438593"/>
          </a:xfrm>
          <a:prstGeom prst="rect">
            <a:avLst/>
          </a:prstGeom>
        </p:spPr>
      </p:pic>
      <p:pic>
        <p:nvPicPr>
          <p:cNvPr id="9" name="Picture 2">
            <a:extLst>
              <a:ext uri="{FF2B5EF4-FFF2-40B4-BE49-F238E27FC236}">
                <a16:creationId xmlns:a16="http://schemas.microsoft.com/office/drawing/2014/main" id="{E984FDA0-E9E8-9730-0E84-339DABD8E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843" y="5470525"/>
            <a:ext cx="730431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793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Global state and snapshot recording algorithms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A consistent global state</a:t>
            </a:r>
          </a:p>
          <a:p>
            <a:pPr algn="just">
              <a:buFont typeface="Wingdings" panose="05000000000000000000" pitchFamily="2" charset="2"/>
              <a:buChar char="Ø"/>
            </a:pPr>
            <a:r>
              <a:rPr lang="en-IN" sz="2000" dirty="0"/>
              <a:t>The global state of a distributed system is a collection of the local states of the processes and the channels.  G lobal state GS is defined as</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A global state GS is a </a:t>
            </a:r>
            <a:r>
              <a:rPr lang="en-IN" sz="2000" b="1" dirty="0"/>
              <a:t>consistent global state</a:t>
            </a:r>
            <a:r>
              <a:rPr lang="en-IN" sz="2000" dirty="0"/>
              <a:t> if it satisfies the following two conditions</a:t>
            </a: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133600"/>
            <a:ext cx="432745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419600"/>
            <a:ext cx="76581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270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Global state and snapshot recording algorithms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Interpretation in terms of cuts</a:t>
            </a:r>
          </a:p>
          <a:p>
            <a:pPr marL="0" indent="0" algn="just">
              <a:buNone/>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Cuts in a space–time diagram provide a powerful graphical aid in representing and reasoning about the global states of a computation.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 cut is a line joining an arbitrary point on each process line that slices the space–time diagram into a PAST and a FUTURE.</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b="1" dirty="0"/>
              <a:t>A consistent global state corresponds to a cut in which every message received in the PAST of the cut has been sent in the PAST of that cut.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Such a cut is known as a consistent cut.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All the messages that cross the cut from the PAST to the FUTURE are in </a:t>
            </a:r>
            <a:r>
              <a:rPr lang="en-IN" sz="2000" b="1" dirty="0"/>
              <a:t>transit</a:t>
            </a:r>
            <a:r>
              <a:rPr lang="en-IN" sz="2000" dirty="0"/>
              <a:t>,  captured in the corresponding channel state.</a:t>
            </a: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497054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FC94-2213-45D0-C49B-6D13F3BB330D}"/>
              </a:ext>
            </a:extLst>
          </p:cNvPr>
          <p:cNvSpPr>
            <a:spLocks noGrp="1"/>
          </p:cNvSpPr>
          <p:nvPr>
            <p:ph type="title"/>
          </p:nvPr>
        </p:nvSpPr>
        <p:spPr/>
        <p:txBody>
          <a:bodyPr>
            <a:normAutofit fontScale="90000"/>
          </a:bodyPr>
          <a:lstStyle/>
          <a:p>
            <a:r>
              <a:rPr lang="en-IN" sz="4400" b="1" dirty="0"/>
              <a:t>Interpretation in terms of cuts</a:t>
            </a:r>
            <a:br>
              <a:rPr lang="en-IN" sz="4400" b="1" dirty="0"/>
            </a:br>
            <a:endParaRPr lang="en-IN" dirty="0"/>
          </a:p>
        </p:txBody>
      </p:sp>
      <p:sp>
        <p:nvSpPr>
          <p:cNvPr id="3" name="Content Placeholder 2">
            <a:extLst>
              <a:ext uri="{FF2B5EF4-FFF2-40B4-BE49-F238E27FC236}">
                <a16:creationId xmlns:a16="http://schemas.microsoft.com/office/drawing/2014/main" id="{36F6325C-2324-DD25-55C1-FAEF3938878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76C1DA3-E620-6CA3-1D7B-2CC70C7912BB}"/>
              </a:ext>
            </a:extLst>
          </p:cNvPr>
          <p:cNvPicPr>
            <a:picLocks noChangeAspect="1"/>
          </p:cNvPicPr>
          <p:nvPr/>
        </p:nvPicPr>
        <p:blipFill>
          <a:blip r:embed="rId2"/>
          <a:stretch>
            <a:fillRect/>
          </a:stretch>
        </p:blipFill>
        <p:spPr>
          <a:xfrm>
            <a:off x="352425" y="1166812"/>
            <a:ext cx="8439150" cy="4524375"/>
          </a:xfrm>
          <a:prstGeom prst="rect">
            <a:avLst/>
          </a:prstGeom>
        </p:spPr>
      </p:pic>
    </p:spTree>
    <p:extLst>
      <p:ext uri="{BB962C8B-B14F-4D97-AF65-F5344CB8AC3E}">
        <p14:creationId xmlns:p14="http://schemas.microsoft.com/office/powerpoint/2010/main" val="4211940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3CED-3146-11CC-1915-722032E830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42709F-2223-0E5A-2170-3A27C2F30109}"/>
              </a:ext>
            </a:extLst>
          </p:cNvPr>
          <p:cNvSpPr>
            <a:spLocks noGrp="1"/>
          </p:cNvSpPr>
          <p:nvPr>
            <p:ph idx="1"/>
          </p:nvPr>
        </p:nvSpPr>
        <p:spPr/>
        <p:txBody>
          <a:bodyPr/>
          <a:lstStyle/>
          <a:p>
            <a:r>
              <a:rPr lang="en-GB" dirty="0"/>
              <a:t>Cut C1 is inconsistent because message m1 is flowing from the FUTURE to the PAST.</a:t>
            </a:r>
          </a:p>
          <a:p>
            <a:r>
              <a:rPr lang="en-GB" dirty="0"/>
              <a:t> Cut C2 is consistent and message m4 must be captured in the state of channel C21.</a:t>
            </a:r>
            <a:endParaRPr lang="en-IN" dirty="0"/>
          </a:p>
        </p:txBody>
      </p:sp>
    </p:spTree>
    <p:extLst>
      <p:ext uri="{BB962C8B-B14F-4D97-AF65-F5344CB8AC3E}">
        <p14:creationId xmlns:p14="http://schemas.microsoft.com/office/powerpoint/2010/main" val="2050396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Global state and snapshot recording algorithms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lnSpcReduction="10000"/>
          </a:bodyPr>
          <a:lstStyle/>
          <a:p>
            <a:pPr marL="0" indent="0" algn="just">
              <a:buNone/>
            </a:pPr>
            <a:r>
              <a:rPr lang="en-IN" sz="2000" b="1" dirty="0"/>
              <a:t>Issues in recording a global state</a:t>
            </a:r>
          </a:p>
          <a:p>
            <a:pPr marL="0" indent="0" algn="just">
              <a:buNone/>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If a global physical clock were available, the following simple procedure could be used to record a consistent global snapshot of a distributed system. </a:t>
            </a:r>
          </a:p>
          <a:p>
            <a:pPr algn="just">
              <a:buFont typeface="Wingdings" pitchFamily="2" charset="2"/>
              <a:buChar char="§"/>
            </a:pPr>
            <a:endParaRPr lang="en-IN" sz="2000" dirty="0"/>
          </a:p>
          <a:p>
            <a:pPr algn="just">
              <a:buFont typeface="Wingdings" pitchFamily="2" charset="2"/>
              <a:buChar char="§"/>
            </a:pPr>
            <a:r>
              <a:rPr lang="en-IN" sz="2000" dirty="0"/>
              <a:t>In this, the initiator of the snapshot collection decides a future time at which the snapshot is to be taken and broadcasts this time to every process. </a:t>
            </a:r>
          </a:p>
          <a:p>
            <a:pPr algn="just">
              <a:buFont typeface="Wingdings" pitchFamily="2" charset="2"/>
              <a:buChar char="§"/>
            </a:pPr>
            <a:endParaRPr lang="en-IN" sz="2000" dirty="0"/>
          </a:p>
          <a:p>
            <a:pPr algn="just">
              <a:buFont typeface="Wingdings" pitchFamily="2" charset="2"/>
              <a:buChar char="§"/>
            </a:pPr>
            <a:r>
              <a:rPr lang="en-IN" sz="2000" dirty="0"/>
              <a:t>All processes take their local snapshots at that instant in the global time.</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However, a global physical clock is not available in a distributed system and the following two issues need to be addressed in recording of a consistent global snapshot of a distributed system</a:t>
            </a:r>
          </a:p>
          <a:p>
            <a:pPr algn="just">
              <a:buFont typeface="Wingdings" pitchFamily="2" charset="2"/>
              <a:buChar char="§"/>
            </a:pPr>
            <a:endParaRPr lang="en-IN" sz="2000" dirty="0"/>
          </a:p>
          <a:p>
            <a:pPr algn="just">
              <a:buFont typeface="Wingdings" pitchFamily="2" charset="2"/>
              <a:buChar char="§"/>
            </a:pPr>
            <a:r>
              <a:rPr lang="en-IN" sz="2000" dirty="0"/>
              <a:t>1: How to distinguish between the messages to be recorded in the snapshot (either in a channel state or a process state) from those not to be recorded</a:t>
            </a:r>
          </a:p>
          <a:p>
            <a:pPr algn="just">
              <a:buFont typeface="Wingdings" pitchFamily="2" charset="2"/>
              <a:buChar char="§"/>
            </a:pPr>
            <a:r>
              <a:rPr lang="en-IN" sz="2000" dirty="0"/>
              <a:t>2: How to determine the instant when a process takes its snapshot</a:t>
            </a: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724849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E1D-3571-3D08-EA20-CD56D1A04BA7}"/>
              </a:ext>
            </a:extLst>
          </p:cNvPr>
          <p:cNvSpPr>
            <a:spLocks noGrp="1"/>
          </p:cNvSpPr>
          <p:nvPr>
            <p:ph type="title"/>
          </p:nvPr>
        </p:nvSpPr>
        <p:spPr/>
        <p:txBody>
          <a:bodyPr>
            <a:normAutofit fontScale="90000"/>
          </a:bodyPr>
          <a:lstStyle/>
          <a:p>
            <a:r>
              <a:rPr lang="en-IN" sz="4400" b="1" dirty="0"/>
              <a:t>Issues in recording a global state</a:t>
            </a:r>
            <a:br>
              <a:rPr lang="en-IN" sz="4400" b="1" dirty="0"/>
            </a:br>
            <a:endParaRPr lang="en-IN" dirty="0"/>
          </a:p>
        </p:txBody>
      </p:sp>
      <p:pic>
        <p:nvPicPr>
          <p:cNvPr id="7" name="Content Placeholder 6">
            <a:extLst>
              <a:ext uri="{FF2B5EF4-FFF2-40B4-BE49-F238E27FC236}">
                <a16:creationId xmlns:a16="http://schemas.microsoft.com/office/drawing/2014/main" id="{0F77CC60-0CD4-A46A-4EA5-D549BD7AC28C}"/>
              </a:ext>
            </a:extLst>
          </p:cNvPr>
          <p:cNvPicPr>
            <a:picLocks noGrp="1" noChangeAspect="1"/>
          </p:cNvPicPr>
          <p:nvPr>
            <p:ph idx="1"/>
          </p:nvPr>
        </p:nvPicPr>
        <p:blipFill>
          <a:blip r:embed="rId2"/>
          <a:stretch>
            <a:fillRect/>
          </a:stretch>
        </p:blipFill>
        <p:spPr>
          <a:xfrm>
            <a:off x="457201" y="1524000"/>
            <a:ext cx="8686800" cy="4128258"/>
          </a:xfrm>
        </p:spPr>
      </p:pic>
    </p:spTree>
    <p:extLst>
      <p:ext uri="{BB962C8B-B14F-4D97-AF65-F5344CB8AC3E}">
        <p14:creationId xmlns:p14="http://schemas.microsoft.com/office/powerpoint/2010/main" val="2825442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Snapshot algorithms for FIFO channels </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anose="05000000000000000000" pitchFamily="2" charset="2"/>
              <a:buChar char="Ø"/>
            </a:pPr>
            <a:r>
              <a:rPr lang="en-IN" sz="2000" dirty="0"/>
              <a:t>The Chandy-</a:t>
            </a:r>
            <a:r>
              <a:rPr lang="en-IN" sz="2000" dirty="0" err="1"/>
              <a:t>Lamport</a:t>
            </a:r>
            <a:r>
              <a:rPr lang="en-IN" sz="2000" dirty="0"/>
              <a:t> algorithm uses a </a:t>
            </a:r>
            <a:r>
              <a:rPr lang="en-IN" sz="2000" dirty="0">
                <a:solidFill>
                  <a:srgbClr val="FF0000"/>
                </a:solidFill>
              </a:rPr>
              <a:t>control message</a:t>
            </a:r>
            <a:r>
              <a:rPr lang="en-IN" sz="2000" dirty="0"/>
              <a:t>, called a marker. </a:t>
            </a:r>
          </a:p>
          <a:p>
            <a:pPr lvl="1" algn="just">
              <a:buFont typeface="Wingdings" panose="05000000000000000000" pitchFamily="2" charset="2"/>
              <a:buChar char="Ø"/>
            </a:pPr>
            <a:r>
              <a:rPr lang="en-IN" sz="1600" dirty="0">
                <a:solidFill>
                  <a:srgbClr val="FF0000"/>
                </a:solidFill>
              </a:rPr>
              <a:t>Computation messages</a:t>
            </a:r>
            <a:r>
              <a:rPr lang="en-IN" sz="1600" dirty="0"/>
              <a:t> –exchanged by underlying </a:t>
            </a:r>
            <a:r>
              <a:rPr lang="en-IN" sz="1600" dirty="0" err="1"/>
              <a:t>appln</a:t>
            </a:r>
            <a:endParaRPr lang="en-IN" sz="1600" dirty="0"/>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After a site has recorded its snapshot, it sends a marker along all of its outgoing channels before sending out any more messages.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Since channels are FIFO, a marker separates the messages in the channel into those to be included in the snapshot (i.e., channel state or process state) from those not to be recorded in the snapshot. </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marL="0" indent="0" algn="just">
              <a:buNone/>
            </a:pPr>
            <a:r>
              <a:rPr lang="en-IN" sz="2000" b="1" dirty="0"/>
              <a:t>The algorithm</a:t>
            </a:r>
          </a:p>
          <a:p>
            <a:pPr marL="0" indent="0" algn="just">
              <a:buNone/>
            </a:pPr>
            <a:endParaRPr lang="en-IN" sz="2000" b="1" dirty="0">
              <a:latin typeface="Times New Roman" pitchFamily="18" charset="0"/>
              <a:cs typeface="Times New Roman" pitchFamily="18" charset="0"/>
            </a:endParaRPr>
          </a:p>
          <a:p>
            <a:pPr marL="0" indent="0" algn="just">
              <a:buNone/>
            </a:pPr>
            <a:r>
              <a:rPr lang="en-IN" sz="2000" dirty="0"/>
              <a:t>A process initiates snapshot collection by executing the marker sending rule by which it records its local state and sends a marker on each outgoing channel</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67746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Logical time</a:t>
            </a:r>
          </a:p>
        </p:txBody>
      </p:sp>
      <p:sp>
        <p:nvSpPr>
          <p:cNvPr id="3" name="Content Placeholder 2"/>
          <p:cNvSpPr>
            <a:spLocks noGrp="1"/>
          </p:cNvSpPr>
          <p:nvPr>
            <p:ph idx="1"/>
          </p:nvPr>
        </p:nvSpPr>
        <p:spPr>
          <a:xfrm>
            <a:off x="381000" y="914400"/>
            <a:ext cx="8534400" cy="4953000"/>
          </a:xfrm>
        </p:spPr>
        <p:txBody>
          <a:bodyPr>
            <a:noAutofit/>
          </a:bodyPr>
          <a:lstStyle/>
          <a:p>
            <a:pPr algn="just">
              <a:buFont typeface="Wingdings" pitchFamily="2" charset="2"/>
              <a:buChar char="§"/>
            </a:pPr>
            <a:r>
              <a:rPr lang="en-IN" sz="2000" dirty="0"/>
              <a:t>Examples of some of these problems is as follows: </a:t>
            </a:r>
          </a:p>
          <a:p>
            <a:pPr marL="0" indent="0" algn="just">
              <a:buNone/>
            </a:pPr>
            <a:r>
              <a:rPr lang="en-IN" sz="2000" dirty="0"/>
              <a:t>Distributed algorithms design</a:t>
            </a:r>
          </a:p>
          <a:p>
            <a:pPr marL="0" indent="0" algn="just">
              <a:buNone/>
            </a:pPr>
            <a:r>
              <a:rPr lang="en-IN" sz="2000" dirty="0"/>
              <a:t>Tracking of dependent events</a:t>
            </a:r>
          </a:p>
          <a:p>
            <a:pPr marL="0" indent="0" algn="just">
              <a:buNone/>
            </a:pPr>
            <a:r>
              <a:rPr lang="en-IN" sz="2000" dirty="0"/>
              <a:t>Knowledge about the progress</a:t>
            </a:r>
          </a:p>
          <a:p>
            <a:pPr marL="0" indent="0" algn="just">
              <a:buNone/>
            </a:pPr>
            <a:endParaRPr lang="en-IN" sz="2000" dirty="0"/>
          </a:p>
          <a:p>
            <a:pPr algn="just">
              <a:buFont typeface="Wingdings" pitchFamily="2" charset="2"/>
              <a:buChar char="§"/>
            </a:pPr>
            <a:r>
              <a:rPr lang="en-IN" sz="2000" dirty="0"/>
              <a:t>The concept of causality is widely used by human beings, often unconsciously, in the planning, scheduling, and execution</a:t>
            </a:r>
          </a:p>
          <a:p>
            <a:pPr algn="just">
              <a:buFont typeface="Wingdings" pitchFamily="2" charset="2"/>
              <a:buChar char="§"/>
            </a:pPr>
            <a:endParaRPr lang="en-IN" sz="2000" dirty="0"/>
          </a:p>
          <a:p>
            <a:pPr algn="just">
              <a:buFont typeface="Wingdings" pitchFamily="2" charset="2"/>
              <a:buChar char="§"/>
            </a:pPr>
            <a:r>
              <a:rPr lang="en-IN" sz="2000" dirty="0"/>
              <a:t>In day-to-day life, the global time to deduce causality relation is obtained from loosely synchronized clocks (i.e., wrist watches, wall clocks). </a:t>
            </a:r>
          </a:p>
          <a:p>
            <a:pPr algn="just">
              <a:buFont typeface="Wingdings" pitchFamily="2" charset="2"/>
              <a:buChar char="§"/>
            </a:pPr>
            <a:endParaRPr lang="en-IN" sz="2000" dirty="0"/>
          </a:p>
          <a:p>
            <a:pPr algn="just">
              <a:buFont typeface="Wingdings" pitchFamily="2" charset="2"/>
              <a:buChar char="§"/>
            </a:pPr>
            <a:r>
              <a:rPr lang="en-IN" sz="2000" dirty="0"/>
              <a:t>However, in distributed computing systems, the rate of occurrence of events is several magnitudes higher and the event execution time is several magnitudes smaller. </a:t>
            </a:r>
          </a:p>
          <a:p>
            <a:pPr algn="just">
              <a:buFont typeface="Wingdings" pitchFamily="2" charset="2"/>
              <a:buChar char="§"/>
            </a:pPr>
            <a:endParaRPr lang="en-IN" sz="2000" dirty="0"/>
          </a:p>
          <a:p>
            <a:pPr algn="just">
              <a:buFont typeface="Wingdings" pitchFamily="2" charset="2"/>
              <a:buChar char="§"/>
            </a:pPr>
            <a:r>
              <a:rPr lang="en-IN" sz="2000" dirty="0"/>
              <a:t>Consequently, if the physical clocks are not precisely synchronized, the causality relation between events may not be accurately captured</a:t>
            </a:r>
          </a:p>
          <a:p>
            <a:pPr marL="0" indent="0" algn="just">
              <a:buNone/>
            </a:pPr>
            <a:endParaRPr lang="en-IN" sz="2000" dirty="0"/>
          </a:p>
        </p:txBody>
      </p:sp>
    </p:spTree>
    <p:extLst>
      <p:ext uri="{BB962C8B-B14F-4D97-AF65-F5344CB8AC3E}">
        <p14:creationId xmlns:p14="http://schemas.microsoft.com/office/powerpoint/2010/main" val="2803061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8C1A-CA59-C13A-6F28-1A42F4C6CD56}"/>
              </a:ext>
            </a:extLst>
          </p:cNvPr>
          <p:cNvSpPr>
            <a:spLocks noGrp="1"/>
          </p:cNvSpPr>
          <p:nvPr>
            <p:ph type="title"/>
          </p:nvPr>
        </p:nvSpPr>
        <p:spPr/>
        <p:txBody>
          <a:bodyPr>
            <a:normAutofit fontScale="90000"/>
          </a:bodyPr>
          <a:lstStyle/>
          <a:p>
            <a:r>
              <a:rPr lang="en-GB" dirty="0"/>
              <a:t>Chandy-</a:t>
            </a:r>
            <a:r>
              <a:rPr lang="en-GB" dirty="0" err="1"/>
              <a:t>Lamport</a:t>
            </a:r>
            <a:r>
              <a:rPr lang="en-GB" dirty="0"/>
              <a:t> algorithm</a:t>
            </a:r>
            <a:br>
              <a:rPr lang="en-GB" dirty="0"/>
            </a:br>
            <a:endParaRPr lang="en-IN" dirty="0"/>
          </a:p>
        </p:txBody>
      </p:sp>
      <p:sp>
        <p:nvSpPr>
          <p:cNvPr id="3" name="Content Placeholder 2">
            <a:extLst>
              <a:ext uri="{FF2B5EF4-FFF2-40B4-BE49-F238E27FC236}">
                <a16:creationId xmlns:a16="http://schemas.microsoft.com/office/drawing/2014/main" id="{CEAC9E60-E0FD-1AB9-DC6C-396018E12B04}"/>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GB" dirty="0"/>
              <a:t>The Chandy-</a:t>
            </a:r>
            <a:r>
              <a:rPr lang="en-GB" dirty="0" err="1"/>
              <a:t>Lamport</a:t>
            </a:r>
            <a:r>
              <a:rPr lang="en-GB" dirty="0"/>
              <a:t> algorithm uses a control message, called a marker whose role in a FIFO system is to separate messages in the channels.</a:t>
            </a:r>
          </a:p>
          <a:p>
            <a:pPr>
              <a:buFont typeface="Wingdings" panose="05000000000000000000" pitchFamily="2" charset="2"/>
              <a:buChar char="Ø"/>
            </a:pPr>
            <a:r>
              <a:rPr lang="en-GB" dirty="0"/>
              <a:t>After a site has recorded its snapshot, it sends a marker, along all of its outgoing channels before sending out any more messages.</a:t>
            </a:r>
          </a:p>
          <a:p>
            <a:pPr>
              <a:buFont typeface="Wingdings" panose="05000000000000000000" pitchFamily="2" charset="2"/>
              <a:buChar char="Ø"/>
            </a:pPr>
            <a:r>
              <a:rPr lang="en-GB" dirty="0"/>
              <a:t>A marker separates the messages in the channel into those to be included in the snapshot from those not to be recorded in the snapshot.</a:t>
            </a:r>
          </a:p>
          <a:p>
            <a:pPr>
              <a:buFont typeface="Wingdings" panose="05000000000000000000" pitchFamily="2" charset="2"/>
              <a:buChar char="Ø"/>
            </a:pPr>
            <a:r>
              <a:rPr lang="en-GB" dirty="0"/>
              <a:t>A process must record its snapshot no later than when it receives a marker on any of its incoming channels.</a:t>
            </a:r>
            <a:endParaRPr lang="en-IN" dirty="0"/>
          </a:p>
        </p:txBody>
      </p:sp>
    </p:spTree>
    <p:extLst>
      <p:ext uri="{BB962C8B-B14F-4D97-AF65-F5344CB8AC3E}">
        <p14:creationId xmlns:p14="http://schemas.microsoft.com/office/powerpoint/2010/main" val="944915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5FE6-EFCD-7575-3C64-83276E972B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B3AE16-898E-1091-7FA6-9260377DBA90}"/>
              </a:ext>
            </a:extLst>
          </p:cNvPr>
          <p:cNvSpPr>
            <a:spLocks noGrp="1"/>
          </p:cNvSpPr>
          <p:nvPr>
            <p:ph idx="1"/>
          </p:nvPr>
        </p:nvSpPr>
        <p:spPr/>
        <p:txBody>
          <a:bodyPr>
            <a:normAutofit fontScale="77500" lnSpcReduction="20000"/>
          </a:bodyPr>
          <a:lstStyle/>
          <a:p>
            <a:r>
              <a:rPr lang="en-GB" dirty="0"/>
              <a:t>The algorithm can be initiated by any process by executing the “Marker Sending Rule” by which it records its local state and sends a marker on each outgoing channel. </a:t>
            </a:r>
          </a:p>
          <a:p>
            <a:r>
              <a:rPr lang="en-GB" dirty="0"/>
              <a:t>A process executes the “Marker Receiving Rule” on receiving a marker. If the process has not yet recorded its local state, it records the state of the channel on which the marker is received as empty and executes the “Marker Sending Rule” to record its local state.</a:t>
            </a:r>
          </a:p>
          <a:p>
            <a:r>
              <a:rPr lang="en-GB" dirty="0"/>
              <a:t> The algorithm terminates after each process has received a marker on all of its incoming channels.</a:t>
            </a:r>
          </a:p>
          <a:p>
            <a:r>
              <a:rPr lang="en-GB" dirty="0"/>
              <a:t> All the local snapshots get disseminated to all other processes and all the processes can determine the global state.</a:t>
            </a:r>
            <a:endParaRPr lang="en-IN" dirty="0"/>
          </a:p>
        </p:txBody>
      </p:sp>
    </p:spTree>
    <p:extLst>
      <p:ext uri="{BB962C8B-B14F-4D97-AF65-F5344CB8AC3E}">
        <p14:creationId xmlns:p14="http://schemas.microsoft.com/office/powerpoint/2010/main" val="2656732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Snapshot algorithms for FIFO channels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err="1"/>
              <a:t>Chandy</a:t>
            </a:r>
            <a:r>
              <a:rPr lang="en-IN" sz="2000" b="1" dirty="0"/>
              <a:t>–</a:t>
            </a:r>
            <a:r>
              <a:rPr lang="en-IN" sz="2000" b="1" dirty="0" err="1"/>
              <a:t>Lamport</a:t>
            </a:r>
            <a:r>
              <a:rPr lang="en-IN" sz="2000" b="1" dirty="0"/>
              <a:t> algorithm</a:t>
            </a:r>
          </a:p>
          <a:p>
            <a:pPr algn="just">
              <a:buFont typeface="Wingdings" panose="05000000000000000000" pitchFamily="2" charset="2"/>
              <a:buChar char="Ø"/>
            </a:pPr>
            <a:r>
              <a:rPr lang="en-IN" sz="2000" dirty="0"/>
              <a:t>A process executes the marker receiving rule on receiving a marker.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If the process has not yet recorded its local state, it records the state of the channel on which the marker is received as empty and executes the marker sending rule to record its local state Otherwise, the state of the incoming channel on which the marker is received is recorded</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The algorithm can be initiated by any process by executing the marker sending rule. </a:t>
            </a:r>
          </a:p>
          <a:p>
            <a:pPr algn="just">
              <a:buFont typeface="Wingdings" panose="05000000000000000000" pitchFamily="2" charset="2"/>
              <a:buChar char="Ø"/>
            </a:pPr>
            <a:r>
              <a:rPr lang="en-IN" sz="2000" dirty="0"/>
              <a:t>The algorithm terminates after each process has received a marker on all of its incoming channels.</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The recorded local snapshots can be put together to create the global snapshot</a:t>
            </a:r>
          </a:p>
          <a:p>
            <a:pPr algn="just">
              <a:buFont typeface="Wingdings" panose="05000000000000000000" pitchFamily="2" charset="2"/>
              <a:buChar char="Ø"/>
            </a:pPr>
            <a:endParaRPr lang="en-IN" sz="2000" dirty="0"/>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5458422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75"/>
            <a:ext cx="8229600" cy="1143000"/>
          </a:xfrm>
        </p:spPr>
        <p:txBody>
          <a:bodyPr>
            <a:noAutofit/>
          </a:bodyPr>
          <a:lstStyle/>
          <a:p>
            <a:r>
              <a:rPr lang="en-IN" sz="3000" b="1" dirty="0">
                <a:solidFill>
                  <a:srgbClr val="002060"/>
                </a:solidFill>
              </a:rPr>
              <a:t>Snapshot algorithms for FIFO channels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err="1"/>
              <a:t>Chandy</a:t>
            </a:r>
            <a:r>
              <a:rPr lang="en-IN" sz="2000" b="1" dirty="0"/>
              <a:t>–</a:t>
            </a:r>
            <a:r>
              <a:rPr lang="en-IN" sz="2000" b="1" dirty="0" err="1"/>
              <a:t>Lamport</a:t>
            </a:r>
            <a:r>
              <a:rPr lang="en-IN" sz="2000" b="1" dirty="0"/>
              <a:t> algorithm</a:t>
            </a:r>
          </a:p>
          <a:p>
            <a:pPr marL="0" indent="0" algn="just">
              <a:buNone/>
            </a:pPr>
            <a:endParaRPr lang="en-IN" sz="2000" dirty="0"/>
          </a:p>
          <a:p>
            <a:pPr marL="0" indent="0" algn="just">
              <a:buNone/>
            </a:pPr>
            <a:endParaRPr lang="en-IN" sz="2000" dirty="0"/>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38900" cy="5181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407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7C68-5C1C-65F0-3394-3F1FF4F9B79C}"/>
              </a:ext>
            </a:extLst>
          </p:cNvPr>
          <p:cNvSpPr>
            <a:spLocks noGrp="1"/>
          </p:cNvSpPr>
          <p:nvPr>
            <p:ph type="title"/>
          </p:nvPr>
        </p:nvSpPr>
        <p:spPr/>
        <p:txBody>
          <a:bodyPr>
            <a:normAutofit fontScale="90000"/>
          </a:bodyPr>
          <a:lstStyle/>
          <a:p>
            <a:r>
              <a:rPr lang="en-GB" b="1" dirty="0"/>
              <a:t>Correctness :</a:t>
            </a:r>
            <a:br>
              <a:rPr lang="en-GB" b="1" dirty="0"/>
            </a:br>
            <a:endParaRPr lang="en-IN" b="1" dirty="0"/>
          </a:p>
        </p:txBody>
      </p:sp>
      <p:sp>
        <p:nvSpPr>
          <p:cNvPr id="3" name="Content Placeholder 2">
            <a:extLst>
              <a:ext uri="{FF2B5EF4-FFF2-40B4-BE49-F238E27FC236}">
                <a16:creationId xmlns:a16="http://schemas.microsoft.com/office/drawing/2014/main" id="{5DB66595-F7DD-7438-BF29-DEC4CD48742C}"/>
              </a:ext>
            </a:extLst>
          </p:cNvPr>
          <p:cNvSpPr>
            <a:spLocks noGrp="1"/>
          </p:cNvSpPr>
          <p:nvPr>
            <p:ph idx="1"/>
          </p:nvPr>
        </p:nvSpPr>
        <p:spPr/>
        <p:txBody>
          <a:bodyPr>
            <a:normAutofit fontScale="92500" lnSpcReduction="10000"/>
          </a:bodyPr>
          <a:lstStyle/>
          <a:p>
            <a:r>
              <a:rPr lang="en-GB" dirty="0"/>
              <a:t>Due to FIFO property of channels, it follows that no message sent after the marker on that channel is recorded in the channel state. Thus, condition C2 is satisfied. </a:t>
            </a:r>
          </a:p>
          <a:p>
            <a:r>
              <a:rPr lang="en-GB" dirty="0"/>
              <a:t>When a process </a:t>
            </a:r>
            <a:r>
              <a:rPr lang="en-GB" dirty="0" err="1"/>
              <a:t>pj</a:t>
            </a:r>
            <a:r>
              <a:rPr lang="en-GB" dirty="0"/>
              <a:t> receives message </a:t>
            </a:r>
            <a:r>
              <a:rPr lang="en-GB" dirty="0" err="1"/>
              <a:t>mij</a:t>
            </a:r>
            <a:r>
              <a:rPr lang="en-GB" dirty="0"/>
              <a:t> that precedes the marker on channel </a:t>
            </a:r>
            <a:r>
              <a:rPr lang="en-GB" dirty="0" err="1"/>
              <a:t>Cij</a:t>
            </a:r>
            <a:r>
              <a:rPr lang="en-GB" dirty="0"/>
              <a:t> , it acts as follows: If process </a:t>
            </a:r>
            <a:r>
              <a:rPr lang="en-GB" dirty="0" err="1"/>
              <a:t>pj</a:t>
            </a:r>
            <a:r>
              <a:rPr lang="en-GB" dirty="0"/>
              <a:t> has not taken its snapshot yet, then it includes </a:t>
            </a:r>
            <a:r>
              <a:rPr lang="en-GB" dirty="0" err="1"/>
              <a:t>mij</a:t>
            </a:r>
            <a:r>
              <a:rPr lang="en-GB" dirty="0"/>
              <a:t> in its recorded snapshot. Otherwise, it records </a:t>
            </a:r>
            <a:r>
              <a:rPr lang="en-GB" dirty="0" err="1"/>
              <a:t>mij</a:t>
            </a:r>
            <a:r>
              <a:rPr lang="en-GB" dirty="0"/>
              <a:t> in the state of the channel </a:t>
            </a:r>
            <a:r>
              <a:rPr lang="en-GB" dirty="0" err="1"/>
              <a:t>Cij</a:t>
            </a:r>
            <a:r>
              <a:rPr lang="en-GB" dirty="0"/>
              <a:t> . Thus, condition C1 is satisfied. </a:t>
            </a:r>
            <a:endParaRPr lang="en-IN" dirty="0"/>
          </a:p>
        </p:txBody>
      </p:sp>
    </p:spTree>
    <p:extLst>
      <p:ext uri="{BB962C8B-B14F-4D97-AF65-F5344CB8AC3E}">
        <p14:creationId xmlns:p14="http://schemas.microsoft.com/office/powerpoint/2010/main" val="461369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9042-FA77-8F8D-A6D7-EBDC188424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149B2A-39F7-A652-197D-627336B1699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4DE5D69-6859-9B76-A63E-9142E67CC317}"/>
              </a:ext>
            </a:extLst>
          </p:cNvPr>
          <p:cNvPicPr>
            <a:picLocks noChangeAspect="1"/>
          </p:cNvPicPr>
          <p:nvPr/>
        </p:nvPicPr>
        <p:blipFill>
          <a:blip r:embed="rId2"/>
          <a:stretch>
            <a:fillRect/>
          </a:stretch>
        </p:blipFill>
        <p:spPr>
          <a:xfrm>
            <a:off x="-76200" y="-13138"/>
            <a:ext cx="8656079" cy="5902933"/>
          </a:xfrm>
          <a:prstGeom prst="rect">
            <a:avLst/>
          </a:prstGeom>
        </p:spPr>
      </p:pic>
    </p:spTree>
    <p:extLst>
      <p:ext uri="{BB962C8B-B14F-4D97-AF65-F5344CB8AC3E}">
        <p14:creationId xmlns:p14="http://schemas.microsoft.com/office/powerpoint/2010/main" val="3818932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44AC-62EF-E5B2-5C57-B370B4681A7F}"/>
              </a:ext>
            </a:extLst>
          </p:cNvPr>
          <p:cNvSpPr>
            <a:spLocks noGrp="1"/>
          </p:cNvSpPr>
          <p:nvPr>
            <p:ph type="title"/>
          </p:nvPr>
        </p:nvSpPr>
        <p:spPr/>
        <p:txBody>
          <a:bodyPr>
            <a:normAutofit fontScale="90000"/>
          </a:bodyPr>
          <a:lstStyle/>
          <a:p>
            <a:r>
              <a:rPr lang="en-IN" sz="4400" b="1" dirty="0">
                <a:solidFill>
                  <a:srgbClr val="002060"/>
                </a:solidFill>
              </a:rPr>
              <a:t>Snapshot algorithms for FIFO channels</a:t>
            </a:r>
            <a:endParaRPr lang="en-IN" dirty="0"/>
          </a:p>
        </p:txBody>
      </p:sp>
      <p:sp>
        <p:nvSpPr>
          <p:cNvPr id="3" name="Content Placeholder 2">
            <a:extLst>
              <a:ext uri="{FF2B5EF4-FFF2-40B4-BE49-F238E27FC236}">
                <a16:creationId xmlns:a16="http://schemas.microsoft.com/office/drawing/2014/main" id="{002FEDA5-2E6E-F37E-A4E4-DBF0329B437C}"/>
              </a:ext>
            </a:extLst>
          </p:cNvPr>
          <p:cNvSpPr>
            <a:spLocks noGrp="1"/>
          </p:cNvSpPr>
          <p:nvPr>
            <p:ph idx="1"/>
          </p:nvPr>
        </p:nvSpPr>
        <p:spPr/>
        <p:txBody>
          <a:bodyPr>
            <a:normAutofit fontScale="92500" lnSpcReduction="20000"/>
          </a:bodyPr>
          <a:lstStyle/>
          <a:p>
            <a:r>
              <a:rPr lang="en-GB" dirty="0"/>
              <a:t>Site S1 records its local state (account A = $550) and sends a marker to site S2. </a:t>
            </a:r>
          </a:p>
          <a:p>
            <a:r>
              <a:rPr lang="en-GB" dirty="0"/>
              <a:t>The marker is received by site S2 after t4. When site S2 receives the marker, it records its local state (account B = $170), the state of channel C12 as $0, and sends a marker along channel C21.</a:t>
            </a:r>
          </a:p>
          <a:p>
            <a:r>
              <a:rPr lang="en-GB" dirty="0"/>
              <a:t>When site S1 receives this marker, it records the state of channel C21 as $80.</a:t>
            </a:r>
          </a:p>
          <a:p>
            <a:r>
              <a:rPr lang="en-GB" dirty="0"/>
              <a:t> The $800 amount in the system is conserved in the recorded global state,</a:t>
            </a:r>
          </a:p>
          <a:p>
            <a:r>
              <a:rPr lang="en-GB" dirty="0"/>
              <a:t> A = $550 B = $170 C12 = $0 C21 = $80</a:t>
            </a:r>
            <a:endParaRPr lang="en-IN" dirty="0"/>
          </a:p>
        </p:txBody>
      </p:sp>
    </p:spTree>
    <p:extLst>
      <p:ext uri="{BB962C8B-B14F-4D97-AF65-F5344CB8AC3E}">
        <p14:creationId xmlns:p14="http://schemas.microsoft.com/office/powerpoint/2010/main" val="10130425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000" b="1" dirty="0">
                <a:solidFill>
                  <a:srgbClr val="002060"/>
                </a:solidFill>
              </a:rPr>
              <a:t>Termination Detection</a:t>
            </a: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In distributed processing systems, a problem is typically solved in a distributed manner with the cooperation of a number of processes.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In such an environment, inferring if a distributed computation has ended is essential so that the results produced by the computation can be used</a:t>
            </a:r>
          </a:p>
          <a:p>
            <a:pPr marL="0" indent="0" algn="just">
              <a:buNone/>
            </a:pPr>
            <a:endParaRPr lang="en-IN" sz="2000" dirty="0"/>
          </a:p>
          <a:p>
            <a:pPr algn="just">
              <a:buFont typeface="Wingdings" pitchFamily="2" charset="2"/>
              <a:buChar char="§"/>
            </a:pPr>
            <a:r>
              <a:rPr lang="en-GB" sz="2000" dirty="0"/>
              <a:t>A fundamental problem in distributed systems is to determine if a distributed computation has terminated.</a:t>
            </a:r>
          </a:p>
          <a:p>
            <a:pPr algn="just">
              <a:buFont typeface="Wingdings" pitchFamily="2" charset="2"/>
              <a:buChar char="§"/>
            </a:pPr>
            <a:r>
              <a:rPr lang="en-GB" sz="2000" dirty="0"/>
              <a:t>In the termination detection problem, a particular process (or all of the processes) must infer when the underlying computation has terminated</a:t>
            </a:r>
          </a:p>
          <a:p>
            <a:pPr algn="just">
              <a:buFont typeface="Wingdings" pitchFamily="2" charset="2"/>
              <a:buChar char="§"/>
            </a:pPr>
            <a:endParaRPr lang="en-IN" sz="2000" dirty="0"/>
          </a:p>
          <a:p>
            <a:pPr algn="just">
              <a:buFont typeface="Wingdings" pitchFamily="2" charset="2"/>
              <a:buChar char="§"/>
            </a:pPr>
            <a:r>
              <a:rPr lang="en-IN" sz="2000" dirty="0"/>
              <a:t>messages used for the purpose of termination detection (by a termination detection algorithm) are called control messages.</a:t>
            </a:r>
          </a:p>
          <a:p>
            <a:pPr algn="just">
              <a:buFont typeface="Wingdings" pitchFamily="2" charset="2"/>
              <a:buChar char="§"/>
            </a:pPr>
            <a:endParaRPr lang="en-IN" sz="2000" dirty="0"/>
          </a:p>
          <a:p>
            <a:pPr marL="0" indent="0" algn="just">
              <a:buNone/>
            </a:pPr>
            <a:endParaRPr lang="en-IN" sz="2000" b="1" dirty="0">
              <a:latin typeface="Times New Roman" pitchFamily="18" charset="0"/>
              <a:cs typeface="Times New Roman" pitchFamily="18" charset="0"/>
            </a:endParaRPr>
          </a:p>
          <a:p>
            <a:pPr marL="0" indent="0" algn="just">
              <a:buNone/>
            </a:pPr>
            <a:r>
              <a:rPr lang="en-IN" sz="2000" dirty="0"/>
              <a:t>.</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612212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B980-5371-2B64-D02A-3FFF815D61A2}"/>
              </a:ext>
            </a:extLst>
          </p:cNvPr>
          <p:cNvSpPr>
            <a:spLocks noGrp="1"/>
          </p:cNvSpPr>
          <p:nvPr>
            <p:ph type="title"/>
          </p:nvPr>
        </p:nvSpPr>
        <p:spPr/>
        <p:txBody>
          <a:bodyPr/>
          <a:lstStyle/>
          <a:p>
            <a:r>
              <a:rPr lang="en-US" sz="4400" b="1" dirty="0">
                <a:solidFill>
                  <a:srgbClr val="002060"/>
                </a:solidFill>
              </a:rPr>
              <a:t>Termination Detection</a:t>
            </a:r>
            <a:endParaRPr lang="en-IN" dirty="0"/>
          </a:p>
        </p:txBody>
      </p:sp>
      <p:sp>
        <p:nvSpPr>
          <p:cNvPr id="3" name="Content Placeholder 2">
            <a:extLst>
              <a:ext uri="{FF2B5EF4-FFF2-40B4-BE49-F238E27FC236}">
                <a16:creationId xmlns:a16="http://schemas.microsoft.com/office/drawing/2014/main" id="{A6E3A051-A49E-4CA9-1DD4-0DF27E433D94}"/>
              </a:ext>
            </a:extLst>
          </p:cNvPr>
          <p:cNvSpPr>
            <a:spLocks noGrp="1"/>
          </p:cNvSpPr>
          <p:nvPr>
            <p:ph idx="1"/>
          </p:nvPr>
        </p:nvSpPr>
        <p:spPr/>
        <p:txBody>
          <a:bodyPr/>
          <a:lstStyle/>
          <a:p>
            <a:r>
              <a:rPr lang="en-GB" dirty="0"/>
              <a:t>there are two distributed computations taking place in the distributed system</a:t>
            </a:r>
          </a:p>
          <a:p>
            <a:pPr>
              <a:buFont typeface="Wingdings" panose="05000000000000000000" pitchFamily="2" charset="2"/>
              <a:buChar char="Ø"/>
            </a:pPr>
            <a:r>
              <a:rPr lang="en-GB" dirty="0"/>
              <a:t>the </a:t>
            </a:r>
            <a:r>
              <a:rPr lang="en-GB" dirty="0">
                <a:solidFill>
                  <a:srgbClr val="FF0000"/>
                </a:solidFill>
              </a:rPr>
              <a:t>underlying computation -&gt; </a:t>
            </a:r>
            <a:r>
              <a:rPr lang="en-IN" dirty="0"/>
              <a:t>basic messages</a:t>
            </a:r>
            <a:endParaRPr lang="en-GB" dirty="0"/>
          </a:p>
          <a:p>
            <a:pPr>
              <a:buFont typeface="Wingdings" panose="05000000000000000000" pitchFamily="2" charset="2"/>
              <a:buChar char="Ø"/>
            </a:pPr>
            <a:endParaRPr lang="en-GB" dirty="0"/>
          </a:p>
          <a:p>
            <a:pPr>
              <a:buFont typeface="Wingdings" panose="05000000000000000000" pitchFamily="2" charset="2"/>
              <a:buChar char="Ø"/>
            </a:pPr>
            <a:r>
              <a:rPr lang="en-GB" dirty="0"/>
              <a:t>the </a:t>
            </a:r>
            <a:r>
              <a:rPr lang="en-GB" dirty="0">
                <a:solidFill>
                  <a:srgbClr val="FF0000"/>
                </a:solidFill>
              </a:rPr>
              <a:t>termination detection algorithm -&gt;</a:t>
            </a:r>
            <a:r>
              <a:rPr lang="en-IN" dirty="0"/>
              <a:t>control messages.</a:t>
            </a:r>
          </a:p>
        </p:txBody>
      </p:sp>
    </p:spTree>
    <p:extLst>
      <p:ext uri="{BB962C8B-B14F-4D97-AF65-F5344CB8AC3E}">
        <p14:creationId xmlns:p14="http://schemas.microsoft.com/office/powerpoint/2010/main" val="24821528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A7DF-9868-E2D0-EE98-CE437A0EF3E7}"/>
              </a:ext>
            </a:extLst>
          </p:cNvPr>
          <p:cNvSpPr>
            <a:spLocks noGrp="1"/>
          </p:cNvSpPr>
          <p:nvPr>
            <p:ph type="title"/>
          </p:nvPr>
        </p:nvSpPr>
        <p:spPr/>
        <p:txBody>
          <a:bodyPr/>
          <a:lstStyle/>
          <a:p>
            <a:r>
              <a:rPr lang="en-US" sz="4400" b="1" dirty="0">
                <a:solidFill>
                  <a:srgbClr val="002060"/>
                </a:solidFill>
              </a:rPr>
              <a:t>Termination Detection</a:t>
            </a:r>
            <a:endParaRPr lang="en-IN" dirty="0"/>
          </a:p>
        </p:txBody>
      </p:sp>
      <p:sp>
        <p:nvSpPr>
          <p:cNvPr id="3" name="Content Placeholder 2">
            <a:extLst>
              <a:ext uri="{FF2B5EF4-FFF2-40B4-BE49-F238E27FC236}">
                <a16:creationId xmlns:a16="http://schemas.microsoft.com/office/drawing/2014/main" id="{3D6158D4-581B-CB33-F64C-1A6114F9F23B}"/>
              </a:ext>
            </a:extLst>
          </p:cNvPr>
          <p:cNvSpPr>
            <a:spLocks noGrp="1"/>
          </p:cNvSpPr>
          <p:nvPr>
            <p:ph idx="1"/>
          </p:nvPr>
        </p:nvSpPr>
        <p:spPr/>
        <p:txBody>
          <a:bodyPr>
            <a:normAutofit fontScale="92500" lnSpcReduction="20000"/>
          </a:bodyPr>
          <a:lstStyle/>
          <a:p>
            <a:pPr marL="0" indent="0" algn="just">
              <a:buNone/>
            </a:pPr>
            <a:r>
              <a:rPr lang="en-IN" sz="3200" b="1" dirty="0"/>
              <a:t>A termination detection (TD) algorithm must ensure the following: </a:t>
            </a:r>
          </a:p>
          <a:p>
            <a:pPr marL="0" indent="0" algn="just">
              <a:buNone/>
            </a:pPr>
            <a:endParaRPr lang="en-IN" sz="3200" b="1" dirty="0">
              <a:latin typeface="Times New Roman" pitchFamily="18" charset="0"/>
              <a:cs typeface="Times New Roman" pitchFamily="18" charset="0"/>
            </a:endParaRPr>
          </a:p>
          <a:p>
            <a:pPr marL="457200" indent="-457200" algn="just">
              <a:buFont typeface="+mj-lt"/>
              <a:buAutoNum type="arabicPeriod"/>
            </a:pPr>
            <a:r>
              <a:rPr lang="en-IN" sz="3200" dirty="0"/>
              <a:t>Execution of a TD algorithm cannot </a:t>
            </a:r>
            <a:r>
              <a:rPr lang="en-IN" sz="3200" dirty="0">
                <a:solidFill>
                  <a:srgbClr val="FF0000"/>
                </a:solidFill>
              </a:rPr>
              <a:t>indefinitely delay</a:t>
            </a:r>
            <a:r>
              <a:rPr lang="en-IN" sz="3200" dirty="0"/>
              <a:t> the underlying computation; that is, execution of the termination detection algorithm must not </a:t>
            </a:r>
            <a:r>
              <a:rPr lang="en-IN" sz="3200" dirty="0">
                <a:solidFill>
                  <a:srgbClr val="FF0000"/>
                </a:solidFill>
              </a:rPr>
              <a:t>freeze</a:t>
            </a:r>
            <a:r>
              <a:rPr lang="en-IN" sz="3200" dirty="0"/>
              <a:t> the underlying computation</a:t>
            </a:r>
          </a:p>
          <a:p>
            <a:pPr marL="457200" indent="-457200" algn="just">
              <a:buFont typeface="+mj-lt"/>
              <a:buAutoNum type="arabicPeriod"/>
            </a:pPr>
            <a:endParaRPr lang="en-IN" sz="3200" b="1" dirty="0">
              <a:latin typeface="Times New Roman" pitchFamily="18" charset="0"/>
              <a:cs typeface="Times New Roman" pitchFamily="18" charset="0"/>
            </a:endParaRPr>
          </a:p>
          <a:p>
            <a:pPr marL="457200" indent="-457200" algn="just">
              <a:buFont typeface="+mj-lt"/>
              <a:buAutoNum type="arabicPeriod"/>
            </a:pPr>
            <a:r>
              <a:rPr lang="en-IN" sz="3200" dirty="0"/>
              <a:t>The termination detection algorithm must </a:t>
            </a:r>
            <a:r>
              <a:rPr lang="en-IN" sz="3200" dirty="0">
                <a:solidFill>
                  <a:srgbClr val="FF0000"/>
                </a:solidFill>
              </a:rPr>
              <a:t>not require addition of new communication channels between processes</a:t>
            </a:r>
            <a:endParaRPr lang="en-IN" dirty="0">
              <a:solidFill>
                <a:srgbClr val="FF0000"/>
              </a:solidFill>
            </a:endParaRPr>
          </a:p>
        </p:txBody>
      </p:sp>
    </p:spTree>
    <p:extLst>
      <p:ext uri="{BB962C8B-B14F-4D97-AF65-F5344CB8AC3E}">
        <p14:creationId xmlns:p14="http://schemas.microsoft.com/office/powerpoint/2010/main" val="15972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Logical time</a:t>
            </a:r>
          </a:p>
        </p:txBody>
      </p:sp>
      <p:sp>
        <p:nvSpPr>
          <p:cNvPr id="3" name="Content Placeholder 2"/>
          <p:cNvSpPr>
            <a:spLocks noGrp="1"/>
          </p:cNvSpPr>
          <p:nvPr>
            <p:ph idx="1"/>
          </p:nvPr>
        </p:nvSpPr>
        <p:spPr>
          <a:xfrm>
            <a:off x="381000" y="762000"/>
            <a:ext cx="8534400" cy="4953000"/>
          </a:xfrm>
        </p:spPr>
        <p:txBody>
          <a:bodyPr>
            <a:noAutofit/>
          </a:bodyPr>
          <a:lstStyle/>
          <a:p>
            <a:pPr algn="just">
              <a:buFont typeface="Wingdings" pitchFamily="2" charset="2"/>
              <a:buChar char="§"/>
            </a:pPr>
            <a:r>
              <a:rPr lang="en-IN" sz="2000" dirty="0"/>
              <a:t>Network Time Protocols which can maintain time accurate to a few tens of milliseconds on the Internet, are not adequate to capture the causality relation in distributed systems. </a:t>
            </a:r>
          </a:p>
          <a:p>
            <a:pPr algn="just">
              <a:buFont typeface="Wingdings" pitchFamily="2" charset="2"/>
              <a:buChar char="§"/>
            </a:pPr>
            <a:endParaRPr lang="en-IN" sz="2000" dirty="0"/>
          </a:p>
          <a:p>
            <a:pPr algn="just">
              <a:buFont typeface="Wingdings" pitchFamily="2" charset="2"/>
              <a:buChar char="§"/>
            </a:pPr>
            <a:r>
              <a:rPr lang="en-IN" sz="2000" dirty="0"/>
              <a:t>However, in a distributed computation, generally the progress is made in spurts and the interaction between processes occurs in spurts</a:t>
            </a:r>
          </a:p>
          <a:p>
            <a:pPr algn="just">
              <a:buFont typeface="Wingdings" pitchFamily="2" charset="2"/>
              <a:buChar char="§"/>
            </a:pPr>
            <a:endParaRPr lang="en-IN" sz="2000" dirty="0"/>
          </a:p>
          <a:p>
            <a:pPr algn="just">
              <a:buFont typeface="Wingdings" pitchFamily="2" charset="2"/>
              <a:buChar char="§"/>
            </a:pPr>
            <a:r>
              <a:rPr lang="en-IN" sz="2000" dirty="0"/>
              <a:t>In a system of logical clocks, every process has a logical clock that is advanced using a set of rules. </a:t>
            </a:r>
          </a:p>
          <a:p>
            <a:pPr algn="just">
              <a:buFont typeface="Wingdings" pitchFamily="2" charset="2"/>
              <a:buChar char="§"/>
            </a:pPr>
            <a:endParaRPr lang="en-IN" sz="2000" dirty="0"/>
          </a:p>
          <a:p>
            <a:pPr algn="just">
              <a:buFont typeface="Wingdings" pitchFamily="2" charset="2"/>
              <a:buChar char="§"/>
            </a:pPr>
            <a:r>
              <a:rPr lang="en-IN" sz="2000" dirty="0"/>
              <a:t>Every event is assigned a timestamp and the causality relation between events can be generally inferred from their timestamps. </a:t>
            </a:r>
          </a:p>
          <a:p>
            <a:pPr algn="just">
              <a:buFont typeface="Wingdings" pitchFamily="2" charset="2"/>
              <a:buChar char="§"/>
            </a:pPr>
            <a:endParaRPr lang="en-IN" sz="2000" dirty="0"/>
          </a:p>
          <a:p>
            <a:pPr algn="just">
              <a:buFont typeface="Wingdings" pitchFamily="2" charset="2"/>
              <a:buChar char="§"/>
            </a:pPr>
            <a:r>
              <a:rPr lang="en-IN" sz="2000" dirty="0"/>
              <a:t>The timestamps assigned to events obey the fundamental monotonicity property; </a:t>
            </a:r>
          </a:p>
          <a:p>
            <a:pPr algn="just">
              <a:buFont typeface="Wingdings" pitchFamily="2" charset="2"/>
              <a:buChar char="§"/>
            </a:pPr>
            <a:endParaRPr lang="en-IN" sz="2000" dirty="0"/>
          </a:p>
          <a:p>
            <a:pPr algn="just">
              <a:buFont typeface="Wingdings" pitchFamily="2" charset="2"/>
              <a:buChar char="§"/>
            </a:pPr>
            <a:r>
              <a:rPr lang="en-IN" sz="2000" dirty="0"/>
              <a:t>that is, if an event a causally affects an event b, then the timestamp of a is smaller than the timestamp of b.</a:t>
            </a:r>
          </a:p>
        </p:txBody>
      </p:sp>
    </p:spTree>
    <p:extLst>
      <p:ext uri="{BB962C8B-B14F-4D97-AF65-F5344CB8AC3E}">
        <p14:creationId xmlns:p14="http://schemas.microsoft.com/office/powerpoint/2010/main" val="1967329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A5BF-3B87-7B45-58A6-9F7B01E5827A}"/>
              </a:ext>
            </a:extLst>
          </p:cNvPr>
          <p:cNvSpPr>
            <a:spLocks noGrp="1"/>
          </p:cNvSpPr>
          <p:nvPr>
            <p:ph type="title"/>
          </p:nvPr>
        </p:nvSpPr>
        <p:spPr/>
        <p:txBody>
          <a:bodyPr/>
          <a:lstStyle/>
          <a:p>
            <a:r>
              <a:rPr lang="en-US" sz="4400" b="1" dirty="0">
                <a:solidFill>
                  <a:srgbClr val="002060"/>
                </a:solidFill>
              </a:rPr>
              <a:t>Termination Detection</a:t>
            </a:r>
            <a:endParaRPr lang="en-IN" dirty="0"/>
          </a:p>
        </p:txBody>
      </p:sp>
      <p:sp>
        <p:nvSpPr>
          <p:cNvPr id="3" name="Content Placeholder 2">
            <a:extLst>
              <a:ext uri="{FF2B5EF4-FFF2-40B4-BE49-F238E27FC236}">
                <a16:creationId xmlns:a16="http://schemas.microsoft.com/office/drawing/2014/main" id="{B3258F83-DE19-1514-341E-DC43231E9401}"/>
              </a:ext>
            </a:extLst>
          </p:cNvPr>
          <p:cNvSpPr>
            <a:spLocks noGrp="1"/>
          </p:cNvSpPr>
          <p:nvPr>
            <p:ph idx="1"/>
          </p:nvPr>
        </p:nvSpPr>
        <p:spPr/>
        <p:txBody>
          <a:bodyPr>
            <a:normAutofit fontScale="85000" lnSpcReduction="10000"/>
          </a:bodyPr>
          <a:lstStyle/>
          <a:p>
            <a:r>
              <a:rPr lang="en-GB" dirty="0"/>
              <a:t>A distributed computation is considered to be globally terminated </a:t>
            </a:r>
            <a:r>
              <a:rPr lang="en-GB" dirty="0">
                <a:solidFill>
                  <a:srgbClr val="FF0000"/>
                </a:solidFill>
              </a:rPr>
              <a:t>if every process is locally terminated and there is no message in transit between any processes.</a:t>
            </a:r>
          </a:p>
          <a:p>
            <a:endParaRPr lang="en-GB" dirty="0">
              <a:solidFill>
                <a:srgbClr val="FF0000"/>
              </a:solidFill>
            </a:endParaRPr>
          </a:p>
          <a:p>
            <a:r>
              <a:rPr lang="en-GB" dirty="0"/>
              <a:t> A “</a:t>
            </a:r>
            <a:r>
              <a:rPr lang="en-GB" dirty="0">
                <a:solidFill>
                  <a:srgbClr val="FF0000"/>
                </a:solidFill>
              </a:rPr>
              <a:t>locally terminated</a:t>
            </a:r>
            <a:r>
              <a:rPr lang="en-GB" dirty="0"/>
              <a:t>” state is a state in which a process has finished its computation and will not restart any action unless it receives a message.</a:t>
            </a:r>
          </a:p>
          <a:p>
            <a:endParaRPr lang="en-GB" dirty="0"/>
          </a:p>
          <a:p>
            <a:r>
              <a:rPr lang="en-GB" dirty="0"/>
              <a:t> In the termination detection problem, a particular process (or all of the processes) must infer </a:t>
            </a:r>
            <a:r>
              <a:rPr lang="en-GB" dirty="0">
                <a:solidFill>
                  <a:srgbClr val="FF0000"/>
                </a:solidFill>
              </a:rPr>
              <a:t>when the underlying computation has terminated</a:t>
            </a:r>
            <a:endParaRPr lang="en-IN" dirty="0">
              <a:solidFill>
                <a:srgbClr val="FF0000"/>
              </a:solidFill>
            </a:endParaRPr>
          </a:p>
        </p:txBody>
      </p:sp>
    </p:spTree>
    <p:extLst>
      <p:ext uri="{BB962C8B-B14F-4D97-AF65-F5344CB8AC3E}">
        <p14:creationId xmlns:p14="http://schemas.microsoft.com/office/powerpoint/2010/main" val="39309766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000" b="1" dirty="0">
                <a:solidFill>
                  <a:srgbClr val="002060"/>
                </a:solidFill>
              </a:rPr>
              <a:t>Termination Detection</a:t>
            </a: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System model of a distributed computation</a:t>
            </a:r>
          </a:p>
          <a:p>
            <a:pPr marL="0" indent="0" algn="just">
              <a:buNone/>
            </a:pPr>
            <a:endParaRPr lang="en-IN" sz="2000" b="1" dirty="0"/>
          </a:p>
          <a:p>
            <a:pPr algn="just">
              <a:buFont typeface="Wingdings" pitchFamily="2" charset="2"/>
              <a:buChar char="§"/>
            </a:pPr>
            <a:r>
              <a:rPr lang="en-IN" sz="2000" dirty="0"/>
              <a:t>A distributed computation consists of a fixed set of processes that communicate solely by message passing. </a:t>
            </a:r>
          </a:p>
          <a:p>
            <a:pPr algn="just">
              <a:buFont typeface="Wingdings" pitchFamily="2" charset="2"/>
              <a:buChar char="§"/>
            </a:pPr>
            <a:endParaRPr lang="en-IN" sz="2000" dirty="0"/>
          </a:p>
          <a:p>
            <a:pPr algn="just">
              <a:buFont typeface="Wingdings" pitchFamily="2" charset="2"/>
              <a:buChar char="§"/>
            </a:pPr>
            <a:r>
              <a:rPr lang="en-IN" sz="2000" dirty="0"/>
              <a:t>All messages are received correctly after an arbitrary but finite delay.</a:t>
            </a:r>
          </a:p>
          <a:p>
            <a:pPr algn="just">
              <a:buFont typeface="Wingdings" pitchFamily="2" charset="2"/>
              <a:buChar char="§"/>
            </a:pPr>
            <a:endParaRPr lang="en-IN" sz="2000" dirty="0"/>
          </a:p>
          <a:p>
            <a:pPr algn="just">
              <a:buFont typeface="Wingdings" pitchFamily="2" charset="2"/>
              <a:buChar char="§"/>
            </a:pPr>
            <a:r>
              <a:rPr lang="en-IN" sz="2000" dirty="0"/>
              <a:t> Communication is asynchronous, i.e., a process never waits for the receiver to be ready before sending a message. </a:t>
            </a:r>
          </a:p>
          <a:p>
            <a:pPr algn="just">
              <a:buFont typeface="Wingdings" pitchFamily="2" charset="2"/>
              <a:buChar char="§"/>
            </a:pPr>
            <a:endParaRPr lang="en-IN" sz="2000" dirty="0"/>
          </a:p>
          <a:p>
            <a:pPr algn="just">
              <a:buFont typeface="Wingdings" pitchFamily="2" charset="2"/>
              <a:buChar char="§"/>
            </a:pPr>
            <a:r>
              <a:rPr lang="en-IN" sz="2000" dirty="0"/>
              <a:t>Messages sent over the same communication channel may not obey the FIFO ordering.</a:t>
            </a:r>
          </a:p>
          <a:p>
            <a:pPr algn="just">
              <a:buFont typeface="Wingdings" pitchFamily="2" charset="2"/>
              <a:buChar char="§"/>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751084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000" b="1" dirty="0">
                <a:solidFill>
                  <a:srgbClr val="002060"/>
                </a:solidFill>
              </a:rPr>
              <a:t>Termination Detection</a:t>
            </a:r>
          </a:p>
        </p:txBody>
      </p:sp>
      <p:sp>
        <p:nvSpPr>
          <p:cNvPr id="3" name="Content Placeholder 2"/>
          <p:cNvSpPr>
            <a:spLocks noGrp="1"/>
          </p:cNvSpPr>
          <p:nvPr>
            <p:ph idx="1"/>
          </p:nvPr>
        </p:nvSpPr>
        <p:spPr>
          <a:xfrm>
            <a:off x="381000" y="838200"/>
            <a:ext cx="8610600" cy="5715000"/>
          </a:xfrm>
        </p:spPr>
        <p:txBody>
          <a:bodyPr>
            <a:normAutofit lnSpcReduction="10000"/>
          </a:bodyPr>
          <a:lstStyle/>
          <a:p>
            <a:pPr marL="0" indent="0" algn="just">
              <a:buNone/>
            </a:pPr>
            <a:r>
              <a:rPr lang="en-IN" sz="2000" b="1" dirty="0">
                <a:solidFill>
                  <a:srgbClr val="FF0000"/>
                </a:solidFill>
              </a:rPr>
              <a:t>A distributed computation has the following characteristics:</a:t>
            </a:r>
          </a:p>
          <a:p>
            <a:pPr marL="0" indent="0" algn="just">
              <a:buNone/>
            </a:pPr>
            <a:endParaRPr lang="en-IN" sz="2000" b="1" dirty="0"/>
          </a:p>
          <a:p>
            <a:pPr marL="457200" indent="-457200" algn="just">
              <a:buFont typeface="+mj-lt"/>
              <a:buAutoNum type="arabicPeriod"/>
            </a:pPr>
            <a:r>
              <a:rPr lang="en-IN" sz="2000" dirty="0"/>
              <a:t>At any given time during execution of the distributed computation, a process can be in only one of the two states</a:t>
            </a:r>
            <a:r>
              <a:rPr lang="en-IN" sz="2000" b="1" dirty="0"/>
              <a:t>: active</a:t>
            </a:r>
            <a:r>
              <a:rPr lang="en-IN" sz="2000" dirty="0"/>
              <a:t>, and </a:t>
            </a:r>
            <a:r>
              <a:rPr lang="en-IN" sz="2000" b="1" dirty="0"/>
              <a:t>idle, (busy/passive)</a:t>
            </a:r>
          </a:p>
          <a:p>
            <a:pPr marL="457200" indent="-457200" algn="just">
              <a:buFont typeface="+mj-lt"/>
              <a:buAutoNum type="arabicPeriod"/>
            </a:pPr>
            <a:endParaRPr lang="en-IN" sz="2000" b="1" dirty="0">
              <a:latin typeface="Times New Roman" pitchFamily="18" charset="0"/>
              <a:cs typeface="Times New Roman" pitchFamily="18" charset="0"/>
            </a:endParaRPr>
          </a:p>
          <a:p>
            <a:pPr marL="457200" indent="-457200" algn="just">
              <a:buFont typeface="+mj-lt"/>
              <a:buAutoNum type="arabicPeriod"/>
            </a:pPr>
            <a:r>
              <a:rPr lang="en-IN" sz="2000" dirty="0"/>
              <a:t>An active process can become idle at any time</a:t>
            </a:r>
          </a:p>
          <a:p>
            <a:pPr marL="457200" indent="-457200" algn="just">
              <a:buFont typeface="+mj-lt"/>
              <a:buAutoNum type="arabicPeriod"/>
            </a:pPr>
            <a:endParaRPr lang="en-IN" sz="2000" dirty="0"/>
          </a:p>
          <a:p>
            <a:pPr marL="457200" indent="-457200" algn="just">
              <a:buFont typeface="+mj-lt"/>
              <a:buAutoNum type="arabicPeriod"/>
            </a:pPr>
            <a:r>
              <a:rPr lang="en-IN" sz="2000" dirty="0"/>
              <a:t>An </a:t>
            </a:r>
            <a:r>
              <a:rPr lang="en-IN" sz="2000" dirty="0">
                <a:solidFill>
                  <a:srgbClr val="FF0000"/>
                </a:solidFill>
              </a:rPr>
              <a:t>idle </a:t>
            </a:r>
            <a:r>
              <a:rPr lang="en-IN" sz="2000" dirty="0"/>
              <a:t>process can become </a:t>
            </a:r>
            <a:r>
              <a:rPr lang="en-IN" sz="2000" dirty="0">
                <a:solidFill>
                  <a:srgbClr val="FF0000"/>
                </a:solidFill>
              </a:rPr>
              <a:t>active</a:t>
            </a:r>
            <a:r>
              <a:rPr lang="en-IN" sz="2000" dirty="0"/>
              <a:t> only on the </a:t>
            </a:r>
            <a:r>
              <a:rPr lang="en-IN" sz="2000" dirty="0">
                <a:solidFill>
                  <a:srgbClr val="FF0000"/>
                </a:solidFill>
              </a:rPr>
              <a:t>receipt of a message </a:t>
            </a:r>
            <a:r>
              <a:rPr lang="en-IN" sz="2000" dirty="0"/>
              <a:t>from another process</a:t>
            </a:r>
          </a:p>
          <a:p>
            <a:pPr marL="457200" indent="-457200" algn="just">
              <a:buFont typeface="+mj-lt"/>
              <a:buAutoNum type="arabicPeriod"/>
            </a:pPr>
            <a:endParaRPr lang="en-IN" sz="2000" dirty="0"/>
          </a:p>
          <a:p>
            <a:pPr marL="457200" indent="-457200" algn="just">
              <a:buFont typeface="+mj-lt"/>
              <a:buAutoNum type="arabicPeriod"/>
            </a:pPr>
            <a:r>
              <a:rPr lang="en-IN" sz="2000" dirty="0"/>
              <a:t>Only active processes can send messages.</a:t>
            </a:r>
          </a:p>
          <a:p>
            <a:pPr marL="457200" indent="-457200" algn="just">
              <a:buFont typeface="+mj-lt"/>
              <a:buAutoNum type="arabicPeriod"/>
            </a:pPr>
            <a:endParaRPr lang="en-IN" sz="2000" dirty="0"/>
          </a:p>
          <a:p>
            <a:pPr marL="457200" indent="-457200" algn="just">
              <a:buFont typeface="+mj-lt"/>
              <a:buAutoNum type="arabicPeriod"/>
            </a:pPr>
            <a:r>
              <a:rPr lang="en-IN" sz="2000" dirty="0"/>
              <a:t>A message can be received by a process when the process is in either of the two states,</a:t>
            </a:r>
          </a:p>
          <a:p>
            <a:pPr marL="457200" indent="-457200" algn="just">
              <a:buFont typeface="+mj-lt"/>
              <a:buAutoNum type="arabicPeriod"/>
            </a:pPr>
            <a:endParaRPr lang="en-IN" sz="2000" dirty="0"/>
          </a:p>
          <a:p>
            <a:pPr marL="457200" indent="-457200" algn="just">
              <a:buFont typeface="+mj-lt"/>
              <a:buAutoNum type="arabicPeriod"/>
            </a:pPr>
            <a:r>
              <a:rPr lang="en-IN" sz="2000" dirty="0"/>
              <a:t>The sending of a message and the receipt of a message occur as </a:t>
            </a:r>
            <a:r>
              <a:rPr lang="en-IN" sz="2000" dirty="0">
                <a:solidFill>
                  <a:srgbClr val="FF0000"/>
                </a:solidFill>
              </a:rPr>
              <a:t>atomic actions.</a:t>
            </a: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9149107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000" b="1" dirty="0">
                <a:solidFill>
                  <a:srgbClr val="002060"/>
                </a:solidFill>
              </a:rPr>
              <a:t>Termination Detection</a:t>
            </a: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System model of a distributed computation</a:t>
            </a:r>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58" y="1447800"/>
            <a:ext cx="88106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8743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Termination detection using distributed snapshots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The algorithm uses the fact that a </a:t>
            </a:r>
            <a:r>
              <a:rPr lang="en-IN" sz="2000" dirty="0">
                <a:solidFill>
                  <a:srgbClr val="FF0000"/>
                </a:solidFill>
              </a:rPr>
              <a:t>consistent snapshot</a:t>
            </a:r>
            <a:r>
              <a:rPr lang="en-IN" sz="2000" dirty="0"/>
              <a:t> of a distributed system </a:t>
            </a:r>
            <a:r>
              <a:rPr lang="en-IN" sz="2000" dirty="0">
                <a:solidFill>
                  <a:srgbClr val="FF0000"/>
                </a:solidFill>
              </a:rPr>
              <a:t>captures stable properties. </a:t>
            </a:r>
          </a:p>
          <a:p>
            <a:pPr algn="just">
              <a:buFont typeface="Wingdings" pitchFamily="2" charset="2"/>
              <a:buChar char="§"/>
            </a:pPr>
            <a:endParaRPr lang="en-IN" sz="2000" dirty="0"/>
          </a:p>
          <a:p>
            <a:pPr algn="just">
              <a:buFont typeface="Wingdings" pitchFamily="2" charset="2"/>
              <a:buChar char="§"/>
            </a:pPr>
            <a:r>
              <a:rPr lang="en-IN" sz="2000" dirty="0">
                <a:solidFill>
                  <a:srgbClr val="FF0000"/>
                </a:solidFill>
              </a:rPr>
              <a:t>Termination</a:t>
            </a:r>
            <a:r>
              <a:rPr lang="en-IN" sz="2000" dirty="0"/>
              <a:t> of a distributed computation is a </a:t>
            </a:r>
            <a:r>
              <a:rPr lang="en-IN" sz="2000" dirty="0">
                <a:solidFill>
                  <a:srgbClr val="FF0000"/>
                </a:solidFill>
              </a:rPr>
              <a:t>stable property. </a:t>
            </a:r>
          </a:p>
          <a:p>
            <a:pPr algn="just">
              <a:buFont typeface="Wingdings" pitchFamily="2" charset="2"/>
              <a:buChar char="§"/>
            </a:pPr>
            <a:endParaRPr lang="en-IN" sz="2000" dirty="0"/>
          </a:p>
          <a:p>
            <a:pPr algn="just">
              <a:buFont typeface="Wingdings" pitchFamily="2" charset="2"/>
              <a:buChar char="§"/>
            </a:pPr>
            <a:r>
              <a:rPr lang="en-IN" sz="2000" dirty="0"/>
              <a:t>Thus, if a consistent snapshot of a distributed computation is taken after the distributed computation has terminated, the snapshot will capture the termination of the computation. </a:t>
            </a:r>
            <a:endParaRPr lang="en-IN" sz="2000" b="1" dirty="0"/>
          </a:p>
          <a:p>
            <a:pPr algn="just">
              <a:buFont typeface="Wingdings" pitchFamily="2" charset="2"/>
              <a:buChar char="§"/>
            </a:pPr>
            <a:endParaRPr lang="en-IN" sz="2000" b="1" dirty="0"/>
          </a:p>
          <a:p>
            <a:pPr algn="just">
              <a:buFont typeface="Wingdings" pitchFamily="2" charset="2"/>
              <a:buChar char="§"/>
            </a:pPr>
            <a:r>
              <a:rPr lang="en-IN" sz="2000" dirty="0"/>
              <a:t>The algorithm </a:t>
            </a:r>
            <a:r>
              <a:rPr lang="en-IN" sz="2000" dirty="0">
                <a:solidFill>
                  <a:srgbClr val="FF0000"/>
                </a:solidFill>
              </a:rPr>
              <a:t>assumes</a:t>
            </a:r>
            <a:r>
              <a:rPr lang="en-IN" sz="2000" dirty="0"/>
              <a:t> that there is a </a:t>
            </a:r>
            <a:r>
              <a:rPr lang="en-IN" sz="2000" dirty="0">
                <a:solidFill>
                  <a:srgbClr val="FF0000"/>
                </a:solidFill>
              </a:rPr>
              <a:t>logical bidirectional communication channel</a:t>
            </a:r>
            <a:r>
              <a:rPr lang="en-IN" sz="2000" dirty="0"/>
              <a:t> between </a:t>
            </a:r>
            <a:r>
              <a:rPr lang="en-IN" sz="2000" dirty="0">
                <a:solidFill>
                  <a:srgbClr val="FF0000"/>
                </a:solidFill>
              </a:rPr>
              <a:t>every pair of processes</a:t>
            </a:r>
            <a:r>
              <a:rPr lang="en-IN" sz="2000" dirty="0"/>
              <a:t>.</a:t>
            </a:r>
          </a:p>
          <a:p>
            <a:pPr algn="just">
              <a:buFont typeface="Wingdings" pitchFamily="2" charset="2"/>
              <a:buChar char="§"/>
            </a:pPr>
            <a:endParaRPr lang="en-IN" sz="2000" dirty="0"/>
          </a:p>
          <a:p>
            <a:pPr algn="just">
              <a:buFont typeface="Wingdings" pitchFamily="2" charset="2"/>
              <a:buChar char="§"/>
            </a:pPr>
            <a:r>
              <a:rPr lang="en-IN" sz="2000" dirty="0"/>
              <a:t> Communication channels are </a:t>
            </a:r>
            <a:r>
              <a:rPr lang="en-IN" sz="2000" dirty="0">
                <a:solidFill>
                  <a:srgbClr val="FF0000"/>
                </a:solidFill>
              </a:rPr>
              <a:t>reliable but non-FIFO</a:t>
            </a:r>
            <a:r>
              <a:rPr lang="en-IN" sz="2000" dirty="0"/>
              <a:t>. Message delay is arbitrary but finite.</a:t>
            </a:r>
          </a:p>
          <a:p>
            <a:pPr algn="just">
              <a:buFont typeface="Wingdings" pitchFamily="2" charset="2"/>
              <a:buChar char="§"/>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p>
          <a:p>
            <a:pPr marL="0" indent="0" algn="just">
              <a:buNone/>
            </a:pPr>
            <a:endParaRPr lang="en-IN" sz="2000" b="1" dirty="0">
              <a:latin typeface="Times New Roman" pitchFamily="18" charset="0"/>
              <a:cs typeface="Times New Roman" pitchFamily="18" charset="0"/>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709700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1. Termination detection using distributed snapshots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lnSpcReduction="10000"/>
          </a:bodyPr>
          <a:lstStyle/>
          <a:p>
            <a:pPr marL="0" indent="0" algn="just">
              <a:buNone/>
            </a:pPr>
            <a:r>
              <a:rPr lang="en-IN" sz="2000" b="1" dirty="0"/>
              <a:t>Informal description : </a:t>
            </a:r>
            <a:r>
              <a:rPr lang="en-IN" sz="2000" dirty="0"/>
              <a:t>The main idea behind the algorithm is as follows: </a:t>
            </a:r>
          </a:p>
          <a:p>
            <a:pPr algn="just">
              <a:buFont typeface="Wingdings" pitchFamily="2" charset="2"/>
              <a:buChar char="§"/>
            </a:pPr>
            <a:endParaRPr lang="en-IN" sz="2000" dirty="0"/>
          </a:p>
          <a:p>
            <a:pPr algn="just">
              <a:buFont typeface="Wingdings" panose="05000000000000000000" pitchFamily="2" charset="2"/>
              <a:buChar char="Ø"/>
            </a:pPr>
            <a:r>
              <a:rPr lang="en-IN" sz="2000" dirty="0"/>
              <a:t>when a computation terminates, there must exist a unique process which became idle last.</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 When a process goes from active to idle, it issues a request to all other processes to take a local snapshot, and also requests itself to take a local snapshot.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When a process receives the request, if it agrees that the requester became </a:t>
            </a:r>
            <a:r>
              <a:rPr lang="en-IN" sz="2000" dirty="0">
                <a:solidFill>
                  <a:srgbClr val="FF0000"/>
                </a:solidFill>
              </a:rPr>
              <a:t>idle after itself</a:t>
            </a:r>
            <a:r>
              <a:rPr lang="en-IN" sz="2000" dirty="0"/>
              <a:t>, it grants the request by taking a local snapshot for the request.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 request is said to be successful if all processes have taken a local snapshot for it.</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 The requester or any external agent may collect all the local snapshots of a request. </a:t>
            </a:r>
            <a:endParaRPr lang="en-IN" sz="2000" b="1" dirty="0"/>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3301125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Termination detection using distributed snapshots</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marL="0" indent="0" algn="just">
              <a:buNone/>
            </a:pPr>
            <a:r>
              <a:rPr lang="en-IN" sz="2000" b="1" dirty="0"/>
              <a:t>Informal description</a:t>
            </a:r>
          </a:p>
          <a:p>
            <a:pPr marL="0" indent="0" algn="just">
              <a:buNone/>
            </a:pPr>
            <a:endParaRPr lang="en-IN" sz="2000" b="1" dirty="0"/>
          </a:p>
          <a:p>
            <a:pPr algn="just">
              <a:buFont typeface="Wingdings" panose="05000000000000000000" pitchFamily="2" charset="2"/>
              <a:buChar char="Ø"/>
            </a:pPr>
            <a:r>
              <a:rPr lang="en-IN" sz="2000" dirty="0"/>
              <a:t>If a request is successful, a global snapshot of the request can be obtained and the recorded state will indicate termination of the computation</a:t>
            </a:r>
          </a:p>
          <a:p>
            <a:pPr algn="just">
              <a:buFont typeface="Wingdings" panose="05000000000000000000" pitchFamily="2" charset="2"/>
              <a:buChar char="Ø"/>
            </a:pPr>
            <a:r>
              <a:rPr lang="en-IN" sz="2000" dirty="0" err="1"/>
              <a:t>i.e</a:t>
            </a:r>
            <a:r>
              <a:rPr lang="en-IN" sz="2000" dirty="0"/>
              <a:t> in the recorded snapshot, </a:t>
            </a:r>
            <a:r>
              <a:rPr lang="en-IN" sz="2000" dirty="0">
                <a:solidFill>
                  <a:srgbClr val="FF0000"/>
                </a:solidFill>
              </a:rPr>
              <a:t>all the processes are idle and there is no message in transit to any of the processes</a:t>
            </a:r>
            <a:endParaRPr lang="en-IN" sz="2000" b="1" dirty="0">
              <a:solidFill>
                <a:srgbClr val="FF0000"/>
              </a:solidFill>
            </a:endParaRPr>
          </a:p>
          <a:p>
            <a:pPr marL="0" indent="0" algn="just">
              <a:buNone/>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98564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9840-4382-04E3-318C-FBEFD2443C02}"/>
              </a:ext>
            </a:extLst>
          </p:cNvPr>
          <p:cNvSpPr>
            <a:spLocks noGrp="1"/>
          </p:cNvSpPr>
          <p:nvPr>
            <p:ph type="title"/>
          </p:nvPr>
        </p:nvSpPr>
        <p:spPr/>
        <p:txBody>
          <a:bodyPr>
            <a:normAutofit fontScale="90000"/>
          </a:bodyPr>
          <a:lstStyle/>
          <a:p>
            <a:r>
              <a:rPr lang="en-IN" sz="4400" b="1" dirty="0">
                <a:solidFill>
                  <a:srgbClr val="002060"/>
                </a:solidFill>
              </a:rPr>
              <a:t>Termination detection using distributed snapshots</a:t>
            </a:r>
            <a:endParaRPr lang="en-IN" dirty="0"/>
          </a:p>
        </p:txBody>
      </p:sp>
      <p:sp>
        <p:nvSpPr>
          <p:cNvPr id="3" name="Content Placeholder 2">
            <a:extLst>
              <a:ext uri="{FF2B5EF4-FFF2-40B4-BE49-F238E27FC236}">
                <a16:creationId xmlns:a16="http://schemas.microsoft.com/office/drawing/2014/main" id="{18C9422A-5F20-7DF8-73C6-880BFF5E1847}"/>
              </a:ext>
            </a:extLst>
          </p:cNvPr>
          <p:cNvSpPr>
            <a:spLocks noGrp="1"/>
          </p:cNvSpPr>
          <p:nvPr>
            <p:ph idx="1"/>
          </p:nvPr>
        </p:nvSpPr>
        <p:spPr/>
        <p:txBody>
          <a:bodyPr>
            <a:normAutofit fontScale="85000" lnSpcReduction="10000"/>
          </a:bodyPr>
          <a:lstStyle/>
          <a:p>
            <a:r>
              <a:rPr lang="en-GB" dirty="0"/>
              <a:t>The algorithm needs </a:t>
            </a:r>
            <a:r>
              <a:rPr lang="en-GB" dirty="0">
                <a:solidFill>
                  <a:srgbClr val="FF0000"/>
                </a:solidFill>
              </a:rPr>
              <a:t>logical time </a:t>
            </a:r>
            <a:r>
              <a:rPr lang="en-GB" dirty="0"/>
              <a:t>to order the requests. </a:t>
            </a:r>
          </a:p>
          <a:p>
            <a:r>
              <a:rPr lang="en-GB" dirty="0"/>
              <a:t>Each process </a:t>
            </a:r>
            <a:r>
              <a:rPr lang="en-GB" dirty="0" err="1"/>
              <a:t>i</a:t>
            </a:r>
            <a:r>
              <a:rPr lang="en-GB" dirty="0"/>
              <a:t> maintains an </a:t>
            </a:r>
            <a:r>
              <a:rPr lang="en-GB" dirty="0">
                <a:solidFill>
                  <a:srgbClr val="FF0000"/>
                </a:solidFill>
              </a:rPr>
              <a:t>logical clock </a:t>
            </a:r>
            <a:r>
              <a:rPr lang="en-GB" dirty="0"/>
              <a:t>denoted by </a:t>
            </a:r>
            <a:r>
              <a:rPr lang="en-GB" dirty="0">
                <a:solidFill>
                  <a:srgbClr val="FF0000"/>
                </a:solidFill>
              </a:rPr>
              <a:t>x</a:t>
            </a:r>
            <a:r>
              <a:rPr lang="en-GB" dirty="0"/>
              <a:t>, which is  initialized to zero at the start of the computation.</a:t>
            </a:r>
          </a:p>
          <a:p>
            <a:r>
              <a:rPr lang="en-GB" dirty="0"/>
              <a:t>A process increments </a:t>
            </a:r>
            <a:r>
              <a:rPr lang="en-GB" dirty="0">
                <a:solidFill>
                  <a:srgbClr val="FF0000"/>
                </a:solidFill>
              </a:rPr>
              <a:t>its x by one each time it becomes idle</a:t>
            </a:r>
            <a:r>
              <a:rPr lang="en-GB" dirty="0"/>
              <a:t>.</a:t>
            </a:r>
          </a:p>
          <a:p>
            <a:r>
              <a:rPr lang="en-GB" dirty="0"/>
              <a:t>A </a:t>
            </a:r>
            <a:r>
              <a:rPr lang="en-GB" dirty="0">
                <a:solidFill>
                  <a:srgbClr val="FF0000"/>
                </a:solidFill>
              </a:rPr>
              <a:t>basic message </a:t>
            </a:r>
            <a:r>
              <a:rPr lang="en-GB" dirty="0"/>
              <a:t>sent by a process at logical time x  </a:t>
            </a:r>
            <a:r>
              <a:rPr lang="en-GB" dirty="0">
                <a:sym typeface="Wingdings" panose="05000000000000000000" pitchFamily="2" charset="2"/>
              </a:rPr>
              <a:t></a:t>
            </a:r>
            <a:r>
              <a:rPr lang="en-GB" dirty="0"/>
              <a:t>B(x)</a:t>
            </a:r>
          </a:p>
          <a:p>
            <a:r>
              <a:rPr lang="en-GB" dirty="0"/>
              <a:t>A </a:t>
            </a:r>
            <a:r>
              <a:rPr lang="en-GB" dirty="0">
                <a:solidFill>
                  <a:srgbClr val="FF0000"/>
                </a:solidFill>
              </a:rPr>
              <a:t>control message</a:t>
            </a:r>
            <a:r>
              <a:rPr lang="en-GB" dirty="0"/>
              <a:t> that requests processes </a:t>
            </a:r>
            <a:r>
              <a:rPr lang="en-GB" dirty="0">
                <a:solidFill>
                  <a:srgbClr val="FF0000"/>
                </a:solidFill>
              </a:rPr>
              <a:t>to take local snapshot </a:t>
            </a:r>
            <a:r>
              <a:rPr lang="en-GB" dirty="0"/>
              <a:t>issued by process </a:t>
            </a:r>
            <a:r>
              <a:rPr lang="en-GB" dirty="0" err="1"/>
              <a:t>i</a:t>
            </a:r>
            <a:r>
              <a:rPr lang="en-GB" dirty="0"/>
              <a:t> at its logical time x </a:t>
            </a:r>
            <a:r>
              <a:rPr lang="en-GB" dirty="0">
                <a:sym typeface="Wingdings" panose="05000000000000000000" pitchFamily="2" charset="2"/>
              </a:rPr>
              <a:t> </a:t>
            </a:r>
            <a:r>
              <a:rPr lang="en-GB" dirty="0"/>
              <a:t>   R(x, </a:t>
            </a:r>
            <a:r>
              <a:rPr lang="en-GB" dirty="0" err="1"/>
              <a:t>i</a:t>
            </a:r>
            <a:r>
              <a:rPr lang="en-GB" dirty="0"/>
              <a:t>).</a:t>
            </a:r>
          </a:p>
        </p:txBody>
      </p:sp>
    </p:spTree>
    <p:extLst>
      <p:ext uri="{BB962C8B-B14F-4D97-AF65-F5344CB8AC3E}">
        <p14:creationId xmlns:p14="http://schemas.microsoft.com/office/powerpoint/2010/main" val="16431305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47A7-46D6-4D79-0F5C-51831B451923}"/>
              </a:ext>
            </a:extLst>
          </p:cNvPr>
          <p:cNvSpPr>
            <a:spLocks noGrp="1"/>
          </p:cNvSpPr>
          <p:nvPr>
            <p:ph type="title"/>
          </p:nvPr>
        </p:nvSpPr>
        <p:spPr/>
        <p:txBody>
          <a:bodyPr>
            <a:normAutofit fontScale="90000"/>
          </a:bodyPr>
          <a:lstStyle/>
          <a:p>
            <a:r>
              <a:rPr lang="en-IN" sz="4400" b="1" dirty="0">
                <a:solidFill>
                  <a:srgbClr val="002060"/>
                </a:solidFill>
              </a:rPr>
              <a:t>Termination detection using distributed snapshots</a:t>
            </a:r>
            <a:endParaRPr lang="en-IN" dirty="0"/>
          </a:p>
        </p:txBody>
      </p:sp>
      <p:sp>
        <p:nvSpPr>
          <p:cNvPr id="3" name="Content Placeholder 2">
            <a:extLst>
              <a:ext uri="{FF2B5EF4-FFF2-40B4-BE49-F238E27FC236}">
                <a16:creationId xmlns:a16="http://schemas.microsoft.com/office/drawing/2014/main" id="{47DF6AF2-45FE-59FB-545C-6B15E524C645}"/>
              </a:ext>
            </a:extLst>
          </p:cNvPr>
          <p:cNvSpPr>
            <a:spLocks noGrp="1"/>
          </p:cNvSpPr>
          <p:nvPr>
            <p:ph idx="1"/>
          </p:nvPr>
        </p:nvSpPr>
        <p:spPr/>
        <p:txBody>
          <a:bodyPr>
            <a:normAutofit fontScale="92500" lnSpcReduction="20000"/>
          </a:bodyPr>
          <a:lstStyle/>
          <a:p>
            <a:r>
              <a:rPr lang="en-GB" sz="2800" dirty="0">
                <a:latin typeface="Times New Roman" panose="02020603050405020304" pitchFamily="18" charset="0"/>
                <a:cs typeface="Times New Roman" panose="02020603050405020304" pitchFamily="18" charset="0"/>
              </a:rPr>
              <a:t>Each process synchronizes its logical clock x loosely with the logical clocks x’s on other processes in such a way </a:t>
            </a:r>
            <a:r>
              <a:rPr lang="en-GB" sz="2800" dirty="0">
                <a:solidFill>
                  <a:srgbClr val="FF0000"/>
                </a:solidFill>
                <a:latin typeface="Times New Roman" panose="02020603050405020304" pitchFamily="18" charset="0"/>
                <a:cs typeface="Times New Roman" panose="02020603050405020304" pitchFamily="18" charset="0"/>
              </a:rPr>
              <a:t>that it is the maximum of clock values ever received or sent in messages</a:t>
            </a: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Besides logical clock x, </a:t>
            </a:r>
            <a:r>
              <a:rPr lang="en-GB" sz="2800" dirty="0">
                <a:solidFill>
                  <a:srgbClr val="FF0000"/>
                </a:solidFill>
                <a:latin typeface="Times New Roman" panose="02020603050405020304" pitchFamily="18" charset="0"/>
                <a:cs typeface="Times New Roman" panose="02020603050405020304" pitchFamily="18" charset="0"/>
              </a:rPr>
              <a:t>a process maintains a variable k </a:t>
            </a:r>
            <a:r>
              <a:rPr lang="en-GB" sz="2800" dirty="0">
                <a:latin typeface="Times New Roman" panose="02020603050405020304" pitchFamily="18" charset="0"/>
                <a:cs typeface="Times New Roman" panose="02020603050405020304" pitchFamily="18" charset="0"/>
              </a:rPr>
              <a:t>such that when the process is idle, (</a:t>
            </a:r>
            <a:r>
              <a:rPr lang="en-GB" sz="2800" dirty="0" err="1">
                <a:latin typeface="Times New Roman" panose="02020603050405020304" pitchFamily="18" charset="0"/>
                <a:cs typeface="Times New Roman" panose="02020603050405020304" pitchFamily="18" charset="0"/>
              </a:rPr>
              <a:t>x,k</a:t>
            </a:r>
            <a:r>
              <a:rPr lang="en-GB" sz="2800" dirty="0">
                <a:latin typeface="Times New Roman" panose="02020603050405020304" pitchFamily="18" charset="0"/>
                <a:cs typeface="Times New Roman" panose="02020603050405020304" pitchFamily="18" charset="0"/>
              </a:rPr>
              <a:t>) is the maximum of the values (x, k) on all messages R(x, k) ever received or sent by the process.</a:t>
            </a:r>
          </a:p>
          <a:p>
            <a:r>
              <a:rPr lang="en-GB" sz="2800" dirty="0">
                <a:latin typeface="Times New Roman" panose="02020603050405020304" pitchFamily="18" charset="0"/>
                <a:cs typeface="Times New Roman" panose="02020603050405020304" pitchFamily="18" charset="0"/>
              </a:rPr>
              <a:t> Logical time is compared as follows:</a:t>
            </a:r>
          </a:p>
          <a:p>
            <a:endParaRPr lang="en-GB" dirty="0"/>
          </a:p>
          <a:p>
            <a:r>
              <a:rPr lang="en-GB" dirty="0"/>
              <a:t>Asda</a:t>
            </a:r>
          </a:p>
          <a:p>
            <a:r>
              <a:rPr lang="en-GB" dirty="0"/>
              <a:t>Cs</a:t>
            </a:r>
          </a:p>
          <a:p>
            <a:endParaRPr lang="en-IN" dirty="0"/>
          </a:p>
          <a:p>
            <a:endParaRPr lang="en-IN" dirty="0"/>
          </a:p>
        </p:txBody>
      </p:sp>
      <p:pic>
        <p:nvPicPr>
          <p:cNvPr id="7" name="Picture 6">
            <a:extLst>
              <a:ext uri="{FF2B5EF4-FFF2-40B4-BE49-F238E27FC236}">
                <a16:creationId xmlns:a16="http://schemas.microsoft.com/office/drawing/2014/main" id="{C91FB89A-79ED-5D7A-6C60-DCB32DFA81C0}"/>
              </a:ext>
            </a:extLst>
          </p:cNvPr>
          <p:cNvPicPr>
            <a:picLocks noChangeAspect="1"/>
          </p:cNvPicPr>
          <p:nvPr/>
        </p:nvPicPr>
        <p:blipFill>
          <a:blip r:embed="rId2"/>
          <a:stretch>
            <a:fillRect/>
          </a:stretch>
        </p:blipFill>
        <p:spPr>
          <a:xfrm>
            <a:off x="838200" y="5005990"/>
            <a:ext cx="7243414" cy="542925"/>
          </a:xfrm>
          <a:prstGeom prst="rect">
            <a:avLst/>
          </a:prstGeom>
        </p:spPr>
      </p:pic>
      <p:pic>
        <p:nvPicPr>
          <p:cNvPr id="9" name="Picture 8">
            <a:extLst>
              <a:ext uri="{FF2B5EF4-FFF2-40B4-BE49-F238E27FC236}">
                <a16:creationId xmlns:a16="http://schemas.microsoft.com/office/drawing/2014/main" id="{66B53FBE-3B5D-E4DD-B0D2-29608F7F6F97}"/>
              </a:ext>
            </a:extLst>
          </p:cNvPr>
          <p:cNvPicPr>
            <a:picLocks noChangeAspect="1"/>
          </p:cNvPicPr>
          <p:nvPr/>
        </p:nvPicPr>
        <p:blipFill>
          <a:blip r:embed="rId3"/>
          <a:stretch>
            <a:fillRect/>
          </a:stretch>
        </p:blipFill>
        <p:spPr>
          <a:xfrm>
            <a:off x="806669" y="5494174"/>
            <a:ext cx="8211940" cy="642499"/>
          </a:xfrm>
          <a:prstGeom prst="rect">
            <a:avLst/>
          </a:prstGeom>
        </p:spPr>
      </p:pic>
    </p:spTree>
    <p:extLst>
      <p:ext uri="{BB962C8B-B14F-4D97-AF65-F5344CB8AC3E}">
        <p14:creationId xmlns:p14="http://schemas.microsoft.com/office/powerpoint/2010/main" val="24431263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FEBD-B565-76A2-CC61-1502FA527697}"/>
              </a:ext>
            </a:extLst>
          </p:cNvPr>
          <p:cNvSpPr>
            <a:spLocks noGrp="1"/>
          </p:cNvSpPr>
          <p:nvPr>
            <p:ph type="title"/>
          </p:nvPr>
        </p:nvSpPr>
        <p:spPr/>
        <p:txBody>
          <a:bodyPr>
            <a:normAutofit fontScale="90000"/>
          </a:bodyPr>
          <a:lstStyle/>
          <a:p>
            <a:r>
              <a:rPr lang="en-IN" sz="4400" b="1" dirty="0">
                <a:solidFill>
                  <a:srgbClr val="002060"/>
                </a:solidFill>
              </a:rPr>
              <a:t>Termination detection using distributed snapshots</a:t>
            </a:r>
            <a:endParaRPr lang="en-IN" dirty="0"/>
          </a:p>
        </p:txBody>
      </p:sp>
      <p:sp>
        <p:nvSpPr>
          <p:cNvPr id="3" name="Content Placeholder 2">
            <a:extLst>
              <a:ext uri="{FF2B5EF4-FFF2-40B4-BE49-F238E27FC236}">
                <a16:creationId xmlns:a16="http://schemas.microsoft.com/office/drawing/2014/main" id="{2DC232D9-D408-42CE-05E7-7B98FEC6ED46}"/>
              </a:ext>
            </a:extLst>
          </p:cNvPr>
          <p:cNvSpPr>
            <a:spLocks noGrp="1"/>
          </p:cNvSpPr>
          <p:nvPr>
            <p:ph idx="1"/>
          </p:nvPr>
        </p:nvSpPr>
        <p:spPr/>
        <p:txBody>
          <a:bodyPr/>
          <a:lstStyle/>
          <a:p>
            <a:r>
              <a:rPr lang="en-GB" sz="2400" dirty="0">
                <a:latin typeface="Times New Roman" panose="02020603050405020304" pitchFamily="18" charset="0"/>
                <a:cs typeface="Times New Roman" panose="02020603050405020304" pitchFamily="18" charset="0"/>
              </a:rPr>
              <a:t>The algorithm is defined by the following </a:t>
            </a:r>
            <a:r>
              <a:rPr lang="en-GB" sz="2400" b="1" dirty="0">
                <a:solidFill>
                  <a:srgbClr val="FF0000"/>
                </a:solidFill>
                <a:latin typeface="Times New Roman" panose="02020603050405020304" pitchFamily="18" charset="0"/>
                <a:cs typeface="Times New Roman" panose="02020603050405020304" pitchFamily="18" charset="0"/>
              </a:rPr>
              <a:t>four rules</a:t>
            </a:r>
          </a:p>
          <a:p>
            <a:endParaRPr lang="en-GB" dirty="0"/>
          </a:p>
          <a:p>
            <a:endParaRPr lang="en-IN" dirty="0"/>
          </a:p>
        </p:txBody>
      </p:sp>
      <p:pic>
        <p:nvPicPr>
          <p:cNvPr id="5" name="Picture 4">
            <a:extLst>
              <a:ext uri="{FF2B5EF4-FFF2-40B4-BE49-F238E27FC236}">
                <a16:creationId xmlns:a16="http://schemas.microsoft.com/office/drawing/2014/main" id="{21493442-26A4-4B8E-701B-3D18B6644434}"/>
              </a:ext>
            </a:extLst>
          </p:cNvPr>
          <p:cNvPicPr>
            <a:picLocks noChangeAspect="1"/>
          </p:cNvPicPr>
          <p:nvPr/>
        </p:nvPicPr>
        <p:blipFill>
          <a:blip r:embed="rId2"/>
          <a:stretch>
            <a:fillRect/>
          </a:stretch>
        </p:blipFill>
        <p:spPr>
          <a:xfrm>
            <a:off x="275738" y="2743200"/>
            <a:ext cx="8592524" cy="2959647"/>
          </a:xfrm>
          <a:prstGeom prst="rect">
            <a:avLst/>
          </a:prstGeom>
        </p:spPr>
      </p:pic>
    </p:spTree>
    <p:extLst>
      <p:ext uri="{BB962C8B-B14F-4D97-AF65-F5344CB8AC3E}">
        <p14:creationId xmlns:p14="http://schemas.microsoft.com/office/powerpoint/2010/main" val="243551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A framework for a system of logical clocks</a:t>
            </a:r>
          </a:p>
        </p:txBody>
      </p:sp>
      <p:sp>
        <p:nvSpPr>
          <p:cNvPr id="3" name="Content Placeholder 2"/>
          <p:cNvSpPr>
            <a:spLocks noGrp="1"/>
          </p:cNvSpPr>
          <p:nvPr>
            <p:ph idx="1"/>
          </p:nvPr>
        </p:nvSpPr>
        <p:spPr>
          <a:xfrm>
            <a:off x="381000" y="762000"/>
            <a:ext cx="8534400" cy="4953000"/>
          </a:xfrm>
        </p:spPr>
        <p:txBody>
          <a:bodyPr>
            <a:noAutofit/>
          </a:bodyPr>
          <a:lstStyle/>
          <a:p>
            <a:pPr marL="0" indent="0" algn="just">
              <a:buNone/>
            </a:pPr>
            <a:r>
              <a:rPr lang="en-IN" sz="2000" b="1" dirty="0"/>
              <a:t>Definition :</a:t>
            </a:r>
          </a:p>
          <a:p>
            <a:pPr marL="0" indent="0" algn="just">
              <a:buNone/>
            </a:pPr>
            <a:r>
              <a:rPr lang="en-IN" sz="2000" dirty="0"/>
              <a:t>A system of logical clocks consists of a time domain T and a logical clock C . Elements of T form a partially ordered set over a relation </a:t>
            </a:r>
            <a:r>
              <a:rPr lang="en-IN" sz="2000" b="1" dirty="0">
                <a:solidFill>
                  <a:srgbClr val="FF0000"/>
                </a:solidFill>
              </a:rPr>
              <a:t>&lt;</a:t>
            </a:r>
          </a:p>
          <a:p>
            <a:pPr marL="0" indent="0" algn="just">
              <a:buNone/>
            </a:pPr>
            <a:endParaRPr lang="en-IN" sz="2000" dirty="0"/>
          </a:p>
          <a:p>
            <a:pPr marL="0" indent="0" algn="just">
              <a:buNone/>
            </a:pPr>
            <a:r>
              <a:rPr lang="en-IN" sz="2000" dirty="0"/>
              <a:t>This relation is usually called the happened before or causal precedence.</a:t>
            </a:r>
          </a:p>
          <a:p>
            <a:pPr marL="0" indent="0" algn="just">
              <a:buNone/>
            </a:pPr>
            <a:endParaRPr lang="en-IN" sz="2000" dirty="0"/>
          </a:p>
          <a:p>
            <a:pPr marL="0" indent="0" algn="just">
              <a:buNone/>
            </a:pPr>
            <a:r>
              <a:rPr lang="en-IN" sz="2000" dirty="0"/>
              <a:t> Intuitively, this relation is analogous to the earlier than relation provided by the physical time. </a:t>
            </a:r>
          </a:p>
          <a:p>
            <a:pPr marL="0" indent="0" algn="just">
              <a:buNone/>
            </a:pPr>
            <a:endParaRPr lang="en-IN" sz="2000" dirty="0"/>
          </a:p>
          <a:p>
            <a:pPr marL="0" indent="0" algn="just">
              <a:buNone/>
            </a:pPr>
            <a:r>
              <a:rPr lang="en-IN" sz="2000" dirty="0"/>
              <a:t>The logical clock C is a function that maps an event e in a distributed system to an element in the time domain T, denoted as C(e) and called the timestamp of e, and is defined as follows:</a:t>
            </a:r>
            <a:endParaRPr lang="en-IN" sz="2000" b="1" dirty="0"/>
          </a:p>
        </p:txBody>
      </p:sp>
    </p:spTree>
    <p:extLst>
      <p:ext uri="{BB962C8B-B14F-4D97-AF65-F5344CB8AC3E}">
        <p14:creationId xmlns:p14="http://schemas.microsoft.com/office/powerpoint/2010/main" val="1793556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1D14-9625-FB05-A056-8A4CC1794A3D}"/>
              </a:ext>
            </a:extLst>
          </p:cNvPr>
          <p:cNvSpPr>
            <a:spLocks noGrp="1"/>
          </p:cNvSpPr>
          <p:nvPr>
            <p:ph type="title"/>
          </p:nvPr>
        </p:nvSpPr>
        <p:spPr/>
        <p:txBody>
          <a:bodyPr>
            <a:normAutofit fontScale="90000"/>
          </a:bodyPr>
          <a:lstStyle/>
          <a:p>
            <a:r>
              <a:rPr lang="en-IN" sz="4400" b="1" dirty="0">
                <a:solidFill>
                  <a:srgbClr val="002060"/>
                </a:solidFill>
              </a:rPr>
              <a:t>Termination detection using distributed snapshots</a:t>
            </a:r>
            <a:endParaRPr lang="en-IN" dirty="0"/>
          </a:p>
        </p:txBody>
      </p:sp>
      <p:sp>
        <p:nvSpPr>
          <p:cNvPr id="3" name="Content Placeholder 2">
            <a:extLst>
              <a:ext uri="{FF2B5EF4-FFF2-40B4-BE49-F238E27FC236}">
                <a16:creationId xmlns:a16="http://schemas.microsoft.com/office/drawing/2014/main" id="{DF2F07D1-2CB7-5855-162E-601BFD6CF61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0E5A1509-E0E3-7086-C87C-8907E93E5DC6}"/>
              </a:ext>
            </a:extLst>
          </p:cNvPr>
          <p:cNvPicPr>
            <a:picLocks noChangeAspect="1"/>
          </p:cNvPicPr>
          <p:nvPr/>
        </p:nvPicPr>
        <p:blipFill>
          <a:blip r:embed="rId2"/>
          <a:stretch>
            <a:fillRect/>
          </a:stretch>
        </p:blipFill>
        <p:spPr>
          <a:xfrm>
            <a:off x="457200" y="1433404"/>
            <a:ext cx="7880985" cy="4800600"/>
          </a:xfrm>
          <a:prstGeom prst="rect">
            <a:avLst/>
          </a:prstGeom>
        </p:spPr>
      </p:pic>
    </p:spTree>
    <p:extLst>
      <p:ext uri="{BB962C8B-B14F-4D97-AF65-F5344CB8AC3E}">
        <p14:creationId xmlns:p14="http://schemas.microsoft.com/office/powerpoint/2010/main" val="30194401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FBDE-AE34-8651-DC93-1CEB6DEEA9BA}"/>
              </a:ext>
            </a:extLst>
          </p:cNvPr>
          <p:cNvSpPr>
            <a:spLocks noGrp="1"/>
          </p:cNvSpPr>
          <p:nvPr>
            <p:ph type="title"/>
          </p:nvPr>
        </p:nvSpPr>
        <p:spPr/>
        <p:txBody>
          <a:bodyPr>
            <a:normAutofit fontScale="90000"/>
          </a:bodyPr>
          <a:lstStyle/>
          <a:p>
            <a:r>
              <a:rPr lang="en-IN" sz="4400" b="1" dirty="0">
                <a:solidFill>
                  <a:srgbClr val="002060"/>
                </a:solidFill>
              </a:rPr>
              <a:t>Termination detection using distributed snapshots</a:t>
            </a:r>
            <a:endParaRPr lang="en-IN" dirty="0"/>
          </a:p>
        </p:txBody>
      </p:sp>
      <p:sp>
        <p:nvSpPr>
          <p:cNvPr id="3" name="Content Placeholder 2">
            <a:extLst>
              <a:ext uri="{FF2B5EF4-FFF2-40B4-BE49-F238E27FC236}">
                <a16:creationId xmlns:a16="http://schemas.microsoft.com/office/drawing/2014/main" id="{D6C43516-2557-E0C4-9F85-2A12D2A07E39}"/>
              </a:ext>
            </a:extLst>
          </p:cNvPr>
          <p:cNvSpPr>
            <a:spLocks noGrp="1"/>
          </p:cNvSpPr>
          <p:nvPr>
            <p:ph idx="1"/>
          </p:nvPr>
        </p:nvSpPr>
        <p:spPr/>
        <p:txBody>
          <a:bodyPr/>
          <a:lstStyle/>
          <a:p>
            <a:r>
              <a:rPr lang="en-IN" dirty="0"/>
              <a:t>R1 -&gt; </a:t>
            </a:r>
            <a:r>
              <a:rPr lang="en-GB" dirty="0"/>
              <a:t>when a process sends a basic message to any other process, it sends its logical clock value in the message</a:t>
            </a:r>
          </a:p>
          <a:p>
            <a:r>
              <a:rPr lang="en-GB" dirty="0"/>
              <a:t>R2 -&gt;When a process receives a basic message, it updates its logical clock based on the clock value contained in the message</a:t>
            </a:r>
          </a:p>
          <a:p>
            <a:endParaRPr lang="en-IN" dirty="0"/>
          </a:p>
        </p:txBody>
      </p:sp>
    </p:spTree>
    <p:extLst>
      <p:ext uri="{BB962C8B-B14F-4D97-AF65-F5344CB8AC3E}">
        <p14:creationId xmlns:p14="http://schemas.microsoft.com/office/powerpoint/2010/main" val="31294845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111E-0361-576E-CB47-6E1201D59BBC}"/>
              </a:ext>
            </a:extLst>
          </p:cNvPr>
          <p:cNvSpPr>
            <a:spLocks noGrp="1"/>
          </p:cNvSpPr>
          <p:nvPr>
            <p:ph type="title"/>
          </p:nvPr>
        </p:nvSpPr>
        <p:spPr/>
        <p:txBody>
          <a:bodyPr>
            <a:normAutofit fontScale="90000"/>
          </a:bodyPr>
          <a:lstStyle/>
          <a:p>
            <a:r>
              <a:rPr lang="en-IN" sz="4400" b="1" dirty="0">
                <a:solidFill>
                  <a:srgbClr val="002060"/>
                </a:solidFill>
              </a:rPr>
              <a:t>Termination detection using distributed snapshots</a:t>
            </a:r>
            <a:endParaRPr lang="en-IN" dirty="0"/>
          </a:p>
        </p:txBody>
      </p:sp>
      <p:sp>
        <p:nvSpPr>
          <p:cNvPr id="3" name="Content Placeholder 2">
            <a:extLst>
              <a:ext uri="{FF2B5EF4-FFF2-40B4-BE49-F238E27FC236}">
                <a16:creationId xmlns:a16="http://schemas.microsoft.com/office/drawing/2014/main" id="{B4698A86-DEAD-D636-6199-54D8687F6C63}"/>
              </a:ext>
            </a:extLst>
          </p:cNvPr>
          <p:cNvSpPr>
            <a:spLocks noGrp="1"/>
          </p:cNvSpPr>
          <p:nvPr>
            <p:ph idx="1"/>
          </p:nvPr>
        </p:nvSpPr>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Rule R3 </a:t>
            </a:r>
            <a:r>
              <a:rPr lang="en-GB" dirty="0">
                <a:latin typeface="Times New Roman" panose="02020603050405020304" pitchFamily="18" charset="0"/>
                <a:cs typeface="Times New Roman" panose="02020603050405020304" pitchFamily="18" charset="0"/>
                <a:sym typeface="Wingdings" panose="05000000000000000000" pitchFamily="2" charset="2"/>
              </a:rPr>
              <a:t> </a:t>
            </a:r>
            <a:r>
              <a:rPr lang="en-GB" dirty="0">
                <a:latin typeface="Times New Roman" panose="02020603050405020304" pitchFamily="18" charset="0"/>
                <a:cs typeface="Times New Roman" panose="02020603050405020304" pitchFamily="18" charset="0"/>
              </a:rPr>
              <a:t>when a process becomes idle, it updates its local clock, sends a request for snapshot R(x, k) to every other process, and takes a local snapshot for this request.</a:t>
            </a:r>
          </a:p>
          <a:p>
            <a:r>
              <a:rPr lang="en-GB" dirty="0">
                <a:latin typeface="Times New Roman" panose="02020603050405020304" pitchFamily="18" charset="0"/>
                <a:cs typeface="Times New Roman" panose="02020603050405020304" pitchFamily="18" charset="0"/>
              </a:rPr>
              <a:t>R4 </a:t>
            </a:r>
            <a:r>
              <a:rPr lang="en-GB" dirty="0">
                <a:latin typeface="Times New Roman" panose="02020603050405020304" pitchFamily="18" charset="0"/>
                <a:cs typeface="Times New Roman" panose="02020603050405020304" pitchFamily="18" charset="0"/>
                <a:sym typeface="Wingdings" panose="05000000000000000000" pitchFamily="2" charset="2"/>
              </a:rPr>
              <a:t></a:t>
            </a:r>
            <a:r>
              <a:rPr lang="en-GB" dirty="0">
                <a:latin typeface="Times New Roman" panose="02020603050405020304" pitchFamily="18" charset="0"/>
                <a:cs typeface="Times New Roman" panose="02020603050405020304" pitchFamily="18" charset="0"/>
              </a:rPr>
              <a:t>On the receipt of a message R(x , k ), the process takes a local snapshot if it is idle and (x , k ) &gt; (x, k), i.e., timing in the message is later than the local time at the process </a:t>
            </a:r>
            <a:r>
              <a:rPr lang="en-GB" dirty="0">
                <a:latin typeface="Times New Roman" panose="02020603050405020304" pitchFamily="18" charset="0"/>
                <a:cs typeface="Times New Roman" panose="02020603050405020304" pitchFamily="18" charset="0"/>
                <a:sym typeface="Wingdings" panose="05000000000000000000" pitchFamily="2" charset="2"/>
              </a:rPr>
              <a:t></a:t>
            </a:r>
            <a:r>
              <a:rPr lang="en-GB" dirty="0">
                <a:latin typeface="Times New Roman" panose="02020603050405020304" pitchFamily="18" charset="0"/>
                <a:cs typeface="Times New Roman" panose="02020603050405020304" pitchFamily="18" charset="0"/>
              </a:rPr>
              <a:t>implying that the sender of R(x , k ) terminated after this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5634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2F99-47FF-5F7A-91E6-882E6C8E0A54}"/>
              </a:ext>
            </a:extLst>
          </p:cNvPr>
          <p:cNvSpPr>
            <a:spLocks noGrp="1"/>
          </p:cNvSpPr>
          <p:nvPr>
            <p:ph type="title"/>
          </p:nvPr>
        </p:nvSpPr>
        <p:spPr/>
        <p:txBody>
          <a:bodyPr>
            <a:normAutofit fontScale="90000"/>
          </a:bodyPr>
          <a:lstStyle/>
          <a:p>
            <a:r>
              <a:rPr lang="en-IN" sz="4400" b="1" dirty="0">
                <a:solidFill>
                  <a:srgbClr val="002060"/>
                </a:solidFill>
              </a:rPr>
              <a:t>Termination detection using distributed snapshots</a:t>
            </a:r>
            <a:endParaRPr lang="en-IN" dirty="0"/>
          </a:p>
        </p:txBody>
      </p:sp>
      <p:sp>
        <p:nvSpPr>
          <p:cNvPr id="3" name="Content Placeholder 2">
            <a:extLst>
              <a:ext uri="{FF2B5EF4-FFF2-40B4-BE49-F238E27FC236}">
                <a16:creationId xmlns:a16="http://schemas.microsoft.com/office/drawing/2014/main" id="{57EF8839-BB4C-B357-75EC-5279CD244C79}"/>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GB" dirty="0"/>
              <a:t>(x , k ) ≤ (x, k), implying that the sender of R(x , k ) terminated before this process.</a:t>
            </a:r>
          </a:p>
          <a:p>
            <a:r>
              <a:rPr lang="en-GB" dirty="0"/>
              <a:t> Hence, the sender of R(x , k ) cannot be the last process to terminate. Thus, the receiving process does not take a snapshot for it.</a:t>
            </a:r>
          </a:p>
          <a:p>
            <a:pPr>
              <a:buFont typeface="Wingdings" panose="05000000000000000000" pitchFamily="2" charset="2"/>
              <a:buChar char="Ø"/>
            </a:pPr>
            <a:r>
              <a:rPr lang="en-GB" dirty="0"/>
              <a:t> In the third case, the receiving process has not even terminated. Hence, the sender of R(x , k ) cannot be the last process to terminate and no snapshot is taken.</a:t>
            </a:r>
          </a:p>
          <a:p>
            <a:pPr>
              <a:buFont typeface="Wingdings" panose="05000000000000000000" pitchFamily="2" charset="2"/>
              <a:buChar char="Ø"/>
            </a:pPr>
            <a:r>
              <a:rPr lang="en-GB" dirty="0"/>
              <a:t>The last process to terminate will have the largest clock value. Every process will take a snapshot for it; it will not take a snapshot for any other process</a:t>
            </a:r>
            <a:endParaRPr lang="en-IN" dirty="0"/>
          </a:p>
        </p:txBody>
      </p:sp>
    </p:spTree>
    <p:extLst>
      <p:ext uri="{BB962C8B-B14F-4D97-AF65-F5344CB8AC3E}">
        <p14:creationId xmlns:p14="http://schemas.microsoft.com/office/powerpoint/2010/main" val="8895656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5613-53DA-C688-DE78-E09547D755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478192-B5A0-FEC4-A941-91496419339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913087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2. Termination detection by weight throwing</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lnSpcReduction="10000"/>
          </a:bodyPr>
          <a:lstStyle/>
          <a:p>
            <a:pPr algn="just">
              <a:buFont typeface="Wingdings" pitchFamily="2" charset="2"/>
              <a:buChar char="§"/>
            </a:pPr>
            <a:r>
              <a:rPr lang="en-IN" sz="2000" dirty="0"/>
              <a:t>In termination detection by weight throwing, a process called controlling agent monitors the computation. </a:t>
            </a:r>
          </a:p>
          <a:p>
            <a:pPr algn="just">
              <a:buFont typeface="Wingdings" pitchFamily="2" charset="2"/>
              <a:buChar char="§"/>
            </a:pPr>
            <a:endParaRPr lang="en-IN" sz="2000" dirty="0"/>
          </a:p>
          <a:p>
            <a:pPr algn="just">
              <a:buFont typeface="Wingdings" pitchFamily="2" charset="2"/>
              <a:buChar char="§"/>
            </a:pPr>
            <a:r>
              <a:rPr lang="en-IN" sz="2000" dirty="0"/>
              <a:t>A communication channel exists between each of the processes and the controlling agent and also between every pair of processes. </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Initially, all processes are in the idle state. </a:t>
            </a:r>
          </a:p>
          <a:p>
            <a:pPr algn="just">
              <a:buFont typeface="Wingdings" pitchFamily="2" charset="2"/>
              <a:buChar char="§"/>
            </a:pPr>
            <a:endParaRPr lang="en-IN" sz="2000" dirty="0"/>
          </a:p>
          <a:p>
            <a:pPr algn="just">
              <a:buFont typeface="Wingdings" pitchFamily="2" charset="2"/>
              <a:buChar char="§"/>
            </a:pPr>
            <a:r>
              <a:rPr lang="en-IN" sz="2000" dirty="0"/>
              <a:t>The weight at each process is zero and the weight at the controlling agent is 1. </a:t>
            </a:r>
          </a:p>
          <a:p>
            <a:pPr algn="just">
              <a:buFont typeface="Wingdings" pitchFamily="2" charset="2"/>
              <a:buChar char="§"/>
            </a:pPr>
            <a:endParaRPr lang="en-IN" sz="2000" dirty="0"/>
          </a:p>
          <a:p>
            <a:pPr algn="just">
              <a:buFont typeface="Wingdings" pitchFamily="2" charset="2"/>
              <a:buChar char="§"/>
            </a:pPr>
            <a:r>
              <a:rPr lang="en-IN" sz="2000" dirty="0"/>
              <a:t>The computation starts when the controlling agent sends a basic message to one of the processes. </a:t>
            </a:r>
          </a:p>
          <a:p>
            <a:pPr algn="just">
              <a:buFont typeface="Wingdings" pitchFamily="2" charset="2"/>
              <a:buChar char="§"/>
            </a:pPr>
            <a:endParaRPr lang="en-IN" sz="2000" dirty="0"/>
          </a:p>
          <a:p>
            <a:pPr algn="just">
              <a:buFont typeface="Wingdings" pitchFamily="2" charset="2"/>
              <a:buChar char="§"/>
            </a:pPr>
            <a:r>
              <a:rPr lang="en-IN" sz="2000" dirty="0"/>
              <a:t>The process becomes active and the computation starts.</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r>
              <a:rPr lang="en-IN" sz="2000" dirty="0"/>
              <a:t>A non-zero weight W (0 &lt; W ≤ 1) is assigned to each process in the active state and to each message in transit in the following manner:</a:t>
            </a:r>
            <a:endParaRPr lang="en-IN" sz="2000" b="1" dirty="0">
              <a:latin typeface="Times New Roman" pitchFamily="18" charset="0"/>
              <a:cs typeface="Times New Roman" pitchFamily="18" charset="0"/>
            </a:endParaRPr>
          </a:p>
          <a:p>
            <a:pPr algn="just">
              <a:buFont typeface="Wingdings" pitchFamily="2" charset="2"/>
              <a:buChar char="§"/>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600618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2. Termination detection by weight throwing</a:t>
            </a:r>
            <a:endParaRPr lang="en-US" sz="30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itchFamily="2" charset="2"/>
              <a:buChar char="§"/>
            </a:pPr>
            <a:r>
              <a:rPr lang="en-IN" sz="2000" dirty="0"/>
              <a:t>When a process sends a message, it sends a part of its weight in the message.</a:t>
            </a:r>
          </a:p>
          <a:p>
            <a:pPr algn="just">
              <a:buFont typeface="Wingdings" pitchFamily="2" charset="2"/>
              <a:buChar char="§"/>
            </a:pPr>
            <a:endParaRPr lang="en-IN" sz="2000" dirty="0"/>
          </a:p>
          <a:p>
            <a:pPr algn="just">
              <a:buFont typeface="Wingdings" pitchFamily="2" charset="2"/>
              <a:buChar char="§"/>
            </a:pPr>
            <a:r>
              <a:rPr lang="en-IN" sz="2000" dirty="0"/>
              <a:t> When a process receives a message, it add the weight received in the message to its weight.</a:t>
            </a:r>
          </a:p>
          <a:p>
            <a:pPr algn="just">
              <a:buFont typeface="Wingdings" pitchFamily="2" charset="2"/>
              <a:buChar char="§"/>
            </a:pPr>
            <a:endParaRPr lang="en-IN" sz="2000" dirty="0"/>
          </a:p>
          <a:p>
            <a:pPr algn="just">
              <a:buFont typeface="Wingdings" pitchFamily="2" charset="2"/>
              <a:buChar char="§"/>
            </a:pPr>
            <a:r>
              <a:rPr lang="en-IN" sz="2000" dirty="0"/>
              <a:t> Thus, the sum of weights on all the processes and on all the messages in transit is always 1. </a:t>
            </a:r>
          </a:p>
          <a:p>
            <a:pPr algn="just">
              <a:buFont typeface="Wingdings" pitchFamily="2" charset="2"/>
              <a:buChar char="§"/>
            </a:pPr>
            <a:endParaRPr lang="en-IN" sz="2000" dirty="0"/>
          </a:p>
          <a:p>
            <a:pPr algn="just">
              <a:buFont typeface="Wingdings" pitchFamily="2" charset="2"/>
              <a:buChar char="§"/>
            </a:pPr>
            <a:r>
              <a:rPr lang="en-IN" sz="2000" dirty="0"/>
              <a:t>When a process becomes passive, it sends its weight to the controlling agent in a control message, which the controlling agent adds to its weight. </a:t>
            </a:r>
          </a:p>
          <a:p>
            <a:pPr algn="just">
              <a:buFont typeface="Wingdings" pitchFamily="2" charset="2"/>
              <a:buChar char="§"/>
            </a:pPr>
            <a:endParaRPr lang="en-IN" sz="2000" dirty="0"/>
          </a:p>
          <a:p>
            <a:pPr algn="just">
              <a:buFont typeface="Wingdings" pitchFamily="2" charset="2"/>
              <a:buChar char="§"/>
            </a:pPr>
            <a:r>
              <a:rPr lang="en-IN" sz="2000" dirty="0"/>
              <a:t>The controlling agent concludes termination if its weight becomes 1.</a:t>
            </a:r>
          </a:p>
          <a:p>
            <a:pPr algn="just">
              <a:buFont typeface="Wingdings" pitchFamily="2" charset="2"/>
              <a:buChar char="§"/>
            </a:pPr>
            <a:endParaRPr lang="en-IN" sz="2000" b="1" dirty="0">
              <a:latin typeface="Times New Roman" pitchFamily="18" charset="0"/>
              <a:cs typeface="Times New Roman" pitchFamily="18" charset="0"/>
            </a:endParaRPr>
          </a:p>
          <a:p>
            <a:pPr algn="just">
              <a:buFont typeface="Wingdings" pitchFamily="2" charset="2"/>
              <a:buChar char="§"/>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1412861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2. Termination detection by weight throwing</a:t>
            </a:r>
            <a:endParaRPr lang="en-US" sz="3000" b="1" dirty="0">
              <a:solidFill>
                <a:srgbClr val="00206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313420" cy="2758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052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3000" b="1" dirty="0">
                <a:solidFill>
                  <a:srgbClr val="002060"/>
                </a:solidFill>
              </a:rPr>
              <a:t>2. Termination detection by weight throwing</a:t>
            </a:r>
            <a:endParaRPr lang="en-US" sz="3000" b="1" dirty="0">
              <a:solidFill>
                <a:srgbClr val="002060"/>
              </a:solidFill>
            </a:endParaRPr>
          </a:p>
        </p:txBody>
      </p:sp>
      <p:sp>
        <p:nvSpPr>
          <p:cNvPr id="3" name="Content Placeholder 2"/>
          <p:cNvSpPr>
            <a:spLocks noGrp="1"/>
          </p:cNvSpPr>
          <p:nvPr>
            <p:ph idx="1"/>
          </p:nvPr>
        </p:nvSpPr>
        <p:spPr/>
        <p:txBody>
          <a:bodyPr/>
          <a:lstStyle/>
          <a:p>
            <a:endParaRPr lang="en-IN"/>
          </a:p>
        </p:txBody>
      </p:sp>
      <p:pic>
        <p:nvPicPr>
          <p:cNvPr id="2050" name="Picture 2" descr="C:\Users\Jithin Jacob\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864235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7762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fontScale="92500" lnSpcReduction="20000"/>
          </a:bodyPr>
          <a:lstStyle/>
          <a:p>
            <a:pPr algn="just">
              <a:buFont typeface="Wingdings" panose="05000000000000000000" pitchFamily="2" charset="2"/>
              <a:buChar char="Ø"/>
            </a:pPr>
            <a:r>
              <a:rPr lang="en-IN" sz="2000" dirty="0"/>
              <a:t>The algorithm assumes there are </a:t>
            </a:r>
            <a:r>
              <a:rPr lang="en-IN" sz="2000" dirty="0">
                <a:solidFill>
                  <a:srgbClr val="FF0000"/>
                </a:solidFill>
              </a:rPr>
              <a:t>N processes Pi, 0 ≤ i ≤ N-1</a:t>
            </a:r>
            <a:r>
              <a:rPr lang="en-IN" sz="2000" dirty="0"/>
              <a:t>, which are modelled as the nodes i, 0 ≤ i </a:t>
            </a:r>
            <a:r>
              <a:rPr lang="en-IN" sz="2000"/>
              <a:t>≤ N-1, </a:t>
            </a:r>
            <a:r>
              <a:rPr lang="en-IN" sz="2000" dirty="0"/>
              <a:t>of a </a:t>
            </a:r>
            <a:r>
              <a:rPr lang="en-IN" sz="2000" dirty="0">
                <a:solidFill>
                  <a:srgbClr val="FF0000"/>
                </a:solidFill>
              </a:rPr>
              <a:t>fixed connected undirected graph.</a:t>
            </a:r>
          </a:p>
          <a:p>
            <a:pPr algn="just">
              <a:buFont typeface="Wingdings" panose="05000000000000000000" pitchFamily="2" charset="2"/>
              <a:buChar char="Ø"/>
            </a:pPr>
            <a:endParaRPr lang="en-IN" sz="2000" b="1" dirty="0">
              <a:solidFill>
                <a:srgbClr val="FF0000"/>
              </a:solidFill>
              <a:latin typeface="Times New Roman" pitchFamily="18" charset="0"/>
              <a:cs typeface="Times New Roman" pitchFamily="18" charset="0"/>
            </a:endParaRPr>
          </a:p>
          <a:p>
            <a:pPr algn="just">
              <a:buFont typeface="Wingdings" panose="05000000000000000000" pitchFamily="2" charset="2"/>
              <a:buChar char="Ø"/>
            </a:pPr>
            <a:r>
              <a:rPr lang="en-IN" sz="2000" dirty="0"/>
              <a:t>The </a:t>
            </a:r>
            <a:r>
              <a:rPr lang="en-IN" sz="2000" dirty="0">
                <a:solidFill>
                  <a:srgbClr val="FF0000"/>
                </a:solidFill>
              </a:rPr>
              <a:t>edges of the graph represent the communication channels</a:t>
            </a:r>
            <a:r>
              <a:rPr lang="en-IN" sz="2000" dirty="0"/>
              <a:t>, through which a process sends messages to neighbouring processes in the graph.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The algorithm uses a </a:t>
            </a:r>
            <a:r>
              <a:rPr lang="en-IN" sz="2000" dirty="0">
                <a:solidFill>
                  <a:srgbClr val="FF0000"/>
                </a:solidFill>
              </a:rPr>
              <a:t>fixed spanning tree of the graph</a:t>
            </a:r>
            <a:r>
              <a:rPr lang="en-IN" sz="2000" dirty="0"/>
              <a:t> with process </a:t>
            </a:r>
            <a:r>
              <a:rPr lang="en-IN" sz="2000" dirty="0">
                <a:solidFill>
                  <a:srgbClr val="FF0000"/>
                </a:solidFill>
              </a:rPr>
              <a:t>P0 at its root </a:t>
            </a:r>
            <a:r>
              <a:rPr lang="en-IN" sz="2000" dirty="0"/>
              <a:t>which </a:t>
            </a:r>
            <a:r>
              <a:rPr lang="en-IN" sz="2000" dirty="0">
                <a:solidFill>
                  <a:srgbClr val="FF0000"/>
                </a:solidFill>
              </a:rPr>
              <a:t>is responsible for termination detection</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Process P0 communicates with other processes to determine their states and the messages used for this purpose are called </a:t>
            </a:r>
            <a:r>
              <a:rPr lang="en-IN" sz="2000" dirty="0">
                <a:solidFill>
                  <a:srgbClr val="FF0000"/>
                </a:solidFill>
              </a:rPr>
              <a:t>signals</a:t>
            </a:r>
            <a:r>
              <a:rPr lang="en-IN" sz="2000" dirty="0"/>
              <a:t>.</a:t>
            </a:r>
          </a:p>
          <a:p>
            <a:pPr algn="just">
              <a:buFont typeface="Wingdings" panose="05000000000000000000" pitchFamily="2" charset="2"/>
              <a:buChar char="Ø"/>
            </a:pPr>
            <a:endParaRPr lang="en-IN" sz="2000" b="1" dirty="0">
              <a:latin typeface="Times New Roman" pitchFamily="18" charset="0"/>
              <a:cs typeface="Times New Roman" pitchFamily="18" charset="0"/>
            </a:endParaRPr>
          </a:p>
          <a:p>
            <a:pPr algn="just">
              <a:buFont typeface="Wingdings" panose="05000000000000000000" pitchFamily="2" charset="2"/>
              <a:buChar char="Ø"/>
            </a:pPr>
            <a:r>
              <a:rPr lang="en-IN" sz="2000" dirty="0"/>
              <a:t>All leaf nodes report to their parents, if they have terminated.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 parent node will similarly report to its parent when it has completed processing and all of its immediate children have terminated, and so on.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solidFill>
                  <a:srgbClr val="FF0000"/>
                </a:solidFill>
              </a:rPr>
              <a:t>The root concludes that termination has occurred, if it has terminated and all of its immediate children have also terminated</a:t>
            </a: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395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A framework for a system of logical clocks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569" y="1219200"/>
            <a:ext cx="8911231"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7285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sp>
        <p:nvSpPr>
          <p:cNvPr id="3" name="Content Placeholder 2"/>
          <p:cNvSpPr>
            <a:spLocks noGrp="1"/>
          </p:cNvSpPr>
          <p:nvPr>
            <p:ph idx="1"/>
          </p:nvPr>
        </p:nvSpPr>
        <p:spPr>
          <a:xfrm>
            <a:off x="381000" y="838200"/>
            <a:ext cx="8610600" cy="5715000"/>
          </a:xfrm>
        </p:spPr>
        <p:txBody>
          <a:bodyPr>
            <a:normAutofit/>
          </a:bodyPr>
          <a:lstStyle/>
          <a:p>
            <a:pPr algn="just">
              <a:buFont typeface="Wingdings" panose="05000000000000000000" pitchFamily="2" charset="2"/>
              <a:buChar char="Ø"/>
            </a:pPr>
            <a:r>
              <a:rPr lang="en-IN" sz="2000" dirty="0"/>
              <a:t>The termination detection algorithm generates </a:t>
            </a:r>
            <a:r>
              <a:rPr lang="en-IN" sz="2000" dirty="0">
                <a:solidFill>
                  <a:srgbClr val="FF0000"/>
                </a:solidFill>
              </a:rPr>
              <a:t>two waves of signals </a:t>
            </a:r>
            <a:r>
              <a:rPr lang="en-IN" sz="2000" dirty="0"/>
              <a:t>moving inward and outward through the spanning tree.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Initially, a </a:t>
            </a:r>
            <a:r>
              <a:rPr lang="en-IN" sz="2000" dirty="0">
                <a:solidFill>
                  <a:srgbClr val="FF0000"/>
                </a:solidFill>
              </a:rPr>
              <a:t>contracting wave of signals</a:t>
            </a:r>
            <a:r>
              <a:rPr lang="en-IN" sz="2000" dirty="0"/>
              <a:t>, called </a:t>
            </a:r>
            <a:r>
              <a:rPr lang="en-IN" sz="2000" dirty="0">
                <a:solidFill>
                  <a:srgbClr val="FF0000"/>
                </a:solidFill>
              </a:rPr>
              <a:t>tokens, </a:t>
            </a:r>
            <a:r>
              <a:rPr lang="en-IN" sz="2000" dirty="0"/>
              <a:t>moves inward from leaves to the root.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If this token wave reaches the root without discovering that termination has occurred, the </a:t>
            </a:r>
            <a:r>
              <a:rPr lang="en-IN" sz="2000" dirty="0">
                <a:solidFill>
                  <a:srgbClr val="FF0000"/>
                </a:solidFill>
              </a:rPr>
              <a:t>root initiates</a:t>
            </a:r>
            <a:r>
              <a:rPr lang="en-IN" sz="2000" dirty="0"/>
              <a:t> a second outward wave of </a:t>
            </a:r>
            <a:r>
              <a:rPr lang="en-IN" sz="2000" dirty="0">
                <a:solidFill>
                  <a:srgbClr val="FF0000"/>
                </a:solidFill>
              </a:rPr>
              <a:t>repeat signals</a:t>
            </a:r>
            <a:r>
              <a:rPr lang="en-IN" sz="2000" dirty="0"/>
              <a:t>.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As this repeat wave reaches leaves, the token wave gradually forms and starts moving inward again.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This </a:t>
            </a:r>
            <a:r>
              <a:rPr lang="en-IN" sz="2000" dirty="0">
                <a:solidFill>
                  <a:srgbClr val="FF0000"/>
                </a:solidFill>
              </a:rPr>
              <a:t>sequence of events is repeated until the termination is detected</a:t>
            </a:r>
            <a:endParaRPr lang="en-IN"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22634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610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5608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sp>
        <p:nvSpPr>
          <p:cNvPr id="3" name="Content Placeholder 2"/>
          <p:cNvSpPr>
            <a:spLocks noGrp="1"/>
          </p:cNvSpPr>
          <p:nvPr>
            <p:ph idx="1"/>
          </p:nvPr>
        </p:nvSpPr>
        <p:spPr>
          <a:xfrm>
            <a:off x="457200" y="990600"/>
            <a:ext cx="8229600" cy="5638800"/>
          </a:xfrm>
        </p:spPr>
        <p:txBody>
          <a:bodyPr>
            <a:normAutofit/>
          </a:bodyPr>
          <a:lstStyle/>
          <a:p>
            <a:pPr algn="just">
              <a:buFont typeface="Wingdings" panose="05000000000000000000" pitchFamily="2" charset="2"/>
              <a:buChar char="Ø"/>
            </a:pPr>
            <a:r>
              <a:rPr lang="en-IN" sz="2000" dirty="0"/>
              <a:t>Initially, each leaf process is given a token.</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 Each leaf process, after it has terminated, sends its token to its parent.</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 When a parent process terminates and after it has received a token from each of its children, it sends a token to its parent.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This way, each process indicates to its parent process that the </a:t>
            </a:r>
            <a:r>
              <a:rPr lang="en-IN" sz="2000" dirty="0" err="1"/>
              <a:t>subtree</a:t>
            </a:r>
            <a:r>
              <a:rPr lang="en-IN" sz="2000" dirty="0"/>
              <a:t> below it has become idle.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In a similar manner, the tokens get propagated to the root. </a:t>
            </a:r>
          </a:p>
          <a:p>
            <a:pPr algn="just">
              <a:buFont typeface="Wingdings" panose="05000000000000000000" pitchFamily="2" charset="2"/>
              <a:buChar char="Ø"/>
            </a:pPr>
            <a:endParaRPr lang="en-IN" sz="2000" dirty="0"/>
          </a:p>
          <a:p>
            <a:pPr algn="just">
              <a:buFont typeface="Wingdings" panose="05000000000000000000" pitchFamily="2" charset="2"/>
              <a:buChar char="Ø"/>
            </a:pPr>
            <a:r>
              <a:rPr lang="en-IN" sz="2000" dirty="0"/>
              <a:t>The root of the tree concludes that termination has occurred, after it has become idle and has received a token from each of its children.</a:t>
            </a:r>
          </a:p>
        </p:txBody>
      </p:sp>
    </p:spTree>
    <p:extLst>
      <p:ext uri="{BB962C8B-B14F-4D97-AF65-F5344CB8AC3E}">
        <p14:creationId xmlns:p14="http://schemas.microsoft.com/office/powerpoint/2010/main" val="6923441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39D5-4D4E-7D20-BDD3-25AE931359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992030-F022-7FCC-EED7-C8C567FC3419}"/>
              </a:ext>
            </a:extLst>
          </p:cNvPr>
          <p:cNvSpPr>
            <a:spLocks noGrp="1"/>
          </p:cNvSpPr>
          <p:nvPr>
            <p:ph idx="1"/>
          </p:nvPr>
        </p:nvSpPr>
        <p:spPr/>
        <p:txBody>
          <a:bodyPr>
            <a:normAutofit fontScale="92500" lnSpcReduction="20000"/>
          </a:bodyPr>
          <a:lstStyle/>
          <a:p>
            <a:pPr marL="0" indent="0">
              <a:buNone/>
            </a:pPr>
            <a:r>
              <a:rPr lang="en-GB" b="1" dirty="0"/>
              <a:t>A problem with the algorithm</a:t>
            </a:r>
          </a:p>
          <a:p>
            <a:pPr algn="just"/>
            <a:r>
              <a:rPr lang="en-GB" dirty="0"/>
              <a:t>This simple algorithm fails under some circumstances. After a process has sent its token to its parent, it should remain idle. </a:t>
            </a:r>
          </a:p>
          <a:p>
            <a:pPr algn="just"/>
            <a:r>
              <a:rPr lang="en-GB" dirty="0"/>
              <a:t>The problem arises when a process after it has sent a token to its parent, receives a message from some other process and becomes active again. </a:t>
            </a:r>
          </a:p>
          <a:p>
            <a:pPr algn="just"/>
            <a:r>
              <a:rPr lang="en-GB" dirty="0"/>
              <a:t>The root node just because it received a token from a child, can’t conclude that all processes in the child’s subtree have terminated. </a:t>
            </a:r>
            <a:endParaRPr lang="en-IN" dirty="0"/>
          </a:p>
        </p:txBody>
      </p:sp>
    </p:spTree>
    <p:extLst>
      <p:ext uri="{BB962C8B-B14F-4D97-AF65-F5344CB8AC3E}">
        <p14:creationId xmlns:p14="http://schemas.microsoft.com/office/powerpoint/2010/main" val="2935068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E043-0CF6-8ADA-9865-71CE8FA6EB3F}"/>
              </a:ext>
            </a:extLst>
          </p:cNvPr>
          <p:cNvSpPr>
            <a:spLocks noGrp="1"/>
          </p:cNvSpPr>
          <p:nvPr>
            <p:ph type="title"/>
          </p:nvPr>
        </p:nvSpPr>
        <p:spPr/>
        <p:txBody>
          <a:bodyPr>
            <a:normAutofit fontScale="90000"/>
          </a:bodyPr>
          <a:lstStyle/>
          <a:p>
            <a:r>
              <a:rPr lang="en-GB" dirty="0"/>
              <a:t>A spanning-tree-based termination detection algorithm</a:t>
            </a:r>
            <a:endParaRPr lang="en-IN" dirty="0"/>
          </a:p>
        </p:txBody>
      </p:sp>
      <p:sp>
        <p:nvSpPr>
          <p:cNvPr id="3" name="Content Placeholder 2">
            <a:extLst>
              <a:ext uri="{FF2B5EF4-FFF2-40B4-BE49-F238E27FC236}">
                <a16:creationId xmlns:a16="http://schemas.microsoft.com/office/drawing/2014/main" id="{C1981D8D-AF5E-1C16-06DC-705ECCFBF48F}"/>
              </a:ext>
            </a:extLst>
          </p:cNvPr>
          <p:cNvSpPr>
            <a:spLocks noGrp="1"/>
          </p:cNvSpPr>
          <p:nvPr>
            <p:ph idx="1"/>
          </p:nvPr>
        </p:nvSpPr>
        <p:spPr/>
        <p:txBody>
          <a:bodyPr/>
          <a:lstStyle/>
          <a:p>
            <a:r>
              <a:rPr lang="en-IN" dirty="0"/>
              <a:t>An Example of the problem</a:t>
            </a:r>
          </a:p>
        </p:txBody>
      </p:sp>
      <p:pic>
        <p:nvPicPr>
          <p:cNvPr id="5" name="Picture 4">
            <a:extLst>
              <a:ext uri="{FF2B5EF4-FFF2-40B4-BE49-F238E27FC236}">
                <a16:creationId xmlns:a16="http://schemas.microsoft.com/office/drawing/2014/main" id="{6452BBF1-12A5-9AA2-A00D-E465AAEAF57B}"/>
              </a:ext>
            </a:extLst>
          </p:cNvPr>
          <p:cNvPicPr>
            <a:picLocks noChangeAspect="1"/>
          </p:cNvPicPr>
          <p:nvPr/>
        </p:nvPicPr>
        <p:blipFill>
          <a:blip r:embed="rId2"/>
          <a:stretch>
            <a:fillRect/>
          </a:stretch>
        </p:blipFill>
        <p:spPr>
          <a:xfrm>
            <a:off x="838200" y="2291474"/>
            <a:ext cx="6934200" cy="3990975"/>
          </a:xfrm>
          <a:prstGeom prst="rect">
            <a:avLst/>
          </a:prstGeom>
        </p:spPr>
      </p:pic>
    </p:spTree>
    <p:extLst>
      <p:ext uri="{BB962C8B-B14F-4D97-AF65-F5344CB8AC3E}">
        <p14:creationId xmlns:p14="http://schemas.microsoft.com/office/powerpoint/2010/main" val="30542739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9148-8D98-DA3E-D0F3-79CF4BC01850}"/>
              </a:ext>
            </a:extLst>
          </p:cNvPr>
          <p:cNvSpPr>
            <a:spLocks noGrp="1"/>
          </p:cNvSpPr>
          <p:nvPr>
            <p:ph type="title"/>
          </p:nvPr>
        </p:nvSpPr>
        <p:spPr/>
        <p:txBody>
          <a:bodyPr>
            <a:normAutofit fontScale="90000"/>
          </a:bodyPr>
          <a:lstStyle/>
          <a:p>
            <a:r>
              <a:rPr lang="en-IN" sz="4400" b="1" dirty="0">
                <a:solidFill>
                  <a:srgbClr val="002060"/>
                </a:solidFill>
              </a:rPr>
              <a:t>A spanning-tree-based termination detection algorithm :basic Idea</a:t>
            </a:r>
            <a:endParaRPr lang="en-IN" dirty="0"/>
          </a:p>
        </p:txBody>
      </p:sp>
      <p:sp>
        <p:nvSpPr>
          <p:cNvPr id="3" name="Content Placeholder 2">
            <a:extLst>
              <a:ext uri="{FF2B5EF4-FFF2-40B4-BE49-F238E27FC236}">
                <a16:creationId xmlns:a16="http://schemas.microsoft.com/office/drawing/2014/main" id="{A5867CDD-73D8-FF59-67BA-9829DBD24F59}"/>
              </a:ext>
            </a:extLst>
          </p:cNvPr>
          <p:cNvSpPr>
            <a:spLocks noGrp="1"/>
          </p:cNvSpPr>
          <p:nvPr>
            <p:ph idx="1"/>
          </p:nvPr>
        </p:nvSpPr>
        <p:spPr/>
        <p:txBody>
          <a:bodyPr>
            <a:normAutofit fontScale="70000" lnSpcReduction="20000"/>
          </a:bodyPr>
          <a:lstStyle/>
          <a:p>
            <a:r>
              <a:rPr lang="en-GB" dirty="0"/>
              <a:t>Main idea is to </a:t>
            </a:r>
            <a:r>
              <a:rPr lang="en-GB" dirty="0" err="1"/>
              <a:t>color</a:t>
            </a:r>
            <a:r>
              <a:rPr lang="en-GB" dirty="0"/>
              <a:t> the processes and tokens and change the </a:t>
            </a:r>
            <a:r>
              <a:rPr lang="en-GB" dirty="0" err="1"/>
              <a:t>color</a:t>
            </a:r>
            <a:r>
              <a:rPr lang="en-GB" dirty="0"/>
              <a:t> when messages such as in Figure 1 are involved.</a:t>
            </a:r>
          </a:p>
          <a:p>
            <a:r>
              <a:rPr lang="en-GB" dirty="0"/>
              <a:t>The root can determine that an idle process has been activated by a message, based on the </a:t>
            </a:r>
            <a:r>
              <a:rPr lang="en-GB" dirty="0" err="1"/>
              <a:t>color</a:t>
            </a:r>
            <a:r>
              <a:rPr lang="en-GB" dirty="0"/>
              <a:t> of the token it receives from its children.</a:t>
            </a:r>
          </a:p>
          <a:p>
            <a:r>
              <a:rPr lang="en-GB" dirty="0"/>
              <a:t> All tokens are initialized to white. </a:t>
            </a:r>
          </a:p>
          <a:p>
            <a:r>
              <a:rPr lang="en-GB" dirty="0"/>
              <a:t>If a process had sent a message to some other process, it sends a black token to its parent on termination; otherwise, it sends a white token on termination.</a:t>
            </a:r>
          </a:p>
          <a:p>
            <a:r>
              <a:rPr lang="en-GB" dirty="0"/>
              <a:t>This gets propagated and finally the root node knows that message-passing was involved when it receives a black token from one of its children</a:t>
            </a:r>
          </a:p>
          <a:p>
            <a:r>
              <a:rPr lang="en-GB" dirty="0"/>
              <a:t>the root asks all nodes in the system to restart the termination detection. </a:t>
            </a:r>
            <a:r>
              <a:rPr lang="en-GB" dirty="0">
                <a:solidFill>
                  <a:srgbClr val="FF0000"/>
                </a:solidFill>
              </a:rPr>
              <a:t>Repeat signal</a:t>
            </a:r>
          </a:p>
          <a:p>
            <a:r>
              <a:rPr lang="en-GB" dirty="0"/>
              <a:t>all leaves will restart the termination detection algorithm</a:t>
            </a:r>
            <a:endParaRPr lang="en-IN" dirty="0">
              <a:solidFill>
                <a:srgbClr val="FF0000"/>
              </a:solidFill>
            </a:endParaRPr>
          </a:p>
        </p:txBody>
      </p:sp>
    </p:spTree>
    <p:extLst>
      <p:ext uri="{BB962C8B-B14F-4D97-AF65-F5344CB8AC3E}">
        <p14:creationId xmlns:p14="http://schemas.microsoft.com/office/powerpoint/2010/main" val="1777560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305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215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
            <a:ext cx="8610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4059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914400"/>
            <a:ext cx="8324850" cy="575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8346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990600"/>
            <a:ext cx="8153400" cy="585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91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b="1" dirty="0">
                <a:solidFill>
                  <a:srgbClr val="002060"/>
                </a:solidFill>
              </a:rPr>
              <a:t>Implementing logical clocks</a:t>
            </a:r>
          </a:p>
        </p:txBody>
      </p:sp>
      <p:sp>
        <p:nvSpPr>
          <p:cNvPr id="3" name="Content Placeholder 2"/>
          <p:cNvSpPr>
            <a:spLocks noGrp="1"/>
          </p:cNvSpPr>
          <p:nvPr>
            <p:ph idx="1"/>
          </p:nvPr>
        </p:nvSpPr>
        <p:spPr>
          <a:xfrm>
            <a:off x="381000" y="762000"/>
            <a:ext cx="8534400" cy="4953000"/>
          </a:xfrm>
        </p:spPr>
        <p:txBody>
          <a:bodyPr>
            <a:noAutofit/>
          </a:bodyPr>
          <a:lstStyle/>
          <a:p>
            <a:pPr marL="0" indent="0" algn="just">
              <a:buNone/>
            </a:pPr>
            <a:r>
              <a:rPr lang="en-IN" sz="2000" dirty="0"/>
              <a:t>Implementation of logical clocks requires addressing two issues </a:t>
            </a:r>
          </a:p>
          <a:p>
            <a:pPr marL="0" indent="0" algn="just">
              <a:buNone/>
            </a:pPr>
            <a:endParaRPr lang="en-IN" sz="2000" dirty="0"/>
          </a:p>
          <a:p>
            <a:pPr marL="457200" indent="-457200" algn="just">
              <a:buAutoNum type="arabicPeriod"/>
            </a:pPr>
            <a:r>
              <a:rPr lang="en-IN" sz="2000" dirty="0"/>
              <a:t>data structures local to every process to represent logical time </a:t>
            </a:r>
          </a:p>
          <a:p>
            <a:pPr marL="457200" indent="-457200" algn="just">
              <a:buAutoNum type="arabicPeriod"/>
            </a:pPr>
            <a:r>
              <a:rPr lang="en-IN" sz="2000" dirty="0"/>
              <a:t>protocol (set of rules) to update the data structures to ensure the consistency condition.</a:t>
            </a:r>
          </a:p>
          <a:p>
            <a:pPr marL="0" indent="0" algn="just">
              <a:buNone/>
            </a:pPr>
            <a:endParaRPr lang="en-IN" sz="2000" b="1" dirty="0"/>
          </a:p>
          <a:p>
            <a:pPr marL="0" indent="0" algn="just">
              <a:buNone/>
            </a:pPr>
            <a:endParaRPr lang="en-IN" sz="20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8305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4779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06767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3962400"/>
            <a:ext cx="83439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305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28688"/>
            <a:ext cx="8229599"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4438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IN" sz="2800" b="1" dirty="0">
                <a:solidFill>
                  <a:srgbClr val="002060"/>
                </a:solidFill>
              </a:rPr>
              <a:t>3. </a:t>
            </a:r>
            <a:r>
              <a:rPr lang="en-IN" sz="2400" b="1" dirty="0">
                <a:solidFill>
                  <a:srgbClr val="002060"/>
                </a:solidFill>
              </a:rPr>
              <a:t>A spanning-tree-based termination detection algorithm</a:t>
            </a:r>
            <a:endParaRPr lang="en-US" sz="2400" b="1" dirty="0">
              <a:solidFill>
                <a:srgbClr val="00206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848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81400"/>
            <a:ext cx="781526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343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2210</TotalTime>
  <Words>6579</Words>
  <Application>Microsoft Office PowerPoint</Application>
  <PresentationFormat>On-screen Show (4:3)</PresentationFormat>
  <Paragraphs>688</Paragraphs>
  <Slides>92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Times New Roman</vt:lpstr>
      <vt:lpstr>Wingdings</vt:lpstr>
      <vt:lpstr>Office Theme</vt:lpstr>
      <vt:lpstr>CST 402 - DISTRIBUTED COMPUTING</vt:lpstr>
      <vt:lpstr>Module - II</vt:lpstr>
      <vt:lpstr>Module – II Lesson Plan</vt:lpstr>
      <vt:lpstr>Logical time</vt:lpstr>
      <vt:lpstr>Logical time</vt:lpstr>
      <vt:lpstr>Logical time</vt:lpstr>
      <vt:lpstr>A framework for a system of logical clocks</vt:lpstr>
      <vt:lpstr>A framework for a system of logical clocks</vt:lpstr>
      <vt:lpstr>Implementing logical clocks</vt:lpstr>
      <vt:lpstr>Scalar Time</vt:lpstr>
      <vt:lpstr>Scalar Time</vt:lpstr>
      <vt:lpstr>Scalar Time</vt:lpstr>
      <vt:lpstr>Scalar Time</vt:lpstr>
      <vt:lpstr>Scalar Time</vt:lpstr>
      <vt:lpstr>Vector Time</vt:lpstr>
      <vt:lpstr>Vector Time</vt:lpstr>
      <vt:lpstr>Vector Time</vt:lpstr>
      <vt:lpstr>Vector Time</vt:lpstr>
      <vt:lpstr>Vector Time</vt:lpstr>
      <vt:lpstr>PowerPoint Presentation</vt:lpstr>
      <vt:lpstr>PowerPoint Presentation</vt:lpstr>
      <vt:lpstr>PowerPoint Presentation</vt:lpstr>
      <vt:lpstr>A ring-based election in progress participant. Any process can begin an election.</vt:lpstr>
      <vt:lpstr>PowerPoint Presentation</vt:lpstr>
      <vt:lpstr>PowerPoint Presentation</vt:lpstr>
      <vt:lpstr>PowerPoint Presentation</vt:lpstr>
      <vt:lpstr>PowerPoint Presentation</vt:lpstr>
      <vt:lpstr>The bully algorithm</vt:lpstr>
      <vt:lpstr>The bully algorithm</vt:lpstr>
      <vt:lpstr>Ring algorithm – work out </vt:lpstr>
      <vt:lpstr>PowerPoint Presentation</vt:lpstr>
      <vt:lpstr>Bully Algorithm – Work out  </vt:lpstr>
      <vt:lpstr>Global state and snapshot recording algorithms</vt:lpstr>
      <vt:lpstr>Global state and snapshot recording algorithms</vt:lpstr>
      <vt:lpstr>Applications-Recording Global state</vt:lpstr>
      <vt:lpstr>Global state and snapshot recording algorithms</vt:lpstr>
      <vt:lpstr>A banking example to illustrate recording of consistent states.</vt:lpstr>
      <vt:lpstr>PowerPoint Presentation</vt:lpstr>
      <vt:lpstr>Global state and snapshot recording algorithms</vt:lpstr>
      <vt:lpstr>Global state and snapshot recording algorithms</vt:lpstr>
      <vt:lpstr>Global state and snapshot recording algorithms</vt:lpstr>
      <vt:lpstr>PowerPoint Presentation</vt:lpstr>
      <vt:lpstr>Global state and snapshot recording algorithms</vt:lpstr>
      <vt:lpstr>Global state and snapshot recording algorithms</vt:lpstr>
      <vt:lpstr>Interpretation in terms of cuts </vt:lpstr>
      <vt:lpstr>PowerPoint Presentation</vt:lpstr>
      <vt:lpstr>Global state and snapshot recording algorithms</vt:lpstr>
      <vt:lpstr>Issues in recording a global state </vt:lpstr>
      <vt:lpstr>Snapshot algorithms for FIFO channels </vt:lpstr>
      <vt:lpstr>Chandy-Lamport algorithm </vt:lpstr>
      <vt:lpstr>PowerPoint Presentation</vt:lpstr>
      <vt:lpstr>Snapshot algorithms for FIFO channels</vt:lpstr>
      <vt:lpstr>Snapshot algorithms for FIFO channels</vt:lpstr>
      <vt:lpstr>Correctness : </vt:lpstr>
      <vt:lpstr>PowerPoint Presentation</vt:lpstr>
      <vt:lpstr>Snapshot algorithms for FIFO channels</vt:lpstr>
      <vt:lpstr>Termination Detection</vt:lpstr>
      <vt:lpstr>Termination Detection</vt:lpstr>
      <vt:lpstr>Termination Detection</vt:lpstr>
      <vt:lpstr>Termination Detection</vt:lpstr>
      <vt:lpstr>Termination Detection</vt:lpstr>
      <vt:lpstr>Termination Detection</vt:lpstr>
      <vt:lpstr>Termination Detection</vt:lpstr>
      <vt:lpstr>Termination detection using distributed snapshots</vt:lpstr>
      <vt:lpstr>1. Termination detection using distributed snapshots</vt:lpstr>
      <vt:lpstr>Termination detection using distributed snapshots</vt:lpstr>
      <vt:lpstr>Termination detection using distributed snapshots</vt:lpstr>
      <vt:lpstr>Termination detection using distributed snapshots</vt:lpstr>
      <vt:lpstr>Termination detection using distributed snapshots</vt:lpstr>
      <vt:lpstr>Termination detection using distributed snapshots</vt:lpstr>
      <vt:lpstr>Termination detection using distributed snapshots</vt:lpstr>
      <vt:lpstr>Termination detection using distributed snapshots</vt:lpstr>
      <vt:lpstr>Termination detection using distributed snapshots</vt:lpstr>
      <vt:lpstr>PowerPoint Presentation</vt:lpstr>
      <vt:lpstr>2. Termination detection by weight throwing</vt:lpstr>
      <vt:lpstr>2. Termination detection by weight throwing</vt:lpstr>
      <vt:lpstr>2. Termination detection by weight throwing</vt:lpstr>
      <vt:lpstr>2. Termination detection by weight throwing</vt:lpstr>
      <vt:lpstr>3. A spanning-tree-based termination detection algorithm</vt:lpstr>
      <vt:lpstr>3. A spanning-tree-based termination detection algorithm</vt:lpstr>
      <vt:lpstr>3. A spanning-tree-based termination detection algorithm</vt:lpstr>
      <vt:lpstr>3. A spanning-tree-based termination detection algorithm</vt:lpstr>
      <vt:lpstr>PowerPoint Presentation</vt:lpstr>
      <vt:lpstr>A spanning-tree-based termination detection algorithm</vt:lpstr>
      <vt:lpstr>A spanning-tree-based termination detection algorithm :basic Idea</vt:lpstr>
      <vt:lpstr>3. A spanning-tree-based termination detection algorithm</vt:lpstr>
      <vt:lpstr>3. A spanning-tree-based termination detection algorithm</vt:lpstr>
      <vt:lpstr>3. A spanning-tree-based termination detection algorithm</vt:lpstr>
      <vt:lpstr>3. A spanning-tree-based termination detection algorithm</vt:lpstr>
      <vt:lpstr>3. A spanning-tree-based termination detection algorithm</vt:lpstr>
      <vt:lpstr>3. A spanning-tree-based termination detection algorithm</vt:lpstr>
      <vt:lpstr>3. A spanning-tree-based termination detection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402 - DISTRIBUTED COMPUTING</dc:title>
  <dc:creator>Jithin Jacob</dc:creator>
  <cp:lastModifiedBy>Manju</cp:lastModifiedBy>
  <cp:revision>126</cp:revision>
  <dcterms:created xsi:type="dcterms:W3CDTF">2006-08-16T00:00:00Z</dcterms:created>
  <dcterms:modified xsi:type="dcterms:W3CDTF">2023-03-28T03:39:25Z</dcterms:modified>
</cp:coreProperties>
</file>