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sldIdLst>
    <p:sldId id="256" r:id="rId2"/>
    <p:sldId id="257" r:id="rId3"/>
    <p:sldId id="262" r:id="rId4"/>
    <p:sldId id="310" r:id="rId5"/>
    <p:sldId id="311" r:id="rId6"/>
    <p:sldId id="312" r:id="rId7"/>
    <p:sldId id="313" r:id="rId8"/>
    <p:sldId id="314" r:id="rId9"/>
    <p:sldId id="315" r:id="rId10"/>
    <p:sldId id="316" r:id="rId11"/>
    <p:sldId id="317" r:id="rId12"/>
    <p:sldId id="318" r:id="rId13"/>
    <p:sldId id="319" r:id="rId14"/>
    <p:sldId id="320" r:id="rId15"/>
    <p:sldId id="321" r:id="rId16"/>
    <p:sldId id="322" r:id="rId17"/>
    <p:sldId id="323" r:id="rId18"/>
    <p:sldId id="324" r:id="rId19"/>
    <p:sldId id="325" r:id="rId20"/>
    <p:sldId id="326" r:id="rId21"/>
    <p:sldId id="327" r:id="rId22"/>
    <p:sldId id="328" r:id="rId23"/>
    <p:sldId id="329" r:id="rId24"/>
    <p:sldId id="330" r:id="rId25"/>
    <p:sldId id="345" r:id="rId26"/>
    <p:sldId id="331" r:id="rId27"/>
    <p:sldId id="332" r:id="rId28"/>
    <p:sldId id="333" r:id="rId29"/>
    <p:sldId id="334" r:id="rId30"/>
    <p:sldId id="335" r:id="rId31"/>
    <p:sldId id="336" r:id="rId32"/>
    <p:sldId id="337" r:id="rId33"/>
    <p:sldId id="338" r:id="rId34"/>
    <p:sldId id="339" r:id="rId35"/>
    <p:sldId id="340" r:id="rId36"/>
    <p:sldId id="346" r:id="rId37"/>
    <p:sldId id="347" r:id="rId38"/>
    <p:sldId id="348" r:id="rId39"/>
    <p:sldId id="341" r:id="rId40"/>
    <p:sldId id="349" r:id="rId41"/>
    <p:sldId id="350" r:id="rId42"/>
    <p:sldId id="351" r:id="rId43"/>
    <p:sldId id="342" r:id="rId44"/>
    <p:sldId id="343" r:id="rId45"/>
    <p:sldId id="344" r:id="rId4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9033" autoAdjust="0"/>
  </p:normalViewPr>
  <p:slideViewPr>
    <p:cSldViewPr>
      <p:cViewPr varScale="1">
        <p:scale>
          <a:sx n="80" d="100"/>
          <a:sy n="80" d="100"/>
        </p:scale>
        <p:origin x="1522"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C8BDC59-54E5-4CE8-A190-5FD8AED24FA4}" type="datetimeFigureOut">
              <a:rPr lang="en-IN" smtClean="0"/>
              <a:t>09-04-2023</a:t>
            </a:fld>
            <a:endParaRPr lang="en-IN"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5ACF023-2C60-4EC2-89A3-553251F400FF}" type="slidenum">
              <a:rPr lang="en-IN" smtClean="0"/>
              <a:t>‹#›</a:t>
            </a:fld>
            <a:endParaRPr lang="en-IN" dirty="0"/>
          </a:p>
        </p:txBody>
      </p:sp>
    </p:spTree>
    <p:extLst>
      <p:ext uri="{BB962C8B-B14F-4D97-AF65-F5344CB8AC3E}">
        <p14:creationId xmlns:p14="http://schemas.microsoft.com/office/powerpoint/2010/main" val="17116295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4/9/2023</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2590800"/>
            <a:ext cx="8839200" cy="1470025"/>
          </a:xfrm>
        </p:spPr>
        <p:txBody>
          <a:bodyPr>
            <a:normAutofit/>
          </a:bodyPr>
          <a:lstStyle/>
          <a:p>
            <a:r>
              <a:rPr lang="en-IN" sz="4200" b="1" dirty="0">
                <a:solidFill>
                  <a:srgbClr val="002060"/>
                </a:solidFill>
              </a:rPr>
              <a:t>CST 402 - DISTRIBUTED COMPUTING</a:t>
            </a:r>
          </a:p>
        </p:txBody>
      </p:sp>
    </p:spTree>
    <p:extLst>
      <p:ext uri="{BB962C8B-B14F-4D97-AF65-F5344CB8AC3E}">
        <p14:creationId xmlns:p14="http://schemas.microsoft.com/office/powerpoint/2010/main" val="27534007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Autofit/>
          </a:bodyPr>
          <a:lstStyle/>
          <a:p>
            <a:r>
              <a:rPr lang="en-IN" sz="2800" b="1" dirty="0">
                <a:solidFill>
                  <a:srgbClr val="002060"/>
                </a:solidFill>
              </a:rPr>
              <a:t>Distributed mutual exclusion algorithms</a:t>
            </a:r>
            <a:endParaRPr lang="en-US" sz="2800" b="1" dirty="0">
              <a:solidFill>
                <a:srgbClr val="002060"/>
              </a:solidFill>
            </a:endParaRPr>
          </a:p>
        </p:txBody>
      </p:sp>
      <p:sp>
        <p:nvSpPr>
          <p:cNvPr id="3" name="Content Placeholder 2"/>
          <p:cNvSpPr>
            <a:spLocks noGrp="1"/>
          </p:cNvSpPr>
          <p:nvPr>
            <p:ph idx="1"/>
          </p:nvPr>
        </p:nvSpPr>
        <p:spPr>
          <a:xfrm>
            <a:off x="381000" y="838200"/>
            <a:ext cx="8610600" cy="5715000"/>
          </a:xfrm>
        </p:spPr>
        <p:txBody>
          <a:bodyPr>
            <a:normAutofit/>
          </a:bodyPr>
          <a:lstStyle/>
          <a:p>
            <a:pPr marL="0" indent="0" algn="just">
              <a:buNone/>
            </a:pPr>
            <a:r>
              <a:rPr lang="en-IN" sz="2000" b="1" dirty="0"/>
              <a:t>Performance metrics</a:t>
            </a:r>
          </a:p>
          <a:p>
            <a:pPr marL="0" indent="0" algn="just">
              <a:buNone/>
            </a:pPr>
            <a:endParaRPr lang="en-IN" sz="2000" b="1" dirty="0">
              <a:latin typeface="Times New Roman" pitchFamily="18" charset="0"/>
              <a:cs typeface="Times New Roman" pitchFamily="18" charset="0"/>
            </a:endParaRPr>
          </a:p>
          <a:p>
            <a:pPr marL="0" indent="0" algn="just">
              <a:buNone/>
            </a:pPr>
            <a:r>
              <a:rPr lang="en-IN" sz="2000" dirty="0"/>
              <a:t>The performance of mutual exclusion algorithms is generally measured by the following four metrics: </a:t>
            </a:r>
          </a:p>
          <a:p>
            <a:pPr marL="0" indent="0" algn="just">
              <a:buNone/>
            </a:pPr>
            <a:endParaRPr lang="en-IN" sz="2000" b="1" dirty="0">
              <a:latin typeface="Times New Roman" pitchFamily="18" charset="0"/>
              <a:cs typeface="Times New Roman" pitchFamily="18" charset="0"/>
            </a:endParaRPr>
          </a:p>
          <a:p>
            <a:pPr marL="0" indent="0" algn="just">
              <a:buNone/>
            </a:pPr>
            <a:r>
              <a:rPr lang="en-IN" sz="2000" b="1" dirty="0"/>
              <a:t>Message complexity : </a:t>
            </a:r>
            <a:r>
              <a:rPr lang="en-IN" sz="2000" dirty="0"/>
              <a:t>This is the number of messages that are required per CS execution by a site</a:t>
            </a:r>
          </a:p>
          <a:p>
            <a:pPr marL="0" indent="0" algn="just">
              <a:buNone/>
            </a:pPr>
            <a:endParaRPr lang="en-IN" sz="2000" b="1" dirty="0">
              <a:latin typeface="Times New Roman" pitchFamily="18" charset="0"/>
              <a:cs typeface="Times New Roman" pitchFamily="18" charset="0"/>
            </a:endParaRPr>
          </a:p>
          <a:p>
            <a:pPr marL="0" indent="0" algn="just">
              <a:buNone/>
            </a:pPr>
            <a:r>
              <a:rPr lang="en-IN" sz="2000" b="1" dirty="0"/>
              <a:t>Synchronization delay : </a:t>
            </a:r>
            <a:r>
              <a:rPr lang="en-IN" sz="2000" dirty="0"/>
              <a:t>After a site leaves the CS, it is the time required and before the next site enters the CS</a:t>
            </a:r>
            <a:endParaRPr lang="en-IN" sz="2000" b="1" dirty="0">
              <a:latin typeface="Times New Roman" pitchFamily="18" charset="0"/>
              <a:cs typeface="Times New Roman" pitchFamily="18" charset="0"/>
            </a:endParaRPr>
          </a:p>
          <a:p>
            <a:pPr marL="0" indent="0" algn="just">
              <a:buNone/>
            </a:pPr>
            <a:endParaRPr lang="en-IN" sz="2000" b="1" dirty="0">
              <a:latin typeface="Times New Roman" pitchFamily="18" charset="0"/>
              <a:cs typeface="Times New Roman" pitchFamily="18" charset="0"/>
            </a:endParaRPr>
          </a:p>
          <a:p>
            <a:pPr marL="0" indent="0" algn="just">
              <a:buNone/>
            </a:pPr>
            <a:r>
              <a:rPr lang="en-IN" sz="2000" b="1" dirty="0"/>
              <a:t>Response time : </a:t>
            </a:r>
            <a:r>
              <a:rPr lang="en-IN" sz="2000" dirty="0"/>
              <a:t>This is the time interval a request waits for its CS execution to be over after its request messages have been sent out</a:t>
            </a:r>
          </a:p>
          <a:p>
            <a:pPr marL="0" indent="0" algn="just">
              <a:buNone/>
            </a:pPr>
            <a:endParaRPr lang="en-IN" sz="2000" b="1" dirty="0">
              <a:latin typeface="Times New Roman" pitchFamily="18" charset="0"/>
              <a:cs typeface="Times New Roman" pitchFamily="18" charset="0"/>
            </a:endParaRPr>
          </a:p>
          <a:p>
            <a:pPr marL="0" indent="0" algn="just">
              <a:buNone/>
            </a:pPr>
            <a:endParaRPr lang="en-IN" sz="2000" b="1" dirty="0">
              <a:latin typeface="Times New Roman" pitchFamily="18" charset="0"/>
              <a:cs typeface="Times New Roman" pitchFamily="18" charset="0"/>
            </a:endParaRPr>
          </a:p>
        </p:txBody>
      </p:sp>
    </p:spTree>
    <p:extLst>
      <p:ext uri="{BB962C8B-B14F-4D97-AF65-F5344CB8AC3E}">
        <p14:creationId xmlns:p14="http://schemas.microsoft.com/office/powerpoint/2010/main" val="11014724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Autofit/>
          </a:bodyPr>
          <a:lstStyle/>
          <a:p>
            <a:r>
              <a:rPr lang="en-IN" sz="2800" b="1" dirty="0">
                <a:solidFill>
                  <a:srgbClr val="002060"/>
                </a:solidFill>
              </a:rPr>
              <a:t>Distributed mutual exclusion algorithms</a:t>
            </a:r>
            <a:endParaRPr lang="en-US" sz="2800" b="1" dirty="0">
              <a:solidFill>
                <a:srgbClr val="002060"/>
              </a:solidFill>
            </a:endParaRPr>
          </a:p>
        </p:txBody>
      </p:sp>
      <p:sp>
        <p:nvSpPr>
          <p:cNvPr id="3" name="Content Placeholder 2"/>
          <p:cNvSpPr>
            <a:spLocks noGrp="1"/>
          </p:cNvSpPr>
          <p:nvPr>
            <p:ph idx="1"/>
          </p:nvPr>
        </p:nvSpPr>
        <p:spPr>
          <a:xfrm>
            <a:off x="381000" y="838200"/>
            <a:ext cx="8610600" cy="5715000"/>
          </a:xfrm>
        </p:spPr>
        <p:txBody>
          <a:bodyPr>
            <a:normAutofit/>
          </a:bodyPr>
          <a:lstStyle/>
          <a:p>
            <a:pPr marL="0" indent="0" algn="just">
              <a:buNone/>
            </a:pPr>
            <a:r>
              <a:rPr lang="en-IN" sz="2000" b="1" dirty="0"/>
              <a:t>Performance metrics</a:t>
            </a:r>
          </a:p>
          <a:p>
            <a:pPr marL="0" indent="0" algn="just">
              <a:buNone/>
            </a:pPr>
            <a:endParaRPr lang="en-IN" sz="2000" b="1" dirty="0"/>
          </a:p>
          <a:p>
            <a:pPr marL="0" indent="0" algn="just">
              <a:buNone/>
            </a:pPr>
            <a:endParaRPr lang="en-IN" sz="2000" b="1" dirty="0"/>
          </a:p>
          <a:p>
            <a:pPr marL="0" indent="0" algn="just">
              <a:buNone/>
            </a:pPr>
            <a:endParaRPr lang="en-IN" sz="2000" b="1" dirty="0"/>
          </a:p>
          <a:p>
            <a:pPr marL="0" indent="0" algn="just">
              <a:buNone/>
            </a:pPr>
            <a:endParaRPr lang="en-IN" sz="2000" b="1" dirty="0"/>
          </a:p>
          <a:p>
            <a:pPr marL="0" indent="0" algn="just">
              <a:buNone/>
            </a:pPr>
            <a:endParaRPr lang="en-IN" sz="2000" b="1" dirty="0"/>
          </a:p>
          <a:p>
            <a:pPr marL="0" indent="0" algn="just">
              <a:buNone/>
            </a:pPr>
            <a:endParaRPr lang="en-IN" sz="2000" b="1" dirty="0"/>
          </a:p>
          <a:p>
            <a:pPr marL="0" indent="0" algn="just">
              <a:buNone/>
            </a:pPr>
            <a:endParaRPr lang="en-IN" sz="2000" b="1" dirty="0"/>
          </a:p>
          <a:p>
            <a:pPr marL="0" indent="0" algn="just">
              <a:buNone/>
            </a:pPr>
            <a:endParaRPr lang="en-IN" sz="2000" b="1" dirty="0">
              <a:latin typeface="Times New Roman" pitchFamily="18" charset="0"/>
              <a:cs typeface="Times New Roman" pitchFamily="18" charset="0"/>
            </a:endParaRPr>
          </a:p>
          <a:p>
            <a:pPr marL="0" indent="0" algn="just">
              <a:buNone/>
            </a:pPr>
            <a:endParaRPr lang="en-IN" sz="2000" b="1" dirty="0">
              <a:latin typeface="Times New Roman" pitchFamily="18" charset="0"/>
              <a:cs typeface="Times New Roman" pitchFamily="18" charset="0"/>
            </a:endParaRPr>
          </a:p>
          <a:p>
            <a:pPr marL="0" indent="0" algn="just">
              <a:buNone/>
            </a:pPr>
            <a:endParaRPr lang="en-IN" sz="2000" b="1"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371600"/>
            <a:ext cx="7696200"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929198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Autofit/>
          </a:bodyPr>
          <a:lstStyle/>
          <a:p>
            <a:r>
              <a:rPr lang="en-IN" sz="2800" b="1" dirty="0" err="1">
                <a:solidFill>
                  <a:srgbClr val="002060"/>
                </a:solidFill>
              </a:rPr>
              <a:t>Lamport’s</a:t>
            </a:r>
            <a:r>
              <a:rPr lang="en-IN" sz="2800" b="1" dirty="0">
                <a:solidFill>
                  <a:srgbClr val="002060"/>
                </a:solidFill>
              </a:rPr>
              <a:t> algorithm</a:t>
            </a:r>
            <a:endParaRPr lang="en-US" sz="2800" b="1" dirty="0">
              <a:solidFill>
                <a:srgbClr val="002060"/>
              </a:solidFill>
            </a:endParaRPr>
          </a:p>
        </p:txBody>
      </p:sp>
      <p:sp>
        <p:nvSpPr>
          <p:cNvPr id="3" name="Content Placeholder 2"/>
          <p:cNvSpPr>
            <a:spLocks noGrp="1"/>
          </p:cNvSpPr>
          <p:nvPr>
            <p:ph idx="1"/>
          </p:nvPr>
        </p:nvSpPr>
        <p:spPr>
          <a:xfrm>
            <a:off x="381000" y="838200"/>
            <a:ext cx="8610600" cy="5715000"/>
          </a:xfrm>
        </p:spPr>
        <p:txBody>
          <a:bodyPr>
            <a:normAutofit/>
          </a:bodyPr>
          <a:lstStyle/>
          <a:p>
            <a:pPr marL="0" indent="0" algn="just">
              <a:buNone/>
            </a:pPr>
            <a:r>
              <a:rPr lang="en-IN" sz="2000" dirty="0" err="1"/>
              <a:t>Lamport</a:t>
            </a:r>
            <a:r>
              <a:rPr lang="en-IN" sz="2000" dirty="0"/>
              <a:t> developed a distributed mutual exclusion algorithm as an illustration of his clock synchronization scheme</a:t>
            </a:r>
            <a:endParaRPr lang="en-IN" sz="2000" b="1" dirty="0"/>
          </a:p>
          <a:p>
            <a:pPr marL="0" indent="0" algn="just">
              <a:buNone/>
            </a:pPr>
            <a:endParaRPr lang="en-IN" sz="2000" b="1" dirty="0"/>
          </a:p>
          <a:p>
            <a:pPr marL="0" indent="0" algn="just">
              <a:buNone/>
            </a:pPr>
            <a:r>
              <a:rPr lang="en-IN" sz="2000" dirty="0"/>
              <a:t>The algorithm is fair in the sense that a request for CS are executed in the order of their timestamps and time is determined by logical clocks.</a:t>
            </a:r>
          </a:p>
          <a:p>
            <a:pPr marL="0" indent="0" algn="just">
              <a:buNone/>
            </a:pPr>
            <a:endParaRPr lang="en-IN" sz="2000" b="1" dirty="0"/>
          </a:p>
          <a:p>
            <a:pPr marL="0" indent="0" algn="just">
              <a:buNone/>
            </a:pPr>
            <a:r>
              <a:rPr lang="en-IN" sz="2000" dirty="0"/>
              <a:t>When a site processes a request for the CS, it updates its local clock and assigns the request a timestamp. </a:t>
            </a:r>
          </a:p>
          <a:p>
            <a:pPr marL="0" indent="0" algn="just">
              <a:buNone/>
            </a:pPr>
            <a:endParaRPr lang="en-IN" sz="2000" dirty="0"/>
          </a:p>
          <a:p>
            <a:pPr marL="0" indent="0" algn="just">
              <a:buNone/>
            </a:pPr>
            <a:r>
              <a:rPr lang="en-IN" sz="2000" dirty="0"/>
              <a:t>The algorithm executes CS requests in the increasing order of timestamps.</a:t>
            </a:r>
          </a:p>
          <a:p>
            <a:pPr marL="0" indent="0" algn="just">
              <a:buNone/>
            </a:pPr>
            <a:endParaRPr lang="en-IN" sz="2000" b="1" dirty="0"/>
          </a:p>
          <a:p>
            <a:pPr marL="0" indent="0" algn="just">
              <a:buNone/>
            </a:pPr>
            <a:r>
              <a:rPr lang="en-IN" sz="2000" dirty="0"/>
              <a:t>Every site Si keeps a queue, </a:t>
            </a:r>
            <a:r>
              <a:rPr lang="en-IN" sz="2000" dirty="0" err="1"/>
              <a:t>request_queuei</a:t>
            </a:r>
            <a:r>
              <a:rPr lang="en-IN" sz="2000" dirty="0"/>
              <a:t>, which contains mutual exclusion requests ordered by their timestamps. </a:t>
            </a:r>
          </a:p>
          <a:p>
            <a:pPr marL="0" indent="0" algn="just">
              <a:buNone/>
            </a:pPr>
            <a:endParaRPr lang="en-IN" sz="2000" b="1" dirty="0"/>
          </a:p>
          <a:p>
            <a:pPr marL="0" indent="0" algn="just">
              <a:buNone/>
            </a:pPr>
            <a:r>
              <a:rPr lang="en-IN" sz="2000" dirty="0"/>
              <a:t>This algorithm requires communication channels to deliver messages in FIFO order.</a:t>
            </a:r>
            <a:endParaRPr lang="en-IN" sz="2000" b="1" dirty="0"/>
          </a:p>
          <a:p>
            <a:pPr marL="0" indent="0" algn="just">
              <a:buNone/>
            </a:pPr>
            <a:endParaRPr lang="en-IN" sz="2000" b="1" dirty="0"/>
          </a:p>
          <a:p>
            <a:pPr marL="0" indent="0" algn="just">
              <a:buNone/>
            </a:pPr>
            <a:endParaRPr lang="en-IN" sz="2000" b="1" dirty="0"/>
          </a:p>
          <a:p>
            <a:pPr marL="0" indent="0" algn="just">
              <a:buNone/>
            </a:pPr>
            <a:endParaRPr lang="en-IN" sz="2000" b="1" dirty="0"/>
          </a:p>
          <a:p>
            <a:pPr marL="0" indent="0" algn="just">
              <a:buNone/>
            </a:pPr>
            <a:endParaRPr lang="en-IN" sz="2000" b="1" dirty="0"/>
          </a:p>
          <a:p>
            <a:pPr marL="0" indent="0" algn="just">
              <a:buNone/>
            </a:pPr>
            <a:endParaRPr lang="en-IN" sz="2000" b="1" dirty="0">
              <a:latin typeface="Times New Roman" pitchFamily="18" charset="0"/>
              <a:cs typeface="Times New Roman" pitchFamily="18" charset="0"/>
            </a:endParaRPr>
          </a:p>
          <a:p>
            <a:pPr marL="0" indent="0" algn="just">
              <a:buNone/>
            </a:pPr>
            <a:endParaRPr lang="en-IN" sz="2000" b="1" dirty="0">
              <a:latin typeface="Times New Roman" pitchFamily="18" charset="0"/>
              <a:cs typeface="Times New Roman" pitchFamily="18" charset="0"/>
            </a:endParaRPr>
          </a:p>
          <a:p>
            <a:pPr marL="0" indent="0" algn="just">
              <a:buNone/>
            </a:pPr>
            <a:endParaRPr lang="en-IN" sz="2000" b="1" dirty="0">
              <a:latin typeface="Times New Roman" pitchFamily="18" charset="0"/>
              <a:cs typeface="Times New Roman" pitchFamily="18" charset="0"/>
            </a:endParaRPr>
          </a:p>
        </p:txBody>
      </p:sp>
    </p:spTree>
    <p:extLst>
      <p:ext uri="{BB962C8B-B14F-4D97-AF65-F5344CB8AC3E}">
        <p14:creationId xmlns:p14="http://schemas.microsoft.com/office/powerpoint/2010/main" val="32665391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Autofit/>
          </a:bodyPr>
          <a:lstStyle/>
          <a:p>
            <a:r>
              <a:rPr lang="en-IN" sz="2800" b="1" dirty="0" err="1">
                <a:solidFill>
                  <a:srgbClr val="002060"/>
                </a:solidFill>
              </a:rPr>
              <a:t>Lamport’s</a:t>
            </a:r>
            <a:r>
              <a:rPr lang="en-IN" sz="2800" b="1" dirty="0">
                <a:solidFill>
                  <a:srgbClr val="002060"/>
                </a:solidFill>
              </a:rPr>
              <a:t> algorithm</a:t>
            </a:r>
            <a:endParaRPr lang="en-US" sz="2800" b="1" dirty="0">
              <a:solidFill>
                <a:srgbClr val="002060"/>
              </a:solidFill>
            </a:endParaRPr>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9600" y="838200"/>
            <a:ext cx="7848600" cy="53987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254633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Autofit/>
          </a:bodyPr>
          <a:lstStyle/>
          <a:p>
            <a:r>
              <a:rPr lang="en-IN" sz="2800" b="1" dirty="0" err="1">
                <a:solidFill>
                  <a:srgbClr val="002060"/>
                </a:solidFill>
              </a:rPr>
              <a:t>Ricart</a:t>
            </a:r>
            <a:r>
              <a:rPr lang="en-IN" sz="2800" b="1" dirty="0">
                <a:solidFill>
                  <a:srgbClr val="002060"/>
                </a:solidFill>
              </a:rPr>
              <a:t>–</a:t>
            </a:r>
            <a:r>
              <a:rPr lang="en-IN" sz="2800" b="1" dirty="0" err="1">
                <a:solidFill>
                  <a:srgbClr val="002060"/>
                </a:solidFill>
              </a:rPr>
              <a:t>Agrawala</a:t>
            </a:r>
            <a:r>
              <a:rPr lang="en-IN" sz="2800" b="1" dirty="0">
                <a:solidFill>
                  <a:srgbClr val="002060"/>
                </a:solidFill>
              </a:rPr>
              <a:t> algorithm</a:t>
            </a:r>
            <a:endParaRPr lang="en-US" sz="2800" b="1" dirty="0">
              <a:solidFill>
                <a:srgbClr val="002060"/>
              </a:solidFill>
            </a:endParaRPr>
          </a:p>
        </p:txBody>
      </p:sp>
      <p:sp>
        <p:nvSpPr>
          <p:cNvPr id="3" name="Content Placeholder 2"/>
          <p:cNvSpPr>
            <a:spLocks noGrp="1"/>
          </p:cNvSpPr>
          <p:nvPr>
            <p:ph idx="1"/>
          </p:nvPr>
        </p:nvSpPr>
        <p:spPr>
          <a:xfrm>
            <a:off x="381000" y="838200"/>
            <a:ext cx="8610600" cy="5715000"/>
          </a:xfrm>
        </p:spPr>
        <p:txBody>
          <a:bodyPr>
            <a:normAutofit/>
          </a:bodyPr>
          <a:lstStyle/>
          <a:p>
            <a:pPr algn="just">
              <a:buFont typeface="Wingdings" pitchFamily="2" charset="2"/>
              <a:buChar char="§"/>
            </a:pPr>
            <a:r>
              <a:rPr lang="en-IN" sz="2000" dirty="0"/>
              <a:t>The </a:t>
            </a:r>
            <a:r>
              <a:rPr lang="en-IN" sz="2000" dirty="0" err="1"/>
              <a:t>Ricart</a:t>
            </a:r>
            <a:r>
              <a:rPr lang="en-IN" sz="2000" dirty="0"/>
              <a:t>–</a:t>
            </a:r>
            <a:r>
              <a:rPr lang="en-IN" sz="2000" dirty="0" err="1"/>
              <a:t>Agrawala</a:t>
            </a:r>
            <a:r>
              <a:rPr lang="en-IN" sz="2000" dirty="0"/>
              <a:t> algorithm assumes that the communication channels are FIFO. </a:t>
            </a:r>
          </a:p>
          <a:p>
            <a:pPr algn="just">
              <a:buFont typeface="Wingdings" pitchFamily="2" charset="2"/>
              <a:buChar char="§"/>
            </a:pPr>
            <a:endParaRPr lang="en-IN" sz="2000" dirty="0"/>
          </a:p>
          <a:p>
            <a:pPr algn="just">
              <a:buFont typeface="Wingdings" pitchFamily="2" charset="2"/>
              <a:buChar char="§"/>
            </a:pPr>
            <a:r>
              <a:rPr lang="en-IN" sz="2000" dirty="0"/>
              <a:t>The algorithm uses two types of messages: REQUEST and REPLY. </a:t>
            </a:r>
          </a:p>
          <a:p>
            <a:pPr algn="just">
              <a:buFont typeface="Wingdings" pitchFamily="2" charset="2"/>
              <a:buChar char="§"/>
            </a:pPr>
            <a:endParaRPr lang="en-IN" sz="2000" dirty="0"/>
          </a:p>
          <a:p>
            <a:pPr algn="just">
              <a:buFont typeface="Wingdings" pitchFamily="2" charset="2"/>
              <a:buChar char="§"/>
            </a:pPr>
            <a:r>
              <a:rPr lang="en-IN" sz="2000" dirty="0"/>
              <a:t>A process sends a REQUEST message to all other processes to request their permission to enter the critical section. </a:t>
            </a:r>
          </a:p>
          <a:p>
            <a:pPr algn="just">
              <a:buFont typeface="Wingdings" pitchFamily="2" charset="2"/>
              <a:buChar char="§"/>
            </a:pPr>
            <a:endParaRPr lang="en-IN" sz="2000" dirty="0"/>
          </a:p>
          <a:p>
            <a:pPr algn="just">
              <a:buFont typeface="Wingdings" pitchFamily="2" charset="2"/>
              <a:buChar char="§"/>
            </a:pPr>
            <a:r>
              <a:rPr lang="en-IN" sz="2000" dirty="0"/>
              <a:t>A process sends a REPLY message to a process to give its permission to that process. </a:t>
            </a:r>
          </a:p>
          <a:p>
            <a:pPr algn="just">
              <a:buFont typeface="Wingdings" pitchFamily="2" charset="2"/>
              <a:buChar char="§"/>
            </a:pPr>
            <a:endParaRPr lang="en-IN" sz="2000" dirty="0"/>
          </a:p>
          <a:p>
            <a:pPr algn="just">
              <a:buFont typeface="Wingdings" pitchFamily="2" charset="2"/>
              <a:buChar char="§"/>
            </a:pPr>
            <a:r>
              <a:rPr lang="en-IN" sz="2000" dirty="0"/>
              <a:t>Processes use </a:t>
            </a:r>
            <a:r>
              <a:rPr lang="en-IN" sz="2000" dirty="0" err="1"/>
              <a:t>Lamport</a:t>
            </a:r>
            <a:r>
              <a:rPr lang="en-IN" sz="2000" dirty="0"/>
              <a:t>-style logical clocks to assign a timestamp to critical section requests. </a:t>
            </a:r>
          </a:p>
          <a:p>
            <a:pPr algn="just">
              <a:buFont typeface="Wingdings" pitchFamily="2" charset="2"/>
              <a:buChar char="§"/>
            </a:pPr>
            <a:endParaRPr lang="en-IN" sz="2000" dirty="0"/>
          </a:p>
          <a:p>
            <a:pPr algn="just">
              <a:buFont typeface="Wingdings" pitchFamily="2" charset="2"/>
              <a:buChar char="§"/>
            </a:pPr>
            <a:r>
              <a:rPr lang="en-IN" sz="2000" dirty="0"/>
              <a:t>Timestamps are used to decide the priority of requests in case of conflict </a:t>
            </a:r>
            <a:endParaRPr lang="en-IN" sz="2000" b="1" dirty="0">
              <a:latin typeface="Times New Roman" pitchFamily="18" charset="0"/>
              <a:cs typeface="Times New Roman" pitchFamily="18" charset="0"/>
            </a:endParaRPr>
          </a:p>
        </p:txBody>
      </p:sp>
    </p:spTree>
    <p:extLst>
      <p:ext uri="{BB962C8B-B14F-4D97-AF65-F5344CB8AC3E}">
        <p14:creationId xmlns:p14="http://schemas.microsoft.com/office/powerpoint/2010/main" val="7947665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Autofit/>
          </a:bodyPr>
          <a:lstStyle/>
          <a:p>
            <a:r>
              <a:rPr lang="en-IN" sz="2800" b="1" dirty="0" err="1">
                <a:solidFill>
                  <a:srgbClr val="002060"/>
                </a:solidFill>
              </a:rPr>
              <a:t>Ricart</a:t>
            </a:r>
            <a:r>
              <a:rPr lang="en-IN" sz="2800" b="1" dirty="0">
                <a:solidFill>
                  <a:srgbClr val="002060"/>
                </a:solidFill>
              </a:rPr>
              <a:t>–</a:t>
            </a:r>
            <a:r>
              <a:rPr lang="en-IN" sz="2800" b="1" dirty="0" err="1">
                <a:solidFill>
                  <a:srgbClr val="002060"/>
                </a:solidFill>
              </a:rPr>
              <a:t>Agrawala</a:t>
            </a:r>
            <a:r>
              <a:rPr lang="en-IN" sz="2800" b="1" dirty="0">
                <a:solidFill>
                  <a:srgbClr val="002060"/>
                </a:solidFill>
              </a:rPr>
              <a:t> algorithm</a:t>
            </a:r>
            <a:endParaRPr lang="en-US" sz="2800" b="1" dirty="0">
              <a:solidFill>
                <a:srgbClr val="002060"/>
              </a:solidFill>
            </a:endParaRPr>
          </a:p>
        </p:txBody>
      </p:sp>
      <p:sp>
        <p:nvSpPr>
          <p:cNvPr id="3" name="Content Placeholder 2"/>
          <p:cNvSpPr>
            <a:spLocks noGrp="1"/>
          </p:cNvSpPr>
          <p:nvPr>
            <p:ph idx="1"/>
          </p:nvPr>
        </p:nvSpPr>
        <p:spPr>
          <a:xfrm>
            <a:off x="381000" y="838200"/>
            <a:ext cx="8610600" cy="5715000"/>
          </a:xfrm>
        </p:spPr>
        <p:txBody>
          <a:bodyPr>
            <a:normAutofit/>
          </a:bodyPr>
          <a:lstStyle/>
          <a:p>
            <a:pPr algn="just">
              <a:buFont typeface="Wingdings" pitchFamily="2" charset="2"/>
              <a:buChar char="§"/>
            </a:pPr>
            <a:r>
              <a:rPr lang="en-IN" sz="2000" dirty="0"/>
              <a:t>if a process pi that is waiting to execute the critical section receives a REQUEST message from process </a:t>
            </a:r>
            <a:r>
              <a:rPr lang="en-IN" sz="2000" dirty="0" err="1"/>
              <a:t>pj</a:t>
            </a:r>
            <a:r>
              <a:rPr lang="en-IN" sz="2000" dirty="0"/>
              <a:t>, </a:t>
            </a:r>
          </a:p>
          <a:p>
            <a:pPr algn="just">
              <a:buFont typeface="Wingdings" pitchFamily="2" charset="2"/>
              <a:buChar char="§"/>
            </a:pPr>
            <a:endParaRPr lang="en-IN" sz="2000" dirty="0"/>
          </a:p>
          <a:p>
            <a:pPr algn="just">
              <a:buFont typeface="Wingdings" pitchFamily="2" charset="2"/>
              <a:buChar char="§"/>
            </a:pPr>
            <a:r>
              <a:rPr lang="en-IN" sz="2000" dirty="0"/>
              <a:t>then if the priority of </a:t>
            </a:r>
            <a:r>
              <a:rPr lang="en-IN" sz="2000" dirty="0" err="1"/>
              <a:t>pj’s</a:t>
            </a:r>
            <a:r>
              <a:rPr lang="en-IN" sz="2000" dirty="0"/>
              <a:t> request is lower, pi defers the REPLY to </a:t>
            </a:r>
            <a:r>
              <a:rPr lang="en-IN" sz="2000" dirty="0" err="1"/>
              <a:t>pj</a:t>
            </a:r>
            <a:r>
              <a:rPr lang="en-IN" sz="2000" dirty="0"/>
              <a:t> and sends a REPLY message to </a:t>
            </a:r>
            <a:r>
              <a:rPr lang="en-IN" sz="2000" dirty="0" err="1"/>
              <a:t>pj</a:t>
            </a:r>
            <a:r>
              <a:rPr lang="en-IN" sz="2000" dirty="0"/>
              <a:t> only after executing the CS for its pending request.</a:t>
            </a:r>
          </a:p>
          <a:p>
            <a:pPr algn="just">
              <a:buFont typeface="Wingdings" pitchFamily="2" charset="2"/>
              <a:buChar char="§"/>
            </a:pPr>
            <a:endParaRPr lang="en-IN" sz="2000" dirty="0"/>
          </a:p>
          <a:p>
            <a:pPr algn="just">
              <a:buFont typeface="Wingdings" pitchFamily="2" charset="2"/>
              <a:buChar char="§"/>
            </a:pPr>
            <a:r>
              <a:rPr lang="en-IN" sz="2000" dirty="0"/>
              <a:t> Otherwise, pi sends a REPLY message to </a:t>
            </a:r>
            <a:r>
              <a:rPr lang="en-IN" sz="2000" dirty="0" err="1"/>
              <a:t>pj</a:t>
            </a:r>
            <a:r>
              <a:rPr lang="en-IN" sz="2000" dirty="0"/>
              <a:t> immediately, provided it is currently not executing the CS. </a:t>
            </a:r>
          </a:p>
          <a:p>
            <a:pPr algn="just">
              <a:buFont typeface="Wingdings" pitchFamily="2" charset="2"/>
              <a:buChar char="§"/>
            </a:pPr>
            <a:endParaRPr lang="en-IN" sz="2000" b="1" dirty="0">
              <a:latin typeface="Times New Roman" pitchFamily="18" charset="0"/>
              <a:cs typeface="Times New Roman" pitchFamily="18" charset="0"/>
            </a:endParaRPr>
          </a:p>
          <a:p>
            <a:pPr algn="just">
              <a:buFont typeface="Wingdings" pitchFamily="2" charset="2"/>
              <a:buChar char="§"/>
            </a:pPr>
            <a:r>
              <a:rPr lang="en-IN" sz="2000" dirty="0"/>
              <a:t>Each process pi maintains the request-deferred array, </a:t>
            </a:r>
            <a:r>
              <a:rPr lang="en-IN" sz="2000" dirty="0" err="1"/>
              <a:t>RDi</a:t>
            </a:r>
            <a:r>
              <a:rPr lang="en-IN" sz="2000" dirty="0"/>
              <a:t>, the size of which is the same as the number of processes in the system.</a:t>
            </a:r>
          </a:p>
          <a:p>
            <a:pPr algn="just">
              <a:buFont typeface="Wingdings" pitchFamily="2" charset="2"/>
              <a:buChar char="§"/>
            </a:pPr>
            <a:endParaRPr lang="en-IN" sz="2000" b="1" dirty="0">
              <a:latin typeface="Times New Roman" pitchFamily="18" charset="0"/>
              <a:cs typeface="Times New Roman" pitchFamily="18" charset="0"/>
            </a:endParaRPr>
          </a:p>
          <a:p>
            <a:pPr algn="just">
              <a:buFont typeface="Wingdings" pitchFamily="2" charset="2"/>
              <a:buChar char="§"/>
            </a:pPr>
            <a:r>
              <a:rPr lang="en-IN" sz="2000" dirty="0"/>
              <a:t>Initially, ∀i ∀j: </a:t>
            </a:r>
            <a:r>
              <a:rPr lang="en-IN" sz="2000" dirty="0" err="1"/>
              <a:t>Rdi</a:t>
            </a:r>
            <a:r>
              <a:rPr lang="en-IN" sz="2000" dirty="0"/>
              <a:t>[j] = 0.</a:t>
            </a:r>
            <a:endParaRPr lang="en-IN" sz="2000" b="1" dirty="0">
              <a:latin typeface="Times New Roman" pitchFamily="18" charset="0"/>
              <a:cs typeface="Times New Roman" pitchFamily="18" charset="0"/>
            </a:endParaRPr>
          </a:p>
        </p:txBody>
      </p:sp>
    </p:spTree>
    <p:extLst>
      <p:ext uri="{BB962C8B-B14F-4D97-AF65-F5344CB8AC3E}">
        <p14:creationId xmlns:p14="http://schemas.microsoft.com/office/powerpoint/2010/main" val="36137187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Autofit/>
          </a:bodyPr>
          <a:lstStyle/>
          <a:p>
            <a:r>
              <a:rPr lang="en-IN" sz="2800" b="1" dirty="0" err="1">
                <a:solidFill>
                  <a:srgbClr val="002060"/>
                </a:solidFill>
              </a:rPr>
              <a:t>Ricart</a:t>
            </a:r>
            <a:r>
              <a:rPr lang="en-IN" sz="2800" b="1" dirty="0">
                <a:solidFill>
                  <a:srgbClr val="002060"/>
                </a:solidFill>
              </a:rPr>
              <a:t>–</a:t>
            </a:r>
            <a:r>
              <a:rPr lang="en-IN" sz="2800" b="1" dirty="0" err="1">
                <a:solidFill>
                  <a:srgbClr val="002060"/>
                </a:solidFill>
              </a:rPr>
              <a:t>Agrawala</a:t>
            </a:r>
            <a:r>
              <a:rPr lang="en-IN" sz="2800" b="1" dirty="0">
                <a:solidFill>
                  <a:srgbClr val="002060"/>
                </a:solidFill>
              </a:rPr>
              <a:t> algorithm</a:t>
            </a:r>
            <a:endParaRPr lang="en-US" sz="2800" b="1" dirty="0">
              <a:solidFill>
                <a:srgbClr val="002060"/>
              </a:solidFill>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663" y="914400"/>
            <a:ext cx="8448675" cy="5648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28086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Autofit/>
          </a:bodyPr>
          <a:lstStyle/>
          <a:p>
            <a:r>
              <a:rPr lang="en-IN" sz="2800" b="1" dirty="0">
                <a:solidFill>
                  <a:srgbClr val="002060"/>
                </a:solidFill>
              </a:rPr>
              <a:t>Quorum-based mutual exclusion algorithms</a:t>
            </a:r>
            <a:endParaRPr lang="en-US" sz="2800" b="1" dirty="0">
              <a:solidFill>
                <a:srgbClr val="002060"/>
              </a:solidFill>
            </a:endParaRPr>
          </a:p>
        </p:txBody>
      </p:sp>
      <p:sp>
        <p:nvSpPr>
          <p:cNvPr id="3" name="Content Placeholder 2"/>
          <p:cNvSpPr>
            <a:spLocks noGrp="1"/>
          </p:cNvSpPr>
          <p:nvPr>
            <p:ph idx="1"/>
          </p:nvPr>
        </p:nvSpPr>
        <p:spPr>
          <a:xfrm>
            <a:off x="381000" y="838200"/>
            <a:ext cx="8610600" cy="5715000"/>
          </a:xfrm>
        </p:spPr>
        <p:txBody>
          <a:bodyPr>
            <a:normAutofit lnSpcReduction="10000"/>
          </a:bodyPr>
          <a:lstStyle/>
          <a:p>
            <a:pPr algn="just">
              <a:buFont typeface="Wingdings" pitchFamily="2" charset="2"/>
              <a:buChar char="§"/>
            </a:pPr>
            <a:r>
              <a:rPr lang="en-IN" sz="2000" dirty="0"/>
              <a:t>Quorum-based mutual exclusion algorithms </a:t>
            </a:r>
            <a:r>
              <a:rPr lang="en-IN" sz="2000" dirty="0" err="1"/>
              <a:t>respresented</a:t>
            </a:r>
            <a:r>
              <a:rPr lang="en-IN" sz="2000" dirty="0"/>
              <a:t> a departure from the trend in the following two ways:</a:t>
            </a:r>
          </a:p>
          <a:p>
            <a:pPr algn="just">
              <a:buFont typeface="Wingdings" pitchFamily="2" charset="2"/>
              <a:buChar char="§"/>
            </a:pPr>
            <a:endParaRPr lang="en-IN" sz="2000" b="1" dirty="0">
              <a:latin typeface="Times New Roman" pitchFamily="18" charset="0"/>
              <a:cs typeface="Times New Roman" pitchFamily="18" charset="0"/>
            </a:endParaRPr>
          </a:p>
          <a:p>
            <a:pPr algn="just">
              <a:buFont typeface="Wingdings" pitchFamily="2" charset="2"/>
              <a:buChar char="§"/>
            </a:pPr>
            <a:r>
              <a:rPr lang="en-IN" sz="2000" dirty="0"/>
              <a:t>A site does not request permission from all other sites, but only from a subset of the sites. </a:t>
            </a:r>
          </a:p>
          <a:p>
            <a:pPr algn="just">
              <a:buFont typeface="Wingdings" pitchFamily="2" charset="2"/>
              <a:buChar char="§"/>
            </a:pPr>
            <a:endParaRPr lang="en-IN" sz="2000" dirty="0"/>
          </a:p>
          <a:p>
            <a:pPr algn="just">
              <a:buFont typeface="Wingdings" pitchFamily="2" charset="2"/>
              <a:buChar char="§"/>
            </a:pPr>
            <a:r>
              <a:rPr lang="en-IN" sz="2000" dirty="0"/>
              <a:t>This is a radically different approach as compared to the </a:t>
            </a:r>
            <a:r>
              <a:rPr lang="en-IN" sz="2000" dirty="0" err="1"/>
              <a:t>Lamport</a:t>
            </a:r>
            <a:r>
              <a:rPr lang="en-IN" sz="2000" dirty="0"/>
              <a:t> and </a:t>
            </a:r>
            <a:r>
              <a:rPr lang="en-IN" sz="2000" dirty="0" err="1"/>
              <a:t>Ricart</a:t>
            </a:r>
            <a:r>
              <a:rPr lang="en-IN" sz="2000" dirty="0"/>
              <a:t>–</a:t>
            </a:r>
            <a:r>
              <a:rPr lang="en-IN" sz="2000" dirty="0" err="1"/>
              <a:t>Agrawala</a:t>
            </a:r>
            <a:r>
              <a:rPr lang="en-IN" sz="2000" dirty="0"/>
              <a:t> algorithms, where all sites participate in conflict resolution of all other sites</a:t>
            </a:r>
          </a:p>
          <a:p>
            <a:pPr algn="just">
              <a:buFont typeface="Wingdings" pitchFamily="2" charset="2"/>
              <a:buChar char="§"/>
            </a:pPr>
            <a:endParaRPr lang="en-IN" sz="2000" b="1" dirty="0">
              <a:latin typeface="Times New Roman" pitchFamily="18" charset="0"/>
              <a:cs typeface="Times New Roman" pitchFamily="18" charset="0"/>
            </a:endParaRPr>
          </a:p>
          <a:p>
            <a:pPr algn="just">
              <a:buFont typeface="Wingdings" pitchFamily="2" charset="2"/>
              <a:buChar char="§"/>
            </a:pPr>
            <a:r>
              <a:rPr lang="en-IN" sz="2000" dirty="0"/>
              <a:t>In quorum-based mutual exclusion algorithm, a site can send out only one REPLY message at any time. </a:t>
            </a:r>
          </a:p>
          <a:p>
            <a:pPr algn="just">
              <a:buFont typeface="Wingdings" pitchFamily="2" charset="2"/>
              <a:buChar char="§"/>
            </a:pPr>
            <a:endParaRPr lang="en-IN" sz="2000" dirty="0"/>
          </a:p>
          <a:p>
            <a:pPr algn="just">
              <a:buFont typeface="Wingdings" pitchFamily="2" charset="2"/>
              <a:buChar char="§"/>
            </a:pPr>
            <a:r>
              <a:rPr lang="en-IN" sz="2000" dirty="0"/>
              <a:t>A site can send a REPLY message only after it has received a RELEASE message for the previous REPLY message. </a:t>
            </a:r>
          </a:p>
          <a:p>
            <a:pPr algn="just">
              <a:buFont typeface="Wingdings" pitchFamily="2" charset="2"/>
              <a:buChar char="§"/>
            </a:pPr>
            <a:endParaRPr lang="en-IN" sz="2000" dirty="0"/>
          </a:p>
          <a:p>
            <a:pPr algn="just">
              <a:buFont typeface="Wingdings" pitchFamily="2" charset="2"/>
              <a:buChar char="§"/>
            </a:pPr>
            <a:r>
              <a:rPr lang="en-IN" sz="2000" dirty="0"/>
              <a:t>Therefore, a site Si locks all the sites in </a:t>
            </a:r>
            <a:r>
              <a:rPr lang="en-IN" sz="2000" dirty="0" err="1"/>
              <a:t>Ri</a:t>
            </a:r>
            <a:r>
              <a:rPr lang="en-IN" sz="2000" dirty="0"/>
              <a:t> in exclusive mode before executing its CS.</a:t>
            </a:r>
            <a:endParaRPr lang="en-IN" sz="2000" b="1" dirty="0">
              <a:latin typeface="Times New Roman" pitchFamily="18" charset="0"/>
              <a:cs typeface="Times New Roman" pitchFamily="18" charset="0"/>
            </a:endParaRPr>
          </a:p>
        </p:txBody>
      </p:sp>
    </p:spTree>
    <p:extLst>
      <p:ext uri="{BB962C8B-B14F-4D97-AF65-F5344CB8AC3E}">
        <p14:creationId xmlns:p14="http://schemas.microsoft.com/office/powerpoint/2010/main" val="16996813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Autofit/>
          </a:bodyPr>
          <a:lstStyle/>
          <a:p>
            <a:r>
              <a:rPr lang="en-IN" sz="2800" b="1" dirty="0">
                <a:solidFill>
                  <a:srgbClr val="002060"/>
                </a:solidFill>
              </a:rPr>
              <a:t>Quorum-based mutual exclusion algorithms</a:t>
            </a:r>
            <a:endParaRPr lang="en-US" sz="2800" b="1" dirty="0">
              <a:solidFill>
                <a:srgbClr val="002060"/>
              </a:solidFill>
            </a:endParaRPr>
          </a:p>
        </p:txBody>
      </p:sp>
      <p:sp>
        <p:nvSpPr>
          <p:cNvPr id="3" name="Content Placeholder 2"/>
          <p:cNvSpPr>
            <a:spLocks noGrp="1"/>
          </p:cNvSpPr>
          <p:nvPr>
            <p:ph idx="1"/>
          </p:nvPr>
        </p:nvSpPr>
        <p:spPr>
          <a:xfrm>
            <a:off x="381000" y="838200"/>
            <a:ext cx="8610600" cy="5715000"/>
          </a:xfrm>
        </p:spPr>
        <p:txBody>
          <a:bodyPr>
            <a:normAutofit/>
          </a:bodyPr>
          <a:lstStyle/>
          <a:p>
            <a:pPr algn="just">
              <a:buFont typeface="Wingdings" pitchFamily="2" charset="2"/>
              <a:buChar char="§"/>
            </a:pPr>
            <a:r>
              <a:rPr lang="en-IN" sz="2000" dirty="0"/>
              <a:t>Quorum-based mutual exclusion algorithms significantly reduce the message complexity of invoking mutual exclusion by having sites ask permission from only a subset of sites.</a:t>
            </a:r>
          </a:p>
          <a:p>
            <a:pPr algn="just">
              <a:buFont typeface="Wingdings" pitchFamily="2" charset="2"/>
              <a:buChar char="§"/>
            </a:pPr>
            <a:endParaRPr lang="en-IN" sz="2000" b="1" dirty="0">
              <a:latin typeface="Times New Roman" pitchFamily="18" charset="0"/>
              <a:cs typeface="Times New Roman" pitchFamily="18" charset="0"/>
            </a:endParaRPr>
          </a:p>
          <a:p>
            <a:pPr algn="just">
              <a:buFont typeface="Wingdings" pitchFamily="2" charset="2"/>
              <a:buChar char="§"/>
            </a:pPr>
            <a:r>
              <a:rPr lang="en-IN" sz="2000" dirty="0"/>
              <a:t>Since these algorithms are based on the notion of “Coteries” and “Quorums,” we first describe the idea of coteries and quorums. </a:t>
            </a:r>
          </a:p>
          <a:p>
            <a:pPr algn="just">
              <a:buFont typeface="Wingdings" pitchFamily="2" charset="2"/>
              <a:buChar char="§"/>
            </a:pPr>
            <a:endParaRPr lang="en-IN" sz="2000" dirty="0"/>
          </a:p>
          <a:p>
            <a:pPr algn="just">
              <a:buFont typeface="Wingdings" pitchFamily="2" charset="2"/>
              <a:buChar char="§"/>
            </a:pPr>
            <a:r>
              <a:rPr lang="en-IN" sz="2000" dirty="0"/>
              <a:t>A coterie C is defined as a set of sets, where each set g ∈C is called a quorum. The following properties hold for quorums in a coterie:</a:t>
            </a:r>
          </a:p>
          <a:p>
            <a:pPr algn="just">
              <a:buFont typeface="Wingdings" pitchFamily="2" charset="2"/>
              <a:buChar char="§"/>
            </a:pPr>
            <a:endParaRPr lang="en-IN" sz="2000" b="1" dirty="0">
              <a:latin typeface="Times New Roman" pitchFamily="18" charset="0"/>
              <a:cs typeface="Times New Roman" pitchFamily="18" charset="0"/>
            </a:endParaRPr>
          </a:p>
          <a:p>
            <a:pPr algn="just">
              <a:buFont typeface="Wingdings" pitchFamily="2" charset="2"/>
              <a:buChar char="§"/>
            </a:pPr>
            <a:r>
              <a:rPr lang="en-IN" sz="2000" dirty="0"/>
              <a:t>Intersection property</a:t>
            </a:r>
          </a:p>
          <a:p>
            <a:pPr algn="just">
              <a:buFont typeface="Wingdings" pitchFamily="2" charset="2"/>
              <a:buChar char="§"/>
            </a:pPr>
            <a:endParaRPr lang="en-IN" sz="2000" b="1" dirty="0">
              <a:latin typeface="Times New Roman" pitchFamily="18" charset="0"/>
              <a:cs typeface="Times New Roman" pitchFamily="18" charset="0"/>
            </a:endParaRPr>
          </a:p>
          <a:p>
            <a:pPr algn="just">
              <a:buFont typeface="Wingdings" pitchFamily="2" charset="2"/>
              <a:buChar char="§"/>
            </a:pPr>
            <a:r>
              <a:rPr lang="en-IN" sz="2000" dirty="0" err="1"/>
              <a:t>Minimality</a:t>
            </a:r>
            <a:r>
              <a:rPr lang="en-IN" sz="2000" dirty="0"/>
              <a:t> property</a:t>
            </a:r>
          </a:p>
          <a:p>
            <a:pPr algn="just">
              <a:buFont typeface="Wingdings" pitchFamily="2" charset="2"/>
              <a:buChar char="§"/>
            </a:pPr>
            <a:endParaRPr lang="en-IN" sz="2000" b="1" dirty="0">
              <a:latin typeface="Times New Roman" pitchFamily="18" charset="0"/>
              <a:cs typeface="Times New Roman" pitchFamily="18" charset="0"/>
            </a:endParaRPr>
          </a:p>
          <a:p>
            <a:pPr algn="just">
              <a:buFont typeface="Wingdings" pitchFamily="2" charset="2"/>
              <a:buChar char="§"/>
            </a:pPr>
            <a:r>
              <a:rPr lang="en-IN" sz="2000" dirty="0"/>
              <a:t>Coteries and quorums can be used to develop algorithms to ensure mutual exclusion in a distributed environment</a:t>
            </a:r>
            <a:endParaRPr lang="en-IN" sz="2000" b="1" dirty="0">
              <a:latin typeface="Times New Roman" pitchFamily="18" charset="0"/>
              <a:cs typeface="Times New Roman" pitchFamily="18" charset="0"/>
            </a:endParaRPr>
          </a:p>
        </p:txBody>
      </p:sp>
    </p:spTree>
    <p:extLst>
      <p:ext uri="{BB962C8B-B14F-4D97-AF65-F5344CB8AC3E}">
        <p14:creationId xmlns:p14="http://schemas.microsoft.com/office/powerpoint/2010/main" val="21548240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Autofit/>
          </a:bodyPr>
          <a:lstStyle/>
          <a:p>
            <a:r>
              <a:rPr lang="en-IN" sz="2800" b="1" dirty="0">
                <a:solidFill>
                  <a:srgbClr val="002060"/>
                </a:solidFill>
              </a:rPr>
              <a:t>Quorum-based mutual exclusion algorithms</a:t>
            </a:r>
            <a:endParaRPr lang="en-US" sz="2800" b="1" dirty="0">
              <a:solidFill>
                <a:srgbClr val="002060"/>
              </a:solidFill>
            </a:endParaRPr>
          </a:p>
        </p:txBody>
      </p:sp>
      <p:sp>
        <p:nvSpPr>
          <p:cNvPr id="3" name="Content Placeholder 2"/>
          <p:cNvSpPr>
            <a:spLocks noGrp="1"/>
          </p:cNvSpPr>
          <p:nvPr>
            <p:ph idx="1"/>
          </p:nvPr>
        </p:nvSpPr>
        <p:spPr>
          <a:xfrm>
            <a:off x="381000" y="838200"/>
            <a:ext cx="8610600" cy="5715000"/>
          </a:xfrm>
        </p:spPr>
        <p:txBody>
          <a:bodyPr>
            <a:normAutofit/>
          </a:bodyPr>
          <a:lstStyle/>
          <a:p>
            <a:pPr algn="just">
              <a:buFont typeface="Wingdings" pitchFamily="2" charset="2"/>
              <a:buChar char="§"/>
            </a:pPr>
            <a:r>
              <a:rPr lang="en-IN" sz="2000" dirty="0"/>
              <a:t>A simple protocol works as follows: let “a” be a site in quorum “A.”</a:t>
            </a:r>
          </a:p>
          <a:p>
            <a:pPr algn="just">
              <a:buFont typeface="Wingdings" pitchFamily="2" charset="2"/>
              <a:buChar char="§"/>
            </a:pPr>
            <a:endParaRPr lang="en-IN" sz="2000" dirty="0"/>
          </a:p>
          <a:p>
            <a:pPr algn="just">
              <a:buFont typeface="Wingdings" pitchFamily="2" charset="2"/>
              <a:buChar char="§"/>
            </a:pPr>
            <a:r>
              <a:rPr lang="en-IN" sz="2000" dirty="0"/>
              <a:t> If “a” wants to invoke mutual exclusion, it requests permission from all sites in its quorum “A.”</a:t>
            </a:r>
          </a:p>
          <a:p>
            <a:pPr algn="just">
              <a:buFont typeface="Wingdings" pitchFamily="2" charset="2"/>
              <a:buChar char="§"/>
            </a:pPr>
            <a:endParaRPr lang="en-IN" sz="2000" b="1" dirty="0">
              <a:latin typeface="Times New Roman" pitchFamily="18" charset="0"/>
              <a:cs typeface="Times New Roman" pitchFamily="18" charset="0"/>
            </a:endParaRPr>
          </a:p>
          <a:p>
            <a:pPr algn="just">
              <a:buFont typeface="Wingdings" pitchFamily="2" charset="2"/>
              <a:buChar char="§"/>
            </a:pPr>
            <a:r>
              <a:rPr lang="en-IN" sz="2000" dirty="0" err="1"/>
              <a:t>Minimality</a:t>
            </a:r>
            <a:r>
              <a:rPr lang="en-IN" sz="2000" dirty="0"/>
              <a:t> property ensures efficiency</a:t>
            </a:r>
            <a:endParaRPr lang="en-IN" sz="2000" b="1" dirty="0">
              <a:latin typeface="Times New Roman" pitchFamily="18" charset="0"/>
              <a:cs typeface="Times New Roman" pitchFamily="18" charset="0"/>
            </a:endParaRPr>
          </a:p>
        </p:txBody>
      </p:sp>
    </p:spTree>
    <p:extLst>
      <p:ext uri="{BB962C8B-B14F-4D97-AF65-F5344CB8AC3E}">
        <p14:creationId xmlns:p14="http://schemas.microsoft.com/office/powerpoint/2010/main" val="22248129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2590800"/>
            <a:ext cx="8839200" cy="1470025"/>
          </a:xfrm>
        </p:spPr>
        <p:txBody>
          <a:bodyPr>
            <a:normAutofit/>
          </a:bodyPr>
          <a:lstStyle/>
          <a:p>
            <a:r>
              <a:rPr lang="en-IN" sz="4200" b="1" dirty="0">
                <a:solidFill>
                  <a:srgbClr val="002060"/>
                </a:solidFill>
              </a:rPr>
              <a:t>Module - III</a:t>
            </a:r>
          </a:p>
        </p:txBody>
      </p:sp>
    </p:spTree>
    <p:extLst>
      <p:ext uri="{BB962C8B-B14F-4D97-AF65-F5344CB8AC3E}">
        <p14:creationId xmlns:p14="http://schemas.microsoft.com/office/powerpoint/2010/main" val="3802582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noAutofit/>
          </a:bodyPr>
          <a:lstStyle/>
          <a:p>
            <a:r>
              <a:rPr lang="en-IN" sz="2800" b="1" dirty="0" err="1">
                <a:solidFill>
                  <a:srgbClr val="002060"/>
                </a:solidFill>
              </a:rPr>
              <a:t>Maekawa’s</a:t>
            </a:r>
            <a:r>
              <a:rPr lang="en-IN" sz="2800" b="1" dirty="0">
                <a:solidFill>
                  <a:srgbClr val="002060"/>
                </a:solidFill>
              </a:rPr>
              <a:t> algorithm</a:t>
            </a:r>
            <a:endParaRPr lang="en-US" sz="2800" b="1" dirty="0">
              <a:solidFill>
                <a:srgbClr val="002060"/>
              </a:solidFill>
            </a:endParaRPr>
          </a:p>
        </p:txBody>
      </p:sp>
      <p:sp>
        <p:nvSpPr>
          <p:cNvPr id="3" name="Content Placeholder 2"/>
          <p:cNvSpPr>
            <a:spLocks noGrp="1"/>
          </p:cNvSpPr>
          <p:nvPr>
            <p:ph idx="1"/>
          </p:nvPr>
        </p:nvSpPr>
        <p:spPr>
          <a:xfrm>
            <a:off x="304800" y="381000"/>
            <a:ext cx="8610600" cy="5715000"/>
          </a:xfrm>
        </p:spPr>
        <p:txBody>
          <a:bodyPr>
            <a:normAutofit/>
          </a:bodyPr>
          <a:lstStyle/>
          <a:p>
            <a:pPr algn="just">
              <a:buFont typeface="Wingdings" pitchFamily="2" charset="2"/>
              <a:buChar char="§"/>
            </a:pPr>
            <a:r>
              <a:rPr lang="en-IN" sz="2000" dirty="0" err="1"/>
              <a:t>Maekawa’s</a:t>
            </a:r>
            <a:r>
              <a:rPr lang="en-IN" sz="2000" dirty="0"/>
              <a:t> algorithm was the first quorum-based mutual exclusion algorithm.</a:t>
            </a:r>
          </a:p>
          <a:p>
            <a:pPr algn="just">
              <a:buFont typeface="Wingdings" pitchFamily="2" charset="2"/>
              <a:buChar char="§"/>
            </a:pPr>
            <a:r>
              <a:rPr lang="en-IN" sz="2000" dirty="0"/>
              <a:t>This algorithm requires delivery of messages to be in the order they are sent between every pair of sites.</a:t>
            </a:r>
            <a:endParaRPr lang="en-IN" sz="2000" b="1"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371600"/>
            <a:ext cx="807720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079829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Autofit/>
          </a:bodyPr>
          <a:lstStyle/>
          <a:p>
            <a:r>
              <a:rPr lang="en-IN" sz="2800" b="1" dirty="0">
                <a:solidFill>
                  <a:srgbClr val="002060"/>
                </a:solidFill>
              </a:rPr>
              <a:t>Token-based algorithms</a:t>
            </a:r>
            <a:endParaRPr lang="en-US" sz="2800" b="1" dirty="0">
              <a:solidFill>
                <a:srgbClr val="002060"/>
              </a:solidFill>
            </a:endParaRPr>
          </a:p>
        </p:txBody>
      </p:sp>
      <p:sp>
        <p:nvSpPr>
          <p:cNvPr id="3" name="Content Placeholder 2"/>
          <p:cNvSpPr>
            <a:spLocks noGrp="1"/>
          </p:cNvSpPr>
          <p:nvPr>
            <p:ph idx="1"/>
          </p:nvPr>
        </p:nvSpPr>
        <p:spPr>
          <a:xfrm>
            <a:off x="381000" y="838200"/>
            <a:ext cx="8610600" cy="5715000"/>
          </a:xfrm>
        </p:spPr>
        <p:txBody>
          <a:bodyPr>
            <a:normAutofit/>
          </a:bodyPr>
          <a:lstStyle/>
          <a:p>
            <a:pPr algn="just">
              <a:buFont typeface="Wingdings" pitchFamily="2" charset="2"/>
              <a:buChar char="§"/>
            </a:pPr>
            <a:r>
              <a:rPr lang="en-IN" sz="2000" dirty="0"/>
              <a:t>In token-based algorithms, a unique token is shared among the sites. </a:t>
            </a:r>
          </a:p>
          <a:p>
            <a:pPr algn="just">
              <a:buFont typeface="Wingdings" pitchFamily="2" charset="2"/>
              <a:buChar char="§"/>
            </a:pPr>
            <a:endParaRPr lang="en-IN" sz="2000" dirty="0"/>
          </a:p>
          <a:p>
            <a:pPr algn="just">
              <a:buFont typeface="Wingdings" pitchFamily="2" charset="2"/>
              <a:buChar char="§"/>
            </a:pPr>
            <a:r>
              <a:rPr lang="en-IN" sz="2000" dirty="0"/>
              <a:t>A site is allowed to enter its CS if it possesses the token. </a:t>
            </a:r>
          </a:p>
          <a:p>
            <a:pPr algn="just">
              <a:buFont typeface="Wingdings" pitchFamily="2" charset="2"/>
              <a:buChar char="§"/>
            </a:pPr>
            <a:endParaRPr lang="en-IN" sz="2000" dirty="0"/>
          </a:p>
          <a:p>
            <a:pPr algn="just">
              <a:buFont typeface="Wingdings" pitchFamily="2" charset="2"/>
              <a:buChar char="§"/>
            </a:pPr>
            <a:r>
              <a:rPr lang="en-IN" sz="2000" dirty="0"/>
              <a:t>A site holding the token can enter its CS repeatedly until it sends the token to some other site.</a:t>
            </a:r>
          </a:p>
          <a:p>
            <a:pPr algn="just">
              <a:buFont typeface="Wingdings" pitchFamily="2" charset="2"/>
              <a:buChar char="§"/>
            </a:pPr>
            <a:endParaRPr lang="en-IN" sz="2000" b="1" dirty="0">
              <a:latin typeface="Times New Roman" pitchFamily="18" charset="0"/>
              <a:cs typeface="Times New Roman" pitchFamily="18" charset="0"/>
            </a:endParaRPr>
          </a:p>
          <a:p>
            <a:pPr algn="just">
              <a:buFont typeface="Wingdings" pitchFamily="2" charset="2"/>
              <a:buChar char="§"/>
            </a:pPr>
            <a:r>
              <a:rPr lang="en-IN" sz="2000" dirty="0"/>
              <a:t>Depending upon the way a site carries out the search for the token, there are numerous token-based algorithms</a:t>
            </a:r>
          </a:p>
          <a:p>
            <a:pPr algn="just">
              <a:buFont typeface="Wingdings" pitchFamily="2" charset="2"/>
              <a:buChar char="§"/>
            </a:pPr>
            <a:endParaRPr lang="en-IN" sz="2000" dirty="0"/>
          </a:p>
          <a:p>
            <a:pPr algn="just">
              <a:buFont typeface="Wingdings" pitchFamily="2" charset="2"/>
              <a:buChar char="§"/>
            </a:pPr>
            <a:r>
              <a:rPr lang="en-IN" sz="2000" dirty="0"/>
              <a:t>token-based algorithms use sequence numbers instead of timestamps. </a:t>
            </a:r>
          </a:p>
          <a:p>
            <a:pPr algn="just">
              <a:buFont typeface="Wingdings" pitchFamily="2" charset="2"/>
              <a:buChar char="§"/>
            </a:pPr>
            <a:endParaRPr lang="en-IN" sz="2000" dirty="0"/>
          </a:p>
          <a:p>
            <a:pPr algn="just">
              <a:buFont typeface="Wingdings" pitchFamily="2" charset="2"/>
              <a:buChar char="§"/>
            </a:pPr>
            <a:r>
              <a:rPr lang="en-IN" sz="2000" dirty="0"/>
              <a:t>Every request for the token contains a sequence number</a:t>
            </a:r>
          </a:p>
          <a:p>
            <a:pPr algn="just">
              <a:buFont typeface="Wingdings" pitchFamily="2" charset="2"/>
              <a:buChar char="§"/>
            </a:pPr>
            <a:endParaRPr lang="en-IN" sz="2000" b="1" dirty="0">
              <a:latin typeface="Times New Roman" pitchFamily="18" charset="0"/>
              <a:cs typeface="Times New Roman" pitchFamily="18" charset="0"/>
            </a:endParaRPr>
          </a:p>
          <a:p>
            <a:pPr marL="0" indent="0" algn="just">
              <a:buNone/>
            </a:pPr>
            <a:endParaRPr lang="en-IN" sz="2000" b="1" dirty="0">
              <a:latin typeface="Times New Roman" pitchFamily="18" charset="0"/>
              <a:cs typeface="Times New Roman" pitchFamily="18" charset="0"/>
            </a:endParaRPr>
          </a:p>
        </p:txBody>
      </p:sp>
    </p:spTree>
    <p:extLst>
      <p:ext uri="{BB962C8B-B14F-4D97-AF65-F5344CB8AC3E}">
        <p14:creationId xmlns:p14="http://schemas.microsoft.com/office/powerpoint/2010/main" val="40116944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Autofit/>
          </a:bodyPr>
          <a:lstStyle/>
          <a:p>
            <a:r>
              <a:rPr lang="en-IN" sz="2800" b="1" dirty="0">
                <a:solidFill>
                  <a:srgbClr val="002060"/>
                </a:solidFill>
              </a:rPr>
              <a:t> Suzuki–</a:t>
            </a:r>
            <a:r>
              <a:rPr lang="en-IN" sz="2800" b="1" dirty="0" err="1">
                <a:solidFill>
                  <a:srgbClr val="002060"/>
                </a:solidFill>
              </a:rPr>
              <a:t>Kasami’s</a:t>
            </a:r>
            <a:r>
              <a:rPr lang="en-IN" sz="2800" b="1" dirty="0">
                <a:solidFill>
                  <a:srgbClr val="002060"/>
                </a:solidFill>
              </a:rPr>
              <a:t> broadcast algorithm</a:t>
            </a:r>
            <a:endParaRPr lang="en-US" sz="2800" b="1" dirty="0">
              <a:solidFill>
                <a:srgbClr val="002060"/>
              </a:solidFill>
            </a:endParaRPr>
          </a:p>
        </p:txBody>
      </p:sp>
      <p:sp>
        <p:nvSpPr>
          <p:cNvPr id="3" name="Content Placeholder 2"/>
          <p:cNvSpPr>
            <a:spLocks noGrp="1"/>
          </p:cNvSpPr>
          <p:nvPr>
            <p:ph idx="1"/>
          </p:nvPr>
        </p:nvSpPr>
        <p:spPr>
          <a:xfrm>
            <a:off x="381000" y="838200"/>
            <a:ext cx="8610600" cy="5715000"/>
          </a:xfrm>
        </p:spPr>
        <p:txBody>
          <a:bodyPr>
            <a:normAutofit/>
          </a:bodyPr>
          <a:lstStyle/>
          <a:p>
            <a:pPr algn="just">
              <a:buFont typeface="Wingdings" pitchFamily="2" charset="2"/>
              <a:buChar char="§"/>
            </a:pPr>
            <a:r>
              <a:rPr lang="en-IN" sz="2000" dirty="0"/>
              <a:t>In Suzuki–</a:t>
            </a:r>
            <a:r>
              <a:rPr lang="en-IN" sz="2000" dirty="0" err="1"/>
              <a:t>Kasami’s</a:t>
            </a:r>
            <a:r>
              <a:rPr lang="en-IN" sz="2000" dirty="0"/>
              <a:t> algorithm if a site that wants to enter the CS does not have the token, it broadcasts a REQUEST message for the token to all other sites.</a:t>
            </a:r>
          </a:p>
          <a:p>
            <a:pPr algn="just">
              <a:buFont typeface="Wingdings" pitchFamily="2" charset="2"/>
              <a:buChar char="§"/>
            </a:pPr>
            <a:endParaRPr lang="en-IN" sz="2000" dirty="0"/>
          </a:p>
          <a:p>
            <a:pPr algn="just">
              <a:buFont typeface="Wingdings" pitchFamily="2" charset="2"/>
              <a:buChar char="§"/>
            </a:pPr>
            <a:r>
              <a:rPr lang="en-IN" sz="2000" dirty="0"/>
              <a:t> A site that possesses the token sends it to the requesting site upon the receipt of its REQUEST message. </a:t>
            </a:r>
          </a:p>
          <a:p>
            <a:pPr algn="just">
              <a:buFont typeface="Wingdings" pitchFamily="2" charset="2"/>
              <a:buChar char="§"/>
            </a:pPr>
            <a:endParaRPr lang="en-IN" sz="2000" dirty="0"/>
          </a:p>
          <a:p>
            <a:pPr algn="just">
              <a:buFont typeface="Wingdings" pitchFamily="2" charset="2"/>
              <a:buChar char="§"/>
            </a:pPr>
            <a:r>
              <a:rPr lang="en-IN" sz="2000" dirty="0"/>
              <a:t>If a site receives a REQUEST message when it is executing the CS, it sends the token only after it has completed the execution of the CS</a:t>
            </a:r>
          </a:p>
          <a:p>
            <a:pPr algn="just">
              <a:buFont typeface="Wingdings" pitchFamily="2" charset="2"/>
              <a:buChar char="§"/>
            </a:pPr>
            <a:endParaRPr lang="en-IN" sz="2000" b="1" dirty="0">
              <a:latin typeface="Times New Roman" pitchFamily="18" charset="0"/>
              <a:cs typeface="Times New Roman" pitchFamily="18" charset="0"/>
            </a:endParaRPr>
          </a:p>
          <a:p>
            <a:pPr algn="just">
              <a:buFont typeface="Wingdings" pitchFamily="2" charset="2"/>
              <a:buChar char="§"/>
            </a:pPr>
            <a:r>
              <a:rPr lang="en-IN" sz="2000" dirty="0"/>
              <a:t>Although the basic idea underlying this algorithm may sound rather simple, there are two design issues that must be efficiently addressed:</a:t>
            </a:r>
          </a:p>
          <a:p>
            <a:pPr algn="just">
              <a:buFont typeface="Wingdings" pitchFamily="2" charset="2"/>
              <a:buChar char="§"/>
            </a:pPr>
            <a:endParaRPr lang="en-IN" sz="2000" b="1" dirty="0">
              <a:latin typeface="Times New Roman" pitchFamily="18" charset="0"/>
              <a:cs typeface="Times New Roman" pitchFamily="18" charset="0"/>
            </a:endParaRPr>
          </a:p>
          <a:p>
            <a:pPr algn="just">
              <a:buFont typeface="Wingdings" pitchFamily="2" charset="2"/>
              <a:buChar char="§"/>
            </a:pPr>
            <a:r>
              <a:rPr lang="en-IN" sz="2000" b="1" dirty="0">
                <a:latin typeface="Times New Roman" pitchFamily="18" charset="0"/>
                <a:cs typeface="Times New Roman" pitchFamily="18" charset="0"/>
              </a:rPr>
              <a:t>1. </a:t>
            </a:r>
            <a:r>
              <a:rPr lang="en-IN" sz="2000" dirty="0"/>
              <a:t>How to distinguishing an </a:t>
            </a:r>
            <a:r>
              <a:rPr lang="en-IN" sz="2000" dirty="0" err="1"/>
              <a:t>outdated</a:t>
            </a:r>
            <a:r>
              <a:rPr lang="en-IN" sz="2000" dirty="0"/>
              <a:t> REQUEST message from a current REQUEST message</a:t>
            </a:r>
          </a:p>
          <a:p>
            <a:pPr algn="just">
              <a:buFont typeface="Wingdings" pitchFamily="2" charset="2"/>
              <a:buChar char="§"/>
            </a:pPr>
            <a:endParaRPr lang="en-IN" sz="2000" b="1" dirty="0">
              <a:latin typeface="Times New Roman" pitchFamily="18" charset="0"/>
              <a:cs typeface="Times New Roman" pitchFamily="18" charset="0"/>
            </a:endParaRPr>
          </a:p>
          <a:p>
            <a:pPr algn="just">
              <a:buFont typeface="Wingdings" pitchFamily="2" charset="2"/>
              <a:buChar char="§"/>
            </a:pPr>
            <a:r>
              <a:rPr lang="en-IN" sz="2000" b="1" dirty="0">
                <a:latin typeface="Times New Roman" pitchFamily="18" charset="0"/>
                <a:cs typeface="Times New Roman" pitchFamily="18" charset="0"/>
              </a:rPr>
              <a:t>2. </a:t>
            </a:r>
            <a:r>
              <a:rPr lang="en-IN" sz="2000" dirty="0"/>
              <a:t>How to determine which site has an outstanding request for the CS</a:t>
            </a:r>
            <a:endParaRPr lang="en-IN" sz="2000" b="1" dirty="0">
              <a:latin typeface="Times New Roman" pitchFamily="18" charset="0"/>
              <a:cs typeface="Times New Roman" pitchFamily="18" charset="0"/>
            </a:endParaRPr>
          </a:p>
        </p:txBody>
      </p:sp>
    </p:spTree>
    <p:extLst>
      <p:ext uri="{BB962C8B-B14F-4D97-AF65-F5344CB8AC3E}">
        <p14:creationId xmlns:p14="http://schemas.microsoft.com/office/powerpoint/2010/main" val="27138712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Autofit/>
          </a:bodyPr>
          <a:lstStyle/>
          <a:p>
            <a:r>
              <a:rPr lang="en-IN" sz="2800" b="1" dirty="0">
                <a:solidFill>
                  <a:srgbClr val="002060"/>
                </a:solidFill>
              </a:rPr>
              <a:t> Suzuki–</a:t>
            </a:r>
            <a:r>
              <a:rPr lang="en-IN" sz="2800" b="1" dirty="0" err="1">
                <a:solidFill>
                  <a:srgbClr val="002060"/>
                </a:solidFill>
              </a:rPr>
              <a:t>Kasami’s</a:t>
            </a:r>
            <a:r>
              <a:rPr lang="en-IN" sz="2800" b="1" dirty="0">
                <a:solidFill>
                  <a:srgbClr val="002060"/>
                </a:solidFill>
              </a:rPr>
              <a:t> broadcast algorithm</a:t>
            </a:r>
            <a:endParaRPr lang="en-US" sz="2800" b="1" dirty="0">
              <a:solidFill>
                <a:srgbClr val="002060"/>
              </a:solidFill>
            </a:endParaRPr>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90600" y="838200"/>
            <a:ext cx="7611458" cy="556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296421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1"/>
            <a:ext cx="8229600" cy="1247775"/>
          </a:xfrm>
        </p:spPr>
        <p:txBody>
          <a:bodyPr>
            <a:noAutofit/>
          </a:bodyPr>
          <a:lstStyle/>
          <a:p>
            <a:r>
              <a:rPr lang="en-IN" sz="2800" b="1" dirty="0">
                <a:solidFill>
                  <a:srgbClr val="002060"/>
                </a:solidFill>
              </a:rPr>
              <a:t>Deadlock detection in distributed systems </a:t>
            </a:r>
            <a:endParaRPr lang="en-US" sz="2800" b="1" dirty="0">
              <a:solidFill>
                <a:srgbClr val="002060"/>
              </a:solidFill>
            </a:endParaRPr>
          </a:p>
        </p:txBody>
      </p:sp>
      <p:sp>
        <p:nvSpPr>
          <p:cNvPr id="3" name="Content Placeholder 2"/>
          <p:cNvSpPr>
            <a:spLocks noGrp="1"/>
          </p:cNvSpPr>
          <p:nvPr>
            <p:ph idx="1"/>
          </p:nvPr>
        </p:nvSpPr>
        <p:spPr>
          <a:xfrm>
            <a:off x="685800" y="1171575"/>
            <a:ext cx="8382000" cy="5076825"/>
          </a:xfrm>
        </p:spPr>
        <p:txBody>
          <a:bodyPr>
            <a:normAutofit/>
          </a:bodyPr>
          <a:lstStyle/>
          <a:p>
            <a:pPr algn="just">
              <a:buFont typeface="Wingdings" pitchFamily="2" charset="2"/>
              <a:buChar char="§"/>
            </a:pPr>
            <a:r>
              <a:rPr lang="en-IN" sz="2000" dirty="0"/>
              <a:t>Deadlocks are a fundamental problem in distributed systems</a:t>
            </a:r>
          </a:p>
          <a:p>
            <a:pPr algn="just">
              <a:buFont typeface="Wingdings" pitchFamily="2" charset="2"/>
              <a:buChar char="§"/>
            </a:pPr>
            <a:endParaRPr lang="en-IN" sz="2000" b="1" dirty="0">
              <a:latin typeface="Times New Roman" pitchFamily="18" charset="0"/>
              <a:cs typeface="Times New Roman" pitchFamily="18" charset="0"/>
            </a:endParaRPr>
          </a:p>
          <a:p>
            <a:pPr algn="just">
              <a:buFont typeface="Wingdings" pitchFamily="2" charset="2"/>
              <a:buChar char="§"/>
            </a:pPr>
            <a:r>
              <a:rPr lang="en-IN" sz="2000" dirty="0"/>
              <a:t>In distributed systems, a process may request resources in any order, which may not be known a priori, and a process can request a resource while holding others.</a:t>
            </a:r>
          </a:p>
          <a:p>
            <a:pPr algn="just">
              <a:buFont typeface="Wingdings" pitchFamily="2" charset="2"/>
              <a:buChar char="§"/>
            </a:pPr>
            <a:endParaRPr lang="en-IN" sz="2000" b="1" dirty="0">
              <a:latin typeface="Times New Roman" pitchFamily="18" charset="0"/>
              <a:cs typeface="Times New Roman" pitchFamily="18" charset="0"/>
            </a:endParaRPr>
          </a:p>
          <a:p>
            <a:pPr algn="just">
              <a:buFont typeface="Wingdings" pitchFamily="2" charset="2"/>
              <a:buChar char="§"/>
            </a:pPr>
            <a:r>
              <a:rPr lang="en-IN" sz="2000" dirty="0"/>
              <a:t>If the allocation sequence of process resources is not controlled in such environments, deadlocks can occur. </a:t>
            </a:r>
          </a:p>
          <a:p>
            <a:pPr algn="just">
              <a:buFont typeface="Wingdings" pitchFamily="2" charset="2"/>
              <a:buChar char="§"/>
            </a:pPr>
            <a:endParaRPr lang="en-IN" sz="2000" dirty="0"/>
          </a:p>
          <a:p>
            <a:pPr algn="just">
              <a:buFont typeface="Wingdings" pitchFamily="2" charset="2"/>
              <a:buChar char="§"/>
            </a:pPr>
            <a:r>
              <a:rPr lang="en-IN" sz="2000" dirty="0">
                <a:solidFill>
                  <a:srgbClr val="FF0000"/>
                </a:solidFill>
              </a:rPr>
              <a:t>A deadlock can be defined as a condition where a set of processes request resources that are held by other processes in the set.</a:t>
            </a:r>
          </a:p>
          <a:p>
            <a:pPr algn="just">
              <a:buFont typeface="Wingdings" pitchFamily="2" charset="2"/>
              <a:buChar char="§"/>
            </a:pPr>
            <a:endParaRPr lang="en-IN" sz="2000" b="1"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11709009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F582C-DD16-44C9-5D12-3A59DA9286F7}"/>
              </a:ext>
            </a:extLst>
          </p:cNvPr>
          <p:cNvSpPr>
            <a:spLocks noGrp="1"/>
          </p:cNvSpPr>
          <p:nvPr>
            <p:ph type="title"/>
          </p:nvPr>
        </p:nvSpPr>
        <p:spPr/>
        <p:txBody>
          <a:bodyPr>
            <a:normAutofit fontScale="90000"/>
          </a:bodyPr>
          <a:lstStyle/>
          <a:p>
            <a:r>
              <a:rPr lang="en-IN" sz="4400" b="1" dirty="0">
                <a:solidFill>
                  <a:srgbClr val="002060"/>
                </a:solidFill>
              </a:rPr>
              <a:t>Deadlock detection in distributed systems </a:t>
            </a:r>
            <a:endParaRPr lang="en-IN" dirty="0"/>
          </a:p>
        </p:txBody>
      </p:sp>
      <p:sp>
        <p:nvSpPr>
          <p:cNvPr id="3" name="Content Placeholder 2">
            <a:extLst>
              <a:ext uri="{FF2B5EF4-FFF2-40B4-BE49-F238E27FC236}">
                <a16:creationId xmlns:a16="http://schemas.microsoft.com/office/drawing/2014/main" id="{45939A13-6120-7BF7-3E54-0DE5B396E2E6}"/>
              </a:ext>
            </a:extLst>
          </p:cNvPr>
          <p:cNvSpPr>
            <a:spLocks noGrp="1"/>
          </p:cNvSpPr>
          <p:nvPr>
            <p:ph idx="1"/>
          </p:nvPr>
        </p:nvSpPr>
        <p:spPr/>
        <p:txBody>
          <a:bodyPr>
            <a:normAutofit fontScale="62500" lnSpcReduction="20000"/>
          </a:bodyPr>
          <a:lstStyle/>
          <a:p>
            <a:pPr algn="just">
              <a:buFont typeface="Wingdings" pitchFamily="2" charset="2"/>
              <a:buChar char="§"/>
            </a:pPr>
            <a:r>
              <a:rPr lang="en-IN" sz="3200" dirty="0"/>
              <a:t>Deadlocks can be dealt -&gt; three strategies: </a:t>
            </a:r>
            <a:r>
              <a:rPr lang="en-IN" sz="3200" b="1" dirty="0"/>
              <a:t>deadlock prevention, deadlock avoidance, and deadlock detection. </a:t>
            </a:r>
          </a:p>
          <a:p>
            <a:pPr algn="just">
              <a:buFont typeface="Wingdings" pitchFamily="2" charset="2"/>
              <a:buChar char="§"/>
            </a:pPr>
            <a:endParaRPr lang="en-IN" sz="3200" dirty="0"/>
          </a:p>
          <a:p>
            <a:pPr algn="just">
              <a:buFont typeface="Wingdings" pitchFamily="2" charset="2"/>
              <a:buChar char="§"/>
            </a:pPr>
            <a:r>
              <a:rPr lang="en-IN" sz="3200" b="1" dirty="0"/>
              <a:t>Deadlock prevention </a:t>
            </a:r>
            <a:r>
              <a:rPr lang="en-IN" sz="3200" dirty="0">
                <a:sym typeface="Wingdings" panose="05000000000000000000" pitchFamily="2" charset="2"/>
              </a:rPr>
              <a:t></a:t>
            </a:r>
            <a:r>
              <a:rPr lang="en-IN" sz="3200" dirty="0"/>
              <a:t>achieved by either having a process acquire all the needed resources simultaneously before it begins execution or by pre-empting a process that holds the needed resource. </a:t>
            </a:r>
          </a:p>
          <a:p>
            <a:pPr algn="just">
              <a:buFont typeface="Wingdings" pitchFamily="2" charset="2"/>
              <a:buChar char="§"/>
            </a:pPr>
            <a:endParaRPr lang="en-IN" sz="3200" dirty="0"/>
          </a:p>
          <a:p>
            <a:pPr algn="just">
              <a:buFont typeface="Wingdings" pitchFamily="2" charset="2"/>
              <a:buChar char="§"/>
            </a:pPr>
            <a:r>
              <a:rPr lang="en-IN" sz="3200" dirty="0"/>
              <a:t>In the </a:t>
            </a:r>
            <a:r>
              <a:rPr lang="en-IN" sz="3200" b="1" dirty="0"/>
              <a:t>deadlock avoidance</a:t>
            </a:r>
            <a:r>
              <a:rPr lang="en-IN" sz="3200" dirty="0"/>
              <a:t> approach to distributed systems</a:t>
            </a:r>
            <a:r>
              <a:rPr lang="en-IN" sz="3200" dirty="0">
                <a:solidFill>
                  <a:srgbClr val="FF0000"/>
                </a:solidFill>
              </a:rPr>
              <a:t>, a resource is granted to a process if the resulting global system is safe. </a:t>
            </a:r>
          </a:p>
          <a:p>
            <a:pPr algn="just">
              <a:buFont typeface="Wingdings" pitchFamily="2" charset="2"/>
              <a:buChar char="§"/>
            </a:pPr>
            <a:endParaRPr lang="en-IN" sz="3200" dirty="0"/>
          </a:p>
          <a:p>
            <a:pPr algn="just">
              <a:buFont typeface="Wingdings" pitchFamily="2" charset="2"/>
              <a:buChar char="§"/>
            </a:pPr>
            <a:r>
              <a:rPr lang="en-IN" sz="3200" b="1" dirty="0"/>
              <a:t>Deadlock detection </a:t>
            </a:r>
            <a:r>
              <a:rPr lang="en-IN" sz="3200" dirty="0"/>
              <a:t>requires an </a:t>
            </a:r>
            <a:r>
              <a:rPr lang="en-IN" sz="3200" dirty="0">
                <a:solidFill>
                  <a:srgbClr val="FF0000"/>
                </a:solidFill>
              </a:rPr>
              <a:t>examination of the status of the process–resources interaction </a:t>
            </a:r>
            <a:r>
              <a:rPr lang="en-IN" sz="3200" dirty="0"/>
              <a:t>for the presence of a deadlock condition. </a:t>
            </a:r>
          </a:p>
          <a:p>
            <a:pPr algn="just">
              <a:buFont typeface="Wingdings" pitchFamily="2" charset="2"/>
              <a:buChar char="§"/>
            </a:pPr>
            <a:endParaRPr lang="en-IN" sz="3200" dirty="0"/>
          </a:p>
          <a:p>
            <a:pPr algn="just">
              <a:buFont typeface="Wingdings" pitchFamily="2" charset="2"/>
              <a:buChar char="§"/>
            </a:pPr>
            <a:r>
              <a:rPr lang="en-IN" sz="3200" dirty="0"/>
              <a:t>To resolve the deadlock, we have to abort a deadlocked process.</a:t>
            </a:r>
          </a:p>
          <a:p>
            <a:pPr algn="just">
              <a:buFont typeface="Wingdings" pitchFamily="2" charset="2"/>
              <a:buChar char="§"/>
            </a:pPr>
            <a:endParaRPr lang="en-IN" sz="3200" b="1" dirty="0">
              <a:latin typeface="Times New Roman" pitchFamily="18" charset="0"/>
              <a:cs typeface="Times New Roman" pitchFamily="18" charset="0"/>
            </a:endParaRPr>
          </a:p>
          <a:p>
            <a:endParaRPr lang="en-IN" dirty="0"/>
          </a:p>
        </p:txBody>
      </p:sp>
    </p:spTree>
    <p:extLst>
      <p:ext uri="{BB962C8B-B14F-4D97-AF65-F5344CB8AC3E}">
        <p14:creationId xmlns:p14="http://schemas.microsoft.com/office/powerpoint/2010/main" val="36364872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Autofit/>
          </a:bodyPr>
          <a:lstStyle/>
          <a:p>
            <a:r>
              <a:rPr lang="en-IN" sz="2800" b="1" dirty="0">
                <a:solidFill>
                  <a:srgbClr val="002060"/>
                </a:solidFill>
              </a:rPr>
              <a:t>Deadlock detection in distributed systems </a:t>
            </a:r>
            <a:endParaRPr lang="en-US" sz="2800" b="1" dirty="0">
              <a:solidFill>
                <a:srgbClr val="002060"/>
              </a:solidFill>
            </a:endParaRPr>
          </a:p>
        </p:txBody>
      </p:sp>
      <p:sp>
        <p:nvSpPr>
          <p:cNvPr id="3" name="Content Placeholder 2"/>
          <p:cNvSpPr>
            <a:spLocks noGrp="1"/>
          </p:cNvSpPr>
          <p:nvPr>
            <p:ph idx="1"/>
          </p:nvPr>
        </p:nvSpPr>
        <p:spPr>
          <a:xfrm>
            <a:off x="381000" y="838200"/>
            <a:ext cx="8610600" cy="5715000"/>
          </a:xfrm>
        </p:spPr>
        <p:txBody>
          <a:bodyPr>
            <a:normAutofit/>
          </a:bodyPr>
          <a:lstStyle/>
          <a:p>
            <a:pPr algn="just">
              <a:buFont typeface="Wingdings" pitchFamily="2" charset="2"/>
              <a:buChar char="§"/>
            </a:pPr>
            <a:endParaRPr lang="en-IN" sz="2000" b="1" dirty="0">
              <a:latin typeface="Times New Roman" pitchFamily="18" charset="0"/>
              <a:cs typeface="Times New Roman" pitchFamily="18" charset="0"/>
            </a:endParaRPr>
          </a:p>
          <a:p>
            <a:pPr marL="0" indent="0" algn="just">
              <a:buNone/>
            </a:pPr>
            <a:r>
              <a:rPr lang="en-IN" sz="2000" b="1" dirty="0"/>
              <a:t>System model</a:t>
            </a:r>
          </a:p>
          <a:p>
            <a:pPr marL="0" indent="0" algn="just">
              <a:buNone/>
            </a:pPr>
            <a:endParaRPr lang="en-IN" sz="2000" b="1" dirty="0">
              <a:latin typeface="Times New Roman" pitchFamily="18" charset="0"/>
              <a:cs typeface="Times New Roman" pitchFamily="18" charset="0"/>
            </a:endParaRPr>
          </a:p>
          <a:p>
            <a:pPr algn="just">
              <a:buFont typeface="Wingdings" panose="05000000000000000000" pitchFamily="2" charset="2"/>
              <a:buChar char="Ø"/>
            </a:pPr>
            <a:r>
              <a:rPr lang="en-IN" sz="2000" dirty="0"/>
              <a:t>A distributed system consists of a set of processors that are connected by a communication network. </a:t>
            </a:r>
          </a:p>
          <a:p>
            <a:pPr algn="just">
              <a:buFont typeface="Wingdings" panose="05000000000000000000" pitchFamily="2" charset="2"/>
              <a:buChar char="Ø"/>
            </a:pPr>
            <a:endParaRPr lang="en-IN" sz="2000" dirty="0"/>
          </a:p>
          <a:p>
            <a:pPr algn="just">
              <a:buFont typeface="Wingdings" panose="05000000000000000000" pitchFamily="2" charset="2"/>
              <a:buChar char="Ø"/>
            </a:pPr>
            <a:r>
              <a:rPr lang="en-IN" sz="2000" dirty="0"/>
              <a:t>The communication delay is finite but unpredictable. </a:t>
            </a:r>
          </a:p>
          <a:p>
            <a:pPr algn="just">
              <a:buFont typeface="Wingdings" panose="05000000000000000000" pitchFamily="2" charset="2"/>
              <a:buChar char="Ø"/>
            </a:pPr>
            <a:endParaRPr lang="en-IN" sz="2000" dirty="0"/>
          </a:p>
          <a:p>
            <a:pPr algn="just">
              <a:buFont typeface="Wingdings" panose="05000000000000000000" pitchFamily="2" charset="2"/>
              <a:buChar char="Ø"/>
            </a:pPr>
            <a:r>
              <a:rPr lang="en-IN" sz="2000" dirty="0"/>
              <a:t>A distributed program is composed of a set of n asynchronous processes P1, P2, , Pi, , </a:t>
            </a:r>
            <a:r>
              <a:rPr lang="en-IN" sz="2000" dirty="0" err="1"/>
              <a:t>Pn</a:t>
            </a:r>
            <a:r>
              <a:rPr lang="en-IN" sz="2000" dirty="0"/>
              <a:t> that communicate by message passing over the communication network. </a:t>
            </a:r>
          </a:p>
          <a:p>
            <a:pPr algn="just">
              <a:buFont typeface="Wingdings" panose="05000000000000000000" pitchFamily="2" charset="2"/>
              <a:buChar char="Ø"/>
            </a:pPr>
            <a:r>
              <a:rPr lang="en-IN" sz="2000" dirty="0"/>
              <a:t>Each process is running on a different processor.</a:t>
            </a:r>
          </a:p>
          <a:p>
            <a:pPr algn="just">
              <a:buFont typeface="Wingdings" panose="05000000000000000000" pitchFamily="2" charset="2"/>
              <a:buChar char="Ø"/>
            </a:pPr>
            <a:endParaRPr lang="en-IN" sz="2000" dirty="0"/>
          </a:p>
          <a:p>
            <a:pPr algn="just">
              <a:buFont typeface="Wingdings" panose="05000000000000000000" pitchFamily="2" charset="2"/>
              <a:buChar char="Ø"/>
            </a:pPr>
            <a:r>
              <a:rPr lang="en-IN" sz="2000" dirty="0"/>
              <a:t>The processors </a:t>
            </a:r>
            <a:r>
              <a:rPr lang="en-IN" sz="2000" dirty="0">
                <a:solidFill>
                  <a:srgbClr val="FF0000"/>
                </a:solidFill>
              </a:rPr>
              <a:t>do not share a common global memory </a:t>
            </a:r>
            <a:r>
              <a:rPr lang="en-IN" sz="2000" dirty="0"/>
              <a:t>and communicate solely by passing messages over the communication network. </a:t>
            </a:r>
          </a:p>
          <a:p>
            <a:pPr algn="just">
              <a:buFont typeface="Wingdings" panose="05000000000000000000" pitchFamily="2" charset="2"/>
              <a:buChar char="Ø"/>
            </a:pPr>
            <a:endParaRPr lang="en-IN" sz="2000" b="1" dirty="0">
              <a:latin typeface="Times New Roman" pitchFamily="18" charset="0"/>
              <a:cs typeface="Times New Roman" pitchFamily="18" charset="0"/>
            </a:endParaRPr>
          </a:p>
        </p:txBody>
      </p:sp>
    </p:spTree>
    <p:extLst>
      <p:ext uri="{BB962C8B-B14F-4D97-AF65-F5344CB8AC3E}">
        <p14:creationId xmlns:p14="http://schemas.microsoft.com/office/powerpoint/2010/main" val="41012609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Autofit/>
          </a:bodyPr>
          <a:lstStyle/>
          <a:p>
            <a:r>
              <a:rPr lang="en-IN" sz="2800" b="1" dirty="0">
                <a:solidFill>
                  <a:srgbClr val="002060"/>
                </a:solidFill>
              </a:rPr>
              <a:t>Deadlock detection in distributed systems </a:t>
            </a:r>
            <a:endParaRPr lang="en-US" sz="2800" b="1" dirty="0">
              <a:solidFill>
                <a:srgbClr val="002060"/>
              </a:solidFill>
            </a:endParaRPr>
          </a:p>
        </p:txBody>
      </p:sp>
      <p:sp>
        <p:nvSpPr>
          <p:cNvPr id="3" name="Content Placeholder 2"/>
          <p:cNvSpPr>
            <a:spLocks noGrp="1"/>
          </p:cNvSpPr>
          <p:nvPr>
            <p:ph idx="1"/>
          </p:nvPr>
        </p:nvSpPr>
        <p:spPr>
          <a:xfrm>
            <a:off x="381000" y="838200"/>
            <a:ext cx="8610600" cy="5715000"/>
          </a:xfrm>
        </p:spPr>
        <p:txBody>
          <a:bodyPr>
            <a:normAutofit/>
          </a:bodyPr>
          <a:lstStyle/>
          <a:p>
            <a:pPr algn="just">
              <a:buFont typeface="Wingdings" pitchFamily="2" charset="2"/>
              <a:buChar char="§"/>
            </a:pPr>
            <a:endParaRPr lang="en-IN" sz="2000" dirty="0"/>
          </a:p>
          <a:p>
            <a:pPr algn="just">
              <a:buFont typeface="Wingdings" panose="05000000000000000000" pitchFamily="2" charset="2"/>
              <a:buChar char="Ø"/>
            </a:pPr>
            <a:r>
              <a:rPr lang="en-IN" sz="2000" dirty="0"/>
              <a:t>There is </a:t>
            </a:r>
            <a:r>
              <a:rPr lang="en-IN" sz="2000" dirty="0">
                <a:solidFill>
                  <a:srgbClr val="FF0000"/>
                </a:solidFill>
              </a:rPr>
              <a:t>no physical global clock in the system </a:t>
            </a:r>
            <a:r>
              <a:rPr lang="en-IN" sz="2000" dirty="0"/>
              <a:t>to which processes have instantaneous access. </a:t>
            </a:r>
          </a:p>
          <a:p>
            <a:pPr algn="just">
              <a:buFont typeface="Wingdings" panose="05000000000000000000" pitchFamily="2" charset="2"/>
              <a:buChar char="Ø"/>
            </a:pPr>
            <a:endParaRPr lang="en-IN" sz="2000" dirty="0"/>
          </a:p>
          <a:p>
            <a:pPr algn="just">
              <a:buFont typeface="Wingdings" panose="05000000000000000000" pitchFamily="2" charset="2"/>
              <a:buChar char="Ø"/>
            </a:pPr>
            <a:r>
              <a:rPr lang="en-IN" sz="2000" dirty="0"/>
              <a:t>The communication medium may deliver messages out of order, messages may be lost, garbled, or duplicated due to timeout and retransmission, processors may fail, and communication links may go down. </a:t>
            </a:r>
          </a:p>
          <a:p>
            <a:pPr algn="just">
              <a:buFont typeface="Wingdings" panose="05000000000000000000" pitchFamily="2" charset="2"/>
              <a:buChar char="Ø"/>
            </a:pPr>
            <a:endParaRPr lang="en-IN" sz="2000" dirty="0"/>
          </a:p>
          <a:p>
            <a:pPr algn="just">
              <a:buFont typeface="Wingdings" panose="05000000000000000000" pitchFamily="2" charset="2"/>
              <a:buChar char="Ø"/>
            </a:pPr>
            <a:r>
              <a:rPr lang="en-IN" sz="2000" dirty="0"/>
              <a:t>The system can be </a:t>
            </a:r>
            <a:r>
              <a:rPr lang="en-IN" sz="2000" dirty="0" err="1"/>
              <a:t>modeled</a:t>
            </a:r>
            <a:r>
              <a:rPr lang="en-IN" sz="2000" dirty="0"/>
              <a:t> as a </a:t>
            </a:r>
            <a:r>
              <a:rPr lang="en-IN" sz="2000" dirty="0">
                <a:solidFill>
                  <a:srgbClr val="FF0000"/>
                </a:solidFill>
              </a:rPr>
              <a:t>directed graph</a:t>
            </a:r>
            <a:r>
              <a:rPr lang="en-IN" sz="2000" dirty="0"/>
              <a:t> in which </a:t>
            </a:r>
            <a:r>
              <a:rPr lang="en-IN" sz="2000" dirty="0">
                <a:solidFill>
                  <a:srgbClr val="FF0000"/>
                </a:solidFill>
              </a:rPr>
              <a:t>vertices</a:t>
            </a:r>
            <a:r>
              <a:rPr lang="en-IN" sz="2000" dirty="0"/>
              <a:t> represent the </a:t>
            </a:r>
            <a:r>
              <a:rPr lang="en-IN" sz="2000" dirty="0">
                <a:solidFill>
                  <a:srgbClr val="FF0000"/>
                </a:solidFill>
              </a:rPr>
              <a:t>processes</a:t>
            </a:r>
            <a:r>
              <a:rPr lang="en-IN" sz="2000" dirty="0"/>
              <a:t> and </a:t>
            </a:r>
            <a:r>
              <a:rPr lang="en-IN" sz="2000" dirty="0">
                <a:solidFill>
                  <a:srgbClr val="FF0000"/>
                </a:solidFill>
              </a:rPr>
              <a:t>edges</a:t>
            </a:r>
            <a:r>
              <a:rPr lang="en-IN" sz="2000" dirty="0"/>
              <a:t> represent </a:t>
            </a:r>
            <a:r>
              <a:rPr lang="en-IN" sz="2000" dirty="0">
                <a:solidFill>
                  <a:srgbClr val="FF0000"/>
                </a:solidFill>
              </a:rPr>
              <a:t>unidirectional communication channels.</a:t>
            </a:r>
            <a:endParaRPr lang="en-IN" sz="2000" b="1"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23020536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Autofit/>
          </a:bodyPr>
          <a:lstStyle/>
          <a:p>
            <a:r>
              <a:rPr lang="en-IN" sz="2800" b="1" dirty="0">
                <a:solidFill>
                  <a:srgbClr val="002060"/>
                </a:solidFill>
              </a:rPr>
              <a:t>Deadlock detection in distributed systems </a:t>
            </a:r>
            <a:endParaRPr lang="en-US" sz="2800" b="1" dirty="0">
              <a:solidFill>
                <a:srgbClr val="002060"/>
              </a:solidFill>
            </a:endParaRPr>
          </a:p>
        </p:txBody>
      </p:sp>
      <p:sp>
        <p:nvSpPr>
          <p:cNvPr id="3" name="Content Placeholder 2"/>
          <p:cNvSpPr>
            <a:spLocks noGrp="1"/>
          </p:cNvSpPr>
          <p:nvPr>
            <p:ph idx="1"/>
          </p:nvPr>
        </p:nvSpPr>
        <p:spPr>
          <a:xfrm>
            <a:off x="381000" y="838200"/>
            <a:ext cx="8610600" cy="5715000"/>
          </a:xfrm>
        </p:spPr>
        <p:txBody>
          <a:bodyPr>
            <a:normAutofit/>
          </a:bodyPr>
          <a:lstStyle/>
          <a:p>
            <a:pPr marL="0" indent="0" algn="just">
              <a:buNone/>
            </a:pPr>
            <a:r>
              <a:rPr lang="en-IN" sz="2000" b="1" dirty="0"/>
              <a:t>Assumptions: </a:t>
            </a:r>
          </a:p>
          <a:p>
            <a:pPr marL="0" indent="0" algn="just">
              <a:buNone/>
            </a:pPr>
            <a:endParaRPr lang="en-IN" sz="2000" dirty="0"/>
          </a:p>
          <a:p>
            <a:pPr algn="just">
              <a:buFont typeface="Wingdings" panose="05000000000000000000" pitchFamily="2" charset="2"/>
              <a:buChar char="Ø"/>
            </a:pPr>
            <a:r>
              <a:rPr lang="en-IN" sz="2000" dirty="0"/>
              <a:t>The systems have only </a:t>
            </a:r>
            <a:r>
              <a:rPr lang="en-IN" sz="2000" dirty="0">
                <a:solidFill>
                  <a:srgbClr val="FF0000"/>
                </a:solidFill>
              </a:rPr>
              <a:t>reusable resources. </a:t>
            </a:r>
          </a:p>
          <a:p>
            <a:pPr algn="just">
              <a:buFont typeface="Wingdings" panose="05000000000000000000" pitchFamily="2" charset="2"/>
              <a:buChar char="Ø"/>
            </a:pPr>
            <a:r>
              <a:rPr lang="en-IN" sz="2000" dirty="0"/>
              <a:t>Processes are allowed to make only </a:t>
            </a:r>
            <a:r>
              <a:rPr lang="en-IN" sz="2000" dirty="0">
                <a:solidFill>
                  <a:srgbClr val="FF0000"/>
                </a:solidFill>
              </a:rPr>
              <a:t>exclusive access </a:t>
            </a:r>
            <a:r>
              <a:rPr lang="en-IN" sz="2000" dirty="0"/>
              <a:t>to resources. </a:t>
            </a:r>
          </a:p>
          <a:p>
            <a:pPr algn="just">
              <a:buFont typeface="Wingdings" panose="05000000000000000000" pitchFamily="2" charset="2"/>
              <a:buChar char="Ø"/>
            </a:pPr>
            <a:r>
              <a:rPr lang="en-IN" sz="2000" dirty="0"/>
              <a:t>There is only </a:t>
            </a:r>
            <a:r>
              <a:rPr lang="en-IN" sz="2000" dirty="0">
                <a:solidFill>
                  <a:srgbClr val="FF0000"/>
                </a:solidFill>
              </a:rPr>
              <a:t>one copy of each resource</a:t>
            </a:r>
            <a:r>
              <a:rPr lang="en-IN" sz="2000" dirty="0"/>
              <a:t>.</a:t>
            </a:r>
          </a:p>
          <a:p>
            <a:pPr algn="just">
              <a:buFont typeface="Wingdings" pitchFamily="2" charset="2"/>
              <a:buChar char="§"/>
            </a:pPr>
            <a:endParaRPr lang="en-IN" sz="2000" b="1" dirty="0">
              <a:latin typeface="Times New Roman" pitchFamily="18" charset="0"/>
              <a:cs typeface="Times New Roman" pitchFamily="18" charset="0"/>
            </a:endParaRPr>
          </a:p>
          <a:p>
            <a:pPr algn="just">
              <a:buFont typeface="Wingdings" pitchFamily="2" charset="2"/>
              <a:buChar char="§"/>
            </a:pPr>
            <a:r>
              <a:rPr lang="en-IN" sz="2000" dirty="0"/>
              <a:t>A process can be in two states</a:t>
            </a:r>
            <a:r>
              <a:rPr lang="en-IN" sz="2000" dirty="0">
                <a:sym typeface="Wingdings" panose="05000000000000000000" pitchFamily="2" charset="2"/>
              </a:rPr>
              <a:t></a:t>
            </a:r>
            <a:r>
              <a:rPr lang="en-IN" sz="2000" dirty="0"/>
              <a:t> </a:t>
            </a:r>
            <a:r>
              <a:rPr lang="en-IN" sz="2000" b="1" dirty="0"/>
              <a:t>running</a:t>
            </a:r>
            <a:r>
              <a:rPr lang="en-IN" sz="2000" dirty="0"/>
              <a:t> (active state) or </a:t>
            </a:r>
            <a:r>
              <a:rPr lang="en-IN" sz="2000" b="1" dirty="0"/>
              <a:t>blocked</a:t>
            </a:r>
            <a:r>
              <a:rPr lang="en-IN" sz="2000" dirty="0"/>
              <a:t>. </a:t>
            </a:r>
          </a:p>
          <a:p>
            <a:pPr algn="just">
              <a:buFont typeface="Wingdings" pitchFamily="2" charset="2"/>
              <a:buChar char="§"/>
            </a:pPr>
            <a:endParaRPr lang="en-IN" sz="2000" dirty="0"/>
          </a:p>
          <a:p>
            <a:pPr algn="just">
              <a:buFont typeface="Wingdings" pitchFamily="2" charset="2"/>
              <a:buChar char="§"/>
            </a:pPr>
            <a:r>
              <a:rPr lang="en-IN" sz="2000" dirty="0"/>
              <a:t>In the running state</a:t>
            </a:r>
            <a:r>
              <a:rPr lang="en-IN" sz="2000" dirty="0">
                <a:sym typeface="Wingdings" panose="05000000000000000000" pitchFamily="2" charset="2"/>
              </a:rPr>
              <a:t> </a:t>
            </a:r>
            <a:r>
              <a:rPr lang="en-IN" sz="2000" dirty="0"/>
              <a:t>a process has all the needed resources and is either executing or is ready for execution. </a:t>
            </a:r>
          </a:p>
          <a:p>
            <a:pPr algn="just">
              <a:buFont typeface="Wingdings" pitchFamily="2" charset="2"/>
              <a:buChar char="§"/>
            </a:pPr>
            <a:endParaRPr lang="en-IN" sz="2000" dirty="0"/>
          </a:p>
          <a:p>
            <a:pPr algn="just">
              <a:buFont typeface="Wingdings" pitchFamily="2" charset="2"/>
              <a:buChar char="§"/>
            </a:pPr>
            <a:r>
              <a:rPr lang="en-IN" sz="2000" dirty="0"/>
              <a:t>In the blocked state</a:t>
            </a:r>
            <a:r>
              <a:rPr lang="en-IN" sz="2000" dirty="0">
                <a:sym typeface="Wingdings" panose="05000000000000000000" pitchFamily="2" charset="2"/>
              </a:rPr>
              <a:t> </a:t>
            </a:r>
            <a:r>
              <a:rPr lang="en-IN" sz="2000" dirty="0"/>
              <a:t>a process is waiting to acquire some resource.</a:t>
            </a:r>
            <a:endParaRPr lang="en-IN" sz="2000" b="1" dirty="0">
              <a:latin typeface="Times New Roman" pitchFamily="18" charset="0"/>
              <a:cs typeface="Times New Roman" pitchFamily="18" charset="0"/>
            </a:endParaRPr>
          </a:p>
        </p:txBody>
      </p:sp>
    </p:spTree>
    <p:extLst>
      <p:ext uri="{BB962C8B-B14F-4D97-AF65-F5344CB8AC3E}">
        <p14:creationId xmlns:p14="http://schemas.microsoft.com/office/powerpoint/2010/main" val="35939626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noAutofit/>
          </a:bodyPr>
          <a:lstStyle/>
          <a:p>
            <a:r>
              <a:rPr lang="en-IN" sz="2800" b="1" dirty="0">
                <a:solidFill>
                  <a:srgbClr val="002060"/>
                </a:solidFill>
              </a:rPr>
              <a:t>Deadlock detection in distributed systems </a:t>
            </a:r>
            <a:endParaRPr lang="en-US" sz="2800" b="1" dirty="0">
              <a:solidFill>
                <a:srgbClr val="002060"/>
              </a:solidFill>
            </a:endParaRPr>
          </a:p>
        </p:txBody>
      </p:sp>
      <p:sp>
        <p:nvSpPr>
          <p:cNvPr id="3" name="Content Placeholder 2"/>
          <p:cNvSpPr>
            <a:spLocks noGrp="1"/>
          </p:cNvSpPr>
          <p:nvPr>
            <p:ph idx="1"/>
          </p:nvPr>
        </p:nvSpPr>
        <p:spPr>
          <a:xfrm>
            <a:off x="381000" y="381000"/>
            <a:ext cx="8610600" cy="5715000"/>
          </a:xfrm>
        </p:spPr>
        <p:txBody>
          <a:bodyPr>
            <a:normAutofit/>
          </a:bodyPr>
          <a:lstStyle/>
          <a:p>
            <a:pPr marL="0" indent="0" algn="just">
              <a:buNone/>
            </a:pPr>
            <a:r>
              <a:rPr lang="en-IN" sz="2000" b="1" dirty="0"/>
              <a:t>Wait-for graph (WFG)</a:t>
            </a:r>
          </a:p>
          <a:p>
            <a:pPr algn="just">
              <a:buFont typeface="Wingdings" pitchFamily="2" charset="2"/>
              <a:buChar char="§"/>
            </a:pPr>
            <a:r>
              <a:rPr lang="en-IN" sz="2000" dirty="0"/>
              <a:t>In distributed systems, </a:t>
            </a:r>
            <a:r>
              <a:rPr lang="en-IN" sz="2000" dirty="0">
                <a:solidFill>
                  <a:srgbClr val="FF0000"/>
                </a:solidFill>
              </a:rPr>
              <a:t>the state of the system </a:t>
            </a:r>
            <a:r>
              <a:rPr lang="en-IN" sz="2000" dirty="0"/>
              <a:t>can be </a:t>
            </a:r>
            <a:r>
              <a:rPr lang="en-IN" sz="2000" dirty="0" err="1"/>
              <a:t>modeled</a:t>
            </a:r>
            <a:r>
              <a:rPr lang="en-IN" sz="2000" dirty="0"/>
              <a:t> by directed graph, called a wait-for graph (WFG). </a:t>
            </a:r>
          </a:p>
          <a:p>
            <a:pPr algn="just">
              <a:buFont typeface="Wingdings" pitchFamily="2" charset="2"/>
              <a:buChar char="§"/>
            </a:pPr>
            <a:r>
              <a:rPr lang="en-IN" sz="2000" dirty="0"/>
              <a:t>In a WFG, </a:t>
            </a:r>
            <a:r>
              <a:rPr lang="en-IN" sz="2000" dirty="0">
                <a:solidFill>
                  <a:srgbClr val="FF0000"/>
                </a:solidFill>
              </a:rPr>
              <a:t>nodes are processes </a:t>
            </a:r>
            <a:r>
              <a:rPr lang="en-IN" sz="2000" dirty="0"/>
              <a:t>and there is a directed edge from node P1 to node P2 if </a:t>
            </a:r>
            <a:r>
              <a:rPr lang="en-IN" sz="2000" dirty="0">
                <a:solidFill>
                  <a:srgbClr val="FF0000"/>
                </a:solidFill>
              </a:rPr>
              <a:t>P1 is blocked and is waiting for P2 </a:t>
            </a:r>
            <a:r>
              <a:rPr lang="en-IN" sz="2000" dirty="0"/>
              <a:t>to release some resource.</a:t>
            </a:r>
          </a:p>
          <a:p>
            <a:pPr algn="just">
              <a:buFont typeface="Wingdings" pitchFamily="2" charset="2"/>
              <a:buChar char="§"/>
            </a:pPr>
            <a:r>
              <a:rPr lang="en-IN" sz="2000" dirty="0"/>
              <a:t> A system is </a:t>
            </a:r>
            <a:r>
              <a:rPr lang="en-IN" sz="2000" dirty="0">
                <a:solidFill>
                  <a:srgbClr val="FF0000"/>
                </a:solidFill>
              </a:rPr>
              <a:t>deadlocked</a:t>
            </a:r>
            <a:r>
              <a:rPr lang="en-IN" sz="2000" dirty="0"/>
              <a:t> if and only if there exists a </a:t>
            </a:r>
            <a:r>
              <a:rPr lang="en-IN" sz="2000" dirty="0">
                <a:solidFill>
                  <a:srgbClr val="FF0000"/>
                </a:solidFill>
              </a:rPr>
              <a:t>directed cycle or knot</a:t>
            </a:r>
            <a:r>
              <a:rPr lang="en-IN" sz="2000" dirty="0"/>
              <a:t> in the WFG</a:t>
            </a:r>
          </a:p>
          <a:p>
            <a:pPr marL="0" indent="0" algn="just">
              <a:buNone/>
            </a:pPr>
            <a:endParaRPr lang="en-IN" sz="2000" b="1" dirty="0">
              <a:latin typeface="Times New Roman" pitchFamily="18" charset="0"/>
              <a:cs typeface="Times New Roman" pitchFamily="18" charset="0"/>
            </a:endParaRPr>
          </a:p>
          <a:p>
            <a:pPr marL="0" indent="0" algn="just">
              <a:buNone/>
            </a:pPr>
            <a:endParaRPr lang="en-IN" sz="2000" b="1"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2895600"/>
            <a:ext cx="6978650" cy="3600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398743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Autofit/>
          </a:bodyPr>
          <a:lstStyle/>
          <a:p>
            <a:r>
              <a:rPr lang="en-IN" sz="3600" b="1" dirty="0">
                <a:solidFill>
                  <a:srgbClr val="002060"/>
                </a:solidFill>
              </a:rPr>
              <a:t>Module – III</a:t>
            </a:r>
            <a:br>
              <a:rPr lang="en-IN" sz="3600" b="1" dirty="0">
                <a:solidFill>
                  <a:srgbClr val="002060"/>
                </a:solidFill>
              </a:rPr>
            </a:br>
            <a:r>
              <a:rPr lang="en-IN" sz="3600" b="1" dirty="0">
                <a:solidFill>
                  <a:srgbClr val="002060"/>
                </a:solidFill>
              </a:rPr>
              <a:t>Lesson Plan</a:t>
            </a:r>
          </a:p>
        </p:txBody>
      </p:sp>
      <p:sp>
        <p:nvSpPr>
          <p:cNvPr id="3" name="Content Placeholder 2"/>
          <p:cNvSpPr>
            <a:spLocks noGrp="1"/>
          </p:cNvSpPr>
          <p:nvPr>
            <p:ph idx="1"/>
          </p:nvPr>
        </p:nvSpPr>
        <p:spPr>
          <a:xfrm>
            <a:off x="457200" y="1295400"/>
            <a:ext cx="8229600" cy="4953000"/>
          </a:xfrm>
        </p:spPr>
        <p:txBody>
          <a:bodyPr>
            <a:noAutofit/>
          </a:bodyPr>
          <a:lstStyle/>
          <a:p>
            <a:pPr>
              <a:lnSpc>
                <a:spcPct val="150000"/>
              </a:lnSpc>
              <a:buFont typeface="Wingdings" pitchFamily="2" charset="2"/>
              <a:buChar char="§"/>
            </a:pPr>
            <a:r>
              <a:rPr lang="en-IN" sz="1800" b="1" dirty="0">
                <a:solidFill>
                  <a:srgbClr val="002060"/>
                </a:solidFill>
              </a:rPr>
              <a:t>L1: </a:t>
            </a:r>
            <a:r>
              <a:rPr lang="en-IN" sz="1800" b="1" dirty="0"/>
              <a:t>Distributed mutual exclusion algorithms – System model, </a:t>
            </a:r>
            <a:r>
              <a:rPr lang="en-IN" sz="1800" b="1" dirty="0" err="1"/>
              <a:t>Lamport’s</a:t>
            </a:r>
            <a:r>
              <a:rPr lang="en-IN" sz="1800" b="1" dirty="0"/>
              <a:t> algorithm</a:t>
            </a:r>
            <a:endParaRPr lang="en-IN" sz="1800" b="1" dirty="0">
              <a:solidFill>
                <a:srgbClr val="002060"/>
              </a:solidFill>
            </a:endParaRPr>
          </a:p>
          <a:p>
            <a:pPr>
              <a:lnSpc>
                <a:spcPct val="150000"/>
              </a:lnSpc>
              <a:buFont typeface="Wingdings" pitchFamily="2" charset="2"/>
              <a:buChar char="§"/>
            </a:pPr>
            <a:r>
              <a:rPr lang="en-IN" sz="1800" b="1" dirty="0">
                <a:solidFill>
                  <a:srgbClr val="002060"/>
                </a:solidFill>
              </a:rPr>
              <a:t>L2: </a:t>
            </a:r>
            <a:r>
              <a:rPr lang="en-IN" sz="1800" b="1" dirty="0" err="1"/>
              <a:t>Ricart</a:t>
            </a:r>
            <a:r>
              <a:rPr lang="en-IN" sz="1800" b="1" dirty="0"/>
              <a:t>–</a:t>
            </a:r>
            <a:r>
              <a:rPr lang="en-IN" sz="1800" b="1" dirty="0" err="1"/>
              <a:t>Agrawala</a:t>
            </a:r>
            <a:r>
              <a:rPr lang="en-IN" sz="1800" b="1" dirty="0"/>
              <a:t> algorithm</a:t>
            </a:r>
          </a:p>
          <a:p>
            <a:pPr>
              <a:lnSpc>
                <a:spcPct val="150000"/>
              </a:lnSpc>
              <a:buFont typeface="Wingdings" pitchFamily="2" charset="2"/>
              <a:buChar char="§"/>
            </a:pPr>
            <a:r>
              <a:rPr lang="en-IN" sz="1800" b="1" dirty="0">
                <a:solidFill>
                  <a:srgbClr val="002060"/>
                </a:solidFill>
              </a:rPr>
              <a:t>L3: </a:t>
            </a:r>
            <a:r>
              <a:rPr lang="en-IN" sz="1800" b="1" dirty="0"/>
              <a:t>Quorum-based mutual exclusion algorithms – </a:t>
            </a:r>
            <a:r>
              <a:rPr lang="en-IN" sz="1800" b="1" dirty="0" err="1"/>
              <a:t>Maekawa’s</a:t>
            </a:r>
            <a:r>
              <a:rPr lang="en-IN" sz="1800" b="1" dirty="0"/>
              <a:t> algorithm</a:t>
            </a:r>
            <a:endParaRPr lang="en-IN" sz="1800" b="1" dirty="0">
              <a:solidFill>
                <a:srgbClr val="002060"/>
              </a:solidFill>
            </a:endParaRPr>
          </a:p>
          <a:p>
            <a:pPr>
              <a:lnSpc>
                <a:spcPct val="150000"/>
              </a:lnSpc>
              <a:buFont typeface="Wingdings" pitchFamily="2" charset="2"/>
              <a:buChar char="§"/>
            </a:pPr>
            <a:r>
              <a:rPr lang="en-IN" sz="1800" b="1" dirty="0">
                <a:solidFill>
                  <a:srgbClr val="002060"/>
                </a:solidFill>
              </a:rPr>
              <a:t>L4: </a:t>
            </a:r>
            <a:r>
              <a:rPr lang="en-IN" sz="1800" b="1" dirty="0"/>
              <a:t>Token-based algorithm – Suzuki–</a:t>
            </a:r>
            <a:r>
              <a:rPr lang="en-IN" sz="1800" b="1" dirty="0" err="1"/>
              <a:t>Kasami’s</a:t>
            </a:r>
            <a:r>
              <a:rPr lang="en-IN" sz="1800" b="1" dirty="0"/>
              <a:t> broadcast algorithm.</a:t>
            </a:r>
          </a:p>
          <a:p>
            <a:pPr>
              <a:lnSpc>
                <a:spcPct val="150000"/>
              </a:lnSpc>
              <a:buFont typeface="Wingdings" pitchFamily="2" charset="2"/>
              <a:buChar char="§"/>
            </a:pPr>
            <a:r>
              <a:rPr lang="en-IN" sz="1800" b="1" dirty="0">
                <a:solidFill>
                  <a:srgbClr val="002060"/>
                </a:solidFill>
              </a:rPr>
              <a:t>L5: </a:t>
            </a:r>
            <a:r>
              <a:rPr lang="en-IN" sz="1800" b="1" dirty="0"/>
              <a:t>Deadlock detection in distributed systems – System model, Deadlock handling strategies, Issues in deadlock detection. </a:t>
            </a:r>
            <a:endParaRPr lang="en-IN" sz="1800" b="1" dirty="0">
              <a:solidFill>
                <a:srgbClr val="002060"/>
              </a:solidFill>
            </a:endParaRPr>
          </a:p>
          <a:p>
            <a:pPr>
              <a:lnSpc>
                <a:spcPct val="150000"/>
              </a:lnSpc>
              <a:buFont typeface="Wingdings" pitchFamily="2" charset="2"/>
              <a:buChar char="§"/>
            </a:pPr>
            <a:r>
              <a:rPr lang="en-IN" sz="1800" b="1" dirty="0">
                <a:solidFill>
                  <a:schemeClr val="tx2"/>
                </a:solidFill>
              </a:rPr>
              <a:t>L6: </a:t>
            </a:r>
            <a:r>
              <a:rPr lang="en-IN" sz="1800" dirty="0"/>
              <a:t>Models of deadlocks </a:t>
            </a:r>
          </a:p>
        </p:txBody>
      </p:sp>
    </p:spTree>
    <p:extLst>
      <p:ext uri="{BB962C8B-B14F-4D97-AF65-F5344CB8AC3E}">
        <p14:creationId xmlns:p14="http://schemas.microsoft.com/office/powerpoint/2010/main" val="39123742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Autofit/>
          </a:bodyPr>
          <a:lstStyle/>
          <a:p>
            <a:r>
              <a:rPr lang="en-IN" sz="2800" b="1" dirty="0">
                <a:solidFill>
                  <a:srgbClr val="002060"/>
                </a:solidFill>
              </a:rPr>
              <a:t>Deadlock detection in distributed systems </a:t>
            </a:r>
            <a:endParaRPr lang="en-US" sz="2800" b="1" dirty="0">
              <a:solidFill>
                <a:srgbClr val="002060"/>
              </a:solidFill>
            </a:endParaRPr>
          </a:p>
        </p:txBody>
      </p:sp>
      <p:sp>
        <p:nvSpPr>
          <p:cNvPr id="3" name="Content Placeholder 2"/>
          <p:cNvSpPr>
            <a:spLocks noGrp="1"/>
          </p:cNvSpPr>
          <p:nvPr>
            <p:ph idx="1"/>
          </p:nvPr>
        </p:nvSpPr>
        <p:spPr>
          <a:xfrm>
            <a:off x="381000" y="838200"/>
            <a:ext cx="8610600" cy="5715000"/>
          </a:xfrm>
        </p:spPr>
        <p:txBody>
          <a:bodyPr>
            <a:normAutofit/>
          </a:bodyPr>
          <a:lstStyle/>
          <a:p>
            <a:pPr marL="0" indent="0" algn="just">
              <a:buNone/>
            </a:pPr>
            <a:r>
              <a:rPr lang="en-IN" sz="2000" b="1" dirty="0"/>
              <a:t>Deadlock handling strategies</a:t>
            </a:r>
          </a:p>
          <a:p>
            <a:pPr marL="0" indent="0" algn="just">
              <a:buNone/>
            </a:pPr>
            <a:r>
              <a:rPr lang="en-IN" sz="2000" b="1" dirty="0">
                <a:latin typeface="Times New Roman" pitchFamily="18" charset="0"/>
                <a:cs typeface="Times New Roman" pitchFamily="18" charset="0"/>
              </a:rPr>
              <a:t>3 S</a:t>
            </a:r>
            <a:r>
              <a:rPr lang="en-IN" sz="2000" dirty="0"/>
              <a:t>trategies for handling deadlocks, </a:t>
            </a:r>
          </a:p>
          <a:p>
            <a:pPr algn="just">
              <a:buFont typeface="Wingdings" pitchFamily="2" charset="2"/>
              <a:buChar char="§"/>
            </a:pPr>
            <a:r>
              <a:rPr lang="en-IN" sz="2000" dirty="0"/>
              <a:t>deadlock prevention, </a:t>
            </a:r>
          </a:p>
          <a:p>
            <a:pPr algn="just">
              <a:buFont typeface="Wingdings" pitchFamily="2" charset="2"/>
              <a:buChar char="§"/>
            </a:pPr>
            <a:r>
              <a:rPr lang="en-IN" sz="2000" dirty="0"/>
              <a:t>deadlock avoidance, </a:t>
            </a:r>
          </a:p>
          <a:p>
            <a:pPr algn="just">
              <a:buFont typeface="Wingdings" pitchFamily="2" charset="2"/>
              <a:buChar char="§"/>
            </a:pPr>
            <a:r>
              <a:rPr lang="en-IN" sz="2000" dirty="0"/>
              <a:t>deadlock detection.</a:t>
            </a:r>
          </a:p>
          <a:p>
            <a:pPr marL="0" indent="0" algn="just">
              <a:buNone/>
            </a:pPr>
            <a:endParaRPr lang="en-IN" sz="2000" dirty="0"/>
          </a:p>
          <a:p>
            <a:pPr marL="0" indent="0" algn="just">
              <a:buNone/>
            </a:pPr>
            <a:r>
              <a:rPr lang="en-IN" sz="2000" dirty="0"/>
              <a:t> Handling of deadlocks</a:t>
            </a:r>
            <a:r>
              <a:rPr lang="en-IN" sz="2000" dirty="0">
                <a:sym typeface="Wingdings" panose="05000000000000000000" pitchFamily="2" charset="2"/>
              </a:rPr>
              <a:t> </a:t>
            </a:r>
            <a:r>
              <a:rPr lang="en-IN" sz="2000" dirty="0"/>
              <a:t>highly complicated in distributed systems </a:t>
            </a:r>
          </a:p>
          <a:p>
            <a:pPr algn="just">
              <a:buFont typeface="Wingdings" panose="05000000000000000000" pitchFamily="2" charset="2"/>
              <a:buChar char="Ø"/>
            </a:pPr>
            <a:r>
              <a:rPr lang="en-IN" sz="2000" dirty="0"/>
              <a:t> no site has accurate knowledge of the current state of the system  </a:t>
            </a:r>
          </a:p>
          <a:p>
            <a:pPr algn="just">
              <a:buFont typeface="Wingdings" panose="05000000000000000000" pitchFamily="2" charset="2"/>
              <a:buChar char="Ø"/>
            </a:pPr>
            <a:r>
              <a:rPr lang="en-IN" sz="2000" dirty="0"/>
              <a:t> every inter-site communication involves a finite and unpredictable delay</a:t>
            </a:r>
          </a:p>
          <a:p>
            <a:pPr marL="0" indent="0" algn="just">
              <a:buNone/>
            </a:pPr>
            <a:endParaRPr lang="en-IN" sz="2000" dirty="0"/>
          </a:p>
          <a:p>
            <a:pPr marL="0" indent="0" algn="just">
              <a:buNone/>
            </a:pPr>
            <a:r>
              <a:rPr lang="en-IN" sz="2000" dirty="0"/>
              <a:t> </a:t>
            </a:r>
            <a:r>
              <a:rPr lang="en-IN" sz="2000" b="1" dirty="0"/>
              <a:t>Deadlock prevention </a:t>
            </a:r>
            <a:r>
              <a:rPr lang="en-IN" sz="2000" b="1" dirty="0">
                <a:sym typeface="Wingdings" panose="05000000000000000000" pitchFamily="2" charset="2"/>
              </a:rPr>
              <a:t> </a:t>
            </a:r>
          </a:p>
          <a:p>
            <a:pPr algn="just"/>
            <a:r>
              <a:rPr lang="en-IN" sz="2000" dirty="0"/>
              <a:t>a process acquire all the needed resources simultaneously before it begins executing or by pre-empting a process that holds the needed resource</a:t>
            </a:r>
          </a:p>
          <a:p>
            <a:pPr algn="just"/>
            <a:endParaRPr lang="en-IN" sz="2000" dirty="0"/>
          </a:p>
          <a:p>
            <a:pPr algn="just"/>
            <a:r>
              <a:rPr lang="en-IN" sz="2000" dirty="0"/>
              <a:t>highly inefficient and impractical in distributed systems</a:t>
            </a:r>
            <a:endParaRPr lang="en-IN" sz="2000" b="1" dirty="0">
              <a:latin typeface="Times New Roman" pitchFamily="18" charset="0"/>
              <a:cs typeface="Times New Roman" pitchFamily="18" charset="0"/>
            </a:endParaRPr>
          </a:p>
        </p:txBody>
      </p:sp>
    </p:spTree>
    <p:extLst>
      <p:ext uri="{BB962C8B-B14F-4D97-AF65-F5344CB8AC3E}">
        <p14:creationId xmlns:p14="http://schemas.microsoft.com/office/powerpoint/2010/main" val="29706293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Autofit/>
          </a:bodyPr>
          <a:lstStyle/>
          <a:p>
            <a:r>
              <a:rPr lang="en-IN" sz="2800" b="1" dirty="0">
                <a:solidFill>
                  <a:srgbClr val="002060"/>
                </a:solidFill>
              </a:rPr>
              <a:t>Deadlock detection in distributed systems </a:t>
            </a:r>
            <a:endParaRPr lang="en-US" sz="2800" b="1" dirty="0">
              <a:solidFill>
                <a:srgbClr val="002060"/>
              </a:solidFill>
            </a:endParaRPr>
          </a:p>
        </p:txBody>
      </p:sp>
      <p:sp>
        <p:nvSpPr>
          <p:cNvPr id="3" name="Content Placeholder 2"/>
          <p:cNvSpPr>
            <a:spLocks noGrp="1"/>
          </p:cNvSpPr>
          <p:nvPr>
            <p:ph idx="1"/>
          </p:nvPr>
        </p:nvSpPr>
        <p:spPr>
          <a:xfrm>
            <a:off x="381000" y="838200"/>
            <a:ext cx="8610600" cy="5715000"/>
          </a:xfrm>
        </p:spPr>
        <p:txBody>
          <a:bodyPr>
            <a:normAutofit/>
          </a:bodyPr>
          <a:lstStyle/>
          <a:p>
            <a:pPr marL="0" indent="0" algn="just">
              <a:buNone/>
            </a:pPr>
            <a:endParaRPr lang="en-IN" sz="2000" dirty="0"/>
          </a:p>
          <a:p>
            <a:pPr marL="0" indent="0" algn="just">
              <a:buNone/>
            </a:pPr>
            <a:endParaRPr lang="en-IN" sz="2000" dirty="0"/>
          </a:p>
          <a:p>
            <a:pPr marL="0" indent="0" algn="just">
              <a:buNone/>
            </a:pPr>
            <a:r>
              <a:rPr lang="en-IN" sz="2000" dirty="0"/>
              <a:t>In </a:t>
            </a:r>
            <a:r>
              <a:rPr lang="en-IN" sz="2000" b="1" dirty="0"/>
              <a:t>deadlock avoidance </a:t>
            </a:r>
            <a:r>
              <a:rPr lang="en-IN" sz="2000" dirty="0"/>
              <a:t>approach to distributed systems</a:t>
            </a:r>
          </a:p>
          <a:p>
            <a:pPr algn="just">
              <a:buFont typeface="Wingdings" panose="05000000000000000000" pitchFamily="2" charset="2"/>
              <a:buChar char="Ø"/>
            </a:pPr>
            <a:r>
              <a:rPr lang="en-IN" sz="2000" dirty="0"/>
              <a:t> a resource is granted to a process if the resulting global system state is safe </a:t>
            </a:r>
          </a:p>
          <a:p>
            <a:pPr algn="just">
              <a:buFont typeface="Wingdings" panose="05000000000000000000" pitchFamily="2" charset="2"/>
              <a:buChar char="Ø"/>
            </a:pPr>
            <a:r>
              <a:rPr lang="en-IN" sz="2000" dirty="0"/>
              <a:t>deadlock avoidance is impractical in distributed systems</a:t>
            </a:r>
          </a:p>
          <a:p>
            <a:pPr algn="just">
              <a:buFont typeface="Wingdings" panose="05000000000000000000" pitchFamily="2" charset="2"/>
              <a:buChar char="Ø"/>
            </a:pPr>
            <a:endParaRPr lang="en-IN" sz="2000" b="1" dirty="0">
              <a:latin typeface="Times New Roman" pitchFamily="18" charset="0"/>
              <a:cs typeface="Times New Roman" pitchFamily="18" charset="0"/>
            </a:endParaRPr>
          </a:p>
          <a:p>
            <a:pPr marL="0" indent="0" algn="just">
              <a:buNone/>
            </a:pPr>
            <a:r>
              <a:rPr lang="en-IN" sz="2000" b="1" dirty="0"/>
              <a:t>Deadlock detection </a:t>
            </a:r>
          </a:p>
          <a:p>
            <a:pPr algn="just">
              <a:buFont typeface="Wingdings" panose="05000000000000000000" pitchFamily="2" charset="2"/>
              <a:buChar char="Ø"/>
            </a:pPr>
            <a:r>
              <a:rPr lang="en-IN" sz="2000" dirty="0"/>
              <a:t>requires an examination of the status of process– resource interactions for the presence of cyclic wait</a:t>
            </a:r>
          </a:p>
          <a:p>
            <a:pPr algn="just">
              <a:buFont typeface="Wingdings" panose="05000000000000000000" pitchFamily="2" charset="2"/>
              <a:buChar char="Ø"/>
            </a:pPr>
            <a:endParaRPr lang="en-IN" sz="2000" dirty="0"/>
          </a:p>
          <a:p>
            <a:pPr algn="just">
              <a:buFont typeface="Wingdings" panose="05000000000000000000" pitchFamily="2" charset="2"/>
              <a:buChar char="Ø"/>
            </a:pPr>
            <a:r>
              <a:rPr lang="en-IN" sz="2000" dirty="0"/>
              <a:t> Deadlock detection in distributed systems seems to be the best approach to handle deadlocks in distributed systems.</a:t>
            </a:r>
            <a:endParaRPr lang="en-IN" sz="2000" b="1" dirty="0">
              <a:latin typeface="Times New Roman" pitchFamily="18" charset="0"/>
              <a:cs typeface="Times New Roman" pitchFamily="18" charset="0"/>
            </a:endParaRPr>
          </a:p>
        </p:txBody>
      </p:sp>
    </p:spTree>
    <p:extLst>
      <p:ext uri="{BB962C8B-B14F-4D97-AF65-F5344CB8AC3E}">
        <p14:creationId xmlns:p14="http://schemas.microsoft.com/office/powerpoint/2010/main" val="23851913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Autofit/>
          </a:bodyPr>
          <a:lstStyle/>
          <a:p>
            <a:r>
              <a:rPr lang="en-IN" sz="2800" b="1" dirty="0">
                <a:solidFill>
                  <a:srgbClr val="002060"/>
                </a:solidFill>
              </a:rPr>
              <a:t>Issues in Deadlock detection in distributed systems </a:t>
            </a:r>
            <a:endParaRPr lang="en-US" sz="2800" b="1" dirty="0">
              <a:solidFill>
                <a:srgbClr val="002060"/>
              </a:solidFill>
            </a:endParaRPr>
          </a:p>
        </p:txBody>
      </p:sp>
      <p:sp>
        <p:nvSpPr>
          <p:cNvPr id="3" name="Content Placeholder 2"/>
          <p:cNvSpPr>
            <a:spLocks noGrp="1"/>
          </p:cNvSpPr>
          <p:nvPr>
            <p:ph idx="1"/>
          </p:nvPr>
        </p:nvSpPr>
        <p:spPr>
          <a:xfrm>
            <a:off x="381000" y="838200"/>
            <a:ext cx="8610600" cy="5715000"/>
          </a:xfrm>
        </p:spPr>
        <p:txBody>
          <a:bodyPr>
            <a:normAutofit/>
          </a:bodyPr>
          <a:lstStyle/>
          <a:p>
            <a:pPr marL="0" indent="0" algn="just">
              <a:buNone/>
            </a:pPr>
            <a:r>
              <a:rPr lang="en-IN" sz="2000" b="1" dirty="0"/>
              <a:t>Issues in deadlock detection </a:t>
            </a:r>
            <a:r>
              <a:rPr lang="en-IN" sz="2000" dirty="0"/>
              <a:t>:2 basic issues: </a:t>
            </a:r>
          </a:p>
          <a:p>
            <a:pPr marL="0" indent="0" algn="just">
              <a:buNone/>
            </a:pPr>
            <a:endParaRPr lang="en-IN" sz="2000" dirty="0"/>
          </a:p>
          <a:p>
            <a:pPr algn="just">
              <a:buFont typeface="Wingdings" panose="05000000000000000000" pitchFamily="2" charset="2"/>
              <a:buChar char="Ø"/>
            </a:pPr>
            <a:r>
              <a:rPr lang="en-IN" sz="2000" dirty="0"/>
              <a:t>detection of existing deadlocks </a:t>
            </a:r>
          </a:p>
          <a:p>
            <a:pPr algn="just">
              <a:buFont typeface="Wingdings" panose="05000000000000000000" pitchFamily="2" charset="2"/>
              <a:buChar char="Ø"/>
            </a:pPr>
            <a:r>
              <a:rPr lang="en-IN" sz="2000" dirty="0"/>
              <a:t>resolution of detected deadlocks.</a:t>
            </a:r>
          </a:p>
          <a:p>
            <a:pPr algn="just">
              <a:buFont typeface="Wingdings" panose="05000000000000000000" pitchFamily="2" charset="2"/>
              <a:buChar char="Ø"/>
            </a:pPr>
            <a:endParaRPr lang="en-IN" sz="2000" b="1" dirty="0">
              <a:latin typeface="Times New Roman" pitchFamily="18" charset="0"/>
              <a:cs typeface="Times New Roman" pitchFamily="18" charset="0"/>
            </a:endParaRPr>
          </a:p>
          <a:p>
            <a:pPr marL="0" indent="0" algn="just">
              <a:buNone/>
            </a:pPr>
            <a:r>
              <a:rPr lang="en-IN" sz="2000" dirty="0"/>
              <a:t>Detection of deadlocks : 2 Issues</a:t>
            </a:r>
          </a:p>
          <a:p>
            <a:pPr marL="0" indent="0" algn="just">
              <a:buNone/>
            </a:pPr>
            <a:endParaRPr lang="en-IN" sz="2000" b="1" dirty="0">
              <a:latin typeface="Times New Roman" pitchFamily="18" charset="0"/>
              <a:cs typeface="Times New Roman" pitchFamily="18" charset="0"/>
            </a:endParaRPr>
          </a:p>
          <a:p>
            <a:pPr algn="just">
              <a:buFont typeface="Wingdings" panose="05000000000000000000" pitchFamily="2" charset="2"/>
              <a:buChar char="q"/>
            </a:pPr>
            <a:r>
              <a:rPr lang="en-IN" sz="2000" dirty="0">
                <a:solidFill>
                  <a:srgbClr val="FF0000"/>
                </a:solidFill>
              </a:rPr>
              <a:t>maintenance of the WFG and</a:t>
            </a:r>
          </a:p>
          <a:p>
            <a:pPr algn="just">
              <a:buFont typeface="Wingdings" panose="05000000000000000000" pitchFamily="2" charset="2"/>
              <a:buChar char="q"/>
            </a:pPr>
            <a:r>
              <a:rPr lang="en-IN" sz="2000" dirty="0">
                <a:solidFill>
                  <a:srgbClr val="FF0000"/>
                </a:solidFill>
              </a:rPr>
              <a:t> searching of the WFG for the presence of cycles</a:t>
            </a:r>
          </a:p>
          <a:p>
            <a:pPr marL="0" indent="0" algn="just">
              <a:buNone/>
            </a:pPr>
            <a:endParaRPr lang="en-IN" sz="2000" b="1" dirty="0">
              <a:latin typeface="Times New Roman" pitchFamily="18" charset="0"/>
              <a:cs typeface="Times New Roman" pitchFamily="18" charset="0"/>
            </a:endParaRPr>
          </a:p>
          <a:p>
            <a:pPr algn="just"/>
            <a:r>
              <a:rPr lang="en-IN" sz="2000" dirty="0"/>
              <a:t>In distributed systems, a cycle or knot may involve several sites, the search for cycles greatly depends upon how the WFG of the system is represented across the system. </a:t>
            </a:r>
          </a:p>
          <a:p>
            <a:pPr algn="just"/>
            <a:r>
              <a:rPr lang="en-IN" sz="2000" dirty="0"/>
              <a:t>Depending upon the way WFG information is maintained and the search for cycles is carried out </a:t>
            </a:r>
            <a:r>
              <a:rPr lang="en-IN" sz="2000" dirty="0">
                <a:sym typeface="Wingdings" panose="05000000000000000000" pitchFamily="2" charset="2"/>
              </a:rPr>
              <a:t>Centralized, Distributed, and Hierarchical algorithms for deadlock detection</a:t>
            </a:r>
            <a:endParaRPr lang="en-IN" sz="2000" dirty="0"/>
          </a:p>
          <a:p>
            <a:pPr marL="0" indent="0" algn="just">
              <a:buNone/>
            </a:pPr>
            <a:endParaRPr lang="en-IN" sz="2000" b="1" dirty="0">
              <a:latin typeface="Times New Roman" pitchFamily="18" charset="0"/>
              <a:cs typeface="Times New Roman" pitchFamily="18" charset="0"/>
            </a:endParaRPr>
          </a:p>
        </p:txBody>
      </p:sp>
    </p:spTree>
    <p:extLst>
      <p:ext uri="{BB962C8B-B14F-4D97-AF65-F5344CB8AC3E}">
        <p14:creationId xmlns:p14="http://schemas.microsoft.com/office/powerpoint/2010/main" val="17035841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Autofit/>
          </a:bodyPr>
          <a:lstStyle/>
          <a:p>
            <a:r>
              <a:rPr lang="en-IN" sz="2800" b="1" dirty="0">
                <a:solidFill>
                  <a:srgbClr val="002060"/>
                </a:solidFill>
              </a:rPr>
              <a:t>Deadlock detection in distributed systems </a:t>
            </a:r>
            <a:endParaRPr lang="en-US" sz="2800" b="1" dirty="0">
              <a:solidFill>
                <a:srgbClr val="002060"/>
              </a:solidFill>
            </a:endParaRPr>
          </a:p>
        </p:txBody>
      </p:sp>
      <p:sp>
        <p:nvSpPr>
          <p:cNvPr id="3" name="Content Placeholder 2"/>
          <p:cNvSpPr>
            <a:spLocks noGrp="1"/>
          </p:cNvSpPr>
          <p:nvPr>
            <p:ph idx="1"/>
          </p:nvPr>
        </p:nvSpPr>
        <p:spPr>
          <a:xfrm>
            <a:off x="381000" y="838200"/>
            <a:ext cx="8610600" cy="5715000"/>
          </a:xfrm>
        </p:spPr>
        <p:txBody>
          <a:bodyPr>
            <a:normAutofit/>
          </a:bodyPr>
          <a:lstStyle/>
          <a:p>
            <a:pPr marL="0" indent="0" algn="just">
              <a:buNone/>
            </a:pPr>
            <a:endParaRPr lang="en-IN" sz="2000" b="1" dirty="0">
              <a:latin typeface="Times New Roman" pitchFamily="18" charset="0"/>
              <a:cs typeface="Times New Roman" pitchFamily="18" charset="0"/>
            </a:endParaRPr>
          </a:p>
          <a:p>
            <a:pPr marL="0" indent="0" algn="just">
              <a:buNone/>
            </a:pPr>
            <a:r>
              <a:rPr lang="en-IN" sz="2000" b="1" dirty="0"/>
              <a:t>Correctness criteria </a:t>
            </a:r>
          </a:p>
          <a:p>
            <a:pPr marL="0" indent="0" algn="just">
              <a:buNone/>
            </a:pPr>
            <a:r>
              <a:rPr lang="en-IN" sz="2000" dirty="0"/>
              <a:t>A deadlock detection algorithm must satisfy the following two conditions:</a:t>
            </a:r>
          </a:p>
          <a:p>
            <a:pPr marL="457200" indent="-457200" algn="just">
              <a:buAutoNum type="arabicPeriod"/>
            </a:pPr>
            <a:r>
              <a:rPr lang="en-IN" sz="2000" b="1" dirty="0"/>
              <a:t>Progress (no undetected deadlocks) : </a:t>
            </a:r>
            <a:r>
              <a:rPr lang="en-IN" sz="2000" dirty="0"/>
              <a:t>The algorithm must detect all existing deadlocks in a finite time. </a:t>
            </a:r>
          </a:p>
          <a:p>
            <a:pPr marL="0" indent="0" algn="just">
              <a:buNone/>
            </a:pPr>
            <a:r>
              <a:rPr lang="en-IN" sz="2000" dirty="0"/>
              <a:t>after all wait-for dependencies for a deadlock have formed, the algorithm should not wait for any more events to occur to detect the deadlock</a:t>
            </a:r>
          </a:p>
          <a:p>
            <a:pPr marL="0" indent="0" algn="just">
              <a:buNone/>
            </a:pPr>
            <a:endParaRPr lang="en-IN" sz="2000" b="1" dirty="0">
              <a:latin typeface="Times New Roman" pitchFamily="18" charset="0"/>
              <a:cs typeface="Times New Roman" pitchFamily="18" charset="0"/>
            </a:endParaRPr>
          </a:p>
          <a:p>
            <a:pPr marL="0" indent="0" algn="just">
              <a:buNone/>
            </a:pPr>
            <a:r>
              <a:rPr lang="en-IN" sz="2000" b="1" dirty="0">
                <a:latin typeface="Times New Roman" pitchFamily="18" charset="0"/>
                <a:cs typeface="Times New Roman" pitchFamily="18" charset="0"/>
              </a:rPr>
              <a:t>2. </a:t>
            </a:r>
            <a:r>
              <a:rPr lang="en-IN" sz="2000" b="1" dirty="0"/>
              <a:t>Safety (no false deadlocks)  : </a:t>
            </a:r>
            <a:r>
              <a:rPr lang="en-IN" sz="2000" dirty="0"/>
              <a:t>The algorithm should not report deadlocks that do not exist (called phantom or false deadlocks). </a:t>
            </a:r>
          </a:p>
          <a:p>
            <a:pPr marL="0" indent="0" algn="just">
              <a:buNone/>
            </a:pPr>
            <a:endParaRPr lang="en-IN" sz="2000" dirty="0"/>
          </a:p>
          <a:p>
            <a:pPr marL="0" indent="0" algn="just">
              <a:buNone/>
            </a:pPr>
            <a:r>
              <a:rPr lang="en-IN" sz="2000" dirty="0"/>
              <a:t>In distributed systems where there is no global memory and there is no global clock, it is difficult to design a correct deadlock detection algorithm because sites may obtain an out-of-date and inconsistent WFG of the system. </a:t>
            </a:r>
          </a:p>
          <a:p>
            <a:pPr marL="0" indent="0" algn="just">
              <a:buNone/>
            </a:pPr>
            <a:endParaRPr lang="en-IN" sz="2000" dirty="0"/>
          </a:p>
          <a:p>
            <a:pPr marL="0" indent="0" algn="just">
              <a:buNone/>
            </a:pPr>
            <a:r>
              <a:rPr lang="en-IN" sz="2000" dirty="0"/>
              <a:t>As a result, sites may detect a cycle that never existed </a:t>
            </a:r>
            <a:endParaRPr lang="en-IN" sz="2000" b="1" dirty="0">
              <a:latin typeface="Times New Roman" pitchFamily="18" charset="0"/>
              <a:cs typeface="Times New Roman" pitchFamily="18" charset="0"/>
            </a:endParaRPr>
          </a:p>
          <a:p>
            <a:pPr marL="0" indent="0" algn="just">
              <a:buNone/>
            </a:pPr>
            <a:endParaRPr lang="en-IN" sz="2000" b="1" dirty="0">
              <a:latin typeface="Times New Roman" pitchFamily="18" charset="0"/>
              <a:cs typeface="Times New Roman" pitchFamily="18" charset="0"/>
            </a:endParaRPr>
          </a:p>
        </p:txBody>
      </p:sp>
    </p:spTree>
    <p:extLst>
      <p:ext uri="{BB962C8B-B14F-4D97-AF65-F5344CB8AC3E}">
        <p14:creationId xmlns:p14="http://schemas.microsoft.com/office/powerpoint/2010/main" val="10437231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Autofit/>
          </a:bodyPr>
          <a:lstStyle/>
          <a:p>
            <a:r>
              <a:rPr lang="en-IN" sz="2800" b="1" dirty="0">
                <a:solidFill>
                  <a:srgbClr val="002060"/>
                </a:solidFill>
              </a:rPr>
              <a:t>Deadlock detection in distributed systems </a:t>
            </a:r>
            <a:endParaRPr lang="en-US" sz="2800" b="1" dirty="0">
              <a:solidFill>
                <a:srgbClr val="002060"/>
              </a:solidFill>
            </a:endParaRPr>
          </a:p>
        </p:txBody>
      </p:sp>
      <p:sp>
        <p:nvSpPr>
          <p:cNvPr id="3" name="Content Placeholder 2"/>
          <p:cNvSpPr>
            <a:spLocks noGrp="1"/>
          </p:cNvSpPr>
          <p:nvPr>
            <p:ph idx="1"/>
          </p:nvPr>
        </p:nvSpPr>
        <p:spPr>
          <a:xfrm>
            <a:off x="381000" y="838200"/>
            <a:ext cx="8610600" cy="5715000"/>
          </a:xfrm>
        </p:spPr>
        <p:txBody>
          <a:bodyPr>
            <a:normAutofit/>
          </a:bodyPr>
          <a:lstStyle/>
          <a:p>
            <a:pPr marL="0" indent="0" algn="just">
              <a:buNone/>
            </a:pPr>
            <a:r>
              <a:rPr lang="en-IN" sz="2000" b="1" dirty="0"/>
              <a:t>Resolution of a detected deadlock</a:t>
            </a:r>
          </a:p>
          <a:p>
            <a:pPr marL="0" indent="0" algn="just">
              <a:buNone/>
            </a:pPr>
            <a:endParaRPr lang="en-IN" sz="2000" b="1" dirty="0">
              <a:latin typeface="Times New Roman" pitchFamily="18" charset="0"/>
              <a:cs typeface="Times New Roman" pitchFamily="18" charset="0"/>
            </a:endParaRPr>
          </a:p>
          <a:p>
            <a:pPr marL="0" indent="0" algn="just">
              <a:buNone/>
            </a:pPr>
            <a:r>
              <a:rPr lang="en-IN" sz="2000" dirty="0"/>
              <a:t>Deadlock resolution involves breaking existing wait-for dependencies between the processes to resolve the deadlock. </a:t>
            </a:r>
          </a:p>
          <a:p>
            <a:pPr marL="0" indent="0" algn="just">
              <a:buNone/>
            </a:pPr>
            <a:endParaRPr lang="en-IN" sz="2000" dirty="0"/>
          </a:p>
          <a:p>
            <a:pPr marL="0" indent="0" algn="just">
              <a:buNone/>
            </a:pPr>
            <a:r>
              <a:rPr lang="en-IN" sz="2000" dirty="0"/>
              <a:t>It involves rolling back one or more deadlocked processes and assigning their resources to blocked processes so that they can resume execution</a:t>
            </a:r>
          </a:p>
          <a:p>
            <a:pPr marL="0" indent="0" algn="just">
              <a:buNone/>
            </a:pPr>
            <a:endParaRPr lang="en-IN" sz="2000" b="1" dirty="0">
              <a:latin typeface="Times New Roman" pitchFamily="18" charset="0"/>
              <a:cs typeface="Times New Roman" pitchFamily="18" charset="0"/>
            </a:endParaRPr>
          </a:p>
          <a:p>
            <a:pPr marL="0" indent="0" algn="just">
              <a:buNone/>
            </a:pPr>
            <a:endParaRPr lang="en-IN" sz="2000" b="1" dirty="0">
              <a:latin typeface="Times New Roman" pitchFamily="18" charset="0"/>
              <a:cs typeface="Times New Roman" pitchFamily="18" charset="0"/>
            </a:endParaRPr>
          </a:p>
        </p:txBody>
      </p:sp>
    </p:spTree>
    <p:extLst>
      <p:ext uri="{BB962C8B-B14F-4D97-AF65-F5344CB8AC3E}">
        <p14:creationId xmlns:p14="http://schemas.microsoft.com/office/powerpoint/2010/main" val="40488343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Autofit/>
          </a:bodyPr>
          <a:lstStyle/>
          <a:p>
            <a:r>
              <a:rPr lang="en-IN" sz="2800" b="1" dirty="0">
                <a:solidFill>
                  <a:srgbClr val="002060"/>
                </a:solidFill>
              </a:rPr>
              <a:t>Deadlock detection in distributed systems </a:t>
            </a:r>
            <a:endParaRPr lang="en-US" sz="2800" b="1" dirty="0">
              <a:solidFill>
                <a:srgbClr val="002060"/>
              </a:solidFill>
            </a:endParaRPr>
          </a:p>
        </p:txBody>
      </p:sp>
      <p:sp>
        <p:nvSpPr>
          <p:cNvPr id="3" name="Content Placeholder 2"/>
          <p:cNvSpPr>
            <a:spLocks noGrp="1"/>
          </p:cNvSpPr>
          <p:nvPr>
            <p:ph idx="1"/>
          </p:nvPr>
        </p:nvSpPr>
        <p:spPr>
          <a:xfrm>
            <a:off x="381000" y="838200"/>
            <a:ext cx="8610600" cy="5715000"/>
          </a:xfrm>
        </p:spPr>
        <p:txBody>
          <a:bodyPr>
            <a:normAutofit/>
          </a:bodyPr>
          <a:lstStyle/>
          <a:p>
            <a:pPr marL="0" indent="0" algn="just">
              <a:buNone/>
            </a:pPr>
            <a:r>
              <a:rPr lang="en-IN" sz="2000" b="1" dirty="0"/>
              <a:t>Models of deadlocks</a:t>
            </a:r>
          </a:p>
          <a:p>
            <a:pPr marL="0" indent="0" algn="just">
              <a:buNone/>
            </a:pPr>
            <a:endParaRPr lang="en-IN" sz="2000" b="1" dirty="0">
              <a:latin typeface="Times New Roman" pitchFamily="18" charset="0"/>
              <a:cs typeface="Times New Roman" pitchFamily="18" charset="0"/>
            </a:endParaRPr>
          </a:p>
          <a:p>
            <a:pPr algn="just">
              <a:buFont typeface="Wingdings" panose="05000000000000000000" pitchFamily="2" charset="2"/>
              <a:buChar char="Ø"/>
            </a:pPr>
            <a:r>
              <a:rPr lang="en-IN" sz="2000" dirty="0"/>
              <a:t>Distributed systems allow many kinds of resource requests. </a:t>
            </a:r>
          </a:p>
          <a:p>
            <a:pPr algn="just">
              <a:buFont typeface="Wingdings" panose="05000000000000000000" pitchFamily="2" charset="2"/>
              <a:buChar char="Ø"/>
            </a:pPr>
            <a:endParaRPr lang="en-IN" sz="2000" dirty="0"/>
          </a:p>
          <a:p>
            <a:pPr algn="just">
              <a:buFont typeface="Wingdings" panose="05000000000000000000" pitchFamily="2" charset="2"/>
              <a:buChar char="Ø"/>
            </a:pPr>
            <a:r>
              <a:rPr lang="en-IN" sz="2000" dirty="0"/>
              <a:t>A process might require a single resource or a combination of resources for its execution</a:t>
            </a:r>
          </a:p>
          <a:p>
            <a:pPr algn="just">
              <a:buFont typeface="Wingdings" panose="05000000000000000000" pitchFamily="2" charset="2"/>
              <a:buChar char="Ø"/>
            </a:pPr>
            <a:endParaRPr lang="en-IN" sz="2000" b="1" dirty="0">
              <a:latin typeface="Times New Roman" pitchFamily="18" charset="0"/>
              <a:cs typeface="Times New Roman" pitchFamily="18" charset="0"/>
            </a:endParaRPr>
          </a:p>
          <a:p>
            <a:pPr algn="just">
              <a:buFont typeface="Wingdings" panose="05000000000000000000" pitchFamily="2" charset="2"/>
              <a:buChar char="Ø"/>
            </a:pPr>
            <a:r>
              <a:rPr lang="en-IN" sz="2000" dirty="0"/>
              <a:t>Models of deadlocks introduces a hierarchy of request models starting with very restricted forms to the ones with no restrictions</a:t>
            </a:r>
          </a:p>
          <a:p>
            <a:pPr algn="just">
              <a:buFont typeface="Wingdings" panose="05000000000000000000" pitchFamily="2" charset="2"/>
              <a:buChar char="Ø"/>
            </a:pPr>
            <a:endParaRPr lang="en-IN" sz="2000" b="1" dirty="0">
              <a:latin typeface="Times New Roman" pitchFamily="18" charset="0"/>
              <a:cs typeface="Times New Roman" pitchFamily="18" charset="0"/>
            </a:endParaRPr>
          </a:p>
        </p:txBody>
      </p:sp>
    </p:spTree>
    <p:extLst>
      <p:ext uri="{BB962C8B-B14F-4D97-AF65-F5344CB8AC3E}">
        <p14:creationId xmlns:p14="http://schemas.microsoft.com/office/powerpoint/2010/main" val="29012151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40A04-EB81-4086-02A8-F94DFFA592A0}"/>
              </a:ext>
            </a:extLst>
          </p:cNvPr>
          <p:cNvSpPr>
            <a:spLocks noGrp="1"/>
          </p:cNvSpPr>
          <p:nvPr>
            <p:ph type="title"/>
          </p:nvPr>
        </p:nvSpPr>
        <p:spPr/>
        <p:txBody>
          <a:bodyPr>
            <a:normAutofit fontScale="90000"/>
          </a:bodyPr>
          <a:lstStyle/>
          <a:p>
            <a:r>
              <a:rPr lang="en-IN" sz="4400" b="1" dirty="0"/>
              <a:t>Models of deadlocks</a:t>
            </a:r>
            <a:br>
              <a:rPr lang="en-IN" sz="4400" b="1" dirty="0"/>
            </a:br>
            <a:endParaRPr lang="en-IN" dirty="0"/>
          </a:p>
        </p:txBody>
      </p:sp>
      <p:sp>
        <p:nvSpPr>
          <p:cNvPr id="3" name="Content Placeholder 2">
            <a:extLst>
              <a:ext uri="{FF2B5EF4-FFF2-40B4-BE49-F238E27FC236}">
                <a16:creationId xmlns:a16="http://schemas.microsoft.com/office/drawing/2014/main" id="{6D9D61B2-0F8D-9DB3-4D89-B2E964204894}"/>
              </a:ext>
            </a:extLst>
          </p:cNvPr>
          <p:cNvSpPr>
            <a:spLocks noGrp="1"/>
          </p:cNvSpPr>
          <p:nvPr>
            <p:ph idx="1"/>
          </p:nvPr>
        </p:nvSpPr>
        <p:spPr/>
        <p:txBody>
          <a:bodyPr>
            <a:normAutofit fontScale="92500" lnSpcReduction="20000"/>
          </a:bodyPr>
          <a:lstStyle/>
          <a:p>
            <a:pPr marL="457200" indent="-457200" algn="just">
              <a:buAutoNum type="arabicPeriod"/>
            </a:pPr>
            <a:r>
              <a:rPr lang="en-IN" sz="3200" b="1" dirty="0"/>
              <a:t>The single-resource model</a:t>
            </a:r>
          </a:p>
          <a:p>
            <a:pPr marL="0" indent="0" algn="just">
              <a:buNone/>
            </a:pPr>
            <a:endParaRPr lang="en-IN" sz="3200" b="1" dirty="0">
              <a:latin typeface="Times New Roman" pitchFamily="18" charset="0"/>
              <a:cs typeface="Times New Roman" pitchFamily="18" charset="0"/>
            </a:endParaRPr>
          </a:p>
          <a:p>
            <a:pPr algn="just">
              <a:buFont typeface="Wingdings" panose="05000000000000000000" pitchFamily="2" charset="2"/>
              <a:buChar char="Ø"/>
            </a:pPr>
            <a:r>
              <a:rPr lang="en-IN" sz="3200" dirty="0"/>
              <a:t>Simplest resource model in a distributed system</a:t>
            </a:r>
          </a:p>
          <a:p>
            <a:pPr algn="just">
              <a:buFont typeface="Wingdings" panose="05000000000000000000" pitchFamily="2" charset="2"/>
              <a:buChar char="Ø"/>
            </a:pPr>
            <a:r>
              <a:rPr lang="en-IN" sz="3200" dirty="0"/>
              <a:t> a process can have </a:t>
            </a:r>
            <a:r>
              <a:rPr lang="en-IN" sz="3200" dirty="0">
                <a:solidFill>
                  <a:srgbClr val="FF0000"/>
                </a:solidFill>
              </a:rPr>
              <a:t>at most one outstanding request </a:t>
            </a:r>
            <a:r>
              <a:rPr lang="en-IN" sz="3200" dirty="0"/>
              <a:t>for </a:t>
            </a:r>
            <a:r>
              <a:rPr lang="en-IN" sz="3200" dirty="0">
                <a:solidFill>
                  <a:srgbClr val="FF0000"/>
                </a:solidFill>
              </a:rPr>
              <a:t>only one unit of a resource. </a:t>
            </a:r>
          </a:p>
          <a:p>
            <a:pPr algn="just">
              <a:buFont typeface="Wingdings" panose="05000000000000000000" pitchFamily="2" charset="2"/>
              <a:buChar char="Ø"/>
            </a:pPr>
            <a:endParaRPr lang="en-IN" sz="3200" dirty="0"/>
          </a:p>
          <a:p>
            <a:pPr algn="just">
              <a:buFont typeface="Wingdings" panose="05000000000000000000" pitchFamily="2" charset="2"/>
              <a:buChar char="Ø"/>
            </a:pPr>
            <a:r>
              <a:rPr lang="en-IN" sz="3200" dirty="0"/>
              <a:t> maximum out-degree of a node in a WFG for the single resource model can be 1</a:t>
            </a:r>
          </a:p>
          <a:p>
            <a:pPr algn="just">
              <a:buFont typeface="Wingdings" panose="05000000000000000000" pitchFamily="2" charset="2"/>
              <a:buChar char="Ø"/>
            </a:pPr>
            <a:r>
              <a:rPr lang="en-IN" sz="3200" dirty="0"/>
              <a:t> the presence of a cycle in the WFG shall indicate that there is a deadlock</a:t>
            </a:r>
            <a:endParaRPr lang="en-IN" sz="3200" b="1" dirty="0">
              <a:latin typeface="Times New Roman" pitchFamily="18" charset="0"/>
              <a:cs typeface="Times New Roman" pitchFamily="18" charset="0"/>
            </a:endParaRPr>
          </a:p>
          <a:p>
            <a:endParaRPr lang="en-IN" dirty="0"/>
          </a:p>
        </p:txBody>
      </p:sp>
    </p:spTree>
    <p:extLst>
      <p:ext uri="{BB962C8B-B14F-4D97-AF65-F5344CB8AC3E}">
        <p14:creationId xmlns:p14="http://schemas.microsoft.com/office/powerpoint/2010/main" val="15780355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08F13-6E29-919E-ADE7-7E503F8DE442}"/>
              </a:ext>
            </a:extLst>
          </p:cNvPr>
          <p:cNvSpPr>
            <a:spLocks noGrp="1"/>
          </p:cNvSpPr>
          <p:nvPr>
            <p:ph type="title"/>
          </p:nvPr>
        </p:nvSpPr>
        <p:spPr/>
        <p:txBody>
          <a:bodyPr/>
          <a:lstStyle/>
          <a:p>
            <a:r>
              <a:rPr lang="en-IN" sz="4400" b="1" dirty="0"/>
              <a:t>Models of deadlocks</a:t>
            </a:r>
            <a:endParaRPr lang="en-IN" dirty="0"/>
          </a:p>
        </p:txBody>
      </p:sp>
      <p:sp>
        <p:nvSpPr>
          <p:cNvPr id="3" name="Content Placeholder 2">
            <a:extLst>
              <a:ext uri="{FF2B5EF4-FFF2-40B4-BE49-F238E27FC236}">
                <a16:creationId xmlns:a16="http://schemas.microsoft.com/office/drawing/2014/main" id="{A3DC0DC2-75EC-10C0-9333-D425C288C858}"/>
              </a:ext>
            </a:extLst>
          </p:cNvPr>
          <p:cNvSpPr>
            <a:spLocks noGrp="1"/>
          </p:cNvSpPr>
          <p:nvPr>
            <p:ph idx="1"/>
          </p:nvPr>
        </p:nvSpPr>
        <p:spPr>
          <a:xfrm>
            <a:off x="457200" y="1600200"/>
            <a:ext cx="8229600" cy="4800600"/>
          </a:xfrm>
        </p:spPr>
        <p:txBody>
          <a:bodyPr>
            <a:normAutofit fontScale="70000" lnSpcReduction="20000"/>
          </a:bodyPr>
          <a:lstStyle/>
          <a:p>
            <a:pPr marL="0" indent="0" algn="just">
              <a:buNone/>
            </a:pPr>
            <a:r>
              <a:rPr lang="en-IN" sz="3200" b="1" dirty="0"/>
              <a:t>2. The AND model</a:t>
            </a:r>
          </a:p>
          <a:p>
            <a:pPr algn="just">
              <a:buFont typeface="Wingdings" panose="05000000000000000000" pitchFamily="2" charset="2"/>
              <a:buChar char="Ø"/>
            </a:pPr>
            <a:r>
              <a:rPr lang="en-IN" sz="3200" dirty="0"/>
              <a:t>In the AND model, </a:t>
            </a:r>
            <a:r>
              <a:rPr lang="en-IN" sz="3200" dirty="0">
                <a:solidFill>
                  <a:srgbClr val="FF0000"/>
                </a:solidFill>
              </a:rPr>
              <a:t>a process can request more than one resource simultaneously and the request is satisfied only after all the requested resources are granted to the process. </a:t>
            </a:r>
          </a:p>
          <a:p>
            <a:pPr algn="just">
              <a:buFont typeface="Wingdings" panose="05000000000000000000" pitchFamily="2" charset="2"/>
              <a:buChar char="Ø"/>
            </a:pPr>
            <a:endParaRPr lang="en-IN" sz="3200" dirty="0">
              <a:solidFill>
                <a:srgbClr val="FF0000"/>
              </a:solidFill>
            </a:endParaRPr>
          </a:p>
          <a:p>
            <a:pPr algn="just">
              <a:buFont typeface="Wingdings" panose="05000000000000000000" pitchFamily="2" charset="2"/>
              <a:buChar char="Ø"/>
            </a:pPr>
            <a:r>
              <a:rPr lang="en-IN" sz="3200" dirty="0"/>
              <a:t>The requested resources may exist at different locations. </a:t>
            </a:r>
          </a:p>
          <a:p>
            <a:pPr algn="just">
              <a:buFont typeface="Wingdings" panose="05000000000000000000" pitchFamily="2" charset="2"/>
              <a:buChar char="Ø"/>
            </a:pPr>
            <a:endParaRPr lang="en-IN" sz="3200" dirty="0"/>
          </a:p>
          <a:p>
            <a:pPr algn="just">
              <a:buFont typeface="Wingdings" panose="05000000000000000000" pitchFamily="2" charset="2"/>
              <a:buChar char="Ø"/>
            </a:pPr>
            <a:r>
              <a:rPr lang="en-IN" sz="3200" dirty="0"/>
              <a:t>The out degree of a node in the WFG for AND model can be more than 1. </a:t>
            </a:r>
          </a:p>
          <a:p>
            <a:pPr algn="just">
              <a:buFont typeface="Wingdings" panose="05000000000000000000" pitchFamily="2" charset="2"/>
              <a:buChar char="Ø"/>
            </a:pPr>
            <a:endParaRPr lang="en-IN" sz="3200" dirty="0"/>
          </a:p>
          <a:p>
            <a:pPr algn="just">
              <a:buFont typeface="Wingdings" panose="05000000000000000000" pitchFamily="2" charset="2"/>
              <a:buChar char="Ø"/>
            </a:pPr>
            <a:r>
              <a:rPr lang="en-IN" sz="3200" dirty="0"/>
              <a:t>The presence of a cycle in the WFG indicates a deadlock in the AND model.</a:t>
            </a:r>
          </a:p>
          <a:p>
            <a:pPr algn="just">
              <a:buFont typeface="Wingdings" panose="05000000000000000000" pitchFamily="2" charset="2"/>
              <a:buChar char="Ø"/>
            </a:pPr>
            <a:r>
              <a:rPr lang="en-GB" dirty="0"/>
              <a:t>In the AND model, if a cycle is detected in the WFG, it implies a deadlock but not vice versa</a:t>
            </a:r>
          </a:p>
          <a:p>
            <a:pPr algn="just">
              <a:buFont typeface="Wingdings" panose="05000000000000000000" pitchFamily="2" charset="2"/>
              <a:buChar char="Ø"/>
            </a:pPr>
            <a:r>
              <a:rPr lang="en-GB" dirty="0"/>
              <a:t>Each node in WFG -&gt;AND node</a:t>
            </a:r>
          </a:p>
          <a:p>
            <a:pPr algn="just">
              <a:buFont typeface="Wingdings" panose="05000000000000000000" pitchFamily="2" charset="2"/>
              <a:buChar char="Ø"/>
            </a:pPr>
            <a:endParaRPr lang="en-IN" sz="3200" dirty="0"/>
          </a:p>
          <a:p>
            <a:pPr algn="just">
              <a:buFont typeface="Wingdings" panose="05000000000000000000" pitchFamily="2" charset="2"/>
              <a:buChar char="Ø"/>
            </a:pPr>
            <a:endParaRPr lang="en-IN" sz="3200" b="1" dirty="0">
              <a:latin typeface="Times New Roman" pitchFamily="18" charset="0"/>
              <a:cs typeface="Times New Roman" pitchFamily="18" charset="0"/>
            </a:endParaRPr>
          </a:p>
          <a:p>
            <a:endParaRPr lang="en-IN" dirty="0"/>
          </a:p>
        </p:txBody>
      </p:sp>
    </p:spTree>
    <p:extLst>
      <p:ext uri="{BB962C8B-B14F-4D97-AF65-F5344CB8AC3E}">
        <p14:creationId xmlns:p14="http://schemas.microsoft.com/office/powerpoint/2010/main" val="1380238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5FBAC-7876-EC47-9B5C-8210006C6330}"/>
              </a:ext>
            </a:extLst>
          </p:cNvPr>
          <p:cNvSpPr>
            <a:spLocks noGrp="1"/>
          </p:cNvSpPr>
          <p:nvPr>
            <p:ph type="title"/>
          </p:nvPr>
        </p:nvSpPr>
        <p:spPr/>
        <p:txBody>
          <a:bodyPr/>
          <a:lstStyle/>
          <a:p>
            <a:endParaRPr lang="en-IN"/>
          </a:p>
        </p:txBody>
      </p:sp>
      <p:pic>
        <p:nvPicPr>
          <p:cNvPr id="4" name="Picture 2">
            <a:extLst>
              <a:ext uri="{FF2B5EF4-FFF2-40B4-BE49-F238E27FC236}">
                <a16:creationId xmlns:a16="http://schemas.microsoft.com/office/drawing/2014/main" id="{3932535E-1458-1391-D3A3-CE85784CE12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200" y="533400"/>
            <a:ext cx="9091858" cy="46907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0280252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Autofit/>
          </a:bodyPr>
          <a:lstStyle/>
          <a:p>
            <a:r>
              <a:rPr lang="en-IN" sz="2800" b="1" dirty="0"/>
              <a:t>Models of deadlocks</a:t>
            </a:r>
            <a:endParaRPr lang="en-US" sz="2800" b="1" dirty="0">
              <a:solidFill>
                <a:srgbClr val="002060"/>
              </a:solidFill>
            </a:endParaRPr>
          </a:p>
        </p:txBody>
      </p:sp>
      <p:sp>
        <p:nvSpPr>
          <p:cNvPr id="3" name="Content Placeholder 2"/>
          <p:cNvSpPr>
            <a:spLocks noGrp="1"/>
          </p:cNvSpPr>
          <p:nvPr>
            <p:ph idx="1"/>
          </p:nvPr>
        </p:nvSpPr>
        <p:spPr>
          <a:xfrm>
            <a:off x="381000" y="1066800"/>
            <a:ext cx="8610600" cy="5715000"/>
          </a:xfrm>
        </p:spPr>
        <p:txBody>
          <a:bodyPr>
            <a:normAutofit/>
          </a:bodyPr>
          <a:lstStyle/>
          <a:p>
            <a:pPr marL="0" indent="0" algn="just">
              <a:buNone/>
            </a:pPr>
            <a:r>
              <a:rPr lang="en-IN" sz="2000" b="1" dirty="0">
                <a:latin typeface="Times New Roman" pitchFamily="18" charset="0"/>
                <a:cs typeface="Times New Roman" pitchFamily="18" charset="0"/>
              </a:rPr>
              <a:t>3. </a:t>
            </a:r>
            <a:r>
              <a:rPr lang="en-IN" sz="2000" b="1" dirty="0"/>
              <a:t>The OR model</a:t>
            </a:r>
          </a:p>
          <a:p>
            <a:pPr marL="0" indent="0" algn="just">
              <a:buNone/>
            </a:pPr>
            <a:endParaRPr lang="en-IN" sz="2000" b="1" dirty="0">
              <a:latin typeface="Times New Roman" pitchFamily="18" charset="0"/>
              <a:cs typeface="Times New Roman" pitchFamily="18" charset="0"/>
            </a:endParaRPr>
          </a:p>
          <a:p>
            <a:pPr algn="just">
              <a:buFont typeface="Wingdings" panose="05000000000000000000" pitchFamily="2" charset="2"/>
              <a:buChar char="Ø"/>
            </a:pPr>
            <a:r>
              <a:rPr lang="en-IN" sz="2000" dirty="0"/>
              <a:t>In the OR model, a process can make </a:t>
            </a:r>
            <a:r>
              <a:rPr lang="en-IN" sz="2000" dirty="0">
                <a:solidFill>
                  <a:srgbClr val="FF0000"/>
                </a:solidFill>
              </a:rPr>
              <a:t>a request for numerous </a:t>
            </a:r>
            <a:r>
              <a:rPr lang="en-IN" sz="2000" dirty="0"/>
              <a:t>resources simultaneously and the request is satisfied </a:t>
            </a:r>
            <a:r>
              <a:rPr lang="en-IN" sz="2000" dirty="0">
                <a:solidFill>
                  <a:srgbClr val="FF0000"/>
                </a:solidFill>
              </a:rPr>
              <a:t>if any one</a:t>
            </a:r>
            <a:r>
              <a:rPr lang="en-IN" sz="2000" dirty="0"/>
              <a:t> of the requested resources is granted. </a:t>
            </a:r>
          </a:p>
          <a:p>
            <a:pPr algn="just">
              <a:buFont typeface="Wingdings" panose="05000000000000000000" pitchFamily="2" charset="2"/>
              <a:buChar char="Ø"/>
            </a:pPr>
            <a:r>
              <a:rPr lang="en-IN" sz="2000" dirty="0"/>
              <a:t>The requested resources may exist at different locations. </a:t>
            </a:r>
          </a:p>
          <a:p>
            <a:pPr algn="just">
              <a:buFont typeface="Wingdings" panose="05000000000000000000" pitchFamily="2" charset="2"/>
              <a:buChar char="Ø"/>
            </a:pPr>
            <a:endParaRPr lang="en-IN" sz="2000" dirty="0"/>
          </a:p>
          <a:p>
            <a:pPr algn="just">
              <a:buFont typeface="Wingdings" panose="05000000000000000000" pitchFamily="2" charset="2"/>
              <a:buChar char="Ø"/>
            </a:pPr>
            <a:r>
              <a:rPr lang="en-IN" sz="2000" dirty="0"/>
              <a:t>If all requests in the WFG are OR requests, then the nodes are called </a:t>
            </a:r>
            <a:r>
              <a:rPr lang="en-IN" sz="2000" dirty="0">
                <a:solidFill>
                  <a:srgbClr val="FF0000"/>
                </a:solidFill>
              </a:rPr>
              <a:t>OR nodes.</a:t>
            </a:r>
          </a:p>
          <a:p>
            <a:pPr algn="just">
              <a:buFont typeface="Wingdings" panose="05000000000000000000" pitchFamily="2" charset="2"/>
              <a:buChar char="Ø"/>
            </a:pPr>
            <a:endParaRPr lang="en-IN" sz="2000" dirty="0"/>
          </a:p>
          <a:p>
            <a:pPr algn="just">
              <a:buFont typeface="Wingdings" panose="05000000000000000000" pitchFamily="2" charset="2"/>
              <a:buChar char="Ø"/>
            </a:pPr>
            <a:r>
              <a:rPr lang="en-IN" sz="2000" dirty="0"/>
              <a:t> Presence of a </a:t>
            </a:r>
            <a:r>
              <a:rPr lang="en-IN" sz="2000" dirty="0">
                <a:solidFill>
                  <a:srgbClr val="FF0000"/>
                </a:solidFill>
              </a:rPr>
              <a:t>cycle in the WFG</a:t>
            </a:r>
            <a:r>
              <a:rPr lang="en-IN" sz="2000" dirty="0"/>
              <a:t> of an OR model </a:t>
            </a:r>
            <a:r>
              <a:rPr lang="en-IN" sz="2000" dirty="0">
                <a:solidFill>
                  <a:srgbClr val="FF0000"/>
                </a:solidFill>
              </a:rPr>
              <a:t>does not imply </a:t>
            </a:r>
            <a:r>
              <a:rPr lang="en-IN" sz="2000" dirty="0"/>
              <a:t>a deadlock in the OR model. </a:t>
            </a:r>
          </a:p>
          <a:p>
            <a:pPr algn="just">
              <a:buFont typeface="Wingdings" panose="05000000000000000000" pitchFamily="2" charset="2"/>
              <a:buChar char="Ø"/>
            </a:pPr>
            <a:r>
              <a:rPr lang="en-GB" sz="2000" dirty="0"/>
              <a:t>In an OR model, a blocked process P is deadlocked if it is either in a knot or it can only reach processes on a knot</a:t>
            </a:r>
            <a:endParaRPr lang="en-IN" sz="2000" dirty="0"/>
          </a:p>
          <a:p>
            <a:pPr marL="0" indent="0" algn="just">
              <a:buNone/>
            </a:pPr>
            <a:endParaRPr lang="en-IN" sz="2000" b="1" dirty="0">
              <a:latin typeface="Times New Roman" pitchFamily="18" charset="0"/>
              <a:cs typeface="Times New Roman" pitchFamily="18" charset="0"/>
            </a:endParaRPr>
          </a:p>
        </p:txBody>
      </p:sp>
    </p:spTree>
    <p:extLst>
      <p:ext uri="{BB962C8B-B14F-4D97-AF65-F5344CB8AC3E}">
        <p14:creationId xmlns:p14="http://schemas.microsoft.com/office/powerpoint/2010/main" val="3954415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Autofit/>
          </a:bodyPr>
          <a:lstStyle/>
          <a:p>
            <a:r>
              <a:rPr lang="en-IN" sz="2800" b="1" dirty="0">
                <a:solidFill>
                  <a:srgbClr val="002060"/>
                </a:solidFill>
              </a:rPr>
              <a:t>Distributed mutual exclusion algorithms</a:t>
            </a:r>
            <a:endParaRPr lang="en-US" sz="2800" b="1" dirty="0">
              <a:solidFill>
                <a:srgbClr val="002060"/>
              </a:solidFill>
            </a:endParaRPr>
          </a:p>
        </p:txBody>
      </p:sp>
      <p:sp>
        <p:nvSpPr>
          <p:cNvPr id="3" name="Content Placeholder 2"/>
          <p:cNvSpPr>
            <a:spLocks noGrp="1"/>
          </p:cNvSpPr>
          <p:nvPr>
            <p:ph idx="1"/>
          </p:nvPr>
        </p:nvSpPr>
        <p:spPr>
          <a:xfrm>
            <a:off x="381000" y="838200"/>
            <a:ext cx="8610600" cy="5715000"/>
          </a:xfrm>
        </p:spPr>
        <p:txBody>
          <a:bodyPr>
            <a:normAutofit/>
          </a:bodyPr>
          <a:lstStyle/>
          <a:p>
            <a:pPr algn="just">
              <a:buFont typeface="Wingdings" pitchFamily="2" charset="2"/>
              <a:buChar char="§"/>
            </a:pPr>
            <a:r>
              <a:rPr lang="en-IN" sz="2000" dirty="0"/>
              <a:t>Mutual exclusion is a fundamental problem in distributed computing systems.</a:t>
            </a:r>
          </a:p>
          <a:p>
            <a:pPr algn="just">
              <a:buFont typeface="Wingdings" pitchFamily="2" charset="2"/>
              <a:buChar char="§"/>
            </a:pPr>
            <a:endParaRPr lang="en-IN" sz="2000" dirty="0"/>
          </a:p>
          <a:p>
            <a:pPr algn="just">
              <a:buFont typeface="Wingdings" pitchFamily="2" charset="2"/>
              <a:buChar char="§"/>
            </a:pPr>
            <a:r>
              <a:rPr lang="en-IN" sz="2000" dirty="0"/>
              <a:t> Mutual exclusion ensures that concurrent access of processes to a shared resource or data is serialized, that is, executed in a mutually exclusive manner. </a:t>
            </a:r>
          </a:p>
          <a:p>
            <a:pPr algn="just">
              <a:buFont typeface="Wingdings" pitchFamily="2" charset="2"/>
              <a:buChar char="§"/>
            </a:pPr>
            <a:endParaRPr lang="en-IN" sz="2000" b="1" dirty="0">
              <a:latin typeface="Times New Roman" pitchFamily="18" charset="0"/>
              <a:cs typeface="Times New Roman" pitchFamily="18" charset="0"/>
            </a:endParaRPr>
          </a:p>
          <a:p>
            <a:pPr algn="just">
              <a:buFont typeface="Wingdings" pitchFamily="2" charset="2"/>
              <a:buChar char="§"/>
            </a:pPr>
            <a:r>
              <a:rPr lang="en-IN" sz="2000" dirty="0"/>
              <a:t>Mutual exclusion in a distributed system states that only one process is allowed to execute the critical section (CS) at any given time</a:t>
            </a:r>
          </a:p>
          <a:p>
            <a:pPr algn="just">
              <a:buFont typeface="Wingdings" pitchFamily="2" charset="2"/>
              <a:buChar char="§"/>
            </a:pPr>
            <a:endParaRPr lang="en-IN" sz="2000" dirty="0"/>
          </a:p>
          <a:p>
            <a:pPr algn="just">
              <a:buFont typeface="Wingdings" pitchFamily="2" charset="2"/>
              <a:buChar char="§"/>
            </a:pPr>
            <a:r>
              <a:rPr lang="en-IN" sz="2000" dirty="0"/>
              <a:t>There are three basic approaches for implementing distributed mutual exclusion: </a:t>
            </a:r>
          </a:p>
          <a:p>
            <a:pPr algn="just">
              <a:buFont typeface="Wingdings" pitchFamily="2" charset="2"/>
              <a:buChar char="§"/>
            </a:pPr>
            <a:endParaRPr lang="en-IN" sz="2000" dirty="0"/>
          </a:p>
          <a:p>
            <a:pPr marL="457200" indent="-457200" algn="just">
              <a:buAutoNum type="arabicPeriod"/>
            </a:pPr>
            <a:r>
              <a:rPr lang="en-IN" sz="2000" dirty="0"/>
              <a:t>Token-based approach. </a:t>
            </a:r>
          </a:p>
          <a:p>
            <a:pPr marL="457200" indent="-457200" algn="just">
              <a:buAutoNum type="arabicPeriod"/>
            </a:pPr>
            <a:r>
              <a:rPr lang="en-IN" sz="2000" dirty="0"/>
              <a:t>Non-token-based approach</a:t>
            </a:r>
          </a:p>
          <a:p>
            <a:pPr marL="457200" indent="-457200" algn="just">
              <a:buAutoNum type="arabicPeriod"/>
            </a:pPr>
            <a:r>
              <a:rPr lang="en-IN" sz="2000" dirty="0"/>
              <a:t>.Quorum-based approach.</a:t>
            </a:r>
          </a:p>
          <a:p>
            <a:pPr marL="0" indent="0" algn="just">
              <a:buNone/>
            </a:pPr>
            <a:endParaRPr lang="en-IN" sz="2000" b="1" dirty="0">
              <a:latin typeface="Times New Roman" pitchFamily="18" charset="0"/>
              <a:cs typeface="Times New Roman" pitchFamily="18" charset="0"/>
            </a:endParaRPr>
          </a:p>
          <a:p>
            <a:pPr marL="0" indent="0" algn="just">
              <a:buNone/>
            </a:pPr>
            <a:endParaRPr lang="en-IN" sz="2000" b="1" dirty="0">
              <a:latin typeface="Times New Roman" pitchFamily="18" charset="0"/>
              <a:cs typeface="Times New Roman" pitchFamily="18" charset="0"/>
            </a:endParaRPr>
          </a:p>
        </p:txBody>
      </p:sp>
    </p:spTree>
    <p:extLst>
      <p:ext uri="{BB962C8B-B14F-4D97-AF65-F5344CB8AC3E}">
        <p14:creationId xmlns:p14="http://schemas.microsoft.com/office/powerpoint/2010/main" val="33301125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05EF7-CDDC-638E-D469-DF02AC714D70}"/>
              </a:ext>
            </a:extLst>
          </p:cNvPr>
          <p:cNvSpPr>
            <a:spLocks noGrp="1"/>
          </p:cNvSpPr>
          <p:nvPr>
            <p:ph type="title"/>
          </p:nvPr>
        </p:nvSpPr>
        <p:spPr/>
        <p:txBody>
          <a:bodyPr/>
          <a:lstStyle/>
          <a:p>
            <a:r>
              <a:rPr lang="en-IN" sz="4400" b="1" dirty="0"/>
              <a:t>The OR model </a:t>
            </a:r>
            <a:r>
              <a:rPr lang="en-IN" sz="4400" b="1" dirty="0" err="1"/>
              <a:t>contd</a:t>
            </a:r>
            <a:r>
              <a:rPr lang="en-IN" sz="4400" b="1" dirty="0"/>
              <a:t>…</a:t>
            </a:r>
            <a:endParaRPr lang="en-IN" dirty="0"/>
          </a:p>
        </p:txBody>
      </p:sp>
      <p:sp>
        <p:nvSpPr>
          <p:cNvPr id="3" name="Content Placeholder 2">
            <a:extLst>
              <a:ext uri="{FF2B5EF4-FFF2-40B4-BE49-F238E27FC236}">
                <a16:creationId xmlns:a16="http://schemas.microsoft.com/office/drawing/2014/main" id="{F67B44D9-1114-2B18-E061-796829DDEE09}"/>
              </a:ext>
            </a:extLst>
          </p:cNvPr>
          <p:cNvSpPr>
            <a:spLocks noGrp="1"/>
          </p:cNvSpPr>
          <p:nvPr>
            <p:ph idx="1"/>
          </p:nvPr>
        </p:nvSpPr>
        <p:spPr/>
        <p:txBody>
          <a:bodyPr/>
          <a:lstStyle/>
          <a:p>
            <a:r>
              <a:rPr lang="en-GB" dirty="0"/>
              <a:t>In the OR model, the presence of a </a:t>
            </a:r>
            <a:r>
              <a:rPr lang="en-GB" b="1" dirty="0"/>
              <a:t>knot</a:t>
            </a:r>
            <a:r>
              <a:rPr lang="en-GB" dirty="0"/>
              <a:t> indicates a deadlock</a:t>
            </a:r>
          </a:p>
          <a:p>
            <a:r>
              <a:rPr lang="en-GB" dirty="0"/>
              <a:t>In a WFG, a vertex v is in a knot if for all u :: u is reachable from v : v is reachable from u. </a:t>
            </a:r>
          </a:p>
          <a:p>
            <a:r>
              <a:rPr lang="en-GB" dirty="0"/>
              <a:t>No paths originating from a knot shall have dead ends. </a:t>
            </a:r>
          </a:p>
          <a:p>
            <a:endParaRPr lang="en-IN" dirty="0"/>
          </a:p>
        </p:txBody>
      </p:sp>
    </p:spTree>
    <p:extLst>
      <p:ext uri="{BB962C8B-B14F-4D97-AF65-F5344CB8AC3E}">
        <p14:creationId xmlns:p14="http://schemas.microsoft.com/office/powerpoint/2010/main" val="4693962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4F9BC-7199-8AB6-F75E-DD33909753F0}"/>
              </a:ext>
            </a:extLst>
          </p:cNvPr>
          <p:cNvSpPr>
            <a:spLocks noGrp="1"/>
          </p:cNvSpPr>
          <p:nvPr>
            <p:ph type="title"/>
          </p:nvPr>
        </p:nvSpPr>
        <p:spPr/>
        <p:txBody>
          <a:bodyPr/>
          <a:lstStyle/>
          <a:p>
            <a:r>
              <a:rPr lang="en-IN" sz="4400" b="1" dirty="0"/>
              <a:t>The OR model </a:t>
            </a:r>
            <a:r>
              <a:rPr lang="en-IN" sz="4400" b="1" dirty="0" err="1"/>
              <a:t>contd</a:t>
            </a:r>
            <a:r>
              <a:rPr lang="en-IN" sz="4400" b="1" dirty="0"/>
              <a:t>…</a:t>
            </a:r>
            <a:endParaRPr lang="en-IN" dirty="0"/>
          </a:p>
        </p:txBody>
      </p:sp>
      <p:sp>
        <p:nvSpPr>
          <p:cNvPr id="3" name="Content Placeholder 2">
            <a:extLst>
              <a:ext uri="{FF2B5EF4-FFF2-40B4-BE49-F238E27FC236}">
                <a16:creationId xmlns:a16="http://schemas.microsoft.com/office/drawing/2014/main" id="{D9EC5962-460C-4BCC-5867-11A4F5802B2A}"/>
              </a:ext>
            </a:extLst>
          </p:cNvPr>
          <p:cNvSpPr>
            <a:spLocks noGrp="1"/>
          </p:cNvSpPr>
          <p:nvPr>
            <p:ph idx="1"/>
          </p:nvPr>
        </p:nvSpPr>
        <p:spPr>
          <a:xfrm>
            <a:off x="457200" y="1295400"/>
            <a:ext cx="8229600" cy="4830763"/>
          </a:xfrm>
        </p:spPr>
        <p:txBody>
          <a:bodyPr>
            <a:noAutofit/>
          </a:bodyPr>
          <a:lstStyle/>
          <a:p>
            <a:r>
              <a:rPr lang="en-GB" sz="2400" dirty="0">
                <a:latin typeface="Times New Roman" panose="02020603050405020304" pitchFamily="18" charset="0"/>
                <a:cs typeface="Times New Roman" panose="02020603050405020304" pitchFamily="18" charset="0"/>
              </a:rPr>
              <a:t> </a:t>
            </a:r>
            <a:r>
              <a:rPr lang="en-GB" sz="2400" b="1" dirty="0"/>
              <a:t>A deadlock in the OR model</a:t>
            </a:r>
          </a:p>
          <a:p>
            <a:r>
              <a:rPr lang="en-GB" sz="2400" dirty="0">
                <a:latin typeface="Times New Roman" panose="02020603050405020304" pitchFamily="18" charset="0"/>
                <a:cs typeface="Times New Roman" panose="02020603050405020304" pitchFamily="18" charset="0"/>
              </a:rPr>
              <a:t>A process Pi is blocked if it has a pending OR request to be satisfied.</a:t>
            </a:r>
          </a:p>
          <a:p>
            <a:r>
              <a:rPr lang="en-GB" sz="2400" dirty="0">
                <a:latin typeface="Times New Roman" panose="02020603050405020304" pitchFamily="18" charset="0"/>
                <a:cs typeface="Times New Roman" panose="02020603050405020304" pitchFamily="18" charset="0"/>
              </a:rPr>
              <a:t> With every blocked process, there is an associated set of processes called dependent set. </a:t>
            </a:r>
          </a:p>
          <a:p>
            <a:r>
              <a:rPr lang="en-GB" sz="2400" dirty="0">
                <a:latin typeface="Times New Roman" panose="02020603050405020304" pitchFamily="18" charset="0"/>
                <a:cs typeface="Times New Roman" panose="02020603050405020304" pitchFamily="18" charset="0"/>
              </a:rPr>
              <a:t>A process shall move from an idle to an active state on receiving a grant message from any of the processes in its dependent set. </a:t>
            </a:r>
          </a:p>
          <a:p>
            <a:r>
              <a:rPr lang="en-GB" sz="2400" dirty="0">
                <a:latin typeface="Times New Roman" panose="02020603050405020304" pitchFamily="18" charset="0"/>
                <a:cs typeface="Times New Roman" panose="02020603050405020304" pitchFamily="18" charset="0"/>
              </a:rPr>
              <a:t>A process is permanently blocked if it never receives a grant message from any of the processes in its dependent set.</a:t>
            </a:r>
          </a:p>
          <a:p>
            <a:r>
              <a:rPr lang="en-GB" sz="2400" dirty="0">
                <a:latin typeface="Times New Roman" panose="02020603050405020304" pitchFamily="18" charset="0"/>
                <a:cs typeface="Times New Roman" panose="02020603050405020304" pitchFamily="18" charset="0"/>
              </a:rPr>
              <a:t>A set of processes S is deadlocked if all the processes in S are permanently blocked.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5256283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CCAC0-C579-3263-9EE7-92123F03F553}"/>
              </a:ext>
            </a:extLst>
          </p:cNvPr>
          <p:cNvSpPr>
            <a:spLocks noGrp="1"/>
          </p:cNvSpPr>
          <p:nvPr>
            <p:ph type="title"/>
          </p:nvPr>
        </p:nvSpPr>
        <p:spPr/>
        <p:txBody>
          <a:bodyPr>
            <a:normAutofit fontScale="90000"/>
          </a:bodyPr>
          <a:lstStyle/>
          <a:p>
            <a:r>
              <a:rPr lang="en-IN" sz="4400" b="1" dirty="0"/>
              <a:t>The OR model </a:t>
            </a:r>
            <a:r>
              <a:rPr lang="en-IN" sz="4400" b="1" dirty="0" err="1"/>
              <a:t>contd</a:t>
            </a:r>
            <a:r>
              <a:rPr lang="en-IN" sz="4400" b="1" dirty="0"/>
              <a:t>…</a:t>
            </a:r>
            <a:br>
              <a:rPr lang="en-IN" sz="4400" b="1" dirty="0"/>
            </a:br>
            <a:endParaRPr lang="en-IN" dirty="0"/>
          </a:p>
        </p:txBody>
      </p:sp>
      <p:sp>
        <p:nvSpPr>
          <p:cNvPr id="3" name="Content Placeholder 2">
            <a:extLst>
              <a:ext uri="{FF2B5EF4-FFF2-40B4-BE49-F238E27FC236}">
                <a16:creationId xmlns:a16="http://schemas.microsoft.com/office/drawing/2014/main" id="{2C73A153-7B86-B390-A1F1-5B7CAFD0F36F}"/>
              </a:ext>
            </a:extLst>
          </p:cNvPr>
          <p:cNvSpPr>
            <a:spLocks noGrp="1"/>
          </p:cNvSpPr>
          <p:nvPr>
            <p:ph idx="1"/>
          </p:nvPr>
        </p:nvSpPr>
        <p:spPr/>
        <p:txBody>
          <a:bodyPr>
            <a:normAutofit/>
          </a:bodyPr>
          <a:lstStyle/>
          <a:p>
            <a:r>
              <a:rPr lang="en-GB" sz="2400" dirty="0">
                <a:latin typeface="Times New Roman" panose="02020603050405020304" pitchFamily="18" charset="0"/>
                <a:cs typeface="Times New Roman" panose="02020603050405020304" pitchFamily="18" charset="0"/>
              </a:rPr>
              <a:t>To </a:t>
            </a:r>
            <a:r>
              <a:rPr lang="en-GB" sz="2400" dirty="0">
                <a:solidFill>
                  <a:srgbClr val="FF0000"/>
                </a:solidFill>
                <a:latin typeface="Times New Roman" panose="02020603050405020304" pitchFamily="18" charset="0"/>
                <a:cs typeface="Times New Roman" panose="02020603050405020304" pitchFamily="18" charset="0"/>
              </a:rPr>
              <a:t>formally state that a set of processes is deadlocked</a:t>
            </a:r>
            <a:r>
              <a:rPr lang="en-GB" sz="2400" dirty="0">
                <a:latin typeface="Times New Roman" panose="02020603050405020304" pitchFamily="18" charset="0"/>
                <a:cs typeface="Times New Roman" panose="02020603050405020304" pitchFamily="18" charset="0"/>
              </a:rPr>
              <a:t>, the following conditions hold true:</a:t>
            </a:r>
          </a:p>
          <a:p>
            <a:pPr>
              <a:buFont typeface="Wingdings" panose="05000000000000000000" pitchFamily="2" charset="2"/>
              <a:buChar char="Ø"/>
            </a:pPr>
            <a:r>
              <a:rPr lang="en-GB" sz="2400" dirty="0">
                <a:latin typeface="Times New Roman" panose="02020603050405020304" pitchFamily="18" charset="0"/>
                <a:cs typeface="Times New Roman" panose="02020603050405020304" pitchFamily="18" charset="0"/>
              </a:rPr>
              <a:t> 1. Each of the process is the set S is blocked.</a:t>
            </a:r>
          </a:p>
          <a:p>
            <a:pPr>
              <a:buFont typeface="Wingdings" panose="05000000000000000000" pitchFamily="2" charset="2"/>
              <a:buChar char="Ø"/>
            </a:pPr>
            <a:r>
              <a:rPr lang="en-GB" sz="2400" dirty="0">
                <a:latin typeface="Times New Roman" panose="02020603050405020304" pitchFamily="18" charset="0"/>
                <a:cs typeface="Times New Roman" panose="02020603050405020304" pitchFamily="18" charset="0"/>
              </a:rPr>
              <a:t> 2. The dependent set for each process in S is a subset of S. </a:t>
            </a:r>
          </a:p>
          <a:p>
            <a:pPr>
              <a:buFont typeface="Wingdings" panose="05000000000000000000" pitchFamily="2" charset="2"/>
              <a:buChar char="Ø"/>
            </a:pPr>
            <a:r>
              <a:rPr lang="en-GB" sz="2400" dirty="0">
                <a:latin typeface="Times New Roman" panose="02020603050405020304" pitchFamily="18" charset="0"/>
                <a:cs typeface="Times New Roman" panose="02020603050405020304" pitchFamily="18" charset="0"/>
              </a:rPr>
              <a:t> 3. No grant message is in transit between any two processes in set S.</a:t>
            </a:r>
            <a:endParaRPr lang="en-IN" sz="2400" dirty="0"/>
          </a:p>
        </p:txBody>
      </p:sp>
    </p:spTree>
    <p:extLst>
      <p:ext uri="{BB962C8B-B14F-4D97-AF65-F5344CB8AC3E}">
        <p14:creationId xmlns:p14="http://schemas.microsoft.com/office/powerpoint/2010/main" val="356750020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Autofit/>
          </a:bodyPr>
          <a:lstStyle/>
          <a:p>
            <a:r>
              <a:rPr lang="en-IN" sz="2800" b="1" dirty="0"/>
              <a:t>Models of deadlocks</a:t>
            </a:r>
            <a:endParaRPr lang="en-US" sz="2800" b="1" dirty="0">
              <a:solidFill>
                <a:srgbClr val="002060"/>
              </a:solidFill>
            </a:endParaRPr>
          </a:p>
        </p:txBody>
      </p:sp>
      <p:sp>
        <p:nvSpPr>
          <p:cNvPr id="3" name="Content Placeholder 2"/>
          <p:cNvSpPr>
            <a:spLocks noGrp="1"/>
          </p:cNvSpPr>
          <p:nvPr>
            <p:ph idx="1"/>
          </p:nvPr>
        </p:nvSpPr>
        <p:spPr>
          <a:xfrm>
            <a:off x="381000" y="838200"/>
            <a:ext cx="8610600" cy="5715000"/>
          </a:xfrm>
        </p:spPr>
        <p:txBody>
          <a:bodyPr>
            <a:normAutofit/>
          </a:bodyPr>
          <a:lstStyle/>
          <a:p>
            <a:pPr marL="0" indent="0" algn="just">
              <a:buNone/>
            </a:pPr>
            <a:endParaRPr lang="en-IN" sz="2000" b="1" dirty="0">
              <a:latin typeface="Times New Roman" pitchFamily="18" charset="0"/>
              <a:cs typeface="Times New Roman" pitchFamily="18" charset="0"/>
            </a:endParaRPr>
          </a:p>
          <a:p>
            <a:pPr marL="0" indent="0" algn="just">
              <a:buNone/>
            </a:pPr>
            <a:r>
              <a:rPr lang="en-IN" sz="2000" b="1" dirty="0">
                <a:latin typeface="Times New Roman" pitchFamily="18" charset="0"/>
                <a:cs typeface="Times New Roman" pitchFamily="18" charset="0"/>
              </a:rPr>
              <a:t>3. </a:t>
            </a:r>
            <a:r>
              <a:rPr lang="en-IN" sz="2000" b="1" dirty="0"/>
              <a:t>The AND-OR model</a:t>
            </a:r>
          </a:p>
          <a:p>
            <a:pPr marL="0" indent="0" algn="just">
              <a:buNone/>
            </a:pPr>
            <a:endParaRPr lang="en-IN" sz="2000" b="1" dirty="0">
              <a:latin typeface="Times New Roman" pitchFamily="18" charset="0"/>
              <a:cs typeface="Times New Roman" pitchFamily="18" charset="0"/>
            </a:endParaRPr>
          </a:p>
          <a:p>
            <a:pPr marL="0" indent="0" algn="just">
              <a:buNone/>
            </a:pPr>
            <a:r>
              <a:rPr lang="en-IN" sz="2000" dirty="0"/>
              <a:t>A generalization of the previous two models (OR model and </a:t>
            </a:r>
            <a:r>
              <a:rPr lang="en-IN" sz="2000" dirty="0" err="1"/>
              <a:t>AND</a:t>
            </a:r>
            <a:r>
              <a:rPr lang="en-IN" sz="2000" dirty="0"/>
              <a:t> model) is the AND-OR model.</a:t>
            </a:r>
          </a:p>
          <a:p>
            <a:pPr marL="0" indent="0" algn="just">
              <a:buNone/>
            </a:pPr>
            <a:endParaRPr lang="en-IN" sz="2000" dirty="0"/>
          </a:p>
          <a:p>
            <a:pPr marL="0" indent="0" algn="just">
              <a:buNone/>
            </a:pPr>
            <a:r>
              <a:rPr lang="en-IN" sz="2000" dirty="0"/>
              <a:t> In the AND-OR model, a request may specify any combination of and </a:t>
            </a:r>
            <a:r>
              <a:rPr lang="en-IN" sz="2000" dirty="0" err="1"/>
              <a:t>and</a:t>
            </a:r>
            <a:r>
              <a:rPr lang="en-IN" sz="2000" dirty="0"/>
              <a:t> or in the resource request. </a:t>
            </a:r>
          </a:p>
          <a:p>
            <a:pPr marL="0" indent="0" algn="just">
              <a:buNone/>
            </a:pPr>
            <a:endParaRPr lang="en-IN" sz="2000" dirty="0"/>
          </a:p>
          <a:p>
            <a:pPr marL="0" indent="0" algn="just">
              <a:buNone/>
            </a:pPr>
            <a:r>
              <a:rPr lang="en-IN" sz="2000" dirty="0"/>
              <a:t>For example, in the ANDOR model, a request for multiple resources can be of the form x and (y or z).</a:t>
            </a:r>
            <a:endParaRPr lang="en-IN" sz="2000" b="1" dirty="0">
              <a:latin typeface="Times New Roman" pitchFamily="18" charset="0"/>
              <a:cs typeface="Times New Roman" pitchFamily="18" charset="0"/>
            </a:endParaRPr>
          </a:p>
        </p:txBody>
      </p:sp>
    </p:spTree>
    <p:extLst>
      <p:ext uri="{BB962C8B-B14F-4D97-AF65-F5344CB8AC3E}">
        <p14:creationId xmlns:p14="http://schemas.microsoft.com/office/powerpoint/2010/main" val="207496878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Autofit/>
          </a:bodyPr>
          <a:lstStyle/>
          <a:p>
            <a:r>
              <a:rPr lang="en-IN" sz="2800" b="1" dirty="0"/>
              <a:t>Models of deadlocks</a:t>
            </a:r>
            <a:endParaRPr lang="en-US" sz="2800" b="1" dirty="0">
              <a:solidFill>
                <a:srgbClr val="002060"/>
              </a:solidFill>
            </a:endParaRPr>
          </a:p>
        </p:txBody>
      </p:sp>
      <p:sp>
        <p:nvSpPr>
          <p:cNvPr id="3" name="Content Placeholder 2"/>
          <p:cNvSpPr>
            <a:spLocks noGrp="1"/>
          </p:cNvSpPr>
          <p:nvPr>
            <p:ph idx="1"/>
          </p:nvPr>
        </p:nvSpPr>
        <p:spPr>
          <a:xfrm>
            <a:off x="457200" y="838200"/>
            <a:ext cx="8610600" cy="5715000"/>
          </a:xfrm>
        </p:spPr>
        <p:txBody>
          <a:bodyPr>
            <a:normAutofit/>
          </a:bodyPr>
          <a:lstStyle/>
          <a:p>
            <a:pPr marL="0" indent="0" algn="just">
              <a:buNone/>
            </a:pPr>
            <a:r>
              <a:rPr lang="en-IN" sz="2000" b="1" dirty="0">
                <a:latin typeface="Times New Roman" pitchFamily="18" charset="0"/>
                <a:cs typeface="Times New Roman" pitchFamily="18" charset="0"/>
              </a:rPr>
              <a:t>4.</a:t>
            </a:r>
          </a:p>
          <a:p>
            <a:pPr marL="0" indent="0" algn="just">
              <a:buNone/>
            </a:pPr>
            <a:endParaRPr lang="en-IN" sz="2000" b="1" dirty="0">
              <a:latin typeface="Times New Roman" pitchFamily="18" charset="0"/>
              <a:cs typeface="Times New Roman" pitchFamily="18" charset="0"/>
            </a:endParaRPr>
          </a:p>
          <a:p>
            <a:pPr algn="just">
              <a:buFont typeface="Wingdings" panose="05000000000000000000" pitchFamily="2" charset="2"/>
              <a:buChar char="Ø"/>
            </a:pPr>
            <a:r>
              <a:rPr lang="en-IN" sz="2000" dirty="0"/>
              <a:t>Another form of the AND-OR model is the ( p q )model (called the P-out-of-Q model), which allows a request to obtain any p available resources from a pool of q resources. </a:t>
            </a:r>
          </a:p>
          <a:p>
            <a:pPr algn="just">
              <a:buFont typeface="Wingdings" panose="05000000000000000000" pitchFamily="2" charset="2"/>
              <a:buChar char="Ø"/>
            </a:pPr>
            <a:endParaRPr lang="en-IN" sz="2000" dirty="0"/>
          </a:p>
          <a:p>
            <a:pPr algn="just">
              <a:buFont typeface="Wingdings" panose="05000000000000000000" pitchFamily="2" charset="2"/>
              <a:buChar char="Ø"/>
            </a:pPr>
            <a:r>
              <a:rPr lang="en-IN" sz="2000" dirty="0"/>
              <a:t>Both the models are the same in expressive power.</a:t>
            </a:r>
          </a:p>
          <a:p>
            <a:pPr algn="just">
              <a:buFont typeface="Wingdings" panose="05000000000000000000" pitchFamily="2" charset="2"/>
              <a:buChar char="Ø"/>
            </a:pPr>
            <a:endParaRPr lang="en-IN" sz="2000" b="1" dirty="0">
              <a:latin typeface="Times New Roman" pitchFamily="18" charset="0"/>
              <a:cs typeface="Times New Roman" pitchFamily="18" charset="0"/>
            </a:endParaRPr>
          </a:p>
          <a:p>
            <a:pPr algn="just">
              <a:buFont typeface="Wingdings" panose="05000000000000000000" pitchFamily="2" charset="2"/>
              <a:buChar char="Ø"/>
            </a:pPr>
            <a:r>
              <a:rPr lang="en-IN" sz="2000" dirty="0"/>
              <a:t>model lends itself to a much more compact formation of a request</a:t>
            </a:r>
          </a:p>
          <a:p>
            <a:pPr algn="just">
              <a:buFont typeface="Wingdings" panose="05000000000000000000" pitchFamily="2" charset="2"/>
              <a:buChar char="Ø"/>
            </a:pPr>
            <a:endParaRPr lang="en-IN" sz="2000" b="1" dirty="0">
              <a:latin typeface="Times New Roman" pitchFamily="18" charset="0"/>
              <a:cs typeface="Times New Roman" pitchFamily="18" charset="0"/>
            </a:endParaRPr>
          </a:p>
          <a:p>
            <a:pPr algn="just">
              <a:buFont typeface="Wingdings" panose="05000000000000000000" pitchFamily="2" charset="2"/>
              <a:buChar char="Ø"/>
            </a:pPr>
            <a:r>
              <a:rPr lang="en-IN" sz="2000" dirty="0"/>
              <a:t>Every request in the model can be expressed in the AND-OR model and vice-versa</a:t>
            </a:r>
          </a:p>
          <a:p>
            <a:pPr algn="just">
              <a:buFont typeface="Wingdings" panose="05000000000000000000" pitchFamily="2" charset="2"/>
              <a:buChar char="Ø"/>
            </a:pPr>
            <a:endParaRPr lang="en-IN" sz="2000" b="1" dirty="0">
              <a:latin typeface="Times New Roman" pitchFamily="18" charset="0"/>
              <a:cs typeface="Times New Roman" pitchFamily="18" charset="0"/>
            </a:endParaRPr>
          </a:p>
          <a:p>
            <a:pPr marL="0" indent="0" algn="just">
              <a:buNone/>
            </a:pPr>
            <a:endParaRPr lang="en-IN" sz="2000" b="1" dirty="0">
              <a:latin typeface="Times New Roman" pitchFamily="18" charset="0"/>
              <a:cs typeface="Times New Roman" pitchFamily="18" charset="0"/>
            </a:endParaRP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762000"/>
            <a:ext cx="199072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6130190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Autofit/>
          </a:bodyPr>
          <a:lstStyle/>
          <a:p>
            <a:r>
              <a:rPr lang="en-IN" sz="2800" b="1" dirty="0"/>
              <a:t>Models of deadlocks</a:t>
            </a:r>
            <a:endParaRPr lang="en-US" sz="2800" b="1" dirty="0">
              <a:solidFill>
                <a:srgbClr val="002060"/>
              </a:solidFill>
            </a:endParaRPr>
          </a:p>
        </p:txBody>
      </p:sp>
      <p:sp>
        <p:nvSpPr>
          <p:cNvPr id="3" name="Content Placeholder 2"/>
          <p:cNvSpPr>
            <a:spLocks noGrp="1"/>
          </p:cNvSpPr>
          <p:nvPr>
            <p:ph idx="1"/>
          </p:nvPr>
        </p:nvSpPr>
        <p:spPr>
          <a:xfrm>
            <a:off x="381000" y="838200"/>
            <a:ext cx="8610600" cy="5715000"/>
          </a:xfrm>
        </p:spPr>
        <p:txBody>
          <a:bodyPr>
            <a:normAutofit/>
          </a:bodyPr>
          <a:lstStyle/>
          <a:p>
            <a:pPr marL="0" indent="0" algn="just">
              <a:buNone/>
            </a:pPr>
            <a:r>
              <a:rPr lang="en-IN" sz="2000" b="1" dirty="0">
                <a:latin typeface="Times New Roman" pitchFamily="18" charset="0"/>
                <a:cs typeface="Times New Roman" pitchFamily="18" charset="0"/>
              </a:rPr>
              <a:t>5. </a:t>
            </a:r>
            <a:r>
              <a:rPr lang="en-IN" sz="2000" b="1" dirty="0"/>
              <a:t>Unrestricted model</a:t>
            </a:r>
          </a:p>
          <a:p>
            <a:pPr marL="0" indent="0" algn="just">
              <a:buNone/>
            </a:pPr>
            <a:endParaRPr lang="en-IN" sz="2000" b="1" dirty="0">
              <a:latin typeface="Times New Roman" pitchFamily="18" charset="0"/>
              <a:cs typeface="Times New Roman" pitchFamily="18" charset="0"/>
            </a:endParaRPr>
          </a:p>
          <a:p>
            <a:pPr algn="just">
              <a:buFont typeface="Wingdings" panose="05000000000000000000" pitchFamily="2" charset="2"/>
              <a:buChar char="Ø"/>
            </a:pPr>
            <a:r>
              <a:rPr lang="en-IN" sz="2000" dirty="0"/>
              <a:t>In the unrestricted model, no assumptions are made regarding the underlying structure of resource requests.</a:t>
            </a:r>
          </a:p>
          <a:p>
            <a:pPr algn="just">
              <a:buFont typeface="Wingdings" panose="05000000000000000000" pitchFamily="2" charset="2"/>
              <a:buChar char="Ø"/>
            </a:pPr>
            <a:endParaRPr lang="en-IN" sz="2000" b="1" dirty="0">
              <a:latin typeface="Times New Roman" pitchFamily="18" charset="0"/>
              <a:cs typeface="Times New Roman" pitchFamily="18" charset="0"/>
            </a:endParaRPr>
          </a:p>
          <a:p>
            <a:pPr algn="just">
              <a:buFont typeface="Wingdings" panose="05000000000000000000" pitchFamily="2" charset="2"/>
              <a:buChar char="Ø"/>
            </a:pPr>
            <a:r>
              <a:rPr lang="en-IN" sz="2000" dirty="0"/>
              <a:t>Only one assumption that the deadlock is stable is made and hence it is the most general model.</a:t>
            </a:r>
          </a:p>
          <a:p>
            <a:pPr algn="just">
              <a:buFont typeface="Wingdings" panose="05000000000000000000" pitchFamily="2" charset="2"/>
              <a:buChar char="Ø"/>
            </a:pPr>
            <a:endParaRPr lang="en-IN" sz="2000" b="1" dirty="0">
              <a:latin typeface="Times New Roman" pitchFamily="18" charset="0"/>
              <a:cs typeface="Times New Roman" pitchFamily="18" charset="0"/>
            </a:endParaRPr>
          </a:p>
          <a:p>
            <a:pPr algn="just">
              <a:buFont typeface="Wingdings" panose="05000000000000000000" pitchFamily="2" charset="2"/>
              <a:buChar char="Ø"/>
            </a:pPr>
            <a:r>
              <a:rPr lang="en-IN" sz="2000" dirty="0"/>
              <a:t>This model helps separate concerns:</a:t>
            </a:r>
          </a:p>
          <a:p>
            <a:pPr algn="just">
              <a:buFont typeface="Wingdings" panose="05000000000000000000" pitchFamily="2" charset="2"/>
              <a:buChar char="Ø"/>
            </a:pPr>
            <a:r>
              <a:rPr lang="en-IN" sz="2000" dirty="0"/>
              <a:t> Concerns about properties of the problem (stability and deadlock) are separated from underlying distributed systems computations (e.g., message passing versus synchronous communication). </a:t>
            </a:r>
          </a:p>
          <a:p>
            <a:pPr algn="just">
              <a:buFont typeface="Wingdings" panose="05000000000000000000" pitchFamily="2" charset="2"/>
              <a:buChar char="Ø"/>
            </a:pPr>
            <a:endParaRPr lang="en-IN" sz="2000" b="1" dirty="0">
              <a:latin typeface="Times New Roman" pitchFamily="18" charset="0"/>
              <a:cs typeface="Times New Roman" pitchFamily="18" charset="0"/>
            </a:endParaRPr>
          </a:p>
          <a:p>
            <a:pPr marL="0" indent="0" algn="just">
              <a:buNone/>
            </a:pPr>
            <a:endParaRPr lang="en-IN" sz="2000" b="1" dirty="0">
              <a:latin typeface="Times New Roman" pitchFamily="18" charset="0"/>
              <a:cs typeface="Times New Roman" pitchFamily="18" charset="0"/>
            </a:endParaRPr>
          </a:p>
        </p:txBody>
      </p:sp>
    </p:spTree>
    <p:extLst>
      <p:ext uri="{BB962C8B-B14F-4D97-AF65-F5344CB8AC3E}">
        <p14:creationId xmlns:p14="http://schemas.microsoft.com/office/powerpoint/2010/main" val="31529706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Autofit/>
          </a:bodyPr>
          <a:lstStyle/>
          <a:p>
            <a:r>
              <a:rPr lang="en-IN" sz="2800" b="1" dirty="0">
                <a:solidFill>
                  <a:srgbClr val="002060"/>
                </a:solidFill>
              </a:rPr>
              <a:t>Distributed mutual exclusion algorithms</a:t>
            </a:r>
            <a:endParaRPr lang="en-US" sz="2800" b="1" dirty="0">
              <a:solidFill>
                <a:srgbClr val="002060"/>
              </a:solidFill>
            </a:endParaRPr>
          </a:p>
        </p:txBody>
      </p:sp>
      <p:sp>
        <p:nvSpPr>
          <p:cNvPr id="3" name="Content Placeholder 2"/>
          <p:cNvSpPr>
            <a:spLocks noGrp="1"/>
          </p:cNvSpPr>
          <p:nvPr>
            <p:ph idx="1"/>
          </p:nvPr>
        </p:nvSpPr>
        <p:spPr>
          <a:xfrm>
            <a:off x="381000" y="838200"/>
            <a:ext cx="8610600" cy="5715000"/>
          </a:xfrm>
        </p:spPr>
        <p:txBody>
          <a:bodyPr>
            <a:normAutofit fontScale="92500" lnSpcReduction="20000"/>
          </a:bodyPr>
          <a:lstStyle/>
          <a:p>
            <a:pPr algn="just">
              <a:buFont typeface="Wingdings" pitchFamily="2" charset="2"/>
              <a:buChar char="§"/>
            </a:pPr>
            <a:r>
              <a:rPr lang="en-IN" sz="2000" b="1" dirty="0"/>
              <a:t>In the token-based approach</a:t>
            </a:r>
            <a:r>
              <a:rPr lang="en-IN" sz="2000" dirty="0"/>
              <a:t>, a unique token is shared among the sites. </a:t>
            </a:r>
          </a:p>
          <a:p>
            <a:pPr algn="just">
              <a:buFont typeface="Wingdings" pitchFamily="2" charset="2"/>
              <a:buChar char="§"/>
            </a:pPr>
            <a:endParaRPr lang="en-IN" sz="2000" dirty="0"/>
          </a:p>
          <a:p>
            <a:pPr algn="just">
              <a:buFont typeface="Wingdings" pitchFamily="2" charset="2"/>
              <a:buChar char="§"/>
            </a:pPr>
            <a:r>
              <a:rPr lang="en-IN" sz="2000" dirty="0"/>
              <a:t>A site is allowed to enter its CS if it possesses the token and it continues to hold the token until the execution of the CS is over. </a:t>
            </a:r>
          </a:p>
          <a:p>
            <a:pPr algn="just">
              <a:buFont typeface="Wingdings" pitchFamily="2" charset="2"/>
              <a:buChar char="§"/>
            </a:pPr>
            <a:endParaRPr lang="en-IN" sz="2000" dirty="0"/>
          </a:p>
          <a:p>
            <a:pPr algn="just">
              <a:buFont typeface="Wingdings" pitchFamily="2" charset="2"/>
              <a:buChar char="§"/>
            </a:pPr>
            <a:r>
              <a:rPr lang="en-IN" sz="2000" dirty="0"/>
              <a:t>Mutual exclusion is ensured because the token is unique</a:t>
            </a:r>
          </a:p>
          <a:p>
            <a:pPr algn="just">
              <a:buFont typeface="Wingdings" pitchFamily="2" charset="2"/>
              <a:buChar char="§"/>
            </a:pPr>
            <a:endParaRPr lang="en-IN" sz="2000" b="1" dirty="0">
              <a:latin typeface="Times New Roman" pitchFamily="18" charset="0"/>
              <a:cs typeface="Times New Roman" pitchFamily="18" charset="0"/>
            </a:endParaRPr>
          </a:p>
          <a:p>
            <a:pPr algn="just">
              <a:buFont typeface="Wingdings" pitchFamily="2" charset="2"/>
              <a:buChar char="§"/>
            </a:pPr>
            <a:r>
              <a:rPr lang="en-IN" sz="2000" b="1" dirty="0"/>
              <a:t>In the non-token-based approach</a:t>
            </a:r>
            <a:r>
              <a:rPr lang="en-IN" sz="2000" dirty="0"/>
              <a:t>, two or more successive rounds of messages are exchanged among the sites to determine which site will enter the CS next. </a:t>
            </a:r>
          </a:p>
          <a:p>
            <a:pPr algn="just">
              <a:buFont typeface="Wingdings" pitchFamily="2" charset="2"/>
              <a:buChar char="§"/>
            </a:pPr>
            <a:endParaRPr lang="en-IN" sz="2000" dirty="0"/>
          </a:p>
          <a:p>
            <a:pPr algn="just">
              <a:buFont typeface="Wingdings" pitchFamily="2" charset="2"/>
              <a:buChar char="§"/>
            </a:pPr>
            <a:r>
              <a:rPr lang="en-IN" sz="2000" dirty="0"/>
              <a:t>A site enters the critical section (CS) when an assertion, defined on its local variables, becomes true. </a:t>
            </a:r>
          </a:p>
          <a:p>
            <a:pPr algn="just">
              <a:buFont typeface="Wingdings" pitchFamily="2" charset="2"/>
              <a:buChar char="§"/>
            </a:pPr>
            <a:endParaRPr lang="en-IN" sz="2000" b="1" dirty="0">
              <a:latin typeface="Times New Roman" pitchFamily="18" charset="0"/>
              <a:cs typeface="Times New Roman" pitchFamily="18" charset="0"/>
            </a:endParaRPr>
          </a:p>
          <a:p>
            <a:pPr algn="just">
              <a:buFont typeface="Wingdings" pitchFamily="2" charset="2"/>
              <a:buChar char="§"/>
            </a:pPr>
            <a:r>
              <a:rPr lang="en-IN" sz="2000" b="1" dirty="0"/>
              <a:t>In the quorum-based approach</a:t>
            </a:r>
            <a:r>
              <a:rPr lang="en-IN" sz="2000" dirty="0"/>
              <a:t>, each site requests permission to execute the CS from a subset of sites (called a quorum). </a:t>
            </a:r>
          </a:p>
          <a:p>
            <a:pPr algn="just">
              <a:buFont typeface="Wingdings" pitchFamily="2" charset="2"/>
              <a:buChar char="§"/>
            </a:pPr>
            <a:endParaRPr lang="en-IN" sz="2000" dirty="0"/>
          </a:p>
          <a:p>
            <a:pPr algn="just">
              <a:buFont typeface="Wingdings" pitchFamily="2" charset="2"/>
              <a:buChar char="§"/>
            </a:pPr>
            <a:r>
              <a:rPr lang="en-IN" sz="2000" dirty="0"/>
              <a:t>The quorums are formed in such a way that when two sites concurrently request access to the CS, at least one site receives both the requests and this site is responsible to make sure that only one request executes the CS at any time.</a:t>
            </a:r>
            <a:endParaRPr lang="en-IN" sz="2000" b="1" dirty="0">
              <a:latin typeface="Times New Roman" pitchFamily="18" charset="0"/>
              <a:cs typeface="Times New Roman" pitchFamily="18" charset="0"/>
            </a:endParaRPr>
          </a:p>
        </p:txBody>
      </p:sp>
    </p:spTree>
    <p:extLst>
      <p:ext uri="{BB962C8B-B14F-4D97-AF65-F5344CB8AC3E}">
        <p14:creationId xmlns:p14="http://schemas.microsoft.com/office/powerpoint/2010/main" val="13414720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Autofit/>
          </a:bodyPr>
          <a:lstStyle/>
          <a:p>
            <a:r>
              <a:rPr lang="en-IN" sz="2800" b="1" dirty="0">
                <a:solidFill>
                  <a:srgbClr val="002060"/>
                </a:solidFill>
              </a:rPr>
              <a:t>Distributed mutual exclusion algorithms</a:t>
            </a:r>
            <a:endParaRPr lang="en-US" sz="2800" b="1" dirty="0">
              <a:solidFill>
                <a:srgbClr val="002060"/>
              </a:solidFill>
            </a:endParaRPr>
          </a:p>
        </p:txBody>
      </p:sp>
      <p:sp>
        <p:nvSpPr>
          <p:cNvPr id="3" name="Content Placeholder 2"/>
          <p:cNvSpPr>
            <a:spLocks noGrp="1"/>
          </p:cNvSpPr>
          <p:nvPr>
            <p:ph idx="1"/>
          </p:nvPr>
        </p:nvSpPr>
        <p:spPr>
          <a:xfrm>
            <a:off x="381000" y="838200"/>
            <a:ext cx="8610600" cy="5715000"/>
          </a:xfrm>
        </p:spPr>
        <p:txBody>
          <a:bodyPr>
            <a:normAutofit fontScale="92500" lnSpcReduction="10000"/>
          </a:bodyPr>
          <a:lstStyle/>
          <a:p>
            <a:pPr algn="just">
              <a:buFont typeface="Wingdings" pitchFamily="2" charset="2"/>
              <a:buChar char="§"/>
            </a:pPr>
            <a:r>
              <a:rPr lang="en-IN" sz="2000" b="1" dirty="0"/>
              <a:t>System model</a:t>
            </a:r>
          </a:p>
          <a:p>
            <a:pPr algn="just">
              <a:buFont typeface="Wingdings" pitchFamily="2" charset="2"/>
              <a:buChar char="§"/>
            </a:pPr>
            <a:endParaRPr lang="en-IN" sz="2000" b="1" dirty="0"/>
          </a:p>
          <a:p>
            <a:pPr algn="just">
              <a:buFont typeface="Wingdings" pitchFamily="2" charset="2"/>
              <a:buChar char="§"/>
            </a:pPr>
            <a:r>
              <a:rPr lang="en-IN" sz="2000" dirty="0"/>
              <a:t>The system consists of N sites, S1, S2, , SN . Without loss of generality, we assume that a single process is running on each site</a:t>
            </a:r>
          </a:p>
          <a:p>
            <a:pPr algn="just">
              <a:buFont typeface="Wingdings" pitchFamily="2" charset="2"/>
              <a:buChar char="§"/>
            </a:pPr>
            <a:endParaRPr lang="en-IN" sz="2000" b="1" dirty="0"/>
          </a:p>
          <a:p>
            <a:pPr algn="just">
              <a:buFont typeface="Wingdings" pitchFamily="2" charset="2"/>
              <a:buChar char="§"/>
            </a:pPr>
            <a:r>
              <a:rPr lang="en-IN" sz="2000" dirty="0"/>
              <a:t>The process at site Si is denoted by pi. </a:t>
            </a:r>
          </a:p>
          <a:p>
            <a:pPr algn="just">
              <a:buFont typeface="Wingdings" pitchFamily="2" charset="2"/>
              <a:buChar char="§"/>
            </a:pPr>
            <a:endParaRPr lang="en-IN" sz="2000" dirty="0"/>
          </a:p>
          <a:p>
            <a:pPr algn="just">
              <a:buFont typeface="Wingdings" pitchFamily="2" charset="2"/>
              <a:buChar char="§"/>
            </a:pPr>
            <a:r>
              <a:rPr lang="en-IN" sz="2000" dirty="0"/>
              <a:t>All these processes communicate asynchronously over an underlying communication network. </a:t>
            </a:r>
          </a:p>
          <a:p>
            <a:pPr algn="just">
              <a:buFont typeface="Wingdings" pitchFamily="2" charset="2"/>
              <a:buChar char="§"/>
            </a:pPr>
            <a:endParaRPr lang="en-IN" sz="2000" dirty="0"/>
          </a:p>
          <a:p>
            <a:pPr algn="just">
              <a:buFont typeface="Wingdings" pitchFamily="2" charset="2"/>
              <a:buChar char="§"/>
            </a:pPr>
            <a:r>
              <a:rPr lang="en-IN" sz="2000" dirty="0"/>
              <a:t>A process wishing to enter the CS requests all other or a subset of processes by sending REQUEST messages, and waits for appropriate replies before entering the CS</a:t>
            </a:r>
            <a:endParaRPr lang="en-IN" sz="2000" b="1" dirty="0"/>
          </a:p>
          <a:p>
            <a:pPr algn="just">
              <a:buFont typeface="Wingdings" pitchFamily="2" charset="2"/>
              <a:buChar char="§"/>
            </a:pPr>
            <a:endParaRPr lang="en-IN" sz="2000" b="1" dirty="0">
              <a:latin typeface="Times New Roman" pitchFamily="18" charset="0"/>
              <a:cs typeface="Times New Roman" pitchFamily="18" charset="0"/>
            </a:endParaRPr>
          </a:p>
          <a:p>
            <a:pPr algn="just">
              <a:buFont typeface="Wingdings" pitchFamily="2" charset="2"/>
              <a:buChar char="§"/>
            </a:pPr>
            <a:r>
              <a:rPr lang="en-IN" sz="2000" dirty="0"/>
              <a:t>While waiting the process is not allowed to make further requests to enter the CS.</a:t>
            </a:r>
          </a:p>
          <a:p>
            <a:pPr algn="just">
              <a:buFont typeface="Wingdings" pitchFamily="2" charset="2"/>
              <a:buChar char="§"/>
            </a:pPr>
            <a:endParaRPr lang="en-IN" sz="2000" dirty="0"/>
          </a:p>
          <a:p>
            <a:pPr algn="just">
              <a:buFont typeface="Wingdings" pitchFamily="2" charset="2"/>
              <a:buChar char="§"/>
            </a:pPr>
            <a:r>
              <a:rPr lang="en-IN" sz="2000" dirty="0"/>
              <a:t> A site can be in one of the following three states: requesting the CS, executing the CS, or neither requesting nor executing the CS</a:t>
            </a:r>
            <a:endParaRPr lang="en-IN" sz="2000" b="1" dirty="0">
              <a:latin typeface="Times New Roman" pitchFamily="18" charset="0"/>
              <a:cs typeface="Times New Roman" pitchFamily="18" charset="0"/>
            </a:endParaRPr>
          </a:p>
        </p:txBody>
      </p:sp>
    </p:spTree>
    <p:extLst>
      <p:ext uri="{BB962C8B-B14F-4D97-AF65-F5344CB8AC3E}">
        <p14:creationId xmlns:p14="http://schemas.microsoft.com/office/powerpoint/2010/main" val="33680884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Autofit/>
          </a:bodyPr>
          <a:lstStyle/>
          <a:p>
            <a:r>
              <a:rPr lang="en-IN" sz="2800" b="1" dirty="0">
                <a:solidFill>
                  <a:srgbClr val="002060"/>
                </a:solidFill>
              </a:rPr>
              <a:t>Distributed mutual exclusion algorithms</a:t>
            </a:r>
            <a:endParaRPr lang="en-US" sz="2800" b="1" dirty="0">
              <a:solidFill>
                <a:srgbClr val="002060"/>
              </a:solidFill>
            </a:endParaRPr>
          </a:p>
        </p:txBody>
      </p:sp>
      <p:sp>
        <p:nvSpPr>
          <p:cNvPr id="3" name="Content Placeholder 2"/>
          <p:cNvSpPr>
            <a:spLocks noGrp="1"/>
          </p:cNvSpPr>
          <p:nvPr>
            <p:ph idx="1"/>
          </p:nvPr>
        </p:nvSpPr>
        <p:spPr>
          <a:xfrm>
            <a:off x="381000" y="838200"/>
            <a:ext cx="8610600" cy="5715000"/>
          </a:xfrm>
        </p:spPr>
        <p:txBody>
          <a:bodyPr>
            <a:normAutofit/>
          </a:bodyPr>
          <a:lstStyle/>
          <a:p>
            <a:pPr algn="just">
              <a:buFont typeface="Wingdings" pitchFamily="2" charset="2"/>
              <a:buChar char="§"/>
            </a:pPr>
            <a:r>
              <a:rPr lang="en-IN" sz="2000" dirty="0"/>
              <a:t>In the “requesting the CS” state, the site is blocked and cannot make further requests for the CS.</a:t>
            </a:r>
          </a:p>
          <a:p>
            <a:pPr algn="just">
              <a:buFont typeface="Wingdings" pitchFamily="2" charset="2"/>
              <a:buChar char="§"/>
            </a:pPr>
            <a:endParaRPr lang="en-IN" sz="2000" dirty="0"/>
          </a:p>
          <a:p>
            <a:pPr algn="just">
              <a:buFont typeface="Wingdings" pitchFamily="2" charset="2"/>
              <a:buChar char="§"/>
            </a:pPr>
            <a:r>
              <a:rPr lang="en-IN" sz="2000" dirty="0"/>
              <a:t> In the “idle” state, the site is executing outside the CS. </a:t>
            </a:r>
          </a:p>
          <a:p>
            <a:pPr algn="just">
              <a:buFont typeface="Wingdings" pitchFamily="2" charset="2"/>
              <a:buChar char="§"/>
            </a:pPr>
            <a:endParaRPr lang="en-IN" sz="2000" dirty="0"/>
          </a:p>
          <a:p>
            <a:pPr algn="just">
              <a:buFont typeface="Wingdings" pitchFamily="2" charset="2"/>
              <a:buChar char="§"/>
            </a:pPr>
            <a:r>
              <a:rPr lang="en-IN" sz="2000" dirty="0"/>
              <a:t>In the token-based algorithms, a site can also be in a state where a site holding the token is executing outside the CS. </a:t>
            </a:r>
          </a:p>
          <a:p>
            <a:pPr algn="just">
              <a:buFont typeface="Wingdings" pitchFamily="2" charset="2"/>
              <a:buChar char="§"/>
            </a:pPr>
            <a:endParaRPr lang="en-IN" sz="2000" dirty="0"/>
          </a:p>
          <a:p>
            <a:pPr algn="just">
              <a:buFont typeface="Wingdings" pitchFamily="2" charset="2"/>
              <a:buChar char="§"/>
            </a:pPr>
            <a:r>
              <a:rPr lang="en-IN" sz="2000" dirty="0"/>
              <a:t>Such state is refereed to as the idle token state. </a:t>
            </a:r>
          </a:p>
          <a:p>
            <a:pPr algn="just">
              <a:buFont typeface="Wingdings" pitchFamily="2" charset="2"/>
              <a:buChar char="§"/>
            </a:pPr>
            <a:endParaRPr lang="en-IN" sz="2000" dirty="0"/>
          </a:p>
          <a:p>
            <a:pPr algn="just">
              <a:buFont typeface="Wingdings" pitchFamily="2" charset="2"/>
              <a:buChar char="§"/>
            </a:pPr>
            <a:r>
              <a:rPr lang="en-IN" sz="2000" dirty="0"/>
              <a:t>At any instant, a site may have several pending requests for CS. </a:t>
            </a:r>
          </a:p>
          <a:p>
            <a:pPr algn="just">
              <a:buFont typeface="Wingdings" pitchFamily="2" charset="2"/>
              <a:buChar char="§"/>
            </a:pPr>
            <a:endParaRPr lang="en-IN" sz="2000" dirty="0"/>
          </a:p>
          <a:p>
            <a:pPr algn="just">
              <a:buFont typeface="Wingdings" pitchFamily="2" charset="2"/>
              <a:buChar char="§"/>
            </a:pPr>
            <a:r>
              <a:rPr lang="en-IN" sz="2000" dirty="0"/>
              <a:t>A site queues up these requests and serves them one at a time.</a:t>
            </a:r>
            <a:endParaRPr lang="en-IN" sz="2000" b="1" dirty="0">
              <a:latin typeface="Times New Roman" pitchFamily="18" charset="0"/>
              <a:cs typeface="Times New Roman" pitchFamily="18" charset="0"/>
            </a:endParaRPr>
          </a:p>
        </p:txBody>
      </p:sp>
    </p:spTree>
    <p:extLst>
      <p:ext uri="{BB962C8B-B14F-4D97-AF65-F5344CB8AC3E}">
        <p14:creationId xmlns:p14="http://schemas.microsoft.com/office/powerpoint/2010/main" val="28785147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Autofit/>
          </a:bodyPr>
          <a:lstStyle/>
          <a:p>
            <a:r>
              <a:rPr lang="en-IN" sz="2800" b="1" dirty="0">
                <a:solidFill>
                  <a:srgbClr val="002060"/>
                </a:solidFill>
              </a:rPr>
              <a:t>Distributed mutual exclusion algorithms</a:t>
            </a:r>
            <a:endParaRPr lang="en-US" sz="2800" b="1" dirty="0">
              <a:solidFill>
                <a:srgbClr val="002060"/>
              </a:solidFill>
            </a:endParaRPr>
          </a:p>
        </p:txBody>
      </p:sp>
      <p:sp>
        <p:nvSpPr>
          <p:cNvPr id="3" name="Content Placeholder 2"/>
          <p:cNvSpPr>
            <a:spLocks noGrp="1"/>
          </p:cNvSpPr>
          <p:nvPr>
            <p:ph idx="1"/>
          </p:nvPr>
        </p:nvSpPr>
        <p:spPr>
          <a:xfrm>
            <a:off x="381000" y="838200"/>
            <a:ext cx="8610600" cy="5715000"/>
          </a:xfrm>
        </p:spPr>
        <p:txBody>
          <a:bodyPr>
            <a:normAutofit fontScale="92500" lnSpcReduction="20000"/>
          </a:bodyPr>
          <a:lstStyle/>
          <a:p>
            <a:pPr algn="just">
              <a:buFont typeface="Wingdings" pitchFamily="2" charset="2"/>
              <a:buChar char="§"/>
            </a:pPr>
            <a:r>
              <a:rPr lang="en-IN" sz="2000" dirty="0"/>
              <a:t>We do not make any assumption regarding communication channels if they are FIFO or not. </a:t>
            </a:r>
          </a:p>
          <a:p>
            <a:pPr algn="just">
              <a:buFont typeface="Wingdings" pitchFamily="2" charset="2"/>
              <a:buChar char="§"/>
            </a:pPr>
            <a:endParaRPr lang="en-IN" sz="2000" dirty="0"/>
          </a:p>
          <a:p>
            <a:pPr algn="just">
              <a:buFont typeface="Wingdings" pitchFamily="2" charset="2"/>
              <a:buChar char="§"/>
            </a:pPr>
            <a:r>
              <a:rPr lang="en-IN" sz="2000" dirty="0"/>
              <a:t>This is algorithm specific. We assume that channels reliably deliver all messages, sites do not crash, and the network does not get partitioned</a:t>
            </a:r>
          </a:p>
          <a:p>
            <a:pPr algn="just">
              <a:buFont typeface="Wingdings" pitchFamily="2" charset="2"/>
              <a:buChar char="§"/>
            </a:pPr>
            <a:endParaRPr lang="en-IN" sz="2000" b="1" dirty="0">
              <a:latin typeface="Times New Roman" pitchFamily="18" charset="0"/>
              <a:cs typeface="Times New Roman" pitchFamily="18" charset="0"/>
            </a:endParaRPr>
          </a:p>
          <a:p>
            <a:pPr marL="0" indent="0" algn="just">
              <a:buNone/>
            </a:pPr>
            <a:r>
              <a:rPr lang="en-IN" sz="2000" b="1" dirty="0"/>
              <a:t>Requirements of mutual exclusion algorithms</a:t>
            </a:r>
          </a:p>
          <a:p>
            <a:pPr marL="0" indent="0" algn="just">
              <a:buNone/>
            </a:pPr>
            <a:r>
              <a:rPr lang="en-IN" sz="2000" dirty="0"/>
              <a:t>A mutual exclusion algorithm should satisfy the following properties:</a:t>
            </a:r>
          </a:p>
          <a:p>
            <a:pPr marL="0" indent="0" algn="just">
              <a:buNone/>
            </a:pPr>
            <a:endParaRPr lang="en-IN" sz="2000" b="1" dirty="0">
              <a:latin typeface="Times New Roman" pitchFamily="18" charset="0"/>
              <a:cs typeface="Times New Roman" pitchFamily="18" charset="0"/>
            </a:endParaRPr>
          </a:p>
          <a:p>
            <a:pPr marL="457200" indent="-457200" algn="just">
              <a:buAutoNum type="arabicPeriod"/>
            </a:pPr>
            <a:r>
              <a:rPr lang="en-IN" sz="2000" b="1" dirty="0"/>
              <a:t>Safety property:  </a:t>
            </a:r>
          </a:p>
          <a:p>
            <a:pPr marL="0" indent="0" algn="just">
              <a:buNone/>
            </a:pPr>
            <a:endParaRPr lang="en-IN" sz="2000" b="1" dirty="0"/>
          </a:p>
          <a:p>
            <a:pPr marL="0" indent="0" algn="just">
              <a:buNone/>
            </a:pPr>
            <a:r>
              <a:rPr lang="en-IN" sz="2000" dirty="0"/>
              <a:t>The safety property states that at any instant, only one process can execute the critical section.</a:t>
            </a:r>
          </a:p>
          <a:p>
            <a:pPr marL="0" indent="0" algn="just">
              <a:buNone/>
            </a:pPr>
            <a:endParaRPr lang="en-IN" sz="2000" dirty="0"/>
          </a:p>
          <a:p>
            <a:pPr marL="0" indent="0" algn="just">
              <a:buNone/>
            </a:pPr>
            <a:r>
              <a:rPr lang="en-IN" sz="2000" dirty="0"/>
              <a:t>This is an essential property of a mutual exclusion algorithm.</a:t>
            </a:r>
          </a:p>
          <a:p>
            <a:pPr marL="0" indent="0" algn="just">
              <a:buNone/>
            </a:pPr>
            <a:endParaRPr lang="en-IN" sz="2000" dirty="0"/>
          </a:p>
          <a:p>
            <a:pPr marL="0" indent="0" algn="just">
              <a:buNone/>
            </a:pPr>
            <a:r>
              <a:rPr lang="en-IN" sz="2000" b="1" dirty="0"/>
              <a:t>2.Liveness property :</a:t>
            </a:r>
          </a:p>
          <a:p>
            <a:pPr marL="0" indent="0" algn="just">
              <a:buNone/>
            </a:pPr>
            <a:endParaRPr lang="en-IN" sz="2000" b="1" dirty="0"/>
          </a:p>
          <a:p>
            <a:pPr marL="0" indent="0" algn="just">
              <a:buNone/>
            </a:pPr>
            <a:r>
              <a:rPr lang="en-IN" sz="2000" b="1" dirty="0"/>
              <a:t> </a:t>
            </a:r>
            <a:r>
              <a:rPr lang="en-IN" sz="2000" dirty="0"/>
              <a:t>This property states the absence of deadlock and starvation. </a:t>
            </a:r>
            <a:endParaRPr lang="en-IN" sz="2000" b="1" dirty="0">
              <a:latin typeface="Times New Roman" pitchFamily="18" charset="0"/>
              <a:cs typeface="Times New Roman" pitchFamily="18" charset="0"/>
            </a:endParaRPr>
          </a:p>
        </p:txBody>
      </p:sp>
    </p:spTree>
    <p:extLst>
      <p:ext uri="{BB962C8B-B14F-4D97-AF65-F5344CB8AC3E}">
        <p14:creationId xmlns:p14="http://schemas.microsoft.com/office/powerpoint/2010/main" val="15250427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Autofit/>
          </a:bodyPr>
          <a:lstStyle/>
          <a:p>
            <a:r>
              <a:rPr lang="en-IN" sz="2800" b="1" dirty="0">
                <a:solidFill>
                  <a:srgbClr val="002060"/>
                </a:solidFill>
              </a:rPr>
              <a:t>Distributed mutual exclusion algorithms</a:t>
            </a:r>
            <a:endParaRPr lang="en-US" sz="2800" b="1" dirty="0">
              <a:solidFill>
                <a:srgbClr val="002060"/>
              </a:solidFill>
            </a:endParaRPr>
          </a:p>
        </p:txBody>
      </p:sp>
      <p:sp>
        <p:nvSpPr>
          <p:cNvPr id="3" name="Content Placeholder 2"/>
          <p:cNvSpPr>
            <a:spLocks noGrp="1"/>
          </p:cNvSpPr>
          <p:nvPr>
            <p:ph idx="1"/>
          </p:nvPr>
        </p:nvSpPr>
        <p:spPr>
          <a:xfrm>
            <a:off x="381000" y="838200"/>
            <a:ext cx="8610600" cy="5715000"/>
          </a:xfrm>
        </p:spPr>
        <p:txBody>
          <a:bodyPr>
            <a:normAutofit/>
          </a:bodyPr>
          <a:lstStyle/>
          <a:p>
            <a:pPr marL="0" indent="0" algn="just">
              <a:buNone/>
            </a:pPr>
            <a:r>
              <a:rPr lang="en-IN" sz="2000" dirty="0"/>
              <a:t>Two or more sites should not endlessly wait for messages that will never arrive. </a:t>
            </a:r>
          </a:p>
          <a:p>
            <a:pPr marL="0" indent="0" algn="just">
              <a:buNone/>
            </a:pPr>
            <a:endParaRPr lang="en-IN" sz="2000" dirty="0"/>
          </a:p>
          <a:p>
            <a:pPr marL="0" indent="0" algn="just">
              <a:buNone/>
            </a:pPr>
            <a:r>
              <a:rPr lang="en-IN" sz="2000" dirty="0"/>
              <a:t>In addition, a site must not wait indefinitely to execute the CS while other sites are repeatedly executing the CS. </a:t>
            </a:r>
          </a:p>
          <a:p>
            <a:pPr marL="0" indent="0" algn="just">
              <a:buNone/>
            </a:pPr>
            <a:endParaRPr lang="en-IN" sz="2000" dirty="0"/>
          </a:p>
          <a:p>
            <a:pPr marL="0" indent="0" algn="just">
              <a:buNone/>
            </a:pPr>
            <a:r>
              <a:rPr lang="en-IN" sz="2000" dirty="0"/>
              <a:t>That is, every requesting site should get an opportunity to execute the CS in finite time.</a:t>
            </a:r>
          </a:p>
          <a:p>
            <a:pPr marL="0" indent="0" algn="just">
              <a:buNone/>
            </a:pPr>
            <a:endParaRPr lang="en-IN" sz="2000" b="1" dirty="0">
              <a:latin typeface="Times New Roman" pitchFamily="18" charset="0"/>
              <a:cs typeface="Times New Roman" pitchFamily="18" charset="0"/>
            </a:endParaRPr>
          </a:p>
          <a:p>
            <a:pPr marL="0" indent="0" algn="just">
              <a:buNone/>
            </a:pPr>
            <a:r>
              <a:rPr lang="en-IN" sz="2000" b="1" dirty="0"/>
              <a:t>3. Fairness :</a:t>
            </a:r>
          </a:p>
          <a:p>
            <a:pPr marL="0" indent="0" algn="just">
              <a:buNone/>
            </a:pPr>
            <a:endParaRPr lang="en-IN" sz="2000" b="1" dirty="0"/>
          </a:p>
          <a:p>
            <a:pPr marL="0" indent="0" algn="just">
              <a:buNone/>
            </a:pPr>
            <a:r>
              <a:rPr lang="en-IN" sz="2000" b="1" dirty="0"/>
              <a:t> </a:t>
            </a:r>
            <a:r>
              <a:rPr lang="en-IN" sz="2000" dirty="0"/>
              <a:t>Fairness in the context of mutual exclusion means that each process gets a fair chance to execute the CS. </a:t>
            </a:r>
          </a:p>
          <a:p>
            <a:pPr marL="0" indent="0" algn="just">
              <a:buNone/>
            </a:pPr>
            <a:endParaRPr lang="en-IN" sz="2000" dirty="0"/>
          </a:p>
          <a:p>
            <a:pPr marL="0" indent="0" algn="just">
              <a:buNone/>
            </a:pPr>
            <a:r>
              <a:rPr lang="en-IN" sz="2000" dirty="0"/>
              <a:t>In mutual exclusion algorithms, the fairness property generally means that the CS execution requests are executed in order of their arrival in the system</a:t>
            </a:r>
            <a:endParaRPr lang="en-IN" sz="2000" b="1" dirty="0">
              <a:latin typeface="Times New Roman" pitchFamily="18" charset="0"/>
              <a:cs typeface="Times New Roman" pitchFamily="18" charset="0"/>
            </a:endParaRPr>
          </a:p>
        </p:txBody>
      </p:sp>
    </p:spTree>
    <p:extLst>
      <p:ext uri="{BB962C8B-B14F-4D97-AF65-F5344CB8AC3E}">
        <p14:creationId xmlns:p14="http://schemas.microsoft.com/office/powerpoint/2010/main" val="21648040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3839</TotalTime>
  <Words>3568</Words>
  <Application>Microsoft Office PowerPoint</Application>
  <PresentationFormat>On-screen Show (4:3)</PresentationFormat>
  <Paragraphs>402</Paragraphs>
  <Slides>45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45</vt:i4>
      </vt:variant>
    </vt:vector>
  </HeadingPairs>
  <TitlesOfParts>
    <vt:vector size="50" baseType="lpstr">
      <vt:lpstr>Arial</vt:lpstr>
      <vt:lpstr>Calibri</vt:lpstr>
      <vt:lpstr>Times New Roman</vt:lpstr>
      <vt:lpstr>Wingdings</vt:lpstr>
      <vt:lpstr>Office Theme</vt:lpstr>
      <vt:lpstr>CST 402 - DISTRIBUTED COMPUTING</vt:lpstr>
      <vt:lpstr>Module - III</vt:lpstr>
      <vt:lpstr>Module – III Lesson Plan</vt:lpstr>
      <vt:lpstr>Distributed mutual exclusion algorithms</vt:lpstr>
      <vt:lpstr>Distributed mutual exclusion algorithms</vt:lpstr>
      <vt:lpstr>Distributed mutual exclusion algorithms</vt:lpstr>
      <vt:lpstr>Distributed mutual exclusion algorithms</vt:lpstr>
      <vt:lpstr>Distributed mutual exclusion algorithms</vt:lpstr>
      <vt:lpstr>Distributed mutual exclusion algorithms</vt:lpstr>
      <vt:lpstr>Distributed mutual exclusion algorithms</vt:lpstr>
      <vt:lpstr>Distributed mutual exclusion algorithms</vt:lpstr>
      <vt:lpstr>Lamport’s algorithm</vt:lpstr>
      <vt:lpstr>Lamport’s algorithm</vt:lpstr>
      <vt:lpstr>Ricart–Agrawala algorithm</vt:lpstr>
      <vt:lpstr>Ricart–Agrawala algorithm</vt:lpstr>
      <vt:lpstr>Ricart–Agrawala algorithm</vt:lpstr>
      <vt:lpstr>Quorum-based mutual exclusion algorithms</vt:lpstr>
      <vt:lpstr>Quorum-based mutual exclusion algorithms</vt:lpstr>
      <vt:lpstr>Quorum-based mutual exclusion algorithms</vt:lpstr>
      <vt:lpstr>Maekawa’s algorithm</vt:lpstr>
      <vt:lpstr>Token-based algorithms</vt:lpstr>
      <vt:lpstr> Suzuki–Kasami’s broadcast algorithm</vt:lpstr>
      <vt:lpstr> Suzuki–Kasami’s broadcast algorithm</vt:lpstr>
      <vt:lpstr>Deadlock detection in distributed systems </vt:lpstr>
      <vt:lpstr>Deadlock detection in distributed systems </vt:lpstr>
      <vt:lpstr>Deadlock detection in distributed systems </vt:lpstr>
      <vt:lpstr>Deadlock detection in distributed systems </vt:lpstr>
      <vt:lpstr>Deadlock detection in distributed systems </vt:lpstr>
      <vt:lpstr>Deadlock detection in distributed systems </vt:lpstr>
      <vt:lpstr>Deadlock detection in distributed systems </vt:lpstr>
      <vt:lpstr>Deadlock detection in distributed systems </vt:lpstr>
      <vt:lpstr>Issues in Deadlock detection in distributed systems </vt:lpstr>
      <vt:lpstr>Deadlock detection in distributed systems </vt:lpstr>
      <vt:lpstr>Deadlock detection in distributed systems </vt:lpstr>
      <vt:lpstr>Deadlock detection in distributed systems </vt:lpstr>
      <vt:lpstr>Models of deadlocks </vt:lpstr>
      <vt:lpstr>Models of deadlocks</vt:lpstr>
      <vt:lpstr>PowerPoint Presentation</vt:lpstr>
      <vt:lpstr>Models of deadlocks</vt:lpstr>
      <vt:lpstr>The OR model contd…</vt:lpstr>
      <vt:lpstr>The OR model contd…</vt:lpstr>
      <vt:lpstr>The OR model contd… </vt:lpstr>
      <vt:lpstr>Models of deadlocks</vt:lpstr>
      <vt:lpstr>Models of deadlocks</vt:lpstr>
      <vt:lpstr>Models of deadlocks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CST 402 - DISTRIBUTED COMPUTING</dc:title>
  <dc:creator>Jithin Jacob</dc:creator>
  <cp:lastModifiedBy>Manju</cp:lastModifiedBy>
  <cp:revision>131</cp:revision>
  <dcterms:created xsi:type="dcterms:W3CDTF">2006-08-16T00:00:00Z</dcterms:created>
  <dcterms:modified xsi:type="dcterms:W3CDTF">2023-04-11T13:53:43Z</dcterms:modified>
</cp:coreProperties>
</file>