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88" r:id="rId9"/>
    <p:sldId id="263" r:id="rId10"/>
    <p:sldId id="289" r:id="rId11"/>
    <p:sldId id="264" r:id="rId12"/>
    <p:sldId id="265" r:id="rId13"/>
    <p:sldId id="290" r:id="rId14"/>
    <p:sldId id="291" r:id="rId15"/>
    <p:sldId id="266" r:id="rId16"/>
    <p:sldId id="267" r:id="rId17"/>
    <p:sldId id="268" r:id="rId18"/>
    <p:sldId id="269" r:id="rId19"/>
    <p:sldId id="292" r:id="rId20"/>
    <p:sldId id="293" r:id="rId21"/>
    <p:sldId id="270" r:id="rId22"/>
    <p:sldId id="294" r:id="rId23"/>
    <p:sldId id="296" r:id="rId24"/>
    <p:sldId id="295" r:id="rId25"/>
    <p:sldId id="272" r:id="rId26"/>
    <p:sldId id="297" r:id="rId27"/>
    <p:sldId id="298" r:id="rId28"/>
    <p:sldId id="273" r:id="rId29"/>
    <p:sldId id="275" r:id="rId30"/>
    <p:sldId id="276" r:id="rId31"/>
    <p:sldId id="277" r:id="rId32"/>
    <p:sldId id="278" r:id="rId33"/>
    <p:sldId id="279" r:id="rId34"/>
    <p:sldId id="280" r:id="rId35"/>
    <p:sldId id="281" r:id="rId36"/>
    <p:sldId id="282" r:id="rId37"/>
    <p:sldId id="299" r:id="rId38"/>
    <p:sldId id="300" r:id="rId39"/>
    <p:sldId id="283" r:id="rId40"/>
    <p:sldId id="301" r:id="rId41"/>
    <p:sldId id="284" r:id="rId42"/>
    <p:sldId id="304" r:id="rId43"/>
    <p:sldId id="303" r:id="rId44"/>
    <p:sldId id="302" r:id="rId45"/>
    <p:sldId id="287" r:id="rId46"/>
    <p:sldId id="306" r:id="rId47"/>
    <p:sldId id="305" r:id="rId48"/>
    <p:sldId id="307" r:id="rId49"/>
    <p:sldId id="308" r:id="rId50"/>
    <p:sldId id="309" r:id="rId51"/>
    <p:sldId id="310" r:id="rId52"/>
    <p:sldId id="311" r:id="rId53"/>
    <p:sldId id="312" r:id="rId54"/>
    <p:sldId id="313" r:id="rId55"/>
    <p:sldId id="314" r:id="rId56"/>
    <p:sldId id="315" r:id="rId57"/>
    <p:sldId id="316" r:id="rId58"/>
    <p:sldId id="338"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7" r:id="rId75"/>
    <p:sldId id="333" r:id="rId76"/>
    <p:sldId id="334" r:id="rId77"/>
    <p:sldId id="335" r:id="rId78"/>
    <p:sldId id="336" r:id="rId7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1" roundtripDataSignature="AMtx7mjqai4ax2h8QPg0GRwRImJPtba2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64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62126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011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1792288" y="612775"/>
            <a:ext cx="5486400" cy="4114800"/>
          </a:xfrm>
          <a:prstGeom prst="rect">
            <a:avLst/>
          </a:prstGeom>
          <a:noFill/>
          <a:ln>
            <a:noFill/>
          </a:ln>
        </p:spPr>
      </p:sp>
      <p:sp>
        <p:nvSpPr>
          <p:cNvPr id="68" name="Google Shape;68;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 y="2590800"/>
            <a:ext cx="88392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060"/>
              </a:buClr>
              <a:buSzPts val="4200"/>
              <a:buFont typeface="Calibri"/>
              <a:buNone/>
            </a:pPr>
            <a:r>
              <a:rPr lang="en-IN" sz="4200" b="1">
                <a:solidFill>
                  <a:srgbClr val="002060"/>
                </a:solidFill>
              </a:rPr>
              <a:t>CST 402 - DISTRIBUTED COMPUTING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55E1-7F25-CD60-C0C9-90C5BCDD2EE9}"/>
              </a:ext>
            </a:extLst>
          </p:cNvPr>
          <p:cNvSpPr>
            <a:spLocks noGrp="1"/>
          </p:cNvSpPr>
          <p:nvPr>
            <p:ph type="title"/>
          </p:nvPr>
        </p:nvSpPr>
        <p:spPr/>
        <p:txBody>
          <a:bodyPr>
            <a:normAutofit fontScale="90000"/>
          </a:bodyPr>
          <a:lstStyle/>
          <a:p>
            <a:r>
              <a:rPr lang="en-GB" sz="4400" b="1" dirty="0"/>
              <a:t>DSM -</a:t>
            </a:r>
            <a:r>
              <a:rPr lang="en-GB" sz="4400" b="1" dirty="0">
                <a:solidFill>
                  <a:srgbClr val="FF0000"/>
                </a:solidFill>
              </a:rPr>
              <a:t>disadvantages</a:t>
            </a:r>
            <a:r>
              <a:rPr lang="en-GB" sz="4400" b="1" dirty="0"/>
              <a:t>:</a:t>
            </a:r>
            <a:br>
              <a:rPr lang="en-GB" dirty="0"/>
            </a:br>
            <a:endParaRPr lang="en-IN" dirty="0"/>
          </a:p>
        </p:txBody>
      </p:sp>
      <p:sp>
        <p:nvSpPr>
          <p:cNvPr id="3" name="Text Placeholder 2">
            <a:extLst>
              <a:ext uri="{FF2B5EF4-FFF2-40B4-BE49-F238E27FC236}">
                <a16:creationId xmlns:a16="http://schemas.microsoft.com/office/drawing/2014/main" id="{3AB405F6-BDAF-2AA1-549E-7C3AD5FD7D05}"/>
              </a:ext>
            </a:extLst>
          </p:cNvPr>
          <p:cNvSpPr>
            <a:spLocks noGrp="1"/>
          </p:cNvSpPr>
          <p:nvPr>
            <p:ph type="body" idx="1"/>
          </p:nvPr>
        </p:nvSpPr>
        <p:spPr/>
        <p:txBody>
          <a:bodyPr/>
          <a:lstStyle/>
          <a:p>
            <a:pPr marL="0" marR="0" lvl="0" indent="0" algn="just" defTabSz="914400" rtl="0" eaLnBrk="1" fontAlgn="auto" latinLnBrk="0" hangingPunct="1">
              <a:lnSpc>
                <a:spcPct val="150000"/>
              </a:lnSpc>
              <a:spcBef>
                <a:spcPts val="360"/>
              </a:spcBef>
              <a:spcAft>
                <a:spcPts val="0"/>
              </a:spcAft>
              <a:buClr>
                <a:srgbClr val="000000"/>
              </a:buClr>
              <a:buSzPts val="1800"/>
              <a:buNone/>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3.	By yielding </a:t>
            </a:r>
            <a:r>
              <a:rPr kumimoji="0" lang="en-GB" sz="1800" b="0" i="0" u="none" strike="noStrike" kern="0" cap="none" spc="0" normalizeH="0" baseline="0" noProof="0" dirty="0">
                <a:ln>
                  <a:noFill/>
                </a:ln>
                <a:solidFill>
                  <a:srgbClr val="FF0000"/>
                </a:solidFill>
                <a:effectLst/>
                <a:uLnTx/>
                <a:uFillTx/>
                <a:latin typeface="Calibri"/>
                <a:ea typeface="Calibri"/>
                <a:cs typeface="Calibri"/>
                <a:sym typeface="Calibri"/>
              </a:rPr>
              <a:t>control to the DSM memory management layer, programmers lose the ability to use their own message-passing solutions for accessing shared objects</a:t>
            </a: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 It is likely that the standard implementations of DSM have a higher overhead than a programmer-written implementation tailored for a specific application and system</a:t>
            </a:r>
            <a:endParaRPr kumimoji="0" lang="en-GB" sz="1800" b="1" i="0" u="none" strike="noStrike" kern="0" cap="none" spc="0" normalizeH="0" baseline="0" noProof="0" dirty="0">
              <a:ln>
                <a:noFill/>
              </a:ln>
              <a:solidFill>
                <a:srgbClr val="000000"/>
              </a:solidFill>
              <a:effectLst/>
              <a:uLnTx/>
              <a:uFillTx/>
              <a:latin typeface="Calibri"/>
              <a:ea typeface="Calibri"/>
              <a:cs typeface="Calibri"/>
              <a:sym typeface="Calibri"/>
            </a:endParaRPr>
          </a:p>
          <a:p>
            <a:endParaRPr lang="en-IN" dirty="0"/>
          </a:p>
        </p:txBody>
      </p:sp>
    </p:spTree>
    <p:extLst>
      <p:ext uri="{BB962C8B-B14F-4D97-AF65-F5344CB8AC3E}">
        <p14:creationId xmlns:p14="http://schemas.microsoft.com/office/powerpoint/2010/main" val="339100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002060"/>
              </a:buClr>
              <a:buSzPts val="3600"/>
              <a:buFont typeface="Calibri"/>
              <a:buNone/>
            </a:pPr>
            <a:r>
              <a:rPr lang="en-IN" sz="2400" b="1" dirty="0">
                <a:solidFill>
                  <a:srgbClr val="002060"/>
                </a:solidFill>
              </a:rPr>
              <a:t>I</a:t>
            </a:r>
            <a:r>
              <a:rPr lang="en-IN" sz="2400" b="1" dirty="0"/>
              <a:t>ssues in designing a DSM system </a:t>
            </a:r>
            <a:endParaRPr b="1" dirty="0"/>
          </a:p>
        </p:txBody>
      </p:sp>
      <p:sp>
        <p:nvSpPr>
          <p:cNvPr id="136" name="Google Shape;136;p9"/>
          <p:cNvSpPr txBox="1">
            <a:spLocks noGrp="1"/>
          </p:cNvSpPr>
          <p:nvPr>
            <p:ph type="body" idx="1"/>
          </p:nvPr>
        </p:nvSpPr>
        <p:spPr>
          <a:xfrm>
            <a:off x="457200" y="1066800"/>
            <a:ext cx="8610600" cy="4953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r>
              <a:rPr lang="en-IN" sz="1800" b="1" dirty="0"/>
              <a:t>The main issues in designing a DSM system are the following:</a:t>
            </a:r>
            <a:endParaRPr dirty="0"/>
          </a:p>
          <a:p>
            <a:pPr marL="285750" lvl="0" indent="-285750" algn="just" rtl="0">
              <a:lnSpc>
                <a:spcPct val="150000"/>
              </a:lnSpc>
              <a:spcBef>
                <a:spcPts val="360"/>
              </a:spcBef>
              <a:spcAft>
                <a:spcPts val="0"/>
              </a:spcAft>
              <a:buClr>
                <a:schemeClr val="dk1"/>
              </a:buClr>
              <a:buSzPts val="1800"/>
              <a:buFont typeface="Wingdings" panose="05000000000000000000" pitchFamily="2" charset="2"/>
              <a:buChar char="q"/>
            </a:pPr>
            <a:r>
              <a:rPr lang="en-IN" sz="1800" dirty="0"/>
              <a:t>  Determining </a:t>
            </a:r>
            <a:r>
              <a:rPr lang="en-IN" sz="1800" dirty="0">
                <a:solidFill>
                  <a:srgbClr val="FF0000"/>
                </a:solidFill>
              </a:rPr>
              <a:t>what semantics to allow for concurrent access to shared objects</a:t>
            </a:r>
            <a:r>
              <a:rPr lang="en-IN" sz="1800" dirty="0"/>
              <a:t>. The semantics needs to be clearly specified so that the </a:t>
            </a:r>
            <a:r>
              <a:rPr lang="en-IN" sz="1800" dirty="0">
                <a:solidFill>
                  <a:srgbClr val="FF0000"/>
                </a:solidFill>
              </a:rPr>
              <a:t>programmer can code </a:t>
            </a:r>
            <a:r>
              <a:rPr lang="en-IN" sz="1800" dirty="0"/>
              <a:t>his program </a:t>
            </a:r>
            <a:r>
              <a:rPr lang="en-IN" sz="1800" dirty="0">
                <a:solidFill>
                  <a:srgbClr val="FF0000"/>
                </a:solidFill>
              </a:rPr>
              <a:t>using an appropriate logic. </a:t>
            </a:r>
            <a:endParaRPr sz="1800" dirty="0"/>
          </a:p>
          <a:p>
            <a:pPr marL="285750" lvl="0" indent="-285750" algn="just" rtl="0">
              <a:lnSpc>
                <a:spcPct val="150000"/>
              </a:lnSpc>
              <a:spcBef>
                <a:spcPts val="360"/>
              </a:spcBef>
              <a:spcAft>
                <a:spcPts val="0"/>
              </a:spcAft>
              <a:buClr>
                <a:schemeClr val="dk1"/>
              </a:buClr>
              <a:buSzPts val="1800"/>
              <a:buFont typeface="Wingdings" panose="05000000000000000000" pitchFamily="2" charset="2"/>
              <a:buChar char="q"/>
            </a:pPr>
            <a:r>
              <a:rPr lang="en-IN" sz="1800" dirty="0"/>
              <a:t> </a:t>
            </a:r>
            <a:r>
              <a:rPr lang="en-IN" sz="1800" dirty="0">
                <a:solidFill>
                  <a:srgbClr val="FF0000"/>
                </a:solidFill>
              </a:rPr>
              <a:t>Determining the best way to implement the semantics of concurrent access to shared data</a:t>
            </a:r>
            <a:r>
              <a:rPr lang="en-IN" sz="1800" dirty="0"/>
              <a:t>. One possibility is to use replication. Decide on degree of replication</a:t>
            </a:r>
          </a:p>
          <a:p>
            <a:pPr marL="285750" lvl="0" indent="-285750" algn="just" rtl="0">
              <a:lnSpc>
                <a:spcPct val="150000"/>
              </a:lnSpc>
              <a:spcBef>
                <a:spcPts val="360"/>
              </a:spcBef>
              <a:spcAft>
                <a:spcPts val="0"/>
              </a:spcAft>
              <a:buClr>
                <a:schemeClr val="dk1"/>
              </a:buClr>
              <a:buSzPts val="1800"/>
              <a:buFont typeface="Wingdings" panose="05000000000000000000" pitchFamily="2" charset="2"/>
              <a:buChar char="Ø"/>
            </a:pPr>
            <a:r>
              <a:rPr lang="en-IN" sz="1800" dirty="0"/>
              <a:t> -partial replication at some sites, or full replication at all the sites. </a:t>
            </a:r>
          </a:p>
          <a:p>
            <a:pPr marL="285750" lvl="0" indent="-285750" algn="just" rtl="0">
              <a:lnSpc>
                <a:spcPct val="150000"/>
              </a:lnSpc>
              <a:spcBef>
                <a:spcPts val="360"/>
              </a:spcBef>
              <a:spcAft>
                <a:spcPts val="0"/>
              </a:spcAft>
              <a:buClr>
                <a:schemeClr val="dk1"/>
              </a:buClr>
              <a:buSzPts val="1800"/>
              <a:buFont typeface="Wingdings" panose="05000000000000000000" pitchFamily="2" charset="2"/>
              <a:buChar char="Ø"/>
            </a:pPr>
            <a:r>
              <a:rPr lang="en-IN" sz="1800" dirty="0"/>
              <a:t>-decide on whether to use read-replication (replication for the read operations) or write-replication (replication for the write operations) or both.</a:t>
            </a:r>
            <a:endParaRPr dirty="0"/>
          </a:p>
          <a:p>
            <a:pPr marL="0" lvl="0" indent="0" algn="just" rtl="0">
              <a:lnSpc>
                <a:spcPct val="150000"/>
              </a:lnSpc>
              <a:spcBef>
                <a:spcPts val="360"/>
              </a:spcBef>
              <a:spcAft>
                <a:spcPts val="0"/>
              </a:spcAft>
              <a:buClr>
                <a:schemeClr val="dk1"/>
              </a:buClr>
              <a:buSzPts val="1800"/>
              <a:buNone/>
            </a:pPr>
            <a:endParaRPr sz="1800" dirty="0"/>
          </a:p>
          <a:p>
            <a:pPr marL="0" lvl="0" indent="0" algn="just" rtl="0">
              <a:lnSpc>
                <a:spcPct val="150000"/>
              </a:lnSpc>
              <a:spcBef>
                <a:spcPts val="360"/>
              </a:spcBef>
              <a:spcAft>
                <a:spcPts val="0"/>
              </a:spcAft>
              <a:buClr>
                <a:schemeClr val="dk1"/>
              </a:buClr>
              <a:buSzPts val="1800"/>
              <a:buNone/>
            </a:pPr>
            <a:r>
              <a:rPr lang="en-IN" sz="1800" dirty="0"/>
              <a:t> </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002060"/>
              </a:buClr>
              <a:buSzPts val="3600"/>
              <a:buFont typeface="Calibri"/>
              <a:buNone/>
            </a:pPr>
            <a:r>
              <a:rPr lang="en-IN" sz="3600" b="1" dirty="0">
                <a:solidFill>
                  <a:srgbClr val="002060"/>
                </a:solidFill>
              </a:rPr>
              <a:t>I</a:t>
            </a:r>
            <a:r>
              <a:rPr lang="en-IN" sz="3600" b="1" dirty="0"/>
              <a:t>ssues in designing a DSM system </a:t>
            </a:r>
            <a:endParaRPr dirty="0"/>
          </a:p>
        </p:txBody>
      </p:sp>
      <p:sp>
        <p:nvSpPr>
          <p:cNvPr id="142" name="Google Shape;142;p10"/>
          <p:cNvSpPr txBox="1">
            <a:spLocks noGrp="1"/>
          </p:cNvSpPr>
          <p:nvPr>
            <p:ph type="body" idx="1"/>
          </p:nvPr>
        </p:nvSpPr>
        <p:spPr>
          <a:xfrm>
            <a:off x="457200" y="1066800"/>
            <a:ext cx="8610600" cy="495300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chemeClr val="dk1"/>
              </a:buClr>
              <a:buSzPts val="1800"/>
              <a:buFont typeface="Wingdings" panose="05000000000000000000" pitchFamily="2" charset="2"/>
              <a:buChar char="q"/>
            </a:pPr>
            <a:r>
              <a:rPr lang="en-IN" sz="1800" dirty="0">
                <a:solidFill>
                  <a:srgbClr val="FF0000"/>
                </a:solidFill>
              </a:rPr>
              <a:t>Selecting the locations for replication </a:t>
            </a:r>
            <a:r>
              <a:rPr lang="en-IN" sz="1800" dirty="0"/>
              <a:t>(if full replication is not used), to optimize efficiency from the system’s viewpoint. </a:t>
            </a:r>
          </a:p>
          <a:p>
            <a:pPr marL="285750" lvl="0" indent="-285750" algn="just" rtl="0">
              <a:lnSpc>
                <a:spcPct val="150000"/>
              </a:lnSpc>
              <a:spcBef>
                <a:spcPts val="0"/>
              </a:spcBef>
              <a:spcAft>
                <a:spcPts val="0"/>
              </a:spcAft>
              <a:buClr>
                <a:schemeClr val="dk1"/>
              </a:buClr>
              <a:buSzPts val="1800"/>
              <a:buFont typeface="Wingdings" panose="05000000000000000000" pitchFamily="2" charset="2"/>
              <a:buChar char="q"/>
            </a:pPr>
            <a:endParaRPr lang="en-IN" sz="1800" dirty="0"/>
          </a:p>
          <a:p>
            <a:pPr marL="285750" lvl="0" indent="-285750" algn="just" rtl="0">
              <a:lnSpc>
                <a:spcPct val="150000"/>
              </a:lnSpc>
              <a:spcBef>
                <a:spcPts val="0"/>
              </a:spcBef>
              <a:spcAft>
                <a:spcPts val="0"/>
              </a:spcAft>
              <a:buClr>
                <a:schemeClr val="dk1"/>
              </a:buClr>
              <a:buSzPts val="1800"/>
              <a:buFont typeface="Wingdings" panose="05000000000000000000" pitchFamily="2" charset="2"/>
              <a:buChar char="q"/>
            </a:pPr>
            <a:r>
              <a:rPr lang="en-IN" sz="1800" dirty="0"/>
              <a:t> </a:t>
            </a:r>
            <a:r>
              <a:rPr lang="en-IN" sz="1800" dirty="0">
                <a:solidFill>
                  <a:srgbClr val="FF0000"/>
                </a:solidFill>
              </a:rPr>
              <a:t>Determining the location of remote data that the application needs to access,</a:t>
            </a:r>
            <a:r>
              <a:rPr lang="en-IN" sz="1800" dirty="0"/>
              <a:t> if full replication is not used.</a:t>
            </a:r>
            <a:endParaRPr dirty="0"/>
          </a:p>
          <a:p>
            <a:pPr marL="285750" lvl="0" indent="-285750" algn="just" rtl="0">
              <a:lnSpc>
                <a:spcPct val="150000"/>
              </a:lnSpc>
              <a:spcBef>
                <a:spcPts val="360"/>
              </a:spcBef>
              <a:spcAft>
                <a:spcPts val="0"/>
              </a:spcAft>
              <a:buClr>
                <a:schemeClr val="dk1"/>
              </a:buClr>
              <a:buSzPts val="1800"/>
              <a:buFont typeface="Wingdings" panose="05000000000000000000" pitchFamily="2" charset="2"/>
              <a:buChar char="q"/>
            </a:pPr>
            <a:r>
              <a:rPr lang="en-IN" sz="1800" dirty="0"/>
              <a:t>  </a:t>
            </a:r>
            <a:r>
              <a:rPr lang="en-IN" sz="1800" dirty="0">
                <a:solidFill>
                  <a:srgbClr val="FF0000"/>
                </a:solidFill>
              </a:rPr>
              <a:t>Reducing communication delays and the number of messages that are involved </a:t>
            </a:r>
            <a:r>
              <a:rPr lang="en-IN" sz="1800" dirty="0"/>
              <a:t>under the covers while implementing the semantics of concurrent access to shared data.</a:t>
            </a:r>
            <a:endParaRPr sz="1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8BD5-BC0B-0386-1B29-27D5BA4D53C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EB5517F-E003-5318-F6F5-B2988A056BB4}"/>
              </a:ext>
            </a:extLst>
          </p:cNvPr>
          <p:cNvSpPr>
            <a:spLocks noGrp="1"/>
          </p:cNvSpPr>
          <p:nvPr>
            <p:ph type="body" idx="1"/>
          </p:nvPr>
        </p:nvSpPr>
        <p:spPr/>
        <p:txBody>
          <a:bodyPr>
            <a:normAutofit lnSpcReduction="10000"/>
          </a:bodyPr>
          <a:lstStyle/>
          <a:p>
            <a:r>
              <a:rPr lang="en-GB" dirty="0"/>
              <a:t>four broad dimensions along which </a:t>
            </a:r>
            <a:r>
              <a:rPr lang="en-GB" dirty="0">
                <a:solidFill>
                  <a:srgbClr val="FF0000"/>
                </a:solidFill>
              </a:rPr>
              <a:t>DSM systems can be classified and implemented:</a:t>
            </a:r>
          </a:p>
          <a:p>
            <a:pPr>
              <a:buFont typeface="Wingdings" panose="05000000000000000000" pitchFamily="2" charset="2"/>
              <a:buChar char="Ø"/>
            </a:pPr>
            <a:r>
              <a:rPr lang="en-GB" dirty="0"/>
              <a:t>Whether data is replicated or cached. </a:t>
            </a:r>
          </a:p>
          <a:p>
            <a:pPr>
              <a:buFont typeface="Wingdings" panose="05000000000000000000" pitchFamily="2" charset="2"/>
              <a:buChar char="Ø"/>
            </a:pPr>
            <a:r>
              <a:rPr lang="en-GB" dirty="0"/>
              <a:t> Whether remote access is by hardware or by software. </a:t>
            </a:r>
          </a:p>
          <a:p>
            <a:pPr>
              <a:buFont typeface="Wingdings" panose="05000000000000000000" pitchFamily="2" charset="2"/>
              <a:buChar char="Ø"/>
            </a:pPr>
            <a:r>
              <a:rPr lang="en-GB" dirty="0"/>
              <a:t>Whether the caching/replication is controlled by hardware or software. </a:t>
            </a:r>
          </a:p>
          <a:p>
            <a:pPr>
              <a:buFont typeface="Wingdings" panose="05000000000000000000" pitchFamily="2" charset="2"/>
              <a:buChar char="Ø"/>
            </a:pPr>
            <a:r>
              <a:rPr lang="en-GB" dirty="0"/>
              <a:t> Whether the DSM is controlled by the distributed memory manager</a:t>
            </a:r>
            <a:endParaRPr lang="en-IN" dirty="0"/>
          </a:p>
        </p:txBody>
      </p:sp>
    </p:spTree>
    <p:extLst>
      <p:ext uri="{BB962C8B-B14F-4D97-AF65-F5344CB8AC3E}">
        <p14:creationId xmlns:p14="http://schemas.microsoft.com/office/powerpoint/2010/main" val="180185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636C-8430-C6DB-D3F9-96515527681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722637D-6839-EFDF-1372-E8FCE1CD76E0}"/>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78CECA6-88A8-FB5A-F832-E5BCF50D0420}"/>
              </a:ext>
            </a:extLst>
          </p:cNvPr>
          <p:cNvPicPr>
            <a:picLocks noChangeAspect="1"/>
          </p:cNvPicPr>
          <p:nvPr/>
        </p:nvPicPr>
        <p:blipFill>
          <a:blip r:embed="rId2"/>
          <a:stretch>
            <a:fillRect/>
          </a:stretch>
        </p:blipFill>
        <p:spPr>
          <a:xfrm>
            <a:off x="-402618" y="1728787"/>
            <a:ext cx="8894156" cy="3858097"/>
          </a:xfrm>
          <a:prstGeom prst="rect">
            <a:avLst/>
          </a:prstGeom>
        </p:spPr>
      </p:pic>
    </p:spTree>
    <p:extLst>
      <p:ext uri="{BB962C8B-B14F-4D97-AF65-F5344CB8AC3E}">
        <p14:creationId xmlns:p14="http://schemas.microsoft.com/office/powerpoint/2010/main" val="250673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3600" b="1" dirty="0">
                <a:solidFill>
                  <a:srgbClr val="002060"/>
                </a:solidFill>
              </a:rPr>
              <a:t> </a:t>
            </a:r>
            <a:r>
              <a:rPr lang="en-IN" sz="2400" b="1" dirty="0">
                <a:solidFill>
                  <a:srgbClr val="002060"/>
                </a:solidFill>
              </a:rPr>
              <a:t>Shared memory mutual exclusion</a:t>
            </a:r>
            <a:endParaRPr dirty="0"/>
          </a:p>
        </p:txBody>
      </p:sp>
      <p:sp>
        <p:nvSpPr>
          <p:cNvPr id="142" name="Google Shape;142;p10"/>
          <p:cNvSpPr txBox="1">
            <a:spLocks noGrp="1"/>
          </p:cNvSpPr>
          <p:nvPr>
            <p:ph type="body" idx="1"/>
          </p:nvPr>
        </p:nvSpPr>
        <p:spPr>
          <a:xfrm>
            <a:off x="457200" y="1066799"/>
            <a:ext cx="8610600" cy="5591175"/>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spcBef>
                <a:spcPts val="0"/>
              </a:spcBef>
              <a:buFont typeface="Wingdings" pitchFamily="2" charset="2"/>
              <a:buChar char="§"/>
            </a:pPr>
            <a:r>
              <a:rPr lang="en-IN" sz="1800" dirty="0"/>
              <a:t>Operating systems have traditionally dealt with </a:t>
            </a:r>
            <a:r>
              <a:rPr lang="en-IN" sz="1800" dirty="0">
                <a:solidFill>
                  <a:srgbClr val="FF0000"/>
                </a:solidFill>
              </a:rPr>
              <a:t>multi-process synchronization </a:t>
            </a:r>
            <a:r>
              <a:rPr lang="en-IN" sz="1800" dirty="0"/>
              <a:t>using</a:t>
            </a:r>
          </a:p>
          <a:p>
            <a:pPr marL="285750" lvl="0" indent="-285750" algn="just">
              <a:lnSpc>
                <a:spcPct val="150000"/>
              </a:lnSpc>
              <a:spcBef>
                <a:spcPts val="0"/>
              </a:spcBef>
              <a:buFont typeface="Wingdings" panose="05000000000000000000" pitchFamily="2" charset="2"/>
              <a:buChar char="Ø"/>
            </a:pPr>
            <a:r>
              <a:rPr lang="en-IN" sz="1800" dirty="0"/>
              <a:t> algorithms based on first principles,</a:t>
            </a:r>
          </a:p>
          <a:p>
            <a:pPr marL="285750" lvl="0" indent="-285750" algn="just">
              <a:lnSpc>
                <a:spcPct val="150000"/>
              </a:lnSpc>
              <a:spcBef>
                <a:spcPts val="0"/>
              </a:spcBef>
              <a:buFont typeface="Wingdings" panose="05000000000000000000" pitchFamily="2" charset="2"/>
              <a:buChar char="Ø"/>
            </a:pPr>
            <a:r>
              <a:rPr lang="en-IN" sz="1800" dirty="0"/>
              <a:t> high-level constructs such as </a:t>
            </a:r>
            <a:r>
              <a:rPr lang="en-IN" sz="1800" dirty="0">
                <a:solidFill>
                  <a:srgbClr val="FF0000"/>
                </a:solidFill>
              </a:rPr>
              <a:t>semaphores and monitors</a:t>
            </a:r>
            <a:r>
              <a:rPr lang="en-IN" sz="1800" dirty="0"/>
              <a:t>,</a:t>
            </a:r>
            <a:r>
              <a:rPr lang="en-GB" sz="1800" dirty="0"/>
              <a:t> and </a:t>
            </a:r>
          </a:p>
          <a:p>
            <a:pPr marL="285750" lvl="0" indent="-285750" algn="just">
              <a:lnSpc>
                <a:spcPct val="150000"/>
              </a:lnSpc>
              <a:spcBef>
                <a:spcPts val="0"/>
              </a:spcBef>
              <a:buFont typeface="Wingdings" panose="05000000000000000000" pitchFamily="2" charset="2"/>
              <a:buChar char="Ø"/>
            </a:pPr>
            <a:r>
              <a:rPr lang="en-GB" sz="1800" dirty="0"/>
              <a:t>special “atomically executed” instructions supported by </a:t>
            </a:r>
            <a:r>
              <a:rPr lang="en-GB" sz="1800" dirty="0">
                <a:solidFill>
                  <a:srgbClr val="FF0000"/>
                </a:solidFill>
              </a:rPr>
              <a:t>special-purpose hardware  </a:t>
            </a:r>
            <a:r>
              <a:rPr lang="en-GB" sz="1800" dirty="0"/>
              <a:t>(e.g., </a:t>
            </a:r>
            <a:r>
              <a:rPr lang="en-GB" sz="1800" dirty="0" err="1"/>
              <a:t>Test&amp;Set</a:t>
            </a:r>
            <a:r>
              <a:rPr lang="en-GB" sz="1800" dirty="0"/>
              <a:t>, Swap, and </a:t>
            </a:r>
            <a:r>
              <a:rPr lang="en-GB" sz="1800" dirty="0" err="1"/>
              <a:t>Compare&amp;Swap</a:t>
            </a:r>
            <a:r>
              <a:rPr lang="en-GB" sz="1800" dirty="0"/>
              <a:t>)</a:t>
            </a:r>
            <a:endParaRPr lang="en-IN" sz="1800" dirty="0"/>
          </a:p>
          <a:p>
            <a:pPr marL="285750" lvl="0" indent="-285750" algn="just">
              <a:lnSpc>
                <a:spcPct val="150000"/>
              </a:lnSpc>
              <a:spcBef>
                <a:spcPts val="0"/>
              </a:spcBef>
              <a:buFont typeface="Wingdings" pitchFamily="2" charset="2"/>
              <a:buChar char="§"/>
            </a:pPr>
            <a:endParaRPr lang="en-IN" sz="1800" b="1" dirty="0"/>
          </a:p>
          <a:p>
            <a:pPr marL="285750" lvl="0" indent="-285750" algn="just">
              <a:lnSpc>
                <a:spcPct val="150000"/>
              </a:lnSpc>
              <a:spcBef>
                <a:spcPts val="0"/>
              </a:spcBef>
              <a:buFont typeface="Wingdings" pitchFamily="2" charset="2"/>
              <a:buChar char="§"/>
            </a:pPr>
            <a:r>
              <a:rPr lang="en-IN" sz="1800" dirty="0"/>
              <a:t>These algorithms are </a:t>
            </a:r>
            <a:r>
              <a:rPr lang="en-IN" sz="1800" dirty="0">
                <a:solidFill>
                  <a:srgbClr val="FF0000"/>
                </a:solidFill>
              </a:rPr>
              <a:t>applicable to all shared memory systems</a:t>
            </a:r>
            <a:endParaRPr lang="en-IN" sz="1800" b="1" dirty="0"/>
          </a:p>
          <a:p>
            <a:pPr marL="285750" lvl="0" indent="-285750" algn="just">
              <a:lnSpc>
                <a:spcPct val="150000"/>
              </a:lnSpc>
              <a:spcBef>
                <a:spcPts val="0"/>
              </a:spcBef>
              <a:buFont typeface="Wingdings" pitchFamily="2" charset="2"/>
              <a:buChar char="§"/>
            </a:pPr>
            <a:r>
              <a:rPr lang="en-IN" sz="1800" dirty="0"/>
              <a:t>the bakery algorithm, which requires </a:t>
            </a:r>
            <a:r>
              <a:rPr lang="en-IN" sz="1800" dirty="0">
                <a:solidFill>
                  <a:srgbClr val="FF0000"/>
                </a:solidFill>
              </a:rPr>
              <a:t>O (n) accesses </a:t>
            </a:r>
            <a:r>
              <a:rPr lang="en-IN" sz="1800" dirty="0"/>
              <a:t>in the entry section, irrespective of the level of contention</a:t>
            </a:r>
            <a:endParaRPr lang="en-IN" sz="1800" b="1" dirty="0"/>
          </a:p>
          <a:p>
            <a:pPr marL="285750" lvl="0" indent="-285750" algn="just">
              <a:lnSpc>
                <a:spcPct val="150000"/>
              </a:lnSpc>
              <a:spcBef>
                <a:spcPts val="0"/>
              </a:spcBef>
              <a:buFont typeface="Wingdings" pitchFamily="2" charset="2"/>
              <a:buChar char="§"/>
            </a:pPr>
            <a:r>
              <a:rPr lang="en-IN" sz="1800" dirty="0"/>
              <a:t>fast mutual exclusion, which requires O (1) accesses in the entry section in the absence of contention.</a:t>
            </a:r>
            <a:endParaRPr lang="en-IN" sz="1800" b="1" dirty="0"/>
          </a:p>
          <a:p>
            <a:pPr marL="285750" lvl="0" indent="-285750" algn="just">
              <a:lnSpc>
                <a:spcPct val="150000"/>
              </a:lnSpc>
              <a:spcBef>
                <a:spcPts val="0"/>
              </a:spcBef>
              <a:buFont typeface="Wingdings" pitchFamily="2" charset="2"/>
              <a:buChar char="§"/>
            </a:pPr>
            <a:r>
              <a:rPr lang="en-IN" sz="1800" dirty="0"/>
              <a:t>Bakery</a:t>
            </a:r>
            <a:r>
              <a:rPr lang="en-IN" sz="1800" b="1" dirty="0"/>
              <a:t> </a:t>
            </a:r>
            <a:r>
              <a:rPr lang="en-IN" sz="1800" dirty="0"/>
              <a:t>algorithm -&gt;&gt; illustrates  technique in resolving concurrency</a:t>
            </a:r>
          </a:p>
          <a:p>
            <a:pPr marL="285750" lvl="0" indent="-285750" algn="just">
              <a:lnSpc>
                <a:spcPct val="150000"/>
              </a:lnSpc>
              <a:spcBef>
                <a:spcPts val="0"/>
              </a:spcBef>
              <a:buFont typeface="Wingdings" pitchFamily="2" charset="2"/>
              <a:buChar char="§"/>
            </a:pPr>
            <a:endParaRPr lang="en-IN" sz="1800" b="1" dirty="0"/>
          </a:p>
        </p:txBody>
      </p:sp>
    </p:spTree>
    <p:extLst>
      <p:ext uri="{BB962C8B-B14F-4D97-AF65-F5344CB8AC3E}">
        <p14:creationId xmlns:p14="http://schemas.microsoft.com/office/powerpoint/2010/main" val="277059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3600" b="1" dirty="0" err="1">
                <a:solidFill>
                  <a:srgbClr val="002060"/>
                </a:solidFill>
              </a:rPr>
              <a:t>Lamport’s</a:t>
            </a:r>
            <a:r>
              <a:rPr lang="en-IN" sz="3600" b="1" dirty="0">
                <a:solidFill>
                  <a:srgbClr val="002060"/>
                </a:solidFill>
              </a:rPr>
              <a:t> bakery algorithm</a:t>
            </a:r>
            <a:endParaRPr dirty="0"/>
          </a:p>
        </p:txBody>
      </p:sp>
      <p:sp>
        <p:nvSpPr>
          <p:cNvPr id="142" name="Google Shape;142;p10"/>
          <p:cNvSpPr txBox="1">
            <a:spLocks noGrp="1"/>
          </p:cNvSpPr>
          <p:nvPr>
            <p:ph type="body" idx="1"/>
          </p:nvPr>
        </p:nvSpPr>
        <p:spPr>
          <a:xfrm>
            <a:off x="457200" y="1066799"/>
            <a:ext cx="8610600" cy="5591175"/>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spcBef>
                <a:spcPts val="0"/>
              </a:spcBef>
              <a:buFont typeface="Wingdings" pitchFamily="2" charset="2"/>
              <a:buChar char="§"/>
            </a:pPr>
            <a:r>
              <a:rPr lang="en-IN" sz="1800" dirty="0" err="1"/>
              <a:t>Lamport</a:t>
            </a:r>
            <a:r>
              <a:rPr lang="en-IN" sz="1800" dirty="0"/>
              <a:t> proposed the </a:t>
            </a:r>
            <a:r>
              <a:rPr lang="en-IN" sz="1800" dirty="0">
                <a:solidFill>
                  <a:srgbClr val="FF0000"/>
                </a:solidFill>
              </a:rPr>
              <a:t>classical bakery algorithm </a:t>
            </a:r>
            <a:r>
              <a:rPr lang="en-IN" sz="1800" dirty="0"/>
              <a:t>for </a:t>
            </a:r>
            <a:r>
              <a:rPr lang="en-IN" sz="1800" dirty="0">
                <a:solidFill>
                  <a:srgbClr val="FF0000"/>
                </a:solidFill>
              </a:rPr>
              <a:t>n-process mutual exclusion </a:t>
            </a:r>
            <a:r>
              <a:rPr lang="en-IN" sz="1800" dirty="0"/>
              <a:t>in </a:t>
            </a:r>
            <a:r>
              <a:rPr lang="en-IN" sz="1800" dirty="0">
                <a:solidFill>
                  <a:srgbClr val="FF0000"/>
                </a:solidFill>
              </a:rPr>
              <a:t>shared memory sy</a:t>
            </a:r>
            <a:r>
              <a:rPr lang="en-IN" sz="1800" dirty="0"/>
              <a:t>stems</a:t>
            </a:r>
          </a:p>
          <a:p>
            <a:pPr marL="285750" lvl="0" indent="-285750" algn="just">
              <a:lnSpc>
                <a:spcPct val="150000"/>
              </a:lnSpc>
              <a:spcBef>
                <a:spcPts val="0"/>
              </a:spcBef>
              <a:buFont typeface="Wingdings" pitchFamily="2" charset="2"/>
              <a:buChar char="§"/>
            </a:pPr>
            <a:r>
              <a:rPr lang="en-IN" sz="1800" dirty="0"/>
              <a:t>So called because it mimics the actions that customers follow in a bakery store. </a:t>
            </a:r>
          </a:p>
          <a:p>
            <a:pPr marL="285750" lvl="0" indent="-285750" algn="just">
              <a:lnSpc>
                <a:spcPct val="150000"/>
              </a:lnSpc>
              <a:spcBef>
                <a:spcPts val="0"/>
              </a:spcBef>
              <a:buFont typeface="Wingdings" pitchFamily="2" charset="2"/>
              <a:buChar char="§"/>
            </a:pPr>
            <a:r>
              <a:rPr lang="en-IN" sz="1800" dirty="0"/>
              <a:t>A </a:t>
            </a:r>
            <a:r>
              <a:rPr lang="en-IN" sz="1800" dirty="0">
                <a:solidFill>
                  <a:srgbClr val="FF0000"/>
                </a:solidFill>
              </a:rPr>
              <a:t>process </a:t>
            </a:r>
            <a:r>
              <a:rPr lang="en-IN" sz="1800" dirty="0"/>
              <a:t>wanting to enter the critical section </a:t>
            </a:r>
            <a:r>
              <a:rPr lang="en-IN" sz="1800" dirty="0">
                <a:solidFill>
                  <a:srgbClr val="FF0000"/>
                </a:solidFill>
              </a:rPr>
              <a:t>picks a token number </a:t>
            </a:r>
            <a:r>
              <a:rPr lang="en-IN" sz="1800" dirty="0"/>
              <a:t>that is </a:t>
            </a:r>
            <a:r>
              <a:rPr lang="en-IN" sz="1800" dirty="0">
                <a:solidFill>
                  <a:srgbClr val="FF0000"/>
                </a:solidFill>
              </a:rPr>
              <a:t>one greater </a:t>
            </a:r>
            <a:r>
              <a:rPr lang="en-IN" sz="1800" dirty="0"/>
              <a:t>than the elements in the array  </a:t>
            </a:r>
          </a:p>
          <a:p>
            <a:pPr marL="285750" lvl="0" indent="-285750" algn="just">
              <a:lnSpc>
                <a:spcPct val="150000"/>
              </a:lnSpc>
              <a:spcBef>
                <a:spcPts val="0"/>
              </a:spcBef>
              <a:buFont typeface="Wingdings" pitchFamily="2" charset="2"/>
              <a:buChar char="§"/>
            </a:pPr>
            <a:r>
              <a:rPr lang="en-IN" sz="1800" dirty="0"/>
              <a:t>Processes enter the critical section in the </a:t>
            </a:r>
            <a:r>
              <a:rPr lang="en-IN" sz="1800" dirty="0">
                <a:solidFill>
                  <a:srgbClr val="FF0000"/>
                </a:solidFill>
              </a:rPr>
              <a:t>increasing order</a:t>
            </a:r>
            <a:r>
              <a:rPr lang="en-IN" sz="1800" dirty="0"/>
              <a:t> of the </a:t>
            </a:r>
            <a:r>
              <a:rPr lang="en-IN" sz="1800" dirty="0">
                <a:solidFill>
                  <a:srgbClr val="FF0000"/>
                </a:solidFill>
              </a:rPr>
              <a:t>token numbers</a:t>
            </a:r>
            <a:r>
              <a:rPr lang="en-IN" sz="1800" dirty="0"/>
              <a:t>. </a:t>
            </a:r>
          </a:p>
          <a:p>
            <a:pPr marL="285750" lvl="0" indent="-285750" algn="just">
              <a:lnSpc>
                <a:spcPct val="150000"/>
              </a:lnSpc>
              <a:spcBef>
                <a:spcPts val="0"/>
              </a:spcBef>
              <a:buFont typeface="Wingdings" pitchFamily="2" charset="2"/>
              <a:buChar char="§"/>
            </a:pPr>
            <a:r>
              <a:rPr lang="en-IN" sz="1800" dirty="0"/>
              <a:t>In case of </a:t>
            </a:r>
            <a:r>
              <a:rPr lang="en-IN" sz="1800" b="1" dirty="0">
                <a:solidFill>
                  <a:srgbClr val="FF0000"/>
                </a:solidFill>
              </a:rPr>
              <a:t>concurrent accesses </a:t>
            </a:r>
            <a:r>
              <a:rPr lang="en-IN" sz="1800" dirty="0"/>
              <a:t>to </a:t>
            </a:r>
            <a:r>
              <a:rPr lang="en-IN" sz="1800" i="1" dirty="0"/>
              <a:t>choosing</a:t>
            </a:r>
            <a:r>
              <a:rPr lang="en-IN" sz="1800" dirty="0"/>
              <a:t> by multiple processes, the processes may have the </a:t>
            </a:r>
            <a:r>
              <a:rPr lang="en-IN" sz="1800" dirty="0">
                <a:solidFill>
                  <a:srgbClr val="FF0000"/>
                </a:solidFill>
              </a:rPr>
              <a:t>same token number</a:t>
            </a:r>
            <a:r>
              <a:rPr lang="en-IN" sz="1800" dirty="0"/>
              <a:t>.</a:t>
            </a:r>
          </a:p>
          <a:p>
            <a:pPr marL="285750" lvl="0" indent="-285750" algn="just">
              <a:lnSpc>
                <a:spcPct val="150000"/>
              </a:lnSpc>
              <a:spcBef>
                <a:spcPts val="0"/>
              </a:spcBef>
              <a:buFont typeface="Wingdings" pitchFamily="2" charset="2"/>
              <a:buChar char="§"/>
            </a:pPr>
            <a:r>
              <a:rPr lang="en-IN" sz="1800" dirty="0"/>
              <a:t>In this case, </a:t>
            </a:r>
            <a:r>
              <a:rPr lang="en-IN" sz="1800" dirty="0">
                <a:solidFill>
                  <a:srgbClr val="FF0000"/>
                </a:solidFill>
              </a:rPr>
              <a:t>a unique lexicographic order</a:t>
            </a:r>
            <a:r>
              <a:rPr lang="en-IN" sz="1800" dirty="0"/>
              <a:t> is defined on the tuple </a:t>
            </a:r>
            <a:r>
              <a:rPr lang="en-IN" sz="1800" dirty="0">
                <a:solidFill>
                  <a:srgbClr val="FF0000"/>
                </a:solidFill>
              </a:rPr>
              <a:t>&lt; token , </a:t>
            </a:r>
            <a:r>
              <a:rPr lang="en-IN" sz="1800" dirty="0" err="1">
                <a:solidFill>
                  <a:srgbClr val="FF0000"/>
                </a:solidFill>
              </a:rPr>
              <a:t>pid</a:t>
            </a:r>
            <a:r>
              <a:rPr lang="en-IN" sz="1800" dirty="0">
                <a:solidFill>
                  <a:srgbClr val="FF0000"/>
                </a:solidFill>
              </a:rPr>
              <a:t>&gt;, </a:t>
            </a:r>
            <a:r>
              <a:rPr lang="en-IN" sz="1800" dirty="0"/>
              <a:t>and this dictates the order in which processes enter the critical section</a:t>
            </a:r>
          </a:p>
          <a:p>
            <a:pPr marL="285750" lvl="0" indent="-285750" algn="just">
              <a:lnSpc>
                <a:spcPct val="150000"/>
              </a:lnSpc>
              <a:spcBef>
                <a:spcPts val="0"/>
              </a:spcBef>
              <a:buFont typeface="Wingdings" pitchFamily="2" charset="2"/>
              <a:buChar char="§"/>
            </a:pPr>
            <a:r>
              <a:rPr lang="en-IN" sz="1800" dirty="0"/>
              <a:t>The algorithm can be shown to satisfy the three requirements of the critical section problem: (i) mutual exclusion, (ii) bounded waiting, and (iii) progress.</a:t>
            </a:r>
            <a:endParaRPr lang="en-IN" sz="1800" b="1" dirty="0"/>
          </a:p>
        </p:txBody>
      </p:sp>
    </p:spTree>
    <p:extLst>
      <p:ext uri="{BB962C8B-B14F-4D97-AF65-F5344CB8AC3E}">
        <p14:creationId xmlns:p14="http://schemas.microsoft.com/office/powerpoint/2010/main" val="4274717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3600" b="1" dirty="0" err="1">
                <a:solidFill>
                  <a:srgbClr val="002060"/>
                </a:solidFill>
              </a:rPr>
              <a:t>Lamport’s</a:t>
            </a:r>
            <a:r>
              <a:rPr lang="en-IN" sz="3600" b="1" dirty="0">
                <a:solidFill>
                  <a:srgbClr val="002060"/>
                </a:solidFill>
              </a:rPr>
              <a:t> bakery algorithm</a:t>
            </a:r>
            <a:endParaRPr dirty="0"/>
          </a:p>
        </p:txBody>
      </p:sp>
      <p:sp>
        <p:nvSpPr>
          <p:cNvPr id="142" name="Google Shape;142;p10"/>
          <p:cNvSpPr txBox="1">
            <a:spLocks noGrp="1"/>
          </p:cNvSpPr>
          <p:nvPr>
            <p:ph type="body" idx="1"/>
          </p:nvPr>
        </p:nvSpPr>
        <p:spPr>
          <a:xfrm>
            <a:off x="457200" y="1066799"/>
            <a:ext cx="8610600" cy="5591175"/>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spcBef>
                <a:spcPts val="0"/>
              </a:spcBef>
              <a:buFont typeface="Wingdings" pitchFamily="2" charset="2"/>
              <a:buChar char="§"/>
            </a:pPr>
            <a:r>
              <a:rPr lang="en-IN" sz="1800" dirty="0"/>
              <a:t>In the </a:t>
            </a:r>
            <a:r>
              <a:rPr lang="en-IN" sz="1800" dirty="0">
                <a:solidFill>
                  <a:srgbClr val="FF0000"/>
                </a:solidFill>
              </a:rPr>
              <a:t>entry section</a:t>
            </a:r>
            <a:r>
              <a:rPr lang="en-IN" sz="1800" dirty="0"/>
              <a:t>, a process </a:t>
            </a:r>
            <a:r>
              <a:rPr lang="en-IN" sz="1800" dirty="0">
                <a:solidFill>
                  <a:srgbClr val="FF0000"/>
                </a:solidFill>
              </a:rPr>
              <a:t>chooses a timestamp </a:t>
            </a:r>
            <a:r>
              <a:rPr lang="en-IN" sz="1800" dirty="0"/>
              <a:t>for itself, and </a:t>
            </a:r>
            <a:r>
              <a:rPr lang="en-IN" sz="1800" dirty="0">
                <a:solidFill>
                  <a:srgbClr val="FF0000"/>
                </a:solidFill>
              </a:rPr>
              <a:t>resets it to 0 </a:t>
            </a:r>
            <a:r>
              <a:rPr lang="en-IN" sz="1800" dirty="0"/>
              <a:t>in the </a:t>
            </a:r>
            <a:r>
              <a:rPr lang="en-IN" sz="1800" dirty="0">
                <a:solidFill>
                  <a:srgbClr val="FF0000"/>
                </a:solidFill>
              </a:rPr>
              <a:t>exit</a:t>
            </a:r>
            <a:r>
              <a:rPr lang="en-IN" sz="1800" dirty="0"/>
              <a:t> section.</a:t>
            </a:r>
          </a:p>
          <a:p>
            <a:pPr marL="285750" lvl="0" indent="-285750" algn="just">
              <a:lnSpc>
                <a:spcPct val="150000"/>
              </a:lnSpc>
              <a:spcBef>
                <a:spcPts val="0"/>
              </a:spcBef>
              <a:buFont typeface="Wingdings" pitchFamily="2" charset="2"/>
              <a:buChar char="§"/>
            </a:pPr>
            <a:endParaRPr lang="en-IN" sz="1800" b="1" dirty="0"/>
          </a:p>
          <a:p>
            <a:pPr marL="285750" lvl="0" indent="-285750" algn="just">
              <a:lnSpc>
                <a:spcPct val="150000"/>
              </a:lnSpc>
              <a:spcBef>
                <a:spcPts val="0"/>
              </a:spcBef>
              <a:buFont typeface="Wingdings" pitchFamily="2" charset="2"/>
              <a:buChar char="§"/>
            </a:pPr>
            <a:r>
              <a:rPr lang="en-IN" sz="1800" dirty="0"/>
              <a:t>In lines 1a–1c each process chooses a </a:t>
            </a:r>
            <a:r>
              <a:rPr lang="en-IN" sz="1800" dirty="0">
                <a:solidFill>
                  <a:srgbClr val="FF0000"/>
                </a:solidFill>
              </a:rPr>
              <a:t>timestamp</a:t>
            </a:r>
            <a:r>
              <a:rPr lang="en-IN" sz="1800" dirty="0"/>
              <a:t> for itself, as </a:t>
            </a:r>
            <a:r>
              <a:rPr lang="en-IN" sz="1800" dirty="0">
                <a:solidFill>
                  <a:srgbClr val="FF0000"/>
                </a:solidFill>
              </a:rPr>
              <a:t>the max of the latest timestamps of all processes, plus one</a:t>
            </a:r>
          </a:p>
          <a:p>
            <a:pPr marL="285750" lvl="0" indent="-285750" algn="just">
              <a:lnSpc>
                <a:spcPct val="150000"/>
              </a:lnSpc>
              <a:spcBef>
                <a:spcPts val="0"/>
              </a:spcBef>
              <a:buFont typeface="Wingdings" pitchFamily="2" charset="2"/>
              <a:buChar char="§"/>
            </a:pPr>
            <a:endParaRPr lang="en-IN" sz="1800" b="1" dirty="0"/>
          </a:p>
          <a:p>
            <a:pPr marL="285750" lvl="0" indent="-285750" algn="just">
              <a:lnSpc>
                <a:spcPct val="150000"/>
              </a:lnSpc>
              <a:spcBef>
                <a:spcPts val="0"/>
              </a:spcBef>
              <a:buFont typeface="Wingdings" pitchFamily="2" charset="2"/>
              <a:buChar char="§"/>
            </a:pPr>
            <a:r>
              <a:rPr lang="en-IN" sz="1800" dirty="0"/>
              <a:t>These steps are </a:t>
            </a:r>
            <a:r>
              <a:rPr lang="en-IN" sz="1800" dirty="0">
                <a:solidFill>
                  <a:srgbClr val="FF0000"/>
                </a:solidFill>
              </a:rPr>
              <a:t>non-atomic;</a:t>
            </a:r>
            <a:r>
              <a:rPr lang="en-IN" sz="1800" dirty="0"/>
              <a:t> thus multiple processes could be choosing timestamps in </a:t>
            </a:r>
            <a:r>
              <a:rPr lang="en-IN" sz="1800" dirty="0">
                <a:solidFill>
                  <a:srgbClr val="FF0000"/>
                </a:solidFill>
              </a:rPr>
              <a:t>overlapping durations.</a:t>
            </a:r>
          </a:p>
          <a:p>
            <a:pPr marL="285750" lvl="0" indent="-285750" algn="just">
              <a:lnSpc>
                <a:spcPct val="150000"/>
              </a:lnSpc>
              <a:spcBef>
                <a:spcPts val="0"/>
              </a:spcBef>
              <a:buFont typeface="Wingdings" pitchFamily="2" charset="2"/>
              <a:buChar char="§"/>
            </a:pPr>
            <a:endParaRPr lang="en-IN" sz="1800" b="1" dirty="0"/>
          </a:p>
          <a:p>
            <a:pPr marL="285750" lvl="0" indent="-285750" algn="just">
              <a:lnSpc>
                <a:spcPct val="150000"/>
              </a:lnSpc>
              <a:spcBef>
                <a:spcPts val="0"/>
              </a:spcBef>
              <a:buFont typeface="Wingdings" pitchFamily="2" charset="2"/>
              <a:buChar char="§"/>
            </a:pPr>
            <a:endParaRPr lang="en-IN" sz="1800" b="1" dirty="0"/>
          </a:p>
        </p:txBody>
      </p:sp>
    </p:spTree>
    <p:extLst>
      <p:ext uri="{BB962C8B-B14F-4D97-AF65-F5344CB8AC3E}">
        <p14:creationId xmlns:p14="http://schemas.microsoft.com/office/powerpoint/2010/main" val="112555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3600" b="1" dirty="0" err="1">
                <a:solidFill>
                  <a:srgbClr val="002060"/>
                </a:solidFill>
              </a:rPr>
              <a:t>Lamport’s</a:t>
            </a:r>
            <a:r>
              <a:rPr lang="en-IN" sz="3600" b="1" dirty="0">
                <a:solidFill>
                  <a:srgbClr val="002060"/>
                </a:solidFill>
              </a:rPr>
              <a:t> bakery algorithm</a:t>
            </a:r>
            <a:endParaRPr dirty="0"/>
          </a:p>
        </p:txBody>
      </p:sp>
      <p:sp>
        <p:nvSpPr>
          <p:cNvPr id="142" name="Google Shape;142;p10"/>
          <p:cNvSpPr txBox="1">
            <a:spLocks noGrp="1"/>
          </p:cNvSpPr>
          <p:nvPr>
            <p:ph type="body" idx="1"/>
          </p:nvPr>
        </p:nvSpPr>
        <p:spPr>
          <a:xfrm>
            <a:off x="457200" y="1066799"/>
            <a:ext cx="8610600" cy="5591175"/>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spcBef>
                <a:spcPts val="0"/>
              </a:spcBef>
              <a:buFont typeface="Wingdings" pitchFamily="2" charset="2"/>
              <a:buChar char="§"/>
            </a:pPr>
            <a:r>
              <a:rPr lang="en-GB" sz="1800" dirty="0"/>
              <a:t>When process </a:t>
            </a:r>
            <a:r>
              <a:rPr lang="en-GB" sz="1800" dirty="0" err="1"/>
              <a:t>i</a:t>
            </a:r>
            <a:r>
              <a:rPr lang="en-GB" sz="1800" dirty="0"/>
              <a:t> reaches line 1d, it has to </a:t>
            </a:r>
            <a:r>
              <a:rPr lang="en-GB" sz="1800" dirty="0">
                <a:solidFill>
                  <a:srgbClr val="FF0000"/>
                </a:solidFill>
              </a:rPr>
              <a:t>check the status of each other process j</a:t>
            </a:r>
            <a:r>
              <a:rPr lang="en-GB" sz="1800" dirty="0"/>
              <a:t>, to deal with the effects of </a:t>
            </a:r>
            <a:r>
              <a:rPr lang="en-GB" sz="1800" dirty="0">
                <a:solidFill>
                  <a:srgbClr val="FF0000"/>
                </a:solidFill>
              </a:rPr>
              <a:t>any race conditions in selecting timestamps</a:t>
            </a:r>
            <a:endParaRPr lang="en-IN" sz="1800" b="1" dirty="0">
              <a:solidFill>
                <a:srgbClr val="FF0000"/>
              </a:solidFill>
            </a:endParaRPr>
          </a:p>
          <a:p>
            <a:pPr marL="285750" lvl="0" indent="-285750" algn="just">
              <a:lnSpc>
                <a:spcPct val="150000"/>
              </a:lnSpc>
              <a:spcBef>
                <a:spcPts val="0"/>
              </a:spcBef>
              <a:buFont typeface="Wingdings" pitchFamily="2" charset="2"/>
              <a:buChar char="§"/>
            </a:pPr>
            <a:r>
              <a:rPr lang="en-GB" sz="1800" dirty="0"/>
              <a:t>In lines 1d–1f, process </a:t>
            </a:r>
            <a:r>
              <a:rPr lang="en-GB" sz="1800" dirty="0" err="1"/>
              <a:t>i</a:t>
            </a:r>
            <a:r>
              <a:rPr lang="en-GB" sz="1800" dirty="0"/>
              <a:t> serially checks the status of each other process j. If j is selecting a timestamp for itself, j’s selection may overlap with that of </a:t>
            </a:r>
            <a:r>
              <a:rPr lang="en-GB" sz="1800" dirty="0" err="1"/>
              <a:t>i</a:t>
            </a:r>
            <a:endParaRPr lang="en-GB" sz="1800" dirty="0"/>
          </a:p>
          <a:p>
            <a:pPr marL="285750" lvl="0" indent="-285750" algn="just">
              <a:lnSpc>
                <a:spcPct val="150000"/>
              </a:lnSpc>
              <a:spcBef>
                <a:spcPts val="0"/>
              </a:spcBef>
              <a:buFont typeface="Wingdings" pitchFamily="2" charset="2"/>
              <a:buChar char="§"/>
            </a:pPr>
            <a:r>
              <a:rPr lang="en-GB" sz="1800" dirty="0"/>
              <a:t>  Process</a:t>
            </a:r>
            <a:r>
              <a:rPr lang="en-GB" sz="1800" i="1" dirty="0"/>
              <a:t>-</a:t>
            </a:r>
            <a:r>
              <a:rPr lang="en-GB" sz="1800" i="1" dirty="0" err="1"/>
              <a:t>i</a:t>
            </a:r>
            <a:r>
              <a:rPr lang="en-GB" sz="1800" i="1" dirty="0"/>
              <a:t> </a:t>
            </a:r>
            <a:r>
              <a:rPr lang="en-GB" sz="1800" dirty="0"/>
              <a:t>needs to make sure process</a:t>
            </a:r>
            <a:r>
              <a:rPr lang="en-GB" sz="1800" i="1" dirty="0"/>
              <a:t>-j </a:t>
            </a:r>
            <a:r>
              <a:rPr lang="en-GB" sz="1800" dirty="0"/>
              <a:t>does not assign itself the same timestamp. Otherwise mutual exclusion could be violated as </a:t>
            </a:r>
            <a:r>
              <a:rPr lang="en-GB" sz="1800" dirty="0" err="1"/>
              <a:t>i</a:t>
            </a:r>
            <a:r>
              <a:rPr lang="en-GB" sz="1800" dirty="0"/>
              <a:t> would enter the CS, and subsequently, j, having a lower process identifier and hence a lexicographically lower timestamp, would also enter the CS. Hence, </a:t>
            </a:r>
            <a:r>
              <a:rPr lang="en-GB" sz="1800" dirty="0" err="1">
                <a:solidFill>
                  <a:srgbClr val="FF0000"/>
                </a:solidFill>
              </a:rPr>
              <a:t>i</a:t>
            </a:r>
            <a:r>
              <a:rPr lang="en-GB" sz="1800" dirty="0">
                <a:solidFill>
                  <a:srgbClr val="FF0000"/>
                </a:solidFill>
              </a:rPr>
              <a:t> waits for j’s timestamp to stabilize</a:t>
            </a:r>
            <a:r>
              <a:rPr lang="en-GB" sz="1800" dirty="0"/>
              <a:t>, i.e., choosing[j]  to be set to false</a:t>
            </a:r>
            <a:endParaRPr lang="en-IN" sz="1800" b="1" dirty="0"/>
          </a:p>
          <a:p>
            <a:pPr marL="285750" lvl="0" indent="-285750" algn="just">
              <a:lnSpc>
                <a:spcPct val="150000"/>
              </a:lnSpc>
              <a:spcBef>
                <a:spcPts val="0"/>
              </a:spcBef>
              <a:buFont typeface="Wingdings" pitchFamily="2" charset="2"/>
              <a:buChar char="§"/>
            </a:pPr>
            <a:r>
              <a:rPr lang="en-IN" sz="1800" dirty="0"/>
              <a:t>These steps are non-atomic; thus multiple processes could be choosing timestamps in overlapping durations.</a:t>
            </a:r>
          </a:p>
          <a:p>
            <a:pPr marL="285750" lvl="0" indent="-285750" algn="just">
              <a:lnSpc>
                <a:spcPct val="150000"/>
              </a:lnSpc>
              <a:spcBef>
                <a:spcPts val="0"/>
              </a:spcBef>
              <a:buFont typeface="Wingdings" pitchFamily="2" charset="2"/>
              <a:buChar char="§"/>
            </a:pPr>
            <a:endParaRPr lang="en-IN" sz="1800" b="1" dirty="0"/>
          </a:p>
          <a:p>
            <a:pPr marL="285750" lvl="0" indent="-285750" algn="just">
              <a:lnSpc>
                <a:spcPct val="150000"/>
              </a:lnSpc>
              <a:spcBef>
                <a:spcPts val="0"/>
              </a:spcBef>
              <a:buFont typeface="Wingdings" pitchFamily="2" charset="2"/>
              <a:buChar char="§"/>
            </a:pPr>
            <a:endParaRPr lang="en-IN" sz="1800" b="1" dirty="0"/>
          </a:p>
        </p:txBody>
      </p:sp>
    </p:spTree>
    <p:extLst>
      <p:ext uri="{BB962C8B-B14F-4D97-AF65-F5344CB8AC3E}">
        <p14:creationId xmlns:p14="http://schemas.microsoft.com/office/powerpoint/2010/main" val="957360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DBB8-C8AB-A04A-A0CA-E9A4089BE9CD}"/>
              </a:ext>
            </a:extLst>
          </p:cNvPr>
          <p:cNvSpPr>
            <a:spLocks noGrp="1"/>
          </p:cNvSpPr>
          <p:nvPr>
            <p:ph type="title"/>
          </p:nvPr>
        </p:nvSpPr>
        <p:spPr/>
        <p:txBody>
          <a:bodyPr/>
          <a:lstStyle/>
          <a:p>
            <a:r>
              <a:rPr lang="en-IN" sz="4400" b="1" dirty="0" err="1">
                <a:solidFill>
                  <a:srgbClr val="002060"/>
                </a:solidFill>
              </a:rPr>
              <a:t>Lamport’s</a:t>
            </a:r>
            <a:r>
              <a:rPr lang="en-IN" sz="4400" b="1" dirty="0">
                <a:solidFill>
                  <a:srgbClr val="002060"/>
                </a:solidFill>
              </a:rPr>
              <a:t> bakery algorithm</a:t>
            </a:r>
            <a:endParaRPr lang="en-IN" dirty="0"/>
          </a:p>
        </p:txBody>
      </p:sp>
      <p:sp>
        <p:nvSpPr>
          <p:cNvPr id="3" name="Text Placeholder 2">
            <a:extLst>
              <a:ext uri="{FF2B5EF4-FFF2-40B4-BE49-F238E27FC236}">
                <a16:creationId xmlns:a16="http://schemas.microsoft.com/office/drawing/2014/main" id="{351F5786-C252-AF2F-ECD0-EA1BAAFCAF7F}"/>
              </a:ext>
            </a:extLst>
          </p:cNvPr>
          <p:cNvSpPr>
            <a:spLocks noGrp="1"/>
          </p:cNvSpPr>
          <p:nvPr>
            <p:ph type="body" idx="1"/>
          </p:nvPr>
        </p:nvSpPr>
        <p:spPr/>
        <p:txBody>
          <a:bodyPr>
            <a:normAutofit fontScale="92500" lnSpcReduction="10000"/>
          </a:bodyPr>
          <a:lstStyle/>
          <a:p>
            <a:r>
              <a:rPr lang="en-GB" dirty="0"/>
              <a:t>Once j’s timestamp is stabilized, </a:t>
            </a:r>
            <a:r>
              <a:rPr lang="en-GB" dirty="0" err="1"/>
              <a:t>i</a:t>
            </a:r>
            <a:r>
              <a:rPr lang="en-GB" dirty="0"/>
              <a:t> moves from line 1e to line 1f. </a:t>
            </a:r>
          </a:p>
          <a:p>
            <a:pPr lvl="1">
              <a:buFont typeface="Wingdings" panose="05000000000000000000" pitchFamily="2" charset="2"/>
              <a:buChar char="Ø"/>
            </a:pPr>
            <a:r>
              <a:rPr lang="en-GB" dirty="0"/>
              <a:t>Either </a:t>
            </a:r>
            <a:r>
              <a:rPr lang="en-GB" dirty="0">
                <a:solidFill>
                  <a:srgbClr val="FF0000"/>
                </a:solidFill>
              </a:rPr>
              <a:t>j is not requesting </a:t>
            </a:r>
            <a:r>
              <a:rPr lang="en-GB" dirty="0">
                <a:sym typeface="Wingdings" panose="05000000000000000000" pitchFamily="2" charset="2"/>
              </a:rPr>
              <a:t></a:t>
            </a:r>
            <a:r>
              <a:rPr lang="en-GB" dirty="0"/>
              <a:t>j’s timestamp is 0</a:t>
            </a:r>
          </a:p>
          <a:p>
            <a:pPr lvl="1">
              <a:buFont typeface="Wingdings" panose="05000000000000000000" pitchFamily="2" charset="2"/>
              <a:buChar char="Ø"/>
            </a:pPr>
            <a:r>
              <a:rPr lang="en-GB" dirty="0"/>
              <a:t> or </a:t>
            </a:r>
            <a:r>
              <a:rPr lang="en-GB" dirty="0">
                <a:solidFill>
                  <a:srgbClr val="FF0000"/>
                </a:solidFill>
              </a:rPr>
              <a:t>j is requesting. </a:t>
            </a:r>
          </a:p>
          <a:p>
            <a:r>
              <a:rPr lang="en-GB" dirty="0"/>
              <a:t>Line 1f determines the relative priority between </a:t>
            </a:r>
            <a:r>
              <a:rPr lang="en-GB" dirty="0" err="1"/>
              <a:t>i</a:t>
            </a:r>
            <a:r>
              <a:rPr lang="en-GB" dirty="0"/>
              <a:t> and j.</a:t>
            </a:r>
          </a:p>
          <a:p>
            <a:pPr lvl="1">
              <a:buFont typeface="Wingdings" panose="05000000000000000000" pitchFamily="2" charset="2"/>
              <a:buChar char="Ø"/>
            </a:pPr>
            <a:r>
              <a:rPr lang="en-GB" dirty="0"/>
              <a:t> The process with a lexicographically lower timestamp has </a:t>
            </a:r>
            <a:r>
              <a:rPr lang="en-GB" dirty="0">
                <a:solidFill>
                  <a:srgbClr val="FF0000"/>
                </a:solidFill>
              </a:rPr>
              <a:t>higher priority and enters the CS</a:t>
            </a:r>
            <a:r>
              <a:rPr lang="en-GB" dirty="0"/>
              <a:t>; the other process has to wait (line 1g).</a:t>
            </a:r>
          </a:p>
          <a:p>
            <a:pPr lvl="1">
              <a:buFont typeface="Wingdings" panose="05000000000000000000" pitchFamily="2" charset="2"/>
              <a:buChar char="Ø"/>
            </a:pPr>
            <a:r>
              <a:rPr lang="en-GB" dirty="0"/>
              <a:t>Hence, </a:t>
            </a:r>
            <a:r>
              <a:rPr lang="en-GB" dirty="0">
                <a:solidFill>
                  <a:srgbClr val="FF0000"/>
                </a:solidFill>
              </a:rPr>
              <a:t>mutual exclusion </a:t>
            </a:r>
            <a:r>
              <a:rPr lang="en-GB" dirty="0"/>
              <a:t>is satisfied.</a:t>
            </a:r>
            <a:endParaRPr lang="en-IN" dirty="0"/>
          </a:p>
        </p:txBody>
      </p:sp>
    </p:spTree>
    <p:extLst>
      <p:ext uri="{BB962C8B-B14F-4D97-AF65-F5344CB8AC3E}">
        <p14:creationId xmlns:p14="http://schemas.microsoft.com/office/powerpoint/2010/main" val="46071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ctrTitle"/>
          </p:nvPr>
        </p:nvSpPr>
        <p:spPr>
          <a:xfrm>
            <a:off x="152400" y="2590800"/>
            <a:ext cx="88392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2060"/>
              </a:buClr>
              <a:buSzPct val="100000"/>
              <a:buFont typeface="Calibri"/>
              <a:buNone/>
            </a:pPr>
            <a:r>
              <a:rPr lang="en-IN" sz="4200" b="1">
                <a:solidFill>
                  <a:srgbClr val="002060"/>
                </a:solidFill>
              </a:rPr>
              <a:t>Module – IV</a:t>
            </a:r>
            <a:br>
              <a:rPr lang="en-IN" sz="4200" b="1">
                <a:solidFill>
                  <a:srgbClr val="002060"/>
                </a:solidFill>
              </a:rPr>
            </a:br>
            <a:r>
              <a:rPr lang="en-IN" sz="3600" b="1">
                <a:solidFill>
                  <a:srgbClr val="002060"/>
                </a:solidFill>
              </a:rPr>
              <a:t>Distributed shared memory and Failure Recovery</a:t>
            </a:r>
            <a:endParaRPr sz="3600" b="1">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9299-A0C2-D048-0651-BC96966118BB}"/>
              </a:ext>
            </a:extLst>
          </p:cNvPr>
          <p:cNvSpPr>
            <a:spLocks noGrp="1"/>
          </p:cNvSpPr>
          <p:nvPr>
            <p:ph type="title"/>
          </p:nvPr>
        </p:nvSpPr>
        <p:spPr/>
        <p:txBody>
          <a:bodyPr/>
          <a:lstStyle/>
          <a:p>
            <a:r>
              <a:rPr lang="en-IN" sz="4400" b="1" dirty="0" err="1">
                <a:solidFill>
                  <a:srgbClr val="002060"/>
                </a:solidFill>
              </a:rPr>
              <a:t>Lamport’s</a:t>
            </a:r>
            <a:r>
              <a:rPr lang="en-IN" sz="4400" b="1" dirty="0">
                <a:solidFill>
                  <a:srgbClr val="002060"/>
                </a:solidFill>
              </a:rPr>
              <a:t> bakery algorithm</a:t>
            </a:r>
            <a:endParaRPr lang="en-IN" dirty="0"/>
          </a:p>
        </p:txBody>
      </p:sp>
      <p:sp>
        <p:nvSpPr>
          <p:cNvPr id="3" name="Text Placeholder 2">
            <a:extLst>
              <a:ext uri="{FF2B5EF4-FFF2-40B4-BE49-F238E27FC236}">
                <a16:creationId xmlns:a16="http://schemas.microsoft.com/office/drawing/2014/main" id="{DD407B9B-4CA3-C368-072B-87F2E14FE5C4}"/>
              </a:ext>
            </a:extLst>
          </p:cNvPr>
          <p:cNvSpPr>
            <a:spLocks noGrp="1"/>
          </p:cNvSpPr>
          <p:nvPr>
            <p:ph type="body" idx="1"/>
          </p:nvPr>
        </p:nvSpPr>
        <p:spPr/>
        <p:txBody>
          <a:bodyPr>
            <a:normAutofit fontScale="92500" lnSpcReduction="10000"/>
          </a:bodyPr>
          <a:lstStyle/>
          <a:p>
            <a:pPr algn="just">
              <a:buFont typeface="Wingdings" panose="05000000000000000000" pitchFamily="2" charset="2"/>
              <a:buChar char="Ø"/>
            </a:pPr>
            <a:r>
              <a:rPr lang="en-GB" dirty="0">
                <a:solidFill>
                  <a:srgbClr val="FF0000"/>
                </a:solidFill>
                <a:latin typeface="Times New Roman" panose="02020603050405020304" pitchFamily="18" charset="0"/>
                <a:cs typeface="Times New Roman" panose="02020603050405020304" pitchFamily="18" charset="0"/>
              </a:rPr>
              <a:t>Bounded waiting</a:t>
            </a:r>
            <a:r>
              <a:rPr lang="en-GB" dirty="0">
                <a:latin typeface="Times New Roman" panose="02020603050405020304" pitchFamily="18" charset="0"/>
                <a:cs typeface="Times New Roman" panose="02020603050405020304" pitchFamily="18" charset="0"/>
              </a:rPr>
              <a:t> is satisfied because each other process j can “overtake” process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at most once after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has completed choosing its timestamp. The second time j chooses a timestamp, the value will necessarily be larger than i’s timestamp if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has not yet entered its CS.</a:t>
            </a:r>
          </a:p>
          <a:p>
            <a:pPr algn="just">
              <a:buFont typeface="Wingdings" panose="05000000000000000000" pitchFamily="2" charset="2"/>
              <a:buChar char="Ø"/>
            </a:pPr>
            <a:r>
              <a:rPr lang="en-GB" dirty="0">
                <a:solidFill>
                  <a:srgbClr val="FF0000"/>
                </a:solidFill>
                <a:latin typeface="Times New Roman" panose="02020603050405020304" pitchFamily="18" charset="0"/>
                <a:cs typeface="Times New Roman" panose="02020603050405020304" pitchFamily="18" charset="0"/>
              </a:rPr>
              <a:t>Progress</a:t>
            </a:r>
            <a:r>
              <a:rPr lang="en-GB" dirty="0">
                <a:latin typeface="Times New Roman" panose="02020603050405020304" pitchFamily="18" charset="0"/>
                <a:cs typeface="Times New Roman" panose="02020603050405020304" pitchFamily="18" charset="0"/>
              </a:rPr>
              <a:t> is guaranteed because the lexicographic order is a total order and the </a:t>
            </a:r>
            <a:r>
              <a:rPr lang="en-GB" dirty="0">
                <a:solidFill>
                  <a:srgbClr val="FF0000"/>
                </a:solidFill>
                <a:latin typeface="Times New Roman" panose="02020603050405020304" pitchFamily="18" charset="0"/>
                <a:cs typeface="Times New Roman" panose="02020603050405020304" pitchFamily="18" charset="0"/>
              </a:rPr>
              <a:t>process with the lowest timestamp at any time in the loop </a:t>
            </a:r>
            <a:r>
              <a:rPr lang="en-GB" dirty="0">
                <a:latin typeface="Times New Roman" panose="02020603050405020304" pitchFamily="18" charset="0"/>
                <a:cs typeface="Times New Roman" panose="02020603050405020304" pitchFamily="18" charset="0"/>
              </a:rPr>
              <a:t>(lines 1d–1g) </a:t>
            </a:r>
            <a:r>
              <a:rPr lang="en-GB" dirty="0">
                <a:solidFill>
                  <a:srgbClr val="FF0000"/>
                </a:solidFill>
                <a:latin typeface="Times New Roman" panose="02020603050405020304" pitchFamily="18" charset="0"/>
                <a:cs typeface="Times New Roman" panose="02020603050405020304" pitchFamily="18" charset="0"/>
              </a:rPr>
              <a:t>is guaranteed to enter the CS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0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3600" b="1" dirty="0" err="1">
                <a:solidFill>
                  <a:srgbClr val="002060"/>
                </a:solidFill>
              </a:rPr>
              <a:t>Lamport’s</a:t>
            </a:r>
            <a:r>
              <a:rPr lang="en-IN" sz="3600" b="1" dirty="0">
                <a:solidFill>
                  <a:srgbClr val="002060"/>
                </a:solidFill>
              </a:rPr>
              <a:t> bakery algorithm</a:t>
            </a: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857250"/>
            <a:ext cx="8434388" cy="594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79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E74B-4978-D4D8-E6DC-950B28DBF52C}"/>
              </a:ext>
            </a:extLst>
          </p:cNvPr>
          <p:cNvSpPr>
            <a:spLocks noGrp="1"/>
          </p:cNvSpPr>
          <p:nvPr>
            <p:ph type="title"/>
          </p:nvPr>
        </p:nvSpPr>
        <p:spPr/>
        <p:txBody>
          <a:bodyPr>
            <a:normAutofit fontScale="90000"/>
          </a:bodyPr>
          <a:lstStyle/>
          <a:p>
            <a:r>
              <a:rPr lang="en-IN" sz="4400" b="1" dirty="0">
                <a:solidFill>
                  <a:srgbClr val="002060"/>
                </a:solidFill>
              </a:rPr>
              <a:t>Checkpointing and rollback recovery</a:t>
            </a:r>
            <a:endParaRPr lang="en-IN" dirty="0"/>
          </a:p>
        </p:txBody>
      </p:sp>
      <p:sp>
        <p:nvSpPr>
          <p:cNvPr id="3" name="Text Placeholder 2">
            <a:extLst>
              <a:ext uri="{FF2B5EF4-FFF2-40B4-BE49-F238E27FC236}">
                <a16:creationId xmlns:a16="http://schemas.microsoft.com/office/drawing/2014/main" id="{6C6F7EF4-3278-6277-EAF7-49B9EB939E12}"/>
              </a:ext>
            </a:extLst>
          </p:cNvPr>
          <p:cNvSpPr>
            <a:spLocks noGrp="1"/>
          </p:cNvSpPr>
          <p:nvPr>
            <p:ph type="body" idx="1"/>
          </p:nvPr>
        </p:nvSpPr>
        <p:spPr/>
        <p:txBody>
          <a:bodyPr>
            <a:normAutofit fontScale="85000" lnSpcReduction="20000"/>
          </a:bodyPr>
          <a:lstStyle/>
          <a:p>
            <a:pPr>
              <a:buFont typeface="Wingdings" panose="05000000000000000000" pitchFamily="2" charset="2"/>
              <a:buChar char="Ø"/>
            </a:pPr>
            <a:r>
              <a:rPr lang="en-GB" dirty="0"/>
              <a:t>Distributed systems - not fault-tolerant and the vast computing potential is often hampered by their susceptibility to failures</a:t>
            </a:r>
          </a:p>
          <a:p>
            <a:pPr marL="114300" indent="0">
              <a:buNone/>
            </a:pPr>
            <a:endParaRPr lang="en-GB" dirty="0"/>
          </a:p>
          <a:p>
            <a:pPr>
              <a:buFont typeface="Wingdings" panose="05000000000000000000" pitchFamily="2" charset="2"/>
              <a:buChar char="Ø"/>
            </a:pPr>
            <a:r>
              <a:rPr lang="en-GB" dirty="0"/>
              <a:t>Techniques to add reliability and high availability to distributed systems include </a:t>
            </a:r>
          </a:p>
          <a:p>
            <a:pPr>
              <a:buFont typeface="Wingdings" panose="05000000000000000000" pitchFamily="2" charset="2"/>
              <a:buChar char="Ø"/>
            </a:pPr>
            <a:endParaRPr lang="en-GB" dirty="0"/>
          </a:p>
          <a:p>
            <a:pPr lvl="1">
              <a:buFont typeface="Wingdings" panose="05000000000000000000" pitchFamily="2" charset="2"/>
              <a:buChar char="Ø"/>
            </a:pPr>
            <a:r>
              <a:rPr lang="en-GB" dirty="0"/>
              <a:t>transactions, group communication, and rollback recovery  </a:t>
            </a:r>
          </a:p>
          <a:p>
            <a:pPr marL="571500" lvl="1" indent="0">
              <a:buNone/>
            </a:pPr>
            <a:endParaRPr lang="en-GB" dirty="0"/>
          </a:p>
          <a:p>
            <a:pPr>
              <a:buFont typeface="Wingdings" panose="05000000000000000000" pitchFamily="2" charset="2"/>
              <a:buChar char="Ø"/>
            </a:pPr>
            <a:r>
              <a:rPr lang="en-GB" dirty="0">
                <a:solidFill>
                  <a:srgbClr val="FF0000"/>
                </a:solidFill>
              </a:rPr>
              <a:t>rollback recovery protocols</a:t>
            </a:r>
            <a:r>
              <a:rPr lang="en-GB" dirty="0"/>
              <a:t>, which restore the system back to a consistent state after a failure</a:t>
            </a:r>
            <a:endParaRPr lang="en-IN" dirty="0"/>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192066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CA85-982D-4054-A18B-2B4CD8C7B25E}"/>
              </a:ext>
            </a:extLst>
          </p:cNvPr>
          <p:cNvSpPr>
            <a:spLocks noGrp="1"/>
          </p:cNvSpPr>
          <p:nvPr>
            <p:ph type="title"/>
          </p:nvPr>
        </p:nvSpPr>
        <p:spPr/>
        <p:txBody>
          <a:bodyPr>
            <a:normAutofit fontScale="90000"/>
          </a:bodyPr>
          <a:lstStyle/>
          <a:p>
            <a:r>
              <a:rPr lang="en-IN" sz="4400" b="1" dirty="0">
                <a:solidFill>
                  <a:srgbClr val="002060"/>
                </a:solidFill>
              </a:rPr>
              <a:t>Checkpointing and rollback recovery</a:t>
            </a:r>
            <a:endParaRPr lang="en-IN" dirty="0"/>
          </a:p>
        </p:txBody>
      </p:sp>
      <p:sp>
        <p:nvSpPr>
          <p:cNvPr id="3" name="Text Placeholder 2">
            <a:extLst>
              <a:ext uri="{FF2B5EF4-FFF2-40B4-BE49-F238E27FC236}">
                <a16:creationId xmlns:a16="http://schemas.microsoft.com/office/drawing/2014/main" id="{541F238D-8522-85CB-571F-BDCEEBC1AB64}"/>
              </a:ext>
            </a:extLst>
          </p:cNvPr>
          <p:cNvSpPr>
            <a:spLocks noGrp="1"/>
          </p:cNvSpPr>
          <p:nvPr>
            <p:ph type="body" idx="1"/>
          </p:nvPr>
        </p:nvSpPr>
        <p:spPr>
          <a:xfrm>
            <a:off x="351693" y="1245996"/>
            <a:ext cx="8335108" cy="5612004"/>
          </a:xfrm>
        </p:spPr>
        <p:txBody>
          <a:bodyPr>
            <a:normAutofit fontScale="77500" lnSpcReduction="20000"/>
          </a:bodyPr>
          <a:lstStyle/>
          <a:p>
            <a:pPr marL="285750" lvl="0" indent="-285750" algn="just">
              <a:lnSpc>
                <a:spcPct val="150000"/>
              </a:lnSpc>
              <a:spcBef>
                <a:spcPts val="0"/>
              </a:spcBef>
              <a:buFont typeface="Wingdings" pitchFamily="2" charset="2"/>
              <a:buChar char="§"/>
            </a:pPr>
            <a:r>
              <a:rPr lang="en-IN" sz="3200" dirty="0"/>
              <a:t>Rollback recovery treats a distributed system application as a </a:t>
            </a:r>
            <a:r>
              <a:rPr lang="en-IN" sz="3200" dirty="0">
                <a:solidFill>
                  <a:srgbClr val="FF0000"/>
                </a:solidFill>
              </a:rPr>
              <a:t>collection of processes that communicate over a network.</a:t>
            </a:r>
          </a:p>
          <a:p>
            <a:pPr marL="285750" lvl="0" indent="-285750" algn="just">
              <a:lnSpc>
                <a:spcPct val="150000"/>
              </a:lnSpc>
              <a:spcBef>
                <a:spcPts val="0"/>
              </a:spcBef>
              <a:buFont typeface="Wingdings" pitchFamily="2" charset="2"/>
              <a:buChar char="§"/>
            </a:pPr>
            <a:r>
              <a:rPr lang="en-IN" sz="3200" dirty="0"/>
              <a:t> It achieves fault tolerance by </a:t>
            </a:r>
            <a:r>
              <a:rPr lang="en-IN" sz="3200" dirty="0">
                <a:solidFill>
                  <a:srgbClr val="FF0000"/>
                </a:solidFill>
              </a:rPr>
              <a:t>periodically saving the state of a process </a:t>
            </a:r>
            <a:r>
              <a:rPr lang="en-IN" sz="3200" dirty="0"/>
              <a:t>during the failure-free execution, enabling it to </a:t>
            </a:r>
            <a:r>
              <a:rPr lang="en-IN" sz="3200" dirty="0">
                <a:solidFill>
                  <a:srgbClr val="FF0000"/>
                </a:solidFill>
              </a:rPr>
              <a:t>restart from a saved state upon a failure</a:t>
            </a:r>
            <a:r>
              <a:rPr lang="en-IN" sz="3200" dirty="0"/>
              <a:t> to reduce the amount of lost work. </a:t>
            </a:r>
          </a:p>
          <a:p>
            <a:pPr marL="285750" lvl="0" indent="-285750" algn="just">
              <a:lnSpc>
                <a:spcPct val="150000"/>
              </a:lnSpc>
              <a:spcBef>
                <a:spcPts val="0"/>
              </a:spcBef>
              <a:buFont typeface="Wingdings" pitchFamily="2" charset="2"/>
              <a:buChar char="§"/>
            </a:pPr>
            <a:r>
              <a:rPr lang="en-IN" sz="3200" dirty="0"/>
              <a:t>The </a:t>
            </a:r>
            <a:r>
              <a:rPr lang="en-IN" sz="3200" dirty="0">
                <a:solidFill>
                  <a:srgbClr val="FF0000"/>
                </a:solidFill>
              </a:rPr>
              <a:t>saved state </a:t>
            </a:r>
            <a:r>
              <a:rPr lang="en-IN" sz="3200" dirty="0"/>
              <a:t>is called a </a:t>
            </a:r>
            <a:r>
              <a:rPr lang="en-IN" sz="3200" dirty="0">
                <a:solidFill>
                  <a:srgbClr val="FF0000"/>
                </a:solidFill>
              </a:rPr>
              <a:t>checkpoint</a:t>
            </a:r>
            <a:r>
              <a:rPr lang="en-IN" sz="3200" dirty="0"/>
              <a:t>, and the procedure of </a:t>
            </a:r>
            <a:r>
              <a:rPr lang="en-IN" sz="3200" dirty="0">
                <a:solidFill>
                  <a:srgbClr val="FF0000"/>
                </a:solidFill>
              </a:rPr>
              <a:t>restarting from a previously checkpointed state</a:t>
            </a:r>
            <a:r>
              <a:rPr lang="en-IN" sz="3200" dirty="0"/>
              <a:t> is called </a:t>
            </a:r>
            <a:r>
              <a:rPr lang="en-IN" sz="3200" dirty="0">
                <a:solidFill>
                  <a:srgbClr val="FF0000"/>
                </a:solidFill>
              </a:rPr>
              <a:t>rollback recovery</a:t>
            </a:r>
            <a:r>
              <a:rPr lang="en-IN" sz="3200" dirty="0"/>
              <a:t>.</a:t>
            </a:r>
          </a:p>
          <a:p>
            <a:pPr marL="285750" lvl="0" indent="-285750" algn="just">
              <a:lnSpc>
                <a:spcPct val="150000"/>
              </a:lnSpc>
              <a:spcBef>
                <a:spcPts val="0"/>
              </a:spcBef>
              <a:buFont typeface="Wingdings" pitchFamily="2" charset="2"/>
              <a:buChar char="§"/>
            </a:pPr>
            <a:r>
              <a:rPr lang="en-GB" sz="3200" dirty="0"/>
              <a:t>A checkpoint -&gt; saved on </a:t>
            </a:r>
            <a:r>
              <a:rPr lang="en-GB" sz="3200" dirty="0">
                <a:sym typeface="Wingdings" panose="05000000000000000000" pitchFamily="2" charset="2"/>
              </a:rPr>
              <a:t></a:t>
            </a:r>
            <a:r>
              <a:rPr lang="en-GB" sz="3200" dirty="0"/>
              <a:t>the stable storage or the volatile storage</a:t>
            </a:r>
          </a:p>
          <a:p>
            <a:endParaRPr lang="en-IN" dirty="0"/>
          </a:p>
        </p:txBody>
      </p:sp>
    </p:spTree>
    <p:extLst>
      <p:ext uri="{BB962C8B-B14F-4D97-AF65-F5344CB8AC3E}">
        <p14:creationId xmlns:p14="http://schemas.microsoft.com/office/powerpoint/2010/main" val="145775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8EE9-EABD-F443-5004-82183E4CA39A}"/>
              </a:ext>
            </a:extLst>
          </p:cNvPr>
          <p:cNvSpPr>
            <a:spLocks noGrp="1"/>
          </p:cNvSpPr>
          <p:nvPr>
            <p:ph type="title"/>
          </p:nvPr>
        </p:nvSpPr>
        <p:spPr/>
        <p:txBody>
          <a:bodyPr>
            <a:normAutofit fontScale="90000"/>
          </a:bodyPr>
          <a:lstStyle/>
          <a:p>
            <a:r>
              <a:rPr lang="en-IN" sz="4400" b="1" dirty="0">
                <a:solidFill>
                  <a:srgbClr val="002060"/>
                </a:solidFill>
              </a:rPr>
              <a:t>Checkpointing and rollback recovery</a:t>
            </a:r>
            <a:endParaRPr lang="en-IN" dirty="0"/>
          </a:p>
        </p:txBody>
      </p:sp>
      <p:sp>
        <p:nvSpPr>
          <p:cNvPr id="3" name="Text Placeholder 2">
            <a:extLst>
              <a:ext uri="{FF2B5EF4-FFF2-40B4-BE49-F238E27FC236}">
                <a16:creationId xmlns:a16="http://schemas.microsoft.com/office/drawing/2014/main" id="{22BEBF7A-B32A-8A1B-3234-ED87B0B36E8C}"/>
              </a:ext>
            </a:extLst>
          </p:cNvPr>
          <p:cNvSpPr>
            <a:spLocks noGrp="1"/>
          </p:cNvSpPr>
          <p:nvPr>
            <p:ph type="body" idx="1"/>
          </p:nvPr>
        </p:nvSpPr>
        <p:spPr/>
        <p:txBody>
          <a:bodyPr>
            <a:normAutofit fontScale="92500" lnSpcReduction="20000"/>
          </a:bodyPr>
          <a:lstStyle/>
          <a:p>
            <a:pPr marL="285750" lvl="0" indent="-285750" algn="just">
              <a:lnSpc>
                <a:spcPct val="150000"/>
              </a:lnSpc>
              <a:spcBef>
                <a:spcPts val="0"/>
              </a:spcBef>
              <a:buFont typeface="Wingdings" pitchFamily="2" charset="2"/>
              <a:buChar char="§"/>
            </a:pPr>
            <a:r>
              <a:rPr lang="en-IN" sz="3200" dirty="0"/>
              <a:t>Rollback recovery - complicated </a:t>
            </a:r>
            <a:r>
              <a:rPr lang="en-IN" sz="3200" dirty="0">
                <a:sym typeface="Wingdings" panose="05000000000000000000" pitchFamily="2" charset="2"/>
              </a:rPr>
              <a:t></a:t>
            </a:r>
            <a:r>
              <a:rPr lang="en-IN" sz="3200" dirty="0"/>
              <a:t> </a:t>
            </a:r>
            <a:r>
              <a:rPr lang="en-IN" sz="3200" dirty="0">
                <a:solidFill>
                  <a:srgbClr val="FF0000"/>
                </a:solidFill>
              </a:rPr>
              <a:t>messages induce inter-process dependencies d</a:t>
            </a:r>
            <a:r>
              <a:rPr lang="en-IN" sz="3200" dirty="0"/>
              <a:t>uring failure-free operation </a:t>
            </a:r>
          </a:p>
          <a:p>
            <a:pPr marL="285750" lvl="0" indent="-285750" algn="just">
              <a:lnSpc>
                <a:spcPct val="150000"/>
              </a:lnSpc>
              <a:spcBef>
                <a:spcPts val="0"/>
              </a:spcBef>
              <a:buFont typeface="Wingdings" pitchFamily="2" charset="2"/>
              <a:buChar char="§"/>
            </a:pPr>
            <a:r>
              <a:rPr lang="en-IN" sz="3200" dirty="0"/>
              <a:t>Upon a failure of one or more processes in a system, these dependencies may force some of the processes that did not fail to roll </a:t>
            </a:r>
            <a:r>
              <a:rPr lang="en-IN" sz="3200" dirty="0" err="1"/>
              <a:t>back</a:t>
            </a:r>
            <a:r>
              <a:rPr lang="en-IN" sz="3200" dirty="0" err="1">
                <a:sym typeface="Wingdings" panose="05000000000000000000" pitchFamily="2" charset="2"/>
              </a:rPr>
              <a:t></a:t>
            </a:r>
            <a:r>
              <a:rPr lang="en-IN" sz="3200" dirty="0" err="1">
                <a:solidFill>
                  <a:srgbClr val="FF0000"/>
                </a:solidFill>
              </a:rPr>
              <a:t>rollback</a:t>
            </a:r>
            <a:r>
              <a:rPr lang="en-IN" sz="3200" dirty="0">
                <a:solidFill>
                  <a:srgbClr val="FF0000"/>
                </a:solidFill>
              </a:rPr>
              <a:t> propagation</a:t>
            </a:r>
            <a:endParaRPr lang="en-IN" sz="3200" b="1" dirty="0">
              <a:solidFill>
                <a:srgbClr val="FF0000"/>
              </a:solidFill>
            </a:endParaRPr>
          </a:p>
          <a:p>
            <a:endParaRPr lang="en-IN" dirty="0"/>
          </a:p>
        </p:txBody>
      </p:sp>
    </p:spTree>
    <p:extLst>
      <p:ext uri="{BB962C8B-B14F-4D97-AF65-F5344CB8AC3E}">
        <p14:creationId xmlns:p14="http://schemas.microsoft.com/office/powerpoint/2010/main" val="245566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err="1">
                <a:solidFill>
                  <a:srgbClr val="002060"/>
                </a:solidFill>
              </a:rPr>
              <a:t>Checkpointing</a:t>
            </a:r>
            <a:r>
              <a:rPr lang="en-IN" sz="2800" b="1" dirty="0">
                <a:solidFill>
                  <a:srgbClr val="002060"/>
                </a:solidFill>
              </a:rPr>
              <a:t> and rollback recovery</a:t>
            </a:r>
            <a:endParaRPr sz="3600" dirty="0"/>
          </a:p>
        </p:txBody>
      </p:sp>
      <p:sp>
        <p:nvSpPr>
          <p:cNvPr id="142" name="Google Shape;142;p10"/>
          <p:cNvSpPr txBox="1">
            <a:spLocks noGrp="1"/>
          </p:cNvSpPr>
          <p:nvPr>
            <p:ph type="body" idx="1"/>
          </p:nvPr>
        </p:nvSpPr>
        <p:spPr>
          <a:xfrm>
            <a:off x="457200" y="1066799"/>
            <a:ext cx="8610600" cy="5591175"/>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spcBef>
                <a:spcPts val="0"/>
              </a:spcBef>
              <a:buFont typeface="Wingdings" pitchFamily="2" charset="2"/>
              <a:buChar char="§"/>
            </a:pPr>
            <a:r>
              <a:rPr lang="en-IN" sz="1800" dirty="0"/>
              <a:t>To see why rollback propagation occurs, consider the situation where the sender of a message m rolls back to a state that precedes the sending of m. </a:t>
            </a:r>
          </a:p>
          <a:p>
            <a:pPr marL="285750" lvl="0" indent="-285750" algn="just">
              <a:lnSpc>
                <a:spcPct val="150000"/>
              </a:lnSpc>
              <a:spcBef>
                <a:spcPts val="0"/>
              </a:spcBef>
              <a:buFont typeface="Wingdings" pitchFamily="2" charset="2"/>
              <a:buChar char="§"/>
            </a:pPr>
            <a:endParaRPr lang="en-IN" sz="1800" dirty="0"/>
          </a:p>
          <a:p>
            <a:pPr marL="285750" lvl="0" indent="-285750" algn="just">
              <a:lnSpc>
                <a:spcPct val="150000"/>
              </a:lnSpc>
              <a:spcBef>
                <a:spcPts val="0"/>
              </a:spcBef>
              <a:buFont typeface="Wingdings" pitchFamily="2" charset="2"/>
              <a:buChar char="§"/>
            </a:pPr>
            <a:r>
              <a:rPr lang="en-IN" sz="1800" dirty="0"/>
              <a:t>The receiver of m must also roll back to a state that precedes m’s receipt; </a:t>
            </a:r>
          </a:p>
          <a:p>
            <a:pPr marL="285750" lvl="0" indent="-285750" algn="just">
              <a:lnSpc>
                <a:spcPct val="150000"/>
              </a:lnSpc>
              <a:spcBef>
                <a:spcPts val="0"/>
              </a:spcBef>
              <a:buFont typeface="Wingdings" pitchFamily="2" charset="2"/>
              <a:buChar char="§"/>
            </a:pPr>
            <a:endParaRPr lang="en-IN" sz="1800" dirty="0"/>
          </a:p>
          <a:p>
            <a:pPr marL="285750" lvl="0" indent="-285750" algn="just">
              <a:lnSpc>
                <a:spcPct val="150000"/>
              </a:lnSpc>
              <a:spcBef>
                <a:spcPts val="0"/>
              </a:spcBef>
              <a:buFont typeface="Wingdings" pitchFamily="2" charset="2"/>
              <a:buChar char="§"/>
            </a:pPr>
            <a:r>
              <a:rPr lang="en-IN" sz="1800" dirty="0"/>
              <a:t>otherwise, the states of the two processes would be inconsistent because they would show that message m was received without being sent, which is impossible in any correct failure-free execution. </a:t>
            </a:r>
          </a:p>
          <a:p>
            <a:pPr marL="285750" lvl="0" indent="-285750" algn="just">
              <a:lnSpc>
                <a:spcPct val="150000"/>
              </a:lnSpc>
              <a:spcBef>
                <a:spcPts val="0"/>
              </a:spcBef>
              <a:buFont typeface="Wingdings" pitchFamily="2" charset="2"/>
              <a:buChar char="§"/>
            </a:pPr>
            <a:endParaRPr lang="en-IN" sz="1800" dirty="0"/>
          </a:p>
          <a:p>
            <a:pPr marL="285750" lvl="0" indent="-285750" algn="just">
              <a:lnSpc>
                <a:spcPct val="150000"/>
              </a:lnSpc>
              <a:spcBef>
                <a:spcPts val="0"/>
              </a:spcBef>
              <a:buFont typeface="Wingdings" pitchFamily="2" charset="2"/>
              <a:buChar char="§"/>
            </a:pPr>
            <a:r>
              <a:rPr lang="en-IN" sz="1800" dirty="0"/>
              <a:t>This phenomenon of </a:t>
            </a:r>
            <a:r>
              <a:rPr lang="en-IN" sz="1800" dirty="0">
                <a:solidFill>
                  <a:srgbClr val="FF0000"/>
                </a:solidFill>
              </a:rPr>
              <a:t>cascaded rollback </a:t>
            </a:r>
            <a:r>
              <a:rPr lang="en-IN" sz="1800" dirty="0"/>
              <a:t>is called the </a:t>
            </a:r>
            <a:r>
              <a:rPr lang="en-IN" sz="1800" b="1" dirty="0">
                <a:solidFill>
                  <a:srgbClr val="FF0000"/>
                </a:solidFill>
              </a:rPr>
              <a:t>domino effect</a:t>
            </a:r>
            <a:r>
              <a:rPr lang="en-IN" sz="1800" dirty="0"/>
              <a:t>.</a:t>
            </a:r>
          </a:p>
        </p:txBody>
      </p:sp>
    </p:spTree>
    <p:extLst>
      <p:ext uri="{BB962C8B-B14F-4D97-AF65-F5344CB8AC3E}">
        <p14:creationId xmlns:p14="http://schemas.microsoft.com/office/powerpoint/2010/main" val="1808694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F688-8699-6444-B203-4D72BEE7C660}"/>
              </a:ext>
            </a:extLst>
          </p:cNvPr>
          <p:cNvSpPr>
            <a:spLocks noGrp="1"/>
          </p:cNvSpPr>
          <p:nvPr>
            <p:ph type="title"/>
          </p:nvPr>
        </p:nvSpPr>
        <p:spPr/>
        <p:txBody>
          <a:bodyPr>
            <a:normAutofit fontScale="90000"/>
          </a:bodyPr>
          <a:lstStyle/>
          <a:p>
            <a:r>
              <a:rPr lang="en-IN" sz="4400" b="1" dirty="0">
                <a:solidFill>
                  <a:srgbClr val="002060"/>
                </a:solidFill>
              </a:rPr>
              <a:t>Checkpointing and rollback recovery</a:t>
            </a:r>
            <a:endParaRPr lang="en-IN" dirty="0"/>
          </a:p>
        </p:txBody>
      </p:sp>
      <p:sp>
        <p:nvSpPr>
          <p:cNvPr id="3" name="Text Placeholder 2">
            <a:extLst>
              <a:ext uri="{FF2B5EF4-FFF2-40B4-BE49-F238E27FC236}">
                <a16:creationId xmlns:a16="http://schemas.microsoft.com/office/drawing/2014/main" id="{EFD7EA98-686D-C575-BE39-C808ECD59E2C}"/>
              </a:ext>
            </a:extLst>
          </p:cNvPr>
          <p:cNvSpPr>
            <a:spLocks noGrp="1"/>
          </p:cNvSpPr>
          <p:nvPr>
            <p:ph type="body" idx="1"/>
          </p:nvPr>
        </p:nvSpPr>
        <p:spPr/>
        <p:txBody>
          <a:bodyPr>
            <a:normAutofit fontScale="77500" lnSpcReduction="20000"/>
          </a:bodyPr>
          <a:lstStyle/>
          <a:p>
            <a:pPr>
              <a:buFont typeface="Wingdings" panose="05000000000000000000" pitchFamily="2" charset="2"/>
              <a:buChar char="Ø"/>
            </a:pPr>
            <a:r>
              <a:rPr lang="en-IN" dirty="0">
                <a:solidFill>
                  <a:srgbClr val="FF0000"/>
                </a:solidFill>
              </a:rPr>
              <a:t>Independent or uncoordinated checkpointing</a:t>
            </a:r>
          </a:p>
          <a:p>
            <a:pPr lvl="1">
              <a:buFont typeface="Wingdings" panose="05000000000000000000" pitchFamily="2" charset="2"/>
              <a:buChar char="Ø"/>
            </a:pPr>
            <a:r>
              <a:rPr lang="en-IN" sz="3200" dirty="0"/>
              <a:t>if each participating process takes its checkpoints independently, </a:t>
            </a:r>
          </a:p>
          <a:p>
            <a:pPr lvl="1">
              <a:buFont typeface="Wingdings" panose="05000000000000000000" pitchFamily="2" charset="2"/>
              <a:buChar char="Ø"/>
            </a:pPr>
            <a:r>
              <a:rPr lang="en-IN" sz="3200" dirty="0"/>
              <a:t> the system is susceptible to the domino effect</a:t>
            </a:r>
          </a:p>
          <a:p>
            <a:pPr marL="114300" indent="0">
              <a:buNone/>
            </a:pPr>
            <a:endParaRPr lang="en-IN" dirty="0">
              <a:solidFill>
                <a:srgbClr val="FF0000"/>
              </a:solidFill>
            </a:endParaRPr>
          </a:p>
          <a:p>
            <a:pPr>
              <a:buFont typeface="Wingdings" panose="05000000000000000000" pitchFamily="2" charset="2"/>
              <a:buChar char="Ø"/>
            </a:pPr>
            <a:r>
              <a:rPr lang="en-IN" dirty="0"/>
              <a:t>Need To avoid Domino effect</a:t>
            </a:r>
          </a:p>
          <a:p>
            <a:pPr>
              <a:buFont typeface="Wingdings" panose="05000000000000000000" pitchFamily="2" charset="2"/>
              <a:buChar char="Ø"/>
            </a:pPr>
            <a:endParaRPr lang="en-IN" dirty="0"/>
          </a:p>
          <a:p>
            <a:pPr>
              <a:buFont typeface="Wingdings" panose="05000000000000000000" pitchFamily="2" charset="2"/>
              <a:buChar char="Ø"/>
            </a:pPr>
            <a:r>
              <a:rPr lang="en-GB" dirty="0">
                <a:solidFill>
                  <a:srgbClr val="FF0000"/>
                </a:solidFill>
              </a:rPr>
              <a:t>coordinated checkpointing </a:t>
            </a:r>
            <a:r>
              <a:rPr lang="en-GB" dirty="0">
                <a:sym typeface="Wingdings" panose="05000000000000000000" pitchFamily="2" charset="2"/>
              </a:rPr>
              <a:t> </a:t>
            </a:r>
            <a:r>
              <a:rPr lang="en-GB" dirty="0"/>
              <a:t>processes coordinate their checkpoints to form a system-wide consistent state.</a:t>
            </a:r>
          </a:p>
          <a:p>
            <a:pPr lvl="1">
              <a:buFont typeface="Wingdings" panose="05000000000000000000" pitchFamily="2" charset="2"/>
              <a:buChar char="Ø"/>
            </a:pPr>
            <a:r>
              <a:rPr lang="en-GB" dirty="0"/>
              <a:t> In case of a process failure, the system state can be restored to such a consistent set of checkpoints, preventing the rollback propagation.</a:t>
            </a:r>
            <a:endParaRPr lang="en-IN" dirty="0"/>
          </a:p>
          <a:p>
            <a:pPr>
              <a:buFont typeface="Wingdings" panose="05000000000000000000" pitchFamily="2" charset="2"/>
              <a:buChar char="Ø"/>
            </a:pPr>
            <a:endParaRPr lang="en-IN" dirty="0">
              <a:solidFill>
                <a:srgbClr val="FF0000"/>
              </a:solidFill>
            </a:endParaRPr>
          </a:p>
          <a:p>
            <a:pPr>
              <a:buFont typeface="Wingdings" panose="05000000000000000000" pitchFamily="2" charset="2"/>
              <a:buChar char="Ø"/>
            </a:pPr>
            <a:endParaRPr lang="en-IN" dirty="0">
              <a:solidFill>
                <a:srgbClr val="FF0000"/>
              </a:solidFill>
            </a:endParaRPr>
          </a:p>
          <a:p>
            <a:pPr lvl="1">
              <a:buFont typeface="Wingdings" panose="05000000000000000000" pitchFamily="2" charset="2"/>
              <a:buChar char="Ø"/>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734476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D4A4-A54E-CC84-CCBC-0E906528B17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39D2277-88F8-214E-DBC8-60485D0CEE49}"/>
              </a:ext>
            </a:extLst>
          </p:cNvPr>
          <p:cNvSpPr>
            <a:spLocks noGrp="1"/>
          </p:cNvSpPr>
          <p:nvPr>
            <p:ph type="body" idx="1"/>
          </p:nvPr>
        </p:nvSpPr>
        <p:spPr/>
        <p:txBody>
          <a:bodyPr/>
          <a:lstStyle/>
          <a:p>
            <a:pPr>
              <a:buFont typeface="Wingdings" panose="05000000000000000000" pitchFamily="2" charset="2"/>
              <a:buChar char="Ø"/>
            </a:pPr>
            <a:r>
              <a:rPr lang="en-GB" dirty="0">
                <a:solidFill>
                  <a:srgbClr val="FF0000"/>
                </a:solidFill>
              </a:rPr>
              <a:t>Communication-induced checkpointing </a:t>
            </a:r>
            <a:endParaRPr lang="en-GB" dirty="0">
              <a:solidFill>
                <a:srgbClr val="FF0000"/>
              </a:solidFill>
              <a:sym typeface="Wingdings" panose="05000000000000000000" pitchFamily="2" charset="2"/>
            </a:endParaRPr>
          </a:p>
          <a:p>
            <a:pPr lvl="1">
              <a:buFont typeface="Wingdings" panose="05000000000000000000" pitchFamily="2" charset="2"/>
              <a:buChar char="Ø"/>
            </a:pPr>
            <a:r>
              <a:rPr lang="en-GB" dirty="0"/>
              <a:t>each process take checkpoints based on information </a:t>
            </a:r>
            <a:r>
              <a:rPr lang="en-GB" dirty="0">
                <a:solidFill>
                  <a:srgbClr val="FF0000"/>
                </a:solidFill>
              </a:rPr>
              <a:t>piggybacked</a:t>
            </a:r>
            <a:r>
              <a:rPr lang="en-GB" dirty="0"/>
              <a:t> on the application </a:t>
            </a:r>
            <a:r>
              <a:rPr lang="en-GB" dirty="0">
                <a:solidFill>
                  <a:srgbClr val="FF0000"/>
                </a:solidFill>
              </a:rPr>
              <a:t>messages</a:t>
            </a:r>
            <a:r>
              <a:rPr lang="en-GB" dirty="0"/>
              <a:t> it receives </a:t>
            </a:r>
            <a:r>
              <a:rPr lang="en-GB" dirty="0">
                <a:solidFill>
                  <a:srgbClr val="FF0000"/>
                </a:solidFill>
              </a:rPr>
              <a:t>from other processes</a:t>
            </a:r>
          </a:p>
          <a:p>
            <a:pPr lvl="1">
              <a:buFont typeface="Wingdings" panose="05000000000000000000" pitchFamily="2" charset="2"/>
              <a:buChar char="Ø"/>
            </a:pPr>
            <a:r>
              <a:rPr lang="en-GB" dirty="0"/>
              <a:t>Checkpoints are taken such that a system-wide consistent state always exists on stable storage, thereby avoiding the domino effect.</a:t>
            </a:r>
            <a:endParaRPr lang="en-IN" dirty="0"/>
          </a:p>
        </p:txBody>
      </p:sp>
    </p:spTree>
    <p:extLst>
      <p:ext uri="{BB962C8B-B14F-4D97-AF65-F5344CB8AC3E}">
        <p14:creationId xmlns:p14="http://schemas.microsoft.com/office/powerpoint/2010/main" val="216639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err="1">
                <a:solidFill>
                  <a:srgbClr val="002060"/>
                </a:solidFill>
              </a:rPr>
              <a:t>Checkpointing</a:t>
            </a:r>
            <a:r>
              <a:rPr lang="en-IN" sz="2800" b="1" dirty="0">
                <a:solidFill>
                  <a:srgbClr val="002060"/>
                </a:solidFill>
              </a:rPr>
              <a:t> and rollback recovery</a:t>
            </a:r>
            <a:endParaRPr sz="3600" dirty="0"/>
          </a:p>
        </p:txBody>
      </p:sp>
      <p:sp>
        <p:nvSpPr>
          <p:cNvPr id="142" name="Google Shape;142;p10"/>
          <p:cNvSpPr txBox="1">
            <a:spLocks noGrp="1"/>
          </p:cNvSpPr>
          <p:nvPr>
            <p:ph type="body" idx="1"/>
          </p:nvPr>
        </p:nvSpPr>
        <p:spPr>
          <a:xfrm>
            <a:off x="457200" y="1066799"/>
            <a:ext cx="8610600" cy="5591175"/>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spcBef>
                <a:spcPts val="0"/>
              </a:spcBef>
              <a:buFont typeface="Wingdings" panose="05000000000000000000" pitchFamily="2" charset="2"/>
              <a:buChar char="q"/>
            </a:pPr>
            <a:r>
              <a:rPr lang="en-GB" sz="1800" dirty="0">
                <a:solidFill>
                  <a:srgbClr val="FF0000"/>
                </a:solidFill>
              </a:rPr>
              <a:t>checkpoint-based </a:t>
            </a:r>
            <a:r>
              <a:rPr lang="en-GB" sz="1800" dirty="0">
                <a:solidFill>
                  <a:schemeClr val="tx1"/>
                </a:solidFill>
              </a:rPr>
              <a:t>rollback recovery </a:t>
            </a:r>
            <a:r>
              <a:rPr lang="en-GB" sz="1800" dirty="0">
                <a:solidFill>
                  <a:schemeClr val="tx1"/>
                </a:solidFill>
                <a:sym typeface="Wingdings" panose="05000000000000000000" pitchFamily="2" charset="2"/>
              </a:rPr>
              <a:t> </a:t>
            </a:r>
            <a:r>
              <a:rPr lang="en-GB" sz="1800" dirty="0">
                <a:solidFill>
                  <a:schemeClr val="tx1"/>
                </a:solidFill>
              </a:rPr>
              <a:t>relies only on </a:t>
            </a:r>
            <a:r>
              <a:rPr lang="en-GB" sz="1800" dirty="0">
                <a:solidFill>
                  <a:srgbClr val="FF0000"/>
                </a:solidFill>
              </a:rPr>
              <a:t>checkpoints </a:t>
            </a:r>
            <a:r>
              <a:rPr lang="en-GB" sz="1800" dirty="0">
                <a:solidFill>
                  <a:schemeClr val="tx1"/>
                </a:solidFill>
              </a:rPr>
              <a:t>to achieve </a:t>
            </a:r>
            <a:r>
              <a:rPr lang="en-GB" sz="1800" dirty="0">
                <a:solidFill>
                  <a:srgbClr val="FF0000"/>
                </a:solidFill>
              </a:rPr>
              <a:t>fault-tolerance</a:t>
            </a:r>
          </a:p>
          <a:p>
            <a:pPr marL="285750" lvl="0" indent="-285750" algn="just">
              <a:lnSpc>
                <a:spcPct val="150000"/>
              </a:lnSpc>
              <a:spcBef>
                <a:spcPts val="0"/>
              </a:spcBef>
              <a:buFont typeface="Wingdings" panose="05000000000000000000" pitchFamily="2" charset="2"/>
              <a:buChar char="q"/>
            </a:pPr>
            <a:r>
              <a:rPr lang="en-IN" sz="1800" dirty="0">
                <a:solidFill>
                  <a:srgbClr val="FF0000"/>
                </a:solidFill>
              </a:rPr>
              <a:t>Log-based </a:t>
            </a:r>
            <a:r>
              <a:rPr lang="en-IN" sz="1800" dirty="0">
                <a:solidFill>
                  <a:schemeClr val="tx1"/>
                </a:solidFill>
              </a:rPr>
              <a:t>rollback recovery </a:t>
            </a:r>
            <a:r>
              <a:rPr lang="en-IN" sz="1800" dirty="0"/>
              <a:t>combines checkpointing with </a:t>
            </a:r>
            <a:r>
              <a:rPr lang="en-IN" sz="1800" dirty="0">
                <a:solidFill>
                  <a:srgbClr val="FF0000"/>
                </a:solidFill>
              </a:rPr>
              <a:t>logging of nondeterministic events. </a:t>
            </a:r>
          </a:p>
          <a:p>
            <a:pPr marL="285750" lvl="0" indent="-285750" algn="just">
              <a:lnSpc>
                <a:spcPct val="150000"/>
              </a:lnSpc>
              <a:spcBef>
                <a:spcPts val="0"/>
              </a:spcBef>
              <a:buFont typeface="Wingdings" pitchFamily="2" charset="2"/>
              <a:buChar char="§"/>
            </a:pPr>
            <a:r>
              <a:rPr lang="en-IN" sz="1800" dirty="0"/>
              <a:t>Log-based rollback recovery relies on the </a:t>
            </a:r>
            <a:r>
              <a:rPr lang="en-IN" sz="1800" dirty="0">
                <a:solidFill>
                  <a:srgbClr val="FF0000"/>
                </a:solidFill>
              </a:rPr>
              <a:t>piecewise deterministic (PWD) assumption, </a:t>
            </a:r>
            <a:r>
              <a:rPr lang="en-IN" sz="1800" dirty="0"/>
              <a:t>which postulates that all non-deterministic events that a process executes can be identified and that the </a:t>
            </a:r>
            <a:r>
              <a:rPr lang="en-IN" sz="1800" dirty="0">
                <a:solidFill>
                  <a:srgbClr val="FF0000"/>
                </a:solidFill>
              </a:rPr>
              <a:t>information necessary to replay each event during recovery can be logged in the event’s determinant. </a:t>
            </a:r>
          </a:p>
          <a:p>
            <a:pPr marL="285750" lvl="0" indent="-285750" algn="just">
              <a:lnSpc>
                <a:spcPct val="150000"/>
              </a:lnSpc>
              <a:spcBef>
                <a:spcPts val="0"/>
              </a:spcBef>
              <a:buFont typeface="Wingdings" pitchFamily="2" charset="2"/>
              <a:buChar char="§"/>
            </a:pPr>
            <a:r>
              <a:rPr lang="en-IN" sz="1800" dirty="0"/>
              <a:t>By logging and replaying the non-deterministic events in their exact original order, a process can deterministically recreate its pre-failure state even if this state has not been </a:t>
            </a:r>
            <a:r>
              <a:rPr lang="en-IN" sz="1800" dirty="0" err="1"/>
              <a:t>checkpointed</a:t>
            </a:r>
            <a:r>
              <a:rPr lang="en-IN" sz="1800" dirty="0"/>
              <a:t>. </a:t>
            </a:r>
          </a:p>
          <a:p>
            <a:pPr marL="285750" lvl="0" indent="-285750" algn="just">
              <a:lnSpc>
                <a:spcPct val="150000"/>
              </a:lnSpc>
              <a:spcBef>
                <a:spcPts val="0"/>
              </a:spcBef>
              <a:buFont typeface="Wingdings" pitchFamily="2" charset="2"/>
              <a:buChar char="§"/>
            </a:pPr>
            <a:r>
              <a:rPr lang="en-IN" sz="1800" dirty="0"/>
              <a:t>Log-based rollback recovery in general </a:t>
            </a:r>
            <a:r>
              <a:rPr lang="en-IN" sz="1800" dirty="0">
                <a:solidFill>
                  <a:srgbClr val="FF0000"/>
                </a:solidFill>
              </a:rPr>
              <a:t>enables a system to recover beyond the most recent set of consistent checkpoints.</a:t>
            </a:r>
            <a:endParaRPr lang="en-IN" sz="1800" b="1" dirty="0">
              <a:solidFill>
                <a:srgbClr val="FF0000"/>
              </a:solidFill>
            </a:endParaRPr>
          </a:p>
        </p:txBody>
      </p:sp>
    </p:spTree>
    <p:extLst>
      <p:ext uri="{BB962C8B-B14F-4D97-AF65-F5344CB8AC3E}">
        <p14:creationId xmlns:p14="http://schemas.microsoft.com/office/powerpoint/2010/main" val="2632947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br>
              <a:rPr lang="en-IN" sz="2800" b="1" dirty="0">
                <a:solidFill>
                  <a:srgbClr val="002060"/>
                </a:solidFill>
              </a:rPr>
            </a:br>
            <a:r>
              <a:rPr lang="en-IN" sz="2800" b="1" dirty="0">
                <a:solidFill>
                  <a:srgbClr val="002060"/>
                </a:solidFill>
              </a:rPr>
              <a:t>Checkpointing and rollback recovery: System model </a:t>
            </a:r>
            <a:br>
              <a:rPr lang="en-IN" sz="2800" b="1" dirty="0">
                <a:solidFill>
                  <a:srgbClr val="002060"/>
                </a:solidFill>
              </a:rPr>
            </a:br>
            <a:endParaRPr lang="en-IN" sz="3600" dirty="0"/>
          </a:p>
        </p:txBody>
      </p:sp>
      <p:sp>
        <p:nvSpPr>
          <p:cNvPr id="142" name="Google Shape;142;p10"/>
          <p:cNvSpPr txBox="1">
            <a:spLocks noGrp="1"/>
          </p:cNvSpPr>
          <p:nvPr>
            <p:ph type="body" idx="1"/>
          </p:nvPr>
        </p:nvSpPr>
        <p:spPr>
          <a:xfrm>
            <a:off x="467248" y="1066799"/>
            <a:ext cx="8610600" cy="5591175"/>
          </a:xfrm>
          <a:prstGeom prst="rect">
            <a:avLst/>
          </a:prstGeom>
          <a:noFill/>
          <a:ln>
            <a:noFill/>
          </a:ln>
        </p:spPr>
        <p:txBody>
          <a:bodyPr spcFirstLastPara="1" wrap="square" lIns="91425" tIns="45700" rIns="91425" bIns="45700" anchor="t" anchorCtr="0">
            <a:noAutofit/>
          </a:bodyPr>
          <a:lstStyle/>
          <a:p>
            <a:pPr marL="0" lvl="0" indent="0" algn="just">
              <a:lnSpc>
                <a:spcPct val="150000"/>
              </a:lnSpc>
              <a:spcBef>
                <a:spcPts val="0"/>
              </a:spcBef>
              <a:buNone/>
            </a:pPr>
            <a:r>
              <a:rPr lang="en-IN" sz="1800" b="1" dirty="0"/>
              <a:t>System model </a:t>
            </a:r>
          </a:p>
          <a:p>
            <a:pPr marL="285750" lvl="0" indent="-285750" algn="just">
              <a:lnSpc>
                <a:spcPct val="150000"/>
              </a:lnSpc>
              <a:spcBef>
                <a:spcPts val="0"/>
              </a:spcBef>
              <a:buFont typeface="Wingdings" panose="05000000000000000000" pitchFamily="2" charset="2"/>
              <a:buChar char="Ø"/>
            </a:pPr>
            <a:r>
              <a:rPr lang="en-IN" sz="1800" dirty="0"/>
              <a:t>A distributed system consists of a </a:t>
            </a:r>
            <a:r>
              <a:rPr lang="en-IN" sz="1800" dirty="0">
                <a:solidFill>
                  <a:srgbClr val="FF0000"/>
                </a:solidFill>
              </a:rPr>
              <a:t>fixed number of processes, P1, P2… PN </a:t>
            </a:r>
            <a:r>
              <a:rPr lang="en-IN" sz="1800" dirty="0"/>
              <a:t>, which communicate only through messages.</a:t>
            </a:r>
          </a:p>
          <a:p>
            <a:pPr marL="285750" lvl="0" indent="-285750" algn="just">
              <a:lnSpc>
                <a:spcPct val="150000"/>
              </a:lnSpc>
              <a:spcBef>
                <a:spcPts val="0"/>
              </a:spcBef>
              <a:buFont typeface="Wingdings" panose="05000000000000000000" pitchFamily="2" charset="2"/>
              <a:buChar char="Ø"/>
            </a:pPr>
            <a:r>
              <a:rPr lang="en-IN" sz="1800" dirty="0"/>
              <a:t> Processes </a:t>
            </a:r>
            <a:r>
              <a:rPr lang="en-IN" sz="1800" dirty="0">
                <a:solidFill>
                  <a:srgbClr val="FF0000"/>
                </a:solidFill>
              </a:rPr>
              <a:t>cooperate</a:t>
            </a:r>
            <a:r>
              <a:rPr lang="en-IN" sz="1800" dirty="0"/>
              <a:t> to execute a distributed application and </a:t>
            </a:r>
            <a:r>
              <a:rPr lang="en-IN" sz="1800" dirty="0">
                <a:solidFill>
                  <a:srgbClr val="FF0000"/>
                </a:solidFill>
              </a:rPr>
              <a:t>interact</a:t>
            </a:r>
            <a:r>
              <a:rPr lang="en-IN" sz="1800" dirty="0"/>
              <a:t> with the outside world by receiving and sending input and output messages, respectively</a:t>
            </a:r>
          </a:p>
          <a:p>
            <a:pPr marL="0" lvl="0" indent="0" algn="just">
              <a:lnSpc>
                <a:spcPct val="150000"/>
              </a:lnSpc>
              <a:spcBef>
                <a:spcPts val="0"/>
              </a:spcBef>
              <a:buNone/>
            </a:pPr>
            <a:endParaRPr lang="en-IN" sz="1800" b="1" dirty="0"/>
          </a:p>
          <a:p>
            <a:pPr marL="0" lvl="0" indent="0" algn="just">
              <a:lnSpc>
                <a:spcPct val="150000"/>
              </a:lnSpc>
              <a:spcBef>
                <a:spcPts val="0"/>
              </a:spcBef>
              <a:buNone/>
            </a:pPr>
            <a:endParaRPr lang="en-IN" sz="1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2" y="3550080"/>
            <a:ext cx="7377113" cy="2969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31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2060"/>
              </a:buClr>
              <a:buSzPts val="3600"/>
              <a:buFont typeface="Calibri"/>
              <a:buNone/>
            </a:pPr>
            <a:r>
              <a:rPr lang="en-IN" sz="3600" b="1">
                <a:solidFill>
                  <a:srgbClr val="002060"/>
                </a:solidFill>
              </a:rPr>
              <a:t>Module – IV</a:t>
            </a:r>
            <a:br>
              <a:rPr lang="en-IN" sz="3600" b="1">
                <a:solidFill>
                  <a:srgbClr val="002060"/>
                </a:solidFill>
              </a:rPr>
            </a:br>
            <a:r>
              <a:rPr lang="en-IN" sz="3600" b="1">
                <a:solidFill>
                  <a:srgbClr val="002060"/>
                </a:solidFill>
              </a:rPr>
              <a:t>Lesson Plan</a:t>
            </a:r>
            <a:endParaRPr sz="3600" b="1" dirty="0">
              <a:solidFill>
                <a:srgbClr val="002060"/>
              </a:solidFill>
            </a:endParaRPr>
          </a:p>
        </p:txBody>
      </p:sp>
      <p:sp>
        <p:nvSpPr>
          <p:cNvPr id="99" name="Google Shape;99;p3"/>
          <p:cNvSpPr txBox="1">
            <a:spLocks noGrp="1"/>
          </p:cNvSpPr>
          <p:nvPr>
            <p:ph type="body" idx="1"/>
          </p:nvPr>
        </p:nvSpPr>
        <p:spPr>
          <a:xfrm>
            <a:off x="457200" y="1295400"/>
            <a:ext cx="82296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2060"/>
              </a:buClr>
              <a:buSzPts val="1800"/>
              <a:buFont typeface="Noto Sans Symbols"/>
              <a:buChar char="▪"/>
            </a:pPr>
            <a:r>
              <a:rPr lang="en-IN" sz="1800" b="1" dirty="0">
                <a:solidFill>
                  <a:srgbClr val="002060"/>
                </a:solidFill>
              </a:rPr>
              <a:t>L1: </a:t>
            </a:r>
            <a:r>
              <a:rPr lang="en-IN" sz="1800" b="1" dirty="0"/>
              <a:t>Distributed shared memory – Abstraction and advantages</a:t>
            </a:r>
            <a:endParaRPr b="1" dirty="0"/>
          </a:p>
          <a:p>
            <a:pPr marL="342900" lvl="0" indent="-342900" algn="l" rtl="0">
              <a:lnSpc>
                <a:spcPct val="150000"/>
              </a:lnSpc>
              <a:spcBef>
                <a:spcPts val="360"/>
              </a:spcBef>
              <a:spcAft>
                <a:spcPts val="0"/>
              </a:spcAft>
              <a:buClr>
                <a:srgbClr val="002060"/>
              </a:buClr>
              <a:buSzPts val="1800"/>
              <a:buFont typeface="Noto Sans Symbols"/>
              <a:buChar char="▪"/>
            </a:pPr>
            <a:r>
              <a:rPr lang="en-IN" sz="1800" b="1" dirty="0">
                <a:solidFill>
                  <a:srgbClr val="002060"/>
                </a:solidFill>
              </a:rPr>
              <a:t>L2: </a:t>
            </a:r>
            <a:r>
              <a:rPr lang="en-IN" sz="1800" b="1" dirty="0"/>
              <a:t>Shared memory mutual exclusion – </a:t>
            </a:r>
            <a:r>
              <a:rPr lang="en-IN" sz="1800" b="1" dirty="0" err="1"/>
              <a:t>Lamport’s</a:t>
            </a:r>
            <a:r>
              <a:rPr lang="en-IN" sz="1800" b="1" dirty="0"/>
              <a:t> bakery algorithm</a:t>
            </a:r>
            <a:endParaRPr sz="1800" b="1" dirty="0"/>
          </a:p>
          <a:p>
            <a:pPr marL="342900" lvl="0" indent="-342900" algn="l" rtl="0">
              <a:lnSpc>
                <a:spcPct val="150000"/>
              </a:lnSpc>
              <a:spcBef>
                <a:spcPts val="360"/>
              </a:spcBef>
              <a:spcAft>
                <a:spcPts val="0"/>
              </a:spcAft>
              <a:buClr>
                <a:srgbClr val="002060"/>
              </a:buClr>
              <a:buSzPts val="1800"/>
              <a:buFont typeface="Noto Sans Symbols"/>
              <a:buChar char="▪"/>
            </a:pPr>
            <a:r>
              <a:rPr lang="en-IN" sz="1800" b="1" dirty="0">
                <a:solidFill>
                  <a:srgbClr val="002060"/>
                </a:solidFill>
              </a:rPr>
              <a:t>L3: </a:t>
            </a:r>
            <a:r>
              <a:rPr lang="en-IN" sz="1800" b="1" dirty="0" err="1"/>
              <a:t>Checkpointing</a:t>
            </a:r>
            <a:r>
              <a:rPr lang="en-IN" sz="1800" b="1" dirty="0"/>
              <a:t> and rollback recovery – System model</a:t>
            </a:r>
            <a:r>
              <a:rPr lang="en-IN" sz="1800" dirty="0"/>
              <a:t>, </a:t>
            </a:r>
            <a:r>
              <a:rPr lang="en-IN" sz="1800" b="1" dirty="0"/>
              <a:t>consistent and inconsistent states</a:t>
            </a:r>
            <a:endParaRPr b="1" dirty="0"/>
          </a:p>
          <a:p>
            <a:pPr marL="342900" lvl="0" indent="-342900" algn="l" rtl="0">
              <a:lnSpc>
                <a:spcPct val="150000"/>
              </a:lnSpc>
              <a:spcBef>
                <a:spcPts val="360"/>
              </a:spcBef>
              <a:spcAft>
                <a:spcPts val="0"/>
              </a:spcAft>
              <a:buClr>
                <a:srgbClr val="002060"/>
              </a:buClr>
              <a:buSzPts val="1800"/>
              <a:buFont typeface="Noto Sans Symbols"/>
              <a:buChar char="▪"/>
            </a:pPr>
            <a:r>
              <a:rPr lang="en-IN" sz="1800" b="1" dirty="0">
                <a:solidFill>
                  <a:srgbClr val="002060"/>
                </a:solidFill>
              </a:rPr>
              <a:t>L4: </a:t>
            </a:r>
            <a:r>
              <a:rPr lang="en-IN" sz="1800" b="1" dirty="0"/>
              <a:t>different types of messages</a:t>
            </a:r>
            <a:r>
              <a:rPr lang="en-IN" sz="1800" dirty="0"/>
              <a:t>, Issues in failure recovery</a:t>
            </a:r>
            <a:r>
              <a:rPr lang="en-IN" sz="1800" b="1" dirty="0"/>
              <a:t>.</a:t>
            </a:r>
            <a:endParaRPr sz="1800" b="1" dirty="0"/>
          </a:p>
          <a:p>
            <a:pPr marL="342900" lvl="0" indent="-342900" algn="l" rtl="0">
              <a:lnSpc>
                <a:spcPct val="150000"/>
              </a:lnSpc>
              <a:spcBef>
                <a:spcPts val="360"/>
              </a:spcBef>
              <a:spcAft>
                <a:spcPts val="0"/>
              </a:spcAft>
              <a:buClr>
                <a:srgbClr val="002060"/>
              </a:buClr>
              <a:buSzPts val="1800"/>
              <a:buFont typeface="Noto Sans Symbols"/>
              <a:buChar char="▪"/>
            </a:pPr>
            <a:r>
              <a:rPr lang="en-IN" sz="1800" b="1" dirty="0">
                <a:solidFill>
                  <a:srgbClr val="002060"/>
                </a:solidFill>
              </a:rPr>
              <a:t>L5: </a:t>
            </a:r>
            <a:r>
              <a:rPr lang="en-IN" sz="1800" dirty="0"/>
              <a:t>log based roll back recovery</a:t>
            </a:r>
            <a:endParaRPr dirty="0"/>
          </a:p>
          <a:p>
            <a:pPr marL="342900" lvl="0" indent="-342900" algn="l" rtl="0">
              <a:lnSpc>
                <a:spcPct val="150000"/>
              </a:lnSpc>
              <a:spcBef>
                <a:spcPts val="360"/>
              </a:spcBef>
              <a:spcAft>
                <a:spcPts val="0"/>
              </a:spcAft>
              <a:buClr>
                <a:schemeClr val="dk2"/>
              </a:buClr>
              <a:buSzPts val="1800"/>
              <a:buFont typeface="Noto Sans Symbols"/>
              <a:buChar char="▪"/>
            </a:pPr>
            <a:r>
              <a:rPr lang="en-IN" sz="1800" b="1" dirty="0">
                <a:solidFill>
                  <a:schemeClr val="dk2"/>
                </a:solidFill>
              </a:rPr>
              <a:t>L6: </a:t>
            </a:r>
            <a:r>
              <a:rPr lang="en-IN" sz="1800" dirty="0"/>
              <a:t>log based roll back recovery</a:t>
            </a:r>
            <a:endParaRPr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a:solidFill>
                  <a:srgbClr val="002060"/>
                </a:solidFill>
              </a:rPr>
              <a:t>Checkpointing and rollback recovery: System model</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spcBef>
                <a:spcPts val="0"/>
              </a:spcBef>
              <a:buFont typeface="Wingdings" pitchFamily="2" charset="2"/>
              <a:buChar char="§"/>
            </a:pPr>
            <a:r>
              <a:rPr lang="en-IN" sz="1800" dirty="0"/>
              <a:t>Rollback-recovery protocols generally make assumptions about the reliability of the inter-process communication. i.e. The communication subsystem </a:t>
            </a:r>
          </a:p>
          <a:p>
            <a:pPr marL="285750" lvl="0" indent="-285750" algn="just">
              <a:lnSpc>
                <a:spcPct val="150000"/>
              </a:lnSpc>
              <a:spcBef>
                <a:spcPts val="0"/>
              </a:spcBef>
              <a:buFont typeface="Wingdings" pitchFamily="2" charset="2"/>
              <a:buChar char="§"/>
            </a:pPr>
            <a:endParaRPr lang="en-IN" sz="1800" dirty="0"/>
          </a:p>
          <a:p>
            <a:pPr marL="285750" lvl="0" indent="-285750" algn="just">
              <a:lnSpc>
                <a:spcPct val="150000"/>
              </a:lnSpc>
              <a:spcBef>
                <a:spcPts val="0"/>
              </a:spcBef>
              <a:buFont typeface="Wingdings" panose="05000000000000000000" pitchFamily="2" charset="2"/>
              <a:buChar char="Ø"/>
            </a:pPr>
            <a:r>
              <a:rPr lang="en-IN" sz="1800" dirty="0">
                <a:solidFill>
                  <a:schemeClr val="tx1"/>
                </a:solidFill>
              </a:rPr>
              <a:t>delivers messages reliably, in first-in-first-out (FIFO) order, </a:t>
            </a:r>
          </a:p>
          <a:p>
            <a:pPr marL="285750" lvl="0" indent="-285750" algn="just">
              <a:lnSpc>
                <a:spcPct val="150000"/>
              </a:lnSpc>
              <a:spcBef>
                <a:spcPts val="0"/>
              </a:spcBef>
              <a:buFont typeface="Wingdings" panose="05000000000000000000" pitchFamily="2" charset="2"/>
              <a:buChar char="Ø"/>
            </a:pPr>
            <a:r>
              <a:rPr lang="en-IN" sz="1800" dirty="0">
                <a:solidFill>
                  <a:schemeClr val="tx1"/>
                </a:solidFill>
              </a:rPr>
              <a:t>can lose, duplicate, or reorder messages. </a:t>
            </a:r>
            <a:endParaRPr lang="en-IN" sz="1800" dirty="0"/>
          </a:p>
          <a:p>
            <a:pPr marL="285750" lvl="0" indent="-285750" algn="just">
              <a:lnSpc>
                <a:spcPct val="150000"/>
              </a:lnSpc>
              <a:spcBef>
                <a:spcPts val="0"/>
              </a:spcBef>
              <a:buFont typeface="Wingdings" pitchFamily="2" charset="2"/>
              <a:buChar char="§"/>
            </a:pPr>
            <a:r>
              <a:rPr lang="en-IN" sz="1800" dirty="0"/>
              <a:t>The choice between these two assumptions usually </a:t>
            </a:r>
            <a:r>
              <a:rPr lang="en-IN" sz="1800" dirty="0">
                <a:solidFill>
                  <a:srgbClr val="FF0000"/>
                </a:solidFill>
              </a:rPr>
              <a:t>affects the complexity</a:t>
            </a:r>
            <a:r>
              <a:rPr lang="en-IN" sz="1800" dirty="0"/>
              <a:t> of checkpointing and failure recovery. </a:t>
            </a:r>
          </a:p>
          <a:p>
            <a:pPr marL="285750" lvl="0" indent="-285750" algn="just">
              <a:lnSpc>
                <a:spcPct val="150000"/>
              </a:lnSpc>
              <a:spcBef>
                <a:spcPts val="0"/>
              </a:spcBef>
              <a:buFont typeface="Wingdings" pitchFamily="2" charset="2"/>
              <a:buChar char="§"/>
            </a:pPr>
            <a:endParaRPr lang="en-IN" sz="1800" b="1" dirty="0"/>
          </a:p>
          <a:p>
            <a:pPr marL="285750" lvl="0" indent="-285750" algn="just">
              <a:lnSpc>
                <a:spcPct val="150000"/>
              </a:lnSpc>
              <a:spcBef>
                <a:spcPts val="0"/>
              </a:spcBef>
              <a:buFont typeface="Wingdings" pitchFamily="2" charset="2"/>
              <a:buChar char="§"/>
            </a:pPr>
            <a:r>
              <a:rPr lang="en-IN" sz="1800" dirty="0"/>
              <a:t>A system recovers </a:t>
            </a:r>
            <a:r>
              <a:rPr lang="en-IN" sz="1800" dirty="0">
                <a:solidFill>
                  <a:srgbClr val="FF0000"/>
                </a:solidFill>
              </a:rPr>
              <a:t>correctly if its internal state is consistent with the observable </a:t>
            </a:r>
            <a:r>
              <a:rPr lang="en-IN" sz="1800" dirty="0" err="1">
                <a:solidFill>
                  <a:srgbClr val="FF0000"/>
                </a:solidFill>
              </a:rPr>
              <a:t>behavior</a:t>
            </a:r>
            <a:r>
              <a:rPr lang="en-IN" sz="1800" dirty="0">
                <a:solidFill>
                  <a:srgbClr val="FF0000"/>
                </a:solidFill>
              </a:rPr>
              <a:t> of the system before the failure</a:t>
            </a:r>
          </a:p>
          <a:p>
            <a:pPr marL="285750" indent="-285750" algn="just">
              <a:lnSpc>
                <a:spcPct val="150000"/>
              </a:lnSpc>
              <a:spcBef>
                <a:spcPts val="0"/>
              </a:spcBef>
              <a:buFont typeface="Wingdings" pitchFamily="2" charset="2"/>
              <a:buChar char="§"/>
            </a:pPr>
            <a:r>
              <a:rPr lang="en-IN" sz="1800" dirty="0"/>
              <a:t>Rollback-recovery protocols therefore </a:t>
            </a:r>
            <a:r>
              <a:rPr lang="en-IN" sz="1800" dirty="0">
                <a:solidFill>
                  <a:srgbClr val="FF0000"/>
                </a:solidFill>
              </a:rPr>
              <a:t>must maintain information </a:t>
            </a:r>
            <a:r>
              <a:rPr lang="en-IN" sz="1800" dirty="0"/>
              <a:t>about the </a:t>
            </a:r>
            <a:r>
              <a:rPr lang="en-IN" sz="1800" dirty="0">
                <a:solidFill>
                  <a:srgbClr val="FF0000"/>
                </a:solidFill>
              </a:rPr>
              <a:t>internal</a:t>
            </a:r>
            <a:r>
              <a:rPr lang="en-IN" sz="1800" dirty="0"/>
              <a:t> </a:t>
            </a:r>
            <a:r>
              <a:rPr lang="en-IN" sz="1800" dirty="0">
                <a:solidFill>
                  <a:srgbClr val="FF0000"/>
                </a:solidFill>
              </a:rPr>
              <a:t>interactions</a:t>
            </a:r>
            <a:r>
              <a:rPr lang="en-IN" sz="1800" dirty="0"/>
              <a:t> among processes and also the </a:t>
            </a:r>
            <a:r>
              <a:rPr lang="en-IN" sz="1800" dirty="0">
                <a:solidFill>
                  <a:srgbClr val="FF0000"/>
                </a:solidFill>
              </a:rPr>
              <a:t>external interactions </a:t>
            </a:r>
            <a:r>
              <a:rPr lang="en-IN" sz="1800" dirty="0"/>
              <a:t>with the outside world. </a:t>
            </a:r>
          </a:p>
          <a:p>
            <a:pPr marL="285750" lvl="0" indent="-285750" algn="just">
              <a:lnSpc>
                <a:spcPct val="150000"/>
              </a:lnSpc>
              <a:spcBef>
                <a:spcPts val="0"/>
              </a:spcBef>
              <a:buFont typeface="Wingdings" pitchFamily="2" charset="2"/>
              <a:buChar char="§"/>
            </a:pPr>
            <a:endParaRPr lang="en-IN" sz="1800" dirty="0">
              <a:solidFill>
                <a:srgbClr val="FF0000"/>
              </a:solidFill>
            </a:endParaRPr>
          </a:p>
          <a:p>
            <a:pPr marL="0" lvl="0" indent="0" algn="just">
              <a:lnSpc>
                <a:spcPct val="150000"/>
              </a:lnSpc>
              <a:spcBef>
                <a:spcPts val="0"/>
              </a:spcBef>
              <a:buNone/>
            </a:pPr>
            <a:endParaRPr lang="en-IN" sz="1800" b="1" dirty="0">
              <a:solidFill>
                <a:srgbClr val="FF0000"/>
              </a:solidFill>
            </a:endParaRPr>
          </a:p>
          <a:p>
            <a:pPr marL="0" lvl="0" indent="0" algn="just">
              <a:lnSpc>
                <a:spcPct val="150000"/>
              </a:lnSpc>
              <a:spcBef>
                <a:spcPts val="0"/>
              </a:spcBef>
              <a:buNone/>
            </a:pPr>
            <a:endParaRPr lang="en-IN" sz="1800" b="1" dirty="0"/>
          </a:p>
        </p:txBody>
      </p:sp>
    </p:spTree>
    <p:extLst>
      <p:ext uri="{BB962C8B-B14F-4D97-AF65-F5344CB8AC3E}">
        <p14:creationId xmlns:p14="http://schemas.microsoft.com/office/powerpoint/2010/main" val="4242289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br>
              <a:rPr lang="en-IN" sz="2800" b="1" dirty="0">
                <a:solidFill>
                  <a:srgbClr val="002060"/>
                </a:solidFill>
              </a:rPr>
            </a:br>
            <a:r>
              <a:rPr lang="en-IN" sz="2800" b="1" dirty="0">
                <a:solidFill>
                  <a:srgbClr val="002060"/>
                </a:solidFill>
              </a:rPr>
              <a:t>Rollback recovery : System model </a:t>
            </a:r>
            <a:br>
              <a:rPr lang="en-IN" sz="2800" b="1" dirty="0">
                <a:solidFill>
                  <a:srgbClr val="002060"/>
                </a:solidFill>
              </a:rPr>
            </a:br>
            <a:endParaRPr lang="en-IN"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0" lvl="0" indent="0" algn="just">
              <a:lnSpc>
                <a:spcPct val="150000"/>
              </a:lnSpc>
              <a:spcBef>
                <a:spcPts val="0"/>
              </a:spcBef>
              <a:buNone/>
            </a:pPr>
            <a:r>
              <a:rPr lang="en-IN" sz="1800" b="1" dirty="0"/>
              <a:t>A local checkpoint</a:t>
            </a:r>
          </a:p>
          <a:p>
            <a:pPr marL="285750" lvl="0" indent="-285750" algn="just">
              <a:lnSpc>
                <a:spcPct val="150000"/>
              </a:lnSpc>
              <a:spcBef>
                <a:spcPts val="0"/>
              </a:spcBef>
              <a:buFont typeface="Wingdings" pitchFamily="2" charset="2"/>
              <a:buChar char="§"/>
            </a:pPr>
            <a:r>
              <a:rPr lang="en-IN" sz="1800" dirty="0"/>
              <a:t>In distributed systems, all processes save their local states at certain instants of time. </a:t>
            </a:r>
          </a:p>
          <a:p>
            <a:pPr marL="285750" lvl="0" indent="-285750" algn="just">
              <a:lnSpc>
                <a:spcPct val="150000"/>
              </a:lnSpc>
              <a:spcBef>
                <a:spcPts val="0"/>
              </a:spcBef>
              <a:buFont typeface="Wingdings" pitchFamily="2" charset="2"/>
              <a:buChar char="§"/>
            </a:pPr>
            <a:endParaRPr lang="en-IN" sz="1800" dirty="0"/>
          </a:p>
          <a:p>
            <a:pPr marL="285750" lvl="0" indent="-285750" algn="just">
              <a:lnSpc>
                <a:spcPct val="150000"/>
              </a:lnSpc>
              <a:spcBef>
                <a:spcPts val="0"/>
              </a:spcBef>
              <a:buFont typeface="Wingdings" pitchFamily="2" charset="2"/>
              <a:buChar char="§"/>
            </a:pPr>
            <a:r>
              <a:rPr lang="en-IN" sz="1800" dirty="0"/>
              <a:t>This saved state is known as a </a:t>
            </a:r>
            <a:r>
              <a:rPr lang="en-IN" sz="1800" dirty="0">
                <a:solidFill>
                  <a:srgbClr val="FF0000"/>
                </a:solidFill>
              </a:rPr>
              <a:t>local checkpoint</a:t>
            </a:r>
            <a:r>
              <a:rPr lang="en-IN" sz="1800" dirty="0"/>
              <a:t>. </a:t>
            </a:r>
          </a:p>
          <a:p>
            <a:pPr marL="285750" lvl="0" indent="-285750" algn="just">
              <a:lnSpc>
                <a:spcPct val="150000"/>
              </a:lnSpc>
              <a:spcBef>
                <a:spcPts val="0"/>
              </a:spcBef>
              <a:buFont typeface="Wingdings" pitchFamily="2" charset="2"/>
              <a:buChar char="§"/>
            </a:pPr>
            <a:endParaRPr lang="en-IN" sz="1800" dirty="0"/>
          </a:p>
          <a:p>
            <a:pPr marL="285750" lvl="0" indent="-285750" algn="just">
              <a:lnSpc>
                <a:spcPct val="150000"/>
              </a:lnSpc>
              <a:spcBef>
                <a:spcPts val="0"/>
              </a:spcBef>
              <a:buFont typeface="Wingdings" panose="05000000000000000000" pitchFamily="2" charset="2"/>
              <a:buChar char="ü"/>
            </a:pPr>
            <a:r>
              <a:rPr lang="en-IN" sz="1800" dirty="0"/>
              <a:t>A local checkpoint is a snapshot of the state of the process at a given instance and the event of recording the state of a process is called </a:t>
            </a:r>
            <a:r>
              <a:rPr lang="en-IN" sz="1800" dirty="0">
                <a:solidFill>
                  <a:srgbClr val="FF0000"/>
                </a:solidFill>
              </a:rPr>
              <a:t>local </a:t>
            </a:r>
            <a:r>
              <a:rPr lang="en-IN" sz="1800" dirty="0" err="1">
                <a:solidFill>
                  <a:srgbClr val="FF0000"/>
                </a:solidFill>
              </a:rPr>
              <a:t>checkpointing</a:t>
            </a:r>
            <a:r>
              <a:rPr lang="en-IN" sz="1800" dirty="0">
                <a:solidFill>
                  <a:srgbClr val="FF0000"/>
                </a:solidFill>
              </a:rPr>
              <a:t>.</a:t>
            </a:r>
          </a:p>
          <a:p>
            <a:pPr marL="285750" lvl="0" indent="-285750" algn="just">
              <a:lnSpc>
                <a:spcPct val="150000"/>
              </a:lnSpc>
              <a:spcBef>
                <a:spcPts val="0"/>
              </a:spcBef>
              <a:buFont typeface="Wingdings" pitchFamily="2" charset="2"/>
              <a:buChar char="§"/>
            </a:pPr>
            <a:endParaRPr lang="en-IN" sz="1800" dirty="0"/>
          </a:p>
          <a:p>
            <a:pPr marL="285750" lvl="0" indent="-285750" algn="just">
              <a:lnSpc>
                <a:spcPct val="150000"/>
              </a:lnSpc>
              <a:spcBef>
                <a:spcPts val="0"/>
              </a:spcBef>
              <a:buFont typeface="Wingdings" pitchFamily="2" charset="2"/>
              <a:buChar char="§"/>
            </a:pPr>
            <a:r>
              <a:rPr lang="en-IN" sz="1800" dirty="0"/>
              <a:t> The contents of a checkpoint depend upon the </a:t>
            </a:r>
            <a:r>
              <a:rPr lang="en-IN" sz="1800" dirty="0">
                <a:solidFill>
                  <a:srgbClr val="FF0000"/>
                </a:solidFill>
              </a:rPr>
              <a:t>application context </a:t>
            </a:r>
            <a:r>
              <a:rPr lang="en-IN" sz="1800" dirty="0"/>
              <a:t>and the </a:t>
            </a:r>
            <a:r>
              <a:rPr lang="en-IN" sz="1800" dirty="0" err="1">
                <a:solidFill>
                  <a:srgbClr val="FF0000"/>
                </a:solidFill>
              </a:rPr>
              <a:t>checkpointing</a:t>
            </a:r>
            <a:r>
              <a:rPr lang="en-IN" sz="1800" dirty="0">
                <a:solidFill>
                  <a:srgbClr val="FF0000"/>
                </a:solidFill>
              </a:rPr>
              <a:t> method </a:t>
            </a:r>
            <a:r>
              <a:rPr lang="en-IN" sz="1800" dirty="0"/>
              <a:t>being used.</a:t>
            </a:r>
            <a:endParaRPr lang="en-IN" sz="1800" b="1" dirty="0"/>
          </a:p>
        </p:txBody>
      </p:sp>
    </p:spTree>
    <p:extLst>
      <p:ext uri="{BB962C8B-B14F-4D97-AF65-F5344CB8AC3E}">
        <p14:creationId xmlns:p14="http://schemas.microsoft.com/office/powerpoint/2010/main" val="2774195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a:solidFill>
                  <a:srgbClr val="002060"/>
                </a:solidFill>
              </a:rPr>
              <a:t>Rollback recovery : System model</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0" lvl="0" indent="0" algn="just">
              <a:lnSpc>
                <a:spcPct val="150000"/>
              </a:lnSpc>
              <a:spcBef>
                <a:spcPts val="0"/>
              </a:spcBef>
              <a:buNone/>
            </a:pPr>
            <a:r>
              <a:rPr lang="en-IN" sz="1800" b="1" dirty="0"/>
              <a:t>Local checkpointing</a:t>
            </a:r>
          </a:p>
          <a:p>
            <a:pPr marL="285750" lvl="0" indent="-285750" algn="just">
              <a:lnSpc>
                <a:spcPct val="150000"/>
              </a:lnSpc>
              <a:spcBef>
                <a:spcPts val="0"/>
              </a:spcBef>
              <a:buFont typeface="Wingdings" panose="05000000000000000000" pitchFamily="2" charset="2"/>
              <a:buChar char="Ø"/>
            </a:pPr>
            <a:r>
              <a:rPr lang="en-IN" sz="1800" dirty="0"/>
              <a:t>Depending upon </a:t>
            </a:r>
            <a:r>
              <a:rPr lang="en-IN" sz="1800" dirty="0">
                <a:solidFill>
                  <a:srgbClr val="FF0000"/>
                </a:solidFill>
              </a:rPr>
              <a:t>the </a:t>
            </a:r>
            <a:r>
              <a:rPr lang="en-IN" sz="1800" dirty="0" err="1">
                <a:solidFill>
                  <a:srgbClr val="FF0000"/>
                </a:solidFill>
              </a:rPr>
              <a:t>checkpointing</a:t>
            </a:r>
            <a:r>
              <a:rPr lang="en-IN" sz="1800" dirty="0">
                <a:solidFill>
                  <a:srgbClr val="FF0000"/>
                </a:solidFill>
              </a:rPr>
              <a:t> method </a:t>
            </a:r>
            <a:r>
              <a:rPr lang="en-IN" sz="1800" dirty="0"/>
              <a:t>used, a process may keep </a:t>
            </a:r>
            <a:r>
              <a:rPr lang="en-IN" sz="1800" dirty="0">
                <a:solidFill>
                  <a:srgbClr val="FF0000"/>
                </a:solidFill>
              </a:rPr>
              <a:t>several local checkpoints</a:t>
            </a:r>
            <a:r>
              <a:rPr lang="en-IN" sz="1800" dirty="0"/>
              <a:t> or just a </a:t>
            </a:r>
            <a:r>
              <a:rPr lang="en-IN" sz="1800" dirty="0">
                <a:solidFill>
                  <a:srgbClr val="FF0000"/>
                </a:solidFill>
              </a:rPr>
              <a:t>single checkpoint </a:t>
            </a:r>
            <a:r>
              <a:rPr lang="en-IN" sz="1800" dirty="0"/>
              <a:t>at any time.</a:t>
            </a:r>
          </a:p>
          <a:p>
            <a:pPr marL="285750" lvl="0" indent="-285750" algn="just">
              <a:lnSpc>
                <a:spcPct val="150000"/>
              </a:lnSpc>
              <a:spcBef>
                <a:spcPts val="0"/>
              </a:spcBef>
              <a:buFont typeface="Wingdings" panose="05000000000000000000" pitchFamily="2" charset="2"/>
              <a:buChar char="Ø"/>
            </a:pPr>
            <a:endParaRPr lang="en-IN" sz="1800" dirty="0"/>
          </a:p>
          <a:p>
            <a:pPr marL="285750" lvl="0" indent="-285750" algn="just">
              <a:lnSpc>
                <a:spcPct val="150000"/>
              </a:lnSpc>
              <a:spcBef>
                <a:spcPts val="0"/>
              </a:spcBef>
              <a:buFont typeface="Wingdings" panose="05000000000000000000" pitchFamily="2" charset="2"/>
              <a:buChar char="Ø"/>
            </a:pPr>
            <a:r>
              <a:rPr lang="en-IN" sz="1800" dirty="0"/>
              <a:t> We assume that a process stores all </a:t>
            </a:r>
            <a:r>
              <a:rPr lang="en-IN" sz="1800" dirty="0">
                <a:solidFill>
                  <a:srgbClr val="FF0000"/>
                </a:solidFill>
              </a:rPr>
              <a:t>local checkpoints </a:t>
            </a:r>
            <a:r>
              <a:rPr lang="en-IN" sz="1800" dirty="0"/>
              <a:t>on the </a:t>
            </a:r>
            <a:r>
              <a:rPr lang="en-IN" sz="1800" dirty="0">
                <a:solidFill>
                  <a:srgbClr val="FF0000"/>
                </a:solidFill>
              </a:rPr>
              <a:t>stable storage</a:t>
            </a:r>
            <a:r>
              <a:rPr lang="en-IN" sz="1800" dirty="0"/>
              <a:t> so that they are available even if the process crashes.</a:t>
            </a:r>
          </a:p>
          <a:p>
            <a:pPr marL="285750" lvl="0" indent="-285750" algn="just">
              <a:lnSpc>
                <a:spcPct val="150000"/>
              </a:lnSpc>
              <a:spcBef>
                <a:spcPts val="0"/>
              </a:spcBef>
              <a:buFont typeface="Wingdings" panose="05000000000000000000" pitchFamily="2" charset="2"/>
              <a:buChar char="Ø"/>
            </a:pPr>
            <a:endParaRPr lang="en-IN" sz="1800" dirty="0"/>
          </a:p>
          <a:p>
            <a:pPr marL="285750" lvl="0" indent="-285750" algn="just">
              <a:lnSpc>
                <a:spcPct val="150000"/>
              </a:lnSpc>
              <a:spcBef>
                <a:spcPts val="0"/>
              </a:spcBef>
              <a:buFont typeface="Wingdings" panose="05000000000000000000" pitchFamily="2" charset="2"/>
              <a:buChar char="Ø"/>
            </a:pPr>
            <a:r>
              <a:rPr lang="en-IN" sz="1800" dirty="0"/>
              <a:t> We also assume that a </a:t>
            </a:r>
            <a:r>
              <a:rPr lang="en-IN" sz="1800" dirty="0">
                <a:solidFill>
                  <a:srgbClr val="FF0000"/>
                </a:solidFill>
              </a:rPr>
              <a:t>process is able to roll back to any of its existing local checkpoints and thus restore to and restart from the corresponding state</a:t>
            </a:r>
          </a:p>
          <a:p>
            <a:pPr marL="285750" lvl="0" indent="-285750" algn="just">
              <a:lnSpc>
                <a:spcPct val="150000"/>
              </a:lnSpc>
              <a:spcBef>
                <a:spcPts val="0"/>
              </a:spcBef>
              <a:buFont typeface="Wingdings" panose="05000000000000000000" pitchFamily="2" charset="2"/>
              <a:buChar char="Ø"/>
            </a:pPr>
            <a:r>
              <a:rPr lang="en-IN" sz="1800" dirty="0" err="1">
                <a:solidFill>
                  <a:srgbClr val="FF0000"/>
                </a:solidFill>
              </a:rPr>
              <a:t>Xzx</a:t>
            </a:r>
            <a:endParaRPr lang="en-IN" sz="1800" dirty="0">
              <a:solidFill>
                <a:srgbClr val="FF0000"/>
              </a:solidFill>
            </a:endParaRPr>
          </a:p>
          <a:p>
            <a:pPr marL="285750" lvl="0" indent="-285750" algn="just">
              <a:lnSpc>
                <a:spcPct val="150000"/>
              </a:lnSpc>
              <a:spcBef>
                <a:spcPts val="0"/>
              </a:spcBef>
              <a:buFont typeface="Wingdings" panose="05000000000000000000" pitchFamily="2" charset="2"/>
              <a:buChar char="Ø"/>
            </a:pPr>
            <a:endParaRPr lang="en-IN" sz="1800" dirty="0">
              <a:solidFill>
                <a:srgbClr val="FF0000"/>
              </a:solidFill>
            </a:endParaRPr>
          </a:p>
          <a:p>
            <a:pPr marL="285750" lvl="0" indent="-285750" algn="just">
              <a:lnSpc>
                <a:spcPct val="150000"/>
              </a:lnSpc>
              <a:spcBef>
                <a:spcPts val="0"/>
              </a:spcBef>
              <a:buFont typeface="Wingdings" panose="05000000000000000000" pitchFamily="2" charset="2"/>
              <a:buChar char="Ø"/>
            </a:pPr>
            <a:endParaRPr lang="en-IN" sz="1800" b="1" dirty="0"/>
          </a:p>
          <a:p>
            <a:pPr marL="285750" lvl="0" indent="-285750" algn="just">
              <a:lnSpc>
                <a:spcPct val="150000"/>
              </a:lnSpc>
              <a:spcBef>
                <a:spcPts val="0"/>
              </a:spcBef>
              <a:buFont typeface="Wingdings" panose="05000000000000000000" pitchFamily="2" charset="2"/>
              <a:buChar char="Ø"/>
            </a:pPr>
            <a:r>
              <a:rPr lang="en-IN" sz="1800" dirty="0"/>
              <a:t>A local checkpoint is shown in the process-line by the symbol “ | ”.</a:t>
            </a:r>
          </a:p>
          <a:p>
            <a:pPr marL="285750" lvl="0" indent="-285750" algn="just">
              <a:lnSpc>
                <a:spcPct val="150000"/>
              </a:lnSpc>
              <a:spcBef>
                <a:spcPts val="0"/>
              </a:spcBef>
              <a:buFont typeface="Wingdings" panose="05000000000000000000" pitchFamily="2" charset="2"/>
              <a:buChar char="Ø"/>
            </a:pPr>
            <a:endParaRPr lang="en-IN" sz="1800" b="1" dirty="0"/>
          </a:p>
        </p:txBody>
      </p:sp>
      <p:pic>
        <p:nvPicPr>
          <p:cNvPr id="5" name="Picture 4">
            <a:extLst>
              <a:ext uri="{FF2B5EF4-FFF2-40B4-BE49-F238E27FC236}">
                <a16:creationId xmlns:a16="http://schemas.microsoft.com/office/drawing/2014/main" id="{6A33C908-20F2-DC1B-A3F1-869C823228AC}"/>
              </a:ext>
            </a:extLst>
          </p:cNvPr>
          <p:cNvPicPr>
            <a:picLocks noChangeAspect="1"/>
          </p:cNvPicPr>
          <p:nvPr/>
        </p:nvPicPr>
        <p:blipFill>
          <a:blip r:embed="rId3"/>
          <a:stretch>
            <a:fillRect/>
          </a:stretch>
        </p:blipFill>
        <p:spPr>
          <a:xfrm>
            <a:off x="738187" y="4656835"/>
            <a:ext cx="7667625" cy="619125"/>
          </a:xfrm>
          <a:prstGeom prst="rect">
            <a:avLst/>
          </a:prstGeom>
        </p:spPr>
      </p:pic>
    </p:spTree>
    <p:extLst>
      <p:ext uri="{BB962C8B-B14F-4D97-AF65-F5344CB8AC3E}">
        <p14:creationId xmlns:p14="http://schemas.microsoft.com/office/powerpoint/2010/main" val="2718630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err="1">
                <a:solidFill>
                  <a:srgbClr val="002060"/>
                </a:solidFill>
              </a:rPr>
              <a:t>Checkpointing</a:t>
            </a:r>
            <a:r>
              <a:rPr lang="en-IN" sz="2800" b="1" dirty="0">
                <a:solidFill>
                  <a:srgbClr val="002060"/>
                </a:solidFill>
              </a:rPr>
              <a:t> and rollback recovery</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0" lvl="0" indent="0">
              <a:lnSpc>
                <a:spcPct val="150000"/>
              </a:lnSpc>
              <a:buClr>
                <a:srgbClr val="002060"/>
              </a:buClr>
              <a:buNone/>
            </a:pPr>
            <a:r>
              <a:rPr lang="en-IN" sz="1800" b="1" dirty="0"/>
              <a:t>consistent and inconsistent states</a:t>
            </a:r>
          </a:p>
          <a:p>
            <a:pPr marL="285750" lvl="0" indent="-285750" algn="just">
              <a:lnSpc>
                <a:spcPct val="150000"/>
              </a:lnSpc>
              <a:buClr>
                <a:srgbClr val="002060"/>
              </a:buClr>
              <a:buFont typeface="Wingdings" panose="05000000000000000000" pitchFamily="2" charset="2"/>
              <a:buChar char="Ø"/>
            </a:pPr>
            <a:r>
              <a:rPr lang="en-IN" sz="1800" dirty="0">
                <a:solidFill>
                  <a:srgbClr val="FF0000"/>
                </a:solidFill>
              </a:rPr>
              <a:t>A global state </a:t>
            </a:r>
            <a:r>
              <a:rPr lang="en-IN" sz="1800" dirty="0"/>
              <a:t>of a distributed system is a collection of the </a:t>
            </a:r>
            <a:r>
              <a:rPr lang="en-IN" sz="1800" dirty="0">
                <a:solidFill>
                  <a:srgbClr val="FF0000"/>
                </a:solidFill>
              </a:rPr>
              <a:t>individual states</a:t>
            </a:r>
            <a:r>
              <a:rPr lang="en-IN" sz="1800" dirty="0"/>
              <a:t> of all participating </a:t>
            </a:r>
            <a:r>
              <a:rPr lang="en-IN" sz="1800" dirty="0">
                <a:solidFill>
                  <a:srgbClr val="FF0000"/>
                </a:solidFill>
              </a:rPr>
              <a:t>processes</a:t>
            </a:r>
            <a:r>
              <a:rPr lang="en-IN" sz="1800" dirty="0"/>
              <a:t> and the </a:t>
            </a:r>
            <a:r>
              <a:rPr lang="en-IN" sz="1800" dirty="0">
                <a:solidFill>
                  <a:srgbClr val="FF0000"/>
                </a:solidFill>
              </a:rPr>
              <a:t>states</a:t>
            </a:r>
            <a:r>
              <a:rPr lang="en-IN" sz="1800" dirty="0"/>
              <a:t> of the </a:t>
            </a:r>
            <a:r>
              <a:rPr lang="en-IN" sz="1800" dirty="0">
                <a:solidFill>
                  <a:srgbClr val="FF0000"/>
                </a:solidFill>
              </a:rPr>
              <a:t>communication</a:t>
            </a:r>
            <a:r>
              <a:rPr lang="en-IN" sz="1800" dirty="0"/>
              <a:t> </a:t>
            </a:r>
            <a:r>
              <a:rPr lang="en-IN" sz="1800" dirty="0">
                <a:solidFill>
                  <a:srgbClr val="FF0000"/>
                </a:solidFill>
              </a:rPr>
              <a:t>channels</a:t>
            </a:r>
            <a:r>
              <a:rPr lang="en-IN" sz="1800" dirty="0"/>
              <a:t>. </a:t>
            </a:r>
          </a:p>
          <a:p>
            <a:pPr marL="285750" lvl="0" indent="-285750" algn="just">
              <a:lnSpc>
                <a:spcPct val="150000"/>
              </a:lnSpc>
              <a:buClr>
                <a:srgbClr val="002060"/>
              </a:buClr>
              <a:buFont typeface="Wingdings" panose="05000000000000000000" pitchFamily="2" charset="2"/>
              <a:buChar char="Ø"/>
            </a:pPr>
            <a:endParaRPr lang="en-IN" sz="1800" dirty="0"/>
          </a:p>
          <a:p>
            <a:pPr marL="285750" lvl="0" indent="-285750" algn="just">
              <a:lnSpc>
                <a:spcPct val="150000"/>
              </a:lnSpc>
              <a:buClr>
                <a:srgbClr val="002060"/>
              </a:buClr>
              <a:buFont typeface="Wingdings" panose="05000000000000000000" pitchFamily="2" charset="2"/>
              <a:buChar char="Ø"/>
            </a:pPr>
            <a:r>
              <a:rPr lang="en-IN" sz="1800" dirty="0"/>
              <a:t>A consistent global state is one that may occur during a </a:t>
            </a:r>
            <a:r>
              <a:rPr lang="en-IN" sz="1800" dirty="0">
                <a:solidFill>
                  <a:srgbClr val="FF0000"/>
                </a:solidFill>
              </a:rPr>
              <a:t>failure-free execution </a:t>
            </a:r>
            <a:r>
              <a:rPr lang="en-IN" sz="1800" dirty="0"/>
              <a:t>of a distributed computation. </a:t>
            </a:r>
          </a:p>
          <a:p>
            <a:pPr marL="285750" lvl="0" indent="-285750" algn="just">
              <a:lnSpc>
                <a:spcPct val="150000"/>
              </a:lnSpc>
              <a:buClr>
                <a:srgbClr val="002060"/>
              </a:buClr>
              <a:buFont typeface="Wingdings" panose="05000000000000000000" pitchFamily="2" charset="2"/>
              <a:buChar char="Ø"/>
            </a:pPr>
            <a:endParaRPr lang="en-IN" sz="1800" dirty="0"/>
          </a:p>
          <a:p>
            <a:pPr marL="285750" lvl="0" indent="-285750" algn="just">
              <a:lnSpc>
                <a:spcPct val="150000"/>
              </a:lnSpc>
              <a:buClr>
                <a:srgbClr val="002060"/>
              </a:buClr>
              <a:buFont typeface="Wingdings" panose="05000000000000000000" pitchFamily="2" charset="2"/>
              <a:buChar char="Ø"/>
            </a:pPr>
            <a:r>
              <a:rPr lang="en-IN" sz="1800" dirty="0"/>
              <a:t>More precisely, </a:t>
            </a:r>
            <a:r>
              <a:rPr lang="en-IN" sz="1800" b="1" dirty="0"/>
              <a:t>a consistent system state </a:t>
            </a:r>
            <a:r>
              <a:rPr lang="en-IN" sz="1800" dirty="0"/>
              <a:t>is one in which </a:t>
            </a:r>
            <a:r>
              <a:rPr lang="en-IN" sz="1800" dirty="0">
                <a:solidFill>
                  <a:srgbClr val="FF0000"/>
                </a:solidFill>
              </a:rPr>
              <a:t>a process’s state reflects a message receipt</a:t>
            </a:r>
            <a:r>
              <a:rPr lang="en-IN" sz="1800" dirty="0"/>
              <a:t>, then the state of the corresponding </a:t>
            </a:r>
            <a:r>
              <a:rPr lang="en-IN" sz="1800" dirty="0">
                <a:solidFill>
                  <a:srgbClr val="FF0000"/>
                </a:solidFill>
              </a:rPr>
              <a:t>sender must reflect the sending of that message</a:t>
            </a:r>
            <a:endParaRPr lang="en-IN" sz="1800" b="1" dirty="0">
              <a:solidFill>
                <a:srgbClr val="FF0000"/>
              </a:solidFill>
            </a:endParaRPr>
          </a:p>
        </p:txBody>
      </p:sp>
    </p:spTree>
    <p:extLst>
      <p:ext uri="{BB962C8B-B14F-4D97-AF65-F5344CB8AC3E}">
        <p14:creationId xmlns:p14="http://schemas.microsoft.com/office/powerpoint/2010/main" val="3403951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err="1">
                <a:solidFill>
                  <a:srgbClr val="002060"/>
                </a:solidFill>
              </a:rPr>
              <a:t>Checkpointing</a:t>
            </a:r>
            <a:r>
              <a:rPr lang="en-IN" sz="2800" b="1" dirty="0">
                <a:solidFill>
                  <a:srgbClr val="002060"/>
                </a:solidFill>
              </a:rPr>
              <a:t> and rollback recovery</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0" lvl="0" indent="0">
              <a:lnSpc>
                <a:spcPct val="150000"/>
              </a:lnSpc>
              <a:buClr>
                <a:srgbClr val="002060"/>
              </a:buClr>
              <a:buNone/>
            </a:pPr>
            <a:endParaRPr lang="en-IN" sz="1800" b="1" dirty="0"/>
          </a:p>
          <a:p>
            <a:pPr marL="0" lvl="0" indent="0">
              <a:lnSpc>
                <a:spcPct val="150000"/>
              </a:lnSpc>
              <a:buClr>
                <a:srgbClr val="002060"/>
              </a:buClr>
              <a:buNone/>
            </a:pPr>
            <a:endParaRPr lang="en-IN" sz="1800" b="1" dirty="0"/>
          </a:p>
          <a:p>
            <a:pPr marL="0" lvl="0" indent="0">
              <a:lnSpc>
                <a:spcPct val="150000"/>
              </a:lnSpc>
              <a:buClr>
                <a:srgbClr val="002060"/>
              </a:buClr>
              <a:buNone/>
            </a:pPr>
            <a:endParaRPr lang="en-IN" sz="1800" b="1" dirty="0"/>
          </a:p>
          <a:p>
            <a:pPr marL="0" lvl="0" indent="0">
              <a:lnSpc>
                <a:spcPct val="150000"/>
              </a:lnSpc>
              <a:buClr>
                <a:srgbClr val="002060"/>
              </a:buClr>
              <a:buNone/>
            </a:pPr>
            <a:endParaRPr lang="en-IN" sz="1800" b="1" dirty="0"/>
          </a:p>
          <a:p>
            <a:pPr marL="0" lvl="0" indent="0">
              <a:lnSpc>
                <a:spcPct val="150000"/>
              </a:lnSpc>
              <a:buClr>
                <a:srgbClr val="002060"/>
              </a:buClr>
              <a:buNone/>
            </a:pPr>
            <a:endParaRPr lang="en-IN" sz="1800" b="1" dirty="0"/>
          </a:p>
          <a:p>
            <a:pPr marL="0" lvl="0" indent="0">
              <a:lnSpc>
                <a:spcPct val="150000"/>
              </a:lnSpc>
              <a:buClr>
                <a:srgbClr val="002060"/>
              </a:buClr>
              <a:buNone/>
            </a:pPr>
            <a:endParaRPr lang="en-IN" sz="1800" b="1" dirty="0"/>
          </a:p>
          <a:p>
            <a:pPr marL="0" lvl="0" indent="0" algn="just">
              <a:lnSpc>
                <a:spcPct val="150000"/>
              </a:lnSpc>
              <a:buClr>
                <a:srgbClr val="002060"/>
              </a:buClr>
              <a:buNone/>
            </a:pPr>
            <a:r>
              <a:rPr lang="en-IN" sz="1800" dirty="0"/>
              <a:t>The state in Figure 13.2(a) is consistent and the state in Figure 13.2(b) is inconsistent.</a:t>
            </a:r>
          </a:p>
          <a:p>
            <a:pPr marL="285750" lvl="0" indent="-285750" algn="just">
              <a:lnSpc>
                <a:spcPct val="150000"/>
              </a:lnSpc>
              <a:buClr>
                <a:srgbClr val="002060"/>
              </a:buClr>
              <a:buFont typeface="Wingdings" panose="05000000000000000000" pitchFamily="2" charset="2"/>
              <a:buChar char="Ø"/>
            </a:pPr>
            <a:r>
              <a:rPr lang="en-IN" sz="1800" dirty="0"/>
              <a:t> Note that the consistent state in Figure 13.2(a) shows message m1 to have been sent but not yet received, but that is alright. </a:t>
            </a:r>
          </a:p>
          <a:p>
            <a:pPr marL="285750" lvl="0" indent="-285750" algn="just">
              <a:lnSpc>
                <a:spcPct val="150000"/>
              </a:lnSpc>
              <a:buClr>
                <a:srgbClr val="002060"/>
              </a:buClr>
              <a:buFont typeface="Wingdings" panose="05000000000000000000" pitchFamily="2" charset="2"/>
              <a:buChar char="Ø"/>
            </a:pPr>
            <a:r>
              <a:rPr lang="en-IN" sz="1800" dirty="0"/>
              <a:t>The state in Figure 13.2(a) is consistent because it represents a situation in which every message that has been received, there is a corresponding message send event</a:t>
            </a:r>
            <a:endParaRPr lang="en-IN" sz="18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99" y="784225"/>
            <a:ext cx="8500299"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509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err="1">
                <a:solidFill>
                  <a:srgbClr val="002060"/>
                </a:solidFill>
              </a:rPr>
              <a:t>Checkpointing</a:t>
            </a:r>
            <a:r>
              <a:rPr lang="en-IN" sz="2800" b="1" dirty="0">
                <a:solidFill>
                  <a:srgbClr val="002060"/>
                </a:solidFill>
              </a:rPr>
              <a:t> and rollback recovery</a:t>
            </a:r>
            <a:endParaRPr sz="3600" dirty="0"/>
          </a:p>
        </p:txBody>
      </p:sp>
      <p:sp>
        <p:nvSpPr>
          <p:cNvPr id="142" name="Google Shape;142;p10"/>
          <p:cNvSpPr txBox="1">
            <a:spLocks noGrp="1"/>
          </p:cNvSpPr>
          <p:nvPr>
            <p:ph type="body" idx="1"/>
          </p:nvPr>
        </p:nvSpPr>
        <p:spPr>
          <a:xfrm>
            <a:off x="381000" y="790573"/>
            <a:ext cx="8620125" cy="5871483"/>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buClr>
                <a:srgbClr val="002060"/>
              </a:buClr>
              <a:buFont typeface="Wingdings" panose="05000000000000000000" pitchFamily="2" charset="2"/>
              <a:buChar char="Ø"/>
            </a:pPr>
            <a:r>
              <a:rPr lang="en-IN" sz="1800" dirty="0"/>
              <a:t> The state in Figure 13.2(b) is inconsistent because process P2 is shown to have received m2 but the state of process P1 does not reflect having sent it. Such a state is impossible in any failure-free, correct computation. </a:t>
            </a:r>
          </a:p>
          <a:p>
            <a:pPr marL="285750" lvl="0" indent="-285750" algn="just">
              <a:lnSpc>
                <a:spcPct val="150000"/>
              </a:lnSpc>
              <a:buClr>
                <a:srgbClr val="002060"/>
              </a:buClr>
              <a:buFont typeface="Wingdings" panose="05000000000000000000" pitchFamily="2" charset="2"/>
              <a:buChar char="Ø"/>
            </a:pPr>
            <a:r>
              <a:rPr lang="en-IN" sz="1800" dirty="0">
                <a:solidFill>
                  <a:srgbClr val="FF0000"/>
                </a:solidFill>
              </a:rPr>
              <a:t>Inconsistent states occur because of failures. </a:t>
            </a:r>
            <a:r>
              <a:rPr lang="en-IN" sz="1800" dirty="0"/>
              <a:t>For instance, the situation shown in Figure 13.2(b) may occur if process P1 fails after sending message m2 to process P2 and then restarts at the state shown in Figure 13.2(b).</a:t>
            </a:r>
          </a:p>
          <a:p>
            <a:pPr marL="285750" lvl="0" indent="-285750" algn="just">
              <a:lnSpc>
                <a:spcPct val="150000"/>
              </a:lnSpc>
              <a:buClr>
                <a:srgbClr val="002060"/>
              </a:buClr>
              <a:buFont typeface="Wingdings" panose="05000000000000000000" pitchFamily="2" charset="2"/>
              <a:buChar char="Ø"/>
            </a:pPr>
            <a:endParaRPr lang="en-IN" sz="1800" b="1" dirty="0"/>
          </a:p>
          <a:p>
            <a:pPr marL="285750" lvl="0" indent="-285750" algn="just">
              <a:lnSpc>
                <a:spcPct val="150000"/>
              </a:lnSpc>
              <a:buClr>
                <a:srgbClr val="002060"/>
              </a:buClr>
              <a:buFont typeface="Wingdings" panose="05000000000000000000" pitchFamily="2" charset="2"/>
              <a:buChar char="Ø"/>
            </a:pPr>
            <a:r>
              <a:rPr lang="en-IN" sz="1800" dirty="0"/>
              <a:t>Thus, </a:t>
            </a:r>
            <a:r>
              <a:rPr lang="en-IN" sz="1800" dirty="0">
                <a:solidFill>
                  <a:srgbClr val="FF0000"/>
                </a:solidFill>
              </a:rPr>
              <a:t>a local checkpoint is a snapshot of a local state of a process and a global checkpoint is a set of local checkpoints, one from each process</a:t>
            </a:r>
            <a:r>
              <a:rPr lang="en-IN" sz="1800" dirty="0"/>
              <a:t>.</a:t>
            </a:r>
          </a:p>
          <a:p>
            <a:pPr marL="0" lvl="0" indent="0" algn="just">
              <a:lnSpc>
                <a:spcPct val="150000"/>
              </a:lnSpc>
              <a:buClr>
                <a:srgbClr val="002060"/>
              </a:buClr>
              <a:buNone/>
            </a:pPr>
            <a:endParaRPr lang="en-IN" sz="1800" dirty="0"/>
          </a:p>
          <a:p>
            <a:pPr marL="285750" lvl="0" indent="-285750" algn="just">
              <a:lnSpc>
                <a:spcPct val="150000"/>
              </a:lnSpc>
              <a:buClr>
                <a:srgbClr val="002060"/>
              </a:buClr>
              <a:buFont typeface="Wingdings" panose="05000000000000000000" pitchFamily="2" charset="2"/>
              <a:buChar char="Ø"/>
            </a:pPr>
            <a:r>
              <a:rPr lang="en-IN" sz="1800" dirty="0"/>
              <a:t> A consistent global checkpoint is a global checkpoint such that no message is sent by a process after taking its local checkpoint that is received by another process before taking its local checkpoint</a:t>
            </a:r>
            <a:endParaRPr lang="en-IN" sz="1800" b="1" dirty="0"/>
          </a:p>
        </p:txBody>
      </p:sp>
    </p:spTree>
    <p:extLst>
      <p:ext uri="{BB962C8B-B14F-4D97-AF65-F5344CB8AC3E}">
        <p14:creationId xmlns:p14="http://schemas.microsoft.com/office/powerpoint/2010/main" val="3136118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err="1">
                <a:solidFill>
                  <a:srgbClr val="002060"/>
                </a:solidFill>
              </a:rPr>
              <a:t>Checkpointing</a:t>
            </a:r>
            <a:r>
              <a:rPr lang="en-IN" sz="2800" b="1" dirty="0">
                <a:solidFill>
                  <a:srgbClr val="002060"/>
                </a:solidFill>
              </a:rPr>
              <a:t> and rollback recovery</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buClr>
                <a:srgbClr val="002060"/>
              </a:buClr>
              <a:buFont typeface="Wingdings" pitchFamily="2" charset="2"/>
              <a:buChar char="§"/>
            </a:pPr>
            <a:r>
              <a:rPr lang="en-IN" sz="1800" dirty="0"/>
              <a:t>The consistency of global checkpoints strongly depends on the flow of messages exchanged by processes and an arbitrary set of local checkpoints at processes may not form a consistent global checkpoint</a:t>
            </a:r>
          </a:p>
          <a:p>
            <a:pPr marL="285750" lvl="0" indent="-285750" algn="just">
              <a:lnSpc>
                <a:spcPct val="150000"/>
              </a:lnSpc>
              <a:buClr>
                <a:srgbClr val="002060"/>
              </a:buClr>
              <a:buFont typeface="Wingdings" pitchFamily="2" charset="2"/>
              <a:buChar char="§"/>
            </a:pPr>
            <a:endParaRPr lang="en-IN" sz="1800" dirty="0"/>
          </a:p>
          <a:p>
            <a:pPr marL="285750" lvl="0" indent="-285750" algn="just">
              <a:lnSpc>
                <a:spcPct val="150000"/>
              </a:lnSpc>
              <a:buClr>
                <a:srgbClr val="002060"/>
              </a:buClr>
              <a:buFont typeface="Wingdings" pitchFamily="2" charset="2"/>
              <a:buChar char="§"/>
            </a:pPr>
            <a:r>
              <a:rPr lang="en-IN" sz="1800" dirty="0">
                <a:solidFill>
                  <a:srgbClr val="FF0000"/>
                </a:solidFill>
              </a:rPr>
              <a:t>The fundamental goal of any rollback-recovery protocol is to bring the system to a consistent state after a failure. </a:t>
            </a:r>
          </a:p>
          <a:p>
            <a:pPr marL="285750" lvl="0" indent="-285750" algn="just">
              <a:lnSpc>
                <a:spcPct val="150000"/>
              </a:lnSpc>
              <a:buClr>
                <a:srgbClr val="002060"/>
              </a:buClr>
              <a:buFont typeface="Wingdings" pitchFamily="2" charset="2"/>
              <a:buChar char="§"/>
            </a:pPr>
            <a:endParaRPr lang="en-IN" sz="1800" dirty="0">
              <a:solidFill>
                <a:srgbClr val="FF0000"/>
              </a:solidFill>
            </a:endParaRPr>
          </a:p>
          <a:p>
            <a:pPr marL="285750" lvl="0" indent="-285750" algn="just">
              <a:lnSpc>
                <a:spcPct val="150000"/>
              </a:lnSpc>
              <a:buClr>
                <a:srgbClr val="002060"/>
              </a:buClr>
              <a:buFont typeface="Wingdings" pitchFamily="2" charset="2"/>
              <a:buChar char="§"/>
            </a:pPr>
            <a:r>
              <a:rPr lang="en-IN" sz="1800" dirty="0"/>
              <a:t>The reconstructed consistent state is not necessarily one that occurred before the failure. </a:t>
            </a:r>
          </a:p>
          <a:p>
            <a:pPr marL="285750" lvl="0" indent="-285750" algn="just">
              <a:lnSpc>
                <a:spcPct val="150000"/>
              </a:lnSpc>
              <a:buClr>
                <a:srgbClr val="002060"/>
              </a:buClr>
              <a:buFont typeface="Wingdings" pitchFamily="2" charset="2"/>
              <a:buChar char="§"/>
            </a:pPr>
            <a:endParaRPr lang="en-IN" sz="1800" dirty="0"/>
          </a:p>
          <a:p>
            <a:pPr marL="285750" lvl="0" indent="-285750" algn="just">
              <a:lnSpc>
                <a:spcPct val="150000"/>
              </a:lnSpc>
              <a:buClr>
                <a:srgbClr val="002060"/>
              </a:buClr>
              <a:buFont typeface="Wingdings" pitchFamily="2" charset="2"/>
              <a:buChar char="§"/>
            </a:pPr>
            <a:r>
              <a:rPr lang="en-IN" sz="1800" dirty="0"/>
              <a:t>It is sufficient that the reconstructed state be one that could have occurred before the failure in a failure-free execution, provided that it is consistent with the interactions that the system had with the outside world.</a:t>
            </a:r>
          </a:p>
          <a:p>
            <a:pPr marL="0" lvl="0" indent="0" algn="just">
              <a:lnSpc>
                <a:spcPct val="150000"/>
              </a:lnSpc>
              <a:buClr>
                <a:srgbClr val="002060"/>
              </a:buClr>
              <a:buNone/>
            </a:pPr>
            <a:endParaRPr lang="en-IN" sz="1800" b="1" dirty="0"/>
          </a:p>
          <a:p>
            <a:pPr marL="0" lvl="0" indent="0" algn="just">
              <a:lnSpc>
                <a:spcPct val="150000"/>
              </a:lnSpc>
              <a:buClr>
                <a:srgbClr val="002060"/>
              </a:buClr>
              <a:buNone/>
            </a:pPr>
            <a:endParaRPr lang="en-IN" sz="1800" b="1" dirty="0"/>
          </a:p>
        </p:txBody>
      </p:sp>
    </p:spTree>
    <p:extLst>
      <p:ext uri="{BB962C8B-B14F-4D97-AF65-F5344CB8AC3E}">
        <p14:creationId xmlns:p14="http://schemas.microsoft.com/office/powerpoint/2010/main" val="1541583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DDCD-49C9-F158-D9C0-1BDD63707F3F}"/>
              </a:ext>
            </a:extLst>
          </p:cNvPr>
          <p:cNvSpPr>
            <a:spLocks noGrp="1"/>
          </p:cNvSpPr>
          <p:nvPr>
            <p:ph type="title"/>
          </p:nvPr>
        </p:nvSpPr>
        <p:spPr/>
        <p:txBody>
          <a:bodyPr/>
          <a:lstStyle/>
          <a:p>
            <a:r>
              <a:rPr lang="en-GB" dirty="0"/>
              <a:t>Interactions with the outside world</a:t>
            </a:r>
            <a:endParaRPr lang="en-IN" dirty="0"/>
          </a:p>
        </p:txBody>
      </p:sp>
      <p:sp>
        <p:nvSpPr>
          <p:cNvPr id="3" name="Text Placeholder 2">
            <a:extLst>
              <a:ext uri="{FF2B5EF4-FFF2-40B4-BE49-F238E27FC236}">
                <a16:creationId xmlns:a16="http://schemas.microsoft.com/office/drawing/2014/main" id="{BE3B7687-D76D-2165-0C7C-2D4AAB2CAA0B}"/>
              </a:ext>
            </a:extLst>
          </p:cNvPr>
          <p:cNvSpPr>
            <a:spLocks noGrp="1"/>
          </p:cNvSpPr>
          <p:nvPr>
            <p:ph type="body" idx="1"/>
          </p:nvPr>
        </p:nvSpPr>
        <p:spPr/>
        <p:txBody>
          <a:bodyPr>
            <a:normAutofit lnSpcReduction="10000"/>
          </a:bodyPr>
          <a:lstStyle/>
          <a:p>
            <a:pPr>
              <a:buFont typeface="Wingdings" panose="05000000000000000000" pitchFamily="2" charset="2"/>
              <a:buChar char="Ø"/>
            </a:pPr>
            <a:r>
              <a:rPr lang="en-GB" dirty="0"/>
              <a:t>A distributed application often interacts with the outside world to receive input data or deliver the outcome of a computation. </a:t>
            </a:r>
          </a:p>
          <a:p>
            <a:pPr>
              <a:buFont typeface="Wingdings" panose="05000000000000000000" pitchFamily="2" charset="2"/>
              <a:buChar char="Ø"/>
            </a:pPr>
            <a:r>
              <a:rPr lang="en-GB" dirty="0"/>
              <a:t>If a failure occurs, the outside world cannot be expected to roll back. (</a:t>
            </a:r>
            <a:r>
              <a:rPr lang="en-IN" dirty="0" err="1"/>
              <a:t>Printer,ATM</a:t>
            </a:r>
            <a:r>
              <a:rPr lang="en-IN" dirty="0"/>
              <a:t>)</a:t>
            </a:r>
          </a:p>
          <a:p>
            <a:pPr>
              <a:buFont typeface="Wingdings" panose="05000000000000000000" pitchFamily="2" charset="2"/>
              <a:buChar char="Ø"/>
            </a:pPr>
            <a:r>
              <a:rPr lang="en-GB" dirty="0"/>
              <a:t>Outside </a:t>
            </a:r>
            <a:r>
              <a:rPr lang="en-GB" dirty="0" err="1"/>
              <a:t>world</a:t>
            </a:r>
            <a:r>
              <a:rPr lang="en-GB" dirty="0" err="1">
                <a:sym typeface="Wingdings" panose="05000000000000000000" pitchFamily="2" charset="2"/>
              </a:rPr>
              <a:t></a:t>
            </a:r>
            <a:r>
              <a:rPr lang="en-GB" dirty="0" err="1"/>
              <a:t>special</a:t>
            </a:r>
            <a:r>
              <a:rPr lang="en-GB" dirty="0"/>
              <a:t> process the “outside world process” (OWP).</a:t>
            </a:r>
          </a:p>
          <a:p>
            <a:pPr>
              <a:buFont typeface="Wingdings" panose="05000000000000000000" pitchFamily="2" charset="2"/>
              <a:buChar char="Ø"/>
            </a:pPr>
            <a:r>
              <a:rPr lang="en-GB" dirty="0"/>
              <a:t>outside world should see a consistent </a:t>
            </a:r>
            <a:r>
              <a:rPr lang="en-GB" dirty="0" err="1"/>
              <a:t>behavior</a:t>
            </a:r>
            <a:r>
              <a:rPr lang="en-GB" dirty="0"/>
              <a:t> of the system despite failures</a:t>
            </a:r>
            <a:endParaRPr lang="en-IN" dirty="0"/>
          </a:p>
        </p:txBody>
      </p:sp>
    </p:spTree>
    <p:extLst>
      <p:ext uri="{BB962C8B-B14F-4D97-AF65-F5344CB8AC3E}">
        <p14:creationId xmlns:p14="http://schemas.microsoft.com/office/powerpoint/2010/main" val="871142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439C-9EEF-7E63-B8A1-10BAFFF7E747}"/>
              </a:ext>
            </a:extLst>
          </p:cNvPr>
          <p:cNvSpPr>
            <a:spLocks noGrp="1"/>
          </p:cNvSpPr>
          <p:nvPr>
            <p:ph type="title"/>
          </p:nvPr>
        </p:nvSpPr>
        <p:spPr/>
        <p:txBody>
          <a:bodyPr/>
          <a:lstStyle/>
          <a:p>
            <a:r>
              <a:rPr lang="en-GB" dirty="0"/>
              <a:t>Interactions with the outside world</a:t>
            </a:r>
            <a:endParaRPr lang="en-IN" dirty="0"/>
          </a:p>
        </p:txBody>
      </p:sp>
      <p:sp>
        <p:nvSpPr>
          <p:cNvPr id="3" name="Text Placeholder 2">
            <a:extLst>
              <a:ext uri="{FF2B5EF4-FFF2-40B4-BE49-F238E27FC236}">
                <a16:creationId xmlns:a16="http://schemas.microsoft.com/office/drawing/2014/main" id="{C5E092B2-DCFA-CD2E-2C4D-189B84478770}"/>
              </a:ext>
            </a:extLst>
          </p:cNvPr>
          <p:cNvSpPr>
            <a:spLocks noGrp="1"/>
          </p:cNvSpPr>
          <p:nvPr>
            <p:ph type="body" idx="1"/>
          </p:nvPr>
        </p:nvSpPr>
        <p:spPr/>
        <p:txBody>
          <a:bodyPr>
            <a:normAutofit fontScale="85000" lnSpcReduction="20000"/>
          </a:bodyPr>
          <a:lstStyle/>
          <a:p>
            <a:pPr>
              <a:buFont typeface="Wingdings" panose="05000000000000000000" pitchFamily="2" charset="2"/>
              <a:buChar char="Ø"/>
            </a:pPr>
            <a:r>
              <a:rPr lang="en-IN" dirty="0">
                <a:solidFill>
                  <a:srgbClr val="FF0000"/>
                </a:solidFill>
              </a:rPr>
              <a:t>output commit problem</a:t>
            </a:r>
          </a:p>
          <a:p>
            <a:pPr>
              <a:buFont typeface="Wingdings" panose="05000000000000000000" pitchFamily="2" charset="2"/>
              <a:buChar char="Ø"/>
            </a:pPr>
            <a:r>
              <a:rPr lang="en-GB" dirty="0"/>
              <a:t>before sending output to the OWP, the system must ensure that the state from which the output is sent will be recovered despite any future failure.</a:t>
            </a:r>
          </a:p>
          <a:p>
            <a:pPr>
              <a:buFont typeface="Wingdings" panose="05000000000000000000" pitchFamily="2" charset="2"/>
              <a:buChar char="Ø"/>
            </a:pPr>
            <a:r>
              <a:rPr lang="en-GB" dirty="0"/>
              <a:t>recovery protocols must arrange to </a:t>
            </a:r>
            <a:r>
              <a:rPr lang="en-GB" dirty="0">
                <a:solidFill>
                  <a:srgbClr val="FF0000"/>
                </a:solidFill>
              </a:rPr>
              <a:t>save these input messages</a:t>
            </a:r>
            <a:r>
              <a:rPr lang="en-GB" dirty="0"/>
              <a:t> so that they can be retrieved when needed for execution replay after a failure.</a:t>
            </a:r>
          </a:p>
          <a:p>
            <a:pPr>
              <a:buFont typeface="Wingdings" panose="05000000000000000000" pitchFamily="2" charset="2"/>
              <a:buChar char="Ø"/>
            </a:pPr>
            <a:r>
              <a:rPr lang="en-GB" dirty="0"/>
              <a:t> </a:t>
            </a:r>
            <a:r>
              <a:rPr lang="en-GB" dirty="0">
                <a:sym typeface="Wingdings" panose="05000000000000000000" pitchFamily="2" charset="2"/>
              </a:rPr>
              <a:t></a:t>
            </a:r>
            <a:r>
              <a:rPr lang="en-GB" dirty="0"/>
              <a:t>on the stable storage before allowing the application program to process it. </a:t>
            </a:r>
          </a:p>
          <a:p>
            <a:pPr>
              <a:buFont typeface="Wingdings" panose="05000000000000000000" pitchFamily="2" charset="2"/>
              <a:buChar char="Ø"/>
            </a:pPr>
            <a:r>
              <a:rPr lang="en-GB" dirty="0"/>
              <a:t>An interaction with the outside world to deliver the outcome of a computation is shown on the process-line by the symbol  “||”</a:t>
            </a:r>
            <a:endParaRPr lang="en-IN" dirty="0"/>
          </a:p>
        </p:txBody>
      </p:sp>
    </p:spTree>
    <p:extLst>
      <p:ext uri="{BB962C8B-B14F-4D97-AF65-F5344CB8AC3E}">
        <p14:creationId xmlns:p14="http://schemas.microsoft.com/office/powerpoint/2010/main" val="4142427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a:solidFill>
                  <a:srgbClr val="002060"/>
                </a:solidFill>
              </a:rPr>
              <a:t>Different types of messages</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285750" lvl="0" indent="-285750" algn="just">
              <a:lnSpc>
                <a:spcPct val="150000"/>
              </a:lnSpc>
              <a:buClr>
                <a:srgbClr val="002060"/>
              </a:buClr>
              <a:buFont typeface="Wingdings" panose="05000000000000000000" pitchFamily="2" charset="2"/>
              <a:buChar char="Ø"/>
            </a:pPr>
            <a:r>
              <a:rPr lang="en-IN" sz="1800" dirty="0"/>
              <a:t>A process </a:t>
            </a:r>
            <a:r>
              <a:rPr lang="en-IN" sz="1800" dirty="0">
                <a:solidFill>
                  <a:srgbClr val="FF0000"/>
                </a:solidFill>
              </a:rPr>
              <a:t>failure and subsequent recovery </a:t>
            </a:r>
            <a:r>
              <a:rPr lang="en-IN" sz="1800" dirty="0"/>
              <a:t>may leave messages that </a:t>
            </a:r>
            <a:r>
              <a:rPr lang="en-IN" sz="1800" dirty="0">
                <a:solidFill>
                  <a:srgbClr val="FF0000"/>
                </a:solidFill>
              </a:rPr>
              <a:t>were perfectly received</a:t>
            </a:r>
            <a:r>
              <a:rPr lang="en-IN" sz="1800" dirty="0"/>
              <a:t> (and processed) </a:t>
            </a:r>
            <a:r>
              <a:rPr lang="en-IN" sz="1800" dirty="0">
                <a:solidFill>
                  <a:srgbClr val="FF0000"/>
                </a:solidFill>
              </a:rPr>
              <a:t>before the failure </a:t>
            </a:r>
            <a:r>
              <a:rPr lang="en-IN" sz="1800" dirty="0"/>
              <a:t>in abnormal states. </a:t>
            </a:r>
          </a:p>
          <a:p>
            <a:pPr marL="285750" lvl="0" indent="-285750" algn="just">
              <a:lnSpc>
                <a:spcPct val="150000"/>
              </a:lnSpc>
              <a:buClr>
                <a:srgbClr val="002060"/>
              </a:buClr>
              <a:buFont typeface="Wingdings" panose="05000000000000000000" pitchFamily="2" charset="2"/>
              <a:buChar char="Ø"/>
            </a:pPr>
            <a:endParaRPr lang="en-IN" sz="1800" dirty="0"/>
          </a:p>
          <a:p>
            <a:pPr marL="285750" lvl="0" indent="-285750" algn="just">
              <a:lnSpc>
                <a:spcPct val="150000"/>
              </a:lnSpc>
              <a:buClr>
                <a:srgbClr val="002060"/>
              </a:buClr>
              <a:buFont typeface="Wingdings" panose="05000000000000000000" pitchFamily="2" charset="2"/>
              <a:buChar char="Ø"/>
            </a:pPr>
            <a:r>
              <a:rPr lang="en-IN" sz="1800" dirty="0"/>
              <a:t>This is because a rollback of processes for recovery may have to rollback the send and receive operations of several messages</a:t>
            </a:r>
          </a:p>
          <a:p>
            <a:pPr marL="285750" lvl="0" indent="-285750" algn="just">
              <a:lnSpc>
                <a:spcPct val="150000"/>
              </a:lnSpc>
              <a:buClr>
                <a:srgbClr val="002060"/>
              </a:buClr>
              <a:buFont typeface="Wingdings" panose="05000000000000000000" pitchFamily="2" charset="2"/>
              <a:buChar char="Ø"/>
            </a:pPr>
            <a:r>
              <a:rPr lang="en-GB" sz="1800" dirty="0"/>
              <a:t> Four processes.</a:t>
            </a:r>
          </a:p>
          <a:p>
            <a:pPr marL="285750" lvl="0" indent="-285750" algn="just">
              <a:lnSpc>
                <a:spcPct val="150000"/>
              </a:lnSpc>
              <a:buClr>
                <a:srgbClr val="002060"/>
              </a:buClr>
              <a:buFont typeface="Wingdings" panose="05000000000000000000" pitchFamily="2" charset="2"/>
              <a:buChar char="Ø"/>
            </a:pPr>
            <a:r>
              <a:rPr lang="en-GB" sz="1800" dirty="0"/>
              <a:t> Process P1 fails at the point indicated and the whole system</a:t>
            </a:r>
          </a:p>
          <a:p>
            <a:pPr marL="285750" lvl="0" indent="-285750" algn="just">
              <a:lnSpc>
                <a:spcPct val="150000"/>
              </a:lnSpc>
              <a:buClr>
                <a:srgbClr val="002060"/>
              </a:buClr>
              <a:buFont typeface="Wingdings" panose="05000000000000000000" pitchFamily="2" charset="2"/>
              <a:buChar char="Ø"/>
            </a:pPr>
            <a:r>
              <a:rPr lang="en-GB" sz="1800" dirty="0"/>
              <a:t>recovers to the state indicated by the </a:t>
            </a:r>
            <a:r>
              <a:rPr lang="en-GB" sz="1800" dirty="0">
                <a:solidFill>
                  <a:srgbClr val="FF0000"/>
                </a:solidFill>
              </a:rPr>
              <a:t>recovery line</a:t>
            </a:r>
            <a:r>
              <a:rPr lang="en-GB" sz="1800" dirty="0"/>
              <a:t>; that is, to global state</a:t>
            </a:r>
            <a:endParaRPr lang="en-IN" sz="1800" dirty="0"/>
          </a:p>
          <a:p>
            <a:pPr marL="0" lvl="0" indent="0" algn="just">
              <a:lnSpc>
                <a:spcPct val="150000"/>
              </a:lnSpc>
              <a:buClr>
                <a:srgbClr val="002060"/>
              </a:buClr>
              <a:buNone/>
            </a:pPr>
            <a:endParaRPr lang="en-IN" sz="1800" b="1" dirty="0"/>
          </a:p>
          <a:p>
            <a:pPr marL="0" lvl="0" indent="0" algn="just">
              <a:lnSpc>
                <a:spcPct val="150000"/>
              </a:lnSpc>
              <a:buClr>
                <a:srgbClr val="002060"/>
              </a:buClr>
              <a:buNone/>
            </a:pPr>
            <a:endParaRPr lang="en-IN" sz="1800" b="1" dirty="0"/>
          </a:p>
        </p:txBody>
      </p:sp>
      <p:pic>
        <p:nvPicPr>
          <p:cNvPr id="3" name="Picture 2">
            <a:extLst>
              <a:ext uri="{FF2B5EF4-FFF2-40B4-BE49-F238E27FC236}">
                <a16:creationId xmlns:a16="http://schemas.microsoft.com/office/drawing/2014/main" id="{A18CDDF8-725F-551A-8BF6-6A7A52C0ED95}"/>
              </a:ext>
            </a:extLst>
          </p:cNvPr>
          <p:cNvPicPr>
            <a:picLocks noChangeAspect="1"/>
          </p:cNvPicPr>
          <p:nvPr/>
        </p:nvPicPr>
        <p:blipFill>
          <a:blip r:embed="rId3"/>
          <a:stretch>
            <a:fillRect/>
          </a:stretch>
        </p:blipFill>
        <p:spPr>
          <a:xfrm>
            <a:off x="651416" y="4567499"/>
            <a:ext cx="2314575" cy="476250"/>
          </a:xfrm>
          <a:prstGeom prst="rect">
            <a:avLst/>
          </a:prstGeom>
        </p:spPr>
      </p:pic>
    </p:spTree>
    <p:extLst>
      <p:ext uri="{BB962C8B-B14F-4D97-AF65-F5344CB8AC3E}">
        <p14:creationId xmlns:p14="http://schemas.microsoft.com/office/powerpoint/2010/main" val="185275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002060"/>
              </a:buClr>
              <a:buSzPts val="3600"/>
              <a:buFont typeface="Calibri"/>
              <a:buNone/>
            </a:pPr>
            <a:r>
              <a:rPr lang="en-IN" sz="3600" b="1" dirty="0">
                <a:solidFill>
                  <a:srgbClr val="002060"/>
                </a:solidFill>
              </a:rPr>
              <a:t> </a:t>
            </a:r>
            <a:r>
              <a:rPr lang="en-IN" sz="2400" b="1" dirty="0">
                <a:solidFill>
                  <a:srgbClr val="002060"/>
                </a:solidFill>
              </a:rPr>
              <a:t>Distributed shared memory – Abstraction and advantages</a:t>
            </a:r>
            <a:endParaRPr dirty="0"/>
          </a:p>
        </p:txBody>
      </p:sp>
      <p:sp>
        <p:nvSpPr>
          <p:cNvPr id="105" name="Google Shape;105;p4"/>
          <p:cNvSpPr txBox="1">
            <a:spLocks noGrp="1"/>
          </p:cNvSpPr>
          <p:nvPr>
            <p:ph type="body" idx="1"/>
          </p:nvPr>
        </p:nvSpPr>
        <p:spPr>
          <a:xfrm>
            <a:off x="457200" y="1066800"/>
            <a:ext cx="8610600" cy="49530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800"/>
              <a:buFont typeface="Noto Sans Symbols"/>
              <a:buChar char="▪"/>
            </a:pPr>
            <a:r>
              <a:rPr lang="en-IN" sz="1800" dirty="0">
                <a:latin typeface="Times New Roman"/>
                <a:ea typeface="Times New Roman"/>
                <a:cs typeface="Times New Roman"/>
                <a:sym typeface="Times New Roman"/>
              </a:rPr>
              <a:t>Distributed shared memory (DSM) is an </a:t>
            </a:r>
            <a:r>
              <a:rPr lang="en-IN" sz="1800" dirty="0">
                <a:solidFill>
                  <a:srgbClr val="FF0000"/>
                </a:solidFill>
                <a:latin typeface="Times New Roman"/>
                <a:ea typeface="Times New Roman"/>
                <a:cs typeface="Times New Roman"/>
                <a:sym typeface="Times New Roman"/>
              </a:rPr>
              <a:t>abstraction</a:t>
            </a:r>
            <a:r>
              <a:rPr lang="en-IN" sz="1800" dirty="0">
                <a:latin typeface="Times New Roman"/>
                <a:ea typeface="Times New Roman"/>
                <a:cs typeface="Times New Roman"/>
                <a:sym typeface="Times New Roman"/>
              </a:rPr>
              <a:t> provided to the </a:t>
            </a:r>
            <a:r>
              <a:rPr lang="en-IN" sz="1800" dirty="0">
                <a:solidFill>
                  <a:srgbClr val="FF0000"/>
                </a:solidFill>
                <a:latin typeface="Times New Roman"/>
                <a:ea typeface="Times New Roman"/>
                <a:cs typeface="Times New Roman"/>
                <a:sym typeface="Times New Roman"/>
              </a:rPr>
              <a:t>programmer</a:t>
            </a:r>
            <a:r>
              <a:rPr lang="en-IN" sz="1800" dirty="0">
                <a:latin typeface="Times New Roman"/>
                <a:ea typeface="Times New Roman"/>
                <a:cs typeface="Times New Roman"/>
                <a:sym typeface="Times New Roman"/>
              </a:rPr>
              <a:t> of a distributed system.</a:t>
            </a:r>
            <a:endParaRPr dirty="0"/>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latin typeface="Times New Roman"/>
                <a:ea typeface="Times New Roman"/>
                <a:cs typeface="Times New Roman"/>
                <a:sym typeface="Times New Roman"/>
              </a:rPr>
              <a:t>It gives the </a:t>
            </a:r>
            <a:r>
              <a:rPr lang="en-IN" sz="1800" dirty="0">
                <a:solidFill>
                  <a:srgbClr val="FF0000"/>
                </a:solidFill>
                <a:latin typeface="Times New Roman"/>
                <a:ea typeface="Times New Roman"/>
                <a:cs typeface="Times New Roman"/>
                <a:sym typeface="Times New Roman"/>
              </a:rPr>
              <a:t>impression of a single monolithic memory</a:t>
            </a:r>
            <a:r>
              <a:rPr lang="en-IN" sz="1800" dirty="0">
                <a:latin typeface="Times New Roman"/>
                <a:ea typeface="Times New Roman"/>
                <a:cs typeface="Times New Roman"/>
                <a:sym typeface="Times New Roman"/>
              </a:rPr>
              <a:t>, as in traditional von Neumann architecture</a:t>
            </a:r>
            <a:endParaRPr dirty="0"/>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latin typeface="Times New Roman"/>
                <a:ea typeface="Times New Roman"/>
                <a:cs typeface="Times New Roman"/>
                <a:sym typeface="Times New Roman"/>
              </a:rPr>
              <a:t>Programmers </a:t>
            </a:r>
            <a:r>
              <a:rPr lang="en-IN" sz="1800" dirty="0">
                <a:solidFill>
                  <a:srgbClr val="FF0000"/>
                </a:solidFill>
                <a:latin typeface="Times New Roman"/>
                <a:ea typeface="Times New Roman"/>
                <a:cs typeface="Times New Roman"/>
                <a:sym typeface="Times New Roman"/>
              </a:rPr>
              <a:t>access the data across the network </a:t>
            </a:r>
            <a:r>
              <a:rPr lang="en-IN" sz="1800" dirty="0">
                <a:latin typeface="Times New Roman"/>
                <a:ea typeface="Times New Roman"/>
                <a:cs typeface="Times New Roman"/>
                <a:sym typeface="Times New Roman"/>
              </a:rPr>
              <a:t>using only </a:t>
            </a:r>
            <a:r>
              <a:rPr lang="en-IN" sz="1800" dirty="0">
                <a:solidFill>
                  <a:srgbClr val="FF0000"/>
                </a:solidFill>
                <a:latin typeface="Times New Roman"/>
                <a:ea typeface="Times New Roman"/>
                <a:cs typeface="Times New Roman"/>
                <a:sym typeface="Times New Roman"/>
              </a:rPr>
              <a:t>read and write primitives</a:t>
            </a:r>
            <a:endParaRPr dirty="0">
              <a:solidFill>
                <a:srgbClr val="FF0000"/>
              </a:solidFill>
            </a:endParaRPr>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latin typeface="Times New Roman"/>
                <a:ea typeface="Times New Roman"/>
                <a:cs typeface="Times New Roman"/>
                <a:sym typeface="Times New Roman"/>
              </a:rPr>
              <a:t>Programmers do not have to deal with send and receive communication primitives and the ensuing complexity of dealing explicitly with synchronization and consistency in the message passing model.</a:t>
            </a:r>
            <a:endParaRPr dirty="0"/>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solidFill>
                  <a:srgbClr val="FF0000"/>
                </a:solidFill>
                <a:latin typeface="Times New Roman"/>
                <a:ea typeface="Times New Roman"/>
                <a:cs typeface="Times New Roman"/>
                <a:sym typeface="Times New Roman"/>
              </a:rPr>
              <a:t>A part of each computer’s memory is earmarked for shared space, and the remainder is private memory</a:t>
            </a:r>
            <a:endParaRPr sz="180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DCAB-E040-1FCA-E658-3905F1A4470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FB399F8-C7C0-0C71-01C4-C92D9FA8C8D9}"/>
              </a:ext>
            </a:extLst>
          </p:cNvPr>
          <p:cNvSpPr>
            <a:spLocks noGrp="1"/>
          </p:cNvSpPr>
          <p:nvPr>
            <p:ph type="body" idx="1"/>
          </p:nvPr>
        </p:nvSpPr>
        <p:spPr/>
        <p:txBody>
          <a:bodyPr/>
          <a:lstStyle/>
          <a:p>
            <a:endParaRPr lang="en-IN" dirty="0"/>
          </a:p>
        </p:txBody>
      </p:sp>
      <p:pic>
        <p:nvPicPr>
          <p:cNvPr id="5" name="Picture 2">
            <a:extLst>
              <a:ext uri="{FF2B5EF4-FFF2-40B4-BE49-F238E27FC236}">
                <a16:creationId xmlns:a16="http://schemas.microsoft.com/office/drawing/2014/main" id="{70789123-B1CF-503B-F2BC-FAFF36099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3" y="120580"/>
            <a:ext cx="8583287" cy="559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03DE3E7E-922D-9E19-BB4D-373213503B13}"/>
              </a:ext>
            </a:extLst>
          </p:cNvPr>
          <p:cNvPicPr>
            <a:picLocks noChangeAspect="1"/>
          </p:cNvPicPr>
          <p:nvPr/>
        </p:nvPicPr>
        <p:blipFill>
          <a:blip r:embed="rId3"/>
          <a:stretch>
            <a:fillRect/>
          </a:stretch>
        </p:blipFill>
        <p:spPr>
          <a:xfrm>
            <a:off x="457200" y="5633444"/>
            <a:ext cx="2314575" cy="476250"/>
          </a:xfrm>
          <a:prstGeom prst="rect">
            <a:avLst/>
          </a:prstGeom>
        </p:spPr>
      </p:pic>
    </p:spTree>
    <p:extLst>
      <p:ext uri="{BB962C8B-B14F-4D97-AF65-F5344CB8AC3E}">
        <p14:creationId xmlns:p14="http://schemas.microsoft.com/office/powerpoint/2010/main" val="1103282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a:solidFill>
                  <a:srgbClr val="002060"/>
                </a:solidFill>
              </a:rPr>
              <a:t>Different types of messages</a:t>
            </a:r>
            <a:endParaRPr sz="3600" dirty="0"/>
          </a:p>
        </p:txBody>
      </p:sp>
      <p:sp>
        <p:nvSpPr>
          <p:cNvPr id="142" name="Google Shape;142;p10"/>
          <p:cNvSpPr txBox="1">
            <a:spLocks noGrp="1"/>
          </p:cNvSpPr>
          <p:nvPr>
            <p:ph type="body" idx="1"/>
          </p:nvPr>
        </p:nvSpPr>
        <p:spPr>
          <a:xfrm>
            <a:off x="390525" y="790574"/>
            <a:ext cx="8610600" cy="5821241"/>
          </a:xfrm>
          <a:prstGeom prst="rect">
            <a:avLst/>
          </a:prstGeom>
          <a:noFill/>
          <a:ln>
            <a:noFill/>
          </a:ln>
        </p:spPr>
        <p:txBody>
          <a:bodyPr spcFirstLastPara="1" wrap="square" lIns="91425" tIns="45700" rIns="91425" bIns="45700" anchor="t" anchorCtr="0">
            <a:noAutofit/>
          </a:bodyPr>
          <a:lstStyle/>
          <a:p>
            <a:pPr marL="342900" lvl="0" algn="just">
              <a:lnSpc>
                <a:spcPct val="150000"/>
              </a:lnSpc>
              <a:buClr>
                <a:srgbClr val="002060"/>
              </a:buClr>
              <a:buAutoNum type="arabicPeriod"/>
            </a:pPr>
            <a:r>
              <a:rPr lang="en-IN" sz="1800" b="1" dirty="0"/>
              <a:t>In-transit messages</a:t>
            </a:r>
          </a:p>
          <a:p>
            <a:pPr marL="285750" lvl="0" indent="-285750" algn="just">
              <a:lnSpc>
                <a:spcPct val="150000"/>
              </a:lnSpc>
              <a:buClr>
                <a:srgbClr val="002060"/>
              </a:buClr>
              <a:buFont typeface="Wingdings" pitchFamily="2" charset="2"/>
              <a:buChar char="§"/>
            </a:pPr>
            <a:r>
              <a:rPr lang="en-IN" sz="1800" dirty="0"/>
              <a:t>In Figure the global state shows that </a:t>
            </a:r>
            <a:r>
              <a:rPr lang="en-IN" sz="1800" dirty="0">
                <a:solidFill>
                  <a:srgbClr val="FF0000"/>
                </a:solidFill>
              </a:rPr>
              <a:t>message m1 has been sent but not yet received</a:t>
            </a:r>
            <a:r>
              <a:rPr lang="en-IN" sz="1800" dirty="0"/>
              <a:t>. We call such a message an in-transit message</a:t>
            </a:r>
            <a:endParaRPr lang="en-IN" sz="1800" b="1" dirty="0"/>
          </a:p>
          <a:p>
            <a:pPr marL="285750" lvl="0" indent="-285750" algn="just">
              <a:lnSpc>
                <a:spcPct val="150000"/>
              </a:lnSpc>
              <a:buClr>
                <a:srgbClr val="002060"/>
              </a:buClr>
              <a:buFont typeface="Wingdings" pitchFamily="2" charset="2"/>
              <a:buChar char="§"/>
            </a:pPr>
            <a:r>
              <a:rPr lang="en-IN" sz="1800" dirty="0"/>
              <a:t>When in-transit messages are part of a global system state, these messages do not cause any inconsistency. </a:t>
            </a:r>
          </a:p>
          <a:p>
            <a:pPr marL="285750" lvl="0" indent="-285750" algn="just">
              <a:lnSpc>
                <a:spcPct val="150000"/>
              </a:lnSpc>
              <a:buClr>
                <a:srgbClr val="002060"/>
              </a:buClr>
              <a:buFont typeface="Wingdings" pitchFamily="2" charset="2"/>
              <a:buChar char="§"/>
            </a:pPr>
            <a:r>
              <a:rPr lang="en-IN" sz="1800" dirty="0"/>
              <a:t>However, depending on whether the system model assumes reliable communication channels, rollback-recovery protocols may have to guarantee the delivery of in-transit messages when failures occur. </a:t>
            </a:r>
          </a:p>
          <a:p>
            <a:pPr marL="285750" lvl="0" indent="-285750" algn="just">
              <a:lnSpc>
                <a:spcPct val="150000"/>
              </a:lnSpc>
              <a:buClr>
                <a:srgbClr val="002060"/>
              </a:buClr>
              <a:buFont typeface="Wingdings" pitchFamily="2" charset="2"/>
              <a:buChar char="§"/>
            </a:pPr>
            <a:r>
              <a:rPr lang="en-IN" sz="1800" dirty="0"/>
              <a:t>For reliable communication channels, a consistent state must include in-transit messages because they will always be delivered to their destinations in any legal execution of the system. </a:t>
            </a:r>
          </a:p>
          <a:p>
            <a:pPr marL="285750" indent="-285750" algn="just">
              <a:lnSpc>
                <a:spcPct val="150000"/>
              </a:lnSpc>
              <a:buClr>
                <a:srgbClr val="002060"/>
              </a:buClr>
              <a:buFont typeface="Wingdings" pitchFamily="2" charset="2"/>
              <a:buChar char="§"/>
            </a:pPr>
            <a:r>
              <a:rPr lang="en-IN" sz="1800" dirty="0"/>
              <a:t>if a system model assumes lossy communication channels, then in-transit messages can be omitted from system state.</a:t>
            </a:r>
            <a:endParaRPr lang="en-IN" sz="1800" b="1" dirty="0"/>
          </a:p>
          <a:p>
            <a:pPr marL="285750" lvl="0" indent="-285750" algn="just">
              <a:lnSpc>
                <a:spcPct val="150000"/>
              </a:lnSpc>
              <a:buClr>
                <a:srgbClr val="002060"/>
              </a:buClr>
              <a:buFont typeface="Wingdings" pitchFamily="2" charset="2"/>
              <a:buChar char="§"/>
            </a:pPr>
            <a:endParaRPr lang="en-IN" sz="1800" b="1" dirty="0"/>
          </a:p>
        </p:txBody>
      </p:sp>
    </p:spTree>
    <p:extLst>
      <p:ext uri="{BB962C8B-B14F-4D97-AF65-F5344CB8AC3E}">
        <p14:creationId xmlns:p14="http://schemas.microsoft.com/office/powerpoint/2010/main" val="4266146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AB3F-626D-3D5B-0525-0CFA4B309BBF}"/>
              </a:ext>
            </a:extLst>
          </p:cNvPr>
          <p:cNvSpPr>
            <a:spLocks noGrp="1"/>
          </p:cNvSpPr>
          <p:nvPr>
            <p:ph type="title"/>
          </p:nvPr>
        </p:nvSpPr>
        <p:spPr/>
        <p:txBody>
          <a:bodyPr/>
          <a:lstStyle/>
          <a:p>
            <a:r>
              <a:rPr kumimoji="0" lang="en-IN" sz="2800" b="1" i="0" u="none" strike="noStrike" kern="0" cap="none" spc="0" normalizeH="0" baseline="0" noProof="0" dirty="0">
                <a:ln>
                  <a:noFill/>
                </a:ln>
                <a:solidFill>
                  <a:srgbClr val="002060"/>
                </a:solidFill>
                <a:effectLst/>
                <a:uLnTx/>
                <a:uFillTx/>
                <a:latin typeface="Calibri"/>
                <a:ea typeface="Calibri"/>
                <a:cs typeface="Calibri"/>
                <a:sym typeface="Calibri"/>
              </a:rPr>
              <a:t>Different types of messages</a:t>
            </a:r>
            <a:endParaRPr lang="en-IN" dirty="0"/>
          </a:p>
        </p:txBody>
      </p:sp>
      <p:sp>
        <p:nvSpPr>
          <p:cNvPr id="3" name="Text Placeholder 2">
            <a:extLst>
              <a:ext uri="{FF2B5EF4-FFF2-40B4-BE49-F238E27FC236}">
                <a16:creationId xmlns:a16="http://schemas.microsoft.com/office/drawing/2014/main" id="{8E03135A-8BF8-F366-025D-04344782F519}"/>
              </a:ext>
            </a:extLst>
          </p:cNvPr>
          <p:cNvSpPr>
            <a:spLocks noGrp="1"/>
          </p:cNvSpPr>
          <p:nvPr>
            <p:ph type="body" idx="1"/>
          </p:nvPr>
        </p:nvSpPr>
        <p:spPr/>
        <p:txBody>
          <a:bodyPr>
            <a:normAutofit fontScale="70000" lnSpcReduction="20000"/>
          </a:bodyPr>
          <a:lstStyle/>
          <a:p>
            <a:pPr marL="0" lvl="0" indent="0" algn="just">
              <a:lnSpc>
                <a:spcPct val="150000"/>
              </a:lnSpc>
              <a:buClr>
                <a:srgbClr val="002060"/>
              </a:buClr>
              <a:buNone/>
            </a:pPr>
            <a:r>
              <a:rPr lang="en-IN" sz="3200" b="1" dirty="0"/>
              <a:t>2. Lost messages</a:t>
            </a:r>
          </a:p>
          <a:p>
            <a:pPr marL="285750" lvl="0" indent="-285750" algn="just">
              <a:lnSpc>
                <a:spcPct val="150000"/>
              </a:lnSpc>
              <a:buClr>
                <a:srgbClr val="002060"/>
              </a:buClr>
              <a:buFont typeface="Wingdings" pitchFamily="2" charset="2"/>
              <a:buChar char="§"/>
            </a:pPr>
            <a:r>
              <a:rPr lang="en-IN" sz="3200" dirty="0"/>
              <a:t>Messages whose </a:t>
            </a:r>
            <a:r>
              <a:rPr lang="en-IN" sz="3200" dirty="0">
                <a:solidFill>
                  <a:srgbClr val="FF0000"/>
                </a:solidFill>
              </a:rPr>
              <a:t>send is not undone</a:t>
            </a:r>
            <a:r>
              <a:rPr lang="en-IN" sz="3200" dirty="0"/>
              <a:t> but </a:t>
            </a:r>
            <a:r>
              <a:rPr lang="en-IN" sz="3200" dirty="0">
                <a:solidFill>
                  <a:srgbClr val="FF0000"/>
                </a:solidFill>
              </a:rPr>
              <a:t>receive is undone</a:t>
            </a:r>
            <a:r>
              <a:rPr lang="en-IN" sz="3200" dirty="0"/>
              <a:t> due to </a:t>
            </a:r>
            <a:r>
              <a:rPr lang="en-IN" sz="3200" dirty="0">
                <a:solidFill>
                  <a:srgbClr val="FF0000"/>
                </a:solidFill>
              </a:rPr>
              <a:t>rollback</a:t>
            </a:r>
            <a:r>
              <a:rPr lang="en-IN" sz="3200" dirty="0"/>
              <a:t> are called lost messages. </a:t>
            </a:r>
          </a:p>
          <a:p>
            <a:pPr marL="285750" lvl="0" indent="-285750" algn="just">
              <a:lnSpc>
                <a:spcPct val="150000"/>
              </a:lnSpc>
              <a:buClr>
                <a:srgbClr val="002060"/>
              </a:buClr>
              <a:buFont typeface="Wingdings" pitchFamily="2" charset="2"/>
              <a:buChar char="§"/>
            </a:pPr>
            <a:endParaRPr lang="en-IN" sz="3200" dirty="0"/>
          </a:p>
          <a:p>
            <a:pPr marL="285750" lvl="0" indent="-285750" algn="just">
              <a:lnSpc>
                <a:spcPct val="150000"/>
              </a:lnSpc>
              <a:buClr>
                <a:srgbClr val="002060"/>
              </a:buClr>
              <a:buFont typeface="Wingdings" pitchFamily="2" charset="2"/>
              <a:buChar char="§"/>
            </a:pPr>
            <a:r>
              <a:rPr lang="en-IN" sz="3200" dirty="0"/>
              <a:t>This type of messages occurs when the process rolls back to a checkpoint prior to reception of the message while the sender does not rollback beyond the send operation of the message. </a:t>
            </a:r>
          </a:p>
          <a:p>
            <a:pPr marL="285750" lvl="0" indent="-285750" algn="just">
              <a:lnSpc>
                <a:spcPct val="150000"/>
              </a:lnSpc>
              <a:buClr>
                <a:srgbClr val="002060"/>
              </a:buClr>
              <a:buFont typeface="Wingdings" pitchFamily="2" charset="2"/>
              <a:buChar char="§"/>
            </a:pPr>
            <a:endParaRPr lang="en-IN" sz="3200" dirty="0"/>
          </a:p>
          <a:p>
            <a:pPr marL="285750" lvl="0" indent="-285750" algn="just">
              <a:lnSpc>
                <a:spcPct val="150000"/>
              </a:lnSpc>
              <a:buClr>
                <a:srgbClr val="002060"/>
              </a:buClr>
              <a:buFont typeface="Wingdings" pitchFamily="2" charset="2"/>
              <a:buChar char="§"/>
            </a:pPr>
            <a:r>
              <a:rPr lang="en-IN" sz="3200" dirty="0"/>
              <a:t>In Figure 13.3, message </a:t>
            </a:r>
            <a:r>
              <a:rPr lang="en-IN" sz="3200" dirty="0">
                <a:solidFill>
                  <a:srgbClr val="FF0000"/>
                </a:solidFill>
              </a:rPr>
              <a:t>m1 </a:t>
            </a:r>
            <a:r>
              <a:rPr lang="en-IN" sz="3200" dirty="0"/>
              <a:t>is a lost message.</a:t>
            </a:r>
            <a:endParaRPr lang="en-IN" sz="3200" b="1" dirty="0"/>
          </a:p>
          <a:p>
            <a:endParaRPr lang="en-IN" dirty="0"/>
          </a:p>
        </p:txBody>
      </p:sp>
    </p:spTree>
    <p:extLst>
      <p:ext uri="{BB962C8B-B14F-4D97-AF65-F5344CB8AC3E}">
        <p14:creationId xmlns:p14="http://schemas.microsoft.com/office/powerpoint/2010/main" val="3773018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3198-CEF5-5A08-BD08-3DA9ED7A3073}"/>
              </a:ext>
            </a:extLst>
          </p:cNvPr>
          <p:cNvSpPr>
            <a:spLocks noGrp="1"/>
          </p:cNvSpPr>
          <p:nvPr>
            <p:ph type="title"/>
          </p:nvPr>
        </p:nvSpPr>
        <p:spPr/>
        <p:txBody>
          <a:bodyPr/>
          <a:lstStyle/>
          <a:p>
            <a:r>
              <a:rPr lang="en-IN" sz="4400" b="1" dirty="0">
                <a:solidFill>
                  <a:srgbClr val="002060"/>
                </a:solidFill>
              </a:rPr>
              <a:t>Different types of messages</a:t>
            </a:r>
            <a:endParaRPr lang="en-IN" dirty="0"/>
          </a:p>
        </p:txBody>
      </p:sp>
      <p:sp>
        <p:nvSpPr>
          <p:cNvPr id="3" name="Text Placeholder 2">
            <a:extLst>
              <a:ext uri="{FF2B5EF4-FFF2-40B4-BE49-F238E27FC236}">
                <a16:creationId xmlns:a16="http://schemas.microsoft.com/office/drawing/2014/main" id="{3BF28836-9938-F6D3-9403-1E93D3F6F70C}"/>
              </a:ext>
            </a:extLst>
          </p:cNvPr>
          <p:cNvSpPr>
            <a:spLocks noGrp="1"/>
          </p:cNvSpPr>
          <p:nvPr>
            <p:ph type="body" idx="1"/>
          </p:nvPr>
        </p:nvSpPr>
        <p:spPr/>
        <p:txBody>
          <a:bodyPr>
            <a:normAutofit fontScale="92500" lnSpcReduction="20000"/>
          </a:bodyPr>
          <a:lstStyle/>
          <a:p>
            <a:pPr marL="0" lvl="0" indent="0" algn="just">
              <a:lnSpc>
                <a:spcPct val="150000"/>
              </a:lnSpc>
              <a:buClr>
                <a:srgbClr val="002060"/>
              </a:buClr>
              <a:buNone/>
            </a:pPr>
            <a:r>
              <a:rPr lang="en-IN" sz="3200" b="1" dirty="0"/>
              <a:t>3. Delayed messages</a:t>
            </a:r>
          </a:p>
          <a:p>
            <a:pPr marL="285750" lvl="0" indent="-285750" algn="just">
              <a:lnSpc>
                <a:spcPct val="150000"/>
              </a:lnSpc>
              <a:buClr>
                <a:srgbClr val="002060"/>
              </a:buClr>
              <a:buFont typeface="Wingdings" pitchFamily="2" charset="2"/>
              <a:buChar char="§"/>
            </a:pPr>
            <a:r>
              <a:rPr lang="en-IN" sz="3200" dirty="0"/>
              <a:t>Messages </a:t>
            </a:r>
            <a:r>
              <a:rPr lang="en-IN" sz="3200" dirty="0">
                <a:solidFill>
                  <a:srgbClr val="FF0000"/>
                </a:solidFill>
              </a:rPr>
              <a:t>whose receive is not recorded </a:t>
            </a:r>
            <a:r>
              <a:rPr lang="en-IN" sz="3200" dirty="0"/>
              <a:t>because </a:t>
            </a:r>
          </a:p>
          <a:p>
            <a:pPr marL="285750" lvl="0" indent="-285750" algn="just">
              <a:lnSpc>
                <a:spcPct val="150000"/>
              </a:lnSpc>
              <a:buClr>
                <a:srgbClr val="002060"/>
              </a:buClr>
              <a:buFont typeface="Wingdings" panose="05000000000000000000" pitchFamily="2" charset="2"/>
              <a:buChar char="Ø"/>
            </a:pPr>
            <a:r>
              <a:rPr lang="en-IN" sz="3200" dirty="0"/>
              <a:t>the r</a:t>
            </a:r>
            <a:r>
              <a:rPr lang="en-IN" sz="3200" dirty="0">
                <a:solidFill>
                  <a:srgbClr val="FF0000"/>
                </a:solidFill>
              </a:rPr>
              <a:t>eceiving process </a:t>
            </a:r>
            <a:r>
              <a:rPr lang="en-IN" sz="3200" dirty="0"/>
              <a:t>was either </a:t>
            </a:r>
            <a:r>
              <a:rPr lang="en-IN" sz="3200" dirty="0">
                <a:solidFill>
                  <a:srgbClr val="FF0000"/>
                </a:solidFill>
              </a:rPr>
              <a:t>down</a:t>
            </a:r>
            <a:r>
              <a:rPr lang="en-IN" sz="3200" dirty="0"/>
              <a:t> or </a:t>
            </a:r>
          </a:p>
          <a:p>
            <a:pPr marL="285750" lvl="0" indent="-285750" algn="just">
              <a:lnSpc>
                <a:spcPct val="150000"/>
              </a:lnSpc>
              <a:buClr>
                <a:srgbClr val="002060"/>
              </a:buClr>
              <a:buFont typeface="Wingdings" panose="05000000000000000000" pitchFamily="2" charset="2"/>
              <a:buChar char="Ø"/>
            </a:pPr>
            <a:r>
              <a:rPr lang="en-IN" sz="3200" dirty="0"/>
              <a:t>the message </a:t>
            </a:r>
            <a:r>
              <a:rPr lang="en-IN" sz="3200" dirty="0">
                <a:solidFill>
                  <a:srgbClr val="FF0000"/>
                </a:solidFill>
              </a:rPr>
              <a:t>arrived after the rollback </a:t>
            </a:r>
            <a:r>
              <a:rPr lang="en-IN" sz="3200" dirty="0"/>
              <a:t>of the receiving process, are called delayed messages. </a:t>
            </a:r>
          </a:p>
          <a:p>
            <a:pPr marL="285750" lvl="0" indent="-285750" algn="just">
              <a:lnSpc>
                <a:spcPct val="150000"/>
              </a:lnSpc>
              <a:buClr>
                <a:srgbClr val="002060"/>
              </a:buClr>
              <a:buFont typeface="Wingdings" pitchFamily="2" charset="2"/>
              <a:buChar char="§"/>
            </a:pPr>
            <a:r>
              <a:rPr lang="en-IN" sz="3200" dirty="0"/>
              <a:t>For example, messages m2 and m5 in Figure 13.3 are delayed messages.</a:t>
            </a:r>
          </a:p>
          <a:p>
            <a:endParaRPr lang="en-IN" dirty="0"/>
          </a:p>
        </p:txBody>
      </p:sp>
    </p:spTree>
    <p:extLst>
      <p:ext uri="{BB962C8B-B14F-4D97-AF65-F5344CB8AC3E}">
        <p14:creationId xmlns:p14="http://schemas.microsoft.com/office/powerpoint/2010/main" val="257982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48B4-CBEA-7A15-93E5-468DA4E4361F}"/>
              </a:ext>
            </a:extLst>
          </p:cNvPr>
          <p:cNvSpPr>
            <a:spLocks noGrp="1"/>
          </p:cNvSpPr>
          <p:nvPr>
            <p:ph type="title"/>
          </p:nvPr>
        </p:nvSpPr>
        <p:spPr/>
        <p:txBody>
          <a:bodyPr/>
          <a:lstStyle/>
          <a:p>
            <a:r>
              <a:rPr lang="en-IN" sz="4400" b="1" dirty="0">
                <a:solidFill>
                  <a:srgbClr val="002060"/>
                </a:solidFill>
              </a:rPr>
              <a:t>Different types of messages</a:t>
            </a:r>
            <a:endParaRPr lang="en-IN" dirty="0"/>
          </a:p>
        </p:txBody>
      </p:sp>
      <p:sp>
        <p:nvSpPr>
          <p:cNvPr id="3" name="Text Placeholder 2">
            <a:extLst>
              <a:ext uri="{FF2B5EF4-FFF2-40B4-BE49-F238E27FC236}">
                <a16:creationId xmlns:a16="http://schemas.microsoft.com/office/drawing/2014/main" id="{7DD1DF63-A771-4323-D7DF-D9D9330F6EBF}"/>
              </a:ext>
            </a:extLst>
          </p:cNvPr>
          <p:cNvSpPr>
            <a:spLocks noGrp="1"/>
          </p:cNvSpPr>
          <p:nvPr>
            <p:ph type="body" idx="1"/>
          </p:nvPr>
        </p:nvSpPr>
        <p:spPr/>
        <p:txBody>
          <a:bodyPr>
            <a:normAutofit fontScale="77500" lnSpcReduction="20000"/>
          </a:bodyPr>
          <a:lstStyle/>
          <a:p>
            <a:pPr marL="0" indent="0" algn="just">
              <a:lnSpc>
                <a:spcPct val="150000"/>
              </a:lnSpc>
              <a:buClr>
                <a:srgbClr val="002060"/>
              </a:buClr>
              <a:buNone/>
            </a:pPr>
            <a:r>
              <a:rPr lang="en-IN" sz="3200" b="1" dirty="0"/>
              <a:t>4. Orphan messages</a:t>
            </a:r>
          </a:p>
          <a:p>
            <a:pPr marL="285750" lvl="0" indent="-285750" algn="just">
              <a:lnSpc>
                <a:spcPct val="150000"/>
              </a:lnSpc>
              <a:buClr>
                <a:srgbClr val="002060"/>
              </a:buClr>
              <a:buFont typeface="Wingdings" pitchFamily="2" charset="2"/>
              <a:buChar char="§"/>
            </a:pPr>
            <a:r>
              <a:rPr lang="en-IN" sz="3200" dirty="0"/>
              <a:t>Messages with </a:t>
            </a:r>
            <a:r>
              <a:rPr lang="en-IN" sz="3200" dirty="0">
                <a:solidFill>
                  <a:srgbClr val="FF0000"/>
                </a:solidFill>
              </a:rPr>
              <a:t>receive recorded </a:t>
            </a:r>
            <a:r>
              <a:rPr lang="en-IN" sz="3200" dirty="0"/>
              <a:t>but message </a:t>
            </a:r>
            <a:r>
              <a:rPr lang="en-IN" sz="3200" dirty="0">
                <a:solidFill>
                  <a:srgbClr val="FF0000"/>
                </a:solidFill>
              </a:rPr>
              <a:t>send not </a:t>
            </a:r>
            <a:r>
              <a:rPr lang="en-IN" sz="3200" dirty="0"/>
              <a:t>recorded are called orphan messages. </a:t>
            </a:r>
          </a:p>
          <a:p>
            <a:pPr marL="285750" lvl="0" indent="-285750" algn="just">
              <a:lnSpc>
                <a:spcPct val="150000"/>
              </a:lnSpc>
              <a:buClr>
                <a:srgbClr val="002060"/>
              </a:buClr>
              <a:buFont typeface="Wingdings" pitchFamily="2" charset="2"/>
              <a:buChar char="§"/>
            </a:pPr>
            <a:r>
              <a:rPr lang="en-IN" sz="3200" dirty="0"/>
              <a:t>For example, a rollback might have undone the send of such messages, leaving the receive event intact at the receiving process. </a:t>
            </a:r>
          </a:p>
          <a:p>
            <a:pPr marL="285750" lvl="0" indent="-285750" algn="just">
              <a:lnSpc>
                <a:spcPct val="150000"/>
              </a:lnSpc>
              <a:buClr>
                <a:srgbClr val="002060"/>
              </a:buClr>
              <a:buFont typeface="Wingdings" pitchFamily="2" charset="2"/>
              <a:buChar char="§"/>
            </a:pPr>
            <a:r>
              <a:rPr lang="en-IN" sz="3200" dirty="0"/>
              <a:t>Orphan messages do not arise if processes roll back to a consistent global state.</a:t>
            </a:r>
            <a:endParaRPr lang="en-IN" sz="3200" b="1" dirty="0"/>
          </a:p>
          <a:p>
            <a:endParaRPr lang="en-IN" dirty="0"/>
          </a:p>
        </p:txBody>
      </p:sp>
    </p:spTree>
    <p:extLst>
      <p:ext uri="{BB962C8B-B14F-4D97-AF65-F5344CB8AC3E}">
        <p14:creationId xmlns:p14="http://schemas.microsoft.com/office/powerpoint/2010/main" val="2298324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a:solidFill>
                  <a:srgbClr val="002060"/>
                </a:solidFill>
              </a:rPr>
              <a:t>Different types of messages</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0" lvl="0" indent="0" algn="just">
              <a:lnSpc>
                <a:spcPct val="150000"/>
              </a:lnSpc>
              <a:buClr>
                <a:srgbClr val="002060"/>
              </a:buClr>
              <a:buNone/>
            </a:pPr>
            <a:r>
              <a:rPr lang="en-IN" sz="1800" b="1" dirty="0"/>
              <a:t>5. Duplicate messages</a:t>
            </a:r>
          </a:p>
          <a:p>
            <a:pPr marL="285750" lvl="0" indent="-285750" algn="just">
              <a:lnSpc>
                <a:spcPct val="150000"/>
              </a:lnSpc>
              <a:buClr>
                <a:srgbClr val="002060"/>
              </a:buClr>
              <a:buFont typeface="Wingdings" panose="05000000000000000000" pitchFamily="2" charset="2"/>
              <a:buChar char="Ø"/>
            </a:pPr>
            <a:r>
              <a:rPr lang="en-IN" sz="1800" dirty="0"/>
              <a:t>Duplicate messages arise due to message logging and replaying during process recovery</a:t>
            </a:r>
          </a:p>
          <a:p>
            <a:pPr marL="285750" lvl="0" indent="-285750" algn="just">
              <a:lnSpc>
                <a:spcPct val="150000"/>
              </a:lnSpc>
              <a:buClr>
                <a:srgbClr val="002060"/>
              </a:buClr>
              <a:buFont typeface="Wingdings" panose="05000000000000000000" pitchFamily="2" charset="2"/>
              <a:buChar char="Ø"/>
            </a:pPr>
            <a:r>
              <a:rPr lang="en-IN" sz="1800" dirty="0"/>
              <a:t>m4,m5</a:t>
            </a:r>
          </a:p>
          <a:p>
            <a:pPr marL="285750" lvl="0" indent="-285750" algn="just">
              <a:lnSpc>
                <a:spcPct val="150000"/>
              </a:lnSpc>
              <a:buClr>
                <a:srgbClr val="002060"/>
              </a:buClr>
              <a:buFont typeface="Wingdings" panose="05000000000000000000" pitchFamily="2" charset="2"/>
              <a:buChar char="Ø"/>
            </a:pPr>
            <a:r>
              <a:rPr lang="en-GB" sz="1800" dirty="0"/>
              <a:t>message m4 was sent and received before the rollback. However, due to the rollback of process P4 to C48 and process P3 to C38, both send and receipt of message m4 are undone. When process P3 restarts from C38, it will resend message m4. If P4 replays message m4, then message m4 is called a duplicate message.</a:t>
            </a:r>
            <a:endParaRPr lang="en-IN" sz="1800" b="1" dirty="0"/>
          </a:p>
          <a:p>
            <a:pPr marL="285750" lvl="0" indent="-285750" algn="just">
              <a:lnSpc>
                <a:spcPct val="150000"/>
              </a:lnSpc>
              <a:buClr>
                <a:srgbClr val="002060"/>
              </a:buClr>
              <a:buFont typeface="Wingdings" panose="05000000000000000000" pitchFamily="2" charset="2"/>
              <a:buChar char="Ø"/>
            </a:pPr>
            <a:endParaRPr lang="en-IN" sz="1800" b="1" dirty="0"/>
          </a:p>
        </p:txBody>
      </p:sp>
    </p:spTree>
    <p:extLst>
      <p:ext uri="{BB962C8B-B14F-4D97-AF65-F5344CB8AC3E}">
        <p14:creationId xmlns:p14="http://schemas.microsoft.com/office/powerpoint/2010/main" val="3930247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DCAB-E040-1FCA-E658-3905F1A4470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FB399F8-C7C0-0C71-01C4-C92D9FA8C8D9}"/>
              </a:ext>
            </a:extLst>
          </p:cNvPr>
          <p:cNvSpPr>
            <a:spLocks noGrp="1"/>
          </p:cNvSpPr>
          <p:nvPr>
            <p:ph type="body" idx="1"/>
          </p:nvPr>
        </p:nvSpPr>
        <p:spPr/>
        <p:txBody>
          <a:bodyPr/>
          <a:lstStyle/>
          <a:p>
            <a:endParaRPr lang="en-IN" dirty="0"/>
          </a:p>
        </p:txBody>
      </p:sp>
      <p:pic>
        <p:nvPicPr>
          <p:cNvPr id="5" name="Picture 2">
            <a:extLst>
              <a:ext uri="{FF2B5EF4-FFF2-40B4-BE49-F238E27FC236}">
                <a16:creationId xmlns:a16="http://schemas.microsoft.com/office/drawing/2014/main" id="{70789123-B1CF-503B-F2BC-FAFF36099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3" y="120580"/>
            <a:ext cx="8583287" cy="559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03DE3E7E-922D-9E19-BB4D-373213503B13}"/>
              </a:ext>
            </a:extLst>
          </p:cNvPr>
          <p:cNvPicPr>
            <a:picLocks noChangeAspect="1"/>
          </p:cNvPicPr>
          <p:nvPr/>
        </p:nvPicPr>
        <p:blipFill>
          <a:blip r:embed="rId3"/>
          <a:stretch>
            <a:fillRect/>
          </a:stretch>
        </p:blipFill>
        <p:spPr>
          <a:xfrm>
            <a:off x="457200" y="5633444"/>
            <a:ext cx="2314575" cy="476250"/>
          </a:xfrm>
          <a:prstGeom prst="rect">
            <a:avLst/>
          </a:prstGeom>
        </p:spPr>
      </p:pic>
    </p:spTree>
    <p:extLst>
      <p:ext uri="{BB962C8B-B14F-4D97-AF65-F5344CB8AC3E}">
        <p14:creationId xmlns:p14="http://schemas.microsoft.com/office/powerpoint/2010/main" val="87648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C537-F40D-8D84-B9F6-5E7CE61E12F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F410817-3D1E-78B3-02FD-A9709861C80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49078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a:solidFill>
                  <a:srgbClr val="002060"/>
                </a:solidFill>
              </a:rPr>
              <a:t>Issues in failure recovery</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0" lvl="0" indent="0" algn="just">
              <a:buClr>
                <a:srgbClr val="002060"/>
              </a:buClr>
              <a:buNone/>
            </a:pPr>
            <a:r>
              <a:rPr lang="en-IN" sz="1800" dirty="0"/>
              <a:t>In a failure recovery, we must not only </a:t>
            </a:r>
            <a:r>
              <a:rPr lang="en-IN" sz="1800" dirty="0">
                <a:solidFill>
                  <a:srgbClr val="FF0000"/>
                </a:solidFill>
              </a:rPr>
              <a:t>restore the system to a consistent state</a:t>
            </a:r>
            <a:r>
              <a:rPr lang="en-IN" sz="1800" dirty="0"/>
              <a:t>, but also appropriately </a:t>
            </a:r>
            <a:r>
              <a:rPr lang="en-IN" sz="1800" dirty="0">
                <a:solidFill>
                  <a:srgbClr val="FF0000"/>
                </a:solidFill>
              </a:rPr>
              <a:t>handle messages </a:t>
            </a:r>
            <a:r>
              <a:rPr lang="en-IN" sz="1800" dirty="0"/>
              <a:t>that are </a:t>
            </a:r>
            <a:r>
              <a:rPr lang="en-IN" sz="1800" dirty="0">
                <a:solidFill>
                  <a:srgbClr val="FF0000"/>
                </a:solidFill>
              </a:rPr>
              <a:t>left</a:t>
            </a:r>
            <a:r>
              <a:rPr lang="en-IN" sz="1800" dirty="0"/>
              <a:t> </a:t>
            </a:r>
            <a:r>
              <a:rPr lang="en-IN" sz="1800" dirty="0">
                <a:solidFill>
                  <a:srgbClr val="FF0000"/>
                </a:solidFill>
              </a:rPr>
              <a:t>in an abnormal state </a:t>
            </a:r>
            <a:r>
              <a:rPr lang="en-IN" sz="1800" dirty="0"/>
              <a:t>due to the failure and recovery</a:t>
            </a:r>
          </a:p>
          <a:p>
            <a:pPr marL="0" lvl="0" indent="0" algn="just">
              <a:lnSpc>
                <a:spcPct val="150000"/>
              </a:lnSpc>
              <a:buClr>
                <a:srgbClr val="002060"/>
              </a:buClr>
              <a:buNone/>
            </a:pPr>
            <a:endParaRPr lang="en-IN" sz="1800" b="1" dirty="0"/>
          </a:p>
          <a:p>
            <a:pPr marL="0" lvl="0" indent="0" algn="just">
              <a:lnSpc>
                <a:spcPct val="150000"/>
              </a:lnSpc>
              <a:buClr>
                <a:srgbClr val="002060"/>
              </a:buClr>
              <a:buNone/>
            </a:pPr>
            <a:endParaRPr lang="en-IN" sz="1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90763"/>
            <a:ext cx="85344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049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2160-0BA0-0EA3-3B80-6B937A20A63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1DF51A7-B19F-627F-54F2-93C7E51E4CF7}"/>
              </a:ext>
            </a:extLst>
          </p:cNvPr>
          <p:cNvSpPr>
            <a:spLocks noGrp="1"/>
          </p:cNvSpPr>
          <p:nvPr>
            <p:ph type="body" idx="1"/>
          </p:nvPr>
        </p:nvSpPr>
        <p:spPr/>
        <p:txBody>
          <a:bodyPr/>
          <a:lstStyle/>
          <a:p>
            <a:endParaRPr lang="en-IN"/>
          </a:p>
        </p:txBody>
      </p:sp>
      <p:pic>
        <p:nvPicPr>
          <p:cNvPr id="4" name="Picture 2">
            <a:extLst>
              <a:ext uri="{FF2B5EF4-FFF2-40B4-BE49-F238E27FC236}">
                <a16:creationId xmlns:a16="http://schemas.microsoft.com/office/drawing/2014/main" id="{F9BF9E14-D65B-1A6C-7B7C-B878FE436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534400" cy="616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15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002060"/>
              </a:buClr>
              <a:buSzPts val="3600"/>
              <a:buFont typeface="Calibri"/>
              <a:buNone/>
            </a:pPr>
            <a:r>
              <a:rPr lang="en-IN" sz="3600" b="1" dirty="0">
                <a:solidFill>
                  <a:srgbClr val="002060"/>
                </a:solidFill>
              </a:rPr>
              <a:t> </a:t>
            </a:r>
            <a:r>
              <a:rPr lang="en-IN" sz="2400" b="1" dirty="0">
                <a:solidFill>
                  <a:srgbClr val="002060"/>
                </a:solidFill>
              </a:rPr>
              <a:t>Distributed shared memory – Abstraction and advantages</a:t>
            </a:r>
            <a:endParaRPr dirty="0"/>
          </a:p>
        </p:txBody>
      </p:sp>
      <p:sp>
        <p:nvSpPr>
          <p:cNvPr id="111" name="Google Shape;111;p5"/>
          <p:cNvSpPr txBox="1">
            <a:spLocks noGrp="1"/>
          </p:cNvSpPr>
          <p:nvPr>
            <p:ph type="body" idx="1"/>
          </p:nvPr>
        </p:nvSpPr>
        <p:spPr>
          <a:xfrm>
            <a:off x="457200" y="1066800"/>
            <a:ext cx="8610600" cy="49530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800"/>
              <a:buFont typeface="Noto Sans Symbols"/>
              <a:buChar char="▪"/>
            </a:pPr>
            <a:r>
              <a:rPr lang="en-IN" sz="1800" dirty="0"/>
              <a:t>To provide programmers with the illusion of a single shared address space, </a:t>
            </a:r>
            <a:r>
              <a:rPr lang="en-IN" sz="1800" dirty="0">
                <a:solidFill>
                  <a:srgbClr val="FF0000"/>
                </a:solidFill>
              </a:rPr>
              <a:t>a memory mapping management layer</a:t>
            </a:r>
            <a:r>
              <a:rPr lang="en-IN" sz="1800" dirty="0"/>
              <a:t> is required to manage the </a:t>
            </a:r>
            <a:r>
              <a:rPr lang="en-IN" sz="1800" dirty="0">
                <a:solidFill>
                  <a:srgbClr val="FF0000"/>
                </a:solidFill>
              </a:rPr>
              <a:t>shared virtual memory space</a:t>
            </a:r>
            <a:r>
              <a:rPr lang="en-IN" sz="1800" dirty="0"/>
              <a:t>.</a:t>
            </a:r>
            <a:endParaRPr dirty="0"/>
          </a:p>
          <a:p>
            <a:pPr marL="342900" lvl="0" indent="-228600" algn="just" rtl="0">
              <a:lnSpc>
                <a:spcPct val="150000"/>
              </a:lnSpc>
              <a:spcBef>
                <a:spcPts val="360"/>
              </a:spcBef>
              <a:spcAft>
                <a:spcPts val="0"/>
              </a:spcAft>
              <a:buClr>
                <a:schemeClr val="dk1"/>
              </a:buClr>
              <a:buSzPts val="1800"/>
              <a:buFont typeface="Noto Sans Symbols"/>
              <a:buNone/>
            </a:pPr>
            <a:endParaRPr sz="1800" dirty="0"/>
          </a:p>
          <a:p>
            <a:pPr marL="342900" lvl="0" indent="-228600" algn="just" rtl="0">
              <a:lnSpc>
                <a:spcPct val="150000"/>
              </a:lnSpc>
              <a:spcBef>
                <a:spcPts val="360"/>
              </a:spcBef>
              <a:spcAft>
                <a:spcPts val="0"/>
              </a:spcAft>
              <a:buClr>
                <a:schemeClr val="dk1"/>
              </a:buClr>
              <a:buSzPts val="1800"/>
              <a:buFont typeface="Noto Sans Symbols"/>
              <a:buNone/>
            </a:pPr>
            <a:endParaRPr sz="1800" dirty="0"/>
          </a:p>
          <a:p>
            <a:pPr marL="342900" lvl="0" indent="-228600" algn="just" rtl="0">
              <a:lnSpc>
                <a:spcPct val="150000"/>
              </a:lnSpc>
              <a:spcBef>
                <a:spcPts val="360"/>
              </a:spcBef>
              <a:spcAft>
                <a:spcPts val="0"/>
              </a:spcAft>
              <a:buClr>
                <a:schemeClr val="dk1"/>
              </a:buClr>
              <a:buSzPts val="1800"/>
              <a:buFont typeface="Noto Sans Symbols"/>
              <a:buNone/>
            </a:pPr>
            <a:endParaRPr sz="1800" dirty="0"/>
          </a:p>
          <a:p>
            <a:pPr marL="342900" lvl="0" indent="-228600" algn="just" rtl="0">
              <a:lnSpc>
                <a:spcPct val="150000"/>
              </a:lnSpc>
              <a:spcBef>
                <a:spcPts val="360"/>
              </a:spcBef>
              <a:spcAft>
                <a:spcPts val="0"/>
              </a:spcAft>
              <a:buClr>
                <a:schemeClr val="dk1"/>
              </a:buClr>
              <a:buSzPts val="1800"/>
              <a:buFont typeface="Noto Sans Symbols"/>
              <a:buNone/>
            </a:pPr>
            <a:endParaRPr sz="1800" dirty="0"/>
          </a:p>
          <a:p>
            <a:pPr marL="342900" lvl="0" indent="-228600" algn="just" rtl="0">
              <a:lnSpc>
                <a:spcPct val="150000"/>
              </a:lnSpc>
              <a:spcBef>
                <a:spcPts val="360"/>
              </a:spcBef>
              <a:spcAft>
                <a:spcPts val="0"/>
              </a:spcAft>
              <a:buClr>
                <a:schemeClr val="dk1"/>
              </a:buClr>
              <a:buSzPts val="1800"/>
              <a:buFont typeface="Noto Sans Symbols"/>
              <a:buNone/>
            </a:pPr>
            <a:endParaRPr sz="1800" dirty="0"/>
          </a:p>
          <a:p>
            <a:pPr marL="342900" lvl="0" indent="-228600" algn="just" rtl="0">
              <a:lnSpc>
                <a:spcPct val="150000"/>
              </a:lnSpc>
              <a:spcBef>
                <a:spcPts val="360"/>
              </a:spcBef>
              <a:spcAft>
                <a:spcPts val="0"/>
              </a:spcAft>
              <a:buClr>
                <a:schemeClr val="dk1"/>
              </a:buClr>
              <a:buSzPts val="1800"/>
              <a:buFont typeface="Noto Sans Symbols"/>
              <a:buNone/>
            </a:pPr>
            <a:endParaRPr sz="1800" dirty="0"/>
          </a:p>
          <a:p>
            <a:pPr marL="342900" lvl="0" indent="-228600" algn="just" rtl="0">
              <a:lnSpc>
                <a:spcPct val="150000"/>
              </a:lnSpc>
              <a:spcBef>
                <a:spcPts val="360"/>
              </a:spcBef>
              <a:spcAft>
                <a:spcPts val="0"/>
              </a:spcAft>
              <a:buClr>
                <a:schemeClr val="dk1"/>
              </a:buClr>
              <a:buSzPts val="1800"/>
              <a:buFont typeface="Noto Sans Symbols"/>
              <a:buNone/>
            </a:pPr>
            <a:endParaRPr sz="1800" dirty="0"/>
          </a:p>
          <a:p>
            <a:pPr marL="342900" lvl="0" indent="-228600" algn="ctr" rtl="0">
              <a:lnSpc>
                <a:spcPct val="150000"/>
              </a:lnSpc>
              <a:spcBef>
                <a:spcPts val="360"/>
              </a:spcBef>
              <a:spcAft>
                <a:spcPts val="0"/>
              </a:spcAft>
              <a:buClr>
                <a:schemeClr val="dk1"/>
              </a:buClr>
              <a:buSzPts val="1800"/>
              <a:buFont typeface="Noto Sans Symbols"/>
              <a:buNone/>
            </a:pPr>
            <a:r>
              <a:rPr lang="en-GB" sz="1400" dirty="0">
                <a:latin typeface="Times New Roman" panose="02020603050405020304" pitchFamily="18" charset="0"/>
                <a:cs typeface="Times New Roman" panose="02020603050405020304" pitchFamily="18" charset="0"/>
              </a:rPr>
              <a:t>Figure 1: Abstract view of  DSM</a:t>
            </a:r>
            <a:endParaRPr lang="en-IN" sz="1400" dirty="0">
              <a:latin typeface="Times New Roman" panose="02020603050405020304" pitchFamily="18" charset="0"/>
              <a:ea typeface="Times New Roman"/>
              <a:cs typeface="Times New Roman" panose="02020603050405020304" pitchFamily="18" charset="0"/>
              <a:sym typeface="Times New Roman"/>
            </a:endParaRPr>
          </a:p>
        </p:txBody>
      </p:sp>
      <p:pic>
        <p:nvPicPr>
          <p:cNvPr id="112" name="Google Shape;112;p5"/>
          <p:cNvPicPr preferRelativeResize="0"/>
          <p:nvPr/>
        </p:nvPicPr>
        <p:blipFill rotWithShape="1">
          <a:blip r:embed="rId3">
            <a:alphaModFix/>
          </a:blip>
          <a:srcRect/>
          <a:stretch/>
        </p:blipFill>
        <p:spPr>
          <a:xfrm>
            <a:off x="1885055" y="2209800"/>
            <a:ext cx="5438775" cy="28765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a:solidFill>
                  <a:srgbClr val="002060"/>
                </a:solidFill>
              </a:rPr>
              <a:t>Issues in failure recovery</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285750" lvl="0" indent="-285750" algn="just">
              <a:buClr>
                <a:srgbClr val="002060"/>
              </a:buClr>
              <a:buFont typeface="Wingdings" pitchFamily="2" charset="2"/>
              <a:buChar char="§"/>
            </a:pPr>
            <a:r>
              <a:rPr lang="en-IN" sz="1800" dirty="0"/>
              <a:t>The computation comprises of three processes Pi, </a:t>
            </a:r>
            <a:r>
              <a:rPr lang="en-IN" sz="1800" dirty="0" err="1"/>
              <a:t>Pj</a:t>
            </a:r>
            <a:r>
              <a:rPr lang="en-IN" sz="1800" dirty="0"/>
              <a:t>, and </a:t>
            </a:r>
            <a:r>
              <a:rPr lang="en-IN" sz="1800" dirty="0" err="1"/>
              <a:t>Pk</a:t>
            </a:r>
            <a:r>
              <a:rPr lang="en-IN" sz="1800" dirty="0"/>
              <a:t>, connected through a communication network. </a:t>
            </a:r>
          </a:p>
          <a:p>
            <a:pPr marL="285750" lvl="0" indent="-285750" algn="just">
              <a:buClr>
                <a:srgbClr val="002060"/>
              </a:buClr>
              <a:buFont typeface="Wingdings" pitchFamily="2" charset="2"/>
              <a:buChar char="§"/>
            </a:pPr>
            <a:endParaRPr lang="en-IN" sz="1800" dirty="0"/>
          </a:p>
          <a:p>
            <a:pPr marL="285750" lvl="0" indent="-285750" algn="just">
              <a:buClr>
                <a:srgbClr val="002060"/>
              </a:buClr>
              <a:buFont typeface="Wingdings" pitchFamily="2" charset="2"/>
              <a:buChar char="§"/>
            </a:pPr>
            <a:r>
              <a:rPr lang="en-IN" sz="1800" dirty="0"/>
              <a:t>The processes communicate solely by exchanging messages over fault-free, FIFO communication channels. </a:t>
            </a:r>
          </a:p>
          <a:p>
            <a:pPr marL="285750" lvl="0" indent="-285750" algn="just">
              <a:buClr>
                <a:srgbClr val="002060"/>
              </a:buClr>
              <a:buFont typeface="Wingdings" pitchFamily="2" charset="2"/>
              <a:buChar char="§"/>
            </a:pPr>
            <a:endParaRPr lang="en-IN" sz="1800" dirty="0"/>
          </a:p>
          <a:p>
            <a:pPr marL="285750" lvl="0" indent="-285750" algn="just">
              <a:buClr>
                <a:srgbClr val="002060"/>
              </a:buClr>
              <a:buFont typeface="Wingdings" pitchFamily="2" charset="2"/>
              <a:buChar char="§"/>
            </a:pPr>
            <a:r>
              <a:rPr lang="en-IN" sz="1800" dirty="0"/>
              <a:t>Processes Pi, </a:t>
            </a:r>
            <a:r>
              <a:rPr lang="en-IN" sz="1800" dirty="0" err="1"/>
              <a:t>Pj</a:t>
            </a:r>
            <a:r>
              <a:rPr lang="en-IN" sz="1800" dirty="0"/>
              <a:t>, and </a:t>
            </a:r>
            <a:r>
              <a:rPr lang="en-IN" sz="1800" dirty="0" err="1"/>
              <a:t>Pk</a:t>
            </a:r>
            <a:r>
              <a:rPr lang="en-IN" sz="1800" dirty="0"/>
              <a:t> have taken checkpoints {Ci0, Ci1}, {Cj0, Cj1, Cj2}, and {Ck0, Ck1}, respectively, and these processes have exchanged messages A to J</a:t>
            </a:r>
          </a:p>
          <a:p>
            <a:pPr marL="285750" lvl="0" indent="-285750" algn="just">
              <a:buClr>
                <a:srgbClr val="002060"/>
              </a:buClr>
              <a:buFont typeface="Wingdings" pitchFamily="2" charset="2"/>
              <a:buChar char="§"/>
            </a:pPr>
            <a:endParaRPr lang="en-IN" sz="1800" b="1" dirty="0"/>
          </a:p>
          <a:p>
            <a:pPr marL="285750" lvl="0" indent="-285750" algn="just">
              <a:buClr>
                <a:srgbClr val="002060"/>
              </a:buClr>
              <a:buFont typeface="Wingdings" pitchFamily="2" charset="2"/>
              <a:buChar char="§"/>
            </a:pPr>
            <a:r>
              <a:rPr lang="en-IN" sz="1800" dirty="0"/>
              <a:t>Suppose process Pi fails at the instance indicated in the figure. </a:t>
            </a:r>
          </a:p>
          <a:p>
            <a:pPr marL="285750" lvl="0" indent="-285750" algn="just">
              <a:buClr>
                <a:srgbClr val="002060"/>
              </a:buClr>
              <a:buFont typeface="Wingdings" pitchFamily="2" charset="2"/>
              <a:buChar char="§"/>
            </a:pPr>
            <a:endParaRPr lang="en-IN" sz="1800" dirty="0"/>
          </a:p>
          <a:p>
            <a:pPr marL="285750" lvl="0" indent="-285750" algn="just">
              <a:buClr>
                <a:srgbClr val="002060"/>
              </a:buClr>
              <a:buFont typeface="Wingdings" pitchFamily="2" charset="2"/>
              <a:buChar char="§"/>
            </a:pPr>
            <a:r>
              <a:rPr lang="en-IN" sz="1800" dirty="0"/>
              <a:t>All the contents of the volatile memory of Pi are lost and, after Pi has recovered from the failure, the system needs to be restored to a consistent global state from where the processes can resume their execution.</a:t>
            </a:r>
          </a:p>
          <a:p>
            <a:pPr marL="285750" lvl="0" indent="-285750" algn="just">
              <a:buClr>
                <a:srgbClr val="002060"/>
              </a:buClr>
              <a:buFont typeface="Wingdings" pitchFamily="2" charset="2"/>
              <a:buChar char="§"/>
            </a:pPr>
            <a:endParaRPr lang="en-IN" sz="1800" b="1" dirty="0"/>
          </a:p>
          <a:p>
            <a:pPr marL="285750" lvl="0" indent="-285750" algn="just">
              <a:buClr>
                <a:srgbClr val="002060"/>
              </a:buClr>
              <a:buFont typeface="Wingdings" pitchFamily="2" charset="2"/>
              <a:buChar char="§"/>
            </a:pPr>
            <a:r>
              <a:rPr lang="en-IN" sz="1800" dirty="0"/>
              <a:t>Process Pi’s state is restored to a valid state by rolling it back to its most recent checkpoint Ci1.</a:t>
            </a:r>
            <a:endParaRPr lang="en-IN" sz="1800" b="1" dirty="0"/>
          </a:p>
          <a:p>
            <a:pPr marL="285750" lvl="0" indent="-285750" algn="just">
              <a:buClr>
                <a:srgbClr val="002060"/>
              </a:buClr>
              <a:buFont typeface="Wingdings" pitchFamily="2" charset="2"/>
              <a:buChar char="§"/>
            </a:pPr>
            <a:endParaRPr lang="en-IN" sz="1800" b="1" dirty="0"/>
          </a:p>
        </p:txBody>
      </p:sp>
    </p:spTree>
    <p:extLst>
      <p:ext uri="{BB962C8B-B14F-4D97-AF65-F5344CB8AC3E}">
        <p14:creationId xmlns:p14="http://schemas.microsoft.com/office/powerpoint/2010/main" val="3443184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lvl="0">
              <a:lnSpc>
                <a:spcPct val="150000"/>
              </a:lnSpc>
              <a:buClr>
                <a:srgbClr val="002060"/>
              </a:buClr>
              <a:buSzPts val="3600"/>
            </a:pPr>
            <a:r>
              <a:rPr lang="en-IN" sz="2800" b="1" dirty="0">
                <a:solidFill>
                  <a:srgbClr val="002060"/>
                </a:solidFill>
              </a:rPr>
              <a:t>Issues in failure recovery</a:t>
            </a:r>
            <a:endParaRPr sz="3600" dirty="0"/>
          </a:p>
        </p:txBody>
      </p:sp>
      <p:sp>
        <p:nvSpPr>
          <p:cNvPr id="142" name="Google Shape;142;p10"/>
          <p:cNvSpPr txBox="1">
            <a:spLocks noGrp="1"/>
          </p:cNvSpPr>
          <p:nvPr>
            <p:ph type="body" idx="1"/>
          </p:nvPr>
        </p:nvSpPr>
        <p:spPr>
          <a:xfrm>
            <a:off x="390525" y="790574"/>
            <a:ext cx="8610600" cy="5591175"/>
          </a:xfrm>
          <a:prstGeom prst="rect">
            <a:avLst/>
          </a:prstGeom>
          <a:noFill/>
          <a:ln>
            <a:noFill/>
          </a:ln>
        </p:spPr>
        <p:txBody>
          <a:bodyPr spcFirstLastPara="1" wrap="square" lIns="91425" tIns="45700" rIns="91425" bIns="45700" anchor="t" anchorCtr="0">
            <a:noAutofit/>
          </a:bodyPr>
          <a:lstStyle/>
          <a:p>
            <a:pPr marL="285750" lvl="0" indent="-285750" algn="just">
              <a:buClr>
                <a:srgbClr val="002060"/>
              </a:buClr>
              <a:buFont typeface="Wingdings" pitchFamily="2" charset="2"/>
              <a:buChar char="§"/>
            </a:pPr>
            <a:r>
              <a:rPr lang="en-IN" sz="1800" dirty="0"/>
              <a:t>To restore the system to a consistent state, the process </a:t>
            </a:r>
            <a:r>
              <a:rPr lang="en-IN" sz="1800" dirty="0" err="1"/>
              <a:t>Pj</a:t>
            </a:r>
            <a:r>
              <a:rPr lang="en-IN" sz="1800" dirty="0"/>
              <a:t> rolls back to checkpoint Cj1 because the rollback of process Pi to checkpoint Ci1 created an orphan message H</a:t>
            </a:r>
          </a:p>
          <a:p>
            <a:pPr marL="285750" lvl="0" indent="-285750" algn="just">
              <a:buClr>
                <a:srgbClr val="002060"/>
              </a:buClr>
              <a:buFont typeface="Wingdings" pitchFamily="2" charset="2"/>
              <a:buChar char="§"/>
            </a:pPr>
            <a:endParaRPr lang="en-IN" sz="1800" b="1" dirty="0"/>
          </a:p>
          <a:p>
            <a:pPr marL="285750" lvl="0" indent="-285750" algn="just">
              <a:buClr>
                <a:srgbClr val="002060"/>
              </a:buClr>
              <a:buFont typeface="Wingdings" pitchFamily="2" charset="2"/>
              <a:buChar char="§"/>
            </a:pPr>
            <a:r>
              <a:rPr lang="en-IN" sz="1800" dirty="0"/>
              <a:t>Note that process </a:t>
            </a:r>
            <a:r>
              <a:rPr lang="en-IN" sz="1800" dirty="0" err="1"/>
              <a:t>Pj</a:t>
            </a:r>
            <a:r>
              <a:rPr lang="en-IN" sz="1800" dirty="0"/>
              <a:t> does not roll back to checkpoint Cj2 but to checkpoint Cj1, because rolling back to checkpoint Cj2 does not eliminate the orphan message H.</a:t>
            </a:r>
          </a:p>
          <a:p>
            <a:pPr marL="285750" lvl="0" indent="-285750" algn="just">
              <a:buClr>
                <a:srgbClr val="002060"/>
              </a:buClr>
              <a:buFont typeface="Wingdings" pitchFamily="2" charset="2"/>
              <a:buChar char="§"/>
            </a:pPr>
            <a:endParaRPr lang="en-IN" sz="1800" b="1" dirty="0"/>
          </a:p>
          <a:p>
            <a:pPr marL="285750" lvl="0" indent="-285750" algn="just">
              <a:buClr>
                <a:srgbClr val="002060"/>
              </a:buClr>
              <a:buFont typeface="Wingdings" pitchFamily="2" charset="2"/>
              <a:buChar char="§"/>
            </a:pPr>
            <a:r>
              <a:rPr lang="en-IN" sz="1800" dirty="0"/>
              <a:t>Even this resulting state is not a consistent global state, as an orphan message I is created due to the roll back of process </a:t>
            </a:r>
            <a:r>
              <a:rPr lang="en-IN" sz="1800" dirty="0" err="1"/>
              <a:t>Pj</a:t>
            </a:r>
            <a:r>
              <a:rPr lang="en-IN" sz="1800" dirty="0"/>
              <a:t> to checkpoint Cj1. </a:t>
            </a:r>
          </a:p>
          <a:p>
            <a:pPr marL="285750" lvl="0" indent="-285750" algn="just">
              <a:buClr>
                <a:srgbClr val="002060"/>
              </a:buClr>
              <a:buFont typeface="Wingdings" pitchFamily="2" charset="2"/>
              <a:buChar char="§"/>
            </a:pPr>
            <a:endParaRPr lang="en-IN" sz="1800" dirty="0"/>
          </a:p>
          <a:p>
            <a:pPr marL="285750" lvl="0" indent="-285750" algn="just">
              <a:buClr>
                <a:srgbClr val="002060"/>
              </a:buClr>
              <a:buFont typeface="Wingdings" pitchFamily="2" charset="2"/>
              <a:buChar char="§"/>
            </a:pPr>
            <a:r>
              <a:rPr lang="en-IN" sz="1800" dirty="0"/>
              <a:t>To eliminate this orphan message, process </a:t>
            </a:r>
            <a:r>
              <a:rPr lang="en-IN" sz="1800" dirty="0" err="1"/>
              <a:t>Pk</a:t>
            </a:r>
            <a:r>
              <a:rPr lang="en-IN" sz="1800" dirty="0"/>
              <a:t> rolls back to checkpoint Ck1.</a:t>
            </a:r>
          </a:p>
          <a:p>
            <a:pPr marL="285750" lvl="0" indent="-285750" algn="just">
              <a:buClr>
                <a:srgbClr val="002060"/>
              </a:buClr>
              <a:buFont typeface="Wingdings" pitchFamily="2" charset="2"/>
              <a:buChar char="§"/>
            </a:pPr>
            <a:endParaRPr lang="en-IN" sz="1800" b="1" dirty="0"/>
          </a:p>
          <a:p>
            <a:pPr marL="285750" lvl="0" indent="-285750" algn="just">
              <a:buClr>
                <a:srgbClr val="002060"/>
              </a:buClr>
              <a:buFont typeface="Wingdings" pitchFamily="2" charset="2"/>
              <a:buChar char="§"/>
            </a:pPr>
            <a:r>
              <a:rPr lang="en-IN" sz="1800" dirty="0"/>
              <a:t>The restored global state {Ci1, Cj1, Ck1} is a consistent state as it is free from orphan message</a:t>
            </a:r>
          </a:p>
          <a:p>
            <a:pPr marL="285750" lvl="0" indent="-285750" algn="just">
              <a:buClr>
                <a:srgbClr val="002060"/>
              </a:buClr>
              <a:buFont typeface="Wingdings" pitchFamily="2" charset="2"/>
              <a:buChar char="§"/>
            </a:pPr>
            <a:endParaRPr lang="en-IN" sz="1800" b="1" dirty="0"/>
          </a:p>
          <a:p>
            <a:pPr marL="285750" lvl="0" indent="-285750" algn="just">
              <a:buClr>
                <a:srgbClr val="002060"/>
              </a:buClr>
              <a:buFont typeface="Wingdings" pitchFamily="2" charset="2"/>
              <a:buChar char="§"/>
            </a:pPr>
            <a:r>
              <a:rPr lang="en-IN" sz="1800" dirty="0"/>
              <a:t>Although the system state has been restored to a consistent state, several messages are left in an erroneous state which must be handled correctly.</a:t>
            </a:r>
            <a:endParaRPr lang="en-IN" sz="1800" b="1" dirty="0"/>
          </a:p>
        </p:txBody>
      </p:sp>
    </p:spTree>
    <p:extLst>
      <p:ext uri="{BB962C8B-B14F-4D97-AF65-F5344CB8AC3E}">
        <p14:creationId xmlns:p14="http://schemas.microsoft.com/office/powerpoint/2010/main" val="542294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105D-DCA5-66AB-D1AD-DCD273A96732}"/>
              </a:ext>
            </a:extLst>
          </p:cNvPr>
          <p:cNvSpPr>
            <a:spLocks noGrp="1"/>
          </p:cNvSpPr>
          <p:nvPr>
            <p:ph type="title"/>
          </p:nvPr>
        </p:nvSpPr>
        <p:spPr/>
        <p:txBody>
          <a:bodyPr/>
          <a:lstStyle/>
          <a:p>
            <a:r>
              <a:rPr lang="en-IN" sz="4400" b="1" dirty="0">
                <a:solidFill>
                  <a:srgbClr val="002060"/>
                </a:solidFill>
              </a:rPr>
              <a:t>Issues in failure recovery</a:t>
            </a:r>
            <a:endParaRPr lang="en-IN" dirty="0"/>
          </a:p>
        </p:txBody>
      </p:sp>
      <p:sp>
        <p:nvSpPr>
          <p:cNvPr id="3" name="Text Placeholder 2">
            <a:extLst>
              <a:ext uri="{FF2B5EF4-FFF2-40B4-BE49-F238E27FC236}">
                <a16:creationId xmlns:a16="http://schemas.microsoft.com/office/drawing/2014/main" id="{2BC1CF85-3EB8-592A-B89F-B8CE74CB7A5D}"/>
              </a:ext>
            </a:extLst>
          </p:cNvPr>
          <p:cNvSpPr>
            <a:spLocks noGrp="1"/>
          </p:cNvSpPr>
          <p:nvPr>
            <p:ph type="body" idx="1"/>
          </p:nvPr>
        </p:nvSpPr>
        <p:spPr/>
        <p:txBody>
          <a:bodyPr>
            <a:normAutofit fontScale="77500" lnSpcReduction="20000"/>
          </a:bodyPr>
          <a:lstStyle/>
          <a:p>
            <a:pPr marL="285750" lvl="0" indent="-285750" algn="just">
              <a:buClr>
                <a:srgbClr val="002060"/>
              </a:buClr>
              <a:buFont typeface="Wingdings" pitchFamily="2" charset="2"/>
              <a:buChar char="§"/>
            </a:pPr>
            <a:r>
              <a:rPr lang="en-IN" sz="3200" dirty="0"/>
              <a:t>Messages A, B, D, G, H, I, and J </a:t>
            </a:r>
            <a:r>
              <a:rPr lang="en-IN" sz="3200" dirty="0">
                <a:solidFill>
                  <a:srgbClr val="FF0000"/>
                </a:solidFill>
              </a:rPr>
              <a:t>had been received </a:t>
            </a:r>
            <a:r>
              <a:rPr lang="en-IN" sz="3200" dirty="0"/>
              <a:t>at the points indicated in the figure and messages C, E, and F </a:t>
            </a:r>
            <a:r>
              <a:rPr lang="en-IN" sz="3200" dirty="0">
                <a:solidFill>
                  <a:srgbClr val="FF0000"/>
                </a:solidFill>
              </a:rPr>
              <a:t>were in transit </a:t>
            </a:r>
            <a:r>
              <a:rPr lang="en-IN" sz="3200" dirty="0"/>
              <a:t>when the failure occurred.</a:t>
            </a:r>
          </a:p>
          <a:p>
            <a:pPr marL="285750" lvl="0" indent="-285750" algn="just">
              <a:buClr>
                <a:srgbClr val="002060"/>
              </a:buClr>
              <a:buFont typeface="Wingdings" pitchFamily="2" charset="2"/>
              <a:buChar char="§"/>
            </a:pPr>
            <a:endParaRPr lang="en-IN" sz="3200" b="1" dirty="0"/>
          </a:p>
          <a:p>
            <a:pPr marL="285750" lvl="0" indent="-285750" algn="just">
              <a:buClr>
                <a:srgbClr val="002060"/>
              </a:buClr>
              <a:buFont typeface="Wingdings" pitchFamily="2" charset="2"/>
              <a:buChar char="§"/>
            </a:pPr>
            <a:r>
              <a:rPr lang="en-IN" sz="3200" dirty="0"/>
              <a:t>Restoration of system state to checkpoints {Ci1, Cj1,Ck1} automatically handles messages A, B, and J because the send and receive events of messages A, B, and J have been recorded, and both the events for G, H, and I have been completely undone.</a:t>
            </a:r>
          </a:p>
          <a:p>
            <a:pPr marL="285750" lvl="0" indent="-285750" algn="just">
              <a:buClr>
                <a:srgbClr val="002060"/>
              </a:buClr>
              <a:buFont typeface="Wingdings" pitchFamily="2" charset="2"/>
              <a:buChar char="§"/>
            </a:pPr>
            <a:endParaRPr lang="en-IN" sz="3200" dirty="0"/>
          </a:p>
          <a:p>
            <a:pPr marL="285750" lvl="0" indent="-285750" algn="just">
              <a:buClr>
                <a:srgbClr val="002060"/>
              </a:buClr>
              <a:buFont typeface="Wingdings" pitchFamily="2" charset="2"/>
              <a:buChar char="§"/>
            </a:pPr>
            <a:r>
              <a:rPr lang="en-IN" sz="3200" dirty="0"/>
              <a:t> These messages cause no problem and we call messages </a:t>
            </a:r>
            <a:r>
              <a:rPr lang="en-IN" sz="3200" dirty="0">
                <a:solidFill>
                  <a:srgbClr val="FF0000"/>
                </a:solidFill>
              </a:rPr>
              <a:t>A, B, and J normal messages </a:t>
            </a:r>
            <a:r>
              <a:rPr lang="en-IN" sz="3200" dirty="0"/>
              <a:t>and </a:t>
            </a:r>
            <a:r>
              <a:rPr lang="en-IN" sz="3200" dirty="0">
                <a:solidFill>
                  <a:srgbClr val="FF0000"/>
                </a:solidFill>
              </a:rPr>
              <a:t>messages G, H, and I vanished messages </a:t>
            </a:r>
          </a:p>
          <a:p>
            <a:endParaRPr lang="en-IN" dirty="0"/>
          </a:p>
        </p:txBody>
      </p:sp>
    </p:spTree>
    <p:extLst>
      <p:ext uri="{BB962C8B-B14F-4D97-AF65-F5344CB8AC3E}">
        <p14:creationId xmlns:p14="http://schemas.microsoft.com/office/powerpoint/2010/main" val="1486885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7770-38B9-15D3-EEFE-6FF61ACDD2FD}"/>
              </a:ext>
            </a:extLst>
          </p:cNvPr>
          <p:cNvSpPr>
            <a:spLocks noGrp="1"/>
          </p:cNvSpPr>
          <p:nvPr>
            <p:ph type="title"/>
          </p:nvPr>
        </p:nvSpPr>
        <p:spPr/>
        <p:txBody>
          <a:bodyPr/>
          <a:lstStyle/>
          <a:p>
            <a:r>
              <a:rPr lang="en-IN" sz="4400" b="1" dirty="0">
                <a:solidFill>
                  <a:srgbClr val="002060"/>
                </a:solidFill>
              </a:rPr>
              <a:t>Issues in failure recovery</a:t>
            </a:r>
            <a:endParaRPr lang="en-IN" dirty="0"/>
          </a:p>
        </p:txBody>
      </p:sp>
      <p:sp>
        <p:nvSpPr>
          <p:cNvPr id="3" name="Text Placeholder 2">
            <a:extLst>
              <a:ext uri="{FF2B5EF4-FFF2-40B4-BE49-F238E27FC236}">
                <a16:creationId xmlns:a16="http://schemas.microsoft.com/office/drawing/2014/main" id="{8331A856-9344-DB1E-F8A6-F0294E812C27}"/>
              </a:ext>
            </a:extLst>
          </p:cNvPr>
          <p:cNvSpPr>
            <a:spLocks noGrp="1"/>
          </p:cNvSpPr>
          <p:nvPr>
            <p:ph type="body" idx="1"/>
          </p:nvPr>
        </p:nvSpPr>
        <p:spPr/>
        <p:txBody>
          <a:bodyPr>
            <a:normAutofit fontScale="92500"/>
          </a:bodyPr>
          <a:lstStyle/>
          <a:p>
            <a:pPr marL="285750" lvl="0" indent="-285750" algn="just">
              <a:buClr>
                <a:srgbClr val="002060"/>
              </a:buClr>
              <a:buFont typeface="Wingdings" pitchFamily="2" charset="2"/>
              <a:buChar char="§"/>
            </a:pPr>
            <a:r>
              <a:rPr lang="en-IN" sz="3200" dirty="0"/>
              <a:t>Messages C, D, E, and F are potentially </a:t>
            </a:r>
            <a:r>
              <a:rPr lang="en-IN" sz="3200" dirty="0">
                <a:solidFill>
                  <a:srgbClr val="FF0000"/>
                </a:solidFill>
              </a:rPr>
              <a:t>problematic. </a:t>
            </a:r>
            <a:endParaRPr lang="en-IN" sz="3200" dirty="0"/>
          </a:p>
          <a:p>
            <a:pPr marL="285750" lvl="0" indent="-285750" algn="just">
              <a:buClr>
                <a:srgbClr val="002060"/>
              </a:buClr>
              <a:buFont typeface="Wingdings" pitchFamily="2" charset="2"/>
              <a:buChar char="§"/>
            </a:pPr>
            <a:r>
              <a:rPr lang="en-IN" sz="3200" dirty="0"/>
              <a:t>Message C is in </a:t>
            </a:r>
            <a:r>
              <a:rPr lang="en-IN" sz="3200" dirty="0">
                <a:solidFill>
                  <a:srgbClr val="FF0000"/>
                </a:solidFill>
              </a:rPr>
              <a:t>transit</a:t>
            </a:r>
            <a:r>
              <a:rPr lang="en-IN" sz="3200" dirty="0"/>
              <a:t> during the failure and it is a </a:t>
            </a:r>
            <a:r>
              <a:rPr lang="en-IN" sz="3200" dirty="0">
                <a:solidFill>
                  <a:srgbClr val="FF0000"/>
                </a:solidFill>
              </a:rPr>
              <a:t>delayed</a:t>
            </a:r>
            <a:r>
              <a:rPr lang="en-IN" sz="3200" dirty="0"/>
              <a:t> message. </a:t>
            </a:r>
          </a:p>
          <a:p>
            <a:pPr marL="285750" lvl="0" indent="-285750" algn="just">
              <a:buClr>
                <a:srgbClr val="002060"/>
              </a:buClr>
              <a:buFont typeface="Wingdings" pitchFamily="2" charset="2"/>
              <a:buChar char="§"/>
            </a:pPr>
            <a:r>
              <a:rPr lang="en-IN" sz="3200" dirty="0"/>
              <a:t>The delayed message C has several possibilities: </a:t>
            </a:r>
          </a:p>
          <a:p>
            <a:pPr lvl="1" indent="-457200" algn="just">
              <a:buClr>
                <a:srgbClr val="002060"/>
              </a:buClr>
              <a:buFont typeface="Wingdings" panose="05000000000000000000" pitchFamily="2" charset="2"/>
              <a:buChar char="Ø"/>
            </a:pPr>
            <a:r>
              <a:rPr lang="en-IN" dirty="0"/>
              <a:t>C might arrive at process Pi before it recovers,</a:t>
            </a:r>
          </a:p>
          <a:p>
            <a:pPr lvl="1" indent="-457200" algn="just">
              <a:buClr>
                <a:srgbClr val="002060"/>
              </a:buClr>
              <a:buFont typeface="Wingdings" panose="05000000000000000000" pitchFamily="2" charset="2"/>
              <a:buChar char="Ø"/>
            </a:pPr>
            <a:r>
              <a:rPr lang="en-IN" dirty="0"/>
              <a:t> it might arrive while Pi is recovering, or </a:t>
            </a:r>
          </a:p>
          <a:p>
            <a:pPr lvl="1" indent="-457200" algn="just">
              <a:buClr>
                <a:srgbClr val="002060"/>
              </a:buClr>
              <a:buFont typeface="Wingdings" panose="05000000000000000000" pitchFamily="2" charset="2"/>
              <a:buChar char="Ø"/>
            </a:pPr>
            <a:r>
              <a:rPr lang="en-IN" dirty="0"/>
              <a:t>it might arrive after Pi has completed recovery. </a:t>
            </a:r>
          </a:p>
          <a:p>
            <a:pPr marL="285750" lvl="0" indent="-285750" algn="just">
              <a:buClr>
                <a:srgbClr val="002060"/>
              </a:buClr>
              <a:buFont typeface="Wingdings" pitchFamily="2" charset="2"/>
              <a:buChar char="§"/>
            </a:pPr>
            <a:r>
              <a:rPr lang="en-IN" sz="3200" dirty="0"/>
              <a:t>Each of these cases must be dealt with correctly.</a:t>
            </a:r>
            <a:endParaRPr lang="en-IN" sz="3200" b="1" dirty="0"/>
          </a:p>
          <a:p>
            <a:endParaRPr lang="en-IN" dirty="0"/>
          </a:p>
        </p:txBody>
      </p:sp>
    </p:spTree>
    <p:extLst>
      <p:ext uri="{BB962C8B-B14F-4D97-AF65-F5344CB8AC3E}">
        <p14:creationId xmlns:p14="http://schemas.microsoft.com/office/powerpoint/2010/main" val="3803112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027B-19CE-B1F2-3C6B-53AEC239B040}"/>
              </a:ext>
            </a:extLst>
          </p:cNvPr>
          <p:cNvSpPr>
            <a:spLocks noGrp="1"/>
          </p:cNvSpPr>
          <p:nvPr>
            <p:ph type="title"/>
          </p:nvPr>
        </p:nvSpPr>
        <p:spPr>
          <a:xfrm>
            <a:off x="457200" y="264589"/>
            <a:ext cx="8229600" cy="1143000"/>
          </a:xfrm>
        </p:spPr>
        <p:txBody>
          <a:bodyPr/>
          <a:lstStyle/>
          <a:p>
            <a:r>
              <a:rPr lang="en-IN" sz="4400" b="1" dirty="0">
                <a:solidFill>
                  <a:srgbClr val="002060"/>
                </a:solidFill>
              </a:rPr>
              <a:t>Issues in failure recovery</a:t>
            </a:r>
            <a:endParaRPr lang="en-IN" dirty="0"/>
          </a:p>
        </p:txBody>
      </p:sp>
      <p:sp>
        <p:nvSpPr>
          <p:cNvPr id="3" name="Text Placeholder 2">
            <a:extLst>
              <a:ext uri="{FF2B5EF4-FFF2-40B4-BE49-F238E27FC236}">
                <a16:creationId xmlns:a16="http://schemas.microsoft.com/office/drawing/2014/main" id="{146D230C-82E8-860A-3D07-E3FEB226317D}"/>
              </a:ext>
            </a:extLst>
          </p:cNvPr>
          <p:cNvSpPr>
            <a:spLocks noGrp="1"/>
          </p:cNvSpPr>
          <p:nvPr>
            <p:ph type="body" idx="1"/>
          </p:nvPr>
        </p:nvSpPr>
        <p:spPr/>
        <p:txBody>
          <a:bodyPr>
            <a:normAutofit fontScale="92500"/>
          </a:bodyPr>
          <a:lstStyle/>
          <a:p>
            <a:pPr marL="285750" lvl="0" indent="-285750" algn="just">
              <a:buClr>
                <a:srgbClr val="002060"/>
              </a:buClr>
              <a:buFont typeface="Wingdings" pitchFamily="2" charset="2"/>
              <a:buChar char="§"/>
            </a:pPr>
            <a:r>
              <a:rPr lang="en-IN" sz="3200" dirty="0"/>
              <a:t>Message D is a </a:t>
            </a:r>
            <a:r>
              <a:rPr lang="en-IN" sz="3200" dirty="0">
                <a:solidFill>
                  <a:srgbClr val="FF0000"/>
                </a:solidFill>
              </a:rPr>
              <a:t>lost message </a:t>
            </a:r>
            <a:r>
              <a:rPr lang="en-IN" sz="3200" dirty="0"/>
              <a:t>since the send event for D is recorded in the restored state for process </a:t>
            </a:r>
            <a:r>
              <a:rPr lang="en-IN" sz="3200" dirty="0" err="1"/>
              <a:t>Pj</a:t>
            </a:r>
            <a:r>
              <a:rPr lang="en-IN" sz="3200" dirty="0"/>
              <a:t>, but the receive event has been undone at process Pi. </a:t>
            </a:r>
          </a:p>
          <a:p>
            <a:pPr marL="285750" lvl="0" indent="-285750" algn="just">
              <a:buClr>
                <a:srgbClr val="002060"/>
              </a:buClr>
              <a:buFont typeface="Wingdings" pitchFamily="2" charset="2"/>
              <a:buChar char="§"/>
            </a:pPr>
            <a:endParaRPr lang="en-IN" sz="3200" dirty="0"/>
          </a:p>
          <a:p>
            <a:pPr marL="285750" lvl="0" indent="-285750" algn="just">
              <a:buClr>
                <a:srgbClr val="002060"/>
              </a:buClr>
              <a:buFont typeface="Wingdings" pitchFamily="2" charset="2"/>
              <a:buChar char="§"/>
            </a:pPr>
            <a:r>
              <a:rPr lang="en-IN" sz="3200" dirty="0">
                <a:solidFill>
                  <a:srgbClr val="FF0000"/>
                </a:solidFill>
              </a:rPr>
              <a:t>Process </a:t>
            </a:r>
            <a:r>
              <a:rPr lang="en-IN" sz="3200" dirty="0" err="1">
                <a:solidFill>
                  <a:srgbClr val="FF0000"/>
                </a:solidFill>
              </a:rPr>
              <a:t>Pj</a:t>
            </a:r>
            <a:r>
              <a:rPr lang="en-IN" sz="3200" dirty="0">
                <a:solidFill>
                  <a:srgbClr val="FF0000"/>
                </a:solidFill>
              </a:rPr>
              <a:t> will not resend D without an additional mechanism</a:t>
            </a:r>
            <a:r>
              <a:rPr lang="en-IN" sz="3200" dirty="0"/>
              <a:t>, since the send D at </a:t>
            </a:r>
            <a:r>
              <a:rPr lang="en-IN" sz="3200" dirty="0" err="1"/>
              <a:t>Pj</a:t>
            </a:r>
            <a:r>
              <a:rPr lang="en-IN" sz="3200" dirty="0"/>
              <a:t> occurred before the checkpoint and the communication system successfully delivered D</a:t>
            </a:r>
          </a:p>
          <a:p>
            <a:endParaRPr lang="en-IN" dirty="0"/>
          </a:p>
        </p:txBody>
      </p:sp>
    </p:spTree>
    <p:extLst>
      <p:ext uri="{BB962C8B-B14F-4D97-AF65-F5344CB8AC3E}">
        <p14:creationId xmlns:p14="http://schemas.microsoft.com/office/powerpoint/2010/main" val="3297813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067E-24FD-1232-5B0B-95B1B6B53BA7}"/>
              </a:ext>
            </a:extLst>
          </p:cNvPr>
          <p:cNvSpPr>
            <a:spLocks noGrp="1"/>
          </p:cNvSpPr>
          <p:nvPr>
            <p:ph type="title"/>
          </p:nvPr>
        </p:nvSpPr>
        <p:spPr/>
        <p:txBody>
          <a:bodyPr/>
          <a:lstStyle/>
          <a:p>
            <a:r>
              <a:rPr lang="en-IN" sz="4400" b="1" dirty="0">
                <a:solidFill>
                  <a:srgbClr val="002060"/>
                </a:solidFill>
              </a:rPr>
              <a:t>Issues in failure recovery</a:t>
            </a:r>
            <a:endParaRPr lang="en-IN" dirty="0"/>
          </a:p>
        </p:txBody>
      </p:sp>
      <p:sp>
        <p:nvSpPr>
          <p:cNvPr id="3" name="Text Placeholder 2">
            <a:extLst>
              <a:ext uri="{FF2B5EF4-FFF2-40B4-BE49-F238E27FC236}">
                <a16:creationId xmlns:a16="http://schemas.microsoft.com/office/drawing/2014/main" id="{7085DCF4-D74E-4A2E-DFEC-B5482FC329FE}"/>
              </a:ext>
            </a:extLst>
          </p:cNvPr>
          <p:cNvSpPr>
            <a:spLocks noGrp="1"/>
          </p:cNvSpPr>
          <p:nvPr>
            <p:ph type="body" idx="1"/>
          </p:nvPr>
        </p:nvSpPr>
        <p:spPr/>
        <p:txBody>
          <a:bodyPr>
            <a:normAutofit fontScale="85000" lnSpcReduction="20000"/>
          </a:bodyPr>
          <a:lstStyle/>
          <a:p>
            <a:pPr marL="285750" lvl="0" indent="-285750" algn="just">
              <a:buClr>
                <a:srgbClr val="002060"/>
              </a:buClr>
              <a:buFont typeface="Wingdings" pitchFamily="2" charset="2"/>
              <a:buChar char="§"/>
            </a:pPr>
            <a:r>
              <a:rPr lang="en-IN" sz="3200" dirty="0"/>
              <a:t>Messages </a:t>
            </a:r>
            <a:r>
              <a:rPr lang="en-IN" sz="3200" dirty="0">
                <a:solidFill>
                  <a:srgbClr val="FF0000"/>
                </a:solidFill>
              </a:rPr>
              <a:t>E and F </a:t>
            </a:r>
            <a:r>
              <a:rPr lang="en-IN" sz="3200" dirty="0"/>
              <a:t>are </a:t>
            </a:r>
            <a:r>
              <a:rPr lang="en-IN" sz="3200" dirty="0">
                <a:solidFill>
                  <a:srgbClr val="FF0000"/>
                </a:solidFill>
              </a:rPr>
              <a:t>delayed orphan messages </a:t>
            </a:r>
            <a:r>
              <a:rPr lang="en-IN" sz="3200" dirty="0"/>
              <a:t>and pose perhaps the most serious problem of all the messages. </a:t>
            </a:r>
          </a:p>
          <a:p>
            <a:pPr marL="285750" lvl="0" indent="-285750" algn="just">
              <a:buClr>
                <a:srgbClr val="002060"/>
              </a:buClr>
              <a:buFont typeface="Wingdings" pitchFamily="2" charset="2"/>
              <a:buChar char="§"/>
            </a:pPr>
            <a:endParaRPr lang="en-IN" sz="3200" dirty="0"/>
          </a:p>
          <a:p>
            <a:pPr marL="285750" lvl="0" indent="-285750" algn="just">
              <a:buClr>
                <a:srgbClr val="002060"/>
              </a:buClr>
              <a:buFont typeface="Wingdings" pitchFamily="2" charset="2"/>
              <a:buChar char="§"/>
            </a:pPr>
            <a:r>
              <a:rPr lang="en-IN" sz="3200" dirty="0"/>
              <a:t>When messages E and F arrive at their respective destinations, </a:t>
            </a:r>
            <a:r>
              <a:rPr lang="en-IN" sz="3200" dirty="0">
                <a:solidFill>
                  <a:srgbClr val="FF0000"/>
                </a:solidFill>
              </a:rPr>
              <a:t>they must be discarded </a:t>
            </a:r>
            <a:r>
              <a:rPr lang="en-IN" sz="3200" dirty="0"/>
              <a:t>since their send events have been undone.</a:t>
            </a:r>
          </a:p>
          <a:p>
            <a:pPr marL="285750" lvl="0" indent="-285750" algn="just">
              <a:buClr>
                <a:srgbClr val="002060"/>
              </a:buClr>
              <a:buFont typeface="Wingdings" pitchFamily="2" charset="2"/>
              <a:buChar char="§"/>
            </a:pPr>
            <a:endParaRPr lang="en-IN" sz="3200" b="1" dirty="0"/>
          </a:p>
          <a:p>
            <a:pPr marL="285750" lvl="0" indent="-285750" algn="just">
              <a:buClr>
                <a:srgbClr val="002060"/>
              </a:buClr>
              <a:buFont typeface="Wingdings" pitchFamily="2" charset="2"/>
              <a:buChar char="§"/>
            </a:pPr>
            <a:r>
              <a:rPr lang="en-IN" sz="3200" dirty="0"/>
              <a:t>Processes, after resuming execution from their checkpoints, will generate both of these messages, and recovery techniques must be able to distinguish between messages like C and those like E and F.</a:t>
            </a:r>
            <a:endParaRPr lang="en-IN" sz="3200" b="1" dirty="0"/>
          </a:p>
          <a:p>
            <a:endParaRPr lang="en-IN" dirty="0"/>
          </a:p>
        </p:txBody>
      </p:sp>
    </p:spTree>
    <p:extLst>
      <p:ext uri="{BB962C8B-B14F-4D97-AF65-F5344CB8AC3E}">
        <p14:creationId xmlns:p14="http://schemas.microsoft.com/office/powerpoint/2010/main" val="4011894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1EA4-581A-6798-CAF4-E7F0836B31EC}"/>
              </a:ext>
            </a:extLst>
          </p:cNvPr>
          <p:cNvSpPr>
            <a:spLocks noGrp="1"/>
          </p:cNvSpPr>
          <p:nvPr>
            <p:ph type="title"/>
          </p:nvPr>
        </p:nvSpPr>
        <p:spPr/>
        <p:txBody>
          <a:bodyPr/>
          <a:lstStyle/>
          <a:p>
            <a:r>
              <a:rPr lang="en-IN" sz="4400" b="1" dirty="0">
                <a:solidFill>
                  <a:srgbClr val="002060"/>
                </a:solidFill>
              </a:rPr>
              <a:t>Issues in failure recovery</a:t>
            </a:r>
            <a:endParaRPr lang="en-IN" dirty="0"/>
          </a:p>
        </p:txBody>
      </p:sp>
      <p:sp>
        <p:nvSpPr>
          <p:cNvPr id="3" name="Text Placeholder 2">
            <a:extLst>
              <a:ext uri="{FF2B5EF4-FFF2-40B4-BE49-F238E27FC236}">
                <a16:creationId xmlns:a16="http://schemas.microsoft.com/office/drawing/2014/main" id="{44237A18-6269-B434-3A8F-CCD6C50E77B0}"/>
              </a:ext>
            </a:extLst>
          </p:cNvPr>
          <p:cNvSpPr>
            <a:spLocks noGrp="1"/>
          </p:cNvSpPr>
          <p:nvPr>
            <p:ph type="body" idx="1"/>
          </p:nvPr>
        </p:nvSpPr>
        <p:spPr/>
        <p:txBody>
          <a:bodyPr>
            <a:normAutofit fontScale="77500" lnSpcReduction="20000"/>
          </a:bodyPr>
          <a:lstStyle/>
          <a:p>
            <a:pPr marL="285750" lvl="0" indent="-285750" algn="just">
              <a:buClr>
                <a:srgbClr val="002060"/>
              </a:buClr>
              <a:buFont typeface="Wingdings" pitchFamily="2" charset="2"/>
              <a:buChar char="§"/>
            </a:pPr>
            <a:r>
              <a:rPr lang="en-IN" sz="3200" dirty="0"/>
              <a:t>Lost messages like D can be handled by having processes </a:t>
            </a:r>
            <a:r>
              <a:rPr lang="en-IN" sz="3200" dirty="0">
                <a:solidFill>
                  <a:srgbClr val="FF0000"/>
                </a:solidFill>
              </a:rPr>
              <a:t>keep a message log of all the sent messages. </a:t>
            </a:r>
          </a:p>
          <a:p>
            <a:pPr marL="285750" lvl="0" indent="-285750" algn="just">
              <a:buClr>
                <a:srgbClr val="002060"/>
              </a:buClr>
              <a:buFont typeface="Wingdings" pitchFamily="2" charset="2"/>
              <a:buChar char="§"/>
            </a:pPr>
            <a:endParaRPr lang="en-IN" sz="3200" dirty="0">
              <a:solidFill>
                <a:srgbClr val="FF0000"/>
              </a:solidFill>
            </a:endParaRPr>
          </a:p>
          <a:p>
            <a:pPr marL="285750" lvl="0" indent="-285750" algn="just">
              <a:buClr>
                <a:srgbClr val="002060"/>
              </a:buClr>
              <a:buFont typeface="Wingdings" pitchFamily="2" charset="2"/>
              <a:buChar char="§"/>
            </a:pPr>
            <a:r>
              <a:rPr lang="en-IN" sz="3200" dirty="0"/>
              <a:t>So when a process restores to a checkpoint, it replays the messages from its log to handle the lost message problem. </a:t>
            </a:r>
          </a:p>
          <a:p>
            <a:pPr marL="285750" lvl="0" indent="-285750" algn="just">
              <a:buClr>
                <a:srgbClr val="002060"/>
              </a:buClr>
              <a:buFont typeface="Wingdings" pitchFamily="2" charset="2"/>
              <a:buChar char="§"/>
            </a:pPr>
            <a:endParaRPr lang="en-IN" sz="3200" dirty="0"/>
          </a:p>
          <a:p>
            <a:pPr marL="285750" lvl="0" indent="-285750" algn="just">
              <a:buClr>
                <a:srgbClr val="002060"/>
              </a:buClr>
              <a:buFont typeface="Wingdings" pitchFamily="2" charset="2"/>
              <a:buChar char="§"/>
            </a:pPr>
            <a:r>
              <a:rPr lang="en-IN" sz="3200" dirty="0"/>
              <a:t>However, message logging and message replaying during recovery can result in duplicate messages</a:t>
            </a:r>
          </a:p>
          <a:p>
            <a:pPr marL="285750" lvl="0" indent="-285750" algn="just">
              <a:buClr>
                <a:srgbClr val="002060"/>
              </a:buClr>
              <a:buFont typeface="Wingdings" pitchFamily="2" charset="2"/>
              <a:buChar char="§"/>
            </a:pPr>
            <a:endParaRPr lang="en-IN" sz="3200" dirty="0"/>
          </a:p>
          <a:p>
            <a:pPr marL="285750" lvl="0" indent="-285750" algn="just">
              <a:buClr>
                <a:srgbClr val="002060"/>
              </a:buClr>
              <a:buFont typeface="Wingdings" pitchFamily="2" charset="2"/>
              <a:buChar char="§"/>
            </a:pPr>
            <a:r>
              <a:rPr lang="en-GB" dirty="0"/>
              <a:t>E.g. when process </a:t>
            </a:r>
            <a:r>
              <a:rPr lang="en-GB" dirty="0" err="1"/>
              <a:t>Pj</a:t>
            </a:r>
            <a:r>
              <a:rPr lang="en-GB" dirty="0"/>
              <a:t> replays messages from its log, it will regenerate message J. Process Pk, which has already received message J, will receive it again, thereby causing inconsistency in the system state.</a:t>
            </a:r>
            <a:endParaRPr lang="en-IN" sz="3200" b="1" dirty="0"/>
          </a:p>
          <a:p>
            <a:endParaRPr lang="en-IN" dirty="0"/>
          </a:p>
        </p:txBody>
      </p:sp>
    </p:spTree>
    <p:extLst>
      <p:ext uri="{BB962C8B-B14F-4D97-AF65-F5344CB8AC3E}">
        <p14:creationId xmlns:p14="http://schemas.microsoft.com/office/powerpoint/2010/main" val="1385435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3D35-0C0E-043E-B6E7-FC1282EB547F}"/>
              </a:ext>
            </a:extLst>
          </p:cNvPr>
          <p:cNvSpPr>
            <a:spLocks noGrp="1"/>
          </p:cNvSpPr>
          <p:nvPr>
            <p:ph type="title"/>
          </p:nvPr>
        </p:nvSpPr>
        <p:spPr/>
        <p:txBody>
          <a:bodyPr/>
          <a:lstStyle/>
          <a:p>
            <a:r>
              <a:rPr lang="en-IN" sz="4400" b="1" dirty="0">
                <a:solidFill>
                  <a:srgbClr val="002060"/>
                </a:solidFill>
              </a:rPr>
              <a:t>Issues in failure recovery</a:t>
            </a:r>
            <a:endParaRPr lang="en-IN" dirty="0"/>
          </a:p>
        </p:txBody>
      </p:sp>
      <p:sp>
        <p:nvSpPr>
          <p:cNvPr id="3" name="Text Placeholder 2">
            <a:extLst>
              <a:ext uri="{FF2B5EF4-FFF2-40B4-BE49-F238E27FC236}">
                <a16:creationId xmlns:a16="http://schemas.microsoft.com/office/drawing/2014/main" id="{4A50EB85-FCB9-D249-ABAC-F450379F251C}"/>
              </a:ext>
            </a:extLst>
          </p:cNvPr>
          <p:cNvSpPr>
            <a:spLocks noGrp="1"/>
          </p:cNvSpPr>
          <p:nvPr>
            <p:ph type="body" idx="1"/>
          </p:nvPr>
        </p:nvSpPr>
        <p:spPr/>
        <p:txBody>
          <a:bodyPr>
            <a:normAutofit lnSpcReduction="10000"/>
          </a:bodyPr>
          <a:lstStyle/>
          <a:p>
            <a:pPr>
              <a:buFont typeface="Wingdings" panose="05000000000000000000" pitchFamily="2" charset="2"/>
              <a:buChar char="Ø"/>
            </a:pPr>
            <a:r>
              <a:rPr lang="en-GB" dirty="0">
                <a:solidFill>
                  <a:srgbClr val="FF0000"/>
                </a:solidFill>
              </a:rPr>
              <a:t>Overlapping failures </a:t>
            </a:r>
            <a:r>
              <a:rPr lang="en-GB" dirty="0"/>
              <a:t>further complicate the recovery process.</a:t>
            </a:r>
          </a:p>
          <a:p>
            <a:pPr>
              <a:buFont typeface="Wingdings" panose="05000000000000000000" pitchFamily="2" charset="2"/>
              <a:buChar char="Ø"/>
            </a:pPr>
            <a:r>
              <a:rPr lang="en-GB" dirty="0"/>
              <a:t>A process </a:t>
            </a:r>
            <a:r>
              <a:rPr lang="en-GB" dirty="0" err="1"/>
              <a:t>Pj</a:t>
            </a:r>
            <a:r>
              <a:rPr lang="en-GB" dirty="0"/>
              <a:t> that begins rollback/recovery in response to the failure of a process Pi can itself fail and develop amnesia with respect process Pi’s failure</a:t>
            </a:r>
          </a:p>
          <a:p>
            <a:pPr>
              <a:buFont typeface="Wingdings" panose="05000000000000000000" pitchFamily="2" charset="2"/>
              <a:buChar char="Ø"/>
            </a:pPr>
            <a:r>
              <a:rPr lang="en-GB" dirty="0"/>
              <a:t>a mechanism must be introduced to deal with amnesia and the resulting inconsistencies</a:t>
            </a:r>
            <a:endParaRPr lang="en-IN" dirty="0"/>
          </a:p>
        </p:txBody>
      </p:sp>
    </p:spTree>
    <p:extLst>
      <p:ext uri="{BB962C8B-B14F-4D97-AF65-F5344CB8AC3E}">
        <p14:creationId xmlns:p14="http://schemas.microsoft.com/office/powerpoint/2010/main" val="3017603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1"/>
            <a:ext cx="8249304"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Diagram&#10;&#10;Description automatically generated">
            <a:extLst>
              <a:ext uri="{FF2B5EF4-FFF2-40B4-BE49-F238E27FC236}">
                <a16:creationId xmlns:a16="http://schemas.microsoft.com/office/drawing/2014/main" id="{A82F0911-1DFC-5BAE-0507-55E93FB73583}"/>
              </a:ext>
            </a:extLst>
          </p:cNvPr>
          <p:cNvPicPr>
            <a:picLocks noGrp="1" noChangeAspect="1"/>
          </p:cNvPicPr>
          <p:nvPr>
            <p:ph type="pic" idx="2"/>
          </p:nvPr>
        </p:nvPicPr>
        <p:blipFill rotWithShape="1">
          <a:blip r:embed="rId2"/>
          <a:srcRect r="11592" b="1"/>
          <a:stretch/>
        </p:blipFill>
        <p:spPr>
          <a:xfrm>
            <a:off x="628650" y="754148"/>
            <a:ext cx="7886700" cy="4995575"/>
          </a:xfrm>
          <a:prstGeom prst="rect">
            <a:avLst/>
          </a:prstGeom>
        </p:spPr>
      </p:pic>
      <p:cxnSp>
        <p:nvCxnSpPr>
          <p:cNvPr id="22" name="Straight Connector 21">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29769"/>
            <a:ext cx="825017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394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3D62-E6D2-0C55-E7FA-97F90745A3BE}"/>
              </a:ext>
            </a:extLst>
          </p:cNvPr>
          <p:cNvSpPr>
            <a:spLocks noGrp="1"/>
          </p:cNvSpPr>
          <p:nvPr>
            <p:ph type="title"/>
          </p:nvPr>
        </p:nvSpPr>
        <p:spPr/>
        <p:txBody>
          <a:bodyPr/>
          <a:lstStyle/>
          <a:p>
            <a:r>
              <a:rPr lang="en-IN" dirty="0"/>
              <a:t>Checkpoint-based recovery</a:t>
            </a:r>
          </a:p>
        </p:txBody>
      </p:sp>
      <p:sp>
        <p:nvSpPr>
          <p:cNvPr id="3" name="Text Placeholder 2">
            <a:extLst>
              <a:ext uri="{FF2B5EF4-FFF2-40B4-BE49-F238E27FC236}">
                <a16:creationId xmlns:a16="http://schemas.microsoft.com/office/drawing/2014/main" id="{2706BC43-14BE-A186-0262-4CF58AA81047}"/>
              </a:ext>
            </a:extLst>
          </p:cNvPr>
          <p:cNvSpPr>
            <a:spLocks noGrp="1"/>
          </p:cNvSpPr>
          <p:nvPr>
            <p:ph type="body" idx="1"/>
          </p:nvPr>
        </p:nvSpPr>
        <p:spPr/>
        <p:txBody>
          <a:bodyPr>
            <a:normAutofit fontScale="77500" lnSpcReduction="20000"/>
          </a:bodyPr>
          <a:lstStyle/>
          <a:p>
            <a:pPr algn="just">
              <a:buFont typeface="Wingdings" panose="05000000000000000000" pitchFamily="2" charset="2"/>
              <a:buChar char="Ø"/>
            </a:pPr>
            <a:r>
              <a:rPr lang="en-GB" dirty="0"/>
              <a:t>In the checkpoint-based recovery approach, </a:t>
            </a:r>
            <a:r>
              <a:rPr lang="en-GB" dirty="0">
                <a:solidFill>
                  <a:srgbClr val="FF0000"/>
                </a:solidFill>
              </a:rPr>
              <a:t>the state of each process and the communication channel is checkpointed frequently so that, upon a failure, the system can be restored to a globally consistent set of checkpoints. </a:t>
            </a:r>
          </a:p>
          <a:p>
            <a:pPr algn="just">
              <a:buFont typeface="Wingdings" panose="05000000000000000000" pitchFamily="2" charset="2"/>
              <a:buChar char="Ø"/>
            </a:pPr>
            <a:r>
              <a:rPr lang="en-GB" dirty="0"/>
              <a:t>It does not rely on the PWD assumption, and so does not need to detect, log, or replay non-deterministic events. </a:t>
            </a:r>
          </a:p>
          <a:p>
            <a:pPr algn="just">
              <a:buFont typeface="Wingdings" panose="05000000000000000000" pitchFamily="2" charset="2"/>
              <a:buChar char="Ø"/>
            </a:pPr>
            <a:r>
              <a:rPr lang="en-GB" dirty="0"/>
              <a:t>less restrictive and simpler to implement than log-based rollback recovery</a:t>
            </a:r>
          </a:p>
          <a:p>
            <a:pPr algn="just">
              <a:buFont typeface="Wingdings" panose="05000000000000000000" pitchFamily="2" charset="2"/>
              <a:buChar char="Ø"/>
            </a:pPr>
            <a:r>
              <a:rPr lang="en-GB" dirty="0"/>
              <a:t>does not guarantee that </a:t>
            </a:r>
            <a:r>
              <a:rPr lang="en-GB" dirty="0" err="1"/>
              <a:t>prefailure</a:t>
            </a:r>
            <a:r>
              <a:rPr lang="en-GB" dirty="0"/>
              <a:t> execution can be deterministically regenerated after a rollback </a:t>
            </a:r>
          </a:p>
          <a:p>
            <a:pPr algn="just">
              <a:buFont typeface="Wingdings" panose="05000000000000000000" pitchFamily="2" charset="2"/>
              <a:buChar char="Ø"/>
            </a:pPr>
            <a:r>
              <a:rPr lang="en-GB" dirty="0"/>
              <a:t> may not be suitable for applications that require frequent interactions with the outside world</a:t>
            </a:r>
            <a:endParaRPr lang="en-IN" dirty="0"/>
          </a:p>
        </p:txBody>
      </p:sp>
    </p:spTree>
    <p:extLst>
      <p:ext uri="{BB962C8B-B14F-4D97-AF65-F5344CB8AC3E}">
        <p14:creationId xmlns:p14="http://schemas.microsoft.com/office/powerpoint/2010/main" val="164106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002060"/>
              </a:buClr>
              <a:buSzPts val="3600"/>
              <a:buFont typeface="Calibri"/>
              <a:buNone/>
            </a:pPr>
            <a:r>
              <a:rPr lang="en-IN" sz="3600" b="1" dirty="0">
                <a:solidFill>
                  <a:srgbClr val="002060"/>
                </a:solidFill>
              </a:rPr>
              <a:t> </a:t>
            </a:r>
            <a:r>
              <a:rPr lang="en-IN" sz="2400" b="1" dirty="0">
                <a:solidFill>
                  <a:srgbClr val="002060"/>
                </a:solidFill>
              </a:rPr>
              <a:t>Distributed shared memory – Abstraction and advantages</a:t>
            </a:r>
            <a:endParaRPr dirty="0"/>
          </a:p>
        </p:txBody>
      </p:sp>
      <p:sp>
        <p:nvSpPr>
          <p:cNvPr id="118" name="Google Shape;118;p6"/>
          <p:cNvSpPr txBox="1">
            <a:spLocks noGrp="1"/>
          </p:cNvSpPr>
          <p:nvPr>
            <p:ph type="body" idx="1"/>
          </p:nvPr>
        </p:nvSpPr>
        <p:spPr>
          <a:xfrm>
            <a:off x="457200" y="1066800"/>
            <a:ext cx="8610600" cy="4953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r>
              <a:rPr lang="en-IN" sz="1800" b="1" dirty="0"/>
              <a:t>DSM has the following advantages:</a:t>
            </a:r>
            <a:endParaRPr dirty="0"/>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t>1. </a:t>
            </a:r>
            <a:r>
              <a:rPr lang="en-IN" sz="1800" dirty="0">
                <a:solidFill>
                  <a:srgbClr val="FF0000"/>
                </a:solidFill>
              </a:rPr>
              <a:t>Communication</a:t>
            </a:r>
            <a:r>
              <a:rPr lang="en-IN" sz="1800" dirty="0"/>
              <a:t> across the network is achieved by the </a:t>
            </a:r>
            <a:r>
              <a:rPr lang="en-IN" sz="1800" dirty="0">
                <a:solidFill>
                  <a:srgbClr val="FF0000"/>
                </a:solidFill>
              </a:rPr>
              <a:t>read/write abstraction </a:t>
            </a:r>
            <a:r>
              <a:rPr lang="en-IN" sz="1800" dirty="0"/>
              <a:t>that </a:t>
            </a:r>
            <a:r>
              <a:rPr lang="en-IN" sz="1800" dirty="0">
                <a:solidFill>
                  <a:srgbClr val="FF0000"/>
                </a:solidFill>
              </a:rPr>
              <a:t>simplifies the task </a:t>
            </a:r>
            <a:r>
              <a:rPr lang="en-IN" sz="1800" dirty="0"/>
              <a:t>of programmers. </a:t>
            </a:r>
            <a:endParaRPr sz="1800" dirty="0"/>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t>2. A </a:t>
            </a:r>
            <a:r>
              <a:rPr lang="en-IN" sz="1800" dirty="0">
                <a:solidFill>
                  <a:srgbClr val="FF0000"/>
                </a:solidFill>
              </a:rPr>
              <a:t>single address space </a:t>
            </a:r>
            <a:r>
              <a:rPr lang="en-IN" sz="1800" dirty="0"/>
              <a:t>is provided, thereby providing the possibility of avoiding data movement across multiple address spaces, and </a:t>
            </a:r>
            <a:r>
              <a:rPr lang="en-IN" sz="1800" dirty="0">
                <a:solidFill>
                  <a:srgbClr val="FF0000"/>
                </a:solidFill>
              </a:rPr>
              <a:t>simplifying passing-by-reference and passing complex data structures containing pointers. </a:t>
            </a:r>
            <a:endParaRPr sz="1800" dirty="0">
              <a:solidFill>
                <a:srgbClr val="FF0000"/>
              </a:solidFill>
            </a:endParaRPr>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t>3. If a block of data needs to be moved, the system can exploit </a:t>
            </a:r>
            <a:r>
              <a:rPr lang="en-IN" sz="1800" dirty="0">
                <a:solidFill>
                  <a:srgbClr val="FF0000"/>
                </a:solidFill>
              </a:rPr>
              <a:t>locality of reference </a:t>
            </a:r>
            <a:r>
              <a:rPr lang="en-IN" sz="1800" dirty="0"/>
              <a:t>to reduce the communication overhead. </a:t>
            </a:r>
            <a:endParaRPr sz="1800" dirty="0"/>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t>4. DSM is often </a:t>
            </a:r>
            <a:r>
              <a:rPr lang="en-IN" sz="1800" dirty="0">
                <a:solidFill>
                  <a:srgbClr val="FF0000"/>
                </a:solidFill>
              </a:rPr>
              <a:t>cheaper </a:t>
            </a:r>
            <a:r>
              <a:rPr lang="en-IN" sz="1800" dirty="0"/>
              <a:t>than using dedicated multiprocessor systems, because it uses </a:t>
            </a:r>
            <a:r>
              <a:rPr lang="en-IN" sz="1800" dirty="0">
                <a:solidFill>
                  <a:srgbClr val="FF0000"/>
                </a:solidFill>
              </a:rPr>
              <a:t>simpler software interfaces and off-the-shelf hardware. </a:t>
            </a:r>
            <a:endParaRPr sz="1800" dirty="0">
              <a:solidFill>
                <a:srgbClr val="FF0000"/>
              </a:solidFill>
            </a:endParaRPr>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t>5. There is </a:t>
            </a:r>
            <a:r>
              <a:rPr lang="en-IN" sz="1800" dirty="0">
                <a:solidFill>
                  <a:srgbClr val="FF0000"/>
                </a:solidFill>
              </a:rPr>
              <a:t>no bottleneck </a:t>
            </a:r>
            <a:r>
              <a:rPr lang="en-IN" sz="1800" dirty="0"/>
              <a:t>presented by a </a:t>
            </a:r>
            <a:r>
              <a:rPr lang="en-IN" sz="1800" dirty="0">
                <a:solidFill>
                  <a:srgbClr val="FF0000"/>
                </a:solidFill>
              </a:rPr>
              <a:t>single memory access bus</a:t>
            </a:r>
            <a:endParaRPr sz="180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C966-11DC-FBFD-640D-A8C12BE71EF7}"/>
              </a:ext>
            </a:extLst>
          </p:cNvPr>
          <p:cNvSpPr>
            <a:spLocks noGrp="1"/>
          </p:cNvSpPr>
          <p:nvPr>
            <p:ph type="title"/>
          </p:nvPr>
        </p:nvSpPr>
        <p:spPr/>
        <p:txBody>
          <a:bodyPr/>
          <a:lstStyle/>
          <a:p>
            <a:r>
              <a:rPr lang="en-IN" dirty="0"/>
              <a:t>Checkpoint-based recovery</a:t>
            </a:r>
          </a:p>
        </p:txBody>
      </p:sp>
      <p:sp>
        <p:nvSpPr>
          <p:cNvPr id="3" name="Text Placeholder 2">
            <a:extLst>
              <a:ext uri="{FF2B5EF4-FFF2-40B4-BE49-F238E27FC236}">
                <a16:creationId xmlns:a16="http://schemas.microsoft.com/office/drawing/2014/main" id="{60735010-BB85-7AE5-1C50-471C72B24716}"/>
              </a:ext>
            </a:extLst>
          </p:cNvPr>
          <p:cNvSpPr>
            <a:spLocks noGrp="1"/>
          </p:cNvSpPr>
          <p:nvPr>
            <p:ph type="body" idx="1"/>
          </p:nvPr>
        </p:nvSpPr>
        <p:spPr/>
        <p:txBody>
          <a:bodyPr/>
          <a:lstStyle/>
          <a:p>
            <a:r>
              <a:rPr lang="en-GB" dirty="0"/>
              <a:t>three categories:</a:t>
            </a:r>
          </a:p>
          <a:p>
            <a:pPr>
              <a:buFont typeface="Wingdings" panose="05000000000000000000" pitchFamily="2" charset="2"/>
              <a:buChar char="Ø"/>
            </a:pPr>
            <a:r>
              <a:rPr lang="en-GB" dirty="0"/>
              <a:t> uncoordinated checkpointing,</a:t>
            </a:r>
          </a:p>
          <a:p>
            <a:pPr>
              <a:buFont typeface="Wingdings" panose="05000000000000000000" pitchFamily="2" charset="2"/>
              <a:buChar char="Ø"/>
            </a:pPr>
            <a:r>
              <a:rPr lang="en-GB" dirty="0"/>
              <a:t> coordinated checkpointing, and</a:t>
            </a:r>
          </a:p>
          <a:p>
            <a:pPr>
              <a:buFont typeface="Wingdings" panose="05000000000000000000" pitchFamily="2" charset="2"/>
              <a:buChar char="Ø"/>
            </a:pPr>
            <a:r>
              <a:rPr lang="en-GB" dirty="0"/>
              <a:t> communication-induced checkpointing</a:t>
            </a:r>
            <a:endParaRPr lang="en-IN" dirty="0"/>
          </a:p>
        </p:txBody>
      </p:sp>
    </p:spTree>
    <p:extLst>
      <p:ext uri="{BB962C8B-B14F-4D97-AF65-F5344CB8AC3E}">
        <p14:creationId xmlns:p14="http://schemas.microsoft.com/office/powerpoint/2010/main" val="757564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867A-2335-CFDD-89FF-8AA6AC7A91B6}"/>
              </a:ext>
            </a:extLst>
          </p:cNvPr>
          <p:cNvSpPr>
            <a:spLocks noGrp="1"/>
          </p:cNvSpPr>
          <p:nvPr>
            <p:ph type="title"/>
          </p:nvPr>
        </p:nvSpPr>
        <p:spPr/>
        <p:txBody>
          <a:bodyPr/>
          <a:lstStyle/>
          <a:p>
            <a:r>
              <a:rPr lang="en-IN" dirty="0"/>
              <a:t>Checkpoint-based recovery</a:t>
            </a:r>
          </a:p>
        </p:txBody>
      </p:sp>
      <p:sp>
        <p:nvSpPr>
          <p:cNvPr id="3" name="Text Placeholder 2">
            <a:extLst>
              <a:ext uri="{FF2B5EF4-FFF2-40B4-BE49-F238E27FC236}">
                <a16:creationId xmlns:a16="http://schemas.microsoft.com/office/drawing/2014/main" id="{A216802C-DEA9-D07F-96CB-AC361CF01920}"/>
              </a:ext>
            </a:extLst>
          </p:cNvPr>
          <p:cNvSpPr>
            <a:spLocks noGrp="1"/>
          </p:cNvSpPr>
          <p:nvPr>
            <p:ph type="body" idx="1"/>
          </p:nvPr>
        </p:nvSpPr>
        <p:spPr/>
        <p:txBody>
          <a:bodyPr>
            <a:normAutofit fontScale="85000" lnSpcReduction="20000"/>
          </a:bodyPr>
          <a:lstStyle/>
          <a:p>
            <a:r>
              <a:rPr lang="en-IN" b="1" dirty="0"/>
              <a:t>1. Uncoordinated checkpointing</a:t>
            </a:r>
          </a:p>
          <a:p>
            <a:pPr>
              <a:buFont typeface="Wingdings" panose="05000000000000000000" pitchFamily="2" charset="2"/>
              <a:buChar char="Ø"/>
            </a:pPr>
            <a:r>
              <a:rPr lang="en-GB" dirty="0"/>
              <a:t>each process has </a:t>
            </a:r>
            <a:r>
              <a:rPr lang="en-GB" dirty="0">
                <a:solidFill>
                  <a:srgbClr val="FF0000"/>
                </a:solidFill>
              </a:rPr>
              <a:t>autonomy</a:t>
            </a:r>
            <a:r>
              <a:rPr lang="en-GB" dirty="0"/>
              <a:t> in deciding </a:t>
            </a:r>
            <a:r>
              <a:rPr lang="en-GB" dirty="0">
                <a:solidFill>
                  <a:srgbClr val="FF0000"/>
                </a:solidFill>
              </a:rPr>
              <a:t>when</a:t>
            </a:r>
            <a:r>
              <a:rPr lang="en-GB" dirty="0"/>
              <a:t> to take checkpoints. </a:t>
            </a:r>
          </a:p>
          <a:p>
            <a:pPr>
              <a:buFont typeface="Wingdings" panose="05000000000000000000" pitchFamily="2" charset="2"/>
              <a:buChar char="Ø"/>
            </a:pPr>
            <a:r>
              <a:rPr lang="en-GB" dirty="0"/>
              <a:t>eliminates the </a:t>
            </a:r>
            <a:r>
              <a:rPr lang="en-GB" dirty="0">
                <a:solidFill>
                  <a:srgbClr val="FF0000"/>
                </a:solidFill>
              </a:rPr>
              <a:t>synchronization</a:t>
            </a:r>
            <a:r>
              <a:rPr lang="en-GB" dirty="0"/>
              <a:t> overhead as there is no need for coordination between processes </a:t>
            </a:r>
          </a:p>
          <a:p>
            <a:pPr>
              <a:buFont typeface="Wingdings" panose="05000000000000000000" pitchFamily="2" charset="2"/>
              <a:buChar char="Ø"/>
            </a:pPr>
            <a:r>
              <a:rPr lang="en-GB" dirty="0"/>
              <a:t> it allows processes to take checkpoints when it is </a:t>
            </a:r>
            <a:r>
              <a:rPr lang="en-GB" dirty="0">
                <a:solidFill>
                  <a:srgbClr val="FF0000"/>
                </a:solidFill>
              </a:rPr>
              <a:t>most convenient or efficient</a:t>
            </a:r>
            <a:r>
              <a:rPr lang="en-GB" dirty="0"/>
              <a:t>. </a:t>
            </a:r>
          </a:p>
          <a:p>
            <a:pPr>
              <a:buFont typeface="Wingdings" panose="05000000000000000000" pitchFamily="2" charset="2"/>
              <a:buChar char="Ø"/>
            </a:pPr>
            <a:r>
              <a:rPr lang="en-GB" dirty="0"/>
              <a:t>The main advantage is the lower runtime overhead during normal execution, because no coordination among processes is necessary.</a:t>
            </a:r>
          </a:p>
          <a:p>
            <a:pPr>
              <a:buFont typeface="Wingdings" panose="05000000000000000000" pitchFamily="2" charset="2"/>
              <a:buChar char="Ø"/>
            </a:pPr>
            <a:r>
              <a:rPr lang="en-GB" dirty="0"/>
              <a:t>allows each process to select appropriate </a:t>
            </a:r>
            <a:r>
              <a:rPr lang="en-GB" dirty="0">
                <a:solidFill>
                  <a:srgbClr val="FF0000"/>
                </a:solidFill>
              </a:rPr>
              <a:t>checkpoints</a:t>
            </a:r>
            <a:r>
              <a:rPr lang="en-GB" dirty="0"/>
              <a:t> </a:t>
            </a:r>
            <a:r>
              <a:rPr lang="en-GB" dirty="0">
                <a:solidFill>
                  <a:srgbClr val="FF0000"/>
                </a:solidFill>
              </a:rPr>
              <a:t>positions</a:t>
            </a:r>
            <a:endParaRPr lang="en-IN" dirty="0">
              <a:solidFill>
                <a:srgbClr val="FF0000"/>
              </a:solidFill>
            </a:endParaRPr>
          </a:p>
        </p:txBody>
      </p:sp>
    </p:spTree>
    <p:extLst>
      <p:ext uri="{BB962C8B-B14F-4D97-AF65-F5344CB8AC3E}">
        <p14:creationId xmlns:p14="http://schemas.microsoft.com/office/powerpoint/2010/main" val="1398021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4444-F470-C8CB-7B1D-69B5860F77AC}"/>
              </a:ext>
            </a:extLst>
          </p:cNvPr>
          <p:cNvSpPr>
            <a:spLocks noGrp="1"/>
          </p:cNvSpPr>
          <p:nvPr>
            <p:ph type="title"/>
          </p:nvPr>
        </p:nvSpPr>
        <p:spPr/>
        <p:txBody>
          <a:bodyPr>
            <a:normAutofit fontScale="90000"/>
          </a:bodyPr>
          <a:lstStyle/>
          <a:p>
            <a:r>
              <a:rPr lang="en-IN" b="1" dirty="0"/>
              <a:t> </a:t>
            </a:r>
            <a:r>
              <a:rPr lang="en-IN" sz="4000" b="1" dirty="0"/>
              <a:t>Uncoordinated checkpointing</a:t>
            </a:r>
            <a:br>
              <a:rPr lang="en-IN" sz="4000" b="1" dirty="0"/>
            </a:br>
            <a:r>
              <a:rPr lang="en-IN" sz="4000" b="1" u="sng" dirty="0"/>
              <a:t>Disadvantages</a:t>
            </a:r>
            <a:endParaRPr lang="en-IN" sz="4000" u="sng" dirty="0"/>
          </a:p>
        </p:txBody>
      </p:sp>
      <p:sp>
        <p:nvSpPr>
          <p:cNvPr id="3" name="Text Placeholder 2">
            <a:extLst>
              <a:ext uri="{FF2B5EF4-FFF2-40B4-BE49-F238E27FC236}">
                <a16:creationId xmlns:a16="http://schemas.microsoft.com/office/drawing/2014/main" id="{72D85FC8-E815-7938-A138-608CC93F447E}"/>
              </a:ext>
            </a:extLst>
          </p:cNvPr>
          <p:cNvSpPr>
            <a:spLocks noGrp="1"/>
          </p:cNvSpPr>
          <p:nvPr>
            <p:ph type="body" idx="1"/>
          </p:nvPr>
        </p:nvSpPr>
        <p:spPr/>
        <p:txBody>
          <a:bodyPr>
            <a:normAutofit fontScale="77500" lnSpcReduction="20000"/>
          </a:bodyPr>
          <a:lstStyle/>
          <a:p>
            <a:pPr marL="628650" indent="-514350">
              <a:buFont typeface="+mj-lt"/>
              <a:buAutoNum type="arabicParenR"/>
            </a:pPr>
            <a:r>
              <a:rPr lang="en-GB" dirty="0"/>
              <a:t>possibility of the </a:t>
            </a:r>
            <a:r>
              <a:rPr lang="en-GB" dirty="0">
                <a:solidFill>
                  <a:srgbClr val="FF0000"/>
                </a:solidFill>
              </a:rPr>
              <a:t>domino effect </a:t>
            </a:r>
            <a:r>
              <a:rPr lang="en-GB" dirty="0"/>
              <a:t>during a </a:t>
            </a:r>
            <a:r>
              <a:rPr lang="en-GB" dirty="0" err="1"/>
              <a:t>recovery</a:t>
            </a:r>
            <a:r>
              <a:rPr lang="en-GB" dirty="0" err="1">
                <a:sym typeface="Wingdings" panose="05000000000000000000" pitchFamily="2" charset="2"/>
              </a:rPr>
              <a:t></a:t>
            </a:r>
            <a:r>
              <a:rPr lang="en-GB" dirty="0" err="1"/>
              <a:t>loss</a:t>
            </a:r>
            <a:r>
              <a:rPr lang="en-GB" dirty="0"/>
              <a:t> of a large amount of useful work.</a:t>
            </a:r>
          </a:p>
          <a:p>
            <a:pPr marL="628650" indent="-514350">
              <a:buFont typeface="+mj-lt"/>
              <a:buAutoNum type="arabicParenR"/>
            </a:pPr>
            <a:r>
              <a:rPr lang="en-GB" dirty="0"/>
              <a:t> Second, </a:t>
            </a:r>
            <a:r>
              <a:rPr lang="en-GB" dirty="0">
                <a:solidFill>
                  <a:srgbClr val="FF0000"/>
                </a:solidFill>
              </a:rPr>
              <a:t>recovery</a:t>
            </a:r>
            <a:r>
              <a:rPr lang="en-GB" dirty="0"/>
              <a:t> from a failure is </a:t>
            </a:r>
            <a:r>
              <a:rPr lang="en-GB" dirty="0">
                <a:solidFill>
                  <a:srgbClr val="FF0000"/>
                </a:solidFill>
              </a:rPr>
              <a:t>slow</a:t>
            </a:r>
            <a:r>
              <a:rPr lang="en-GB" dirty="0"/>
              <a:t> because </a:t>
            </a:r>
            <a:r>
              <a:rPr lang="en-GB" dirty="0">
                <a:solidFill>
                  <a:srgbClr val="FF0000"/>
                </a:solidFill>
              </a:rPr>
              <a:t>processes need to iterate </a:t>
            </a:r>
            <a:r>
              <a:rPr lang="en-GB" dirty="0"/>
              <a:t>to find a consistent set of checkpoints. ( useless checkpoints)</a:t>
            </a:r>
          </a:p>
          <a:p>
            <a:pPr marL="628650" indent="-514350">
              <a:buFont typeface="+mj-lt"/>
              <a:buAutoNum type="arabicParenR"/>
            </a:pPr>
            <a:r>
              <a:rPr lang="en-GB" dirty="0"/>
              <a:t>Third, uncoordinated checkpointing forces each process </a:t>
            </a:r>
            <a:r>
              <a:rPr lang="en-GB" dirty="0">
                <a:solidFill>
                  <a:srgbClr val="FF0000"/>
                </a:solidFill>
              </a:rPr>
              <a:t>to maintain multiple checkpoints, and to periodically invoke a garbage collection algorithm </a:t>
            </a:r>
            <a:r>
              <a:rPr lang="en-GB" dirty="0"/>
              <a:t>to reclaim the checkpoints that are no longer required. </a:t>
            </a:r>
          </a:p>
          <a:p>
            <a:pPr marL="628650" indent="-514350">
              <a:buFont typeface="+mj-lt"/>
              <a:buAutoNum type="arabicParenR"/>
            </a:pPr>
            <a:r>
              <a:rPr lang="en-GB" dirty="0"/>
              <a:t>Fourth, it is not </a:t>
            </a:r>
            <a:r>
              <a:rPr lang="en-GB" dirty="0">
                <a:solidFill>
                  <a:srgbClr val="FF0000"/>
                </a:solidFill>
              </a:rPr>
              <a:t>suitable</a:t>
            </a:r>
            <a:r>
              <a:rPr lang="en-GB" dirty="0"/>
              <a:t> for applications with frequent </a:t>
            </a:r>
            <a:r>
              <a:rPr lang="en-GB" dirty="0">
                <a:solidFill>
                  <a:srgbClr val="FF0000"/>
                </a:solidFill>
              </a:rPr>
              <a:t>output commits </a:t>
            </a:r>
            <a:r>
              <a:rPr lang="en-GB" dirty="0"/>
              <a:t>because these require global coordination to compute the recovery line, negating much of the advantage of autonomy.</a:t>
            </a:r>
            <a:endParaRPr lang="en-IN" dirty="0"/>
          </a:p>
        </p:txBody>
      </p:sp>
    </p:spTree>
    <p:extLst>
      <p:ext uri="{BB962C8B-B14F-4D97-AF65-F5344CB8AC3E}">
        <p14:creationId xmlns:p14="http://schemas.microsoft.com/office/powerpoint/2010/main" val="12859556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68E8-130E-4FF8-0F9C-0C1541B3BA32}"/>
              </a:ext>
            </a:extLst>
          </p:cNvPr>
          <p:cNvSpPr>
            <a:spLocks noGrp="1"/>
          </p:cNvSpPr>
          <p:nvPr>
            <p:ph type="title"/>
          </p:nvPr>
        </p:nvSpPr>
        <p:spPr/>
        <p:txBody>
          <a:bodyPr>
            <a:normAutofit/>
          </a:bodyPr>
          <a:lstStyle/>
          <a:p>
            <a:r>
              <a:rPr lang="en-IN" sz="3600" b="1" dirty="0"/>
              <a:t>Uncoordinated checkpointing</a:t>
            </a:r>
            <a:endParaRPr lang="en-IN" sz="3600" dirty="0"/>
          </a:p>
        </p:txBody>
      </p:sp>
      <p:sp>
        <p:nvSpPr>
          <p:cNvPr id="3" name="Text Placeholder 2">
            <a:extLst>
              <a:ext uri="{FF2B5EF4-FFF2-40B4-BE49-F238E27FC236}">
                <a16:creationId xmlns:a16="http://schemas.microsoft.com/office/drawing/2014/main" id="{9D3B44B0-BD1C-FCB5-2A42-4BE640443144}"/>
              </a:ext>
            </a:extLst>
          </p:cNvPr>
          <p:cNvSpPr>
            <a:spLocks noGrp="1"/>
          </p:cNvSpPr>
          <p:nvPr>
            <p:ph type="body" idx="1"/>
          </p:nvPr>
        </p:nvSpPr>
        <p:spPr/>
        <p:txBody>
          <a:bodyPr/>
          <a:lstStyle/>
          <a:p>
            <a:r>
              <a:rPr lang="en-GB" dirty="0"/>
              <a:t>we need to determine </a:t>
            </a:r>
            <a:r>
              <a:rPr lang="en-GB" dirty="0">
                <a:solidFill>
                  <a:srgbClr val="FF0000"/>
                </a:solidFill>
              </a:rPr>
              <a:t>a consistent global checkpoint </a:t>
            </a:r>
            <a:r>
              <a:rPr lang="en-GB" dirty="0"/>
              <a:t>to rollback to, when a failure occurs</a:t>
            </a:r>
          </a:p>
          <a:p>
            <a:r>
              <a:rPr lang="en-GB" dirty="0"/>
              <a:t>the processes record the dependencies among their checkpoints caused by message exchange </a:t>
            </a:r>
            <a:r>
              <a:rPr lang="en-IN" dirty="0"/>
              <a:t>during failure-free operation</a:t>
            </a:r>
          </a:p>
          <a:p>
            <a:r>
              <a:rPr lang="en-IN" dirty="0">
                <a:solidFill>
                  <a:srgbClr val="FF0000"/>
                </a:solidFill>
              </a:rPr>
              <a:t>direct dependency tracking technique </a:t>
            </a:r>
            <a:r>
              <a:rPr lang="en-IN" dirty="0"/>
              <a:t>used</a:t>
            </a:r>
          </a:p>
        </p:txBody>
      </p:sp>
    </p:spTree>
    <p:extLst>
      <p:ext uri="{BB962C8B-B14F-4D97-AF65-F5344CB8AC3E}">
        <p14:creationId xmlns:p14="http://schemas.microsoft.com/office/powerpoint/2010/main" val="792090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78DF-68A2-5BDE-392C-53B346A8AB12}"/>
              </a:ext>
            </a:extLst>
          </p:cNvPr>
          <p:cNvSpPr>
            <a:spLocks noGrp="1"/>
          </p:cNvSpPr>
          <p:nvPr>
            <p:ph type="title"/>
          </p:nvPr>
        </p:nvSpPr>
        <p:spPr/>
        <p:txBody>
          <a:bodyPr>
            <a:normAutofit/>
          </a:bodyPr>
          <a:lstStyle/>
          <a:p>
            <a:r>
              <a:rPr lang="en-IN" sz="3600" b="1" dirty="0"/>
              <a:t>Uncoordinated checkpointing</a:t>
            </a:r>
            <a:endParaRPr lang="en-IN" sz="3600" dirty="0"/>
          </a:p>
        </p:txBody>
      </p:sp>
      <p:sp>
        <p:nvSpPr>
          <p:cNvPr id="3" name="Text Placeholder 2">
            <a:extLst>
              <a:ext uri="{FF2B5EF4-FFF2-40B4-BE49-F238E27FC236}">
                <a16:creationId xmlns:a16="http://schemas.microsoft.com/office/drawing/2014/main" id="{D27AF48F-872A-8190-977C-5F82E48FEA0B}"/>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856C1EAA-A3B2-BE6E-1F9C-CB776009E932}"/>
              </a:ext>
            </a:extLst>
          </p:cNvPr>
          <p:cNvPicPr>
            <a:picLocks noChangeAspect="1"/>
          </p:cNvPicPr>
          <p:nvPr/>
        </p:nvPicPr>
        <p:blipFill>
          <a:blip r:embed="rId2"/>
          <a:stretch>
            <a:fillRect/>
          </a:stretch>
        </p:blipFill>
        <p:spPr>
          <a:xfrm>
            <a:off x="643095" y="2372230"/>
            <a:ext cx="7873197" cy="3753933"/>
          </a:xfrm>
          <a:prstGeom prst="rect">
            <a:avLst/>
          </a:prstGeom>
        </p:spPr>
      </p:pic>
      <p:pic>
        <p:nvPicPr>
          <p:cNvPr id="11" name="Picture 10">
            <a:extLst>
              <a:ext uri="{FF2B5EF4-FFF2-40B4-BE49-F238E27FC236}">
                <a16:creationId xmlns:a16="http://schemas.microsoft.com/office/drawing/2014/main" id="{D15E7E9A-1DA1-B43A-9C6F-332949D79941}"/>
              </a:ext>
            </a:extLst>
          </p:cNvPr>
          <p:cNvPicPr>
            <a:picLocks noChangeAspect="1"/>
          </p:cNvPicPr>
          <p:nvPr/>
        </p:nvPicPr>
        <p:blipFill>
          <a:blip r:embed="rId3"/>
          <a:stretch>
            <a:fillRect/>
          </a:stretch>
        </p:blipFill>
        <p:spPr>
          <a:xfrm>
            <a:off x="1029642" y="1756281"/>
            <a:ext cx="2209800" cy="866775"/>
          </a:xfrm>
          <a:prstGeom prst="rect">
            <a:avLst/>
          </a:prstGeom>
        </p:spPr>
      </p:pic>
    </p:spTree>
    <p:extLst>
      <p:ext uri="{BB962C8B-B14F-4D97-AF65-F5344CB8AC3E}">
        <p14:creationId xmlns:p14="http://schemas.microsoft.com/office/powerpoint/2010/main" val="20844732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A1E0-C01E-8BDE-B0D9-4B5360475B8E}"/>
              </a:ext>
            </a:extLst>
          </p:cNvPr>
          <p:cNvSpPr>
            <a:spLocks noGrp="1"/>
          </p:cNvSpPr>
          <p:nvPr>
            <p:ph type="title"/>
          </p:nvPr>
        </p:nvSpPr>
        <p:spPr/>
        <p:txBody>
          <a:bodyPr>
            <a:normAutofit/>
          </a:bodyPr>
          <a:lstStyle/>
          <a:p>
            <a:r>
              <a:rPr lang="en-IN" sz="3600" b="1" dirty="0"/>
              <a:t>Uncoordinated checkpointing</a:t>
            </a:r>
            <a:endParaRPr lang="en-IN" sz="3600" dirty="0"/>
          </a:p>
        </p:txBody>
      </p:sp>
      <p:sp>
        <p:nvSpPr>
          <p:cNvPr id="3" name="Text Placeholder 2">
            <a:extLst>
              <a:ext uri="{FF2B5EF4-FFF2-40B4-BE49-F238E27FC236}">
                <a16:creationId xmlns:a16="http://schemas.microsoft.com/office/drawing/2014/main" id="{8A29EFBF-FE33-2B2C-BF9C-A59B2D228B58}"/>
              </a:ext>
            </a:extLst>
          </p:cNvPr>
          <p:cNvSpPr>
            <a:spLocks noGrp="1"/>
          </p:cNvSpPr>
          <p:nvPr>
            <p:ph type="body" idx="1"/>
          </p:nvPr>
        </p:nvSpPr>
        <p:spPr>
          <a:xfrm>
            <a:off x="447152" y="1600200"/>
            <a:ext cx="8229600" cy="4525963"/>
          </a:xfrm>
        </p:spPr>
        <p:txBody>
          <a:bodyPr/>
          <a:lstStyle/>
          <a:p>
            <a:r>
              <a:rPr lang="en-IN" dirty="0"/>
              <a:t>A</a:t>
            </a:r>
          </a:p>
          <a:p>
            <a:endParaRPr lang="en-IN" dirty="0"/>
          </a:p>
          <a:p>
            <a:r>
              <a:rPr lang="en-IN" dirty="0"/>
              <a:t>A</a:t>
            </a:r>
          </a:p>
          <a:p>
            <a:r>
              <a:rPr lang="en-IN" dirty="0"/>
              <a:t>a</a:t>
            </a:r>
          </a:p>
        </p:txBody>
      </p:sp>
      <p:pic>
        <p:nvPicPr>
          <p:cNvPr id="5" name="Picture 4">
            <a:extLst>
              <a:ext uri="{FF2B5EF4-FFF2-40B4-BE49-F238E27FC236}">
                <a16:creationId xmlns:a16="http://schemas.microsoft.com/office/drawing/2014/main" id="{F4833602-783E-2368-467E-FCF6D827C5A0}"/>
              </a:ext>
            </a:extLst>
          </p:cNvPr>
          <p:cNvPicPr>
            <a:picLocks noChangeAspect="1"/>
          </p:cNvPicPr>
          <p:nvPr/>
        </p:nvPicPr>
        <p:blipFill>
          <a:blip r:embed="rId2"/>
          <a:stretch>
            <a:fillRect/>
          </a:stretch>
        </p:blipFill>
        <p:spPr>
          <a:xfrm>
            <a:off x="4571922" y="0"/>
            <a:ext cx="155" cy="6858000"/>
          </a:xfrm>
          <a:prstGeom prst="rect">
            <a:avLst/>
          </a:prstGeom>
        </p:spPr>
      </p:pic>
      <p:pic>
        <p:nvPicPr>
          <p:cNvPr id="9" name="Picture 8">
            <a:extLst>
              <a:ext uri="{FF2B5EF4-FFF2-40B4-BE49-F238E27FC236}">
                <a16:creationId xmlns:a16="http://schemas.microsoft.com/office/drawing/2014/main" id="{E96DDF3C-8723-E147-73B5-2C6505FA65CD}"/>
              </a:ext>
            </a:extLst>
          </p:cNvPr>
          <p:cNvPicPr>
            <a:picLocks noChangeAspect="1"/>
          </p:cNvPicPr>
          <p:nvPr/>
        </p:nvPicPr>
        <p:blipFill>
          <a:blip r:embed="rId3"/>
          <a:stretch>
            <a:fillRect/>
          </a:stretch>
        </p:blipFill>
        <p:spPr>
          <a:xfrm>
            <a:off x="823834" y="1637882"/>
            <a:ext cx="7755622" cy="1626020"/>
          </a:xfrm>
          <a:prstGeom prst="rect">
            <a:avLst/>
          </a:prstGeom>
        </p:spPr>
      </p:pic>
      <p:pic>
        <p:nvPicPr>
          <p:cNvPr id="11" name="Picture 10">
            <a:extLst>
              <a:ext uri="{FF2B5EF4-FFF2-40B4-BE49-F238E27FC236}">
                <a16:creationId xmlns:a16="http://schemas.microsoft.com/office/drawing/2014/main" id="{30CE98D3-B511-B192-16AE-CF5B47104393}"/>
              </a:ext>
            </a:extLst>
          </p:cNvPr>
          <p:cNvPicPr>
            <a:picLocks noChangeAspect="1"/>
          </p:cNvPicPr>
          <p:nvPr/>
        </p:nvPicPr>
        <p:blipFill>
          <a:blip r:embed="rId4"/>
          <a:stretch>
            <a:fillRect/>
          </a:stretch>
        </p:blipFill>
        <p:spPr>
          <a:xfrm>
            <a:off x="940254" y="3446462"/>
            <a:ext cx="7879678" cy="1336553"/>
          </a:xfrm>
          <a:prstGeom prst="rect">
            <a:avLst/>
          </a:prstGeom>
        </p:spPr>
      </p:pic>
    </p:spTree>
    <p:extLst>
      <p:ext uri="{BB962C8B-B14F-4D97-AF65-F5344CB8AC3E}">
        <p14:creationId xmlns:p14="http://schemas.microsoft.com/office/powerpoint/2010/main" val="28472985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D859-5BF1-6707-44E1-5CF44DEADC94}"/>
              </a:ext>
            </a:extLst>
          </p:cNvPr>
          <p:cNvSpPr>
            <a:spLocks noGrp="1"/>
          </p:cNvSpPr>
          <p:nvPr>
            <p:ph type="title"/>
          </p:nvPr>
        </p:nvSpPr>
        <p:spPr>
          <a:xfrm>
            <a:off x="457200" y="0"/>
            <a:ext cx="8229600" cy="1143000"/>
          </a:xfrm>
        </p:spPr>
        <p:txBody>
          <a:bodyPr>
            <a:noAutofit/>
          </a:bodyPr>
          <a:lstStyle/>
          <a:p>
            <a:r>
              <a:rPr lang="en-IN" sz="3600" b="1" dirty="0"/>
              <a:t>Direct dependency tracking technique</a:t>
            </a:r>
            <a:r>
              <a:rPr lang="en-IN" sz="3600" dirty="0"/>
              <a:t> in </a:t>
            </a:r>
            <a:r>
              <a:rPr lang="en-IN" sz="3600" b="1" dirty="0"/>
              <a:t>uncoordinated checkpointing</a:t>
            </a:r>
          </a:p>
        </p:txBody>
      </p:sp>
      <p:sp>
        <p:nvSpPr>
          <p:cNvPr id="3" name="Text Placeholder 2">
            <a:extLst>
              <a:ext uri="{FF2B5EF4-FFF2-40B4-BE49-F238E27FC236}">
                <a16:creationId xmlns:a16="http://schemas.microsoft.com/office/drawing/2014/main" id="{EA6D6EBE-3B82-9AC1-31D5-900B3E19BE39}"/>
              </a:ext>
            </a:extLst>
          </p:cNvPr>
          <p:cNvSpPr>
            <a:spLocks noGrp="1"/>
          </p:cNvSpPr>
          <p:nvPr>
            <p:ph type="body" idx="1"/>
          </p:nvPr>
        </p:nvSpPr>
        <p:spPr>
          <a:xfrm>
            <a:off x="457200" y="1316334"/>
            <a:ext cx="8229600" cy="4809829"/>
          </a:xfrm>
        </p:spPr>
        <p:txBody>
          <a:bodyPr>
            <a:normAutofit fontScale="62500" lnSpcReduction="20000"/>
          </a:bodyPr>
          <a:lstStyle/>
          <a:p>
            <a:pPr algn="just">
              <a:buFont typeface="Wingdings" panose="05000000000000000000" pitchFamily="2" charset="2"/>
              <a:buChar char="Ø"/>
            </a:pPr>
            <a:r>
              <a:rPr lang="en-GB" dirty="0"/>
              <a:t>When a failure occurs, the recovering process </a:t>
            </a:r>
            <a:r>
              <a:rPr lang="en-GB" dirty="0">
                <a:solidFill>
                  <a:srgbClr val="FF0000"/>
                </a:solidFill>
              </a:rPr>
              <a:t>initiates rollback</a:t>
            </a:r>
            <a:r>
              <a:rPr lang="en-GB" dirty="0"/>
              <a:t> by </a:t>
            </a:r>
            <a:r>
              <a:rPr lang="en-GB" dirty="0">
                <a:solidFill>
                  <a:srgbClr val="FF0000"/>
                </a:solidFill>
              </a:rPr>
              <a:t>broadcasting</a:t>
            </a:r>
            <a:r>
              <a:rPr lang="en-GB" dirty="0"/>
              <a:t> a </a:t>
            </a:r>
            <a:r>
              <a:rPr lang="en-GB" i="1" u="sng" dirty="0"/>
              <a:t>dependency request </a:t>
            </a:r>
            <a:r>
              <a:rPr lang="en-GB" dirty="0"/>
              <a:t>message to collect all the dependency information maintained by each process. </a:t>
            </a:r>
          </a:p>
          <a:p>
            <a:pPr algn="just">
              <a:buFont typeface="Wingdings" panose="05000000000000000000" pitchFamily="2" charset="2"/>
              <a:buChar char="Ø"/>
            </a:pPr>
            <a:endParaRPr lang="en-GB" dirty="0"/>
          </a:p>
          <a:p>
            <a:pPr algn="just">
              <a:buFont typeface="Wingdings" panose="05000000000000000000" pitchFamily="2" charset="2"/>
              <a:buChar char="Ø"/>
            </a:pPr>
            <a:r>
              <a:rPr lang="en-GB" dirty="0"/>
              <a:t>When a process receives this message, it stops its execution and </a:t>
            </a:r>
            <a:r>
              <a:rPr lang="en-GB" dirty="0">
                <a:solidFill>
                  <a:srgbClr val="FF0000"/>
                </a:solidFill>
              </a:rPr>
              <a:t>replies</a:t>
            </a:r>
            <a:r>
              <a:rPr lang="en-GB" dirty="0"/>
              <a:t> with the </a:t>
            </a:r>
            <a:r>
              <a:rPr lang="en-GB" dirty="0">
                <a:solidFill>
                  <a:srgbClr val="FF0000"/>
                </a:solidFill>
              </a:rPr>
              <a:t>dependency information </a:t>
            </a:r>
            <a:r>
              <a:rPr lang="en-GB" dirty="0"/>
              <a:t>saved on the </a:t>
            </a:r>
            <a:r>
              <a:rPr lang="en-GB" dirty="0">
                <a:solidFill>
                  <a:srgbClr val="FF0000"/>
                </a:solidFill>
              </a:rPr>
              <a:t>stable storage </a:t>
            </a:r>
            <a:r>
              <a:rPr lang="en-GB" dirty="0"/>
              <a:t>as well as with the dependency information, if any, which is associated with its </a:t>
            </a:r>
            <a:r>
              <a:rPr lang="en-GB" dirty="0">
                <a:solidFill>
                  <a:srgbClr val="FF0000"/>
                </a:solidFill>
              </a:rPr>
              <a:t>current state.</a:t>
            </a:r>
          </a:p>
          <a:p>
            <a:pPr algn="just">
              <a:buFont typeface="Wingdings" panose="05000000000000000000" pitchFamily="2" charset="2"/>
              <a:buChar char="Ø"/>
            </a:pPr>
            <a:endParaRPr lang="en-GB" dirty="0">
              <a:solidFill>
                <a:srgbClr val="FF0000"/>
              </a:solidFill>
            </a:endParaRPr>
          </a:p>
          <a:p>
            <a:pPr algn="just">
              <a:buFont typeface="Wingdings" panose="05000000000000000000" pitchFamily="2" charset="2"/>
              <a:buChar char="Ø"/>
            </a:pPr>
            <a:r>
              <a:rPr lang="en-GB" dirty="0"/>
              <a:t> The </a:t>
            </a:r>
            <a:r>
              <a:rPr lang="en-GB" dirty="0">
                <a:solidFill>
                  <a:srgbClr val="FF0000"/>
                </a:solidFill>
              </a:rPr>
              <a:t>initiator</a:t>
            </a:r>
            <a:r>
              <a:rPr lang="en-GB" dirty="0"/>
              <a:t> then calculates the </a:t>
            </a:r>
            <a:r>
              <a:rPr lang="en-GB" dirty="0">
                <a:solidFill>
                  <a:srgbClr val="FF0000"/>
                </a:solidFill>
              </a:rPr>
              <a:t>recovery line </a:t>
            </a:r>
            <a:r>
              <a:rPr lang="en-GB" dirty="0"/>
              <a:t>based on </a:t>
            </a:r>
            <a:r>
              <a:rPr lang="en-GB" dirty="0">
                <a:solidFill>
                  <a:srgbClr val="FF0000"/>
                </a:solidFill>
              </a:rPr>
              <a:t>the global dependency information </a:t>
            </a:r>
            <a:r>
              <a:rPr lang="en-GB" dirty="0"/>
              <a:t>and </a:t>
            </a:r>
            <a:r>
              <a:rPr lang="en-GB" dirty="0">
                <a:solidFill>
                  <a:srgbClr val="FF0000"/>
                </a:solidFill>
              </a:rPr>
              <a:t>broadcasts a </a:t>
            </a:r>
            <a:r>
              <a:rPr lang="en-GB" i="1" u="sng" dirty="0">
                <a:solidFill>
                  <a:schemeClr val="tx1"/>
                </a:solidFill>
              </a:rPr>
              <a:t>rollback request </a:t>
            </a:r>
            <a:r>
              <a:rPr lang="en-GB" dirty="0"/>
              <a:t>message containing the </a:t>
            </a:r>
            <a:r>
              <a:rPr lang="en-GB" dirty="0">
                <a:solidFill>
                  <a:srgbClr val="FF0000"/>
                </a:solidFill>
              </a:rPr>
              <a:t>recovery line</a:t>
            </a:r>
            <a:r>
              <a:rPr lang="en-GB" dirty="0"/>
              <a:t>. </a:t>
            </a:r>
          </a:p>
          <a:p>
            <a:pPr algn="just">
              <a:buFont typeface="Wingdings" panose="05000000000000000000" pitchFamily="2" charset="2"/>
              <a:buChar char="Ø"/>
            </a:pPr>
            <a:endParaRPr lang="en-GB" dirty="0"/>
          </a:p>
          <a:p>
            <a:pPr algn="just">
              <a:buFont typeface="Wingdings" panose="05000000000000000000" pitchFamily="2" charset="2"/>
              <a:buChar char="Ø"/>
            </a:pPr>
            <a:r>
              <a:rPr lang="en-GB" dirty="0"/>
              <a:t>Upon receiving this message, a process whose current state belongs to the recovery line simply </a:t>
            </a:r>
            <a:r>
              <a:rPr lang="en-GB" dirty="0">
                <a:solidFill>
                  <a:srgbClr val="FF0000"/>
                </a:solidFill>
              </a:rPr>
              <a:t>resumes</a:t>
            </a:r>
            <a:r>
              <a:rPr lang="en-GB" dirty="0"/>
              <a:t> execution; otherwise, </a:t>
            </a:r>
            <a:r>
              <a:rPr lang="en-GB" dirty="0">
                <a:solidFill>
                  <a:srgbClr val="FF0000"/>
                </a:solidFill>
              </a:rPr>
              <a:t>it rolls bac</a:t>
            </a:r>
            <a:r>
              <a:rPr lang="en-GB" dirty="0"/>
              <a:t>k to an earlier checkpoint as indicated by the recovery line</a:t>
            </a:r>
            <a:endParaRPr lang="en-IN" dirty="0"/>
          </a:p>
        </p:txBody>
      </p:sp>
    </p:spTree>
    <p:extLst>
      <p:ext uri="{BB962C8B-B14F-4D97-AF65-F5344CB8AC3E}">
        <p14:creationId xmlns:p14="http://schemas.microsoft.com/office/powerpoint/2010/main" val="1865439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38F-FFA9-7895-6F4D-D677AAA4D80F}"/>
              </a:ext>
            </a:extLst>
          </p:cNvPr>
          <p:cNvSpPr>
            <a:spLocks noGrp="1"/>
          </p:cNvSpPr>
          <p:nvPr>
            <p:ph type="title"/>
          </p:nvPr>
        </p:nvSpPr>
        <p:spPr/>
        <p:txBody>
          <a:bodyPr>
            <a:normAutofit/>
          </a:bodyPr>
          <a:lstStyle/>
          <a:p>
            <a:r>
              <a:rPr lang="en-IN" sz="3600" b="1" dirty="0"/>
              <a:t>2. Coordinated checkpointing</a:t>
            </a:r>
          </a:p>
        </p:txBody>
      </p:sp>
      <p:sp>
        <p:nvSpPr>
          <p:cNvPr id="3" name="Text Placeholder 2">
            <a:extLst>
              <a:ext uri="{FF2B5EF4-FFF2-40B4-BE49-F238E27FC236}">
                <a16:creationId xmlns:a16="http://schemas.microsoft.com/office/drawing/2014/main" id="{87E86F29-4E7B-9B3A-9282-1F390E624856}"/>
              </a:ext>
            </a:extLst>
          </p:cNvPr>
          <p:cNvSpPr>
            <a:spLocks noGrp="1"/>
          </p:cNvSpPr>
          <p:nvPr>
            <p:ph type="body" idx="1"/>
          </p:nvPr>
        </p:nvSpPr>
        <p:spPr/>
        <p:txBody>
          <a:bodyPr>
            <a:normAutofit fontScale="85000" lnSpcReduction="10000"/>
          </a:bodyPr>
          <a:lstStyle/>
          <a:p>
            <a:pPr algn="just">
              <a:buFont typeface="Wingdings" panose="05000000000000000000" pitchFamily="2" charset="2"/>
              <a:buChar char="Ø"/>
            </a:pPr>
            <a:r>
              <a:rPr lang="en-GB" dirty="0"/>
              <a:t>In coordinated checkpointing, </a:t>
            </a:r>
            <a:r>
              <a:rPr lang="en-GB" dirty="0">
                <a:solidFill>
                  <a:srgbClr val="FF0000"/>
                </a:solidFill>
              </a:rPr>
              <a:t>processes orchestrate </a:t>
            </a:r>
            <a:r>
              <a:rPr lang="en-GB" dirty="0"/>
              <a:t>their checkpointing activities so that </a:t>
            </a:r>
            <a:r>
              <a:rPr lang="en-GB" dirty="0">
                <a:solidFill>
                  <a:srgbClr val="FF0000"/>
                </a:solidFill>
              </a:rPr>
              <a:t>all local checkpoints form a consistent global state</a:t>
            </a:r>
            <a:r>
              <a:rPr lang="en-GB" dirty="0"/>
              <a:t> .</a:t>
            </a:r>
          </a:p>
          <a:p>
            <a:pPr algn="just">
              <a:buFont typeface="Wingdings" panose="05000000000000000000" pitchFamily="2" charset="2"/>
              <a:buChar char="Ø"/>
            </a:pPr>
            <a:r>
              <a:rPr lang="en-GB" dirty="0"/>
              <a:t> Coordinated checkpointing </a:t>
            </a:r>
            <a:r>
              <a:rPr lang="en-GB" dirty="0">
                <a:solidFill>
                  <a:srgbClr val="FF0000"/>
                </a:solidFill>
              </a:rPr>
              <a:t>simplifies recovery </a:t>
            </a:r>
            <a:r>
              <a:rPr lang="en-GB" dirty="0"/>
              <a:t>and is </a:t>
            </a:r>
            <a:r>
              <a:rPr lang="en-GB" dirty="0">
                <a:solidFill>
                  <a:srgbClr val="FF0000"/>
                </a:solidFill>
              </a:rPr>
              <a:t>not susceptible to the domino effect, since </a:t>
            </a:r>
            <a:r>
              <a:rPr lang="en-GB" dirty="0"/>
              <a:t>every process always restarts from its most recent checkpoint. </a:t>
            </a:r>
          </a:p>
          <a:p>
            <a:pPr algn="just">
              <a:buFont typeface="Wingdings" panose="05000000000000000000" pitchFamily="2" charset="2"/>
              <a:buChar char="Ø"/>
            </a:pPr>
            <a:r>
              <a:rPr lang="en-GB" dirty="0"/>
              <a:t>Requires each process to maintain </a:t>
            </a:r>
            <a:r>
              <a:rPr lang="en-GB" dirty="0">
                <a:solidFill>
                  <a:srgbClr val="FF0000"/>
                </a:solidFill>
              </a:rPr>
              <a:t>only one checkpoint on the stable storage</a:t>
            </a:r>
            <a:r>
              <a:rPr lang="en-GB" dirty="0"/>
              <a:t>, reducing the storage overhead and eliminating the need for garbage collection. </a:t>
            </a:r>
            <a:endParaRPr lang="en-IN" dirty="0"/>
          </a:p>
        </p:txBody>
      </p:sp>
    </p:spTree>
    <p:extLst>
      <p:ext uri="{BB962C8B-B14F-4D97-AF65-F5344CB8AC3E}">
        <p14:creationId xmlns:p14="http://schemas.microsoft.com/office/powerpoint/2010/main" val="8510302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7627-CD00-2C8D-36B2-427F731A9304}"/>
              </a:ext>
            </a:extLst>
          </p:cNvPr>
          <p:cNvSpPr>
            <a:spLocks noGrp="1"/>
          </p:cNvSpPr>
          <p:nvPr>
            <p:ph type="title"/>
          </p:nvPr>
        </p:nvSpPr>
        <p:spPr/>
        <p:txBody>
          <a:bodyPr>
            <a:normAutofit/>
          </a:bodyPr>
          <a:lstStyle/>
          <a:p>
            <a:r>
              <a:rPr lang="en-IN" sz="3600" b="1" dirty="0"/>
              <a:t>Coordinated checkpointing :disadvantage</a:t>
            </a:r>
            <a:endParaRPr lang="en-IN" sz="3600" dirty="0"/>
          </a:p>
        </p:txBody>
      </p:sp>
      <p:sp>
        <p:nvSpPr>
          <p:cNvPr id="3" name="Text Placeholder 2">
            <a:extLst>
              <a:ext uri="{FF2B5EF4-FFF2-40B4-BE49-F238E27FC236}">
                <a16:creationId xmlns:a16="http://schemas.microsoft.com/office/drawing/2014/main" id="{957E5EAE-7D04-DB86-F010-6D4EB09F5931}"/>
              </a:ext>
            </a:extLst>
          </p:cNvPr>
          <p:cNvSpPr>
            <a:spLocks noGrp="1"/>
          </p:cNvSpPr>
          <p:nvPr>
            <p:ph type="body" idx="1"/>
          </p:nvPr>
        </p:nvSpPr>
        <p:spPr/>
        <p:txBody>
          <a:bodyPr/>
          <a:lstStyle/>
          <a:p>
            <a:pPr>
              <a:buFont typeface="Wingdings" panose="05000000000000000000" pitchFamily="2" charset="2"/>
              <a:buChar char="Ø"/>
            </a:pPr>
            <a:r>
              <a:rPr lang="en-GB" dirty="0"/>
              <a:t>disadvantage </a:t>
            </a:r>
            <a:r>
              <a:rPr lang="en-GB" dirty="0">
                <a:sym typeface="Wingdings" panose="05000000000000000000" pitchFamily="2" charset="2"/>
              </a:rPr>
              <a:t></a:t>
            </a:r>
            <a:r>
              <a:rPr lang="en-GB" dirty="0">
                <a:solidFill>
                  <a:srgbClr val="FF0000"/>
                </a:solidFill>
              </a:rPr>
              <a:t>large latency </a:t>
            </a:r>
            <a:r>
              <a:rPr lang="en-GB" dirty="0"/>
              <a:t>is involved in </a:t>
            </a:r>
            <a:r>
              <a:rPr lang="en-GB" dirty="0">
                <a:solidFill>
                  <a:srgbClr val="FF0000"/>
                </a:solidFill>
              </a:rPr>
              <a:t>committing output</a:t>
            </a:r>
            <a:r>
              <a:rPr lang="en-GB" dirty="0"/>
              <a:t>, as a global checkpoint is needed before a message is sent to the OWP</a:t>
            </a:r>
          </a:p>
          <a:p>
            <a:pPr>
              <a:buFont typeface="Wingdings" panose="05000000000000000000" pitchFamily="2" charset="2"/>
              <a:buChar char="Ø"/>
            </a:pPr>
            <a:r>
              <a:rPr lang="en-GB" dirty="0"/>
              <a:t> Also, </a:t>
            </a:r>
            <a:r>
              <a:rPr lang="en-GB" dirty="0">
                <a:solidFill>
                  <a:srgbClr val="FF0000"/>
                </a:solidFill>
              </a:rPr>
              <a:t>delays and overhead </a:t>
            </a:r>
            <a:r>
              <a:rPr lang="en-GB" dirty="0"/>
              <a:t>are involved </a:t>
            </a:r>
            <a:r>
              <a:rPr lang="en-GB" dirty="0" err="1"/>
              <a:t>everytime</a:t>
            </a:r>
            <a:r>
              <a:rPr lang="en-GB" dirty="0"/>
              <a:t> a new global checkpoint is taken</a:t>
            </a:r>
            <a:endParaRPr lang="en-IN" dirty="0"/>
          </a:p>
        </p:txBody>
      </p:sp>
    </p:spTree>
    <p:extLst>
      <p:ext uri="{BB962C8B-B14F-4D97-AF65-F5344CB8AC3E}">
        <p14:creationId xmlns:p14="http://schemas.microsoft.com/office/powerpoint/2010/main" val="36591148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BD5A-81CC-AA65-7F6B-CE6054094350}"/>
              </a:ext>
            </a:extLst>
          </p:cNvPr>
          <p:cNvSpPr>
            <a:spLocks noGrp="1"/>
          </p:cNvSpPr>
          <p:nvPr>
            <p:ph type="title"/>
          </p:nvPr>
        </p:nvSpPr>
        <p:spPr>
          <a:xfrm>
            <a:off x="457200" y="264589"/>
            <a:ext cx="8229600" cy="1143000"/>
          </a:xfrm>
        </p:spPr>
        <p:txBody>
          <a:bodyPr>
            <a:normAutofit/>
          </a:bodyPr>
          <a:lstStyle/>
          <a:p>
            <a:r>
              <a:rPr lang="en-IN" sz="3600" b="1" dirty="0"/>
              <a:t>Coordinated checkpointing: approaches</a:t>
            </a:r>
            <a:endParaRPr lang="en-IN" sz="3600" dirty="0"/>
          </a:p>
        </p:txBody>
      </p:sp>
      <p:sp>
        <p:nvSpPr>
          <p:cNvPr id="3" name="Text Placeholder 2">
            <a:extLst>
              <a:ext uri="{FF2B5EF4-FFF2-40B4-BE49-F238E27FC236}">
                <a16:creationId xmlns:a16="http://schemas.microsoft.com/office/drawing/2014/main" id="{51D79CB4-94E9-2452-2CC3-681463BB2396}"/>
              </a:ext>
            </a:extLst>
          </p:cNvPr>
          <p:cNvSpPr>
            <a:spLocks noGrp="1"/>
          </p:cNvSpPr>
          <p:nvPr>
            <p:ph type="body" idx="1"/>
          </p:nvPr>
        </p:nvSpPr>
        <p:spPr/>
        <p:txBody>
          <a:bodyPr/>
          <a:lstStyle/>
          <a:p>
            <a:r>
              <a:rPr lang="en-GB" dirty="0"/>
              <a:t>Since perfectly synchronized clocks are not available, the following approaches are used to </a:t>
            </a:r>
            <a:r>
              <a:rPr lang="en-GB" dirty="0">
                <a:solidFill>
                  <a:srgbClr val="FF0000"/>
                </a:solidFill>
              </a:rPr>
              <a:t>guarantee checkpoint consistency</a:t>
            </a:r>
            <a:r>
              <a:rPr lang="en-GB" dirty="0"/>
              <a:t>:</a:t>
            </a:r>
          </a:p>
          <a:p>
            <a:pPr>
              <a:buFont typeface="Wingdings" panose="05000000000000000000" pitchFamily="2" charset="2"/>
              <a:buChar char="q"/>
            </a:pPr>
            <a:r>
              <a:rPr lang="en-GB" dirty="0"/>
              <a:t> either the </a:t>
            </a:r>
            <a:r>
              <a:rPr lang="en-GB" dirty="0">
                <a:solidFill>
                  <a:srgbClr val="FF0000"/>
                </a:solidFill>
              </a:rPr>
              <a:t>sending of messages is blocked for the duration of the protocol</a:t>
            </a:r>
            <a:r>
              <a:rPr lang="en-GB" dirty="0"/>
              <a:t>, or </a:t>
            </a:r>
          </a:p>
          <a:p>
            <a:pPr>
              <a:buFont typeface="Wingdings" panose="05000000000000000000" pitchFamily="2" charset="2"/>
              <a:buChar char="q"/>
            </a:pPr>
            <a:r>
              <a:rPr lang="en-GB" dirty="0"/>
              <a:t>checkpoint indices are piggybacked to avoid blocking</a:t>
            </a:r>
            <a:endParaRPr lang="en-IN" dirty="0"/>
          </a:p>
        </p:txBody>
      </p:sp>
    </p:spTree>
    <p:extLst>
      <p:ext uri="{BB962C8B-B14F-4D97-AF65-F5344CB8AC3E}">
        <p14:creationId xmlns:p14="http://schemas.microsoft.com/office/powerpoint/2010/main" val="74464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002060"/>
              </a:buClr>
              <a:buSzPts val="3600"/>
              <a:buFont typeface="Calibri"/>
              <a:buNone/>
            </a:pPr>
            <a:r>
              <a:rPr lang="en-IN" sz="3600" b="1" dirty="0">
                <a:solidFill>
                  <a:srgbClr val="002060"/>
                </a:solidFill>
              </a:rPr>
              <a:t> </a:t>
            </a:r>
            <a:r>
              <a:rPr lang="en-IN" sz="2400" b="1" dirty="0">
                <a:solidFill>
                  <a:srgbClr val="002060"/>
                </a:solidFill>
              </a:rPr>
              <a:t>Distributed shared memory – Abstraction and advantages</a:t>
            </a:r>
            <a:endParaRPr dirty="0"/>
          </a:p>
        </p:txBody>
      </p:sp>
      <p:sp>
        <p:nvSpPr>
          <p:cNvPr id="124" name="Google Shape;124;p7"/>
          <p:cNvSpPr txBox="1">
            <a:spLocks noGrp="1"/>
          </p:cNvSpPr>
          <p:nvPr>
            <p:ph type="body" idx="1"/>
          </p:nvPr>
        </p:nvSpPr>
        <p:spPr>
          <a:xfrm>
            <a:off x="457200" y="1066800"/>
            <a:ext cx="8610600" cy="49530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800"/>
              <a:buFont typeface="Noto Sans Symbols"/>
              <a:buChar char="▪"/>
            </a:pPr>
            <a:r>
              <a:rPr lang="en-IN" sz="1800" dirty="0"/>
              <a:t>6. DSM effectively provides a </a:t>
            </a:r>
            <a:r>
              <a:rPr lang="en-IN" sz="1800" dirty="0">
                <a:solidFill>
                  <a:srgbClr val="FF0000"/>
                </a:solidFill>
              </a:rPr>
              <a:t>large (virtual) main memory</a:t>
            </a:r>
            <a:r>
              <a:rPr lang="en-IN" sz="1800" dirty="0"/>
              <a:t>. </a:t>
            </a:r>
            <a:endParaRPr sz="1800" dirty="0"/>
          </a:p>
          <a:p>
            <a:pPr marL="342900" lvl="0" indent="-342900" algn="just" rtl="0">
              <a:lnSpc>
                <a:spcPct val="150000"/>
              </a:lnSpc>
              <a:spcBef>
                <a:spcPts val="360"/>
              </a:spcBef>
              <a:spcAft>
                <a:spcPts val="0"/>
              </a:spcAft>
              <a:buClr>
                <a:schemeClr val="dk1"/>
              </a:buClr>
              <a:buSzPts val="1800"/>
              <a:buFont typeface="Noto Sans Symbols"/>
              <a:buChar char="▪"/>
            </a:pPr>
            <a:r>
              <a:rPr lang="en-IN" sz="1800" dirty="0"/>
              <a:t>7. DSM provides </a:t>
            </a:r>
            <a:r>
              <a:rPr lang="en-IN" sz="1800" dirty="0">
                <a:solidFill>
                  <a:srgbClr val="FF0000"/>
                </a:solidFill>
              </a:rPr>
              <a:t>portability of programs written using DSM.</a:t>
            </a:r>
            <a:r>
              <a:rPr lang="en-IN" sz="1800" dirty="0"/>
              <a:t> This portability arises due to a common </a:t>
            </a:r>
            <a:r>
              <a:rPr lang="en-IN" sz="1800" dirty="0">
                <a:solidFill>
                  <a:srgbClr val="FF0000"/>
                </a:solidFill>
              </a:rPr>
              <a:t>DSM programming interface,</a:t>
            </a:r>
            <a:r>
              <a:rPr lang="en-IN" sz="1800" dirty="0"/>
              <a:t> which is independent of the operating system and other low-level system characteristics.</a:t>
            </a:r>
            <a:endParaRPr dirty="0"/>
          </a:p>
          <a:p>
            <a:pPr marL="342900" lvl="0" indent="-228600" algn="just" rtl="0">
              <a:lnSpc>
                <a:spcPct val="150000"/>
              </a:lnSpc>
              <a:spcBef>
                <a:spcPts val="360"/>
              </a:spcBef>
              <a:spcAft>
                <a:spcPts val="0"/>
              </a:spcAft>
              <a:buClr>
                <a:schemeClr val="dk1"/>
              </a:buClr>
              <a:buSzPts val="1800"/>
              <a:buFont typeface="Noto Sans Symbols"/>
              <a:buNone/>
            </a:pPr>
            <a:endParaRPr sz="1800" dirty="0">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F328-98CA-F16F-3B46-FA5FFA29A4CF}"/>
              </a:ext>
            </a:extLst>
          </p:cNvPr>
          <p:cNvSpPr>
            <a:spLocks noGrp="1"/>
          </p:cNvSpPr>
          <p:nvPr>
            <p:ph type="title"/>
          </p:nvPr>
        </p:nvSpPr>
        <p:spPr/>
        <p:txBody>
          <a:bodyPr>
            <a:normAutofit/>
          </a:bodyPr>
          <a:lstStyle/>
          <a:p>
            <a:r>
              <a:rPr lang="en-IN" sz="3600" b="1" dirty="0"/>
              <a:t>Blocking Coordinated checkpointing</a:t>
            </a:r>
            <a:endParaRPr lang="en-IN" sz="3600" dirty="0"/>
          </a:p>
        </p:txBody>
      </p:sp>
      <p:sp>
        <p:nvSpPr>
          <p:cNvPr id="3" name="Text Placeholder 2">
            <a:extLst>
              <a:ext uri="{FF2B5EF4-FFF2-40B4-BE49-F238E27FC236}">
                <a16:creationId xmlns:a16="http://schemas.microsoft.com/office/drawing/2014/main" id="{735267B2-438D-5369-CD30-ABF4DF518DA4}"/>
              </a:ext>
            </a:extLst>
          </p:cNvPr>
          <p:cNvSpPr>
            <a:spLocks noGrp="1"/>
          </p:cNvSpPr>
          <p:nvPr>
            <p:ph type="body" idx="1"/>
          </p:nvPr>
        </p:nvSpPr>
        <p:spPr>
          <a:xfrm>
            <a:off x="467248" y="1600200"/>
            <a:ext cx="8229600" cy="4525963"/>
          </a:xfrm>
        </p:spPr>
        <p:txBody>
          <a:bodyPr>
            <a:normAutofit fontScale="77500" lnSpcReduction="20000"/>
          </a:bodyPr>
          <a:lstStyle/>
          <a:p>
            <a:pPr>
              <a:buFont typeface="Wingdings" panose="05000000000000000000" pitchFamily="2" charset="2"/>
              <a:buChar char="q"/>
            </a:pPr>
            <a:r>
              <a:rPr lang="en-GB" dirty="0"/>
              <a:t> to block communications while the checkpointing protocol executes.</a:t>
            </a:r>
          </a:p>
          <a:p>
            <a:pPr>
              <a:buFont typeface="Wingdings" panose="05000000000000000000" pitchFamily="2" charset="2"/>
              <a:buChar char="q"/>
            </a:pPr>
            <a:r>
              <a:rPr lang="en-GB" dirty="0"/>
              <a:t>After a process takes a local checkpoint, </a:t>
            </a:r>
            <a:r>
              <a:rPr lang="en-GB" dirty="0">
                <a:solidFill>
                  <a:srgbClr val="FF0000"/>
                </a:solidFill>
              </a:rPr>
              <a:t>to prevent orphan messages</a:t>
            </a:r>
            <a:r>
              <a:rPr lang="en-GB" dirty="0"/>
              <a:t>, it remains blocked until the entire checkpointing activity is complete.  </a:t>
            </a:r>
          </a:p>
          <a:p>
            <a:endParaRPr lang="en-GB" dirty="0"/>
          </a:p>
          <a:p>
            <a:pPr>
              <a:buFont typeface="Wingdings" panose="05000000000000000000" pitchFamily="2" charset="2"/>
              <a:buChar char="Ø"/>
            </a:pPr>
            <a:r>
              <a:rPr lang="en-GB" dirty="0"/>
              <a:t>The </a:t>
            </a:r>
            <a:r>
              <a:rPr lang="en-GB" dirty="0">
                <a:solidFill>
                  <a:srgbClr val="FF0000"/>
                </a:solidFill>
              </a:rPr>
              <a:t>coordinator</a:t>
            </a:r>
            <a:r>
              <a:rPr lang="en-GB" dirty="0"/>
              <a:t> takes a checkpoint and </a:t>
            </a:r>
            <a:r>
              <a:rPr lang="en-GB" dirty="0">
                <a:solidFill>
                  <a:srgbClr val="FF0000"/>
                </a:solidFill>
              </a:rPr>
              <a:t>broadcasts</a:t>
            </a:r>
            <a:r>
              <a:rPr lang="en-GB" dirty="0"/>
              <a:t> a </a:t>
            </a:r>
            <a:r>
              <a:rPr lang="en-GB" i="1" dirty="0"/>
              <a:t>request message </a:t>
            </a:r>
            <a:r>
              <a:rPr lang="en-GB" dirty="0"/>
              <a:t>to all processes, asking them to take a checkpoint. </a:t>
            </a:r>
          </a:p>
          <a:p>
            <a:pPr>
              <a:buFont typeface="Wingdings" panose="05000000000000000000" pitchFamily="2" charset="2"/>
              <a:buChar char="Ø"/>
            </a:pPr>
            <a:r>
              <a:rPr lang="en-GB" dirty="0">
                <a:solidFill>
                  <a:srgbClr val="FF0000"/>
                </a:solidFill>
              </a:rPr>
              <a:t>When a process receives this message</a:t>
            </a:r>
            <a:r>
              <a:rPr lang="en-GB" dirty="0"/>
              <a:t>, it stops its execution, flushes all the communication channels, </a:t>
            </a:r>
            <a:r>
              <a:rPr lang="en-GB" dirty="0">
                <a:solidFill>
                  <a:srgbClr val="FF0000"/>
                </a:solidFill>
              </a:rPr>
              <a:t>takes a tentative checkpoint, </a:t>
            </a:r>
            <a:r>
              <a:rPr lang="en-GB" dirty="0"/>
              <a:t>and sends an </a:t>
            </a:r>
            <a:r>
              <a:rPr lang="en-GB" dirty="0">
                <a:solidFill>
                  <a:srgbClr val="FF0000"/>
                </a:solidFill>
              </a:rPr>
              <a:t>acknowledgment message </a:t>
            </a:r>
            <a:r>
              <a:rPr lang="en-GB" dirty="0"/>
              <a:t>back to the coordinator.</a:t>
            </a:r>
          </a:p>
        </p:txBody>
      </p:sp>
    </p:spTree>
    <p:extLst>
      <p:ext uri="{BB962C8B-B14F-4D97-AF65-F5344CB8AC3E}">
        <p14:creationId xmlns:p14="http://schemas.microsoft.com/office/powerpoint/2010/main" val="35234117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5C12-D234-E834-181B-D3CB16920CC8}"/>
              </a:ext>
            </a:extLst>
          </p:cNvPr>
          <p:cNvSpPr>
            <a:spLocks noGrp="1"/>
          </p:cNvSpPr>
          <p:nvPr>
            <p:ph type="title"/>
          </p:nvPr>
        </p:nvSpPr>
        <p:spPr/>
        <p:txBody>
          <a:bodyPr>
            <a:normAutofit/>
          </a:bodyPr>
          <a:lstStyle/>
          <a:p>
            <a:r>
              <a:rPr lang="en-IN" sz="3200" b="1" dirty="0"/>
              <a:t>Blocking Coordinated checkpointing </a:t>
            </a:r>
            <a:r>
              <a:rPr lang="en-IN" sz="3200" b="1" dirty="0" err="1"/>
              <a:t>contd</a:t>
            </a:r>
            <a:r>
              <a:rPr lang="en-IN" sz="3200" b="1" dirty="0"/>
              <a:t>…</a:t>
            </a:r>
            <a:endParaRPr lang="en-IN" sz="3200" dirty="0"/>
          </a:p>
        </p:txBody>
      </p:sp>
      <p:sp>
        <p:nvSpPr>
          <p:cNvPr id="3" name="Text Placeholder 2">
            <a:extLst>
              <a:ext uri="{FF2B5EF4-FFF2-40B4-BE49-F238E27FC236}">
                <a16:creationId xmlns:a16="http://schemas.microsoft.com/office/drawing/2014/main" id="{A00507DB-C11C-6E29-F1EC-26DF5D15E70B}"/>
              </a:ext>
            </a:extLst>
          </p:cNvPr>
          <p:cNvSpPr>
            <a:spLocks noGrp="1"/>
          </p:cNvSpPr>
          <p:nvPr>
            <p:ph type="body" idx="1"/>
          </p:nvPr>
        </p:nvSpPr>
        <p:spPr/>
        <p:txBody>
          <a:bodyPr>
            <a:normAutofit fontScale="85000" lnSpcReduction="20000"/>
          </a:bodyPr>
          <a:lstStyle/>
          <a:p>
            <a:pPr>
              <a:buFont typeface="Wingdings" panose="05000000000000000000" pitchFamily="2" charset="2"/>
              <a:buChar char="Ø"/>
            </a:pPr>
            <a:r>
              <a:rPr lang="en-GB" dirty="0"/>
              <a:t> After the coordinator receives acknowledgments from all processes, it broadcasts </a:t>
            </a:r>
            <a:r>
              <a:rPr lang="en-GB" dirty="0">
                <a:solidFill>
                  <a:srgbClr val="FF0000"/>
                </a:solidFill>
              </a:rPr>
              <a:t>a commit message </a:t>
            </a:r>
            <a:r>
              <a:rPr lang="en-GB" dirty="0"/>
              <a:t>that completes the two-phase checkpointing protocol. </a:t>
            </a:r>
          </a:p>
          <a:p>
            <a:pPr>
              <a:buFont typeface="Wingdings" panose="05000000000000000000" pitchFamily="2" charset="2"/>
              <a:buChar char="Ø"/>
            </a:pPr>
            <a:endParaRPr lang="en-GB" dirty="0"/>
          </a:p>
          <a:p>
            <a:pPr>
              <a:buFont typeface="Wingdings" panose="05000000000000000000" pitchFamily="2" charset="2"/>
              <a:buChar char="Ø"/>
            </a:pPr>
            <a:r>
              <a:rPr lang="en-GB" dirty="0"/>
              <a:t>After receiving the commit message, a process </a:t>
            </a:r>
            <a:r>
              <a:rPr lang="en-GB" dirty="0">
                <a:solidFill>
                  <a:srgbClr val="FF0000"/>
                </a:solidFill>
              </a:rPr>
              <a:t>removes the old permanent checkpoint </a:t>
            </a:r>
            <a:r>
              <a:rPr lang="en-GB" dirty="0"/>
              <a:t>and atomically makes the </a:t>
            </a:r>
            <a:r>
              <a:rPr lang="en-GB" dirty="0">
                <a:solidFill>
                  <a:srgbClr val="FF0000"/>
                </a:solidFill>
              </a:rPr>
              <a:t>tentative checkpoint permanent </a:t>
            </a:r>
            <a:r>
              <a:rPr lang="en-GB" dirty="0"/>
              <a:t>and then </a:t>
            </a:r>
            <a:r>
              <a:rPr lang="en-GB" dirty="0">
                <a:solidFill>
                  <a:srgbClr val="FF0000"/>
                </a:solidFill>
              </a:rPr>
              <a:t>resumes its execution </a:t>
            </a:r>
            <a:r>
              <a:rPr lang="en-GB" dirty="0"/>
              <a:t>and exchange of messages with other processes. </a:t>
            </a:r>
          </a:p>
          <a:p>
            <a:pPr>
              <a:buFont typeface="Wingdings" panose="05000000000000000000" pitchFamily="2" charset="2"/>
              <a:buChar char="Ø"/>
            </a:pPr>
            <a:endParaRPr lang="en-GB" dirty="0"/>
          </a:p>
          <a:p>
            <a:pPr>
              <a:buFont typeface="Wingdings" panose="05000000000000000000" pitchFamily="2" charset="2"/>
              <a:buChar char="Ø"/>
            </a:pPr>
            <a:r>
              <a:rPr lang="en-GB" dirty="0"/>
              <a:t>A problem with this approach is that the </a:t>
            </a:r>
            <a:r>
              <a:rPr lang="en-GB" dirty="0">
                <a:solidFill>
                  <a:srgbClr val="FF0000"/>
                </a:solidFill>
              </a:rPr>
              <a:t>computation is blocked during the checkpointing</a:t>
            </a:r>
            <a:endParaRPr lang="en-IN" dirty="0">
              <a:solidFill>
                <a:srgbClr val="FF0000"/>
              </a:solidFill>
            </a:endParaRPr>
          </a:p>
          <a:p>
            <a:endParaRPr lang="en-IN" dirty="0"/>
          </a:p>
        </p:txBody>
      </p:sp>
    </p:spTree>
    <p:extLst>
      <p:ext uri="{BB962C8B-B14F-4D97-AF65-F5344CB8AC3E}">
        <p14:creationId xmlns:p14="http://schemas.microsoft.com/office/powerpoint/2010/main" val="418603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8A50-41D9-3CDF-D630-6FBB9E42C28C}"/>
              </a:ext>
            </a:extLst>
          </p:cNvPr>
          <p:cNvSpPr>
            <a:spLocks noGrp="1"/>
          </p:cNvSpPr>
          <p:nvPr>
            <p:ph type="title"/>
          </p:nvPr>
        </p:nvSpPr>
        <p:spPr/>
        <p:txBody>
          <a:bodyPr>
            <a:normAutofit/>
          </a:bodyPr>
          <a:lstStyle/>
          <a:p>
            <a:r>
              <a:rPr lang="en-IN" sz="3600" b="1" dirty="0"/>
              <a:t>Non-blocking checkpoint Coordination</a:t>
            </a:r>
            <a:endParaRPr lang="en-IN" sz="3600" dirty="0"/>
          </a:p>
        </p:txBody>
      </p:sp>
      <p:sp>
        <p:nvSpPr>
          <p:cNvPr id="3" name="Text Placeholder 2">
            <a:extLst>
              <a:ext uri="{FF2B5EF4-FFF2-40B4-BE49-F238E27FC236}">
                <a16:creationId xmlns:a16="http://schemas.microsoft.com/office/drawing/2014/main" id="{EBAFCB3F-90BE-6BB3-EA04-5BEBE90F4AD9}"/>
              </a:ext>
            </a:extLst>
          </p:cNvPr>
          <p:cNvSpPr>
            <a:spLocks noGrp="1"/>
          </p:cNvSpPr>
          <p:nvPr>
            <p:ph type="body" idx="1"/>
          </p:nvPr>
        </p:nvSpPr>
        <p:spPr/>
        <p:txBody>
          <a:bodyPr/>
          <a:lstStyle/>
          <a:p>
            <a:pPr algn="just">
              <a:buFont typeface="Wingdings" panose="05000000000000000000" pitchFamily="2" charset="2"/>
              <a:buChar char="Ø"/>
            </a:pPr>
            <a:r>
              <a:rPr lang="en-GB" dirty="0"/>
              <a:t>In this approach the processes need not stop their execution while taking checkpoints. </a:t>
            </a:r>
          </a:p>
          <a:p>
            <a:pPr algn="just">
              <a:buFont typeface="Wingdings" panose="05000000000000000000" pitchFamily="2" charset="2"/>
              <a:buChar char="Ø"/>
            </a:pPr>
            <a:r>
              <a:rPr lang="en-GB" dirty="0"/>
              <a:t>A fundamental problem in coordinated checkpointing is </a:t>
            </a:r>
            <a:r>
              <a:rPr lang="en-GB" dirty="0">
                <a:solidFill>
                  <a:srgbClr val="FF0000"/>
                </a:solidFill>
              </a:rPr>
              <a:t>to prevent a process from receiving application messages that could make the checkpoint inconsistent</a:t>
            </a:r>
          </a:p>
          <a:p>
            <a:pPr algn="just">
              <a:buFont typeface="Wingdings" panose="05000000000000000000" pitchFamily="2" charset="2"/>
              <a:buChar char="Ø"/>
            </a:pPr>
            <a:r>
              <a:rPr lang="en-GB" dirty="0"/>
              <a:t>Coordinated checkpointing requires all processes to participate in every checkpoint.</a:t>
            </a:r>
            <a:endParaRPr lang="en-IN" dirty="0">
              <a:solidFill>
                <a:srgbClr val="FF0000"/>
              </a:solidFill>
            </a:endParaRPr>
          </a:p>
        </p:txBody>
      </p:sp>
    </p:spTree>
    <p:extLst>
      <p:ext uri="{BB962C8B-B14F-4D97-AF65-F5344CB8AC3E}">
        <p14:creationId xmlns:p14="http://schemas.microsoft.com/office/powerpoint/2010/main" val="10453923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5222-713F-0D00-4708-FD6C6EEE83A7}"/>
              </a:ext>
            </a:extLst>
          </p:cNvPr>
          <p:cNvSpPr>
            <a:spLocks noGrp="1"/>
          </p:cNvSpPr>
          <p:nvPr>
            <p:ph type="title"/>
          </p:nvPr>
        </p:nvSpPr>
        <p:spPr/>
        <p:txBody>
          <a:bodyPr>
            <a:normAutofit fontScale="90000"/>
          </a:bodyPr>
          <a:lstStyle/>
          <a:p>
            <a:r>
              <a:rPr lang="en-IN" dirty="0"/>
              <a:t>Non-blocking checkpoint Coordination </a:t>
            </a:r>
            <a:r>
              <a:rPr lang="en-IN" dirty="0" err="1"/>
              <a:t>contd</a:t>
            </a:r>
            <a:r>
              <a:rPr lang="en-IN" dirty="0"/>
              <a:t>…</a:t>
            </a:r>
          </a:p>
        </p:txBody>
      </p:sp>
      <p:sp>
        <p:nvSpPr>
          <p:cNvPr id="3" name="Text Placeholder 2">
            <a:extLst>
              <a:ext uri="{FF2B5EF4-FFF2-40B4-BE49-F238E27FC236}">
                <a16:creationId xmlns:a16="http://schemas.microsoft.com/office/drawing/2014/main" id="{8B80F7E4-9E2E-D825-90ED-EF9CE00391EC}"/>
              </a:ext>
            </a:extLst>
          </p:cNvPr>
          <p:cNvSpPr>
            <a:spLocks noGrp="1"/>
          </p:cNvSpPr>
          <p:nvPr>
            <p:ph type="body" idx="1"/>
          </p:nvPr>
        </p:nvSpPr>
        <p:spPr/>
        <p:txBody>
          <a:bodyPr>
            <a:normAutofit fontScale="85000" lnSpcReduction="10000"/>
          </a:bodyPr>
          <a:lstStyle/>
          <a:p>
            <a:r>
              <a:rPr lang="en-IN" dirty="0"/>
              <a:t>Dcd</a:t>
            </a:r>
          </a:p>
          <a:p>
            <a:r>
              <a:rPr lang="en-IN" dirty="0" err="1"/>
              <a:t>Cdxf</a:t>
            </a:r>
            <a:endParaRPr lang="en-IN" dirty="0"/>
          </a:p>
          <a:p>
            <a:r>
              <a:rPr lang="en-IN" dirty="0" err="1"/>
              <a:t>Vfx</a:t>
            </a:r>
            <a:endParaRPr lang="en-IN" dirty="0"/>
          </a:p>
          <a:p>
            <a:r>
              <a:rPr lang="en-IN" dirty="0"/>
              <a:t>D</a:t>
            </a:r>
          </a:p>
          <a:p>
            <a:pPr marL="114300" indent="0">
              <a:buNone/>
            </a:pPr>
            <a:endParaRPr lang="en-IN" dirty="0"/>
          </a:p>
          <a:p>
            <a:endParaRPr lang="en-IN" dirty="0"/>
          </a:p>
          <a:p>
            <a:r>
              <a:rPr lang="en-GB" dirty="0">
                <a:solidFill>
                  <a:srgbClr val="FF0000"/>
                </a:solidFill>
              </a:rPr>
              <a:t>If channels are FIFO</a:t>
            </a:r>
            <a:r>
              <a:rPr lang="en-GB" dirty="0"/>
              <a:t>, this problem can be avoided by preceding the first post-checkpoint message on each channel by a checkpoint request, forcing each process to take a checkpoint before receiving the first post-checkpoint message,</a:t>
            </a:r>
            <a:endParaRPr lang="en-IN" dirty="0"/>
          </a:p>
        </p:txBody>
      </p:sp>
      <p:pic>
        <p:nvPicPr>
          <p:cNvPr id="17" name="Picture 16">
            <a:extLst>
              <a:ext uri="{FF2B5EF4-FFF2-40B4-BE49-F238E27FC236}">
                <a16:creationId xmlns:a16="http://schemas.microsoft.com/office/drawing/2014/main" id="{CA0AD60F-9547-DCAE-FC81-6A741FA3A497}"/>
              </a:ext>
            </a:extLst>
          </p:cNvPr>
          <p:cNvPicPr>
            <a:picLocks noChangeAspect="1"/>
          </p:cNvPicPr>
          <p:nvPr/>
        </p:nvPicPr>
        <p:blipFill>
          <a:blip r:embed="rId3"/>
          <a:stretch>
            <a:fillRect/>
          </a:stretch>
        </p:blipFill>
        <p:spPr>
          <a:xfrm>
            <a:off x="4571995" y="3428998"/>
            <a:ext cx="9" cy="3"/>
          </a:xfrm>
          <a:prstGeom prst="rect">
            <a:avLst/>
          </a:prstGeom>
        </p:spPr>
      </p:pic>
      <p:pic>
        <p:nvPicPr>
          <p:cNvPr id="20" name="Picture 19">
            <a:extLst>
              <a:ext uri="{FF2B5EF4-FFF2-40B4-BE49-F238E27FC236}">
                <a16:creationId xmlns:a16="http://schemas.microsoft.com/office/drawing/2014/main" id="{1F101775-7835-FE4E-C344-83012D1EFADA}"/>
              </a:ext>
            </a:extLst>
          </p:cNvPr>
          <p:cNvPicPr>
            <a:picLocks noChangeAspect="1"/>
          </p:cNvPicPr>
          <p:nvPr/>
        </p:nvPicPr>
        <p:blipFill>
          <a:blip r:embed="rId4"/>
          <a:stretch>
            <a:fillRect/>
          </a:stretch>
        </p:blipFill>
        <p:spPr>
          <a:xfrm>
            <a:off x="663191" y="1733977"/>
            <a:ext cx="8023608" cy="1866900"/>
          </a:xfrm>
          <a:prstGeom prst="rect">
            <a:avLst/>
          </a:prstGeom>
        </p:spPr>
      </p:pic>
    </p:spTree>
    <p:extLst>
      <p:ext uri="{BB962C8B-B14F-4D97-AF65-F5344CB8AC3E}">
        <p14:creationId xmlns:p14="http://schemas.microsoft.com/office/powerpoint/2010/main" val="41528429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5011-34A0-F17B-61C8-B22FD55B004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ED5F4ECF-E0C0-6C3A-544C-ED246E99452B}"/>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CCFE0D2F-1ED3-9A53-01C1-A4AA01FBD79D}"/>
              </a:ext>
            </a:extLst>
          </p:cNvPr>
          <p:cNvPicPr>
            <a:picLocks noChangeAspect="1"/>
          </p:cNvPicPr>
          <p:nvPr/>
        </p:nvPicPr>
        <p:blipFill>
          <a:blip r:embed="rId2"/>
          <a:stretch>
            <a:fillRect/>
          </a:stretch>
        </p:blipFill>
        <p:spPr>
          <a:xfrm>
            <a:off x="2150335" y="4062039"/>
            <a:ext cx="24" cy="13"/>
          </a:xfrm>
          <a:prstGeom prst="rect">
            <a:avLst/>
          </a:prstGeom>
        </p:spPr>
      </p:pic>
      <p:pic>
        <p:nvPicPr>
          <p:cNvPr id="13" name="Picture 12">
            <a:extLst>
              <a:ext uri="{FF2B5EF4-FFF2-40B4-BE49-F238E27FC236}">
                <a16:creationId xmlns:a16="http://schemas.microsoft.com/office/drawing/2014/main" id="{B5C5E735-8CED-355D-1BD6-A6DD1BED2CE7}"/>
              </a:ext>
            </a:extLst>
          </p:cNvPr>
          <p:cNvPicPr>
            <a:picLocks noChangeAspect="1"/>
          </p:cNvPicPr>
          <p:nvPr/>
        </p:nvPicPr>
        <p:blipFill>
          <a:blip r:embed="rId3"/>
          <a:stretch>
            <a:fillRect/>
          </a:stretch>
        </p:blipFill>
        <p:spPr>
          <a:xfrm>
            <a:off x="556793" y="371043"/>
            <a:ext cx="7648575" cy="3924300"/>
          </a:xfrm>
          <a:prstGeom prst="rect">
            <a:avLst/>
          </a:prstGeom>
        </p:spPr>
      </p:pic>
      <p:pic>
        <p:nvPicPr>
          <p:cNvPr id="14" name="Picture 13">
            <a:extLst>
              <a:ext uri="{FF2B5EF4-FFF2-40B4-BE49-F238E27FC236}">
                <a16:creationId xmlns:a16="http://schemas.microsoft.com/office/drawing/2014/main" id="{C004CC35-114A-30F7-B4C6-C9BD4725B769}"/>
              </a:ext>
            </a:extLst>
          </p:cNvPr>
          <p:cNvPicPr>
            <a:picLocks noChangeAspect="1"/>
          </p:cNvPicPr>
          <p:nvPr/>
        </p:nvPicPr>
        <p:blipFill>
          <a:blip r:embed="rId4"/>
          <a:stretch>
            <a:fillRect/>
          </a:stretch>
        </p:blipFill>
        <p:spPr>
          <a:xfrm>
            <a:off x="556793" y="4476750"/>
            <a:ext cx="4219383" cy="1562100"/>
          </a:xfrm>
          <a:prstGeom prst="rect">
            <a:avLst/>
          </a:prstGeom>
        </p:spPr>
      </p:pic>
    </p:spTree>
    <p:extLst>
      <p:ext uri="{BB962C8B-B14F-4D97-AF65-F5344CB8AC3E}">
        <p14:creationId xmlns:p14="http://schemas.microsoft.com/office/powerpoint/2010/main" val="18549228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AFF9-DE49-9F62-D4D3-8073F49EEF33}"/>
              </a:ext>
            </a:extLst>
          </p:cNvPr>
          <p:cNvSpPr>
            <a:spLocks noGrp="1"/>
          </p:cNvSpPr>
          <p:nvPr>
            <p:ph type="title"/>
          </p:nvPr>
        </p:nvSpPr>
        <p:spPr/>
        <p:txBody>
          <a:bodyPr>
            <a:normAutofit fontScale="90000"/>
          </a:bodyPr>
          <a:lstStyle/>
          <a:p>
            <a:r>
              <a:rPr lang="en-IN" dirty="0"/>
              <a:t>3.	Communication-induced checkpointing</a:t>
            </a:r>
          </a:p>
        </p:txBody>
      </p:sp>
      <p:sp>
        <p:nvSpPr>
          <p:cNvPr id="3" name="Text Placeholder 2">
            <a:extLst>
              <a:ext uri="{FF2B5EF4-FFF2-40B4-BE49-F238E27FC236}">
                <a16:creationId xmlns:a16="http://schemas.microsoft.com/office/drawing/2014/main" id="{53B21443-C4E3-4993-7901-90BEF435C75D}"/>
              </a:ext>
            </a:extLst>
          </p:cNvPr>
          <p:cNvSpPr>
            <a:spLocks noGrp="1"/>
          </p:cNvSpPr>
          <p:nvPr>
            <p:ph type="body" idx="1"/>
          </p:nvPr>
        </p:nvSpPr>
        <p:spPr/>
        <p:txBody>
          <a:bodyPr/>
          <a:lstStyle/>
          <a:p>
            <a:r>
              <a:rPr lang="en-GB" dirty="0"/>
              <a:t>Communication-induced checkpointing is another way to </a:t>
            </a:r>
            <a:r>
              <a:rPr lang="en-GB" dirty="0">
                <a:solidFill>
                  <a:srgbClr val="FF0000"/>
                </a:solidFill>
              </a:rPr>
              <a:t>avoid the domino effect</a:t>
            </a:r>
            <a:r>
              <a:rPr lang="en-GB" dirty="0"/>
              <a:t>, while allowing processes to take </a:t>
            </a:r>
            <a:r>
              <a:rPr lang="en-GB" dirty="0">
                <a:solidFill>
                  <a:srgbClr val="FF0000"/>
                </a:solidFill>
              </a:rPr>
              <a:t>some of their checkpoints independently. </a:t>
            </a:r>
            <a:r>
              <a:rPr lang="en-GB" dirty="0"/>
              <a:t>Processes may be </a:t>
            </a:r>
            <a:r>
              <a:rPr lang="en-GB" dirty="0">
                <a:solidFill>
                  <a:srgbClr val="FF0000"/>
                </a:solidFill>
              </a:rPr>
              <a:t>forced to take additional checkpoints</a:t>
            </a:r>
            <a:r>
              <a:rPr lang="en-GB" dirty="0"/>
              <a:t>.</a:t>
            </a:r>
          </a:p>
          <a:p>
            <a:r>
              <a:rPr lang="en-GB" dirty="0"/>
              <a:t>Communication-induced checkpointing reduces or completely </a:t>
            </a:r>
            <a:r>
              <a:rPr lang="en-GB" dirty="0">
                <a:solidFill>
                  <a:srgbClr val="FF0000"/>
                </a:solidFill>
              </a:rPr>
              <a:t>eliminates the useless checkpoints. </a:t>
            </a:r>
            <a:endParaRPr lang="en-IN" dirty="0">
              <a:solidFill>
                <a:srgbClr val="FF0000"/>
              </a:solidFill>
            </a:endParaRPr>
          </a:p>
        </p:txBody>
      </p:sp>
    </p:spTree>
    <p:extLst>
      <p:ext uri="{BB962C8B-B14F-4D97-AF65-F5344CB8AC3E}">
        <p14:creationId xmlns:p14="http://schemas.microsoft.com/office/powerpoint/2010/main" val="35339305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29BE-0A10-6620-5C45-B560DF37C9FE}"/>
              </a:ext>
            </a:extLst>
          </p:cNvPr>
          <p:cNvSpPr>
            <a:spLocks noGrp="1"/>
          </p:cNvSpPr>
          <p:nvPr>
            <p:ph type="title"/>
          </p:nvPr>
        </p:nvSpPr>
        <p:spPr/>
        <p:txBody>
          <a:bodyPr>
            <a:normAutofit fontScale="90000"/>
          </a:bodyPr>
          <a:lstStyle/>
          <a:p>
            <a:r>
              <a:rPr lang="en-IN" dirty="0"/>
              <a:t>communication-induced checkpointing </a:t>
            </a:r>
            <a:r>
              <a:rPr lang="en-IN" dirty="0" err="1"/>
              <a:t>contd</a:t>
            </a:r>
            <a:r>
              <a:rPr lang="en-IN" dirty="0"/>
              <a:t>…</a:t>
            </a:r>
          </a:p>
        </p:txBody>
      </p:sp>
      <p:sp>
        <p:nvSpPr>
          <p:cNvPr id="3" name="Text Placeholder 2">
            <a:extLst>
              <a:ext uri="{FF2B5EF4-FFF2-40B4-BE49-F238E27FC236}">
                <a16:creationId xmlns:a16="http://schemas.microsoft.com/office/drawing/2014/main" id="{39B765F5-9166-D6A2-9D1A-E7DF9E16524F}"/>
              </a:ext>
            </a:extLst>
          </p:cNvPr>
          <p:cNvSpPr>
            <a:spLocks noGrp="1"/>
          </p:cNvSpPr>
          <p:nvPr>
            <p:ph type="body" idx="1"/>
          </p:nvPr>
        </p:nvSpPr>
        <p:spPr/>
        <p:txBody>
          <a:bodyPr>
            <a:normAutofit fontScale="92500" lnSpcReduction="10000"/>
          </a:bodyPr>
          <a:lstStyle/>
          <a:p>
            <a:pPr>
              <a:buFont typeface="Wingdings" panose="05000000000000000000" pitchFamily="2" charset="2"/>
              <a:buChar char="Ø"/>
            </a:pPr>
            <a:r>
              <a:rPr lang="en-GB" dirty="0"/>
              <a:t>In communication-induced checkpointing, processes take </a:t>
            </a:r>
            <a:r>
              <a:rPr lang="en-GB" dirty="0">
                <a:solidFill>
                  <a:srgbClr val="FF0000"/>
                </a:solidFill>
              </a:rPr>
              <a:t>two types of checkpoints</a:t>
            </a:r>
            <a:r>
              <a:rPr lang="en-GB" dirty="0"/>
              <a:t>, namely, </a:t>
            </a:r>
            <a:r>
              <a:rPr lang="en-GB" dirty="0">
                <a:solidFill>
                  <a:srgbClr val="FF0000"/>
                </a:solidFill>
              </a:rPr>
              <a:t>autonomous </a:t>
            </a:r>
            <a:r>
              <a:rPr lang="en-GB" dirty="0">
                <a:solidFill>
                  <a:schemeClr val="tx1"/>
                </a:solidFill>
              </a:rPr>
              <a:t>and</a:t>
            </a:r>
            <a:r>
              <a:rPr lang="en-GB" dirty="0">
                <a:solidFill>
                  <a:srgbClr val="FF0000"/>
                </a:solidFill>
              </a:rPr>
              <a:t> forced </a:t>
            </a:r>
            <a:r>
              <a:rPr lang="en-GB" dirty="0"/>
              <a:t>checkpoints.</a:t>
            </a:r>
          </a:p>
          <a:p>
            <a:pPr>
              <a:buFont typeface="Wingdings" panose="05000000000000000000" pitchFamily="2" charset="2"/>
              <a:buChar char="Ø"/>
            </a:pPr>
            <a:r>
              <a:rPr lang="en-GB" dirty="0"/>
              <a:t> The checkpoints that a process takes independently are called local checkpoints, while those that a process is forced to take are called forced checkpoints. </a:t>
            </a:r>
          </a:p>
          <a:p>
            <a:pPr>
              <a:buFont typeface="Wingdings" panose="05000000000000000000" pitchFamily="2" charset="2"/>
              <a:buChar char="Ø"/>
            </a:pPr>
            <a:r>
              <a:rPr lang="en-GB" dirty="0"/>
              <a:t>Communication-induced checkpointing piggybacks protocol-related information on each application message. </a:t>
            </a:r>
            <a:endParaRPr lang="en-IN" dirty="0"/>
          </a:p>
        </p:txBody>
      </p:sp>
    </p:spTree>
    <p:extLst>
      <p:ext uri="{BB962C8B-B14F-4D97-AF65-F5344CB8AC3E}">
        <p14:creationId xmlns:p14="http://schemas.microsoft.com/office/powerpoint/2010/main" val="5709739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BDF7-B45C-A682-BB36-0737A00990F4}"/>
              </a:ext>
            </a:extLst>
          </p:cNvPr>
          <p:cNvSpPr>
            <a:spLocks noGrp="1"/>
          </p:cNvSpPr>
          <p:nvPr>
            <p:ph type="title"/>
          </p:nvPr>
        </p:nvSpPr>
        <p:spPr/>
        <p:txBody>
          <a:bodyPr>
            <a:normAutofit fontScale="90000"/>
          </a:bodyPr>
          <a:lstStyle/>
          <a:p>
            <a:r>
              <a:rPr lang="en-IN" dirty="0"/>
              <a:t>communication-induced checkpointing </a:t>
            </a:r>
            <a:r>
              <a:rPr lang="en-IN" dirty="0" err="1"/>
              <a:t>contd</a:t>
            </a:r>
            <a:r>
              <a:rPr lang="en-IN" dirty="0"/>
              <a:t>…</a:t>
            </a:r>
          </a:p>
        </p:txBody>
      </p:sp>
      <p:sp>
        <p:nvSpPr>
          <p:cNvPr id="3" name="Text Placeholder 2">
            <a:extLst>
              <a:ext uri="{FF2B5EF4-FFF2-40B4-BE49-F238E27FC236}">
                <a16:creationId xmlns:a16="http://schemas.microsoft.com/office/drawing/2014/main" id="{F8FB7A59-BE76-8591-6AEA-3A30EBF17457}"/>
              </a:ext>
            </a:extLst>
          </p:cNvPr>
          <p:cNvSpPr>
            <a:spLocks noGrp="1"/>
          </p:cNvSpPr>
          <p:nvPr>
            <p:ph type="body" idx="1"/>
          </p:nvPr>
        </p:nvSpPr>
        <p:spPr/>
        <p:txBody>
          <a:bodyPr>
            <a:normAutofit fontScale="85000" lnSpcReduction="10000"/>
          </a:bodyPr>
          <a:lstStyle/>
          <a:p>
            <a:r>
              <a:rPr lang="en-GB" dirty="0"/>
              <a:t>The </a:t>
            </a:r>
            <a:r>
              <a:rPr lang="en-GB" dirty="0">
                <a:solidFill>
                  <a:srgbClr val="FF0000"/>
                </a:solidFill>
              </a:rPr>
              <a:t>receiver</a:t>
            </a:r>
            <a:r>
              <a:rPr lang="en-GB" dirty="0"/>
              <a:t> of each application message uses the piggybacked information to </a:t>
            </a:r>
            <a:r>
              <a:rPr lang="en-GB" dirty="0">
                <a:solidFill>
                  <a:srgbClr val="FF0000"/>
                </a:solidFill>
              </a:rPr>
              <a:t>determine if it has to take a forced checkpoint </a:t>
            </a:r>
            <a:r>
              <a:rPr lang="en-GB" dirty="0"/>
              <a:t>to advance the global recovery line. </a:t>
            </a:r>
          </a:p>
          <a:p>
            <a:r>
              <a:rPr lang="en-GB" dirty="0"/>
              <a:t>The </a:t>
            </a:r>
            <a:r>
              <a:rPr lang="en-GB" dirty="0">
                <a:solidFill>
                  <a:srgbClr val="FF0000"/>
                </a:solidFill>
              </a:rPr>
              <a:t>forced checkpoint must be taken before the </a:t>
            </a:r>
            <a:r>
              <a:rPr lang="en-GB" dirty="0"/>
              <a:t>application may process the contents of the message, possibly incurring some latency and overhead. </a:t>
            </a:r>
          </a:p>
          <a:p>
            <a:r>
              <a:rPr lang="en-GB" dirty="0"/>
              <a:t>It is desirable in these systems to minimize the number of forced checkpoints.</a:t>
            </a:r>
          </a:p>
          <a:p>
            <a:r>
              <a:rPr lang="en-GB" dirty="0"/>
              <a:t> In contrast with coordinated checkpointing, no special coordination messages are exchanged</a:t>
            </a:r>
            <a:endParaRPr lang="en-IN" dirty="0"/>
          </a:p>
        </p:txBody>
      </p:sp>
    </p:spTree>
    <p:extLst>
      <p:ext uri="{BB962C8B-B14F-4D97-AF65-F5344CB8AC3E}">
        <p14:creationId xmlns:p14="http://schemas.microsoft.com/office/powerpoint/2010/main" val="16390255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759B-F897-87B5-5B8D-FEB17835301D}"/>
              </a:ext>
            </a:extLst>
          </p:cNvPr>
          <p:cNvSpPr>
            <a:spLocks noGrp="1"/>
          </p:cNvSpPr>
          <p:nvPr>
            <p:ph type="title"/>
          </p:nvPr>
        </p:nvSpPr>
        <p:spPr/>
        <p:txBody>
          <a:bodyPr>
            <a:normAutofit fontScale="90000"/>
          </a:bodyPr>
          <a:lstStyle/>
          <a:p>
            <a:r>
              <a:rPr lang="en-IN" dirty="0"/>
              <a:t>communication-induced checkpointing </a:t>
            </a:r>
            <a:r>
              <a:rPr lang="en-IN" dirty="0" err="1"/>
              <a:t>contd</a:t>
            </a:r>
            <a:r>
              <a:rPr lang="en-IN" dirty="0"/>
              <a:t>…</a:t>
            </a:r>
          </a:p>
        </p:txBody>
      </p:sp>
      <p:sp>
        <p:nvSpPr>
          <p:cNvPr id="3" name="Text Placeholder 2">
            <a:extLst>
              <a:ext uri="{FF2B5EF4-FFF2-40B4-BE49-F238E27FC236}">
                <a16:creationId xmlns:a16="http://schemas.microsoft.com/office/drawing/2014/main" id="{0B3D8C26-2577-CBE8-B5BE-D1B009C72330}"/>
              </a:ext>
            </a:extLst>
          </p:cNvPr>
          <p:cNvSpPr>
            <a:spLocks noGrp="1"/>
          </p:cNvSpPr>
          <p:nvPr>
            <p:ph type="body" idx="1"/>
          </p:nvPr>
        </p:nvSpPr>
        <p:spPr/>
        <p:txBody>
          <a:bodyPr>
            <a:normAutofit fontScale="77500" lnSpcReduction="20000"/>
          </a:bodyPr>
          <a:lstStyle/>
          <a:p>
            <a:pPr>
              <a:buFont typeface="Wingdings" panose="05000000000000000000" pitchFamily="2" charset="2"/>
              <a:buChar char="Ø"/>
            </a:pPr>
            <a:r>
              <a:rPr lang="en-GB" dirty="0"/>
              <a:t>There are two types of communication-induced checkpointing : </a:t>
            </a:r>
          </a:p>
          <a:p>
            <a:pPr lvl="1">
              <a:buFont typeface="Wingdings" panose="05000000000000000000" pitchFamily="2" charset="2"/>
              <a:buChar char="Ø"/>
            </a:pPr>
            <a:r>
              <a:rPr lang="en-GB" dirty="0" err="1">
                <a:solidFill>
                  <a:srgbClr val="FF0000"/>
                </a:solidFill>
              </a:rPr>
              <a:t>modelbased</a:t>
            </a:r>
            <a:r>
              <a:rPr lang="en-GB" dirty="0">
                <a:solidFill>
                  <a:srgbClr val="FF0000"/>
                </a:solidFill>
              </a:rPr>
              <a:t> checkpointing and</a:t>
            </a:r>
          </a:p>
          <a:p>
            <a:pPr lvl="1">
              <a:buFont typeface="Wingdings" panose="05000000000000000000" pitchFamily="2" charset="2"/>
              <a:buChar char="Ø"/>
            </a:pPr>
            <a:r>
              <a:rPr lang="en-GB" dirty="0">
                <a:solidFill>
                  <a:srgbClr val="FF0000"/>
                </a:solidFill>
              </a:rPr>
              <a:t>index-based checkpointing.</a:t>
            </a:r>
          </a:p>
          <a:p>
            <a:pPr lvl="1">
              <a:buFont typeface="Wingdings" panose="05000000000000000000" pitchFamily="2" charset="2"/>
              <a:buChar char="Ø"/>
            </a:pPr>
            <a:endParaRPr lang="en-GB" dirty="0">
              <a:solidFill>
                <a:srgbClr val="FF0000"/>
              </a:solidFill>
            </a:endParaRPr>
          </a:p>
          <a:p>
            <a:pPr>
              <a:buFont typeface="Wingdings" panose="05000000000000000000" pitchFamily="2" charset="2"/>
              <a:buChar char="Ø"/>
            </a:pPr>
            <a:r>
              <a:rPr lang="en-GB" dirty="0"/>
              <a:t> In model-based checkpointing, the system maintains </a:t>
            </a:r>
            <a:r>
              <a:rPr lang="en-GB" dirty="0">
                <a:solidFill>
                  <a:srgbClr val="FF0000"/>
                </a:solidFill>
              </a:rPr>
              <a:t>checkpoints and communication structures that prevent the domino effec</a:t>
            </a:r>
            <a:r>
              <a:rPr lang="en-GB" dirty="0"/>
              <a:t>t or achieve some even stronger properties. </a:t>
            </a:r>
          </a:p>
          <a:p>
            <a:pPr>
              <a:buFont typeface="Wingdings" panose="05000000000000000000" pitchFamily="2" charset="2"/>
              <a:buChar char="Ø"/>
            </a:pPr>
            <a:r>
              <a:rPr lang="en-GB" dirty="0"/>
              <a:t>In index-based checkpointing, the system uses an </a:t>
            </a:r>
            <a:r>
              <a:rPr lang="en-GB" dirty="0">
                <a:solidFill>
                  <a:srgbClr val="FF0000"/>
                </a:solidFill>
              </a:rPr>
              <a:t>indexing scheme </a:t>
            </a:r>
            <a:r>
              <a:rPr lang="en-GB" dirty="0"/>
              <a:t>for the local and forced checkpoints, such that the checkpoints of the same index at all processes form a consistent state</a:t>
            </a:r>
            <a:endParaRPr lang="en-IN" dirty="0"/>
          </a:p>
        </p:txBody>
      </p:sp>
    </p:spTree>
    <p:extLst>
      <p:ext uri="{BB962C8B-B14F-4D97-AF65-F5344CB8AC3E}">
        <p14:creationId xmlns:p14="http://schemas.microsoft.com/office/powerpoint/2010/main" val="82358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525D-3BAB-7CBD-11CA-62E302C6EF94}"/>
              </a:ext>
            </a:extLst>
          </p:cNvPr>
          <p:cNvSpPr>
            <a:spLocks noGrp="1"/>
          </p:cNvSpPr>
          <p:nvPr>
            <p:ph type="title"/>
          </p:nvPr>
        </p:nvSpPr>
        <p:spPr/>
        <p:txBody>
          <a:bodyPr/>
          <a:lstStyle/>
          <a:p>
            <a:r>
              <a:rPr lang="en-IN" dirty="0"/>
              <a:t>Abstract view of DSM</a:t>
            </a:r>
          </a:p>
        </p:txBody>
      </p:sp>
      <p:sp>
        <p:nvSpPr>
          <p:cNvPr id="3" name="Text Placeholder 2">
            <a:extLst>
              <a:ext uri="{FF2B5EF4-FFF2-40B4-BE49-F238E27FC236}">
                <a16:creationId xmlns:a16="http://schemas.microsoft.com/office/drawing/2014/main" id="{EFDB5078-61D1-D8F2-98C6-B1FB64A5A2CB}"/>
              </a:ext>
            </a:extLst>
          </p:cNvPr>
          <p:cNvSpPr>
            <a:spLocks noGrp="1"/>
          </p:cNvSpPr>
          <p:nvPr>
            <p:ph type="body" idx="1"/>
          </p:nvPr>
        </p:nvSpPr>
        <p:spPr>
          <a:xfrm>
            <a:off x="467248" y="1600200"/>
            <a:ext cx="8229600" cy="4525963"/>
          </a:xfrm>
        </p:spPr>
        <p:txBody>
          <a:bodyPr/>
          <a:lstStyle/>
          <a:p>
            <a:r>
              <a:rPr lang="en-IN" dirty="0"/>
              <a:t>DSM is transparent to programmer</a:t>
            </a:r>
          </a:p>
        </p:txBody>
      </p:sp>
      <p:pic>
        <p:nvPicPr>
          <p:cNvPr id="5" name="Picture 4">
            <a:extLst>
              <a:ext uri="{FF2B5EF4-FFF2-40B4-BE49-F238E27FC236}">
                <a16:creationId xmlns:a16="http://schemas.microsoft.com/office/drawing/2014/main" id="{35263084-B218-3DE4-CB20-36CE0EC8CBB8}"/>
              </a:ext>
            </a:extLst>
          </p:cNvPr>
          <p:cNvPicPr>
            <a:picLocks noChangeAspect="1"/>
          </p:cNvPicPr>
          <p:nvPr/>
        </p:nvPicPr>
        <p:blipFill>
          <a:blip r:embed="rId2"/>
          <a:stretch>
            <a:fillRect/>
          </a:stretch>
        </p:blipFill>
        <p:spPr>
          <a:xfrm>
            <a:off x="818751" y="2167460"/>
            <a:ext cx="5934474" cy="3459617"/>
          </a:xfrm>
          <a:prstGeom prst="rect">
            <a:avLst/>
          </a:prstGeom>
        </p:spPr>
      </p:pic>
    </p:spTree>
    <p:extLst>
      <p:ext uri="{BB962C8B-B14F-4D97-AF65-F5344CB8AC3E}">
        <p14:creationId xmlns:p14="http://schemas.microsoft.com/office/powerpoint/2010/main" val="404991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5334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002060"/>
              </a:buClr>
              <a:buSzPts val="3600"/>
              <a:buFont typeface="Calibri"/>
              <a:buNone/>
            </a:pPr>
            <a:r>
              <a:rPr lang="en-IN" sz="3600" b="1" dirty="0">
                <a:solidFill>
                  <a:srgbClr val="002060"/>
                </a:solidFill>
              </a:rPr>
              <a:t> </a:t>
            </a:r>
            <a:r>
              <a:rPr lang="en-IN" sz="2400" b="1" dirty="0">
                <a:solidFill>
                  <a:srgbClr val="002060"/>
                </a:solidFill>
              </a:rPr>
              <a:t>Distributed shared memory – Disadvantages</a:t>
            </a:r>
            <a:endParaRPr dirty="0"/>
          </a:p>
        </p:txBody>
      </p:sp>
      <p:sp>
        <p:nvSpPr>
          <p:cNvPr id="130" name="Google Shape;130;p8"/>
          <p:cNvSpPr txBox="1">
            <a:spLocks noGrp="1"/>
          </p:cNvSpPr>
          <p:nvPr>
            <p:ph type="body" idx="1"/>
          </p:nvPr>
        </p:nvSpPr>
        <p:spPr>
          <a:xfrm>
            <a:off x="457200" y="1066800"/>
            <a:ext cx="8610600" cy="4953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r>
              <a:rPr lang="en-IN" sz="1800" b="1" dirty="0"/>
              <a:t>DSM has the following</a:t>
            </a:r>
            <a:r>
              <a:rPr lang="en-IN" sz="1800" b="1" dirty="0">
                <a:solidFill>
                  <a:srgbClr val="FF0000"/>
                </a:solidFill>
              </a:rPr>
              <a:t> disadvantages</a:t>
            </a:r>
            <a:r>
              <a:rPr lang="en-IN" sz="1800" b="1" dirty="0"/>
              <a:t>:</a:t>
            </a:r>
            <a:endParaRPr dirty="0"/>
          </a:p>
          <a:p>
            <a:pPr marL="342900" lvl="0" indent="-342900" algn="just" rtl="0">
              <a:lnSpc>
                <a:spcPct val="150000"/>
              </a:lnSpc>
              <a:spcBef>
                <a:spcPts val="360"/>
              </a:spcBef>
              <a:spcAft>
                <a:spcPts val="0"/>
              </a:spcAft>
              <a:buClr>
                <a:schemeClr val="dk1"/>
              </a:buClr>
              <a:buSzPts val="1800"/>
              <a:buAutoNum type="arabicPeriod"/>
            </a:pPr>
            <a:r>
              <a:rPr lang="en-IN" sz="1800" dirty="0"/>
              <a:t>Programmers are not shielded from having to know about various </a:t>
            </a:r>
            <a:r>
              <a:rPr lang="en-IN" sz="1800" dirty="0">
                <a:solidFill>
                  <a:srgbClr val="FF0000"/>
                </a:solidFill>
              </a:rPr>
              <a:t>replica consistency models </a:t>
            </a:r>
            <a:r>
              <a:rPr lang="en-IN" sz="1800" dirty="0"/>
              <a:t>and from </a:t>
            </a:r>
            <a:r>
              <a:rPr lang="en-IN" sz="1800" dirty="0">
                <a:solidFill>
                  <a:srgbClr val="FF0000"/>
                </a:solidFill>
              </a:rPr>
              <a:t>coding</a:t>
            </a:r>
            <a:r>
              <a:rPr lang="en-IN" sz="1800" dirty="0"/>
              <a:t> their distributed applications </a:t>
            </a:r>
            <a:r>
              <a:rPr lang="en-IN" sz="1800" dirty="0">
                <a:solidFill>
                  <a:srgbClr val="FF0000"/>
                </a:solidFill>
              </a:rPr>
              <a:t>according</a:t>
            </a:r>
            <a:r>
              <a:rPr lang="en-IN" sz="1800" dirty="0"/>
              <a:t> to the </a:t>
            </a:r>
            <a:r>
              <a:rPr lang="en-IN" sz="1800" dirty="0">
                <a:solidFill>
                  <a:srgbClr val="FF0000"/>
                </a:solidFill>
              </a:rPr>
              <a:t>semantics of these models.</a:t>
            </a:r>
            <a:endParaRPr dirty="0">
              <a:solidFill>
                <a:srgbClr val="FF0000"/>
              </a:solidFill>
            </a:endParaRPr>
          </a:p>
          <a:p>
            <a:pPr marL="342900" lvl="0" indent="-342900" algn="just" rtl="0">
              <a:lnSpc>
                <a:spcPct val="150000"/>
              </a:lnSpc>
              <a:spcBef>
                <a:spcPts val="360"/>
              </a:spcBef>
              <a:spcAft>
                <a:spcPts val="0"/>
              </a:spcAft>
              <a:buClr>
                <a:schemeClr val="dk1"/>
              </a:buClr>
              <a:buSzPts val="1800"/>
              <a:buAutoNum type="arabicPeriod"/>
            </a:pPr>
            <a:r>
              <a:rPr lang="en-IN" sz="1800" dirty="0"/>
              <a:t> As DSM is implemented under the covers using asynchronous message passing, the </a:t>
            </a:r>
            <a:r>
              <a:rPr lang="en-IN" sz="1800" dirty="0">
                <a:solidFill>
                  <a:srgbClr val="FF0000"/>
                </a:solidFill>
              </a:rPr>
              <a:t>overheads incurred are at least as high as those of a message passing implementation</a:t>
            </a:r>
            <a:r>
              <a:rPr lang="en-IN" sz="1800" dirty="0"/>
              <a:t>. As such, DSM implementations </a:t>
            </a:r>
            <a:r>
              <a:rPr lang="en-IN" sz="1800" dirty="0">
                <a:solidFill>
                  <a:srgbClr val="FF0000"/>
                </a:solidFill>
              </a:rPr>
              <a:t>cannot be more efficient than asynchronous message-passing implementations.</a:t>
            </a:r>
            <a:r>
              <a:rPr lang="en-IN" sz="1800" dirty="0"/>
              <a:t> The generality of the DSM software may make it less efficient. </a:t>
            </a:r>
            <a:endParaRPr sz="18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5520</TotalTime>
  <Words>5463</Words>
  <Application>Microsoft Office PowerPoint</Application>
  <PresentationFormat>On-screen Show (4:3)</PresentationFormat>
  <Paragraphs>417</Paragraphs>
  <Slides>78</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Noto Sans Symbols</vt:lpstr>
      <vt:lpstr>Times New Roman</vt:lpstr>
      <vt:lpstr>Wingdings</vt:lpstr>
      <vt:lpstr>Office Theme</vt:lpstr>
      <vt:lpstr>CST 402 - DISTRIBUTED COMPUTING</vt:lpstr>
      <vt:lpstr>Module – IV Distributed shared memory and Failure Recovery</vt:lpstr>
      <vt:lpstr>Module – IV Lesson Plan</vt:lpstr>
      <vt:lpstr> Distributed shared memory – Abstraction and advantages</vt:lpstr>
      <vt:lpstr> Distributed shared memory – Abstraction and advantages</vt:lpstr>
      <vt:lpstr> Distributed shared memory – Abstraction and advantages</vt:lpstr>
      <vt:lpstr> Distributed shared memory – Abstraction and advantages</vt:lpstr>
      <vt:lpstr>Abstract view of DSM</vt:lpstr>
      <vt:lpstr> Distributed shared memory – Disadvantages</vt:lpstr>
      <vt:lpstr>DSM -disadvantages: </vt:lpstr>
      <vt:lpstr>Issues in designing a DSM system </vt:lpstr>
      <vt:lpstr>Issues in designing a DSM system </vt:lpstr>
      <vt:lpstr>PowerPoint Presentation</vt:lpstr>
      <vt:lpstr>PowerPoint Presentation</vt:lpstr>
      <vt:lpstr> Shared memory mutual exclusion</vt:lpstr>
      <vt:lpstr>Lamport’s bakery algorithm</vt:lpstr>
      <vt:lpstr>Lamport’s bakery algorithm</vt:lpstr>
      <vt:lpstr>Lamport’s bakery algorithm</vt:lpstr>
      <vt:lpstr>Lamport’s bakery algorithm</vt:lpstr>
      <vt:lpstr>Lamport’s bakery algorithm</vt:lpstr>
      <vt:lpstr>Lamport’s bakery algorithm</vt:lpstr>
      <vt:lpstr>Checkpointing and rollback recovery</vt:lpstr>
      <vt:lpstr>Checkpointing and rollback recovery</vt:lpstr>
      <vt:lpstr>Checkpointing and rollback recovery</vt:lpstr>
      <vt:lpstr>Checkpointing and rollback recovery</vt:lpstr>
      <vt:lpstr>Checkpointing and rollback recovery</vt:lpstr>
      <vt:lpstr>PowerPoint Presentation</vt:lpstr>
      <vt:lpstr>Checkpointing and rollback recovery</vt:lpstr>
      <vt:lpstr> Checkpointing and rollback recovery: System model  </vt:lpstr>
      <vt:lpstr>Checkpointing and rollback recovery: System model</vt:lpstr>
      <vt:lpstr> Rollback recovery : System model  </vt:lpstr>
      <vt:lpstr>Rollback recovery : System model</vt:lpstr>
      <vt:lpstr>Checkpointing and rollback recovery</vt:lpstr>
      <vt:lpstr>Checkpointing and rollback recovery</vt:lpstr>
      <vt:lpstr>Checkpointing and rollback recovery</vt:lpstr>
      <vt:lpstr>Checkpointing and rollback recovery</vt:lpstr>
      <vt:lpstr>Interactions with the outside world</vt:lpstr>
      <vt:lpstr>Interactions with the outside world</vt:lpstr>
      <vt:lpstr>Different types of messages</vt:lpstr>
      <vt:lpstr>PowerPoint Presentation</vt:lpstr>
      <vt:lpstr>Different types of messages</vt:lpstr>
      <vt:lpstr>Different types of messages</vt:lpstr>
      <vt:lpstr>Different types of messages</vt:lpstr>
      <vt:lpstr>Different types of messages</vt:lpstr>
      <vt:lpstr>Different types of messages</vt:lpstr>
      <vt:lpstr>PowerPoint Presentation</vt:lpstr>
      <vt:lpstr>PowerPoint Presentation</vt:lpstr>
      <vt:lpstr>Issues in failure recovery</vt:lpstr>
      <vt:lpstr>PowerPoint Presentation</vt:lpstr>
      <vt:lpstr>Issues in failure recovery</vt:lpstr>
      <vt:lpstr>Issues in failure recovery</vt:lpstr>
      <vt:lpstr>Issues in failure recovery</vt:lpstr>
      <vt:lpstr>Issues in failure recovery</vt:lpstr>
      <vt:lpstr>Issues in failure recovery</vt:lpstr>
      <vt:lpstr>Issues in failure recovery</vt:lpstr>
      <vt:lpstr>Issues in failure recovery</vt:lpstr>
      <vt:lpstr>Issues in failure recovery</vt:lpstr>
      <vt:lpstr>PowerPoint Presentation</vt:lpstr>
      <vt:lpstr>Checkpoint-based recovery</vt:lpstr>
      <vt:lpstr>Checkpoint-based recovery</vt:lpstr>
      <vt:lpstr>Checkpoint-based recovery</vt:lpstr>
      <vt:lpstr> Uncoordinated checkpointing Disadvantages</vt:lpstr>
      <vt:lpstr>Uncoordinated checkpointing</vt:lpstr>
      <vt:lpstr>Uncoordinated checkpointing</vt:lpstr>
      <vt:lpstr>Uncoordinated checkpointing</vt:lpstr>
      <vt:lpstr>Direct dependency tracking technique in uncoordinated checkpointing</vt:lpstr>
      <vt:lpstr>2. Coordinated checkpointing</vt:lpstr>
      <vt:lpstr>Coordinated checkpointing :disadvantage</vt:lpstr>
      <vt:lpstr>Coordinated checkpointing: approaches</vt:lpstr>
      <vt:lpstr>Blocking Coordinated checkpointing</vt:lpstr>
      <vt:lpstr>Blocking Coordinated checkpointing contd…</vt:lpstr>
      <vt:lpstr>Non-blocking checkpoint Coordination</vt:lpstr>
      <vt:lpstr>Non-blocking checkpoint Coordination contd…</vt:lpstr>
      <vt:lpstr>PowerPoint Presentation</vt:lpstr>
      <vt:lpstr>3. Communication-induced checkpointing</vt:lpstr>
      <vt:lpstr>communication-induced checkpointing contd…</vt:lpstr>
      <vt:lpstr>communication-induced checkpointing contd…</vt:lpstr>
      <vt:lpstr>communication-induced checkpointing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402 - DISTRIBUTED COMPUTING</dc:title>
  <dc:creator>Jithin Jacob</dc:creator>
  <cp:lastModifiedBy>Manju</cp:lastModifiedBy>
  <cp:revision>63</cp:revision>
  <dcterms:created xsi:type="dcterms:W3CDTF">2006-08-16T00:00:00Z</dcterms:created>
  <dcterms:modified xsi:type="dcterms:W3CDTF">2023-05-03T15:55:55Z</dcterms:modified>
</cp:coreProperties>
</file>