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1310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328968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214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718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32224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07537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99759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48001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09839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05122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310163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315202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391782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39682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018622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4069029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4504093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3289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310360"/>
            <a:ext cx="46101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444" y="1026717"/>
            <a:ext cx="3847211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10" Type="http://schemas.openxmlformats.org/officeDocument/2006/relationships/image" Target="../media/image4.png"/><Relationship Id="rId4" Type="http://schemas.openxmlformats.org/officeDocument/2006/relationships/slide" Target="slide8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12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image" Target="../media/image11.png"/><Relationship Id="rId5" Type="http://schemas.openxmlformats.org/officeDocument/2006/relationships/slide" Target="slide11.xml"/><Relationship Id="rId10" Type="http://schemas.openxmlformats.org/officeDocument/2006/relationships/image" Target="../media/image7.png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image" Target="../media/image10.png"/><Relationship Id="rId5" Type="http://schemas.openxmlformats.org/officeDocument/2006/relationships/slide" Target="slide11.xml"/><Relationship Id="rId10" Type="http://schemas.openxmlformats.org/officeDocument/2006/relationships/image" Target="../media/image7.png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image" Target="../media/image10.png"/><Relationship Id="rId5" Type="http://schemas.openxmlformats.org/officeDocument/2006/relationships/slide" Target="slide11.xml"/><Relationship Id="rId10" Type="http://schemas.openxmlformats.org/officeDocument/2006/relationships/image" Target="../media/image7.png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image" Target="../media/image10.png"/><Relationship Id="rId5" Type="http://schemas.openxmlformats.org/officeDocument/2006/relationships/slide" Target="slide11.xml"/><Relationship Id="rId10" Type="http://schemas.openxmlformats.org/officeDocument/2006/relationships/image" Target="../media/image7.png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10" Type="http://schemas.openxmlformats.org/officeDocument/2006/relationships/image" Target="../media/image7.png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image" Target="../media/image7.png"/><Relationship Id="rId5" Type="http://schemas.openxmlformats.org/officeDocument/2006/relationships/slide" Target="slide11.xml"/><Relationship Id="rId10" Type="http://schemas.openxmlformats.org/officeDocument/2006/relationships/image" Target="../media/image10.png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12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image" Target="../media/image10.png"/><Relationship Id="rId5" Type="http://schemas.openxmlformats.org/officeDocument/2006/relationships/slide" Target="slide11.xml"/><Relationship Id="rId10" Type="http://schemas.openxmlformats.org/officeDocument/2006/relationships/image" Target="../media/image7.png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12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image" Target="../media/image8.png"/><Relationship Id="rId5" Type="http://schemas.openxmlformats.org/officeDocument/2006/relationships/slide" Target="slide11.xml"/><Relationship Id="rId10" Type="http://schemas.openxmlformats.org/officeDocument/2006/relationships/image" Target="../media/image7.png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12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image" Target="../media/image11.png"/><Relationship Id="rId5" Type="http://schemas.openxmlformats.org/officeDocument/2006/relationships/slide" Target="slide11.xml"/><Relationship Id="rId10" Type="http://schemas.openxmlformats.org/officeDocument/2006/relationships/image" Target="../media/image7.png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10" Type="http://schemas.openxmlformats.org/officeDocument/2006/relationships/image" Target="../media/image13.png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12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image" Target="../media/image11.png"/><Relationship Id="rId5" Type="http://schemas.openxmlformats.org/officeDocument/2006/relationships/slide" Target="slide11.xml"/><Relationship Id="rId10" Type="http://schemas.openxmlformats.org/officeDocument/2006/relationships/image" Target="../media/image10.png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image" Target="../media/image10.png"/><Relationship Id="rId5" Type="http://schemas.openxmlformats.org/officeDocument/2006/relationships/slide" Target="slide11.xml"/><Relationship Id="rId10" Type="http://schemas.openxmlformats.org/officeDocument/2006/relationships/image" Target="../media/image7.png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image" Target="../media/image11.png"/><Relationship Id="rId5" Type="http://schemas.openxmlformats.org/officeDocument/2006/relationships/slide" Target="slide11.xml"/><Relationship Id="rId10" Type="http://schemas.openxmlformats.org/officeDocument/2006/relationships/image" Target="../media/image7.png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image" Target="../media/image11.png"/><Relationship Id="rId5" Type="http://schemas.openxmlformats.org/officeDocument/2006/relationships/slide" Target="slide11.xml"/><Relationship Id="rId10" Type="http://schemas.openxmlformats.org/officeDocument/2006/relationships/image" Target="../media/image7.png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image" Target="../media/image10.png"/><Relationship Id="rId5" Type="http://schemas.openxmlformats.org/officeDocument/2006/relationships/slide" Target="slide11.xml"/><Relationship Id="rId10" Type="http://schemas.openxmlformats.org/officeDocument/2006/relationships/image" Target="../media/image7.png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0"/>
            <a:ext cx="4541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Functional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Basics</a:t>
            </a:r>
            <a:r>
              <a:rPr sz="600" spc="36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Functional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Types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Equivalence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class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partitioning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Boundary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value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Decision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Tables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Ran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193" y="1812492"/>
            <a:ext cx="4040504" cy="529590"/>
            <a:chOff x="309193" y="1812492"/>
            <a:chExt cx="4040504" cy="529590"/>
          </a:xfrm>
        </p:grpSpPr>
        <p:sp>
          <p:nvSpPr>
            <p:cNvPr id="5" name="object 5"/>
            <p:cNvSpPr/>
            <p:nvPr/>
          </p:nvSpPr>
          <p:spPr>
            <a:xfrm>
              <a:off x="309193" y="1812492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9994" y="2240241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794" y="2227541"/>
              <a:ext cx="3938802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98846" y="1863051"/>
              <a:ext cx="50751" cy="37718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1856912"/>
              <a:ext cx="3989704" cy="434340"/>
            </a:xfrm>
            <a:custGeom>
              <a:avLst/>
              <a:gdLst/>
              <a:ahLst/>
              <a:cxnLst/>
              <a:rect l="l" t="t" r="r" b="b"/>
              <a:pathLst>
                <a:path w="3989704" h="434339">
                  <a:moveTo>
                    <a:pt x="3989652" y="0"/>
                  </a:moveTo>
                  <a:lnTo>
                    <a:pt x="0" y="0"/>
                  </a:lnTo>
                  <a:lnTo>
                    <a:pt x="0" y="383329"/>
                  </a:lnTo>
                  <a:lnTo>
                    <a:pt x="4008" y="403054"/>
                  </a:lnTo>
                  <a:lnTo>
                    <a:pt x="14922" y="419207"/>
                  </a:lnTo>
                  <a:lnTo>
                    <a:pt x="31075" y="430121"/>
                  </a:lnTo>
                  <a:lnTo>
                    <a:pt x="50800" y="434129"/>
                  </a:lnTo>
                  <a:lnTo>
                    <a:pt x="3938852" y="434129"/>
                  </a:lnTo>
                  <a:lnTo>
                    <a:pt x="3958576" y="430121"/>
                  </a:lnTo>
                  <a:lnTo>
                    <a:pt x="3974729" y="419207"/>
                  </a:lnTo>
                  <a:lnTo>
                    <a:pt x="3985644" y="403054"/>
                  </a:lnTo>
                  <a:lnTo>
                    <a:pt x="3989652" y="38332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1901149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39">
                  <a:moveTo>
                    <a:pt x="0" y="35814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18884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18757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6" y="18630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04187" y="1915068"/>
            <a:ext cx="13995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Functional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53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75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8001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83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83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12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163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20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78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82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86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9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409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41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Functional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Basics</a:t>
            </a:r>
            <a:r>
              <a:rPr sz="600" spc="36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Functional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Types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Equivalence</a:t>
            </a:r>
            <a:r>
              <a:rPr sz="600" spc="5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class</a:t>
            </a:r>
            <a:r>
              <a:rPr sz="600" spc="6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partitioning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 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Boundary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value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Decision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Tables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Ran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Equivalence</a:t>
            </a:r>
            <a:r>
              <a:rPr spc="30" dirty="0"/>
              <a:t> </a:t>
            </a:r>
            <a:r>
              <a:rPr spc="-50" dirty="0"/>
              <a:t>class</a:t>
            </a:r>
            <a:r>
              <a:rPr spc="30" dirty="0"/>
              <a:t> </a:t>
            </a:r>
            <a:r>
              <a:rPr spc="-35" dirty="0"/>
              <a:t>partitioning:</a:t>
            </a:r>
            <a:r>
              <a:rPr spc="185" dirty="0"/>
              <a:t> </a:t>
            </a:r>
            <a:r>
              <a:rPr spc="-45" dirty="0"/>
              <a:t>Example,</a:t>
            </a:r>
            <a:r>
              <a:rPr spc="30" dirty="0"/>
              <a:t> </a:t>
            </a:r>
            <a:r>
              <a:rPr spc="-35" dirty="0"/>
              <a:t>contd.</a:t>
            </a: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409128"/>
            <a:ext cx="65265" cy="6526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1619161"/>
            <a:ext cx="65265" cy="6526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829193"/>
            <a:ext cx="65265" cy="6526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2551" y="2039226"/>
            <a:ext cx="65265" cy="6526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2551" y="2249259"/>
            <a:ext cx="65265" cy="65265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47294" y="1071865"/>
            <a:ext cx="3817620" cy="16681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five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below:</a:t>
            </a:r>
            <a:endParaRPr sz="1100">
              <a:latin typeface="Tahoma"/>
              <a:cs typeface="Tahoma"/>
            </a:endParaRPr>
          </a:p>
          <a:p>
            <a:pPr marL="289560" marR="1670685">
              <a:lnSpc>
                <a:spcPct val="125299"/>
              </a:lnSpc>
            </a:pP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≤</a:t>
            </a:r>
            <a:r>
              <a:rPr sz="1100" i="1" spc="-30" dirty="0">
                <a:latin typeface="Verdana"/>
                <a:cs typeface="Verdana"/>
              </a:rPr>
              <a:t> </a:t>
            </a:r>
            <a:r>
              <a:rPr sz="1100" spc="-30" dirty="0">
                <a:latin typeface="Tahoma"/>
                <a:cs typeface="Tahoma"/>
              </a:rPr>
              <a:t>AGI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≤</a:t>
            </a:r>
            <a:r>
              <a:rPr sz="1100" i="1" spc="-30" dirty="0">
                <a:latin typeface="Verdana"/>
                <a:cs typeface="Verdana"/>
              </a:rPr>
              <a:t> </a:t>
            </a:r>
            <a:r>
              <a:rPr sz="1100" spc="-60" dirty="0">
                <a:latin typeface="Tahoma"/>
                <a:cs typeface="Tahoma"/>
              </a:rPr>
              <a:t>29,500: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Valid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AG1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30" dirty="0">
                <a:latin typeface="Verdana"/>
                <a:cs typeface="Verdana"/>
              </a:rPr>
              <a:t> </a:t>
            </a:r>
            <a:r>
              <a:rPr sz="1100" spc="-75" dirty="0">
                <a:latin typeface="Tahoma"/>
                <a:cs typeface="Tahoma"/>
              </a:rPr>
              <a:t>1: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Invalid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input.</a:t>
            </a:r>
            <a:endParaRPr sz="1100">
              <a:latin typeface="Tahoma"/>
              <a:cs typeface="Tahoma"/>
            </a:endParaRPr>
          </a:p>
          <a:p>
            <a:pPr marL="289560" marR="1141095">
              <a:lnSpc>
                <a:spcPct val="125299"/>
              </a:lnSpc>
            </a:pPr>
            <a:r>
              <a:rPr sz="1100" spc="-55" dirty="0">
                <a:latin typeface="Tahoma"/>
                <a:cs typeface="Tahoma"/>
              </a:rPr>
              <a:t>29,501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≤</a:t>
            </a:r>
            <a:r>
              <a:rPr sz="1100" i="1" spc="-25" dirty="0">
                <a:latin typeface="Verdana"/>
                <a:cs typeface="Verdana"/>
              </a:rPr>
              <a:t> </a:t>
            </a:r>
            <a:r>
              <a:rPr sz="1100" spc="-30" dirty="0">
                <a:latin typeface="Tahoma"/>
                <a:cs typeface="Tahoma"/>
              </a:rPr>
              <a:t>AGI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≤</a:t>
            </a:r>
            <a:r>
              <a:rPr sz="1100" i="1" spc="-25" dirty="0">
                <a:latin typeface="Verdana"/>
                <a:cs typeface="Verdana"/>
              </a:rPr>
              <a:t> </a:t>
            </a:r>
            <a:r>
              <a:rPr sz="1100" spc="-60" dirty="0">
                <a:latin typeface="Tahoma"/>
                <a:cs typeface="Tahoma"/>
              </a:rPr>
              <a:t>58,500: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Valid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input.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58,501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≤</a:t>
            </a:r>
            <a:r>
              <a:rPr sz="1100" i="1" spc="-25" dirty="0">
                <a:latin typeface="Verdana"/>
                <a:cs typeface="Verdana"/>
              </a:rPr>
              <a:t> </a:t>
            </a:r>
            <a:r>
              <a:rPr sz="1100" spc="-30" dirty="0">
                <a:latin typeface="Tahoma"/>
                <a:cs typeface="Tahoma"/>
              </a:rPr>
              <a:t>AGI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≤</a:t>
            </a:r>
            <a:r>
              <a:rPr sz="1100" i="1" spc="-30" dirty="0">
                <a:latin typeface="Verdana"/>
                <a:cs typeface="Verdana"/>
              </a:rPr>
              <a:t> </a:t>
            </a:r>
            <a:r>
              <a:rPr sz="1100" spc="-55" dirty="0">
                <a:latin typeface="Tahoma"/>
                <a:cs typeface="Tahoma"/>
              </a:rPr>
              <a:t>100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billion: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Valid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AGI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25" dirty="0">
                <a:latin typeface="Verdana"/>
                <a:cs typeface="Verdana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billion: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Invalid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Tahoma"/>
                <a:cs typeface="Tahoma"/>
              </a:rPr>
              <a:t>Five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cases,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number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AGI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above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range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suffice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tax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requirement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AGI.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53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75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8001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83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512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12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163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20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78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82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86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9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409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41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Functional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Basics</a:t>
            </a:r>
            <a:r>
              <a:rPr sz="600" spc="36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Functional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Types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Equivalence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class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partitioning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Boundary</a:t>
            </a:r>
            <a:r>
              <a:rPr sz="600" spc="6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value</a:t>
            </a:r>
            <a:r>
              <a:rPr sz="600" spc="6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r>
              <a:rPr sz="60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Decision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Tables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Ran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Boundary</a:t>
            </a:r>
            <a:r>
              <a:rPr spc="-10" dirty="0"/>
              <a:t> </a:t>
            </a:r>
            <a:r>
              <a:rPr spc="-60" dirty="0"/>
              <a:t>value</a:t>
            </a:r>
            <a:r>
              <a:rPr spc="-5" dirty="0"/>
              <a:t> </a:t>
            </a:r>
            <a:r>
              <a:rPr spc="-50" dirty="0"/>
              <a:t>analysis</a:t>
            </a: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114577"/>
            <a:ext cx="65265" cy="65265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5270" marR="5080">
              <a:lnSpc>
                <a:spcPct val="102600"/>
              </a:lnSpc>
              <a:spcBef>
                <a:spcPts val="55"/>
              </a:spcBef>
            </a:pPr>
            <a:r>
              <a:rPr spc="-35" dirty="0">
                <a:solidFill>
                  <a:srgbClr val="0000FF"/>
                </a:solidFill>
              </a:rPr>
              <a:t>Boundary</a:t>
            </a:r>
            <a:r>
              <a:rPr spc="25" dirty="0">
                <a:solidFill>
                  <a:srgbClr val="0000FF"/>
                </a:solidFill>
              </a:rPr>
              <a:t> </a:t>
            </a:r>
            <a:r>
              <a:rPr spc="-35" dirty="0">
                <a:solidFill>
                  <a:srgbClr val="0000FF"/>
                </a:solidFill>
              </a:rPr>
              <a:t>Value</a:t>
            </a:r>
            <a:r>
              <a:rPr spc="25" dirty="0">
                <a:solidFill>
                  <a:srgbClr val="0000FF"/>
                </a:solidFill>
              </a:rPr>
              <a:t> </a:t>
            </a:r>
            <a:r>
              <a:rPr spc="-30" dirty="0">
                <a:solidFill>
                  <a:srgbClr val="0000FF"/>
                </a:solidFill>
              </a:rPr>
              <a:t>Analysis</a:t>
            </a:r>
            <a:r>
              <a:rPr spc="25" dirty="0">
                <a:solidFill>
                  <a:srgbClr val="0000FF"/>
                </a:solidFill>
              </a:rPr>
              <a:t> (BVA) </a:t>
            </a:r>
            <a:r>
              <a:rPr spc="-35" dirty="0"/>
              <a:t>is</a:t>
            </a:r>
            <a:r>
              <a:rPr spc="25" dirty="0"/>
              <a:t> </a:t>
            </a:r>
            <a:r>
              <a:rPr spc="-30" dirty="0"/>
              <a:t>about</a:t>
            </a:r>
            <a:r>
              <a:rPr spc="20" dirty="0"/>
              <a:t> </a:t>
            </a:r>
            <a:r>
              <a:rPr spc="-45" dirty="0"/>
              <a:t>selecting</a:t>
            </a:r>
            <a:r>
              <a:rPr spc="25" dirty="0"/>
              <a:t> </a:t>
            </a:r>
            <a:r>
              <a:rPr spc="-30" dirty="0"/>
              <a:t>test</a:t>
            </a:r>
            <a:r>
              <a:rPr spc="20" dirty="0"/>
              <a:t> </a:t>
            </a:r>
            <a:r>
              <a:rPr spc="-35" dirty="0"/>
              <a:t>inputs </a:t>
            </a:r>
            <a:r>
              <a:rPr spc="-330" dirty="0"/>
              <a:t> </a:t>
            </a:r>
            <a:r>
              <a:rPr spc="-65" dirty="0"/>
              <a:t>near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50" dirty="0"/>
              <a:t>boundary</a:t>
            </a:r>
            <a:r>
              <a:rPr spc="20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35" dirty="0"/>
              <a:t>data</a:t>
            </a:r>
            <a:r>
              <a:rPr spc="20" dirty="0"/>
              <a:t> </a:t>
            </a:r>
            <a:r>
              <a:rPr spc="-45" dirty="0"/>
              <a:t>domain</a:t>
            </a:r>
            <a:r>
              <a:rPr spc="20" dirty="0"/>
              <a:t> </a:t>
            </a:r>
            <a:r>
              <a:rPr spc="-65" dirty="0"/>
              <a:t>so</a:t>
            </a:r>
            <a:r>
              <a:rPr spc="15" dirty="0"/>
              <a:t> </a:t>
            </a:r>
            <a:r>
              <a:rPr spc="-15" dirty="0"/>
              <a:t>that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35" dirty="0"/>
              <a:t>data</a:t>
            </a:r>
            <a:r>
              <a:rPr spc="20" dirty="0"/>
              <a:t> </a:t>
            </a:r>
            <a:r>
              <a:rPr spc="-25" dirty="0"/>
              <a:t>both </a:t>
            </a:r>
            <a:r>
              <a:rPr spc="-20" dirty="0"/>
              <a:t> </a:t>
            </a:r>
            <a:r>
              <a:rPr spc="-25" dirty="0"/>
              <a:t>within</a:t>
            </a:r>
            <a:r>
              <a:rPr spc="15" dirty="0"/>
              <a:t> </a:t>
            </a:r>
            <a:r>
              <a:rPr spc="-50" dirty="0"/>
              <a:t>and</a:t>
            </a:r>
            <a:r>
              <a:rPr spc="20" dirty="0"/>
              <a:t> </a:t>
            </a:r>
            <a:r>
              <a:rPr spc="-45" dirty="0"/>
              <a:t>outside</a:t>
            </a:r>
            <a:r>
              <a:rPr spc="20" dirty="0"/>
              <a:t> </a:t>
            </a:r>
            <a:r>
              <a:rPr spc="-55" dirty="0"/>
              <a:t>an</a:t>
            </a:r>
            <a:r>
              <a:rPr spc="20" dirty="0"/>
              <a:t> </a:t>
            </a:r>
            <a:r>
              <a:rPr spc="-50" dirty="0"/>
              <a:t>equivalence</a:t>
            </a:r>
            <a:r>
              <a:rPr spc="20" dirty="0"/>
              <a:t> </a:t>
            </a:r>
            <a:r>
              <a:rPr spc="-45" dirty="0"/>
              <a:t>class</a:t>
            </a:r>
            <a:r>
              <a:rPr spc="20" dirty="0"/>
              <a:t> </a:t>
            </a:r>
            <a:r>
              <a:rPr spc="-70" dirty="0"/>
              <a:t>are</a:t>
            </a:r>
            <a:r>
              <a:rPr spc="20" dirty="0"/>
              <a:t> </a:t>
            </a:r>
            <a:r>
              <a:rPr spc="-50" dirty="0"/>
              <a:t>selected.</a:t>
            </a:r>
          </a:p>
          <a:p>
            <a:pPr marL="255270" marR="22225">
              <a:lnSpc>
                <a:spcPct val="102699"/>
              </a:lnSpc>
              <a:spcBef>
                <a:spcPts val="300"/>
              </a:spcBef>
            </a:pPr>
            <a:r>
              <a:rPr spc="40" dirty="0"/>
              <a:t>BVA</a:t>
            </a:r>
            <a:r>
              <a:rPr spc="20" dirty="0"/>
              <a:t> </a:t>
            </a:r>
            <a:r>
              <a:rPr spc="-55" dirty="0"/>
              <a:t>produces</a:t>
            </a:r>
            <a:r>
              <a:rPr spc="20" dirty="0"/>
              <a:t> </a:t>
            </a:r>
            <a:r>
              <a:rPr spc="-30" dirty="0"/>
              <a:t>test</a:t>
            </a:r>
            <a:r>
              <a:rPr spc="25" dirty="0"/>
              <a:t> </a:t>
            </a:r>
            <a:r>
              <a:rPr spc="-35" dirty="0"/>
              <a:t>inputs</a:t>
            </a:r>
            <a:r>
              <a:rPr spc="20" dirty="0"/>
              <a:t> </a:t>
            </a:r>
            <a:r>
              <a:rPr spc="-65" dirty="0"/>
              <a:t>near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5" dirty="0"/>
              <a:t> </a:t>
            </a:r>
            <a:r>
              <a:rPr spc="-50" dirty="0"/>
              <a:t>boundaries</a:t>
            </a:r>
            <a:r>
              <a:rPr spc="20" dirty="0"/>
              <a:t> </a:t>
            </a:r>
            <a:r>
              <a:rPr spc="-15" dirty="0"/>
              <a:t>to</a:t>
            </a:r>
            <a:r>
              <a:rPr spc="20" dirty="0"/>
              <a:t> </a:t>
            </a:r>
            <a:r>
              <a:rPr spc="-30" dirty="0"/>
              <a:t>find</a:t>
            </a:r>
            <a:r>
              <a:rPr spc="20" dirty="0"/>
              <a:t> </a:t>
            </a:r>
            <a:r>
              <a:rPr spc="-40" dirty="0"/>
              <a:t>failures </a:t>
            </a:r>
            <a:r>
              <a:rPr spc="-330" dirty="0"/>
              <a:t> </a:t>
            </a:r>
            <a:r>
              <a:rPr spc="-60" dirty="0"/>
              <a:t>caused</a:t>
            </a:r>
            <a:r>
              <a:rPr spc="15" dirty="0"/>
              <a:t> </a:t>
            </a:r>
            <a:r>
              <a:rPr spc="-60" dirty="0"/>
              <a:t>by</a:t>
            </a:r>
            <a:r>
              <a:rPr spc="15" dirty="0"/>
              <a:t> </a:t>
            </a:r>
            <a:r>
              <a:rPr spc="-35" dirty="0"/>
              <a:t>incorrect</a:t>
            </a:r>
            <a:r>
              <a:rPr spc="20" dirty="0"/>
              <a:t> </a:t>
            </a:r>
            <a:r>
              <a:rPr spc="-35" dirty="0"/>
              <a:t>implementation</a:t>
            </a:r>
            <a:r>
              <a:rPr spc="20" dirty="0"/>
              <a:t> </a:t>
            </a:r>
            <a:r>
              <a:rPr spc="-15" dirty="0"/>
              <a:t>at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50" dirty="0"/>
              <a:t>boundaries.</a:t>
            </a:r>
          </a:p>
          <a:p>
            <a:pPr marL="255270" marR="51435">
              <a:lnSpc>
                <a:spcPct val="102600"/>
              </a:lnSpc>
              <a:spcBef>
                <a:spcPts val="300"/>
              </a:spcBef>
            </a:pPr>
            <a:r>
              <a:rPr spc="-40" dirty="0"/>
              <a:t>Once</a:t>
            </a:r>
            <a:r>
              <a:rPr spc="15" dirty="0"/>
              <a:t> </a:t>
            </a:r>
            <a:r>
              <a:rPr spc="-50" dirty="0"/>
              <a:t>equivalence</a:t>
            </a:r>
            <a:r>
              <a:rPr spc="20" dirty="0"/>
              <a:t> </a:t>
            </a:r>
            <a:r>
              <a:rPr spc="-45" dirty="0"/>
              <a:t>class</a:t>
            </a:r>
            <a:r>
              <a:rPr spc="20" dirty="0"/>
              <a:t> </a:t>
            </a:r>
            <a:r>
              <a:rPr spc="-25" dirty="0"/>
              <a:t>partitioning</a:t>
            </a:r>
            <a:r>
              <a:rPr spc="20" dirty="0"/>
              <a:t> </a:t>
            </a:r>
            <a:r>
              <a:rPr spc="-30" dirty="0"/>
              <a:t>partitions</a:t>
            </a:r>
            <a:r>
              <a:rPr spc="25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35" dirty="0"/>
              <a:t>inputs, </a:t>
            </a:r>
            <a:r>
              <a:rPr spc="-30" dirty="0"/>
              <a:t> </a:t>
            </a:r>
            <a:r>
              <a:rPr spc="-50" dirty="0"/>
              <a:t>boundary</a:t>
            </a:r>
            <a:r>
              <a:rPr spc="20" dirty="0"/>
              <a:t> </a:t>
            </a:r>
            <a:r>
              <a:rPr spc="-55" dirty="0"/>
              <a:t>values</a:t>
            </a:r>
            <a:r>
              <a:rPr spc="15" dirty="0"/>
              <a:t> </a:t>
            </a:r>
            <a:r>
              <a:rPr spc="-70" dirty="0"/>
              <a:t>are</a:t>
            </a:r>
            <a:r>
              <a:rPr spc="25" dirty="0"/>
              <a:t> </a:t>
            </a:r>
            <a:r>
              <a:rPr spc="-60" dirty="0"/>
              <a:t>chosen</a:t>
            </a:r>
            <a:r>
              <a:rPr spc="20" dirty="0"/>
              <a:t> </a:t>
            </a:r>
            <a:r>
              <a:rPr spc="-55" dirty="0"/>
              <a:t>on</a:t>
            </a:r>
            <a:r>
              <a:rPr spc="25" dirty="0"/>
              <a:t> </a:t>
            </a:r>
            <a:r>
              <a:rPr spc="-50" dirty="0"/>
              <a:t>and</a:t>
            </a:r>
            <a:r>
              <a:rPr spc="20" dirty="0"/>
              <a:t> </a:t>
            </a:r>
            <a:r>
              <a:rPr spc="-55" dirty="0"/>
              <a:t>around</a:t>
            </a:r>
            <a:r>
              <a:rPr spc="25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50" dirty="0"/>
              <a:t>boundaries</a:t>
            </a:r>
            <a:r>
              <a:rPr spc="25" dirty="0"/>
              <a:t> </a:t>
            </a:r>
            <a:r>
              <a:rPr spc="-35" dirty="0"/>
              <a:t>of </a:t>
            </a:r>
            <a:r>
              <a:rPr spc="-330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30" dirty="0"/>
              <a:t>partitions</a:t>
            </a:r>
            <a:r>
              <a:rPr spc="20" dirty="0"/>
              <a:t> </a:t>
            </a:r>
            <a:r>
              <a:rPr spc="-15" dirty="0"/>
              <a:t>to</a:t>
            </a:r>
            <a:r>
              <a:rPr spc="15" dirty="0"/>
              <a:t> </a:t>
            </a:r>
            <a:r>
              <a:rPr spc="-60" dirty="0"/>
              <a:t>generate</a:t>
            </a:r>
            <a:r>
              <a:rPr spc="15" dirty="0"/>
              <a:t> </a:t>
            </a:r>
            <a:r>
              <a:rPr spc="-30" dirty="0"/>
              <a:t>test</a:t>
            </a:r>
            <a:r>
              <a:rPr spc="20" dirty="0"/>
              <a:t> </a:t>
            </a:r>
            <a:r>
              <a:rPr spc="-25" dirty="0"/>
              <a:t>input</a:t>
            </a:r>
            <a:r>
              <a:rPr spc="20" dirty="0"/>
              <a:t> </a:t>
            </a:r>
            <a:r>
              <a:rPr spc="-45" dirty="0"/>
              <a:t>for</a:t>
            </a:r>
            <a:r>
              <a:rPr spc="20" dirty="0"/>
              <a:t> BVA.</a:t>
            </a:r>
          </a:p>
          <a:p>
            <a:pPr marL="255270" marR="174625">
              <a:lnSpc>
                <a:spcPct val="102600"/>
              </a:lnSpc>
              <a:spcBef>
                <a:spcPts val="295"/>
              </a:spcBef>
            </a:pPr>
            <a:r>
              <a:rPr spc="-40" dirty="0"/>
              <a:t>Programmers</a:t>
            </a:r>
            <a:r>
              <a:rPr spc="20" dirty="0"/>
              <a:t> </a:t>
            </a:r>
            <a:r>
              <a:rPr spc="-40" dirty="0"/>
              <a:t>often</a:t>
            </a:r>
            <a:r>
              <a:rPr spc="20" dirty="0"/>
              <a:t> </a:t>
            </a:r>
            <a:r>
              <a:rPr spc="-65" dirty="0"/>
              <a:t>make</a:t>
            </a:r>
            <a:r>
              <a:rPr spc="20" dirty="0"/>
              <a:t> </a:t>
            </a:r>
            <a:r>
              <a:rPr spc="-50" dirty="0"/>
              <a:t>mistakes</a:t>
            </a:r>
            <a:r>
              <a:rPr spc="15" dirty="0"/>
              <a:t> </a:t>
            </a:r>
            <a:r>
              <a:rPr spc="-15" dirty="0"/>
              <a:t>at</a:t>
            </a:r>
            <a:r>
              <a:rPr spc="20" dirty="0"/>
              <a:t> </a:t>
            </a:r>
            <a:r>
              <a:rPr spc="-50" dirty="0"/>
              <a:t>boundary</a:t>
            </a:r>
            <a:r>
              <a:rPr spc="20" dirty="0"/>
              <a:t> </a:t>
            </a:r>
            <a:r>
              <a:rPr spc="-55" dirty="0"/>
              <a:t>values</a:t>
            </a:r>
            <a:r>
              <a:rPr spc="20" dirty="0"/>
              <a:t> </a:t>
            </a:r>
            <a:r>
              <a:rPr spc="-50" dirty="0"/>
              <a:t>and </a:t>
            </a:r>
            <a:r>
              <a:rPr spc="-325" dirty="0"/>
              <a:t> </a:t>
            </a:r>
            <a:r>
              <a:rPr spc="-65" dirty="0"/>
              <a:t>hence</a:t>
            </a:r>
            <a:r>
              <a:rPr spc="15" dirty="0"/>
              <a:t> </a:t>
            </a:r>
            <a:r>
              <a:rPr spc="40" dirty="0"/>
              <a:t>BVA</a:t>
            </a:r>
            <a:r>
              <a:rPr spc="20" dirty="0"/>
              <a:t> </a:t>
            </a:r>
            <a:r>
              <a:rPr spc="-55" dirty="0"/>
              <a:t>helps</a:t>
            </a:r>
            <a:r>
              <a:rPr spc="20" dirty="0"/>
              <a:t> </a:t>
            </a:r>
            <a:r>
              <a:rPr spc="-15" dirty="0"/>
              <a:t>to</a:t>
            </a:r>
            <a:r>
              <a:rPr spc="15" dirty="0"/>
              <a:t> </a:t>
            </a:r>
            <a:r>
              <a:rPr spc="-30" dirty="0"/>
              <a:t>test</a:t>
            </a:r>
            <a:r>
              <a:rPr spc="15" dirty="0"/>
              <a:t> </a:t>
            </a:r>
            <a:r>
              <a:rPr spc="-55" dirty="0"/>
              <a:t>around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50" dirty="0"/>
              <a:t>boundaries.</a:t>
            </a:r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1668754"/>
            <a:ext cx="65265" cy="6526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050859"/>
            <a:ext cx="65265" cy="6526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605049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53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75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8001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83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512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163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163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20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78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82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86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9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409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41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Functional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Basics</a:t>
            </a:r>
            <a:r>
              <a:rPr sz="600" spc="36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Functional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Types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Equivalence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class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partitioning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Boundary</a:t>
            </a:r>
            <a:r>
              <a:rPr sz="600" spc="6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value</a:t>
            </a:r>
            <a:r>
              <a:rPr sz="600" spc="6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r>
              <a:rPr sz="60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Decision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Tables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Ran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Guidelines</a:t>
            </a:r>
            <a:r>
              <a:rPr spc="-5" dirty="0"/>
              <a:t> </a:t>
            </a:r>
            <a:r>
              <a:rPr spc="-50" dirty="0"/>
              <a:t>for</a:t>
            </a:r>
            <a:r>
              <a:rPr spc="-5" dirty="0"/>
              <a:t> </a:t>
            </a:r>
            <a:r>
              <a:rPr spc="55" dirty="0"/>
              <a:t>BVA</a:t>
            </a: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209370"/>
            <a:ext cx="65265" cy="65265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24395" y="1125917"/>
            <a:ext cx="3618229" cy="16446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1430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specifies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range: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Construct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cases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considering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boundary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points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range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points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just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beyond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boundaries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range.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specifies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number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values: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Construct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cases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minimum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maximum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number.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addition,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select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smaller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minimum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larger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maximum.</a:t>
            </a:r>
            <a:endParaRPr sz="1100">
              <a:latin typeface="Tahoma"/>
              <a:cs typeface="Tahoma"/>
            </a:endParaRPr>
          </a:p>
          <a:p>
            <a:pPr marL="12700" marR="95885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specifies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ordered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set: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first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last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set.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1763547"/>
            <a:ext cx="65265" cy="6526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489809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53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75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8001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83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512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163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520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20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78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82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86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9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409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41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Functional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Basics</a:t>
            </a:r>
            <a:r>
              <a:rPr sz="600" spc="36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Functional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Types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Equivalence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class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partitioning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Boundary</a:t>
            </a:r>
            <a:r>
              <a:rPr sz="600" spc="6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value</a:t>
            </a:r>
            <a:r>
              <a:rPr sz="600" spc="6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r>
              <a:rPr sz="60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Decision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Tables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Ran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BVA:</a:t>
            </a:r>
            <a:r>
              <a:rPr dirty="0"/>
              <a:t> </a:t>
            </a:r>
            <a:r>
              <a:rPr spc="10" dirty="0"/>
              <a:t>An</a:t>
            </a:r>
            <a:r>
              <a:rPr dirty="0"/>
              <a:t> </a:t>
            </a:r>
            <a:r>
              <a:rPr spc="-65" dirty="0"/>
              <a:t>example</a:t>
            </a: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488732"/>
            <a:ext cx="65265" cy="6526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870837"/>
            <a:ext cx="65265" cy="6526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080869"/>
            <a:ext cx="65265" cy="6526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462974"/>
            <a:ext cx="65265" cy="6526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2845092"/>
            <a:ext cx="65265" cy="65265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47294" y="851101"/>
            <a:ext cx="3912235" cy="22745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14629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AGI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were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identified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equivalence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class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partitioning.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40" dirty="0">
                <a:latin typeface="Tahoma"/>
                <a:cs typeface="Tahoma"/>
              </a:rPr>
              <a:t>BVA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cases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partitions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follows: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≤</a:t>
            </a:r>
            <a:r>
              <a:rPr sz="1100" i="1" spc="-20" dirty="0">
                <a:latin typeface="Verdana"/>
                <a:cs typeface="Verdana"/>
              </a:rPr>
              <a:t> </a:t>
            </a:r>
            <a:r>
              <a:rPr sz="1100" spc="-30" dirty="0">
                <a:latin typeface="Tahoma"/>
                <a:cs typeface="Tahoma"/>
              </a:rPr>
              <a:t>AGI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≤</a:t>
            </a:r>
            <a:r>
              <a:rPr sz="1100" i="1" spc="-20" dirty="0">
                <a:latin typeface="Verdana"/>
                <a:cs typeface="Verdana"/>
              </a:rPr>
              <a:t> </a:t>
            </a:r>
            <a:r>
              <a:rPr sz="1100" spc="-60" dirty="0">
                <a:latin typeface="Tahoma"/>
                <a:cs typeface="Tahoma"/>
              </a:rPr>
              <a:t>29,500: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BVA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0,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1,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-1,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1.5,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29,499.5,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50" dirty="0">
                <a:latin typeface="Tahoma"/>
                <a:cs typeface="Tahoma"/>
              </a:rPr>
              <a:t>29,500,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29,500.5.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Tahoma"/>
                <a:cs typeface="Tahoma"/>
              </a:rPr>
              <a:t>AG1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25" dirty="0">
                <a:latin typeface="Verdana"/>
                <a:cs typeface="Verdana"/>
              </a:rPr>
              <a:t> </a:t>
            </a:r>
            <a:r>
              <a:rPr sz="1100" spc="-75" dirty="0">
                <a:latin typeface="Tahoma"/>
                <a:cs typeface="Tahoma"/>
              </a:rPr>
              <a:t>1: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BVA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0,1,-1,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-100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billion.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5" dirty="0">
                <a:latin typeface="Tahoma"/>
                <a:cs typeface="Tahoma"/>
              </a:rPr>
              <a:t>29,501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≤</a:t>
            </a:r>
            <a:r>
              <a:rPr sz="1100" i="1" spc="-30" dirty="0">
                <a:latin typeface="Verdana"/>
                <a:cs typeface="Verdana"/>
              </a:rPr>
              <a:t> </a:t>
            </a:r>
            <a:r>
              <a:rPr sz="1100" spc="-30" dirty="0">
                <a:latin typeface="Tahoma"/>
                <a:cs typeface="Tahoma"/>
              </a:rPr>
              <a:t>AGI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≤</a:t>
            </a:r>
            <a:r>
              <a:rPr sz="1100" i="1" spc="-30" dirty="0">
                <a:latin typeface="Verdana"/>
                <a:cs typeface="Verdana"/>
              </a:rPr>
              <a:t> </a:t>
            </a:r>
            <a:r>
              <a:rPr sz="1100" spc="-60" dirty="0">
                <a:latin typeface="Tahoma"/>
                <a:cs typeface="Tahoma"/>
              </a:rPr>
              <a:t>58,500: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BVA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29,500,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29,500.5,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50" dirty="0">
                <a:latin typeface="Tahoma"/>
                <a:cs typeface="Tahoma"/>
              </a:rPr>
              <a:t>29,501,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58,499,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58,500,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58,500.5,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58,501.</a:t>
            </a:r>
            <a:endParaRPr sz="1100">
              <a:latin typeface="Tahoma"/>
              <a:cs typeface="Tahoma"/>
            </a:endParaRPr>
          </a:p>
          <a:p>
            <a:pPr marL="289560" marR="356870">
              <a:lnSpc>
                <a:spcPct val="102600"/>
              </a:lnSpc>
              <a:spcBef>
                <a:spcPts val="300"/>
              </a:spcBef>
            </a:pPr>
            <a:r>
              <a:rPr sz="1100" spc="-55" dirty="0">
                <a:latin typeface="Tahoma"/>
                <a:cs typeface="Tahoma"/>
              </a:rPr>
              <a:t>58,501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≤</a:t>
            </a:r>
            <a:r>
              <a:rPr sz="1100" i="1" spc="-25" dirty="0">
                <a:latin typeface="Verdana"/>
                <a:cs typeface="Verdana"/>
              </a:rPr>
              <a:t> </a:t>
            </a:r>
            <a:r>
              <a:rPr sz="1100" spc="-30" dirty="0">
                <a:latin typeface="Tahoma"/>
                <a:cs typeface="Tahoma"/>
              </a:rPr>
              <a:t>AGI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≤</a:t>
            </a:r>
            <a:r>
              <a:rPr sz="1100" i="1" spc="-25" dirty="0">
                <a:latin typeface="Verdana"/>
                <a:cs typeface="Verdana"/>
              </a:rPr>
              <a:t> </a:t>
            </a:r>
            <a:r>
              <a:rPr sz="1100" spc="-55" dirty="0">
                <a:latin typeface="Tahoma"/>
                <a:cs typeface="Tahoma"/>
              </a:rPr>
              <a:t>100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billion: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BVA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58,500,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58,500.5,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58,501,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100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billion,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101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billion.</a:t>
            </a:r>
            <a:endParaRPr sz="1100">
              <a:latin typeface="Tahoma"/>
              <a:cs typeface="Tahoma"/>
            </a:endParaRPr>
          </a:p>
          <a:p>
            <a:pPr marL="289560" marR="183515">
              <a:lnSpc>
                <a:spcPct val="102600"/>
              </a:lnSpc>
              <a:spcBef>
                <a:spcPts val="300"/>
              </a:spcBef>
            </a:pPr>
            <a:r>
              <a:rPr sz="1100" spc="-30" dirty="0">
                <a:latin typeface="Tahoma"/>
                <a:cs typeface="Tahoma"/>
              </a:rPr>
              <a:t>AGI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25" dirty="0">
                <a:latin typeface="Verdana"/>
                <a:cs typeface="Verdana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billion: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BVA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100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billion,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101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billion,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10000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billion.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53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75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8001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83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512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163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520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78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78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82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86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9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409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41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Functional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Basics</a:t>
            </a:r>
            <a:r>
              <a:rPr sz="600" spc="36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Functional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Types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Equivalence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class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partitioning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Boundary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value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Decision</a:t>
            </a:r>
            <a:r>
              <a:rPr sz="600" spc="6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Tables</a:t>
            </a:r>
            <a:r>
              <a:rPr sz="60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Ran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Decision</a:t>
            </a:r>
            <a:r>
              <a:rPr spc="-50" dirty="0"/>
              <a:t> </a:t>
            </a:r>
            <a:r>
              <a:rPr spc="-45" dirty="0"/>
              <a:t>tables</a:t>
            </a: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473911"/>
            <a:ext cx="65265" cy="65265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24395" y="1390458"/>
            <a:ext cx="3611245" cy="956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3970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Tahoma"/>
                <a:cs typeface="Tahoma"/>
              </a:rPr>
              <a:t>Equivalence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considers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separately,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cannot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combine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conditions.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Decision</a:t>
            </a:r>
            <a:r>
              <a:rPr sz="11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0000FF"/>
                </a:solidFill>
                <a:latin typeface="Tahoma"/>
                <a:cs typeface="Tahoma"/>
              </a:rPr>
              <a:t>tables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handle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multiple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inputs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considering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combinations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equivalence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classes.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35" dirty="0">
                <a:latin typeface="Tahoma"/>
                <a:cs typeface="Tahoma"/>
              </a:rPr>
              <a:t>Very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popular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several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categories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software.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856016"/>
            <a:ext cx="65265" cy="6526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238121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53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75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8001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83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512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163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520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78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82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82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86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9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409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41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Functional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Basics</a:t>
            </a:r>
            <a:r>
              <a:rPr sz="600" spc="36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Functional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Types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Equivalence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class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partitioning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Boundary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value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Decision</a:t>
            </a:r>
            <a:r>
              <a:rPr sz="600" spc="6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Tables</a:t>
            </a:r>
            <a:r>
              <a:rPr sz="60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Ran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Decision</a:t>
            </a:r>
            <a:r>
              <a:rPr spc="-5" dirty="0"/>
              <a:t> </a:t>
            </a:r>
            <a:r>
              <a:rPr spc="-40" dirty="0"/>
              <a:t>table</a:t>
            </a: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359994" y="1129881"/>
            <a:ext cx="3755390" cy="0"/>
          </a:xfrm>
          <a:custGeom>
            <a:avLst/>
            <a:gdLst/>
            <a:ahLst/>
            <a:cxnLst/>
            <a:rect l="l" t="t" r="r" b="b"/>
            <a:pathLst>
              <a:path w="3755390">
                <a:moveTo>
                  <a:pt x="0" y="0"/>
                </a:moveTo>
                <a:lnTo>
                  <a:pt x="375517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245969" y="1101622"/>
            <a:ext cx="1326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Rules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Combinations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59994" y="1307020"/>
          <a:ext cx="3750937" cy="1386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9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9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9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7139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Conditions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ts val="1190"/>
                        </a:lnSpc>
                      </a:pPr>
                      <a:r>
                        <a:rPr sz="1100" spc="-40" dirty="0">
                          <a:latin typeface="Tahoma"/>
                          <a:cs typeface="Tahoma"/>
                        </a:rPr>
                        <a:t>Values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6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89" baseline="-10416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200" baseline="-10416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90"/>
                        </a:lnSpc>
                      </a:pPr>
                      <a:r>
                        <a:rPr sz="1100" i="1" spc="-6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89" baseline="-10416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200" baseline="-10416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90"/>
                        </a:lnSpc>
                      </a:pPr>
                      <a:r>
                        <a:rPr sz="1100" i="1" spc="-6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89" baseline="-10416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200" baseline="-10416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90"/>
                        </a:lnSpc>
                      </a:pPr>
                      <a:r>
                        <a:rPr sz="1100" i="1" spc="-6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89" baseline="-10416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200" baseline="-10416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90"/>
                        </a:lnSpc>
                      </a:pPr>
                      <a:r>
                        <a:rPr sz="1100" i="1" spc="-6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89" baseline="-10416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200" baseline="-10416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90"/>
                        </a:lnSpc>
                      </a:pPr>
                      <a:r>
                        <a:rPr sz="1100" i="1" spc="-6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89" baseline="-10416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200" baseline="-10416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90"/>
                        </a:lnSpc>
                      </a:pPr>
                      <a:r>
                        <a:rPr sz="1100" i="1" spc="-6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89" baseline="-10416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200" baseline="-10416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6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89" baseline="-10416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200" baseline="-10416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86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i="1" spc="-6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-97" baseline="-10416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200" baseline="-10416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90"/>
                        </a:lnSpc>
                      </a:pPr>
                      <a:r>
                        <a:rPr sz="1100" spc="30" dirty="0">
                          <a:latin typeface="Tahoma"/>
                          <a:cs typeface="Tahoma"/>
                        </a:rPr>
                        <a:t>Y,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N,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–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i="1" spc="-6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-97" baseline="-10416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200" baseline="-10416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30"/>
                        </a:lnSpc>
                      </a:pPr>
                      <a:r>
                        <a:rPr sz="1100" spc="30" dirty="0">
                          <a:latin typeface="Tahoma"/>
                          <a:cs typeface="Tahoma"/>
                        </a:rPr>
                        <a:t>Y,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N,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–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i="1" spc="-6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-97" baseline="-10416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200" baseline="-10416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3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Effects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30"/>
                        </a:lnSpc>
                      </a:pPr>
                      <a:r>
                        <a:rPr sz="1100" spc="30" dirty="0">
                          <a:latin typeface="Tahoma"/>
                          <a:cs typeface="Tahoma"/>
                        </a:rPr>
                        <a:t>Y,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N,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–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795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i="1" spc="-5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82" baseline="-10416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200" baseline="-10416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ts val="1175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75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75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i="1" spc="-5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82" baseline="-10416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200" baseline="-10416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719">
                <a:tc>
                  <a:txBody>
                    <a:bodyPr/>
                    <a:lstStyle/>
                    <a:p>
                      <a:pPr marL="75565">
                        <a:lnSpc>
                          <a:spcPts val="1130"/>
                        </a:lnSpc>
                      </a:pPr>
                      <a:r>
                        <a:rPr sz="1100" i="1" spc="-5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82" baseline="-10416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200" baseline="-10416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3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53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75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8001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83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512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163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520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78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82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86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86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9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409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41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Functional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Basics</a:t>
            </a:r>
            <a:r>
              <a:rPr sz="600" spc="36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Functional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Types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Equivalence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class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partitioning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Boundary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value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Decision</a:t>
            </a:r>
            <a:r>
              <a:rPr sz="600" spc="6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Tables</a:t>
            </a:r>
            <a:r>
              <a:rPr sz="60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Ran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Decision</a:t>
            </a:r>
            <a:r>
              <a:rPr spc="-5" dirty="0"/>
              <a:t> </a:t>
            </a:r>
            <a:r>
              <a:rPr spc="-40" dirty="0"/>
              <a:t>table</a:t>
            </a: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148994"/>
            <a:ext cx="65265" cy="6526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359027"/>
            <a:ext cx="65265" cy="6526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1741131"/>
            <a:ext cx="65265" cy="6526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2295309"/>
            <a:ext cx="65265" cy="6526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21894" y="811730"/>
            <a:ext cx="3927475" cy="22802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decision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table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conditions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Tahoma"/>
                <a:cs typeface="Tahoma"/>
              </a:rPr>
              <a:t>effects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arranged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column.</a:t>
            </a:r>
            <a:endParaRPr sz="1100">
              <a:latin typeface="Tahoma"/>
              <a:cs typeface="Tahoma"/>
            </a:endParaRPr>
          </a:p>
          <a:p>
            <a:pPr marL="314960" marR="330200">
              <a:lnSpc>
                <a:spcPct val="102600"/>
              </a:lnSpc>
              <a:spcBef>
                <a:spcPts val="295"/>
              </a:spcBef>
            </a:pPr>
            <a:r>
              <a:rPr sz="1100" spc="-25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condition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possible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(yes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(Y),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no(N),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don’t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care(–))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second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column.</a:t>
            </a:r>
            <a:endParaRPr sz="1100">
              <a:latin typeface="Tahoma"/>
              <a:cs typeface="Tahoma"/>
            </a:endParaRPr>
          </a:p>
          <a:p>
            <a:pPr marL="314960" marR="75565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combination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three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conditions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rules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Arial"/>
                <a:cs typeface="Arial"/>
              </a:rPr>
              <a:t>R</a:t>
            </a:r>
            <a:r>
              <a:rPr sz="1200" spc="-89" baseline="-10416" dirty="0">
                <a:latin typeface="Microsoft Sans Serif"/>
                <a:cs typeface="Microsoft Sans Serif"/>
              </a:rPr>
              <a:t>1</a:t>
            </a:r>
            <a:r>
              <a:rPr sz="1200" spc="75" baseline="-10416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R</a:t>
            </a:r>
            <a:r>
              <a:rPr sz="1200" spc="-52" baseline="-10416" dirty="0">
                <a:latin typeface="Microsoft Sans Serif"/>
                <a:cs typeface="Microsoft Sans Serif"/>
              </a:rPr>
              <a:t>8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rule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Y/N/–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contains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associated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effects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E</a:t>
            </a:r>
            <a:r>
              <a:rPr sz="1200" spc="-37" baseline="-10416" dirty="0">
                <a:latin typeface="Microsoft Sans Serif"/>
                <a:cs typeface="Microsoft Sans Serif"/>
              </a:rPr>
              <a:t>1</a:t>
            </a:r>
            <a:r>
              <a:rPr sz="1100" spc="-25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E</a:t>
            </a:r>
            <a:r>
              <a:rPr sz="1200" spc="-82" baseline="-10416" dirty="0">
                <a:latin typeface="Microsoft Sans Serif"/>
                <a:cs typeface="Microsoft Sans Serif"/>
              </a:rPr>
              <a:t>2</a:t>
            </a:r>
            <a:r>
              <a:rPr sz="1200" spc="67" baseline="-10416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E</a:t>
            </a:r>
            <a:r>
              <a:rPr sz="1200" spc="-37" baseline="-10416" dirty="0">
                <a:latin typeface="Microsoft Sans Serif"/>
                <a:cs typeface="Microsoft Sans Serif"/>
              </a:rPr>
              <a:t>3</a:t>
            </a:r>
            <a:r>
              <a:rPr sz="1100" spc="-25" dirty="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314960" marR="30480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effect,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0000FF"/>
                </a:solidFill>
                <a:latin typeface="Tahoma"/>
                <a:cs typeface="Tahoma"/>
              </a:rPr>
              <a:t>effect</a:t>
            </a:r>
            <a:r>
              <a:rPr sz="11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0000FF"/>
                </a:solidFill>
                <a:latin typeface="Tahoma"/>
                <a:cs typeface="Tahoma"/>
              </a:rPr>
              <a:t>sequence</a:t>
            </a:r>
            <a:r>
              <a:rPr sz="1100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Tahoma"/>
                <a:cs typeface="Tahoma"/>
              </a:rPr>
              <a:t>number</a:t>
            </a:r>
            <a:r>
              <a:rPr sz="11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specifies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order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effect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should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carried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associated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conditions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satisfied.</a:t>
            </a:r>
            <a:r>
              <a:rPr sz="1100" spc="-35" dirty="0">
                <a:latin typeface="Tahoma"/>
                <a:cs typeface="Tahoma"/>
              </a:rPr>
              <a:t> For </a:t>
            </a:r>
            <a:r>
              <a:rPr sz="1100" spc="-50" dirty="0">
                <a:latin typeface="Tahoma"/>
                <a:cs typeface="Tahoma"/>
              </a:rPr>
              <a:t>e.g., </a:t>
            </a:r>
            <a:r>
              <a:rPr sz="1100" spc="-5" dirty="0">
                <a:latin typeface="Tahoma"/>
                <a:cs typeface="Tahoma"/>
              </a:rPr>
              <a:t>if </a:t>
            </a:r>
            <a:r>
              <a:rPr sz="1100" i="1" spc="-65" dirty="0">
                <a:latin typeface="Arial"/>
                <a:cs typeface="Arial"/>
              </a:rPr>
              <a:t>C</a:t>
            </a:r>
            <a:r>
              <a:rPr sz="1200" spc="-97" baseline="-10416" dirty="0">
                <a:latin typeface="Microsoft Sans Serif"/>
                <a:cs typeface="Microsoft Sans Serif"/>
              </a:rPr>
              <a:t>1</a:t>
            </a:r>
            <a:r>
              <a:rPr sz="1200" spc="127" baseline="-10416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i="1" spc="-65" dirty="0">
                <a:latin typeface="Arial"/>
                <a:cs typeface="Arial"/>
              </a:rPr>
              <a:t>C</a:t>
            </a:r>
            <a:r>
              <a:rPr sz="1200" spc="-97" baseline="-10416" dirty="0">
                <a:latin typeface="Microsoft Sans Serif"/>
                <a:cs typeface="Microsoft Sans Serif"/>
              </a:rPr>
              <a:t>2</a:t>
            </a:r>
            <a:r>
              <a:rPr sz="1200" spc="127" baseline="-10416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true </a:t>
            </a:r>
            <a:r>
              <a:rPr sz="1100" spc="-25" dirty="0">
                <a:latin typeface="Tahoma"/>
                <a:cs typeface="Tahoma"/>
              </a:rPr>
              <a:t>but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i="1" spc="-65" dirty="0">
                <a:latin typeface="Arial"/>
                <a:cs typeface="Arial"/>
              </a:rPr>
              <a:t>C</a:t>
            </a:r>
            <a:r>
              <a:rPr sz="1200" spc="-97" baseline="-10416" dirty="0">
                <a:latin typeface="Microsoft Sans Serif"/>
                <a:cs typeface="Microsoft Sans Serif"/>
              </a:rPr>
              <a:t>3</a:t>
            </a:r>
            <a:r>
              <a:rPr sz="1200" spc="292" baseline="-10416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true,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E</a:t>
            </a:r>
            <a:r>
              <a:rPr sz="1200" spc="-82" baseline="-10416" dirty="0">
                <a:latin typeface="Microsoft Sans Serif"/>
                <a:cs typeface="Microsoft Sans Serif"/>
              </a:rPr>
              <a:t>2</a:t>
            </a:r>
            <a:r>
              <a:rPr sz="1200" spc="292" baseline="-10416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Tahoma"/>
                <a:cs typeface="Tahoma"/>
              </a:rPr>
              <a:t>should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followed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E</a:t>
            </a:r>
            <a:r>
              <a:rPr sz="1200" spc="-44" baseline="-10416" dirty="0">
                <a:latin typeface="Microsoft Sans Serif"/>
                <a:cs typeface="Microsoft Sans Serif"/>
              </a:rPr>
              <a:t>3</a:t>
            </a:r>
            <a:r>
              <a:rPr sz="1100" spc="-30" dirty="0">
                <a:latin typeface="Tahoma"/>
                <a:cs typeface="Tahoma"/>
              </a:rPr>
              <a:t>.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combinations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decision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table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represents.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53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75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8001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83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512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163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520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78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82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86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9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9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409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41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Functional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Basics</a:t>
            </a:r>
            <a:r>
              <a:rPr sz="600" spc="36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Functional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Types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Equivalence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class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partitioning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Boundary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value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Decision</a:t>
            </a:r>
            <a:r>
              <a:rPr sz="600" spc="6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Tables</a:t>
            </a:r>
            <a:r>
              <a:rPr sz="60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Ran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Decision</a:t>
            </a:r>
            <a:r>
              <a:rPr spc="15" dirty="0"/>
              <a:t> </a:t>
            </a:r>
            <a:r>
              <a:rPr spc="-50" dirty="0"/>
              <a:t>table:</a:t>
            </a:r>
            <a:r>
              <a:rPr spc="170" dirty="0"/>
              <a:t> </a:t>
            </a:r>
            <a:r>
              <a:rPr spc="-45" dirty="0"/>
              <a:t>Example</a:t>
            </a: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70122" y="1129385"/>
          <a:ext cx="3653155" cy="1705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7126">
                <a:tc>
                  <a:txBody>
                    <a:bodyPr/>
                    <a:lstStyle/>
                    <a:p>
                      <a:pPr marL="88265">
                        <a:lnSpc>
                          <a:spcPts val="1190"/>
                        </a:lnSpc>
                      </a:pPr>
                      <a:r>
                        <a:rPr sz="1100" spc="-3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Conditions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5" dirty="0">
                          <a:latin typeface="Tahoma"/>
                          <a:cs typeface="Tahoma"/>
                        </a:rPr>
                        <a:t>Step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5" dirty="0">
                          <a:latin typeface="Tahoma"/>
                          <a:cs typeface="Tahoma"/>
                        </a:rPr>
                        <a:t>Step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5" dirty="0">
                          <a:latin typeface="Tahoma"/>
                          <a:cs typeface="Tahoma"/>
                        </a:rPr>
                        <a:t>Step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5" dirty="0">
                          <a:latin typeface="Tahoma"/>
                          <a:cs typeface="Tahoma"/>
                        </a:rPr>
                        <a:t>Step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658">
                <a:tc>
                  <a:txBody>
                    <a:bodyPr/>
                    <a:lstStyle/>
                    <a:p>
                      <a:pPr marL="88265">
                        <a:lnSpc>
                          <a:spcPts val="1190"/>
                        </a:lnSpc>
                      </a:pPr>
                      <a:r>
                        <a:rPr sz="1100" spc="-50" dirty="0">
                          <a:latin typeface="Tahoma"/>
                          <a:cs typeface="Tahoma"/>
                        </a:rPr>
                        <a:t>Repayment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amount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60" dirty="0">
                          <a:latin typeface="Tahoma"/>
                          <a:cs typeface="Tahoma"/>
                        </a:rPr>
                        <a:t>has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88265" marR="516890">
                        <a:lnSpc>
                          <a:spcPct val="102600"/>
                        </a:lnSpc>
                      </a:pPr>
                      <a:r>
                        <a:rPr sz="1100" spc="3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een</a:t>
                      </a:r>
                      <a:r>
                        <a:rPr sz="11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mentioned 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Terms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loan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88265" marR="279400">
                        <a:lnSpc>
                          <a:spcPct val="102600"/>
                        </a:lnSpc>
                      </a:pPr>
                      <a:r>
                        <a:rPr sz="1100" spc="-60" dirty="0">
                          <a:latin typeface="Tahoma"/>
                          <a:cs typeface="Tahoma"/>
                        </a:rPr>
                        <a:t>has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65" dirty="0">
                          <a:latin typeface="Tahoma"/>
                          <a:cs typeface="Tahoma"/>
                        </a:rPr>
                        <a:t>been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mentioned </a:t>
                      </a:r>
                      <a:r>
                        <a:rPr sz="1100" spc="-3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Effects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88265" marR="222250">
                        <a:lnSpc>
                          <a:spcPct val="102600"/>
                        </a:lnSpc>
                      </a:pPr>
                      <a:r>
                        <a:rPr sz="1100" spc="-35" dirty="0">
                          <a:latin typeface="Tahoma"/>
                          <a:cs typeface="Tahoma"/>
                        </a:rPr>
                        <a:t>Process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loan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amount </a:t>
                      </a:r>
                      <a:r>
                        <a:rPr sz="1100" spc="-3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Process</a:t>
                      </a:r>
                      <a:r>
                        <a:rPr sz="11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term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Error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message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5565" marR="351155">
                        <a:lnSpc>
                          <a:spcPct val="10260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Y  Y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–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N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–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–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N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5565" marR="351155">
                        <a:lnSpc>
                          <a:spcPct val="10260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– </a:t>
                      </a:r>
                      <a:r>
                        <a:rPr sz="1100" spc="-3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–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N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N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–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 marR="363855">
                        <a:lnSpc>
                          <a:spcPct val="10260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– </a:t>
                      </a:r>
                      <a:r>
                        <a:rPr sz="1100" spc="-3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53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75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8001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83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512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163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520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78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82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86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9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0409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409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41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Functional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Basics</a:t>
            </a:r>
            <a:r>
              <a:rPr sz="600" spc="36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Functional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Types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Equivalence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class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partitioning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Boundary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value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Decision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Tables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Ran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Random</a:t>
            </a:r>
            <a:r>
              <a:rPr spc="-35" dirty="0"/>
              <a:t> </a:t>
            </a:r>
            <a:r>
              <a:rPr spc="-40" dirty="0"/>
              <a:t>testing</a:t>
            </a: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114577"/>
            <a:ext cx="65265" cy="65265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73595" y="1031124"/>
            <a:ext cx="3738245" cy="18542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99695">
              <a:lnSpc>
                <a:spcPct val="102600"/>
              </a:lnSpc>
              <a:spcBef>
                <a:spcPts val="55"/>
              </a:spcBef>
            </a:pPr>
            <a:r>
              <a:rPr sz="1100" spc="-8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Tahoma"/>
                <a:cs typeface="Tahoma"/>
              </a:rPr>
              <a:t>random</a:t>
            </a:r>
            <a:r>
              <a:rPr sz="11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testing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inputs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selected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randomly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domain.</a:t>
            </a:r>
            <a:endParaRPr sz="1100">
              <a:latin typeface="Tahoma"/>
              <a:cs typeface="Tahoma"/>
            </a:endParaRPr>
          </a:p>
          <a:p>
            <a:pPr marL="63500" marR="70485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Tahoma"/>
                <a:cs typeface="Tahoma"/>
              </a:rPr>
              <a:t>Example: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Consider </a:t>
            </a:r>
            <a:r>
              <a:rPr sz="1100" spc="-35" dirty="0">
                <a:latin typeface="Tahoma"/>
                <a:cs typeface="Tahoma"/>
              </a:rPr>
              <a:t>computing </a:t>
            </a:r>
            <a:r>
              <a:rPr sz="1100" i="1" spc="-10" dirty="0">
                <a:latin typeface="Arial"/>
                <a:cs typeface="Arial"/>
              </a:rPr>
              <a:t>sqrt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x </a:t>
            </a:r>
            <a:r>
              <a:rPr sz="1100" spc="-15" dirty="0">
                <a:latin typeface="Tahoma"/>
                <a:cs typeface="Tahoma"/>
              </a:rPr>
              <a:t>), </a:t>
            </a:r>
            <a:r>
              <a:rPr sz="1100" spc="-70" dirty="0">
                <a:latin typeface="Tahoma"/>
                <a:cs typeface="Tahoma"/>
              </a:rPr>
              <a:t>where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an </a:t>
            </a:r>
            <a:r>
              <a:rPr sz="1100" spc="-45" dirty="0">
                <a:latin typeface="Tahoma"/>
                <a:cs typeface="Tahoma"/>
              </a:rPr>
              <a:t>integer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takes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10</a:t>
            </a:r>
            <a:r>
              <a:rPr sz="1200" spc="-67" baseline="27777" dirty="0">
                <a:latin typeface="Microsoft Sans Serif"/>
                <a:cs typeface="Microsoft Sans Serif"/>
              </a:rPr>
              <a:t>8</a:t>
            </a:r>
            <a:r>
              <a:rPr sz="1200" spc="60" baseline="27777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equal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likelihood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result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accurate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×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Tahoma"/>
                <a:cs typeface="Tahoma"/>
              </a:rPr>
              <a:t>10</a:t>
            </a:r>
            <a:r>
              <a:rPr sz="1200" i="1" spc="284" baseline="27777" dirty="0">
                <a:latin typeface="Arial"/>
                <a:cs typeface="Arial"/>
              </a:rPr>
              <a:t>−</a:t>
            </a:r>
            <a:r>
              <a:rPr sz="1200" spc="37" baseline="27777" dirty="0">
                <a:latin typeface="Microsoft Sans Serif"/>
                <a:cs typeface="Microsoft Sans Serif"/>
              </a:rPr>
              <a:t>4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63500" marR="161925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program,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generate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uniformly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distributed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pseudo-random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inputs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obtain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outputs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80" dirty="0">
                <a:latin typeface="Arial"/>
                <a:cs typeface="Arial"/>
              </a:rPr>
              <a:t>z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63500" marR="55880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For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100" spc="65" dirty="0">
                <a:latin typeface="Tahoma"/>
                <a:cs typeface="Tahoma"/>
              </a:rPr>
              <a:t>,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compare</a:t>
            </a:r>
            <a:r>
              <a:rPr sz="1100" spc="2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outputs </a:t>
            </a:r>
            <a:r>
              <a:rPr sz="1100" i="1" spc="-80" dirty="0">
                <a:latin typeface="Arial"/>
                <a:cs typeface="Arial"/>
              </a:rPr>
              <a:t>z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i="1" spc="-80" dirty="0">
                <a:latin typeface="Arial"/>
                <a:cs typeface="Arial"/>
              </a:rPr>
              <a:t>z </a:t>
            </a:r>
            <a:r>
              <a:rPr sz="1200" spc="-37" baseline="27777" dirty="0">
                <a:latin typeface="Microsoft Sans Serif"/>
                <a:cs typeface="Microsoft Sans Serif"/>
              </a:rPr>
              <a:t>2</a:t>
            </a:r>
            <a:r>
              <a:rPr sz="1200" spc="247" baseline="27777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60" dirty="0">
                <a:latin typeface="Tahoma"/>
                <a:cs typeface="Tahoma"/>
              </a:rPr>
              <a:t>compare</a:t>
            </a:r>
            <a:r>
              <a:rPr sz="1100" spc="225" dirty="0">
                <a:latin typeface="Tahoma"/>
                <a:cs typeface="Tahoma"/>
              </a:rPr>
              <a:t> </a:t>
            </a:r>
            <a:r>
              <a:rPr sz="1100" i="1" spc="-80" dirty="0">
                <a:latin typeface="Arial"/>
                <a:cs typeface="Arial"/>
              </a:rPr>
              <a:t>z </a:t>
            </a:r>
            <a:r>
              <a:rPr sz="1200" spc="-37" baseline="27777" dirty="0">
                <a:latin typeface="Microsoft Sans Serif"/>
                <a:cs typeface="Microsoft Sans Serif"/>
              </a:rPr>
              <a:t>2 </a:t>
            </a:r>
            <a:r>
              <a:rPr sz="1200" spc="-30" baseline="27777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100" spc="65" dirty="0">
                <a:latin typeface="Tahoma"/>
                <a:cs typeface="Tahoma"/>
              </a:rPr>
              <a:t>.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outputs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fails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within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×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spc="10" dirty="0">
                <a:latin typeface="Tahoma"/>
                <a:cs typeface="Tahoma"/>
              </a:rPr>
              <a:t>10</a:t>
            </a:r>
            <a:r>
              <a:rPr sz="1200" i="1" spc="15" baseline="27777" dirty="0">
                <a:latin typeface="Arial"/>
                <a:cs typeface="Arial"/>
              </a:rPr>
              <a:t>−</a:t>
            </a:r>
            <a:r>
              <a:rPr sz="1200" spc="15" baseline="27777" dirty="0">
                <a:latin typeface="Microsoft Sans Serif"/>
                <a:cs typeface="Microsoft Sans Serif"/>
              </a:rPr>
              <a:t>4</a:t>
            </a:r>
            <a:r>
              <a:rPr sz="1200" spc="284" baseline="27777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desired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results,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program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fixed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repeated.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1496682"/>
            <a:ext cx="65265" cy="6526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050859"/>
            <a:ext cx="65265" cy="6526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2551" y="2432977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3F7D-0C9F-8817-0A67-014B4CA0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3C21-ECF0-DCFF-29C1-0C1C4D2B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444" y="1026717"/>
            <a:ext cx="3847211" cy="169277"/>
          </a:xfrm>
        </p:spPr>
        <p:txBody>
          <a:bodyPr/>
          <a:lstStyle/>
          <a:p>
            <a:r>
              <a:rPr lang="en-US" dirty="0"/>
              <a:t>COURTESY:MEENAKSHI DSOUZA,IIIT ,BANGLORE</a:t>
            </a:r>
          </a:p>
        </p:txBody>
      </p:sp>
    </p:spTree>
    <p:extLst>
      <p:ext uri="{BB962C8B-B14F-4D97-AF65-F5344CB8AC3E}">
        <p14:creationId xmlns:p14="http://schemas.microsoft.com/office/powerpoint/2010/main" val="406685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53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75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8001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83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12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163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20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78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82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86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9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409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41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Functional</a:t>
            </a:r>
            <a:r>
              <a:rPr sz="600" spc="5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Testing:</a:t>
            </a:r>
            <a:r>
              <a:rPr sz="600" spc="1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Basics</a:t>
            </a:r>
            <a:r>
              <a:rPr sz="6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Functional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Types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Equivalence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class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partitioning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Boundary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value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Decision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Tables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Ran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Black-box</a:t>
            </a:r>
            <a:r>
              <a:rPr spc="5" dirty="0"/>
              <a:t> </a:t>
            </a:r>
            <a:r>
              <a:rPr spc="-45" dirty="0"/>
              <a:t>testing:</a:t>
            </a:r>
            <a:r>
              <a:rPr spc="160" dirty="0"/>
              <a:t> </a:t>
            </a:r>
            <a:r>
              <a:rPr spc="-45" dirty="0"/>
              <a:t>Recap</a:t>
            </a: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122819"/>
            <a:ext cx="65265" cy="6526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2327" y="1312634"/>
            <a:ext cx="52590" cy="5259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2327" y="1616290"/>
            <a:ext cx="52590" cy="5259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2327" y="1919947"/>
            <a:ext cx="52590" cy="5259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2551" y="2097062"/>
            <a:ext cx="65265" cy="6526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2327" y="2590533"/>
            <a:ext cx="52590" cy="52590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624395" y="1014285"/>
            <a:ext cx="3547745" cy="182181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30" dirty="0">
                <a:latin typeface="Tahoma"/>
                <a:cs typeface="Tahoma"/>
              </a:rPr>
              <a:t>White-box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techniques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far:</a:t>
            </a:r>
            <a:endParaRPr sz="1100">
              <a:latin typeface="Tahoma"/>
              <a:cs typeface="Tahoma"/>
            </a:endParaRPr>
          </a:p>
          <a:p>
            <a:pPr marL="289560" marR="114300">
              <a:lnSpc>
                <a:spcPct val="100000"/>
              </a:lnSpc>
              <a:spcBef>
                <a:spcPts val="175"/>
              </a:spcBef>
            </a:pPr>
            <a:r>
              <a:rPr sz="1000" spc="-45" dirty="0">
                <a:latin typeface="Tahoma"/>
                <a:cs typeface="Tahoma"/>
              </a:rPr>
              <a:t>Graphs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graphs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coverage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criteria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applied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code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design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sequencing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constraints.</a:t>
            </a:r>
            <a:endParaRPr sz="1000">
              <a:latin typeface="Tahoma"/>
              <a:cs typeface="Tahoma"/>
            </a:endParaRPr>
          </a:p>
          <a:p>
            <a:pPr marL="289560" marR="40005">
              <a:lnSpc>
                <a:spcPts val="1200"/>
              </a:lnSpc>
              <a:spcBef>
                <a:spcPts val="35"/>
              </a:spcBef>
            </a:pPr>
            <a:r>
              <a:rPr sz="1000" spc="-15" dirty="0">
                <a:latin typeface="Tahoma"/>
                <a:cs typeface="Tahoma"/>
              </a:rPr>
              <a:t>Logic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coverage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criteria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applied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code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design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models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</a:t>
            </a:r>
            <a:r>
              <a:rPr sz="1000" spc="10" dirty="0">
                <a:latin typeface="Tahoma"/>
                <a:cs typeface="Tahoma"/>
              </a:rPr>
              <a:t> FSMs.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50"/>
              </a:lnSpc>
            </a:pPr>
            <a:r>
              <a:rPr sz="1000" spc="-20" dirty="0">
                <a:latin typeface="Tahoma"/>
                <a:cs typeface="Tahoma"/>
              </a:rPr>
              <a:t>Symbolic </a:t>
            </a:r>
            <a:r>
              <a:rPr sz="1000" spc="-30" dirty="0">
                <a:latin typeface="Tahoma"/>
                <a:cs typeface="Tahoma"/>
              </a:rPr>
              <a:t>testing.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ts val="1200"/>
              </a:lnSpc>
              <a:spcBef>
                <a:spcPts val="330"/>
              </a:spcBef>
            </a:pPr>
            <a:r>
              <a:rPr sz="1100" spc="-25" dirty="0">
                <a:latin typeface="Tahoma"/>
                <a:cs typeface="Tahoma"/>
              </a:rPr>
              <a:t>Black-box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involves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code/design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without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knowledge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about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its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internals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(like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actual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structure,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statement,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design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details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etc.)</a:t>
            </a:r>
            <a:endParaRPr sz="1100">
              <a:latin typeface="Tahoma"/>
              <a:cs typeface="Tahoma"/>
            </a:endParaRPr>
          </a:p>
          <a:p>
            <a:pPr marL="289560" marR="828675">
              <a:lnSpc>
                <a:spcPct val="100000"/>
              </a:lnSpc>
              <a:spcBef>
                <a:spcPts val="150"/>
              </a:spcBef>
            </a:pPr>
            <a:r>
              <a:rPr sz="1000" spc="-30" dirty="0">
                <a:latin typeface="Tahoma"/>
                <a:cs typeface="Tahoma"/>
              </a:rPr>
              <a:t>Deals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only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inputs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outputs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applied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code/design/requirements.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53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75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8001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83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12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163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20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78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82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86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9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409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41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Functional</a:t>
            </a:r>
            <a:r>
              <a:rPr sz="600" spc="5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Testing:</a:t>
            </a:r>
            <a:r>
              <a:rPr sz="600" spc="1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Basics</a:t>
            </a:r>
            <a:r>
              <a:rPr sz="6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Functional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Types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Equivalence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class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partitioning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Boundary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value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Decision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Tables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Ran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Functional</a:t>
            </a:r>
            <a:r>
              <a:rPr spc="-10" dirty="0"/>
              <a:t> </a:t>
            </a:r>
            <a:r>
              <a:rPr spc="-40" dirty="0"/>
              <a:t>Testing</a:t>
            </a: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161059"/>
            <a:ext cx="65265" cy="6526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1543164"/>
            <a:ext cx="65265" cy="6526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2077110"/>
            <a:ext cx="65265" cy="6526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2327" y="2266912"/>
            <a:ext cx="52590" cy="5259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2327" y="2570581"/>
            <a:ext cx="52590" cy="5259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598995" y="1077606"/>
            <a:ext cx="3687445" cy="17379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6096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term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functional</a:t>
            </a:r>
            <a:r>
              <a:rPr sz="11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testing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introduced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W.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E.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Howden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late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1970s.</a:t>
            </a:r>
            <a:endParaRPr sz="1100">
              <a:latin typeface="Tahoma"/>
              <a:cs typeface="Tahoma"/>
            </a:endParaRPr>
          </a:p>
          <a:p>
            <a:pPr marL="38100" marR="184785">
              <a:lnSpc>
                <a:spcPct val="102600"/>
              </a:lnSpc>
              <a:spcBef>
                <a:spcPts val="300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program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viewed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function</a:t>
            </a:r>
            <a:r>
              <a:rPr sz="11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transforming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inputs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outputs.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Given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inputs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i="1" spc="-37" baseline="-10416" dirty="0">
                <a:latin typeface="Franklin Gothic Medium"/>
                <a:cs typeface="Franklin Gothic Medium"/>
              </a:rPr>
              <a:t>i</a:t>
            </a:r>
            <a:r>
              <a:rPr sz="1200" i="1" spc="-112" baseline="-10416" dirty="0">
                <a:latin typeface="Franklin Gothic Medium"/>
                <a:cs typeface="Franklin Gothic Medium"/>
              </a:rPr>
              <a:t> 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150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computes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outputs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y</a:t>
            </a:r>
            <a:r>
              <a:rPr sz="1200" i="1" spc="-37" baseline="-10416" dirty="0">
                <a:latin typeface="Franklin Gothic Medium"/>
                <a:cs typeface="Franklin Gothic Medium"/>
              </a:rPr>
              <a:t>i</a:t>
            </a:r>
            <a:r>
              <a:rPr sz="1200" i="1" spc="195" baseline="-10416" dirty="0">
                <a:latin typeface="Franklin Gothic Medium"/>
                <a:cs typeface="Franklin Gothic Medium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y</a:t>
            </a:r>
            <a:r>
              <a:rPr sz="1200" i="1" spc="-37" baseline="-10416" dirty="0">
                <a:latin typeface="Franklin Gothic Medium"/>
                <a:cs typeface="Franklin Gothic Medium"/>
              </a:rPr>
              <a:t>i</a:t>
            </a:r>
            <a:r>
              <a:rPr sz="1200" i="1" spc="89" baseline="-10416" dirty="0">
                <a:latin typeface="Franklin Gothic Medium"/>
                <a:cs typeface="Franklin Gothic Medium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Franklin Gothic Medium"/>
                <a:cs typeface="Franklin Gothic Medium"/>
              </a:rPr>
              <a:t>i</a:t>
            </a:r>
            <a:r>
              <a:rPr sz="1200" i="1" spc="-112" baseline="-10416" dirty="0">
                <a:latin typeface="Franklin Gothic Medium"/>
                <a:cs typeface="Franklin Gothic Medium"/>
              </a:rPr>
              <a:t> </a:t>
            </a:r>
            <a:r>
              <a:rPr sz="1100" spc="-15" dirty="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100" spc="-50" dirty="0">
                <a:latin typeface="Tahoma"/>
                <a:cs typeface="Tahoma"/>
              </a:rPr>
              <a:t>Examples:</a:t>
            </a:r>
            <a:endParaRPr sz="1100">
              <a:latin typeface="Tahoma"/>
              <a:cs typeface="Tahoma"/>
            </a:endParaRPr>
          </a:p>
          <a:p>
            <a:pPr marL="314960" marR="30480">
              <a:lnSpc>
                <a:spcPct val="100000"/>
              </a:lnSpc>
              <a:spcBef>
                <a:spcPts val="175"/>
              </a:spcBef>
            </a:pP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sorting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program:</a:t>
            </a:r>
            <a:r>
              <a:rPr sz="1000" spc="1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input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20" dirty="0">
                <a:latin typeface="Arial"/>
                <a:cs typeface="Arial"/>
              </a:rPr>
              <a:t>x</a:t>
            </a:r>
            <a:r>
              <a:rPr sz="1050" i="1" spc="-30" baseline="-11904" dirty="0">
                <a:latin typeface="Franklin Gothic Medium"/>
                <a:cs typeface="Franklin Gothic Medium"/>
              </a:rPr>
              <a:t>i</a:t>
            </a:r>
            <a:r>
              <a:rPr sz="1050" i="1" spc="179" baseline="-11904" dirty="0">
                <a:latin typeface="Franklin Gothic Medium"/>
                <a:cs typeface="Franklin Gothic Medium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array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numbers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output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20" dirty="0">
                <a:latin typeface="Arial"/>
                <a:cs typeface="Arial"/>
              </a:rPr>
              <a:t>y</a:t>
            </a:r>
            <a:r>
              <a:rPr sz="1050" i="1" spc="-30" baseline="-11904" dirty="0">
                <a:latin typeface="Franklin Gothic Medium"/>
                <a:cs typeface="Franklin Gothic Medium"/>
              </a:rPr>
              <a:t>i</a:t>
            </a:r>
            <a:r>
              <a:rPr sz="1050" i="1" spc="187" baseline="-11904" dirty="0">
                <a:latin typeface="Franklin Gothic Medium"/>
                <a:cs typeface="Franklin Gothic Medium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array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sorted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order.</a:t>
            </a:r>
            <a:endParaRPr sz="1000">
              <a:latin typeface="Tahoma"/>
              <a:cs typeface="Tahoma"/>
            </a:endParaRPr>
          </a:p>
          <a:p>
            <a:pPr marL="314960" marR="350520">
              <a:lnSpc>
                <a:spcPts val="1200"/>
              </a:lnSpc>
              <a:spcBef>
                <a:spcPts val="30"/>
              </a:spcBef>
            </a:pP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compiler:</a:t>
            </a:r>
            <a:r>
              <a:rPr sz="1000" spc="1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input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program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output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resulting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object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code.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53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75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8001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83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12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163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20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78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82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86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9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409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41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Functional</a:t>
            </a:r>
            <a:r>
              <a:rPr sz="600" spc="5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Testing:</a:t>
            </a:r>
            <a:r>
              <a:rPr sz="600" spc="1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Basics</a:t>
            </a:r>
            <a:r>
              <a:rPr sz="6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Functional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Types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Equivalence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class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partitioning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Boundary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value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Decision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Tables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Ran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310360"/>
            <a:ext cx="26549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Functional</a:t>
            </a:r>
            <a:r>
              <a:rPr spc="15" dirty="0"/>
              <a:t> </a:t>
            </a:r>
            <a:r>
              <a:rPr spc="-45" dirty="0"/>
              <a:t>testing:</a:t>
            </a:r>
            <a:r>
              <a:rPr spc="165" dirty="0"/>
              <a:t> </a:t>
            </a:r>
            <a:r>
              <a:rPr spc="-45" dirty="0"/>
              <a:t>Important</a:t>
            </a:r>
            <a:r>
              <a:rPr spc="20" dirty="0"/>
              <a:t> </a:t>
            </a:r>
            <a:r>
              <a:rPr spc="-65" dirty="0"/>
              <a:t>steps</a:t>
            </a: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9135" y="1164853"/>
            <a:ext cx="114214" cy="11421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473379" y="115192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4395" y="1110728"/>
            <a:ext cx="3503295" cy="16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Precisely identify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i="1" spc="-50" dirty="0">
                <a:latin typeface="Arial"/>
                <a:cs typeface="Arial"/>
              </a:rPr>
              <a:t>domain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25" dirty="0">
                <a:latin typeface="Tahoma"/>
                <a:cs typeface="Tahoma"/>
              </a:rPr>
              <a:t>input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25" dirty="0">
                <a:latin typeface="Tahoma"/>
                <a:cs typeface="Tahoma"/>
              </a:rPr>
              <a:t>output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variable.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1100" spc="-35" dirty="0">
                <a:latin typeface="Tahoma"/>
                <a:cs typeface="Tahoma"/>
              </a:rPr>
              <a:t>Select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domain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having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100" i="1" spc="-15" dirty="0">
                <a:latin typeface="Arial"/>
                <a:cs typeface="Arial"/>
              </a:rPr>
              <a:t>important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properties</a:t>
            </a:r>
            <a:r>
              <a:rPr sz="1100" spc="-4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12065" algn="just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Tahoma"/>
                <a:cs typeface="Tahoma"/>
              </a:rPr>
              <a:t>Consider </a:t>
            </a:r>
            <a:r>
              <a:rPr sz="1100" i="1" spc="-45" dirty="0">
                <a:latin typeface="Arial"/>
                <a:cs typeface="Arial"/>
              </a:rPr>
              <a:t>combinations </a:t>
            </a:r>
            <a:r>
              <a:rPr sz="1100" spc="-35" dirty="0">
                <a:latin typeface="Tahoma"/>
                <a:cs typeface="Tahoma"/>
              </a:rPr>
              <a:t>of special </a:t>
            </a:r>
            <a:r>
              <a:rPr sz="1100" spc="-55" dirty="0">
                <a:latin typeface="Tahoma"/>
                <a:cs typeface="Tahoma"/>
              </a:rPr>
              <a:t>values </a:t>
            </a:r>
            <a:r>
              <a:rPr sz="1100" spc="-40" dirty="0">
                <a:latin typeface="Tahoma"/>
                <a:cs typeface="Tahoma"/>
              </a:rPr>
              <a:t>from different </a:t>
            </a:r>
            <a:r>
              <a:rPr sz="1100" spc="-25" dirty="0">
                <a:latin typeface="Tahoma"/>
                <a:cs typeface="Tahoma"/>
              </a:rPr>
              <a:t>input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domains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design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cases.</a:t>
            </a:r>
            <a:endParaRPr sz="1100">
              <a:latin typeface="Tahoma"/>
              <a:cs typeface="Tahoma"/>
            </a:endParaRPr>
          </a:p>
          <a:p>
            <a:pPr marL="12700" marR="265430" algn="just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Tahoma"/>
                <a:cs typeface="Tahoma"/>
              </a:rPr>
              <a:t>Consider </a:t>
            </a:r>
            <a:r>
              <a:rPr sz="1100" spc="-25" dirty="0">
                <a:latin typeface="Tahoma"/>
                <a:cs typeface="Tahoma"/>
              </a:rPr>
              <a:t>input </a:t>
            </a:r>
            <a:r>
              <a:rPr sz="1100" spc="-55" dirty="0">
                <a:latin typeface="Tahoma"/>
                <a:cs typeface="Tahoma"/>
              </a:rPr>
              <a:t>values </a:t>
            </a:r>
            <a:r>
              <a:rPr sz="1100" spc="-50" dirty="0">
                <a:latin typeface="Tahoma"/>
                <a:cs typeface="Tahoma"/>
              </a:rPr>
              <a:t>such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program </a:t>
            </a:r>
            <a:r>
              <a:rPr sz="1100" spc="-55" dirty="0">
                <a:latin typeface="Tahoma"/>
                <a:cs typeface="Tahoma"/>
              </a:rPr>
              <a:t>under </a:t>
            </a:r>
            <a:r>
              <a:rPr sz="1100" spc="-30" dirty="0">
                <a:latin typeface="Tahoma"/>
                <a:cs typeface="Tahoma"/>
              </a:rPr>
              <a:t>test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produces </a:t>
            </a:r>
            <a:r>
              <a:rPr sz="1100" i="1" spc="-60" dirty="0">
                <a:latin typeface="Arial"/>
                <a:cs typeface="Arial"/>
              </a:rPr>
              <a:t>special </a:t>
            </a:r>
            <a:r>
              <a:rPr sz="1100" spc="-55" dirty="0">
                <a:latin typeface="Tahoma"/>
                <a:cs typeface="Tahoma"/>
              </a:rPr>
              <a:t>values </a:t>
            </a:r>
            <a:r>
              <a:rPr sz="1100" spc="-40" dirty="0">
                <a:latin typeface="Tahoma"/>
                <a:cs typeface="Tahoma"/>
              </a:rPr>
              <a:t>from the </a:t>
            </a:r>
            <a:r>
              <a:rPr sz="1100" spc="-50" dirty="0">
                <a:latin typeface="Tahoma"/>
                <a:cs typeface="Tahoma"/>
              </a:rPr>
              <a:t>domains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output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9135" y="1546958"/>
            <a:ext cx="114214" cy="11421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473379" y="153402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9135" y="1929063"/>
            <a:ext cx="114214" cy="11421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473379" y="191613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9135" y="2311168"/>
            <a:ext cx="114214" cy="114214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473379" y="229824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53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75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8001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83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12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163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20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78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82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86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9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409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41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Functional</a:t>
            </a:r>
            <a:r>
              <a:rPr sz="600" spc="5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Testing:</a:t>
            </a:r>
            <a:r>
              <a:rPr sz="600" spc="1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Basics</a:t>
            </a:r>
            <a:r>
              <a:rPr sz="6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Functional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Types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Equivalence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class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partitioning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Boundary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value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Decision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Tables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Ran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Testing</a:t>
            </a:r>
            <a:r>
              <a:rPr spc="20" dirty="0"/>
              <a:t> </a:t>
            </a:r>
            <a:r>
              <a:rPr spc="-65" dirty="0"/>
              <a:t>a</a:t>
            </a:r>
            <a:r>
              <a:rPr spc="20" dirty="0"/>
              <a:t> </a:t>
            </a:r>
            <a:r>
              <a:rPr spc="-30" dirty="0"/>
              <a:t>function</a:t>
            </a:r>
            <a:r>
              <a:rPr spc="20" dirty="0"/>
              <a:t> </a:t>
            </a:r>
            <a:r>
              <a:rPr spc="-30" dirty="0"/>
              <a:t>in</a:t>
            </a:r>
            <a:r>
              <a:rPr spc="20" dirty="0"/>
              <a:t> </a:t>
            </a:r>
            <a:r>
              <a:rPr spc="-35" dirty="0"/>
              <a:t>context</a:t>
            </a: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116253"/>
            <a:ext cx="65265" cy="6526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1670443"/>
            <a:ext cx="65265" cy="65265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458291" y="2067380"/>
            <a:ext cx="1694180" cy="723265"/>
            <a:chOff x="1458291" y="2067380"/>
            <a:chExt cx="1694180" cy="723265"/>
          </a:xfrm>
        </p:grpSpPr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26900" y="2145391"/>
              <a:ext cx="207023" cy="20702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90344" y="2068880"/>
              <a:ext cx="1260475" cy="720090"/>
            </a:xfrm>
            <a:custGeom>
              <a:avLst/>
              <a:gdLst/>
              <a:ahLst/>
              <a:cxnLst/>
              <a:rect l="l" t="t" r="r" b="b"/>
              <a:pathLst>
                <a:path w="1260475" h="720089">
                  <a:moveTo>
                    <a:pt x="1029728" y="468059"/>
                  </a:moveTo>
                  <a:lnTo>
                    <a:pt x="1019541" y="518510"/>
                  </a:lnTo>
                  <a:lnTo>
                    <a:pt x="991762" y="559709"/>
                  </a:lnTo>
                  <a:lnTo>
                    <a:pt x="950561" y="587487"/>
                  </a:lnTo>
                  <a:lnTo>
                    <a:pt x="900112" y="597673"/>
                  </a:lnTo>
                  <a:lnTo>
                    <a:pt x="849661" y="587487"/>
                  </a:lnTo>
                  <a:lnTo>
                    <a:pt x="808462" y="559709"/>
                  </a:lnTo>
                  <a:lnTo>
                    <a:pt x="780683" y="518510"/>
                  </a:lnTo>
                  <a:lnTo>
                    <a:pt x="770497" y="468059"/>
                  </a:lnTo>
                  <a:lnTo>
                    <a:pt x="780683" y="417607"/>
                  </a:lnTo>
                  <a:lnTo>
                    <a:pt x="808462" y="376406"/>
                  </a:lnTo>
                  <a:lnTo>
                    <a:pt x="849661" y="348626"/>
                  </a:lnTo>
                  <a:lnTo>
                    <a:pt x="900112" y="338439"/>
                  </a:lnTo>
                  <a:lnTo>
                    <a:pt x="950561" y="348626"/>
                  </a:lnTo>
                  <a:lnTo>
                    <a:pt x="991762" y="376406"/>
                  </a:lnTo>
                  <a:lnTo>
                    <a:pt x="1019541" y="417607"/>
                  </a:lnTo>
                  <a:lnTo>
                    <a:pt x="1029728" y="468059"/>
                  </a:lnTo>
                  <a:close/>
                </a:path>
                <a:path w="1260475" h="720089">
                  <a:moveTo>
                    <a:pt x="0" y="720090"/>
                  </a:moveTo>
                  <a:lnTo>
                    <a:pt x="1260157" y="720090"/>
                  </a:lnTo>
                  <a:lnTo>
                    <a:pt x="1260157" y="0"/>
                  </a:lnTo>
                  <a:lnTo>
                    <a:pt x="0" y="0"/>
                  </a:lnTo>
                  <a:lnTo>
                    <a:pt x="0" y="7200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58290" y="2247328"/>
              <a:ext cx="424180" cy="2540"/>
            </a:xfrm>
            <a:custGeom>
              <a:avLst/>
              <a:gdLst/>
              <a:ahLst/>
              <a:cxnLst/>
              <a:rect l="l" t="t" r="r" b="b"/>
              <a:pathLst>
                <a:path w="424180" h="2539">
                  <a:moveTo>
                    <a:pt x="423976" y="1270"/>
                  </a:moveTo>
                  <a:lnTo>
                    <a:pt x="421436" y="1270"/>
                  </a:lnTo>
                  <a:lnTo>
                    <a:pt x="42143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423976" y="2540"/>
                  </a:lnTo>
                  <a:lnTo>
                    <a:pt x="423976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35536" y="2236903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60" h="24130">
                  <a:moveTo>
                    <a:pt x="0" y="24000"/>
                  </a:moveTo>
                  <a:lnTo>
                    <a:pt x="48007" y="1200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90344" y="2247328"/>
              <a:ext cx="172085" cy="2540"/>
            </a:xfrm>
            <a:custGeom>
              <a:avLst/>
              <a:gdLst/>
              <a:ahLst/>
              <a:cxnLst/>
              <a:rect l="l" t="t" r="r" b="b"/>
              <a:pathLst>
                <a:path w="172085" h="2539">
                  <a:moveTo>
                    <a:pt x="171945" y="1270"/>
                  </a:moveTo>
                  <a:lnTo>
                    <a:pt x="169405" y="1270"/>
                  </a:lnTo>
                  <a:lnTo>
                    <a:pt x="169405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71945" y="2540"/>
                  </a:lnTo>
                  <a:lnTo>
                    <a:pt x="171945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15558" y="2236903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60" h="24130">
                  <a:moveTo>
                    <a:pt x="0" y="24000"/>
                  </a:moveTo>
                  <a:lnTo>
                    <a:pt x="48007" y="1200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70366" y="2247328"/>
              <a:ext cx="244475" cy="2540"/>
            </a:xfrm>
            <a:custGeom>
              <a:avLst/>
              <a:gdLst/>
              <a:ahLst/>
              <a:cxnLst/>
              <a:rect l="l" t="t" r="r" b="b"/>
              <a:pathLst>
                <a:path w="244475" h="2539">
                  <a:moveTo>
                    <a:pt x="243954" y="1270"/>
                  </a:moveTo>
                  <a:lnTo>
                    <a:pt x="241414" y="1270"/>
                  </a:lnTo>
                  <a:lnTo>
                    <a:pt x="241414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243954" y="2540"/>
                  </a:lnTo>
                  <a:lnTo>
                    <a:pt x="243954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67593" y="2236903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60" h="24130">
                  <a:moveTo>
                    <a:pt x="0" y="24000"/>
                  </a:moveTo>
                  <a:lnTo>
                    <a:pt x="48002" y="1200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52363" y="2248903"/>
              <a:ext cx="587375" cy="287655"/>
            </a:xfrm>
            <a:custGeom>
              <a:avLst/>
              <a:gdLst/>
              <a:ahLst/>
              <a:cxnLst/>
              <a:rect l="l" t="t" r="r" b="b"/>
              <a:pathLst>
                <a:path w="587375" h="287655">
                  <a:moveTo>
                    <a:pt x="0" y="0"/>
                  </a:moveTo>
                  <a:lnTo>
                    <a:pt x="402" y="798"/>
                  </a:lnTo>
                  <a:lnTo>
                    <a:pt x="1998" y="2401"/>
                  </a:lnTo>
                  <a:lnTo>
                    <a:pt x="4400" y="5600"/>
                  </a:lnTo>
                  <a:lnTo>
                    <a:pt x="8002" y="10001"/>
                  </a:lnTo>
                  <a:lnTo>
                    <a:pt x="13201" y="16400"/>
                  </a:lnTo>
                  <a:lnTo>
                    <a:pt x="19606" y="24804"/>
                  </a:lnTo>
                  <a:lnTo>
                    <a:pt x="27603" y="34404"/>
                  </a:lnTo>
                  <a:lnTo>
                    <a:pt x="36805" y="45605"/>
                  </a:lnTo>
                  <a:lnTo>
                    <a:pt x="46807" y="57605"/>
                  </a:lnTo>
                  <a:lnTo>
                    <a:pt x="57607" y="70807"/>
                  </a:lnTo>
                  <a:lnTo>
                    <a:pt x="68808" y="84007"/>
                  </a:lnTo>
                  <a:lnTo>
                    <a:pt x="80412" y="97214"/>
                  </a:lnTo>
                  <a:lnTo>
                    <a:pt x="92010" y="110415"/>
                  </a:lnTo>
                  <a:lnTo>
                    <a:pt x="103614" y="123215"/>
                  </a:lnTo>
                  <a:lnTo>
                    <a:pt x="114414" y="135215"/>
                  </a:lnTo>
                  <a:lnTo>
                    <a:pt x="125615" y="146818"/>
                  </a:lnTo>
                  <a:lnTo>
                    <a:pt x="156022" y="176420"/>
                  </a:lnTo>
                  <a:lnTo>
                    <a:pt x="193625" y="206424"/>
                  </a:lnTo>
                  <a:lnTo>
                    <a:pt x="231230" y="228029"/>
                  </a:lnTo>
                  <a:lnTo>
                    <a:pt x="240030" y="232430"/>
                  </a:lnTo>
                  <a:lnTo>
                    <a:pt x="280035" y="246830"/>
                  </a:lnTo>
                  <a:lnTo>
                    <a:pt x="329242" y="258832"/>
                  </a:lnTo>
                  <a:lnTo>
                    <a:pt x="374446" y="266035"/>
                  </a:lnTo>
                  <a:lnTo>
                    <a:pt x="427255" y="272831"/>
                  </a:lnTo>
                  <a:lnTo>
                    <a:pt x="484064" y="278834"/>
                  </a:lnTo>
                  <a:lnTo>
                    <a:pt x="502464" y="280436"/>
                  </a:lnTo>
                  <a:lnTo>
                    <a:pt x="519668" y="282033"/>
                  </a:lnTo>
                  <a:lnTo>
                    <a:pt x="536069" y="283636"/>
                  </a:lnTo>
                  <a:lnTo>
                    <a:pt x="550867" y="284836"/>
                  </a:lnTo>
                  <a:lnTo>
                    <a:pt x="563270" y="285635"/>
                  </a:lnTo>
                  <a:lnTo>
                    <a:pt x="573672" y="286434"/>
                  </a:lnTo>
                  <a:lnTo>
                    <a:pt x="581675" y="287238"/>
                  </a:lnTo>
                  <a:lnTo>
                    <a:pt x="587137" y="28759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90833" y="2521338"/>
              <a:ext cx="48895" cy="24130"/>
            </a:xfrm>
            <a:custGeom>
              <a:avLst/>
              <a:gdLst/>
              <a:ahLst/>
              <a:cxnLst/>
              <a:rect l="l" t="t" r="r" b="b"/>
              <a:pathLst>
                <a:path w="48894" h="24130">
                  <a:moveTo>
                    <a:pt x="0" y="24000"/>
                  </a:moveTo>
                  <a:lnTo>
                    <a:pt x="48806" y="15199"/>
                  </a:lnTo>
                  <a:lnTo>
                    <a:pt x="15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741752" y="2440631"/>
            <a:ext cx="596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dirty="0"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4395" y="1032800"/>
            <a:ext cx="3554729" cy="12134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06375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Tahoma"/>
                <a:cs typeface="Tahoma"/>
              </a:rPr>
              <a:t>Even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though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functional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black-box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technique,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sometimes,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know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minimal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context 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information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relevant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inputs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outputs.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program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function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25" dirty="0">
                <a:latin typeface="Arial"/>
                <a:cs typeface="Arial"/>
              </a:rPr>
              <a:t>f</a:t>
            </a:r>
            <a:r>
              <a:rPr sz="1100" i="1" spc="290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150" dirty="0">
                <a:latin typeface="Arial"/>
                <a:cs typeface="Arial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shown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figure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below.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ahoma"/>
              <a:cs typeface="Tahoma"/>
            </a:endParaRPr>
          </a:p>
          <a:p>
            <a:pPr marL="1049655">
              <a:lnSpc>
                <a:spcPct val="100000"/>
              </a:lnSpc>
              <a:tabLst>
                <a:tab pos="2273935" algn="l"/>
              </a:tabLst>
            </a:pPr>
            <a:r>
              <a:rPr sz="800" b="1" i="1" dirty="0">
                <a:latin typeface="Times New Roman"/>
                <a:cs typeface="Times New Roman"/>
              </a:rPr>
              <a:t>x	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39289" y="2314614"/>
            <a:ext cx="331470" cy="27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0" algn="r">
              <a:lnSpc>
                <a:spcPct val="100000"/>
              </a:lnSpc>
              <a:spcBef>
                <a:spcPts val="100"/>
              </a:spcBef>
            </a:pPr>
            <a:r>
              <a:rPr sz="800" b="1" i="1" dirty="0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00" b="1" dirty="0">
                <a:latin typeface="Corbel"/>
                <a:cs typeface="Corbel"/>
              </a:rPr>
              <a:t>x</a:t>
            </a:r>
            <a:r>
              <a:rPr sz="800" b="1" spc="60" dirty="0">
                <a:latin typeface="Corbel"/>
                <a:cs typeface="Corbel"/>
              </a:rPr>
              <a:t> </a:t>
            </a:r>
            <a:r>
              <a:rPr sz="800" i="1" spc="215" dirty="0">
                <a:latin typeface="Arial"/>
                <a:cs typeface="Arial"/>
              </a:rPr>
              <a:t>≥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b="1" spc="-10" dirty="0">
                <a:latin typeface="Corbel"/>
                <a:cs typeface="Corbel"/>
              </a:rPr>
              <a:t>20</a:t>
            </a:r>
            <a:endParaRPr sz="800">
              <a:latin typeface="Corbel"/>
              <a:cs typeface="Corbe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53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75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8001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83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12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163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20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78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82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86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9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409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41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Functional</a:t>
            </a:r>
            <a:r>
              <a:rPr sz="600" spc="5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Testing:</a:t>
            </a:r>
            <a:r>
              <a:rPr sz="600" spc="13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Basics</a:t>
            </a:r>
            <a:r>
              <a:rPr sz="60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Functional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Types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Equivalence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class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partitioning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Boundary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value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Decision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Tables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Ran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Testing</a:t>
            </a:r>
            <a:r>
              <a:rPr spc="20" dirty="0"/>
              <a:t> </a:t>
            </a:r>
            <a:r>
              <a:rPr spc="-65" dirty="0"/>
              <a:t>a</a:t>
            </a:r>
            <a:r>
              <a:rPr spc="25" dirty="0"/>
              <a:t> </a:t>
            </a:r>
            <a:r>
              <a:rPr spc="-30" dirty="0"/>
              <a:t>function</a:t>
            </a:r>
            <a:r>
              <a:rPr spc="25" dirty="0"/>
              <a:t> </a:t>
            </a:r>
            <a:r>
              <a:rPr spc="-30" dirty="0"/>
              <a:t>in</a:t>
            </a:r>
            <a:r>
              <a:rPr spc="25" dirty="0"/>
              <a:t> </a:t>
            </a:r>
            <a:r>
              <a:rPr spc="-35" dirty="0"/>
              <a:t>context,</a:t>
            </a:r>
            <a:r>
              <a:rPr spc="25" dirty="0"/>
              <a:t> </a:t>
            </a:r>
            <a:r>
              <a:rPr spc="-35" dirty="0"/>
              <a:t>contd.</a:t>
            </a: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183411"/>
            <a:ext cx="65265" cy="65265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24395" y="1099958"/>
            <a:ext cx="3529329" cy="16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latin typeface="Tahoma"/>
                <a:cs typeface="Tahoma"/>
              </a:rPr>
              <a:t>Suppose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16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floating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point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unaware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p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d</a:t>
            </a:r>
            <a:r>
              <a:rPr sz="1100" spc="-20" dirty="0">
                <a:latin typeface="Tahoma"/>
                <a:cs typeface="Tahoma"/>
              </a:rPr>
              <a:t>i</a:t>
            </a:r>
            <a:r>
              <a:rPr sz="1100" spc="-25" dirty="0">
                <a:latin typeface="Tahoma"/>
                <a:cs typeface="Tahoma"/>
              </a:rPr>
              <a:t>c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≥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50" dirty="0">
                <a:latin typeface="Tahoma"/>
                <a:cs typeface="Tahoma"/>
              </a:rPr>
              <a:t>20.</a:t>
            </a:r>
            <a:endParaRPr sz="1100">
              <a:latin typeface="Tahoma"/>
              <a:cs typeface="Tahoma"/>
            </a:endParaRPr>
          </a:p>
          <a:p>
            <a:pPr marL="12700" marR="153670">
              <a:lnSpc>
                <a:spcPct val="102600"/>
              </a:lnSpc>
              <a:spcBef>
                <a:spcPts val="300"/>
              </a:spcBef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likely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following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 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+</a:t>
            </a:r>
            <a:r>
              <a:rPr sz="1100" i="1" spc="5" dirty="0">
                <a:latin typeface="Arial"/>
                <a:cs typeface="Arial"/>
              </a:rPr>
              <a:t>k</a:t>
            </a:r>
            <a:r>
              <a:rPr sz="1100" i="1" spc="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−</a:t>
            </a:r>
            <a:r>
              <a:rPr sz="1100" i="1" spc="-30" dirty="0">
                <a:latin typeface="Arial"/>
                <a:cs typeface="Arial"/>
              </a:rPr>
              <a:t>k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0,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number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large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magnitude.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function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25" dirty="0">
                <a:latin typeface="Arial"/>
                <a:cs typeface="Arial"/>
              </a:rPr>
              <a:t>f</a:t>
            </a:r>
            <a:r>
              <a:rPr sz="1100" i="1" spc="295" dirty="0">
                <a:latin typeface="Arial"/>
                <a:cs typeface="Arial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invoked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just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once,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+</a:t>
            </a:r>
            <a:r>
              <a:rPr sz="1100" i="1" spc="25" dirty="0">
                <a:latin typeface="Arial"/>
                <a:cs typeface="Arial"/>
              </a:rPr>
              <a:t>k</a:t>
            </a:r>
            <a:r>
              <a:rPr sz="1100" spc="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41275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valid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range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160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respect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25" dirty="0">
                <a:latin typeface="Arial"/>
                <a:cs typeface="Arial"/>
              </a:rPr>
              <a:t>f</a:t>
            </a:r>
            <a:r>
              <a:rPr sz="1100" i="1" spc="295" dirty="0">
                <a:latin typeface="Arial"/>
                <a:cs typeface="Arial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-70" dirty="0">
                <a:latin typeface="Tahoma"/>
                <a:cs typeface="Tahoma"/>
              </a:rPr>
              <a:t>where 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number much larger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spc="-50" dirty="0">
                <a:latin typeface="Tahoma"/>
                <a:cs typeface="Tahoma"/>
              </a:rPr>
              <a:t>20,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-50" dirty="0">
                <a:latin typeface="Arial"/>
                <a:cs typeface="Arial"/>
              </a:rPr>
              <a:t>y </a:t>
            </a:r>
            <a:r>
              <a:rPr sz="1100" spc="-35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20.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565516"/>
            <a:ext cx="65265" cy="6526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119693"/>
            <a:ext cx="65265" cy="6526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2329726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53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53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75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8001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83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12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163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20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78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82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86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9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409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41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Functional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Basics</a:t>
            </a:r>
            <a:r>
              <a:rPr sz="600" spc="36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Functional</a:t>
            </a:r>
            <a:r>
              <a:rPr sz="600" spc="6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testing:</a:t>
            </a:r>
            <a:r>
              <a:rPr sz="600" spc="13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Types</a:t>
            </a:r>
            <a:r>
              <a:rPr sz="60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Equivalence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class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  <a:hlinkClick r:id="rId4" action="ppaction://hlinksldjump"/>
              </a:rPr>
              <a:t>partitioning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  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Boundary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value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Decision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Tables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Ran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Types</a:t>
            </a:r>
            <a:r>
              <a:rPr spc="15" dirty="0"/>
              <a:t> </a:t>
            </a:r>
            <a:r>
              <a:rPr spc="-40" dirty="0"/>
              <a:t>of</a:t>
            </a:r>
            <a:r>
              <a:rPr spc="20" dirty="0"/>
              <a:t> </a:t>
            </a:r>
            <a:r>
              <a:rPr spc="-30" dirty="0"/>
              <a:t>functional</a:t>
            </a:r>
            <a:r>
              <a:rPr spc="20" dirty="0"/>
              <a:t> </a:t>
            </a:r>
            <a:r>
              <a:rPr spc="-40" dirty="0"/>
              <a:t>testing</a:t>
            </a: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359535"/>
            <a:ext cx="65265" cy="65265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24395" y="1232304"/>
            <a:ext cx="2113915" cy="128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1795">
              <a:lnSpc>
                <a:spcPct val="125299"/>
              </a:lnSpc>
              <a:spcBef>
                <a:spcPts val="100"/>
              </a:spcBef>
            </a:pPr>
            <a:r>
              <a:rPr sz="1100" spc="-40" dirty="0">
                <a:latin typeface="Tahoma"/>
                <a:cs typeface="Tahoma"/>
              </a:rPr>
              <a:t>Equivalence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class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partitioning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Boundary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analysis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Decision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tables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40" dirty="0">
                <a:latin typeface="Tahoma"/>
                <a:cs typeface="Tahoma"/>
              </a:rPr>
              <a:t>Random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100" spc="-35" dirty="0">
                <a:latin typeface="Tahoma"/>
                <a:cs typeface="Tahoma"/>
              </a:rPr>
              <a:t>Pair-wise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testing: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Orthogonal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arrays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Cause-effect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diagram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1569567"/>
            <a:ext cx="65265" cy="6526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779600"/>
            <a:ext cx="65265" cy="6526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989620"/>
            <a:ext cx="65265" cy="6526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199652"/>
            <a:ext cx="65265" cy="6526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409685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53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75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75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8001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83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12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163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20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78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82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86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9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409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41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Functional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Basics</a:t>
            </a:r>
            <a:r>
              <a:rPr sz="600" spc="36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Functional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Types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Equivalence</a:t>
            </a:r>
            <a:r>
              <a:rPr sz="600" spc="5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class</a:t>
            </a:r>
            <a:r>
              <a:rPr sz="600" spc="6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partitioning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 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Boundary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value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Decision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Tables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Ran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Equivalence</a:t>
            </a:r>
            <a:r>
              <a:rPr spc="5" dirty="0"/>
              <a:t> </a:t>
            </a:r>
            <a:r>
              <a:rPr spc="-50" dirty="0"/>
              <a:t>class</a:t>
            </a:r>
            <a:r>
              <a:rPr spc="5" dirty="0"/>
              <a:t> </a:t>
            </a:r>
            <a:r>
              <a:rPr spc="-30" dirty="0"/>
              <a:t>partitioning</a:t>
            </a: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110170"/>
            <a:ext cx="65265" cy="65265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5270" marR="5080">
              <a:lnSpc>
                <a:spcPct val="102600"/>
              </a:lnSpc>
              <a:spcBef>
                <a:spcPts val="55"/>
              </a:spcBef>
            </a:pPr>
            <a:r>
              <a:rPr spc="-65" dirty="0"/>
              <a:t>If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25" dirty="0"/>
              <a:t>input</a:t>
            </a:r>
            <a:r>
              <a:rPr spc="25" dirty="0"/>
              <a:t> </a:t>
            </a:r>
            <a:r>
              <a:rPr spc="-45" dirty="0"/>
              <a:t>domain</a:t>
            </a:r>
            <a:r>
              <a:rPr spc="20" dirty="0"/>
              <a:t> </a:t>
            </a:r>
            <a:r>
              <a:rPr spc="-35" dirty="0"/>
              <a:t>is</a:t>
            </a:r>
            <a:r>
              <a:rPr spc="20" dirty="0"/>
              <a:t> </a:t>
            </a:r>
            <a:r>
              <a:rPr spc="-20" dirty="0"/>
              <a:t>too</a:t>
            </a:r>
            <a:r>
              <a:rPr spc="25" dirty="0"/>
              <a:t> </a:t>
            </a:r>
            <a:r>
              <a:rPr spc="-55" dirty="0"/>
              <a:t>large</a:t>
            </a:r>
            <a:r>
              <a:rPr spc="20" dirty="0"/>
              <a:t> </a:t>
            </a:r>
            <a:r>
              <a:rPr spc="-45" dirty="0"/>
              <a:t>for</a:t>
            </a:r>
            <a:r>
              <a:rPr spc="20" dirty="0"/>
              <a:t> </a:t>
            </a:r>
            <a:r>
              <a:rPr spc="-15" dirty="0"/>
              <a:t>all</a:t>
            </a:r>
            <a:r>
              <a:rPr spc="25" dirty="0"/>
              <a:t> </a:t>
            </a:r>
            <a:r>
              <a:rPr spc="-15" dirty="0"/>
              <a:t>its</a:t>
            </a:r>
            <a:r>
              <a:rPr spc="20" dirty="0"/>
              <a:t> </a:t>
            </a:r>
            <a:r>
              <a:rPr spc="-55" dirty="0"/>
              <a:t>elements</a:t>
            </a:r>
            <a:r>
              <a:rPr spc="20" dirty="0"/>
              <a:t> </a:t>
            </a:r>
            <a:r>
              <a:rPr spc="-15" dirty="0"/>
              <a:t>to</a:t>
            </a:r>
            <a:r>
              <a:rPr spc="20" dirty="0"/>
              <a:t> </a:t>
            </a:r>
            <a:r>
              <a:rPr spc="-55" dirty="0"/>
              <a:t>be</a:t>
            </a:r>
            <a:r>
              <a:rPr spc="20" dirty="0"/>
              <a:t> </a:t>
            </a:r>
            <a:r>
              <a:rPr spc="-70" dirty="0"/>
              <a:t>used </a:t>
            </a:r>
            <a:r>
              <a:rPr spc="-330" dirty="0"/>
              <a:t> </a:t>
            </a:r>
            <a:r>
              <a:rPr spc="-65" dirty="0"/>
              <a:t>as</a:t>
            </a:r>
            <a:r>
              <a:rPr spc="20" dirty="0"/>
              <a:t> </a:t>
            </a:r>
            <a:r>
              <a:rPr spc="-30" dirty="0"/>
              <a:t>test</a:t>
            </a:r>
            <a:r>
              <a:rPr spc="25" dirty="0"/>
              <a:t> </a:t>
            </a:r>
            <a:r>
              <a:rPr spc="-60" dirty="0"/>
              <a:t>cases,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5" dirty="0"/>
              <a:t> </a:t>
            </a:r>
            <a:r>
              <a:rPr spc="-25" dirty="0"/>
              <a:t>input</a:t>
            </a:r>
            <a:r>
              <a:rPr spc="20" dirty="0"/>
              <a:t> </a:t>
            </a:r>
            <a:r>
              <a:rPr spc="-45" dirty="0"/>
              <a:t>domain</a:t>
            </a:r>
            <a:r>
              <a:rPr spc="25" dirty="0"/>
              <a:t> </a:t>
            </a:r>
            <a:r>
              <a:rPr spc="-35" dirty="0"/>
              <a:t>is</a:t>
            </a:r>
            <a:r>
              <a:rPr spc="20" dirty="0"/>
              <a:t> </a:t>
            </a:r>
            <a:r>
              <a:rPr spc="-35" dirty="0">
                <a:solidFill>
                  <a:srgbClr val="0000FF"/>
                </a:solidFill>
              </a:rPr>
              <a:t>partitioned</a:t>
            </a:r>
            <a:r>
              <a:rPr spc="25" dirty="0">
                <a:solidFill>
                  <a:srgbClr val="0000FF"/>
                </a:solidFill>
              </a:rPr>
              <a:t> </a:t>
            </a:r>
            <a:r>
              <a:rPr spc="-20" dirty="0"/>
              <a:t>into</a:t>
            </a:r>
            <a:r>
              <a:rPr spc="20" dirty="0"/>
              <a:t> </a:t>
            </a:r>
            <a:r>
              <a:rPr spc="-55" dirty="0"/>
              <a:t>a</a:t>
            </a:r>
            <a:r>
              <a:rPr spc="25" dirty="0"/>
              <a:t> </a:t>
            </a:r>
            <a:r>
              <a:rPr spc="-25" dirty="0"/>
              <a:t>finite </a:t>
            </a:r>
            <a:r>
              <a:rPr spc="-20" dirty="0"/>
              <a:t> </a:t>
            </a:r>
            <a:r>
              <a:rPr spc="-50" dirty="0"/>
              <a:t>number</a:t>
            </a:r>
            <a:r>
              <a:rPr spc="15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50" dirty="0"/>
              <a:t>sub-domains</a:t>
            </a:r>
            <a:r>
              <a:rPr spc="20" dirty="0"/>
              <a:t> </a:t>
            </a:r>
            <a:r>
              <a:rPr spc="-45" dirty="0"/>
              <a:t>for</a:t>
            </a:r>
            <a:r>
              <a:rPr spc="20" dirty="0"/>
              <a:t> </a:t>
            </a:r>
            <a:r>
              <a:rPr spc="-40" dirty="0"/>
              <a:t>selecting</a:t>
            </a:r>
            <a:r>
              <a:rPr spc="20" dirty="0"/>
              <a:t> </a:t>
            </a:r>
            <a:r>
              <a:rPr spc="-30" dirty="0"/>
              <a:t>test</a:t>
            </a:r>
            <a:r>
              <a:rPr spc="10" dirty="0"/>
              <a:t> </a:t>
            </a:r>
            <a:r>
              <a:rPr spc="-35" dirty="0"/>
              <a:t>inputs.</a:t>
            </a:r>
          </a:p>
          <a:p>
            <a:pPr marL="255270">
              <a:lnSpc>
                <a:spcPct val="100000"/>
              </a:lnSpc>
              <a:spcBef>
                <a:spcPts val="335"/>
              </a:spcBef>
            </a:pPr>
            <a:r>
              <a:rPr spc="-25" dirty="0"/>
              <a:t>Each</a:t>
            </a:r>
            <a:r>
              <a:rPr spc="15" dirty="0"/>
              <a:t> </a:t>
            </a:r>
            <a:r>
              <a:rPr spc="-50" dirty="0"/>
              <a:t>sub-domain</a:t>
            </a:r>
            <a:r>
              <a:rPr spc="20" dirty="0"/>
              <a:t> </a:t>
            </a:r>
            <a:r>
              <a:rPr spc="-35" dirty="0"/>
              <a:t>is</a:t>
            </a:r>
            <a:r>
              <a:rPr spc="20" dirty="0"/>
              <a:t> </a:t>
            </a:r>
            <a:r>
              <a:rPr spc="-55" dirty="0"/>
              <a:t>known</a:t>
            </a:r>
            <a:r>
              <a:rPr spc="15" dirty="0"/>
              <a:t> </a:t>
            </a:r>
            <a:r>
              <a:rPr spc="-65" dirty="0"/>
              <a:t>as</a:t>
            </a:r>
            <a:r>
              <a:rPr spc="25" dirty="0"/>
              <a:t> </a:t>
            </a:r>
            <a:r>
              <a:rPr spc="-55" dirty="0"/>
              <a:t>an</a:t>
            </a:r>
            <a:r>
              <a:rPr spc="20" dirty="0"/>
              <a:t> </a:t>
            </a:r>
            <a:r>
              <a:rPr spc="-50" dirty="0">
                <a:solidFill>
                  <a:srgbClr val="0000FF"/>
                </a:solidFill>
              </a:rPr>
              <a:t>equivalence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spc="-45" dirty="0">
                <a:solidFill>
                  <a:srgbClr val="0000FF"/>
                </a:solidFill>
              </a:rPr>
              <a:t>class</a:t>
            </a:r>
            <a:r>
              <a:rPr spc="-45" dirty="0"/>
              <a:t>.</a:t>
            </a:r>
          </a:p>
          <a:p>
            <a:pPr marL="255270" marR="310515">
              <a:lnSpc>
                <a:spcPct val="102699"/>
              </a:lnSpc>
              <a:spcBef>
                <a:spcPts val="295"/>
              </a:spcBef>
            </a:pPr>
            <a:r>
              <a:rPr spc="-45" dirty="0"/>
              <a:t>One</a:t>
            </a:r>
            <a:r>
              <a:rPr spc="15" dirty="0"/>
              <a:t> </a:t>
            </a:r>
            <a:r>
              <a:rPr spc="-50" dirty="0"/>
              <a:t>sub-domain</a:t>
            </a:r>
            <a:r>
              <a:rPr spc="25" dirty="0"/>
              <a:t> </a:t>
            </a:r>
            <a:r>
              <a:rPr spc="-70" dirty="0"/>
              <a:t>serves</a:t>
            </a:r>
            <a:r>
              <a:rPr spc="15" dirty="0"/>
              <a:t> </a:t>
            </a:r>
            <a:r>
              <a:rPr spc="-65" dirty="0"/>
              <a:t>as</a:t>
            </a:r>
            <a:r>
              <a:rPr spc="25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55" dirty="0"/>
              <a:t>source</a:t>
            </a:r>
            <a:r>
              <a:rPr spc="20" dirty="0"/>
              <a:t> </a:t>
            </a:r>
            <a:r>
              <a:rPr spc="-45" dirty="0"/>
              <a:t>for</a:t>
            </a:r>
            <a:r>
              <a:rPr spc="20" dirty="0"/>
              <a:t> </a:t>
            </a:r>
            <a:r>
              <a:rPr spc="-40" dirty="0"/>
              <a:t>selecting</a:t>
            </a:r>
            <a:r>
              <a:rPr spc="20" dirty="0"/>
              <a:t> </a:t>
            </a:r>
            <a:r>
              <a:rPr spc="-70" dirty="0"/>
              <a:t>one</a:t>
            </a:r>
            <a:r>
              <a:rPr spc="15" dirty="0"/>
              <a:t> </a:t>
            </a:r>
            <a:r>
              <a:rPr spc="-30" dirty="0"/>
              <a:t>test </a:t>
            </a:r>
            <a:r>
              <a:rPr spc="-330" dirty="0"/>
              <a:t> </a:t>
            </a:r>
            <a:r>
              <a:rPr spc="-25" dirty="0"/>
              <a:t>input,</a:t>
            </a:r>
            <a:r>
              <a:rPr spc="20" dirty="0"/>
              <a:t> </a:t>
            </a:r>
            <a:r>
              <a:rPr spc="-50" dirty="0"/>
              <a:t>any</a:t>
            </a:r>
            <a:r>
              <a:rPr spc="20" dirty="0"/>
              <a:t> </a:t>
            </a:r>
            <a:r>
              <a:rPr spc="-70" dirty="0"/>
              <a:t>one</a:t>
            </a:r>
            <a:r>
              <a:rPr spc="25" dirty="0"/>
              <a:t> </a:t>
            </a:r>
            <a:r>
              <a:rPr spc="-25" dirty="0"/>
              <a:t>input</a:t>
            </a:r>
            <a:r>
              <a:rPr spc="20" dirty="0"/>
              <a:t> </a:t>
            </a:r>
            <a:r>
              <a:rPr spc="-40" dirty="0"/>
              <a:t>from</a:t>
            </a:r>
            <a:r>
              <a:rPr spc="25" dirty="0"/>
              <a:t> </a:t>
            </a:r>
            <a:r>
              <a:rPr spc="-60" dirty="0"/>
              <a:t>each</a:t>
            </a:r>
            <a:r>
              <a:rPr spc="20" dirty="0"/>
              <a:t> </a:t>
            </a:r>
            <a:r>
              <a:rPr spc="-45" dirty="0"/>
              <a:t>domain</a:t>
            </a:r>
            <a:r>
              <a:rPr spc="25" dirty="0"/>
              <a:t> </a:t>
            </a:r>
            <a:r>
              <a:rPr spc="-35" dirty="0"/>
              <a:t>is</a:t>
            </a:r>
            <a:r>
              <a:rPr spc="20" dirty="0"/>
              <a:t> </a:t>
            </a:r>
            <a:r>
              <a:rPr spc="-40" dirty="0"/>
              <a:t>good</a:t>
            </a:r>
            <a:r>
              <a:rPr spc="25" dirty="0"/>
              <a:t> </a:t>
            </a:r>
            <a:r>
              <a:rPr spc="-60" dirty="0"/>
              <a:t>enough.</a:t>
            </a:r>
          </a:p>
          <a:p>
            <a:pPr marL="255270" marR="134620">
              <a:lnSpc>
                <a:spcPct val="102600"/>
              </a:lnSpc>
              <a:spcBef>
                <a:spcPts val="300"/>
              </a:spcBef>
            </a:pPr>
            <a:r>
              <a:rPr spc="25" dirty="0"/>
              <a:t>All</a:t>
            </a:r>
            <a:r>
              <a:rPr spc="20" dirty="0"/>
              <a:t> </a:t>
            </a:r>
            <a:r>
              <a:rPr spc="-35" dirty="0"/>
              <a:t>inputs</a:t>
            </a:r>
            <a:r>
              <a:rPr spc="25" dirty="0"/>
              <a:t> </a:t>
            </a:r>
            <a:r>
              <a:rPr spc="-40" dirty="0"/>
              <a:t>from</a:t>
            </a:r>
            <a:r>
              <a:rPr spc="20" dirty="0"/>
              <a:t> </a:t>
            </a:r>
            <a:r>
              <a:rPr spc="-70" dirty="0"/>
              <a:t>one</a:t>
            </a:r>
            <a:r>
              <a:rPr spc="15" dirty="0"/>
              <a:t> </a:t>
            </a:r>
            <a:r>
              <a:rPr spc="-50" dirty="0"/>
              <a:t>sub-domain</a:t>
            </a:r>
            <a:r>
              <a:rPr spc="20" dirty="0"/>
              <a:t> </a:t>
            </a:r>
            <a:r>
              <a:rPr spc="-65" dirty="0"/>
              <a:t>have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5" dirty="0"/>
              <a:t> </a:t>
            </a:r>
            <a:r>
              <a:rPr i="1" spc="-100" dirty="0">
                <a:latin typeface="Arial"/>
                <a:cs typeface="Arial"/>
              </a:rPr>
              <a:t>same</a:t>
            </a:r>
            <a:r>
              <a:rPr i="1" spc="55" dirty="0">
                <a:latin typeface="Arial"/>
                <a:cs typeface="Arial"/>
              </a:rPr>
              <a:t> </a:t>
            </a:r>
            <a:r>
              <a:rPr i="1" spc="-35" dirty="0">
                <a:latin typeface="Arial"/>
                <a:cs typeface="Arial"/>
              </a:rPr>
              <a:t>effect</a:t>
            </a:r>
            <a:r>
              <a:rPr i="1" spc="60" dirty="0">
                <a:latin typeface="Arial"/>
                <a:cs typeface="Arial"/>
              </a:rPr>
              <a:t> </a:t>
            </a:r>
            <a:r>
              <a:rPr spc="-25" dirty="0"/>
              <a:t>in</a:t>
            </a:r>
            <a:r>
              <a:rPr spc="20" dirty="0"/>
              <a:t> </a:t>
            </a:r>
            <a:r>
              <a:rPr spc="-40" dirty="0"/>
              <a:t>the </a:t>
            </a:r>
            <a:r>
              <a:rPr spc="-325" dirty="0"/>
              <a:t> </a:t>
            </a:r>
            <a:r>
              <a:rPr spc="-50" dirty="0"/>
              <a:t>program,</a:t>
            </a:r>
            <a:r>
              <a:rPr spc="15" dirty="0"/>
              <a:t> </a:t>
            </a:r>
            <a:r>
              <a:rPr spc="-40" dirty="0"/>
              <a:t>i.e.,</a:t>
            </a:r>
            <a:r>
              <a:rPr spc="20" dirty="0"/>
              <a:t> </a:t>
            </a:r>
            <a:r>
              <a:rPr spc="-25" dirty="0"/>
              <a:t>output</a:t>
            </a:r>
            <a:r>
              <a:rPr spc="15" dirty="0"/>
              <a:t> </a:t>
            </a:r>
            <a:r>
              <a:rPr spc="-15" dirty="0"/>
              <a:t>will</a:t>
            </a:r>
            <a:r>
              <a:rPr spc="15" dirty="0"/>
              <a:t> </a:t>
            </a:r>
            <a:r>
              <a:rPr spc="-55" dirty="0"/>
              <a:t>be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65" dirty="0"/>
              <a:t>same.</a:t>
            </a:r>
          </a:p>
          <a:p>
            <a:pPr marL="255270" marR="54610">
              <a:lnSpc>
                <a:spcPct val="102600"/>
              </a:lnSpc>
              <a:spcBef>
                <a:spcPts val="300"/>
              </a:spcBef>
            </a:pPr>
            <a:r>
              <a:rPr spc="-50" dirty="0"/>
              <a:t>We</a:t>
            </a:r>
            <a:r>
              <a:rPr spc="20" dirty="0"/>
              <a:t> </a:t>
            </a:r>
            <a:r>
              <a:rPr spc="-15" dirty="0"/>
              <a:t>will</a:t>
            </a:r>
            <a:r>
              <a:rPr spc="15" dirty="0"/>
              <a:t> </a:t>
            </a:r>
            <a:r>
              <a:rPr spc="-50" dirty="0"/>
              <a:t>do</a:t>
            </a:r>
            <a:r>
              <a:rPr spc="25" dirty="0"/>
              <a:t> </a:t>
            </a:r>
            <a:r>
              <a:rPr spc="-50" dirty="0"/>
              <a:t>equivalence</a:t>
            </a:r>
            <a:r>
              <a:rPr spc="20" dirty="0"/>
              <a:t> </a:t>
            </a:r>
            <a:r>
              <a:rPr spc="-45" dirty="0"/>
              <a:t>class</a:t>
            </a:r>
            <a:r>
              <a:rPr spc="25" dirty="0"/>
              <a:t> </a:t>
            </a:r>
            <a:r>
              <a:rPr spc="-25" dirty="0"/>
              <a:t>partitioning</a:t>
            </a:r>
            <a:r>
              <a:rPr spc="20" dirty="0"/>
              <a:t> </a:t>
            </a:r>
            <a:r>
              <a:rPr spc="-25" dirty="0"/>
              <a:t>in</a:t>
            </a:r>
            <a:r>
              <a:rPr spc="25" dirty="0"/>
              <a:t> </a:t>
            </a:r>
            <a:r>
              <a:rPr spc="-30" dirty="0"/>
              <a:t>detail</a:t>
            </a:r>
            <a:r>
              <a:rPr spc="20" dirty="0"/>
              <a:t> </a:t>
            </a:r>
            <a:r>
              <a:rPr spc="-25" dirty="0"/>
              <a:t>in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5" dirty="0"/>
              <a:t> </a:t>
            </a:r>
            <a:r>
              <a:rPr spc="-45" dirty="0"/>
              <a:t>next </a:t>
            </a:r>
            <a:r>
              <a:rPr spc="-330" dirty="0"/>
              <a:t> </a:t>
            </a:r>
            <a:r>
              <a:rPr spc="-40" dirty="0"/>
              <a:t>lecture.</a:t>
            </a:r>
          </a:p>
        </p:txBody>
      </p:sp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664347"/>
            <a:ext cx="65265" cy="6526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1874380"/>
            <a:ext cx="65265" cy="6526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256485"/>
            <a:ext cx="65265" cy="6526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2638602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537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75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8001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8001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9839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12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163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202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78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82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8622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902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409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0"/>
            <a:ext cx="45415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Functional</a:t>
            </a:r>
            <a:r>
              <a:rPr sz="600" spc="5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  <a:hlinkClick r:id="rId2" action="ppaction://hlinksldjump"/>
              </a:rPr>
              <a:t>Basics</a:t>
            </a:r>
            <a:r>
              <a:rPr sz="600" spc="36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Functional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testing:</a:t>
            </a:r>
            <a:r>
              <a:rPr sz="600" spc="13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3" action="ppaction://hlinksldjump"/>
              </a:rPr>
              <a:t>Types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Equivalence</a:t>
            </a:r>
            <a:r>
              <a:rPr sz="600" spc="5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class</a:t>
            </a:r>
            <a:r>
              <a:rPr sz="600" spc="6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partitioning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 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Boundary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value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5" action="ppaction://hlinksldjump"/>
              </a:rPr>
              <a:t>analysis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Decision</a:t>
            </a:r>
            <a:r>
              <a:rPr sz="600" spc="6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6" action="ppaction://hlinksldjump"/>
              </a:rPr>
              <a:t>Tables</a:t>
            </a:r>
            <a:r>
              <a:rPr sz="600" spc="35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7F7F7F"/>
                </a:solidFill>
                <a:latin typeface="Microsoft Sans Serif"/>
                <a:cs typeface="Microsoft Sans Serif"/>
                <a:hlinkClick r:id="rId7" action="ppaction://hlinksldjump"/>
              </a:rPr>
              <a:t>Ran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295224"/>
            <a:ext cx="4608195" cy="278765"/>
            <a:chOff x="0" y="295224"/>
            <a:chExt cx="4608195" cy="27876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5224"/>
              <a:ext cx="4608004" cy="674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345833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Equivalence</a:t>
            </a:r>
            <a:r>
              <a:rPr spc="20" dirty="0"/>
              <a:t> </a:t>
            </a:r>
            <a:r>
              <a:rPr spc="-50" dirty="0"/>
              <a:t>class</a:t>
            </a:r>
            <a:r>
              <a:rPr spc="25" dirty="0"/>
              <a:t> </a:t>
            </a:r>
            <a:r>
              <a:rPr spc="-35" dirty="0"/>
              <a:t>partitioning:</a:t>
            </a:r>
            <a:r>
              <a:rPr spc="175" dirty="0"/>
              <a:t> </a:t>
            </a:r>
            <a:r>
              <a:rPr spc="-45" dirty="0"/>
              <a:t>Example</a:t>
            </a: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2551" y="1691170"/>
            <a:ext cx="65265" cy="6526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1901202"/>
            <a:ext cx="65265" cy="6526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551" y="2283307"/>
            <a:ext cx="65265" cy="65265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347294" y="1225612"/>
            <a:ext cx="3913504" cy="13385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09550">
              <a:lnSpc>
                <a:spcPct val="102699"/>
              </a:lnSpc>
              <a:spcBef>
                <a:spcPts val="55"/>
              </a:spcBef>
            </a:pP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software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system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computes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income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tax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adjusted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gross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(AGI)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according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following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rules: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AGI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850" spc="30" dirty="0">
                <a:latin typeface="Times New Roman"/>
                <a:cs typeface="Times New Roman"/>
              </a:rPr>
              <a:t>$</a:t>
            </a:r>
            <a:r>
              <a:rPr sz="1100" spc="30" dirty="0">
                <a:latin typeface="Tahoma"/>
                <a:cs typeface="Tahoma"/>
              </a:rPr>
              <a:t>1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850" spc="-30" dirty="0">
                <a:latin typeface="Times New Roman"/>
                <a:cs typeface="Times New Roman"/>
              </a:rPr>
              <a:t>$</a:t>
            </a:r>
            <a:r>
              <a:rPr sz="1100" spc="-30" dirty="0">
                <a:latin typeface="Tahoma"/>
                <a:cs typeface="Tahoma"/>
              </a:rPr>
              <a:t>29,500,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tax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22%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AGI.</a:t>
            </a:r>
            <a:endParaRPr sz="1100">
              <a:latin typeface="Tahoma"/>
              <a:cs typeface="Tahoma"/>
            </a:endParaRPr>
          </a:p>
          <a:p>
            <a:pPr marL="289560" marR="30480">
              <a:lnSpc>
                <a:spcPct val="102600"/>
              </a:lnSpc>
              <a:spcBef>
                <a:spcPts val="295"/>
              </a:spcBef>
            </a:pP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AGI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850" spc="-30" dirty="0">
                <a:latin typeface="Times New Roman"/>
                <a:cs typeface="Times New Roman"/>
              </a:rPr>
              <a:t>$</a:t>
            </a:r>
            <a:r>
              <a:rPr sz="1100" spc="-30" dirty="0">
                <a:latin typeface="Tahoma"/>
                <a:cs typeface="Tahoma"/>
              </a:rPr>
              <a:t>29,501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850" spc="-30" dirty="0">
                <a:latin typeface="Times New Roman"/>
                <a:cs typeface="Times New Roman"/>
              </a:rPr>
              <a:t>$</a:t>
            </a:r>
            <a:r>
              <a:rPr sz="1100" spc="-30" dirty="0">
                <a:latin typeface="Tahoma"/>
                <a:cs typeface="Tahoma"/>
              </a:rPr>
              <a:t>58,500,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tax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27%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AGI.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65" dirty="0">
                <a:latin typeface="Tahoma"/>
                <a:cs typeface="Tahoma"/>
              </a:rPr>
              <a:t>If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AGI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850" spc="-30" dirty="0">
                <a:latin typeface="Times New Roman"/>
                <a:cs typeface="Times New Roman"/>
              </a:rPr>
              <a:t>$</a:t>
            </a:r>
            <a:r>
              <a:rPr sz="1100" spc="-30" dirty="0">
                <a:latin typeface="Tahoma"/>
                <a:cs typeface="Tahoma"/>
              </a:rPr>
              <a:t>58,501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850" spc="-15" dirty="0">
                <a:latin typeface="Times New Roman"/>
                <a:cs typeface="Times New Roman"/>
              </a:rPr>
              <a:t>$</a:t>
            </a:r>
            <a:r>
              <a:rPr sz="1100" spc="-15" dirty="0">
                <a:latin typeface="Tahoma"/>
                <a:cs typeface="Tahoma"/>
              </a:rPr>
              <a:t>100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billion,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tax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due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30%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AGI.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1768</Words>
  <Application>Microsoft Office PowerPoint</Application>
  <PresentationFormat>Custom</PresentationFormat>
  <Paragraphs>208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Corbel</vt:lpstr>
      <vt:lpstr>Franklin Gothic Medium</vt:lpstr>
      <vt:lpstr>Microsoft Sans Serif</vt:lpstr>
      <vt:lpstr>Tahoma</vt:lpstr>
      <vt:lpstr>Times New Roman</vt:lpstr>
      <vt:lpstr>Verdana</vt:lpstr>
      <vt:lpstr>Office Theme</vt:lpstr>
      <vt:lpstr>PowerPoint Presentation</vt:lpstr>
      <vt:lpstr>Black-box testing: Recap</vt:lpstr>
      <vt:lpstr>Functional Testing</vt:lpstr>
      <vt:lpstr>Functional testing: Important steps</vt:lpstr>
      <vt:lpstr>Testing a function in context</vt:lpstr>
      <vt:lpstr>Testing a function in context, contd.</vt:lpstr>
      <vt:lpstr>Types of functional testing</vt:lpstr>
      <vt:lpstr>Equivalence class partitioning</vt:lpstr>
      <vt:lpstr>Equivalence class partitioning: Example</vt:lpstr>
      <vt:lpstr>Equivalence class partitioning: Example, contd.</vt:lpstr>
      <vt:lpstr>Boundary value analysis</vt:lpstr>
      <vt:lpstr>Guidelines for BVA</vt:lpstr>
      <vt:lpstr>BVA: An example</vt:lpstr>
      <vt:lpstr>Decision tables</vt:lpstr>
      <vt:lpstr>Decision table</vt:lpstr>
      <vt:lpstr>Decision table</vt:lpstr>
      <vt:lpstr>Decision table: Example</vt:lpstr>
      <vt:lpstr>Random 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Testing</dc:title>
  <dc:creator>Meenakshi D'Souza</dc:creator>
  <cp:lastModifiedBy>asus</cp:lastModifiedBy>
  <cp:revision>2</cp:revision>
  <dcterms:created xsi:type="dcterms:W3CDTF">2023-04-02T14:44:42Z</dcterms:created>
  <dcterms:modified xsi:type="dcterms:W3CDTF">2023-04-02T18:24:11Z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2023-04-02T00:00:00Z</vt:filetime>
  </property>
</Properties>
</file>