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131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2896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4435" y="514540"/>
            <a:ext cx="579119" cy="476250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309193" y="181249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94" y="2240241"/>
            <a:ext cx="101600" cy="1016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794" y="2227541"/>
            <a:ext cx="3938802" cy="1143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8846" y="1863052"/>
            <a:ext cx="50751" cy="377189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309193" y="1856912"/>
            <a:ext cx="3989704" cy="434340"/>
          </a:xfrm>
          <a:custGeom>
            <a:avLst/>
            <a:gdLst/>
            <a:ahLst/>
            <a:cxnLst/>
            <a:rect l="l" t="t" r="r" b="b"/>
            <a:pathLst>
              <a:path w="3989704" h="434339">
                <a:moveTo>
                  <a:pt x="3989652" y="0"/>
                </a:moveTo>
                <a:lnTo>
                  <a:pt x="0" y="0"/>
                </a:lnTo>
                <a:lnTo>
                  <a:pt x="0" y="383329"/>
                </a:lnTo>
                <a:lnTo>
                  <a:pt x="4008" y="403054"/>
                </a:lnTo>
                <a:lnTo>
                  <a:pt x="14922" y="419207"/>
                </a:lnTo>
                <a:lnTo>
                  <a:pt x="31075" y="430121"/>
                </a:lnTo>
                <a:lnTo>
                  <a:pt x="50800" y="434129"/>
                </a:lnTo>
                <a:lnTo>
                  <a:pt x="3938852" y="434129"/>
                </a:lnTo>
                <a:lnTo>
                  <a:pt x="3958576" y="430121"/>
                </a:lnTo>
                <a:lnTo>
                  <a:pt x="3974729" y="419207"/>
                </a:lnTo>
                <a:lnTo>
                  <a:pt x="3985644" y="403054"/>
                </a:lnTo>
                <a:lnTo>
                  <a:pt x="3989652" y="383329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298846" y="1901149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35814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298846" y="18884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298846" y="18757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298846" y="18630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3715" y="1915068"/>
            <a:ext cx="358266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6269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0" y="345833"/>
            <a:ext cx="4608195" cy="227965"/>
          </a:xfrm>
          <a:custGeom>
            <a:avLst/>
            <a:gdLst/>
            <a:ahLst/>
            <a:cxnLst/>
            <a:rect l="l" t="t" r="r" b="b"/>
            <a:pathLst>
              <a:path w="4608195" h="227965">
                <a:moveTo>
                  <a:pt x="0" y="227736"/>
                </a:moveTo>
                <a:lnTo>
                  <a:pt x="4608004" y="227736"/>
                </a:lnTo>
                <a:lnTo>
                  <a:pt x="4608004" y="0"/>
                </a:lnTo>
                <a:lnTo>
                  <a:pt x="0" y="0"/>
                </a:lnTo>
                <a:lnTo>
                  <a:pt x="0" y="22773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1036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899692"/>
            <a:ext cx="3636645" cy="217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Algorithms:</a:t>
            </a:r>
            <a:r>
              <a:rPr spc="7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Flow</a:t>
            </a:r>
            <a:r>
              <a:rPr spc="-55" dirty="0"/>
              <a:t> </a:t>
            </a:r>
            <a:r>
              <a:rPr spc="-25" dirty="0"/>
              <a:t>Graph</a:t>
            </a:r>
            <a:r>
              <a:rPr spc="-50" dirty="0"/>
              <a:t> </a:t>
            </a:r>
            <a:r>
              <a:rPr spc="-55" dirty="0"/>
              <a:t>Coverage </a:t>
            </a:r>
            <a:r>
              <a:rPr spc="-10" dirty="0"/>
              <a:t>Criteria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spc="-25" dirty="0"/>
              <a:t>flow</a:t>
            </a:r>
            <a:r>
              <a:rPr spc="-40" dirty="0"/>
              <a:t> </a:t>
            </a:r>
            <a:r>
              <a:rPr spc="-10"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92834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8995" y="1109381"/>
            <a:ext cx="3687445" cy="1644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1082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All-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Defs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50" dirty="0">
                <a:latin typeface="Tahoma"/>
                <a:cs typeface="Tahoma"/>
              </a:rPr>
              <a:t>: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def-</a:t>
            </a:r>
            <a:r>
              <a:rPr sz="1100" spc="-25" dirty="0">
                <a:latin typeface="Tahoma"/>
                <a:cs typeface="Tahoma"/>
              </a:rPr>
              <a:t>path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70" dirty="0">
                <a:latin typeface="Trebuchet MS"/>
                <a:cs typeface="Trebuchet MS"/>
              </a:rPr>
              <a:t>S</a:t>
            </a:r>
            <a:r>
              <a:rPr sz="1100" i="1" spc="3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Trebuchet MS"/>
                <a:cs typeface="Trebuchet MS"/>
              </a:rPr>
              <a:t>du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Trebuchet MS"/>
                <a:cs typeface="Trebuchet MS"/>
              </a:rPr>
              <a:t>n</a:t>
            </a:r>
            <a:r>
              <a:rPr sz="1100" i="1" spc="-2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TR </a:t>
            </a:r>
            <a:r>
              <a:rPr sz="1100" spc="-30" dirty="0">
                <a:latin typeface="Tahoma"/>
                <a:cs typeface="Tahoma"/>
              </a:rPr>
              <a:t>contains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</a:t>
            </a:r>
            <a:r>
              <a:rPr sz="1100" i="1" spc="70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45" dirty="0">
                <a:latin typeface="Trebuchet MS"/>
                <a:cs typeface="Trebuchet MS"/>
              </a:rPr>
              <a:t>S</a:t>
            </a:r>
            <a:r>
              <a:rPr sz="1100" spc="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300"/>
              </a:spcBef>
            </a:pP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All-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Uses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50" dirty="0">
                <a:latin typeface="Tahoma"/>
                <a:cs typeface="Tahoma"/>
              </a:rPr>
              <a:t>: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def-</a:t>
            </a:r>
            <a:r>
              <a:rPr sz="1100" spc="-25" dirty="0">
                <a:latin typeface="Tahoma"/>
                <a:cs typeface="Tahoma"/>
              </a:rPr>
              <a:t>pair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i="1" spc="70" dirty="0">
                <a:latin typeface="Trebuchet MS"/>
                <a:cs typeface="Trebuchet MS"/>
              </a:rPr>
              <a:t>S</a:t>
            </a:r>
            <a:r>
              <a:rPr sz="1100" i="1" spc="4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du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TR </a:t>
            </a:r>
            <a:r>
              <a:rPr sz="1100" spc="-30" dirty="0">
                <a:latin typeface="Tahoma"/>
                <a:cs typeface="Tahoma"/>
              </a:rPr>
              <a:t>contains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</a:t>
            </a:r>
            <a:r>
              <a:rPr sz="1100" i="1" spc="70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45" dirty="0">
                <a:latin typeface="Trebuchet MS"/>
                <a:cs typeface="Trebuchet MS"/>
              </a:rPr>
              <a:t>S</a:t>
            </a:r>
            <a:r>
              <a:rPr sz="1100" spc="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48895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Since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def-</a:t>
            </a:r>
            <a:r>
              <a:rPr sz="1100" spc="-20" dirty="0">
                <a:latin typeface="Tahoma"/>
                <a:cs typeface="Tahoma"/>
              </a:rPr>
              <a:t>pair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du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spc="-55" dirty="0">
                <a:latin typeface="Tahoma"/>
                <a:cs typeface="Tahoma"/>
              </a:rPr>
              <a:t>represents</a:t>
            </a:r>
            <a:r>
              <a:rPr sz="1100" dirty="0">
                <a:latin typeface="Tahoma"/>
                <a:cs typeface="Tahoma"/>
              </a:rPr>
              <a:t> all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def-</a:t>
            </a:r>
            <a:r>
              <a:rPr sz="1100" spc="-45" dirty="0">
                <a:latin typeface="Tahoma"/>
                <a:cs typeface="Tahoma"/>
              </a:rPr>
              <a:t>clear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simple </a:t>
            </a:r>
            <a:r>
              <a:rPr sz="1100" spc="-30" dirty="0">
                <a:latin typeface="Tahoma"/>
                <a:cs typeface="Tahoma"/>
              </a:rPr>
              <a:t>paths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v</a:t>
            </a:r>
            <a:r>
              <a:rPr sz="1100" i="1" spc="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31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v</a:t>
            </a:r>
            <a:r>
              <a:rPr sz="1100" i="1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all-</a:t>
            </a:r>
            <a:r>
              <a:rPr sz="1100" spc="-20" dirty="0">
                <a:latin typeface="Tahoma"/>
                <a:cs typeface="Tahoma"/>
              </a:rPr>
              <a:t>uses </a:t>
            </a:r>
            <a:r>
              <a:rPr sz="1100" spc="-50" dirty="0">
                <a:latin typeface="Tahoma"/>
                <a:cs typeface="Tahoma"/>
              </a:rPr>
              <a:t>requires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tour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every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def-</a:t>
            </a:r>
            <a:r>
              <a:rPr sz="1100" spc="-50" dirty="0">
                <a:latin typeface="Tahoma"/>
                <a:cs typeface="Tahoma"/>
              </a:rPr>
              <a:t>use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pair.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All-du-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Paths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50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def-</a:t>
            </a:r>
            <a:r>
              <a:rPr sz="1100" spc="-20" dirty="0">
                <a:latin typeface="Tahoma"/>
                <a:cs typeface="Tahoma"/>
              </a:rPr>
              <a:t>pair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set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70" dirty="0">
                <a:latin typeface="Trebuchet MS"/>
                <a:cs typeface="Trebuchet MS"/>
              </a:rPr>
              <a:t>S</a:t>
            </a:r>
            <a:r>
              <a:rPr sz="1100" i="1" spc="5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du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TR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every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</a:t>
            </a:r>
            <a:r>
              <a:rPr sz="1100" i="1" spc="130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45" dirty="0">
                <a:latin typeface="Trebuchet MS"/>
                <a:cs typeface="Trebuchet MS"/>
              </a:rPr>
              <a:t>S</a:t>
            </a:r>
            <a:r>
              <a:rPr sz="1100" spc="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7493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473274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5" dirty="0"/>
              <a:t> flow</a:t>
            </a:r>
            <a:r>
              <a:rPr spc="-20" dirty="0"/>
              <a:t> </a:t>
            </a:r>
            <a:r>
              <a:rPr spc="-70" dirty="0"/>
              <a:t>coverage</a:t>
            </a:r>
            <a:r>
              <a:rPr spc="-20" dirty="0"/>
              <a:t> criteria:</a:t>
            </a:r>
            <a:r>
              <a:rPr spc="114" dirty="0"/>
              <a:t> </a:t>
            </a:r>
            <a:r>
              <a:rPr spc="80" dirty="0"/>
              <a:t>A</a:t>
            </a:r>
            <a:r>
              <a:rPr spc="-25" dirty="0"/>
              <a:t> </a:t>
            </a:r>
            <a:r>
              <a:rPr spc="-45" dirty="0"/>
              <a:t>simple</a:t>
            </a:r>
            <a:r>
              <a:rPr spc="-2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1484" y="1214594"/>
            <a:ext cx="1809114" cy="611505"/>
            <a:chOff x="1401484" y="1214594"/>
            <a:chExt cx="1809114" cy="611505"/>
          </a:xfrm>
        </p:grpSpPr>
        <p:sp>
          <p:nvSpPr>
            <p:cNvPr id="5" name="object 5"/>
            <p:cNvSpPr/>
            <p:nvPr/>
          </p:nvSpPr>
          <p:spPr>
            <a:xfrm>
              <a:off x="1538301" y="1414120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230426" y="115213"/>
                  </a:moveTo>
                  <a:lnTo>
                    <a:pt x="221372" y="160058"/>
                  </a:lnTo>
                  <a:lnTo>
                    <a:pt x="196680" y="196680"/>
                  </a:lnTo>
                  <a:lnTo>
                    <a:pt x="160058" y="221372"/>
                  </a:lnTo>
                  <a:lnTo>
                    <a:pt x="115213" y="230426"/>
                  </a:lnTo>
                  <a:lnTo>
                    <a:pt x="70367" y="221372"/>
                  </a:lnTo>
                  <a:lnTo>
                    <a:pt x="33745" y="196680"/>
                  </a:lnTo>
                  <a:lnTo>
                    <a:pt x="9054" y="160058"/>
                  </a:lnTo>
                  <a:lnTo>
                    <a:pt x="0" y="115213"/>
                  </a:lnTo>
                  <a:lnTo>
                    <a:pt x="9054" y="70367"/>
                  </a:lnTo>
                  <a:lnTo>
                    <a:pt x="33745" y="33745"/>
                  </a:lnTo>
                  <a:lnTo>
                    <a:pt x="70367" y="9054"/>
                  </a:lnTo>
                  <a:lnTo>
                    <a:pt x="115213" y="0"/>
                  </a:lnTo>
                  <a:lnTo>
                    <a:pt x="160058" y="9054"/>
                  </a:lnTo>
                  <a:lnTo>
                    <a:pt x="196680" y="33745"/>
                  </a:lnTo>
                  <a:lnTo>
                    <a:pt x="221372" y="70367"/>
                  </a:lnTo>
                  <a:lnTo>
                    <a:pt x="230426" y="1152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1483" y="1527759"/>
              <a:ext cx="154305" cy="2540"/>
            </a:xfrm>
            <a:custGeom>
              <a:avLst/>
              <a:gdLst/>
              <a:ahLst/>
              <a:cxnLst/>
              <a:rect l="l" t="t" r="r" b="b"/>
              <a:pathLst>
                <a:path w="154305" h="2540">
                  <a:moveTo>
                    <a:pt x="153936" y="1270"/>
                  </a:moveTo>
                  <a:lnTo>
                    <a:pt x="151396" y="1270"/>
                  </a:lnTo>
                  <a:lnTo>
                    <a:pt x="1513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53936" y="2540"/>
                  </a:lnTo>
                  <a:lnTo>
                    <a:pt x="153936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8695" y="1216094"/>
              <a:ext cx="620395" cy="325755"/>
            </a:xfrm>
            <a:custGeom>
              <a:avLst/>
              <a:gdLst/>
              <a:ahLst/>
              <a:cxnLst/>
              <a:rect l="l" t="t" r="r" b="b"/>
              <a:pathLst>
                <a:path w="620394" h="325755">
                  <a:moveTo>
                    <a:pt x="0" y="325239"/>
                  </a:moveTo>
                  <a:lnTo>
                    <a:pt x="48007" y="313239"/>
                  </a:lnTo>
                  <a:lnTo>
                    <a:pt x="0" y="301238"/>
                  </a:lnTo>
                </a:path>
                <a:path w="620394" h="325755">
                  <a:moveTo>
                    <a:pt x="620077" y="115213"/>
                  </a:moveTo>
                  <a:lnTo>
                    <a:pt x="611023" y="160059"/>
                  </a:lnTo>
                  <a:lnTo>
                    <a:pt x="586332" y="196683"/>
                  </a:lnTo>
                  <a:lnTo>
                    <a:pt x="549710" y="221376"/>
                  </a:lnTo>
                  <a:lnTo>
                    <a:pt x="504864" y="230431"/>
                  </a:lnTo>
                  <a:lnTo>
                    <a:pt x="460018" y="221376"/>
                  </a:lnTo>
                  <a:lnTo>
                    <a:pt x="423396" y="196683"/>
                  </a:lnTo>
                  <a:lnTo>
                    <a:pt x="398705" y="160059"/>
                  </a:lnTo>
                  <a:lnTo>
                    <a:pt x="389651" y="115213"/>
                  </a:lnTo>
                  <a:lnTo>
                    <a:pt x="398705" y="70367"/>
                  </a:lnTo>
                  <a:lnTo>
                    <a:pt x="423396" y="33745"/>
                  </a:lnTo>
                  <a:lnTo>
                    <a:pt x="460018" y="9054"/>
                  </a:lnTo>
                  <a:lnTo>
                    <a:pt x="504864" y="0"/>
                  </a:lnTo>
                  <a:lnTo>
                    <a:pt x="549710" y="9054"/>
                  </a:lnTo>
                  <a:lnTo>
                    <a:pt x="586332" y="33745"/>
                  </a:lnTo>
                  <a:lnTo>
                    <a:pt x="611023" y="70367"/>
                  </a:lnTo>
                  <a:lnTo>
                    <a:pt x="620077" y="1152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5522" y="1370158"/>
              <a:ext cx="191770" cy="87630"/>
            </a:xfrm>
            <a:custGeom>
              <a:avLst/>
              <a:gdLst/>
              <a:ahLst/>
              <a:cxnLst/>
              <a:rect l="l" t="t" r="r" b="b"/>
              <a:pathLst>
                <a:path w="191769" h="87630">
                  <a:moveTo>
                    <a:pt x="0" y="87167"/>
                  </a:moveTo>
                  <a:lnTo>
                    <a:pt x="172508" y="8755"/>
                  </a:lnTo>
                </a:path>
                <a:path w="191769" h="87630">
                  <a:moveTo>
                    <a:pt x="172508" y="8755"/>
                  </a:moveTo>
                  <a:lnTo>
                    <a:pt x="1917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68740" y="1370112"/>
              <a:ext cx="260350" cy="454659"/>
            </a:xfrm>
            <a:custGeom>
              <a:avLst/>
              <a:gdLst/>
              <a:ahLst/>
              <a:cxnLst/>
              <a:rect l="l" t="t" r="r" b="b"/>
              <a:pathLst>
                <a:path w="260350" h="454660">
                  <a:moveTo>
                    <a:pt x="10001" y="30405"/>
                  </a:moveTo>
                  <a:lnTo>
                    <a:pt x="48804" y="0"/>
                  </a:lnTo>
                  <a:lnTo>
                    <a:pt x="0" y="8801"/>
                  </a:lnTo>
                </a:path>
                <a:path w="260350" h="454660">
                  <a:moveTo>
                    <a:pt x="260032" y="339243"/>
                  </a:moveTo>
                  <a:lnTo>
                    <a:pt x="250978" y="384089"/>
                  </a:lnTo>
                  <a:lnTo>
                    <a:pt x="226287" y="420711"/>
                  </a:lnTo>
                  <a:lnTo>
                    <a:pt x="189665" y="445402"/>
                  </a:lnTo>
                  <a:lnTo>
                    <a:pt x="144819" y="454456"/>
                  </a:lnTo>
                  <a:lnTo>
                    <a:pt x="99973" y="445402"/>
                  </a:lnTo>
                  <a:lnTo>
                    <a:pt x="63351" y="420711"/>
                  </a:lnTo>
                  <a:lnTo>
                    <a:pt x="38660" y="384089"/>
                  </a:lnTo>
                  <a:lnTo>
                    <a:pt x="29606" y="339243"/>
                  </a:lnTo>
                  <a:lnTo>
                    <a:pt x="38660" y="294397"/>
                  </a:lnTo>
                  <a:lnTo>
                    <a:pt x="63351" y="257776"/>
                  </a:lnTo>
                  <a:lnTo>
                    <a:pt x="99973" y="233084"/>
                  </a:lnTo>
                  <a:lnTo>
                    <a:pt x="144819" y="224030"/>
                  </a:lnTo>
                  <a:lnTo>
                    <a:pt x="189665" y="233084"/>
                  </a:lnTo>
                  <a:lnTo>
                    <a:pt x="226287" y="257776"/>
                  </a:lnTo>
                  <a:lnTo>
                    <a:pt x="250978" y="294397"/>
                  </a:lnTo>
                  <a:lnTo>
                    <a:pt x="260032" y="3392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5522" y="1601341"/>
              <a:ext cx="174625" cy="69850"/>
            </a:xfrm>
            <a:custGeom>
              <a:avLst/>
              <a:gdLst/>
              <a:ahLst/>
              <a:cxnLst/>
              <a:rect l="l" t="t" r="r" b="b"/>
              <a:pathLst>
                <a:path w="174625" h="69850">
                  <a:moveTo>
                    <a:pt x="0" y="0"/>
                  </a:moveTo>
                  <a:lnTo>
                    <a:pt x="157028" y="62810"/>
                  </a:lnTo>
                </a:path>
                <a:path w="174625" h="69850">
                  <a:moveTo>
                    <a:pt x="157028" y="62810"/>
                  </a:moveTo>
                  <a:lnTo>
                    <a:pt x="174014" y="696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0339" y="1414120"/>
              <a:ext cx="638810" cy="257175"/>
            </a:xfrm>
            <a:custGeom>
              <a:avLst/>
              <a:gdLst/>
              <a:ahLst/>
              <a:cxnLst/>
              <a:rect l="l" t="t" r="r" b="b"/>
              <a:pathLst>
                <a:path w="638810" h="257175">
                  <a:moveTo>
                    <a:pt x="0" y="250031"/>
                  </a:moveTo>
                  <a:lnTo>
                    <a:pt x="49208" y="256833"/>
                  </a:lnTo>
                  <a:lnTo>
                    <a:pt x="8801" y="227628"/>
                  </a:lnTo>
                </a:path>
                <a:path w="638810" h="257175">
                  <a:moveTo>
                    <a:pt x="638478" y="115213"/>
                  </a:moveTo>
                  <a:lnTo>
                    <a:pt x="629424" y="160058"/>
                  </a:lnTo>
                  <a:lnTo>
                    <a:pt x="604733" y="196680"/>
                  </a:lnTo>
                  <a:lnTo>
                    <a:pt x="568111" y="221372"/>
                  </a:lnTo>
                  <a:lnTo>
                    <a:pt x="523265" y="230426"/>
                  </a:lnTo>
                  <a:lnTo>
                    <a:pt x="478419" y="221372"/>
                  </a:lnTo>
                  <a:lnTo>
                    <a:pt x="441797" y="196680"/>
                  </a:lnTo>
                  <a:lnTo>
                    <a:pt x="417106" y="160058"/>
                  </a:lnTo>
                  <a:lnTo>
                    <a:pt x="408052" y="115213"/>
                  </a:lnTo>
                  <a:lnTo>
                    <a:pt x="417106" y="70367"/>
                  </a:lnTo>
                  <a:lnTo>
                    <a:pt x="441797" y="33745"/>
                  </a:lnTo>
                  <a:lnTo>
                    <a:pt x="478419" y="9054"/>
                  </a:lnTo>
                  <a:lnTo>
                    <a:pt x="523265" y="0"/>
                  </a:lnTo>
                  <a:lnTo>
                    <a:pt x="568111" y="9054"/>
                  </a:lnTo>
                  <a:lnTo>
                    <a:pt x="604733" y="33745"/>
                  </a:lnTo>
                  <a:lnTo>
                    <a:pt x="629424" y="70367"/>
                  </a:lnTo>
                  <a:lnTo>
                    <a:pt x="638478" y="1152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1574" y="1604624"/>
              <a:ext cx="156210" cy="86995"/>
            </a:xfrm>
            <a:custGeom>
              <a:avLst/>
              <a:gdLst/>
              <a:ahLst/>
              <a:cxnLst/>
              <a:rect l="l" t="t" r="r" b="b"/>
              <a:pathLst>
                <a:path w="156210" h="86994">
                  <a:moveTo>
                    <a:pt x="0" y="86728"/>
                  </a:moveTo>
                  <a:lnTo>
                    <a:pt x="133210" y="12722"/>
                  </a:lnTo>
                </a:path>
                <a:path w="156210" h="86994">
                  <a:moveTo>
                    <a:pt x="133210" y="12722"/>
                  </a:moveTo>
                  <a:lnTo>
                    <a:pt x="1561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9985" y="1604542"/>
              <a:ext cx="48260" cy="33655"/>
            </a:xfrm>
            <a:custGeom>
              <a:avLst/>
              <a:gdLst/>
              <a:ahLst/>
              <a:cxnLst/>
              <a:rect l="l" t="t" r="r" b="b"/>
              <a:pathLst>
                <a:path w="48260" h="33655">
                  <a:moveTo>
                    <a:pt x="11603" y="33605"/>
                  </a:moveTo>
                  <a:lnTo>
                    <a:pt x="48007" y="0"/>
                  </a:lnTo>
                  <a:lnTo>
                    <a:pt x="0" y="128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9577" y="1349311"/>
              <a:ext cx="173990" cy="86995"/>
            </a:xfrm>
            <a:custGeom>
              <a:avLst/>
              <a:gdLst/>
              <a:ahLst/>
              <a:cxnLst/>
              <a:rect l="l" t="t" r="r" b="b"/>
              <a:pathLst>
                <a:path w="173989" h="86994">
                  <a:moveTo>
                    <a:pt x="0" y="0"/>
                  </a:moveTo>
                  <a:lnTo>
                    <a:pt x="152816" y="76408"/>
                  </a:lnTo>
                </a:path>
                <a:path w="173989" h="86994">
                  <a:moveTo>
                    <a:pt x="152816" y="76408"/>
                  </a:moveTo>
                  <a:lnTo>
                    <a:pt x="173455" y="867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5193" y="1216094"/>
              <a:ext cx="584200" cy="230504"/>
            </a:xfrm>
            <a:custGeom>
              <a:avLst/>
              <a:gdLst/>
              <a:ahLst/>
              <a:cxnLst/>
              <a:rect l="l" t="t" r="r" b="b"/>
              <a:pathLst>
                <a:path w="584200" h="230505">
                  <a:moveTo>
                    <a:pt x="0" y="209624"/>
                  </a:moveTo>
                  <a:lnTo>
                    <a:pt x="48403" y="220430"/>
                  </a:lnTo>
                  <a:lnTo>
                    <a:pt x="10800" y="188024"/>
                  </a:lnTo>
                </a:path>
                <a:path w="584200" h="230505">
                  <a:moveTo>
                    <a:pt x="583670" y="115213"/>
                  </a:moveTo>
                  <a:lnTo>
                    <a:pt x="574615" y="160059"/>
                  </a:lnTo>
                  <a:lnTo>
                    <a:pt x="549923" y="196683"/>
                  </a:lnTo>
                  <a:lnTo>
                    <a:pt x="513300" y="221376"/>
                  </a:lnTo>
                  <a:lnTo>
                    <a:pt x="468456" y="230431"/>
                  </a:lnTo>
                  <a:lnTo>
                    <a:pt x="423611" y="221376"/>
                  </a:lnTo>
                  <a:lnTo>
                    <a:pt x="386989" y="196683"/>
                  </a:lnTo>
                  <a:lnTo>
                    <a:pt x="362297" y="160059"/>
                  </a:lnTo>
                  <a:lnTo>
                    <a:pt x="353242" y="115213"/>
                  </a:lnTo>
                  <a:lnTo>
                    <a:pt x="362297" y="70367"/>
                  </a:lnTo>
                  <a:lnTo>
                    <a:pt x="386989" y="33745"/>
                  </a:lnTo>
                  <a:lnTo>
                    <a:pt x="423611" y="9054"/>
                  </a:lnTo>
                  <a:lnTo>
                    <a:pt x="468456" y="0"/>
                  </a:lnTo>
                  <a:lnTo>
                    <a:pt x="513300" y="9054"/>
                  </a:lnTo>
                  <a:lnTo>
                    <a:pt x="549923" y="33745"/>
                  </a:lnTo>
                  <a:lnTo>
                    <a:pt x="574615" y="70367"/>
                  </a:lnTo>
                  <a:lnTo>
                    <a:pt x="583670" y="1152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3615" y="1388200"/>
              <a:ext cx="155575" cy="69215"/>
            </a:xfrm>
            <a:custGeom>
              <a:avLst/>
              <a:gdLst/>
              <a:ahLst/>
              <a:cxnLst/>
              <a:rect l="l" t="t" r="r" b="b"/>
              <a:pathLst>
                <a:path w="155575" h="69215">
                  <a:moveTo>
                    <a:pt x="0" y="69126"/>
                  </a:moveTo>
                  <a:lnTo>
                    <a:pt x="136815" y="8319"/>
                  </a:lnTo>
                </a:path>
                <a:path w="155575" h="69215">
                  <a:moveTo>
                    <a:pt x="136815" y="8319"/>
                  </a:moveTo>
                  <a:lnTo>
                    <a:pt x="15553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0831" y="1388116"/>
              <a:ext cx="278130" cy="418465"/>
            </a:xfrm>
            <a:custGeom>
              <a:avLst/>
              <a:gdLst/>
              <a:ahLst/>
              <a:cxnLst/>
              <a:rect l="l" t="t" r="r" b="b"/>
              <a:pathLst>
                <a:path w="278130" h="418464">
                  <a:moveTo>
                    <a:pt x="9598" y="30405"/>
                  </a:moveTo>
                  <a:lnTo>
                    <a:pt x="48806" y="0"/>
                  </a:lnTo>
                  <a:lnTo>
                    <a:pt x="0" y="8403"/>
                  </a:lnTo>
                </a:path>
                <a:path w="278130" h="418464">
                  <a:moveTo>
                    <a:pt x="278032" y="303236"/>
                  </a:moveTo>
                  <a:lnTo>
                    <a:pt x="268977" y="348083"/>
                  </a:lnTo>
                  <a:lnTo>
                    <a:pt x="244285" y="384706"/>
                  </a:lnTo>
                  <a:lnTo>
                    <a:pt x="207662" y="409399"/>
                  </a:lnTo>
                  <a:lnTo>
                    <a:pt x="162817" y="418454"/>
                  </a:lnTo>
                  <a:lnTo>
                    <a:pt x="117973" y="409399"/>
                  </a:lnTo>
                  <a:lnTo>
                    <a:pt x="81351" y="384706"/>
                  </a:lnTo>
                  <a:lnTo>
                    <a:pt x="56659" y="348083"/>
                  </a:lnTo>
                  <a:lnTo>
                    <a:pt x="47604" y="303236"/>
                  </a:lnTo>
                  <a:lnTo>
                    <a:pt x="56659" y="258391"/>
                  </a:lnTo>
                  <a:lnTo>
                    <a:pt x="81351" y="221769"/>
                  </a:lnTo>
                  <a:lnTo>
                    <a:pt x="117973" y="197077"/>
                  </a:lnTo>
                  <a:lnTo>
                    <a:pt x="162817" y="188023"/>
                  </a:lnTo>
                  <a:lnTo>
                    <a:pt x="207662" y="197077"/>
                  </a:lnTo>
                  <a:lnTo>
                    <a:pt x="244285" y="221769"/>
                  </a:lnTo>
                  <a:lnTo>
                    <a:pt x="268977" y="258391"/>
                  </a:lnTo>
                  <a:lnTo>
                    <a:pt x="278032" y="3032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5612" y="1619345"/>
              <a:ext cx="155575" cy="69215"/>
            </a:xfrm>
            <a:custGeom>
              <a:avLst/>
              <a:gdLst/>
              <a:ahLst/>
              <a:cxnLst/>
              <a:rect l="l" t="t" r="r" b="b"/>
              <a:pathLst>
                <a:path w="155575" h="69214">
                  <a:moveTo>
                    <a:pt x="0" y="0"/>
                  </a:moveTo>
                  <a:lnTo>
                    <a:pt x="135921" y="60408"/>
                  </a:lnTo>
                </a:path>
                <a:path w="155575" h="69214">
                  <a:moveTo>
                    <a:pt x="135921" y="60408"/>
                  </a:moveTo>
                  <a:lnTo>
                    <a:pt x="155520" y="69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52828" y="1414120"/>
              <a:ext cx="656590" cy="274955"/>
            </a:xfrm>
            <a:custGeom>
              <a:avLst/>
              <a:gdLst/>
              <a:ahLst/>
              <a:cxnLst/>
              <a:rect l="l" t="t" r="r" b="b"/>
              <a:pathLst>
                <a:path w="656589" h="274955">
                  <a:moveTo>
                    <a:pt x="0" y="265633"/>
                  </a:moveTo>
                  <a:lnTo>
                    <a:pt x="48806" y="274434"/>
                  </a:lnTo>
                  <a:lnTo>
                    <a:pt x="9599" y="243626"/>
                  </a:lnTo>
                </a:path>
                <a:path w="656589" h="274955">
                  <a:moveTo>
                    <a:pt x="656080" y="115213"/>
                  </a:moveTo>
                  <a:lnTo>
                    <a:pt x="647026" y="160058"/>
                  </a:lnTo>
                  <a:lnTo>
                    <a:pt x="622333" y="196680"/>
                  </a:lnTo>
                  <a:lnTo>
                    <a:pt x="585711" y="221372"/>
                  </a:lnTo>
                  <a:lnTo>
                    <a:pt x="540866" y="230426"/>
                  </a:lnTo>
                  <a:lnTo>
                    <a:pt x="496021" y="221372"/>
                  </a:lnTo>
                  <a:lnTo>
                    <a:pt x="459399" y="196680"/>
                  </a:lnTo>
                  <a:lnTo>
                    <a:pt x="434706" y="160058"/>
                  </a:lnTo>
                  <a:lnTo>
                    <a:pt x="425651" y="115213"/>
                  </a:lnTo>
                  <a:lnTo>
                    <a:pt x="434706" y="70367"/>
                  </a:lnTo>
                  <a:lnTo>
                    <a:pt x="459399" y="33745"/>
                  </a:lnTo>
                  <a:lnTo>
                    <a:pt x="496021" y="9054"/>
                  </a:lnTo>
                  <a:lnTo>
                    <a:pt x="540866" y="0"/>
                  </a:lnTo>
                  <a:lnTo>
                    <a:pt x="585711" y="9054"/>
                  </a:lnTo>
                  <a:lnTo>
                    <a:pt x="622333" y="33745"/>
                  </a:lnTo>
                  <a:lnTo>
                    <a:pt x="647026" y="70367"/>
                  </a:lnTo>
                  <a:lnTo>
                    <a:pt x="656080" y="115213"/>
                  </a:lnTo>
                  <a:close/>
                </a:path>
                <a:path w="656589" h="274955">
                  <a:moveTo>
                    <a:pt x="630883" y="115213"/>
                  </a:moveTo>
                  <a:lnTo>
                    <a:pt x="623808" y="150248"/>
                  </a:lnTo>
                  <a:lnTo>
                    <a:pt x="604515" y="178859"/>
                  </a:lnTo>
                  <a:lnTo>
                    <a:pt x="575902" y="198150"/>
                  </a:lnTo>
                  <a:lnTo>
                    <a:pt x="540866" y="205224"/>
                  </a:lnTo>
                  <a:lnTo>
                    <a:pt x="505832" y="198150"/>
                  </a:lnTo>
                  <a:lnTo>
                    <a:pt x="477223" y="178859"/>
                  </a:lnTo>
                  <a:lnTo>
                    <a:pt x="457934" y="150248"/>
                  </a:lnTo>
                  <a:lnTo>
                    <a:pt x="450861" y="115213"/>
                  </a:lnTo>
                  <a:lnTo>
                    <a:pt x="457934" y="80177"/>
                  </a:lnTo>
                  <a:lnTo>
                    <a:pt x="477223" y="51566"/>
                  </a:lnTo>
                  <a:lnTo>
                    <a:pt x="505832" y="32275"/>
                  </a:lnTo>
                  <a:lnTo>
                    <a:pt x="540866" y="25201"/>
                  </a:lnTo>
                  <a:lnTo>
                    <a:pt x="575902" y="32275"/>
                  </a:lnTo>
                  <a:lnTo>
                    <a:pt x="604515" y="51566"/>
                  </a:lnTo>
                  <a:lnTo>
                    <a:pt x="623808" y="80177"/>
                  </a:lnTo>
                  <a:lnTo>
                    <a:pt x="630883" y="1152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59671" y="1605042"/>
              <a:ext cx="138430" cy="86360"/>
            </a:xfrm>
            <a:custGeom>
              <a:avLst/>
              <a:gdLst/>
              <a:ahLst/>
              <a:cxnLst/>
              <a:rect l="l" t="t" r="r" b="b"/>
              <a:pathLst>
                <a:path w="138430" h="86360">
                  <a:moveTo>
                    <a:pt x="0" y="86310"/>
                  </a:moveTo>
                  <a:lnTo>
                    <a:pt x="113934" y="15101"/>
                  </a:lnTo>
                </a:path>
                <a:path w="138430" h="86360">
                  <a:moveTo>
                    <a:pt x="113934" y="15101"/>
                  </a:moveTo>
                  <a:lnTo>
                    <a:pt x="1380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0883" y="1604943"/>
              <a:ext cx="47625" cy="36195"/>
            </a:xfrm>
            <a:custGeom>
              <a:avLst/>
              <a:gdLst/>
              <a:ahLst/>
              <a:cxnLst/>
              <a:rect l="l" t="t" r="r" b="b"/>
              <a:pathLst>
                <a:path w="47625" h="36194">
                  <a:moveTo>
                    <a:pt x="12801" y="35604"/>
                  </a:moveTo>
                  <a:lnTo>
                    <a:pt x="47193" y="0"/>
                  </a:lnTo>
                  <a:lnTo>
                    <a:pt x="0" y="15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9671" y="1367315"/>
              <a:ext cx="174625" cy="69850"/>
            </a:xfrm>
            <a:custGeom>
              <a:avLst/>
              <a:gdLst/>
              <a:ahLst/>
              <a:cxnLst/>
              <a:rect l="l" t="t" r="r" b="b"/>
              <a:pathLst>
                <a:path w="174625" h="69850">
                  <a:moveTo>
                    <a:pt x="0" y="0"/>
                  </a:moveTo>
                  <a:lnTo>
                    <a:pt x="157016" y="62805"/>
                  </a:lnTo>
                </a:path>
                <a:path w="174625" h="69850">
                  <a:moveTo>
                    <a:pt x="157016" y="62805"/>
                  </a:moveTo>
                  <a:lnTo>
                    <a:pt x="174011" y="69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84474" y="1407716"/>
              <a:ext cx="49530" cy="29209"/>
            </a:xfrm>
            <a:custGeom>
              <a:avLst/>
              <a:gdLst/>
              <a:ahLst/>
              <a:cxnLst/>
              <a:rect l="l" t="t" r="r" b="b"/>
              <a:pathLst>
                <a:path w="49530" h="29209">
                  <a:moveTo>
                    <a:pt x="0" y="22404"/>
                  </a:moveTo>
                  <a:lnTo>
                    <a:pt x="49212" y="29204"/>
                  </a:lnTo>
                  <a:lnTo>
                    <a:pt x="8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2856" y="1253001"/>
            <a:ext cx="768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2856" y="1631049"/>
            <a:ext cx="768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42900" y="1451027"/>
            <a:ext cx="768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62991" y="1451027"/>
            <a:ext cx="768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96801" y="1410938"/>
            <a:ext cx="23622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730">
              <a:lnSpc>
                <a:spcPct val="147700"/>
              </a:lnSpc>
              <a:spcBef>
                <a:spcPts val="100"/>
              </a:spcBef>
            </a:pPr>
            <a:r>
              <a:rPr sz="800" b="1" spc="-50" dirty="0">
                <a:latin typeface="Times New Roman"/>
                <a:cs typeface="Times New Roman"/>
              </a:rPr>
              <a:t>1</a:t>
            </a:r>
            <a:r>
              <a:rPr sz="800" b="1" spc="500" dirty="0">
                <a:latin typeface="Times New Roman"/>
                <a:cs typeface="Times New Roman"/>
              </a:rPr>
              <a:t> </a:t>
            </a:r>
            <a:r>
              <a:rPr sz="800" b="1" spc="-20" dirty="0">
                <a:latin typeface="Times New Roman"/>
                <a:cs typeface="Times New Roman"/>
              </a:rPr>
              <a:t>x=42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0940" y="1014891"/>
            <a:ext cx="28130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7700"/>
              </a:lnSpc>
              <a:spcBef>
                <a:spcPts val="100"/>
              </a:spcBef>
            </a:pPr>
            <a:r>
              <a:rPr sz="800" b="1" spc="-10" dirty="0">
                <a:latin typeface="Times New Roman"/>
                <a:cs typeface="Times New Roman"/>
              </a:rPr>
              <a:t>z=x*2</a:t>
            </a:r>
            <a:r>
              <a:rPr sz="800" b="1" spc="500" dirty="0">
                <a:latin typeface="Times New Roman"/>
                <a:cs typeface="Times New Roman"/>
              </a:rPr>
              <a:t> </a:t>
            </a:r>
            <a:r>
              <a:rPr sz="800" b="1" spc="-50" dirty="0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12937" y="1554958"/>
            <a:ext cx="288290" cy="3854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555"/>
              </a:spcBef>
            </a:pPr>
            <a:r>
              <a:rPr sz="800" b="1" dirty="0"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800" b="1" spc="-10" dirty="0">
                <a:latin typeface="Times New Roman"/>
                <a:cs typeface="Times New Roman"/>
              </a:rPr>
              <a:t>z=x−5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69934"/>
            <a:ext cx="65265" cy="65265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24395" y="2042703"/>
            <a:ext cx="3300095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Tahoma"/>
                <a:cs typeface="Tahoma"/>
              </a:rPr>
              <a:t>All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[1,2,4,6,7]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dirty="0">
                <a:latin typeface="Tahoma"/>
                <a:cs typeface="Tahoma"/>
              </a:rPr>
              <a:t>All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paths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[1,2,4,5,7]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[1,2,4,6,7].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du-</a:t>
            </a:r>
            <a:r>
              <a:rPr sz="1100" spc="-30" dirty="0">
                <a:latin typeface="Tahoma"/>
                <a:cs typeface="Tahoma"/>
              </a:rPr>
              <a:t>paths</a:t>
            </a:r>
            <a:r>
              <a:rPr sz="1100" spc="-20" dirty="0">
                <a:latin typeface="Tahoma"/>
                <a:cs typeface="Tahoma"/>
              </a:rPr>
              <a:t> for </a:t>
            </a:r>
            <a:r>
              <a:rPr sz="1100" dirty="0">
                <a:latin typeface="Tahoma"/>
                <a:cs typeface="Tahoma"/>
              </a:rPr>
              <a:t>x: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Test </a:t>
            </a:r>
            <a:r>
              <a:rPr sz="1100" spc="-30" dirty="0">
                <a:latin typeface="Tahoma"/>
                <a:cs typeface="Tahoma"/>
              </a:rPr>
              <a:t>paths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[1,2,4,5,7],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[1,3,4,5,7],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5" dirty="0">
                <a:latin typeface="Tahoma"/>
                <a:cs typeface="Tahoma"/>
              </a:rPr>
              <a:t>[1,2,4,6,7]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[1,3,4,6,7].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379967"/>
            <a:ext cx="65265" cy="6526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59000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Graph</a:t>
            </a:r>
            <a:r>
              <a:rPr spc="-40" dirty="0"/>
              <a:t> </a:t>
            </a:r>
            <a:r>
              <a:rPr spc="-25" dirty="0"/>
              <a:t>structural</a:t>
            </a:r>
            <a:r>
              <a:rPr spc="-35" dirty="0"/>
              <a:t> </a:t>
            </a:r>
            <a:r>
              <a:rPr spc="-70" dirty="0"/>
              <a:t>coverage</a:t>
            </a:r>
            <a:r>
              <a:rPr spc="-40" dirty="0"/>
              <a:t> </a:t>
            </a:r>
            <a:r>
              <a:rPr spc="-20" dirty="0"/>
              <a:t>criteria:</a:t>
            </a:r>
            <a:r>
              <a:rPr spc="95" dirty="0"/>
              <a:t> </a:t>
            </a:r>
            <a:r>
              <a:rPr spc="-10" dirty="0"/>
              <a:t>subsumption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62786"/>
            <a:ext cx="3348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Recap: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Subsumption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structural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graph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criteria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59047" y="1319593"/>
            <a:ext cx="38100" cy="245110"/>
            <a:chOff x="1859047" y="1319593"/>
            <a:chExt cx="38100" cy="245110"/>
          </a:xfrm>
        </p:grpSpPr>
        <p:sp>
          <p:nvSpPr>
            <p:cNvPr id="6" name="object 6"/>
            <p:cNvSpPr/>
            <p:nvPr/>
          </p:nvSpPr>
          <p:spPr>
            <a:xfrm>
              <a:off x="1873749" y="1319593"/>
              <a:ext cx="8890" cy="175895"/>
            </a:xfrm>
            <a:custGeom>
              <a:avLst/>
              <a:gdLst/>
              <a:ahLst/>
              <a:cxnLst/>
              <a:rect l="l" t="t" r="r" b="b"/>
              <a:pathLst>
                <a:path w="8889" h="175894">
                  <a:moveTo>
                    <a:pt x="8399" y="0"/>
                  </a:moveTo>
                  <a:lnTo>
                    <a:pt x="0" y="0"/>
                  </a:lnTo>
                  <a:lnTo>
                    <a:pt x="0" y="175818"/>
                  </a:lnTo>
                  <a:lnTo>
                    <a:pt x="8399" y="175818"/>
                  </a:lnTo>
                  <a:lnTo>
                    <a:pt x="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1146" y="1495412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09">
                  <a:moveTo>
                    <a:pt x="33604" y="0"/>
                  </a:moveTo>
                  <a:lnTo>
                    <a:pt x="0" y="0"/>
                  </a:lnTo>
                  <a:lnTo>
                    <a:pt x="16802" y="67195"/>
                  </a:lnTo>
                  <a:lnTo>
                    <a:pt x="33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1146" y="1495412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09">
                  <a:moveTo>
                    <a:pt x="0" y="0"/>
                  </a:moveTo>
                  <a:lnTo>
                    <a:pt x="16802" y="67195"/>
                  </a:lnTo>
                  <a:lnTo>
                    <a:pt x="33604" y="0"/>
                  </a:lnTo>
                  <a:lnTo>
                    <a:pt x="0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715763" y="1823542"/>
            <a:ext cx="38100" cy="245110"/>
            <a:chOff x="2715763" y="1823542"/>
            <a:chExt cx="38100" cy="245110"/>
          </a:xfrm>
        </p:grpSpPr>
        <p:sp>
          <p:nvSpPr>
            <p:cNvPr id="10" name="object 10"/>
            <p:cNvSpPr/>
            <p:nvPr/>
          </p:nvSpPr>
          <p:spPr>
            <a:xfrm>
              <a:off x="2730466" y="1823542"/>
              <a:ext cx="8890" cy="175895"/>
            </a:xfrm>
            <a:custGeom>
              <a:avLst/>
              <a:gdLst/>
              <a:ahLst/>
              <a:cxnLst/>
              <a:rect l="l" t="t" r="r" b="b"/>
              <a:pathLst>
                <a:path w="8889" h="175894">
                  <a:moveTo>
                    <a:pt x="8399" y="0"/>
                  </a:moveTo>
                  <a:lnTo>
                    <a:pt x="0" y="0"/>
                  </a:lnTo>
                  <a:lnTo>
                    <a:pt x="0" y="175818"/>
                  </a:lnTo>
                  <a:lnTo>
                    <a:pt x="8399" y="175818"/>
                  </a:lnTo>
                  <a:lnTo>
                    <a:pt x="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17863" y="1999360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33591" y="0"/>
                  </a:moveTo>
                  <a:lnTo>
                    <a:pt x="0" y="0"/>
                  </a:lnTo>
                  <a:lnTo>
                    <a:pt x="16802" y="67195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17863" y="1999360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802" y="67195"/>
                  </a:lnTo>
                  <a:lnTo>
                    <a:pt x="33591" y="0"/>
                  </a:lnTo>
                  <a:lnTo>
                    <a:pt x="0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118925" y="2327490"/>
            <a:ext cx="38100" cy="245110"/>
            <a:chOff x="3118925" y="2327490"/>
            <a:chExt cx="38100" cy="245110"/>
          </a:xfrm>
        </p:grpSpPr>
        <p:sp>
          <p:nvSpPr>
            <p:cNvPr id="14" name="object 14"/>
            <p:cNvSpPr/>
            <p:nvPr/>
          </p:nvSpPr>
          <p:spPr>
            <a:xfrm>
              <a:off x="3133627" y="2327490"/>
              <a:ext cx="8890" cy="175895"/>
            </a:xfrm>
            <a:custGeom>
              <a:avLst/>
              <a:gdLst/>
              <a:ahLst/>
              <a:cxnLst/>
              <a:rect l="l" t="t" r="r" b="b"/>
              <a:pathLst>
                <a:path w="8889" h="175894">
                  <a:moveTo>
                    <a:pt x="8399" y="0"/>
                  </a:moveTo>
                  <a:lnTo>
                    <a:pt x="0" y="0"/>
                  </a:lnTo>
                  <a:lnTo>
                    <a:pt x="0" y="175820"/>
                  </a:lnTo>
                  <a:lnTo>
                    <a:pt x="8399" y="175820"/>
                  </a:lnTo>
                  <a:lnTo>
                    <a:pt x="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1025" y="2503310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33591" y="0"/>
                  </a:moveTo>
                  <a:lnTo>
                    <a:pt x="0" y="0"/>
                  </a:lnTo>
                  <a:lnTo>
                    <a:pt x="16802" y="67195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1025" y="2503310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802" y="67195"/>
                  </a:lnTo>
                  <a:lnTo>
                    <a:pt x="33591" y="0"/>
                  </a:lnTo>
                  <a:lnTo>
                    <a:pt x="0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103126" y="2327490"/>
            <a:ext cx="38100" cy="245110"/>
            <a:chOff x="1103126" y="2327490"/>
            <a:chExt cx="38100" cy="245110"/>
          </a:xfrm>
        </p:grpSpPr>
        <p:sp>
          <p:nvSpPr>
            <p:cNvPr id="18" name="object 18"/>
            <p:cNvSpPr/>
            <p:nvPr/>
          </p:nvSpPr>
          <p:spPr>
            <a:xfrm>
              <a:off x="1117823" y="2327490"/>
              <a:ext cx="8890" cy="175895"/>
            </a:xfrm>
            <a:custGeom>
              <a:avLst/>
              <a:gdLst/>
              <a:ahLst/>
              <a:cxnLst/>
              <a:rect l="l" t="t" r="r" b="b"/>
              <a:pathLst>
                <a:path w="8890" h="175894">
                  <a:moveTo>
                    <a:pt x="8399" y="0"/>
                  </a:moveTo>
                  <a:lnTo>
                    <a:pt x="0" y="0"/>
                  </a:lnTo>
                  <a:lnTo>
                    <a:pt x="0" y="175820"/>
                  </a:lnTo>
                  <a:lnTo>
                    <a:pt x="8399" y="175820"/>
                  </a:lnTo>
                  <a:lnTo>
                    <a:pt x="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5226" y="2503310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33600" y="0"/>
                  </a:moveTo>
                  <a:lnTo>
                    <a:pt x="0" y="0"/>
                  </a:lnTo>
                  <a:lnTo>
                    <a:pt x="16797" y="67195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5226" y="2503310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797" y="67195"/>
                  </a:lnTo>
                  <a:lnTo>
                    <a:pt x="33600" y="0"/>
                  </a:lnTo>
                  <a:lnTo>
                    <a:pt x="0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103126" y="2831437"/>
            <a:ext cx="38100" cy="245745"/>
            <a:chOff x="1103126" y="2831437"/>
            <a:chExt cx="38100" cy="245745"/>
          </a:xfrm>
        </p:grpSpPr>
        <p:sp>
          <p:nvSpPr>
            <p:cNvPr id="22" name="object 22"/>
            <p:cNvSpPr/>
            <p:nvPr/>
          </p:nvSpPr>
          <p:spPr>
            <a:xfrm>
              <a:off x="1117823" y="2831437"/>
              <a:ext cx="8890" cy="175895"/>
            </a:xfrm>
            <a:custGeom>
              <a:avLst/>
              <a:gdLst/>
              <a:ahLst/>
              <a:cxnLst/>
              <a:rect l="l" t="t" r="r" b="b"/>
              <a:pathLst>
                <a:path w="8890" h="175894">
                  <a:moveTo>
                    <a:pt x="8399" y="0"/>
                  </a:moveTo>
                  <a:lnTo>
                    <a:pt x="0" y="0"/>
                  </a:lnTo>
                  <a:lnTo>
                    <a:pt x="0" y="175826"/>
                  </a:lnTo>
                  <a:lnTo>
                    <a:pt x="8399" y="175826"/>
                  </a:lnTo>
                  <a:lnTo>
                    <a:pt x="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5226" y="3007263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33600" y="0"/>
                  </a:moveTo>
                  <a:lnTo>
                    <a:pt x="0" y="0"/>
                  </a:lnTo>
                  <a:lnTo>
                    <a:pt x="16797" y="67190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5226" y="3007263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797" y="67190"/>
                  </a:lnTo>
                  <a:lnTo>
                    <a:pt x="33600" y="0"/>
                  </a:lnTo>
                  <a:lnTo>
                    <a:pt x="0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455893" y="1821442"/>
            <a:ext cx="550545" cy="751205"/>
            <a:chOff x="1455893" y="1821442"/>
            <a:chExt cx="550545" cy="751205"/>
          </a:xfrm>
        </p:grpSpPr>
        <p:sp>
          <p:nvSpPr>
            <p:cNvPr id="26" name="object 26"/>
            <p:cNvSpPr/>
            <p:nvPr/>
          </p:nvSpPr>
          <p:spPr>
            <a:xfrm>
              <a:off x="1474791" y="1823542"/>
              <a:ext cx="529590" cy="680085"/>
            </a:xfrm>
            <a:custGeom>
              <a:avLst/>
              <a:gdLst/>
              <a:ahLst/>
              <a:cxnLst/>
              <a:rect l="l" t="t" r="r" b="b"/>
              <a:pathLst>
                <a:path w="529589" h="680085">
                  <a:moveTo>
                    <a:pt x="529141" y="0"/>
                  </a:moveTo>
                  <a:lnTo>
                    <a:pt x="529141" y="604739"/>
                  </a:lnTo>
                  <a:lnTo>
                    <a:pt x="0" y="604739"/>
                  </a:lnTo>
                  <a:lnTo>
                    <a:pt x="0" y="679768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57992" y="2503311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33596" y="0"/>
                  </a:moveTo>
                  <a:lnTo>
                    <a:pt x="0" y="0"/>
                  </a:lnTo>
                  <a:lnTo>
                    <a:pt x="16798" y="67195"/>
                  </a:lnTo>
                  <a:lnTo>
                    <a:pt x="33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57992" y="2503311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798" y="67195"/>
                  </a:lnTo>
                  <a:lnTo>
                    <a:pt x="33596" y="0"/>
                  </a:lnTo>
                  <a:lnTo>
                    <a:pt x="0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50363" y="1317493"/>
            <a:ext cx="499745" cy="751205"/>
            <a:chOff x="750363" y="1317493"/>
            <a:chExt cx="499745" cy="751205"/>
          </a:xfrm>
        </p:grpSpPr>
        <p:sp>
          <p:nvSpPr>
            <p:cNvPr id="30" name="object 30"/>
            <p:cNvSpPr/>
            <p:nvPr/>
          </p:nvSpPr>
          <p:spPr>
            <a:xfrm>
              <a:off x="769261" y="1319593"/>
              <a:ext cx="478790" cy="680085"/>
            </a:xfrm>
            <a:custGeom>
              <a:avLst/>
              <a:gdLst/>
              <a:ahLst/>
              <a:cxnLst/>
              <a:rect l="l" t="t" r="r" b="b"/>
              <a:pathLst>
                <a:path w="478790" h="680085">
                  <a:moveTo>
                    <a:pt x="478750" y="0"/>
                  </a:moveTo>
                  <a:lnTo>
                    <a:pt x="478750" y="125984"/>
                  </a:lnTo>
                  <a:lnTo>
                    <a:pt x="0" y="125984"/>
                  </a:lnTo>
                  <a:lnTo>
                    <a:pt x="0" y="679767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2463" y="1999361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4" h="67310">
                  <a:moveTo>
                    <a:pt x="33595" y="0"/>
                  </a:moveTo>
                  <a:lnTo>
                    <a:pt x="0" y="0"/>
                  </a:lnTo>
                  <a:lnTo>
                    <a:pt x="16798" y="67195"/>
                  </a:lnTo>
                  <a:lnTo>
                    <a:pt x="33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2463" y="1999361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4" h="67310">
                  <a:moveTo>
                    <a:pt x="0" y="0"/>
                  </a:moveTo>
                  <a:lnTo>
                    <a:pt x="16798" y="67195"/>
                  </a:lnTo>
                  <a:lnTo>
                    <a:pt x="33595" y="0"/>
                  </a:lnTo>
                  <a:lnTo>
                    <a:pt x="0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6101" y="2075515"/>
            <a:ext cx="1511935" cy="2520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latin typeface="Times New Roman"/>
                <a:cs typeface="Times New Roman"/>
              </a:rPr>
              <a:t>Edge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Pair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29917" y="2075515"/>
            <a:ext cx="2268220" cy="2520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latin typeface="Times New Roman"/>
                <a:cs typeface="Times New Roman"/>
              </a:rPr>
              <a:t>Complete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Round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Trip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0052" y="1571566"/>
            <a:ext cx="2268220" cy="2520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latin typeface="Times New Roman"/>
                <a:cs typeface="Times New Roman"/>
              </a:rPr>
              <a:t>Prime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Path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29917" y="2579466"/>
            <a:ext cx="2268220" cy="2520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latin typeface="Times New Roman"/>
                <a:cs typeface="Times New Roman"/>
              </a:rPr>
              <a:t>Simple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Round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Trip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6101" y="2579466"/>
            <a:ext cx="1511935" cy="2520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latin typeface="Times New Roman"/>
                <a:cs typeface="Times New Roman"/>
              </a:rPr>
              <a:t>Edge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6101" y="3083413"/>
            <a:ext cx="1511935" cy="2520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latin typeface="Times New Roman"/>
                <a:cs typeface="Times New Roman"/>
              </a:rPr>
              <a:t>Node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0052" y="1067623"/>
            <a:ext cx="2268220" cy="2520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latin typeface="Times New Roman"/>
                <a:cs typeface="Times New Roman"/>
              </a:rPr>
              <a:t>Complete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Path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25" dirty="0"/>
              <a:t>flow</a:t>
            </a:r>
            <a:r>
              <a:rPr spc="-20" dirty="0"/>
              <a:t> </a:t>
            </a:r>
            <a:r>
              <a:rPr spc="-70" dirty="0"/>
              <a:t>coverage</a:t>
            </a:r>
            <a:r>
              <a:rPr spc="-20" dirty="0"/>
              <a:t> criteria </a:t>
            </a:r>
            <a:r>
              <a:rPr spc="-10" dirty="0"/>
              <a:t>subsumption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8040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9043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100465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1214842"/>
            <a:ext cx="383857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98425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Subsumption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flow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criteria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25" dirty="0">
                <a:latin typeface="Tahoma"/>
                <a:cs typeface="Tahoma"/>
              </a:rPr>
              <a:t> on </a:t>
            </a:r>
            <a:r>
              <a:rPr sz="1100" spc="-40" dirty="0">
                <a:latin typeface="Tahoma"/>
                <a:cs typeface="Tahoma"/>
              </a:rPr>
              <a:t>three </a:t>
            </a:r>
            <a:r>
              <a:rPr sz="1100" spc="-10" dirty="0">
                <a:latin typeface="Tahoma"/>
                <a:cs typeface="Tahoma"/>
              </a:rPr>
              <a:t>assumptions:</a:t>
            </a:r>
            <a:endParaRPr sz="1100">
              <a:latin typeface="Tahoma"/>
              <a:cs typeface="Tahoma"/>
            </a:endParaRPr>
          </a:p>
          <a:p>
            <a:pPr marL="289560" marR="1536700">
              <a:lnSpc>
                <a:spcPct val="125299"/>
              </a:lnSpc>
            </a:pPr>
            <a:r>
              <a:rPr sz="1100" spc="-25" dirty="0">
                <a:latin typeface="Tahoma"/>
                <a:cs typeface="Tahoma"/>
              </a:rPr>
              <a:t>Every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preceded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def. </a:t>
            </a:r>
            <a:r>
              <a:rPr sz="1100" spc="-25" dirty="0">
                <a:latin typeface="Tahoma"/>
                <a:cs typeface="Tahoma"/>
              </a:rPr>
              <a:t>Every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reaches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For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every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node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out-</a:t>
            </a:r>
            <a:r>
              <a:rPr sz="1100" spc="-30" dirty="0">
                <a:latin typeface="Tahoma"/>
                <a:cs typeface="Tahoma"/>
              </a:rPr>
              <a:t>going </a:t>
            </a:r>
            <a:r>
              <a:rPr sz="1100" spc="-70" dirty="0">
                <a:latin typeface="Tahoma"/>
                <a:cs typeface="Tahoma"/>
              </a:rPr>
              <a:t>edges,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25" dirty="0">
                <a:latin typeface="Tahoma"/>
                <a:cs typeface="Tahoma"/>
              </a:rPr>
              <a:t> least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one </a:t>
            </a:r>
            <a:r>
              <a:rPr sz="1100" spc="-40" dirty="0">
                <a:latin typeface="Tahoma"/>
                <a:cs typeface="Tahoma"/>
              </a:rPr>
              <a:t>variable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out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edge,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same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50" dirty="0">
                <a:latin typeface="Tahoma"/>
                <a:cs typeface="Tahoma"/>
              </a:rPr>
              <a:t> each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out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edge.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25" dirty="0"/>
              <a:t>flow</a:t>
            </a:r>
            <a:r>
              <a:rPr spc="-20" dirty="0"/>
              <a:t> </a:t>
            </a:r>
            <a:r>
              <a:rPr spc="-70" dirty="0"/>
              <a:t>coverage</a:t>
            </a:r>
            <a:r>
              <a:rPr spc="-20" dirty="0"/>
              <a:t> criteria </a:t>
            </a:r>
            <a:r>
              <a:rPr spc="-10" dirty="0"/>
              <a:t>subsumption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07706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6957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211209"/>
            <a:ext cx="52590" cy="525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4395" y="1424265"/>
            <a:ext cx="362902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If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satisfy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all-uses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criteria,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assumption,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would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ensured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every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was</a:t>
            </a:r>
            <a:r>
              <a:rPr sz="1100" spc="-10" dirty="0">
                <a:latin typeface="Tahoma"/>
                <a:cs typeface="Tahoma"/>
              </a:rPr>
              <a:t> used.</a:t>
            </a:r>
            <a:endParaRPr sz="1100">
              <a:latin typeface="Tahoma"/>
              <a:cs typeface="Tahoma"/>
            </a:endParaRPr>
          </a:p>
          <a:p>
            <a:pPr marL="12700" marR="48895">
              <a:lnSpc>
                <a:spcPts val="1200"/>
              </a:lnSpc>
              <a:spcBef>
                <a:spcPts val="315"/>
              </a:spcBef>
            </a:pPr>
            <a:r>
              <a:rPr sz="1100" spc="-30" dirty="0">
                <a:latin typeface="Tahoma"/>
                <a:cs typeface="Tahoma"/>
              </a:rPr>
              <a:t>If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satisfy</a:t>
            </a:r>
            <a:r>
              <a:rPr sz="1100" spc="-35" dirty="0">
                <a:latin typeface="Tahoma"/>
                <a:cs typeface="Tahoma"/>
              </a:rPr>
              <a:t> all-</a:t>
            </a:r>
            <a:r>
              <a:rPr sz="1100" dirty="0">
                <a:latin typeface="Tahoma"/>
                <a:cs typeface="Tahoma"/>
              </a:rPr>
              <a:t>du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paths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criteria,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would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ensured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</a:t>
            </a:r>
            <a:r>
              <a:rPr sz="1100" spc="-60" dirty="0">
                <a:latin typeface="Tahoma"/>
                <a:cs typeface="Tahoma"/>
              </a:rPr>
              <a:t>every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reaches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every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possible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sz="1000" spc="-35" dirty="0">
                <a:latin typeface="Tahoma"/>
                <a:cs typeface="Tahoma"/>
              </a:rPr>
              <a:t>Hence,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all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uses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also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satisfied.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Graph</a:t>
            </a:r>
            <a:r>
              <a:rPr spc="-85" dirty="0"/>
              <a:t> </a:t>
            </a:r>
            <a:r>
              <a:rPr spc="-10" dirty="0"/>
              <a:t>data</a:t>
            </a:r>
            <a:r>
              <a:rPr spc="-60" dirty="0"/>
              <a:t> </a:t>
            </a:r>
            <a:r>
              <a:rPr spc="-25" dirty="0"/>
              <a:t>flow</a:t>
            </a:r>
            <a:r>
              <a:rPr spc="-60" dirty="0"/>
              <a:t> </a:t>
            </a:r>
            <a:r>
              <a:rPr spc="-70" dirty="0"/>
              <a:t>coverage</a:t>
            </a:r>
            <a:r>
              <a:rPr spc="-40" dirty="0"/>
              <a:t> </a:t>
            </a:r>
            <a:r>
              <a:rPr spc="-20" dirty="0"/>
              <a:t>criteria:</a:t>
            </a:r>
            <a:r>
              <a:rPr spc="65" dirty="0"/>
              <a:t> </a:t>
            </a:r>
            <a:r>
              <a:rPr spc="-10" dirty="0"/>
              <a:t>subsumption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082953"/>
            <a:ext cx="2881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Subsumption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 data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flow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0000FF"/>
                </a:solidFill>
                <a:latin typeface="Tahoma"/>
                <a:cs typeface="Tahoma"/>
              </a:rPr>
              <a:t>graph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criteria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70885" y="1646299"/>
            <a:ext cx="38100" cy="245110"/>
            <a:chOff x="2170885" y="1646299"/>
            <a:chExt cx="38100" cy="245110"/>
          </a:xfrm>
        </p:grpSpPr>
        <p:sp>
          <p:nvSpPr>
            <p:cNvPr id="6" name="object 6"/>
            <p:cNvSpPr/>
            <p:nvPr/>
          </p:nvSpPr>
          <p:spPr>
            <a:xfrm>
              <a:off x="2185582" y="1646299"/>
              <a:ext cx="8890" cy="243204"/>
            </a:xfrm>
            <a:custGeom>
              <a:avLst/>
              <a:gdLst/>
              <a:ahLst/>
              <a:cxnLst/>
              <a:rect l="l" t="t" r="r" b="b"/>
              <a:pathLst>
                <a:path w="8889" h="243205">
                  <a:moveTo>
                    <a:pt x="8399" y="0"/>
                  </a:moveTo>
                  <a:lnTo>
                    <a:pt x="0" y="0"/>
                  </a:lnTo>
                  <a:lnTo>
                    <a:pt x="1" y="226222"/>
                  </a:lnTo>
                  <a:lnTo>
                    <a:pt x="4199" y="243015"/>
                  </a:lnTo>
                  <a:lnTo>
                    <a:pt x="8399" y="226222"/>
                  </a:lnTo>
                  <a:lnTo>
                    <a:pt x="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2985" y="1822124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33600" y="0"/>
                  </a:moveTo>
                  <a:lnTo>
                    <a:pt x="0" y="0"/>
                  </a:lnTo>
                  <a:lnTo>
                    <a:pt x="16797" y="67190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2985" y="1822124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797" y="67190"/>
                  </a:lnTo>
                  <a:lnTo>
                    <a:pt x="33600" y="0"/>
                  </a:lnTo>
                  <a:lnTo>
                    <a:pt x="0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170885" y="2150251"/>
            <a:ext cx="38100" cy="245110"/>
            <a:chOff x="2170885" y="2150251"/>
            <a:chExt cx="38100" cy="245110"/>
          </a:xfrm>
        </p:grpSpPr>
        <p:sp>
          <p:nvSpPr>
            <p:cNvPr id="10" name="object 10"/>
            <p:cNvSpPr/>
            <p:nvPr/>
          </p:nvSpPr>
          <p:spPr>
            <a:xfrm>
              <a:off x="2185582" y="2150251"/>
              <a:ext cx="8890" cy="243204"/>
            </a:xfrm>
            <a:custGeom>
              <a:avLst/>
              <a:gdLst/>
              <a:ahLst/>
              <a:cxnLst/>
              <a:rect l="l" t="t" r="r" b="b"/>
              <a:pathLst>
                <a:path w="8889" h="243205">
                  <a:moveTo>
                    <a:pt x="8399" y="0"/>
                  </a:moveTo>
                  <a:lnTo>
                    <a:pt x="0" y="0"/>
                  </a:lnTo>
                  <a:lnTo>
                    <a:pt x="1" y="226218"/>
                  </a:lnTo>
                  <a:lnTo>
                    <a:pt x="4199" y="243012"/>
                  </a:lnTo>
                  <a:lnTo>
                    <a:pt x="8399" y="226218"/>
                  </a:lnTo>
                  <a:lnTo>
                    <a:pt x="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2985" y="2326071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33600" y="0"/>
                  </a:moveTo>
                  <a:lnTo>
                    <a:pt x="0" y="0"/>
                  </a:lnTo>
                  <a:lnTo>
                    <a:pt x="16797" y="67191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2985" y="2326071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797" y="67191"/>
                  </a:lnTo>
                  <a:lnTo>
                    <a:pt x="33600" y="0"/>
                  </a:lnTo>
                  <a:lnTo>
                    <a:pt x="0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33859" y="2377025"/>
            <a:ext cx="1764030" cy="2774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484"/>
              </a:spcBef>
            </a:pP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3859" y="1898275"/>
            <a:ext cx="1764030" cy="2520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484"/>
              </a:spcBef>
            </a:pP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Uses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7876" y="1394329"/>
            <a:ext cx="1990725" cy="25209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du−Paths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coverage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Graph</a:t>
            </a:r>
            <a:r>
              <a:rPr spc="-75" dirty="0"/>
              <a:t> </a:t>
            </a:r>
            <a:r>
              <a:rPr spc="-20" dirty="0"/>
              <a:t>criteria:</a:t>
            </a:r>
            <a:r>
              <a:rPr spc="45" dirty="0"/>
              <a:t> </a:t>
            </a:r>
            <a:r>
              <a:rPr spc="-10" dirty="0"/>
              <a:t>subsumption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7391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390458"/>
            <a:ext cx="3491229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Each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edge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graph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satisfaction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some </a:t>
            </a:r>
            <a:r>
              <a:rPr sz="1100" spc="-30" dirty="0">
                <a:latin typeface="Tahoma"/>
                <a:cs typeface="Tahoma"/>
              </a:rPr>
              <a:t>predicate.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So,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edge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least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5" dirty="0">
                <a:latin typeface="Tahoma"/>
                <a:cs typeface="Tahoma"/>
              </a:rPr>
              <a:t>All-</a:t>
            </a:r>
            <a:r>
              <a:rPr sz="1100" spc="-35" dirty="0">
                <a:latin typeface="Tahoma"/>
                <a:cs typeface="Tahoma"/>
              </a:rPr>
              <a:t>du-</a:t>
            </a:r>
            <a:r>
              <a:rPr sz="1100" spc="-10" dirty="0">
                <a:latin typeface="Tahoma"/>
                <a:cs typeface="Tahoma"/>
              </a:rPr>
              <a:t>paths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subsume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edge</a:t>
            </a:r>
            <a:r>
              <a:rPr sz="1100" spc="-10" dirty="0">
                <a:latin typeface="Tahoma"/>
                <a:cs typeface="Tahoma"/>
              </a:rPr>
              <a:t> coverage.</a:t>
            </a:r>
            <a:endParaRPr sz="1100">
              <a:latin typeface="Tahoma"/>
              <a:cs typeface="Tahoma"/>
            </a:endParaRPr>
          </a:p>
          <a:p>
            <a:pPr marL="12700" marR="30670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Tahoma"/>
                <a:cs typeface="Tahoma"/>
              </a:rPr>
              <a:t>Each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du-</a:t>
            </a:r>
            <a:r>
              <a:rPr sz="1100" spc="-20" dirty="0">
                <a:latin typeface="Tahoma"/>
                <a:cs typeface="Tahoma"/>
              </a:rPr>
              <a:t>path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simple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path,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prime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coverage </a:t>
            </a:r>
            <a:r>
              <a:rPr sz="1100" spc="-70" dirty="0">
                <a:latin typeface="Tahoma"/>
                <a:cs typeface="Tahoma"/>
              </a:rPr>
              <a:t>subsumes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all-</a:t>
            </a:r>
            <a:r>
              <a:rPr sz="1100" spc="-45" dirty="0">
                <a:latin typeface="Tahoma"/>
                <a:cs typeface="Tahoma"/>
              </a:rPr>
              <a:t>du-</a:t>
            </a:r>
            <a:r>
              <a:rPr sz="1100" spc="-25" dirty="0">
                <a:latin typeface="Tahoma"/>
                <a:cs typeface="Tahoma"/>
              </a:rPr>
              <a:t>paths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coverage.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5601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06604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Graph</a:t>
            </a:r>
            <a:r>
              <a:rPr spc="-75" dirty="0"/>
              <a:t> </a:t>
            </a:r>
            <a:r>
              <a:rPr spc="-20" dirty="0"/>
              <a:t>criteria:</a:t>
            </a:r>
            <a:r>
              <a:rPr spc="45" dirty="0"/>
              <a:t> </a:t>
            </a:r>
            <a:r>
              <a:rPr spc="-10" dirty="0"/>
              <a:t>subsumption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92295" y="2452852"/>
            <a:ext cx="27305" cy="175260"/>
            <a:chOff x="3592295" y="2452852"/>
            <a:chExt cx="27305" cy="175260"/>
          </a:xfrm>
        </p:grpSpPr>
        <p:sp>
          <p:nvSpPr>
            <p:cNvPr id="5" name="object 5"/>
            <p:cNvSpPr/>
            <p:nvPr/>
          </p:nvSpPr>
          <p:spPr>
            <a:xfrm>
              <a:off x="3602796" y="2452852"/>
              <a:ext cx="6350" cy="125730"/>
            </a:xfrm>
            <a:custGeom>
              <a:avLst/>
              <a:gdLst/>
              <a:ahLst/>
              <a:cxnLst/>
              <a:rect l="l" t="t" r="r" b="b"/>
              <a:pathLst>
                <a:path w="6350" h="125730">
                  <a:moveTo>
                    <a:pt x="6000" y="0"/>
                  </a:moveTo>
                  <a:lnTo>
                    <a:pt x="0" y="0"/>
                  </a:lnTo>
                  <a:lnTo>
                    <a:pt x="0" y="125615"/>
                  </a:lnTo>
                  <a:lnTo>
                    <a:pt x="6000" y="125615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3795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003" y="0"/>
                  </a:moveTo>
                  <a:lnTo>
                    <a:pt x="0" y="0"/>
                  </a:lnTo>
                  <a:lnTo>
                    <a:pt x="12001" y="48007"/>
                  </a:lnTo>
                  <a:lnTo>
                    <a:pt x="24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3795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0" y="0"/>
                  </a:moveTo>
                  <a:lnTo>
                    <a:pt x="12001" y="48007"/>
                  </a:lnTo>
                  <a:lnTo>
                    <a:pt x="2400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52114" y="2452852"/>
            <a:ext cx="27305" cy="175260"/>
            <a:chOff x="2152114" y="2452852"/>
            <a:chExt cx="27305" cy="175260"/>
          </a:xfrm>
        </p:grpSpPr>
        <p:sp>
          <p:nvSpPr>
            <p:cNvPr id="9" name="object 9"/>
            <p:cNvSpPr/>
            <p:nvPr/>
          </p:nvSpPr>
          <p:spPr>
            <a:xfrm>
              <a:off x="2162616" y="2452852"/>
              <a:ext cx="6350" cy="125730"/>
            </a:xfrm>
            <a:custGeom>
              <a:avLst/>
              <a:gdLst/>
              <a:ahLst/>
              <a:cxnLst/>
              <a:rect l="l" t="t" r="r" b="b"/>
              <a:pathLst>
                <a:path w="6350" h="125730">
                  <a:moveTo>
                    <a:pt x="6000" y="0"/>
                  </a:moveTo>
                  <a:lnTo>
                    <a:pt x="0" y="0"/>
                  </a:lnTo>
                  <a:lnTo>
                    <a:pt x="0" y="125615"/>
                  </a:lnTo>
                  <a:lnTo>
                    <a:pt x="6000" y="125615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3615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003" y="0"/>
                  </a:moveTo>
                  <a:lnTo>
                    <a:pt x="0" y="0"/>
                  </a:lnTo>
                  <a:lnTo>
                    <a:pt x="12001" y="48007"/>
                  </a:lnTo>
                  <a:lnTo>
                    <a:pt x="24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53615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1" y="48007"/>
                  </a:lnTo>
                  <a:lnTo>
                    <a:pt x="2400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152114" y="2812897"/>
            <a:ext cx="27305" cy="175260"/>
            <a:chOff x="2152114" y="2812897"/>
            <a:chExt cx="27305" cy="175260"/>
          </a:xfrm>
        </p:grpSpPr>
        <p:sp>
          <p:nvSpPr>
            <p:cNvPr id="13" name="object 13"/>
            <p:cNvSpPr/>
            <p:nvPr/>
          </p:nvSpPr>
          <p:spPr>
            <a:xfrm>
              <a:off x="2162616" y="2812897"/>
              <a:ext cx="6350" cy="125730"/>
            </a:xfrm>
            <a:custGeom>
              <a:avLst/>
              <a:gdLst/>
              <a:ahLst/>
              <a:cxnLst/>
              <a:rect l="l" t="t" r="r" b="b"/>
              <a:pathLst>
                <a:path w="6350" h="125730">
                  <a:moveTo>
                    <a:pt x="6000" y="0"/>
                  </a:moveTo>
                  <a:lnTo>
                    <a:pt x="0" y="0"/>
                  </a:lnTo>
                  <a:lnTo>
                    <a:pt x="0" y="125615"/>
                  </a:lnTo>
                  <a:lnTo>
                    <a:pt x="6000" y="125615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3615" y="2938513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003" y="0"/>
                  </a:moveTo>
                  <a:lnTo>
                    <a:pt x="0" y="0"/>
                  </a:lnTo>
                  <a:lnTo>
                    <a:pt x="12001" y="48007"/>
                  </a:lnTo>
                  <a:lnTo>
                    <a:pt x="24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3615" y="2938513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1" y="48007"/>
                  </a:lnTo>
                  <a:lnTo>
                    <a:pt x="2400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63891" y="1191194"/>
            <a:ext cx="2841625" cy="1437005"/>
            <a:chOff x="363891" y="1191194"/>
            <a:chExt cx="2841625" cy="1437005"/>
          </a:xfrm>
        </p:grpSpPr>
        <p:sp>
          <p:nvSpPr>
            <p:cNvPr id="17" name="object 17"/>
            <p:cNvSpPr/>
            <p:nvPr/>
          </p:nvSpPr>
          <p:spPr>
            <a:xfrm>
              <a:off x="545414" y="1552740"/>
              <a:ext cx="1620520" cy="180340"/>
            </a:xfrm>
            <a:custGeom>
              <a:avLst/>
              <a:gdLst/>
              <a:ahLst/>
              <a:cxnLst/>
              <a:rect l="l" t="t" r="r" b="b"/>
              <a:pathLst>
                <a:path w="1620520" h="180339">
                  <a:moveTo>
                    <a:pt x="0" y="180022"/>
                  </a:moveTo>
                  <a:lnTo>
                    <a:pt x="1620202" y="180022"/>
                  </a:lnTo>
                  <a:lnTo>
                    <a:pt x="1620202" y="0"/>
                  </a:lnTo>
                  <a:lnTo>
                    <a:pt x="0" y="0"/>
                  </a:lnTo>
                  <a:lnTo>
                    <a:pt x="0" y="1800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2503" y="1372717"/>
              <a:ext cx="6350" cy="125730"/>
            </a:xfrm>
            <a:custGeom>
              <a:avLst/>
              <a:gdLst/>
              <a:ahLst/>
              <a:cxnLst/>
              <a:rect l="l" t="t" r="r" b="b"/>
              <a:pathLst>
                <a:path w="6350" h="125730">
                  <a:moveTo>
                    <a:pt x="6000" y="0"/>
                  </a:moveTo>
                  <a:lnTo>
                    <a:pt x="0" y="0"/>
                  </a:lnTo>
                  <a:lnTo>
                    <a:pt x="0" y="125615"/>
                  </a:lnTo>
                  <a:lnTo>
                    <a:pt x="6000" y="125615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3503" y="1498333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59">
                  <a:moveTo>
                    <a:pt x="24000" y="0"/>
                  </a:moveTo>
                  <a:lnTo>
                    <a:pt x="0" y="0"/>
                  </a:lnTo>
                  <a:lnTo>
                    <a:pt x="12000" y="48006"/>
                  </a:lnTo>
                  <a:lnTo>
                    <a:pt x="2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5414" y="1192695"/>
              <a:ext cx="1620520" cy="353695"/>
            </a:xfrm>
            <a:custGeom>
              <a:avLst/>
              <a:gdLst/>
              <a:ahLst/>
              <a:cxnLst/>
              <a:rect l="l" t="t" r="r" b="b"/>
              <a:pathLst>
                <a:path w="1620520" h="353694">
                  <a:moveTo>
                    <a:pt x="708089" y="305638"/>
                  </a:moveTo>
                  <a:lnTo>
                    <a:pt x="720090" y="353644"/>
                  </a:lnTo>
                  <a:lnTo>
                    <a:pt x="732090" y="305638"/>
                  </a:lnTo>
                  <a:lnTo>
                    <a:pt x="708089" y="305638"/>
                  </a:lnTo>
                  <a:close/>
                </a:path>
                <a:path w="1620520" h="353694">
                  <a:moveTo>
                    <a:pt x="0" y="180022"/>
                  </a:moveTo>
                  <a:lnTo>
                    <a:pt x="1620202" y="180022"/>
                  </a:lnTo>
                  <a:lnTo>
                    <a:pt x="1620202" y="0"/>
                  </a:lnTo>
                  <a:lnTo>
                    <a:pt x="0" y="0"/>
                  </a:lnTo>
                  <a:lnTo>
                    <a:pt x="0" y="1800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2458" y="1732762"/>
              <a:ext cx="6350" cy="125730"/>
            </a:xfrm>
            <a:custGeom>
              <a:avLst/>
              <a:gdLst/>
              <a:ahLst/>
              <a:cxnLst/>
              <a:rect l="l" t="t" r="r" b="b"/>
              <a:pathLst>
                <a:path w="6350" h="125730">
                  <a:moveTo>
                    <a:pt x="6000" y="0"/>
                  </a:moveTo>
                  <a:lnTo>
                    <a:pt x="0" y="0"/>
                  </a:lnTo>
                  <a:lnTo>
                    <a:pt x="0" y="125615"/>
                  </a:lnTo>
                  <a:lnTo>
                    <a:pt x="6000" y="125615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391" y="1912785"/>
              <a:ext cx="1080135" cy="180340"/>
            </a:xfrm>
            <a:custGeom>
              <a:avLst/>
              <a:gdLst/>
              <a:ahLst/>
              <a:cxnLst/>
              <a:rect l="l" t="t" r="r" b="b"/>
              <a:pathLst>
                <a:path w="1080135" h="180339">
                  <a:moveTo>
                    <a:pt x="0" y="180022"/>
                  </a:moveTo>
                  <a:lnTo>
                    <a:pt x="1080135" y="180022"/>
                  </a:lnTo>
                  <a:lnTo>
                    <a:pt x="1080135" y="0"/>
                  </a:lnTo>
                  <a:lnTo>
                    <a:pt x="0" y="0"/>
                  </a:lnTo>
                  <a:lnTo>
                    <a:pt x="0" y="1800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459" y="185837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000" y="0"/>
                  </a:moveTo>
                  <a:lnTo>
                    <a:pt x="0" y="0"/>
                  </a:lnTo>
                  <a:lnTo>
                    <a:pt x="12000" y="48006"/>
                  </a:lnTo>
                  <a:lnTo>
                    <a:pt x="2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3459" y="185837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0" y="48006"/>
                  </a:lnTo>
                  <a:lnTo>
                    <a:pt x="24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2458" y="2092807"/>
              <a:ext cx="6350" cy="125730"/>
            </a:xfrm>
            <a:custGeom>
              <a:avLst/>
              <a:gdLst/>
              <a:ahLst/>
              <a:cxnLst/>
              <a:rect l="l" t="t" r="r" b="b"/>
              <a:pathLst>
                <a:path w="6350" h="125730">
                  <a:moveTo>
                    <a:pt x="6000" y="0"/>
                  </a:moveTo>
                  <a:lnTo>
                    <a:pt x="0" y="0"/>
                  </a:lnTo>
                  <a:lnTo>
                    <a:pt x="0" y="125615"/>
                  </a:lnTo>
                  <a:lnTo>
                    <a:pt x="6000" y="125615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3459" y="2218423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000" y="0"/>
                  </a:moveTo>
                  <a:lnTo>
                    <a:pt x="0" y="0"/>
                  </a:lnTo>
                  <a:lnTo>
                    <a:pt x="12000" y="48007"/>
                  </a:lnTo>
                  <a:lnTo>
                    <a:pt x="2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3459" y="2218423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0" y="48007"/>
                  </a:lnTo>
                  <a:lnTo>
                    <a:pt x="24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9542" y="1732762"/>
              <a:ext cx="414655" cy="845819"/>
            </a:xfrm>
            <a:custGeom>
              <a:avLst/>
              <a:gdLst/>
              <a:ahLst/>
              <a:cxnLst/>
              <a:rect l="l" t="t" r="r" b="b"/>
              <a:pathLst>
                <a:path w="414655" h="845819">
                  <a:moveTo>
                    <a:pt x="0" y="0"/>
                  </a:moveTo>
                  <a:lnTo>
                    <a:pt x="0" y="756097"/>
                  </a:lnTo>
                  <a:lnTo>
                    <a:pt x="414060" y="756097"/>
                  </a:lnTo>
                  <a:lnTo>
                    <a:pt x="414060" y="8457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1601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003" y="0"/>
                  </a:moveTo>
                  <a:lnTo>
                    <a:pt x="0" y="0"/>
                  </a:lnTo>
                  <a:lnTo>
                    <a:pt x="12001" y="48007"/>
                  </a:lnTo>
                  <a:lnTo>
                    <a:pt x="24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91601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1" y="48007"/>
                  </a:lnTo>
                  <a:lnTo>
                    <a:pt x="2400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9572" y="1372717"/>
              <a:ext cx="486409" cy="864235"/>
            </a:xfrm>
            <a:custGeom>
              <a:avLst/>
              <a:gdLst/>
              <a:ahLst/>
              <a:cxnLst/>
              <a:rect l="l" t="t" r="r" b="b"/>
              <a:pathLst>
                <a:path w="486410" h="864235">
                  <a:moveTo>
                    <a:pt x="0" y="0"/>
                  </a:moveTo>
                  <a:lnTo>
                    <a:pt x="0" y="126022"/>
                  </a:lnTo>
                  <a:lnTo>
                    <a:pt x="486067" y="126022"/>
                  </a:lnTo>
                  <a:lnTo>
                    <a:pt x="486067" y="8637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33637" y="2236426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003" y="0"/>
                  </a:moveTo>
                  <a:lnTo>
                    <a:pt x="0" y="0"/>
                  </a:lnTo>
                  <a:lnTo>
                    <a:pt x="12001" y="48007"/>
                  </a:lnTo>
                  <a:lnTo>
                    <a:pt x="24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33637" y="2236426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1" y="48007"/>
                  </a:lnTo>
                  <a:lnTo>
                    <a:pt x="2400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5616" y="1660753"/>
              <a:ext cx="1026160" cy="575945"/>
            </a:xfrm>
            <a:custGeom>
              <a:avLst/>
              <a:gdLst/>
              <a:ahLst/>
              <a:cxnLst/>
              <a:rect l="l" t="t" r="r" b="b"/>
              <a:pathLst>
                <a:path w="1026160" h="575944">
                  <a:moveTo>
                    <a:pt x="0" y="0"/>
                  </a:moveTo>
                  <a:lnTo>
                    <a:pt x="1026134" y="0"/>
                  </a:lnTo>
                  <a:lnTo>
                    <a:pt x="1026134" y="57567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79737" y="2236426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015" y="0"/>
                  </a:moveTo>
                  <a:lnTo>
                    <a:pt x="0" y="0"/>
                  </a:lnTo>
                  <a:lnTo>
                    <a:pt x="12014" y="48007"/>
                  </a:lnTo>
                  <a:lnTo>
                    <a:pt x="24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79737" y="2236426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14" y="48007"/>
                  </a:lnTo>
                  <a:lnTo>
                    <a:pt x="2401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29574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003" y="0"/>
                  </a:moveTo>
                  <a:lnTo>
                    <a:pt x="0" y="0"/>
                  </a:lnTo>
                  <a:lnTo>
                    <a:pt x="12001" y="48007"/>
                  </a:lnTo>
                  <a:lnTo>
                    <a:pt x="24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29574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1" y="48007"/>
                  </a:lnTo>
                  <a:lnTo>
                    <a:pt x="2400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91958" y="2452852"/>
            <a:ext cx="27305" cy="175260"/>
            <a:chOff x="891958" y="2452852"/>
            <a:chExt cx="27305" cy="175260"/>
          </a:xfrm>
        </p:grpSpPr>
        <p:sp>
          <p:nvSpPr>
            <p:cNvPr id="40" name="object 40"/>
            <p:cNvSpPr/>
            <p:nvPr/>
          </p:nvSpPr>
          <p:spPr>
            <a:xfrm>
              <a:off x="902458" y="2452852"/>
              <a:ext cx="6350" cy="125730"/>
            </a:xfrm>
            <a:custGeom>
              <a:avLst/>
              <a:gdLst/>
              <a:ahLst/>
              <a:cxnLst/>
              <a:rect l="l" t="t" r="r" b="b"/>
              <a:pathLst>
                <a:path w="6350" h="125730">
                  <a:moveTo>
                    <a:pt x="6000" y="0"/>
                  </a:moveTo>
                  <a:lnTo>
                    <a:pt x="0" y="0"/>
                  </a:lnTo>
                  <a:lnTo>
                    <a:pt x="0" y="125615"/>
                  </a:lnTo>
                  <a:lnTo>
                    <a:pt x="6000" y="125615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3459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000" y="0"/>
                  </a:moveTo>
                  <a:lnTo>
                    <a:pt x="0" y="0"/>
                  </a:lnTo>
                  <a:lnTo>
                    <a:pt x="12000" y="48007"/>
                  </a:lnTo>
                  <a:lnTo>
                    <a:pt x="2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3459" y="257846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0" y="48007"/>
                  </a:lnTo>
                  <a:lnTo>
                    <a:pt x="24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1229497" y="2092807"/>
            <a:ext cx="612140" cy="485775"/>
          </a:xfrm>
          <a:custGeom>
            <a:avLst/>
            <a:gdLst/>
            <a:ahLst/>
            <a:cxnLst/>
            <a:rect l="l" t="t" r="r" b="b"/>
            <a:pathLst>
              <a:path w="612139" h="485775">
                <a:moveTo>
                  <a:pt x="0" y="0"/>
                </a:moveTo>
                <a:lnTo>
                  <a:pt x="0" y="90011"/>
                </a:lnTo>
                <a:lnTo>
                  <a:pt x="288037" y="90011"/>
                </a:lnTo>
                <a:lnTo>
                  <a:pt x="288037" y="414049"/>
                </a:lnTo>
                <a:lnTo>
                  <a:pt x="612079" y="414049"/>
                </a:lnTo>
                <a:lnTo>
                  <a:pt x="612079" y="485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625549" y="2272830"/>
            <a:ext cx="1080135" cy="180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latin typeface="Times New Roman"/>
                <a:cs typeface="Times New Roman"/>
              </a:rPr>
              <a:t>Edge Pair </a:t>
            </a:r>
            <a:r>
              <a:rPr sz="800" b="1" spc="-10" dirty="0">
                <a:latin typeface="Times New Roman"/>
                <a:cs typeface="Times New Roman"/>
              </a:rPr>
              <a:t>Coverage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85706" y="2272830"/>
            <a:ext cx="1620520" cy="180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latin typeface="Times New Roman"/>
                <a:cs typeface="Times New Roman"/>
              </a:rPr>
              <a:t>Complete</a:t>
            </a:r>
            <a:r>
              <a:rPr sz="800" b="1" spc="-10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Round</a:t>
            </a:r>
            <a:r>
              <a:rPr sz="800" b="1" spc="-10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Trip</a:t>
            </a:r>
            <a:r>
              <a:rPr sz="800" b="1" spc="-5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Times New Roman"/>
                <a:cs typeface="Times New Roman"/>
              </a:rPr>
              <a:t>Coverage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85706" y="2632875"/>
            <a:ext cx="1620520" cy="180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latin typeface="Times New Roman"/>
                <a:cs typeface="Times New Roman"/>
              </a:rPr>
              <a:t>Simple</a:t>
            </a:r>
            <a:r>
              <a:rPr sz="800" b="1" spc="-10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Round</a:t>
            </a:r>
            <a:r>
              <a:rPr sz="800" b="1" spc="-10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Trip</a:t>
            </a:r>
            <a:r>
              <a:rPr sz="800" b="1" spc="-5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Times New Roman"/>
                <a:cs typeface="Times New Roman"/>
              </a:rPr>
              <a:t>Coverage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25549" y="2632875"/>
            <a:ext cx="1080135" cy="180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latin typeface="Times New Roman"/>
                <a:cs typeface="Times New Roman"/>
              </a:rPr>
              <a:t>Edge </a:t>
            </a:r>
            <a:r>
              <a:rPr sz="800" b="1" spc="-10" dirty="0">
                <a:latin typeface="Times New Roman"/>
                <a:cs typeface="Times New Roman"/>
              </a:rPr>
              <a:t>Coverage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25549" y="2992920"/>
            <a:ext cx="1080135" cy="180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latin typeface="Times New Roman"/>
                <a:cs typeface="Times New Roman"/>
              </a:rPr>
              <a:t>Node</a:t>
            </a:r>
            <a:r>
              <a:rPr sz="800" b="1" spc="-20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Times New Roman"/>
                <a:cs typeface="Times New Roman"/>
              </a:rPr>
              <a:t>Coverage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5391" y="2632875"/>
            <a:ext cx="1080135" cy="180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latin typeface="Times New Roman"/>
                <a:cs typeface="Times New Roman"/>
              </a:rPr>
              <a:t>All Defs </a:t>
            </a:r>
            <a:r>
              <a:rPr sz="800" b="1" spc="-10" dirty="0">
                <a:latin typeface="Times New Roman"/>
                <a:cs typeface="Times New Roman"/>
              </a:rPr>
              <a:t>Coverage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5391" y="2272830"/>
            <a:ext cx="1080135" cy="180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latin typeface="Times New Roman"/>
                <a:cs typeface="Times New Roman"/>
              </a:rPr>
              <a:t>All</a:t>
            </a:r>
            <a:r>
              <a:rPr sz="800" b="1" spc="-10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Uses</a:t>
            </a:r>
            <a:r>
              <a:rPr sz="800" b="1" spc="-10" dirty="0">
                <a:latin typeface="Times New Roman"/>
                <a:cs typeface="Times New Roman"/>
              </a:rPr>
              <a:t> Coverage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7294" y="738453"/>
            <a:ext cx="2141220" cy="1333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Graph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criteria</a:t>
            </a:r>
            <a:r>
              <a:rPr sz="11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subsumption</a:t>
            </a:r>
            <a:endParaRPr sz="1100">
              <a:latin typeface="Tahoma"/>
              <a:cs typeface="Tahoma"/>
            </a:endParaRPr>
          </a:p>
          <a:p>
            <a:pPr marL="485775" marR="635000" indent="-72390">
              <a:lnSpc>
                <a:spcPct val="295300"/>
              </a:lnSpc>
              <a:spcBef>
                <a:spcPts val="484"/>
              </a:spcBef>
            </a:pPr>
            <a:r>
              <a:rPr sz="800" b="1" dirty="0">
                <a:latin typeface="Times New Roman"/>
                <a:cs typeface="Times New Roman"/>
              </a:rPr>
              <a:t>Complete Path </a:t>
            </a:r>
            <a:r>
              <a:rPr sz="800" b="1" spc="-10" dirty="0">
                <a:latin typeface="Times New Roman"/>
                <a:cs typeface="Times New Roman"/>
              </a:rPr>
              <a:t>Coverage</a:t>
            </a:r>
            <a:r>
              <a:rPr sz="800" b="1" spc="500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Prime Path </a:t>
            </a:r>
            <a:r>
              <a:rPr sz="800" b="1" spc="-10" dirty="0">
                <a:latin typeface="Times New Roman"/>
                <a:cs typeface="Times New Roman"/>
              </a:rPr>
              <a:t>Coverage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</a:pPr>
            <a:r>
              <a:rPr sz="800" b="1" dirty="0">
                <a:latin typeface="Times New Roman"/>
                <a:cs typeface="Times New Roman"/>
              </a:rPr>
              <a:t>All du−Paths </a:t>
            </a:r>
            <a:r>
              <a:rPr sz="800" b="1" spc="-10" dirty="0">
                <a:latin typeface="Times New Roman"/>
                <a:cs typeface="Times New Roman"/>
              </a:rPr>
              <a:t>Coverage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spc="-25" dirty="0"/>
              <a:t>flow</a:t>
            </a:r>
            <a:r>
              <a:rPr spc="-65" dirty="0"/>
              <a:t> </a:t>
            </a:r>
            <a:r>
              <a:rPr spc="-25" dirty="0"/>
              <a:t>testing:</a:t>
            </a:r>
            <a:r>
              <a:rPr spc="60" dirty="0"/>
              <a:t> </a:t>
            </a:r>
            <a:r>
              <a:rPr spc="-1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7531" y="970072"/>
            <a:ext cx="1254760" cy="508634"/>
            <a:chOff x="537531" y="970072"/>
            <a:chExt cx="1254760" cy="508634"/>
          </a:xfrm>
        </p:grpSpPr>
        <p:sp>
          <p:nvSpPr>
            <p:cNvPr id="5" name="object 5"/>
            <p:cNvSpPr/>
            <p:nvPr/>
          </p:nvSpPr>
          <p:spPr>
            <a:xfrm>
              <a:off x="539630" y="972172"/>
              <a:ext cx="756285" cy="504190"/>
            </a:xfrm>
            <a:custGeom>
              <a:avLst/>
              <a:gdLst/>
              <a:ahLst/>
              <a:cxnLst/>
              <a:rect l="l" t="t" r="r" b="b"/>
              <a:pathLst>
                <a:path w="756285" h="504190">
                  <a:moveTo>
                    <a:pt x="58792" y="0"/>
                  </a:moveTo>
                  <a:lnTo>
                    <a:pt x="35907" y="4621"/>
                  </a:lnTo>
                  <a:lnTo>
                    <a:pt x="17220" y="17222"/>
                  </a:lnTo>
                  <a:lnTo>
                    <a:pt x="4620" y="35913"/>
                  </a:lnTo>
                  <a:lnTo>
                    <a:pt x="0" y="58801"/>
                  </a:lnTo>
                  <a:lnTo>
                    <a:pt x="0" y="445147"/>
                  </a:lnTo>
                  <a:lnTo>
                    <a:pt x="4620" y="468035"/>
                  </a:lnTo>
                  <a:lnTo>
                    <a:pt x="17220" y="486725"/>
                  </a:lnTo>
                  <a:lnTo>
                    <a:pt x="35907" y="499327"/>
                  </a:lnTo>
                  <a:lnTo>
                    <a:pt x="58792" y="503948"/>
                  </a:lnTo>
                  <a:lnTo>
                    <a:pt x="697125" y="503948"/>
                  </a:lnTo>
                  <a:lnTo>
                    <a:pt x="720010" y="499327"/>
                  </a:lnTo>
                  <a:lnTo>
                    <a:pt x="738700" y="486725"/>
                  </a:lnTo>
                  <a:lnTo>
                    <a:pt x="751301" y="468035"/>
                  </a:lnTo>
                  <a:lnTo>
                    <a:pt x="755922" y="445147"/>
                  </a:lnTo>
                  <a:lnTo>
                    <a:pt x="755922" y="58801"/>
                  </a:lnTo>
                  <a:lnTo>
                    <a:pt x="751301" y="35913"/>
                  </a:lnTo>
                  <a:lnTo>
                    <a:pt x="738700" y="17222"/>
                  </a:lnTo>
                  <a:lnTo>
                    <a:pt x="720010" y="4621"/>
                  </a:lnTo>
                  <a:lnTo>
                    <a:pt x="697125" y="0"/>
                  </a:lnTo>
                  <a:lnTo>
                    <a:pt x="58792" y="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0355" y="1222616"/>
              <a:ext cx="516255" cy="3810"/>
            </a:xfrm>
            <a:custGeom>
              <a:avLst/>
              <a:gdLst/>
              <a:ahLst/>
              <a:cxnLst/>
              <a:rect l="l" t="t" r="r" b="b"/>
              <a:pathLst>
                <a:path w="516255" h="3809">
                  <a:moveTo>
                    <a:pt x="516013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515607" y="3810"/>
                  </a:lnTo>
                  <a:lnTo>
                    <a:pt x="515607" y="1270"/>
                  </a:lnTo>
                  <a:lnTo>
                    <a:pt x="516013" y="1270"/>
                  </a:lnTo>
                  <a:lnTo>
                    <a:pt x="516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2789" y="1207350"/>
              <a:ext cx="67310" cy="33655"/>
            </a:xfrm>
            <a:custGeom>
              <a:avLst/>
              <a:gdLst/>
              <a:ahLst/>
              <a:cxnLst/>
              <a:rect l="l" t="t" r="r" b="b"/>
              <a:pathLst>
                <a:path w="67310" h="33655">
                  <a:moveTo>
                    <a:pt x="0" y="33591"/>
                  </a:moveTo>
                  <a:lnTo>
                    <a:pt x="67191" y="16789"/>
                  </a:ln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89502" y="1483546"/>
            <a:ext cx="3171190" cy="1506855"/>
            <a:chOff x="789502" y="1483546"/>
            <a:chExt cx="3171190" cy="1506855"/>
          </a:xfrm>
        </p:grpSpPr>
        <p:sp>
          <p:nvSpPr>
            <p:cNvPr id="9" name="object 9"/>
            <p:cNvSpPr/>
            <p:nvPr/>
          </p:nvSpPr>
          <p:spPr>
            <a:xfrm>
              <a:off x="2555417" y="2484015"/>
              <a:ext cx="1260475" cy="504190"/>
            </a:xfrm>
            <a:custGeom>
              <a:avLst/>
              <a:gdLst/>
              <a:ahLst/>
              <a:cxnLst/>
              <a:rect l="l" t="t" r="r" b="b"/>
              <a:pathLst>
                <a:path w="1260475" h="504189">
                  <a:moveTo>
                    <a:pt x="0" y="251976"/>
                  </a:moveTo>
                  <a:lnTo>
                    <a:pt x="655142" y="0"/>
                  </a:lnTo>
                  <a:lnTo>
                    <a:pt x="1259878" y="251976"/>
                  </a:lnTo>
                  <a:lnTo>
                    <a:pt x="629945" y="503952"/>
                  </a:lnTo>
                  <a:lnTo>
                    <a:pt x="0" y="251976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5417" y="2232045"/>
              <a:ext cx="655320" cy="217804"/>
            </a:xfrm>
            <a:custGeom>
              <a:avLst/>
              <a:gdLst/>
              <a:ahLst/>
              <a:cxnLst/>
              <a:rect l="l" t="t" r="r" b="b"/>
              <a:pathLst>
                <a:path w="655319" h="217805">
                  <a:moveTo>
                    <a:pt x="0" y="0"/>
                  </a:moveTo>
                  <a:lnTo>
                    <a:pt x="655142" y="0"/>
                  </a:lnTo>
                  <a:lnTo>
                    <a:pt x="655142" y="150063"/>
                  </a:lnTo>
                </a:path>
                <a:path w="655319" h="217805">
                  <a:moveTo>
                    <a:pt x="655142" y="150063"/>
                  </a:moveTo>
                  <a:lnTo>
                    <a:pt x="655142" y="217252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3758" y="2382108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802" y="67190"/>
                  </a:lnTo>
                  <a:lnTo>
                    <a:pt x="3360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90099" y="1485647"/>
              <a:ext cx="151765" cy="1250950"/>
            </a:xfrm>
            <a:custGeom>
              <a:avLst/>
              <a:gdLst/>
              <a:ahLst/>
              <a:cxnLst/>
              <a:rect l="l" t="t" r="r" b="b"/>
              <a:pathLst>
                <a:path w="151764" h="1250950">
                  <a:moveTo>
                    <a:pt x="0" y="1250345"/>
                  </a:moveTo>
                  <a:lnTo>
                    <a:pt x="151180" y="1250345"/>
                  </a:lnTo>
                  <a:lnTo>
                    <a:pt x="151180" y="67181"/>
                  </a:lnTo>
                </a:path>
                <a:path w="151764" h="1250950">
                  <a:moveTo>
                    <a:pt x="151180" y="67181"/>
                  </a:moveTo>
                  <a:lnTo>
                    <a:pt x="15118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1602" y="1485646"/>
              <a:ext cx="3166745" cy="1502410"/>
            </a:xfrm>
            <a:custGeom>
              <a:avLst/>
              <a:gdLst/>
              <a:ahLst/>
              <a:cxnLst/>
              <a:rect l="l" t="t" r="r" b="b"/>
              <a:pathLst>
                <a:path w="3166745" h="1502410">
                  <a:moveTo>
                    <a:pt x="3166479" y="67183"/>
                  </a:moveTo>
                  <a:lnTo>
                    <a:pt x="3149677" y="0"/>
                  </a:lnTo>
                  <a:lnTo>
                    <a:pt x="3132875" y="67183"/>
                  </a:lnTo>
                </a:path>
                <a:path w="3166745" h="1502410">
                  <a:moveTo>
                    <a:pt x="58795" y="998369"/>
                  </a:moveTo>
                  <a:lnTo>
                    <a:pt x="35911" y="1002991"/>
                  </a:lnTo>
                  <a:lnTo>
                    <a:pt x="17222" y="1015592"/>
                  </a:lnTo>
                  <a:lnTo>
                    <a:pt x="4620" y="1034282"/>
                  </a:lnTo>
                  <a:lnTo>
                    <a:pt x="0" y="1057167"/>
                  </a:lnTo>
                  <a:lnTo>
                    <a:pt x="0" y="1443525"/>
                  </a:lnTo>
                  <a:lnTo>
                    <a:pt x="4620" y="1466410"/>
                  </a:lnTo>
                  <a:lnTo>
                    <a:pt x="17222" y="1485099"/>
                  </a:lnTo>
                  <a:lnTo>
                    <a:pt x="35911" y="1497701"/>
                  </a:lnTo>
                  <a:lnTo>
                    <a:pt x="58795" y="1502322"/>
                  </a:lnTo>
                  <a:lnTo>
                    <a:pt x="697129" y="1502322"/>
                  </a:lnTo>
                  <a:lnTo>
                    <a:pt x="720014" y="1497701"/>
                  </a:lnTo>
                  <a:lnTo>
                    <a:pt x="738702" y="1485099"/>
                  </a:lnTo>
                  <a:lnTo>
                    <a:pt x="751301" y="1466410"/>
                  </a:lnTo>
                  <a:lnTo>
                    <a:pt x="755921" y="1443525"/>
                  </a:lnTo>
                  <a:lnTo>
                    <a:pt x="755921" y="1057167"/>
                  </a:lnTo>
                  <a:lnTo>
                    <a:pt x="751301" y="1034282"/>
                  </a:lnTo>
                  <a:lnTo>
                    <a:pt x="738702" y="1015592"/>
                  </a:lnTo>
                  <a:lnTo>
                    <a:pt x="720014" y="1002991"/>
                  </a:lnTo>
                  <a:lnTo>
                    <a:pt x="697129" y="998369"/>
                  </a:lnTo>
                  <a:lnTo>
                    <a:pt x="58795" y="998369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0322" y="2733916"/>
              <a:ext cx="1020444" cy="3810"/>
            </a:xfrm>
            <a:custGeom>
              <a:avLst/>
              <a:gdLst/>
              <a:ahLst/>
              <a:cxnLst/>
              <a:rect l="l" t="t" r="r" b="b"/>
              <a:pathLst>
                <a:path w="1020444" h="3810">
                  <a:moveTo>
                    <a:pt x="102029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066" y="2540"/>
                  </a:lnTo>
                  <a:lnTo>
                    <a:pt x="1066" y="3810"/>
                  </a:lnTo>
                  <a:lnTo>
                    <a:pt x="1020292" y="3810"/>
                  </a:lnTo>
                  <a:lnTo>
                    <a:pt x="1020292" y="2540"/>
                  </a:lnTo>
                  <a:lnTo>
                    <a:pt x="10202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57045" y="2719194"/>
              <a:ext cx="67310" cy="33655"/>
            </a:xfrm>
            <a:custGeom>
              <a:avLst/>
              <a:gdLst/>
              <a:ahLst/>
              <a:cxnLst/>
              <a:rect l="l" t="t" r="r" b="b"/>
              <a:pathLst>
                <a:path w="67309" h="33655">
                  <a:moveTo>
                    <a:pt x="67195" y="0"/>
                  </a:moveTo>
                  <a:lnTo>
                    <a:pt x="0" y="16798"/>
                  </a:lnTo>
                  <a:lnTo>
                    <a:pt x="67195" y="3359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555417" y="1205251"/>
            <a:ext cx="496570" cy="38100"/>
            <a:chOff x="2555417" y="1205251"/>
            <a:chExt cx="496570" cy="38100"/>
          </a:xfrm>
        </p:grpSpPr>
        <p:sp>
          <p:nvSpPr>
            <p:cNvPr id="17" name="object 17"/>
            <p:cNvSpPr/>
            <p:nvPr/>
          </p:nvSpPr>
          <p:spPr>
            <a:xfrm>
              <a:off x="2555417" y="1222616"/>
              <a:ext cx="490855" cy="3810"/>
            </a:xfrm>
            <a:custGeom>
              <a:avLst/>
              <a:gdLst/>
              <a:ahLst/>
              <a:cxnLst/>
              <a:rect l="l" t="t" r="r" b="b"/>
              <a:pathLst>
                <a:path w="490855" h="3809">
                  <a:moveTo>
                    <a:pt x="49081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490423" y="3810"/>
                  </a:lnTo>
                  <a:lnTo>
                    <a:pt x="490423" y="1270"/>
                  </a:lnTo>
                  <a:lnTo>
                    <a:pt x="490816" y="1270"/>
                  </a:lnTo>
                  <a:lnTo>
                    <a:pt x="490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82658" y="1207350"/>
              <a:ext cx="67310" cy="33655"/>
            </a:xfrm>
            <a:custGeom>
              <a:avLst/>
              <a:gdLst/>
              <a:ahLst/>
              <a:cxnLst/>
              <a:rect l="l" t="t" r="r" b="b"/>
              <a:pathLst>
                <a:path w="67310" h="33655">
                  <a:moveTo>
                    <a:pt x="0" y="33591"/>
                  </a:moveTo>
                  <a:lnTo>
                    <a:pt x="67195" y="16789"/>
                  </a:ln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58563" y="1474021"/>
            <a:ext cx="1407160" cy="473709"/>
            <a:chOff x="2158563" y="1474021"/>
            <a:chExt cx="1407160" cy="473709"/>
          </a:xfrm>
        </p:grpSpPr>
        <p:sp>
          <p:nvSpPr>
            <p:cNvPr id="20" name="object 20"/>
            <p:cNvSpPr/>
            <p:nvPr/>
          </p:nvSpPr>
          <p:spPr>
            <a:xfrm>
              <a:off x="2177465" y="1476121"/>
              <a:ext cx="1386205" cy="469265"/>
            </a:xfrm>
            <a:custGeom>
              <a:avLst/>
              <a:gdLst/>
              <a:ahLst/>
              <a:cxnLst/>
              <a:rect l="l" t="t" r="r" b="b"/>
              <a:pathLst>
                <a:path w="1386204" h="469264">
                  <a:moveTo>
                    <a:pt x="1385862" y="0"/>
                  </a:moveTo>
                  <a:lnTo>
                    <a:pt x="1385862" y="251971"/>
                  </a:lnTo>
                  <a:lnTo>
                    <a:pt x="0" y="251971"/>
                  </a:lnTo>
                  <a:lnTo>
                    <a:pt x="0" y="402040"/>
                  </a:lnTo>
                </a:path>
                <a:path w="1386204" h="469264">
                  <a:moveTo>
                    <a:pt x="0" y="402040"/>
                  </a:moveTo>
                  <a:lnTo>
                    <a:pt x="0" y="469231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60663" y="1878161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802" y="67191"/>
                  </a:lnTo>
                  <a:lnTo>
                    <a:pt x="3360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19892" y="2044493"/>
            <a:ext cx="82105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dirty="0">
                <a:latin typeface="Times New Roman"/>
                <a:cs typeface="Times New Roman"/>
              </a:rPr>
              <a:t>Test</a:t>
            </a:r>
            <a:r>
              <a:rPr sz="950" b="1" spc="55" dirty="0">
                <a:latin typeface="Times New Roman"/>
                <a:cs typeface="Times New Roman"/>
              </a:rPr>
              <a:t> </a:t>
            </a:r>
            <a:r>
              <a:rPr sz="950" b="1" dirty="0">
                <a:latin typeface="Times New Roman"/>
                <a:cs typeface="Times New Roman"/>
              </a:rPr>
              <a:t>case</a:t>
            </a:r>
            <a:r>
              <a:rPr sz="950" b="1" spc="55" dirty="0">
                <a:latin typeface="Times New Roman"/>
                <a:cs typeface="Times New Roman"/>
              </a:rPr>
              <a:t> </a:t>
            </a:r>
            <a:r>
              <a:rPr sz="950" b="1" spc="-10" dirty="0">
                <a:latin typeface="Times New Roman"/>
                <a:cs typeface="Times New Roman"/>
              </a:rPr>
              <a:t>input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52197" y="2498046"/>
            <a:ext cx="3022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10" dirty="0">
                <a:latin typeface="Times New Roman"/>
                <a:cs typeface="Times New Roman"/>
              </a:rPr>
              <a:t>False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9501" y="972168"/>
            <a:ext cx="756285" cy="50419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51130" marR="132080" indent="-50800">
              <a:lnSpc>
                <a:spcPct val="121800"/>
              </a:lnSpc>
              <a:spcBef>
                <a:spcPts val="585"/>
              </a:spcBef>
            </a:pPr>
            <a:r>
              <a:rPr sz="950" b="1" dirty="0">
                <a:latin typeface="Times New Roman"/>
                <a:cs typeface="Times New Roman"/>
              </a:rPr>
              <a:t>Data</a:t>
            </a:r>
            <a:r>
              <a:rPr sz="950" b="1" spc="60" dirty="0">
                <a:latin typeface="Times New Roman"/>
                <a:cs typeface="Times New Roman"/>
              </a:rPr>
              <a:t> </a:t>
            </a:r>
            <a:r>
              <a:rPr sz="950" b="1" spc="-20" dirty="0">
                <a:latin typeface="Times New Roman"/>
                <a:cs typeface="Times New Roman"/>
              </a:rPr>
              <a:t>flow </a:t>
            </a:r>
            <a:r>
              <a:rPr sz="950" b="1" spc="-10" dirty="0">
                <a:latin typeface="Times New Roman"/>
                <a:cs typeface="Times New Roman"/>
              </a:rPr>
              <a:t>analysis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59379" y="972168"/>
            <a:ext cx="1008380" cy="50419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53390" marR="142875" indent="-327660">
              <a:lnSpc>
                <a:spcPct val="121800"/>
              </a:lnSpc>
              <a:spcBef>
                <a:spcPts val="585"/>
              </a:spcBef>
            </a:pPr>
            <a:r>
              <a:rPr sz="950" b="1" dirty="0">
                <a:latin typeface="Times New Roman"/>
                <a:cs typeface="Times New Roman"/>
              </a:rPr>
              <a:t>Def−use</a:t>
            </a:r>
            <a:r>
              <a:rPr sz="950" b="1" spc="100" dirty="0">
                <a:latin typeface="Times New Roman"/>
                <a:cs typeface="Times New Roman"/>
              </a:rPr>
              <a:t> </a:t>
            </a:r>
            <a:r>
              <a:rPr sz="950" b="1" spc="-10" dirty="0">
                <a:latin typeface="Times New Roman"/>
                <a:cs typeface="Times New Roman"/>
              </a:rPr>
              <a:t>pairs </a:t>
            </a:r>
            <a:r>
              <a:rPr sz="950" b="1" spc="-25" dirty="0">
                <a:latin typeface="Times New Roman"/>
                <a:cs typeface="Times New Roman"/>
              </a:rPr>
              <a:t>set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2915" y="984352"/>
            <a:ext cx="495934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0330">
              <a:lnSpc>
                <a:spcPct val="139200"/>
              </a:lnSpc>
              <a:spcBef>
                <a:spcPts val="95"/>
              </a:spcBef>
            </a:pPr>
            <a:r>
              <a:rPr sz="950" b="1" spc="-10" dirty="0">
                <a:latin typeface="Times New Roman"/>
                <a:cs typeface="Times New Roman"/>
              </a:rPr>
              <a:t>Input program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9501" y="1980068"/>
            <a:ext cx="756285" cy="50419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0330" marR="80645" indent="24765">
              <a:lnSpc>
                <a:spcPct val="121800"/>
              </a:lnSpc>
              <a:spcBef>
                <a:spcPts val="385"/>
              </a:spcBef>
            </a:pPr>
            <a:r>
              <a:rPr sz="950" b="1" dirty="0">
                <a:latin typeface="Times New Roman"/>
                <a:cs typeface="Times New Roman"/>
              </a:rPr>
              <a:t>Test</a:t>
            </a:r>
            <a:r>
              <a:rPr sz="950" b="1" spc="55" dirty="0">
                <a:latin typeface="Times New Roman"/>
                <a:cs typeface="Times New Roman"/>
              </a:rPr>
              <a:t> </a:t>
            </a:r>
            <a:r>
              <a:rPr sz="950" b="1" spc="-20" dirty="0">
                <a:latin typeface="Times New Roman"/>
                <a:cs typeface="Times New Roman"/>
              </a:rPr>
              <a:t>data </a:t>
            </a:r>
            <a:r>
              <a:rPr sz="950" b="1" spc="-10" dirty="0">
                <a:latin typeface="Times New Roman"/>
                <a:cs typeface="Times New Roman"/>
              </a:rPr>
              <a:t>generation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9689" y="2624030"/>
            <a:ext cx="55435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dirty="0">
                <a:latin typeface="Times New Roman"/>
                <a:cs typeface="Times New Roman"/>
              </a:rPr>
              <a:t>Test</a:t>
            </a:r>
            <a:r>
              <a:rPr sz="950" b="1" spc="55" dirty="0">
                <a:latin typeface="Times New Roman"/>
                <a:cs typeface="Times New Roman"/>
              </a:rPr>
              <a:t> </a:t>
            </a:r>
            <a:r>
              <a:rPr sz="950" b="1" spc="-10" dirty="0">
                <a:latin typeface="Times New Roman"/>
                <a:cs typeface="Times New Roman"/>
              </a:rPr>
              <a:t>cases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12784" y="2548441"/>
            <a:ext cx="2882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20" dirty="0">
                <a:latin typeface="Times New Roman"/>
                <a:cs typeface="Times New Roman"/>
              </a:rPr>
              <a:t>True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7523" y="1540542"/>
            <a:ext cx="4565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10" dirty="0">
                <a:latin typeface="Times New Roman"/>
                <a:cs typeface="Times New Roman"/>
              </a:rPr>
              <a:t>du−pair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0683" y="2548441"/>
            <a:ext cx="5842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dirty="0">
                <a:latin typeface="Times New Roman"/>
                <a:cs typeface="Times New Roman"/>
              </a:rPr>
              <a:t>Is</a:t>
            </a:r>
            <a:r>
              <a:rPr sz="950" b="1" spc="25" dirty="0">
                <a:latin typeface="Times New Roman"/>
                <a:cs typeface="Times New Roman"/>
              </a:rPr>
              <a:t> </a:t>
            </a:r>
            <a:r>
              <a:rPr sz="950" b="1" spc="-10" dirty="0">
                <a:latin typeface="Times New Roman"/>
                <a:cs typeface="Times New Roman"/>
              </a:rPr>
              <a:t>du−pair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45880" y="2724822"/>
            <a:ext cx="502284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10" dirty="0">
                <a:latin typeface="Times New Roman"/>
                <a:cs typeface="Times New Roman"/>
              </a:rPr>
              <a:t>covered?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spc="-25" dirty="0"/>
              <a:t>flow</a:t>
            </a:r>
            <a:r>
              <a:rPr spc="-65" dirty="0"/>
              <a:t> </a:t>
            </a:r>
            <a:r>
              <a:rPr spc="-25" dirty="0"/>
              <a:t>testing:</a:t>
            </a:r>
            <a:r>
              <a:rPr spc="60" dirty="0"/>
              <a:t> </a:t>
            </a:r>
            <a:r>
              <a:rPr spc="-10" dirty="0"/>
              <a:t>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75232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3709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1878736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030565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35950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549321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4395" y="1091779"/>
            <a:ext cx="3510915" cy="17030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There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several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algorithms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flow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testing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cover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stages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outlined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previous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slide.</a:t>
            </a:r>
            <a:endParaRPr sz="1100">
              <a:latin typeface="Tahoma"/>
              <a:cs typeface="Tahoma"/>
            </a:endParaRPr>
          </a:p>
          <a:p>
            <a:pPr marL="12700" marR="212725">
              <a:lnSpc>
                <a:spcPts val="1200"/>
              </a:lnSpc>
              <a:spcBef>
                <a:spcPts val="315"/>
              </a:spcBef>
            </a:pPr>
            <a:r>
              <a:rPr sz="1100" spc="-40" dirty="0">
                <a:latin typeface="Tahoma"/>
                <a:cs typeface="Tahoma"/>
              </a:rPr>
              <a:t>Identifying </a:t>
            </a:r>
            <a:r>
              <a:rPr sz="1100" spc="-55" dirty="0">
                <a:latin typeface="Tahoma"/>
                <a:cs typeface="Tahoma"/>
              </a:rPr>
              <a:t>du-</a:t>
            </a:r>
            <a:r>
              <a:rPr sz="1100" spc="-30" dirty="0">
                <a:latin typeface="Tahoma"/>
                <a:cs typeface="Tahoma"/>
              </a:rPr>
              <a:t>pairs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program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analysis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tools,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there</a:t>
            </a:r>
            <a:r>
              <a:rPr sz="1100" spc="-35" dirty="0">
                <a:latin typeface="Tahoma"/>
                <a:cs typeface="Tahoma"/>
              </a:rPr>
              <a:t> are </a:t>
            </a:r>
            <a:r>
              <a:rPr sz="1100" spc="-60" dirty="0">
                <a:latin typeface="Tahoma"/>
                <a:cs typeface="Tahoma"/>
              </a:rPr>
              <a:t>several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research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papers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area.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50"/>
              </a:spcBef>
            </a:pPr>
            <a:r>
              <a:rPr sz="100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number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du-</a:t>
            </a:r>
            <a:r>
              <a:rPr sz="1000" spc="-20" dirty="0">
                <a:latin typeface="Tahoma"/>
                <a:cs typeface="Tahoma"/>
              </a:rPr>
              <a:t>pairs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can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very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large.</a:t>
            </a:r>
            <a:endParaRPr sz="1000">
              <a:latin typeface="Tahoma"/>
              <a:cs typeface="Tahoma"/>
            </a:endParaRPr>
          </a:p>
          <a:p>
            <a:pPr marL="289560" marR="19685">
              <a:lnSpc>
                <a:spcPts val="1200"/>
              </a:lnSpc>
              <a:spcBef>
                <a:spcPts val="40"/>
              </a:spcBef>
            </a:pPr>
            <a:r>
              <a:rPr sz="1000" spc="-35" dirty="0">
                <a:latin typeface="Tahoma"/>
                <a:cs typeface="Tahoma"/>
              </a:rPr>
              <a:t>Some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du-</a:t>
            </a:r>
            <a:r>
              <a:rPr sz="1000" spc="-20" dirty="0">
                <a:latin typeface="Tahoma"/>
                <a:cs typeface="Tahoma"/>
              </a:rPr>
              <a:t>pairs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can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infeasible.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Identifying infeasible </a:t>
            </a:r>
            <a:r>
              <a:rPr sz="1000" spc="-45" dirty="0">
                <a:latin typeface="Tahoma"/>
                <a:cs typeface="Tahoma"/>
              </a:rPr>
              <a:t>du-</a:t>
            </a:r>
            <a:r>
              <a:rPr sz="1000" spc="-20" dirty="0">
                <a:latin typeface="Tahoma"/>
                <a:cs typeface="Tahoma"/>
              </a:rPr>
              <a:t>pairs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0" dirty="0">
                <a:latin typeface="Tahoma"/>
                <a:cs typeface="Tahoma"/>
              </a:rPr>
              <a:t> usually </a:t>
            </a:r>
            <a:r>
              <a:rPr sz="1000" spc="-10" dirty="0">
                <a:latin typeface="Tahoma"/>
                <a:cs typeface="Tahoma"/>
              </a:rPr>
              <a:t>undecidable.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-40" dirty="0">
                <a:latin typeface="Tahoma"/>
                <a:cs typeface="Tahoma"/>
              </a:rPr>
              <a:t>Several </a:t>
            </a:r>
            <a:r>
              <a:rPr sz="1100" spc="-55" dirty="0">
                <a:latin typeface="Tahoma"/>
                <a:cs typeface="Tahoma"/>
              </a:rPr>
              <a:t>approaches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generation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exist:</a:t>
            </a:r>
            <a:endParaRPr sz="1100">
              <a:latin typeface="Tahoma"/>
              <a:cs typeface="Tahoma"/>
            </a:endParaRPr>
          </a:p>
          <a:p>
            <a:pPr marL="289560" marR="110489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Tahoma"/>
                <a:cs typeface="Tahoma"/>
              </a:rPr>
              <a:t>Explicit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search,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random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testing,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symbolic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execution,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model </a:t>
            </a:r>
            <a:r>
              <a:rPr sz="1000" spc="-30" dirty="0">
                <a:latin typeface="Tahoma"/>
                <a:cs typeface="Tahoma"/>
              </a:rPr>
              <a:t>checking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Graph</a:t>
            </a:r>
            <a:r>
              <a:rPr spc="-55" dirty="0"/>
              <a:t> </a:t>
            </a:r>
            <a:r>
              <a:rPr spc="-70" dirty="0"/>
              <a:t>coverage</a:t>
            </a:r>
            <a:r>
              <a:rPr spc="-35" dirty="0"/>
              <a:t> </a:t>
            </a:r>
            <a:r>
              <a:rPr spc="-20" dirty="0"/>
              <a:t>criteria:</a:t>
            </a:r>
            <a:r>
              <a:rPr spc="85" dirty="0"/>
              <a:t> </a:t>
            </a: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30388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772018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1923859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075688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1346935"/>
            <a:ext cx="3614420" cy="10344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353060">
              <a:lnSpc>
                <a:spcPts val="1200"/>
              </a:lnSpc>
              <a:spcBef>
                <a:spcPts val="229"/>
              </a:spcBef>
            </a:pPr>
            <a:r>
              <a:rPr sz="1100" dirty="0">
                <a:latin typeface="Tahoma"/>
                <a:cs typeface="Tahoma"/>
              </a:rPr>
              <a:t>Model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software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artifacts</a:t>
            </a:r>
            <a:r>
              <a:rPr sz="1100" spc="-30" dirty="0">
                <a:latin typeface="Tahoma"/>
                <a:cs typeface="Tahoma"/>
              </a:rPr>
              <a:t> 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graphs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coverage </a:t>
            </a:r>
            <a:r>
              <a:rPr sz="1100" spc="-20" dirty="0">
                <a:latin typeface="Tahoma"/>
                <a:cs typeface="Tahoma"/>
              </a:rPr>
              <a:t>criteria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graphs.</a:t>
            </a:r>
            <a:endParaRPr sz="1100">
              <a:latin typeface="Tahoma"/>
              <a:cs typeface="Tahoma"/>
            </a:endParaRPr>
          </a:p>
          <a:p>
            <a:pPr marL="289560" marR="1847214"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latin typeface="Tahoma"/>
                <a:cs typeface="Tahoma"/>
              </a:rPr>
              <a:t>Structural</a:t>
            </a:r>
            <a:r>
              <a:rPr sz="1000" spc="-45" dirty="0">
                <a:latin typeface="Tahoma"/>
                <a:cs typeface="Tahoma"/>
              </a:rPr>
              <a:t> coverage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criteria. </a:t>
            </a:r>
            <a:r>
              <a:rPr sz="1000" dirty="0">
                <a:latin typeface="Tahoma"/>
                <a:cs typeface="Tahoma"/>
              </a:rPr>
              <a:t>Data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flow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coverage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criteria.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sz="1000" spc="-45" dirty="0">
                <a:latin typeface="Tahoma"/>
                <a:cs typeface="Tahoma"/>
              </a:rPr>
              <a:t>Coverage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criteria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over </a:t>
            </a:r>
            <a:r>
              <a:rPr sz="1000" dirty="0">
                <a:latin typeface="Tahoma"/>
                <a:cs typeface="Tahoma"/>
              </a:rPr>
              <a:t>call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graphs.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20" dirty="0">
                <a:latin typeface="Tahoma"/>
                <a:cs typeface="Tahoma"/>
              </a:rPr>
              <a:t>Focus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lecture: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 flow</a:t>
            </a:r>
            <a:r>
              <a:rPr sz="11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criteria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over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graphs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273046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Reference</a:t>
            </a:r>
            <a:r>
              <a:rPr spc="-35" dirty="0"/>
              <a:t> </a:t>
            </a:r>
            <a:r>
              <a:rPr spc="-10" dirty="0"/>
              <a:t>material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983132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8146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071281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678595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15290">
              <a:lnSpc>
                <a:spcPct val="102600"/>
              </a:lnSpc>
              <a:spcBef>
                <a:spcPts val="55"/>
              </a:spcBef>
            </a:pPr>
            <a:r>
              <a:rPr spc="65" dirty="0"/>
              <a:t>A</a:t>
            </a:r>
            <a:r>
              <a:rPr spc="-40" dirty="0"/>
              <a:t> </a:t>
            </a:r>
            <a:r>
              <a:rPr spc="-20" dirty="0"/>
              <a:t>latest</a:t>
            </a:r>
            <a:r>
              <a:rPr spc="-30" dirty="0"/>
              <a:t> </a:t>
            </a:r>
            <a:r>
              <a:rPr spc="-50" dirty="0"/>
              <a:t>survey</a:t>
            </a:r>
            <a:r>
              <a:rPr spc="-40" dirty="0"/>
              <a:t> </a:t>
            </a:r>
            <a:r>
              <a:rPr spc="-10" dirty="0"/>
              <a:t>on</a:t>
            </a:r>
            <a:r>
              <a:rPr spc="-35" dirty="0"/>
              <a:t> </a:t>
            </a:r>
            <a:r>
              <a:rPr spc="-10" dirty="0"/>
              <a:t>data</a:t>
            </a:r>
            <a:r>
              <a:rPr spc="-35" dirty="0"/>
              <a:t> flow </a:t>
            </a:r>
            <a:r>
              <a:rPr spc="-25" dirty="0"/>
              <a:t>testing</a:t>
            </a:r>
            <a:r>
              <a:rPr spc="-35" dirty="0"/>
              <a:t> </a:t>
            </a:r>
            <a:r>
              <a:rPr spc="-40" dirty="0"/>
              <a:t>techniques.</a:t>
            </a:r>
            <a:r>
              <a:rPr spc="70" dirty="0"/>
              <a:t> </a:t>
            </a:r>
            <a:r>
              <a:rPr spc="-35" dirty="0"/>
              <a:t>Covers </a:t>
            </a:r>
            <a:r>
              <a:rPr spc="-60" dirty="0"/>
              <a:t>several</a:t>
            </a:r>
            <a:r>
              <a:rPr spc="-25" dirty="0"/>
              <a:t> </a:t>
            </a:r>
            <a:r>
              <a:rPr spc="-20" dirty="0"/>
              <a:t>topics </a:t>
            </a:r>
            <a:r>
              <a:rPr dirty="0"/>
              <a:t>not</a:t>
            </a:r>
            <a:r>
              <a:rPr spc="-25" dirty="0"/>
              <a:t> </a:t>
            </a:r>
            <a:r>
              <a:rPr spc="-30" dirty="0"/>
              <a:t>introduced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55" dirty="0"/>
              <a:t>these</a:t>
            </a:r>
            <a:r>
              <a:rPr spc="-20" dirty="0"/>
              <a:t> </a:t>
            </a:r>
            <a:r>
              <a:rPr spc="-35" dirty="0"/>
              <a:t>lectures</a:t>
            </a:r>
            <a:r>
              <a:rPr spc="-20" dirty="0"/>
              <a:t> </a:t>
            </a:r>
            <a:r>
              <a:rPr spc="-10" dirty="0"/>
              <a:t>also.</a:t>
            </a:r>
          </a:p>
          <a:p>
            <a:pPr marL="12700" marR="66675">
              <a:lnSpc>
                <a:spcPct val="102600"/>
              </a:lnSpc>
            </a:pPr>
            <a:r>
              <a:rPr dirty="0"/>
              <a:t>T.</a:t>
            </a:r>
            <a:r>
              <a:rPr spc="-5" dirty="0"/>
              <a:t> </a:t>
            </a:r>
            <a:r>
              <a:rPr dirty="0"/>
              <a:t>Su, K.</a:t>
            </a:r>
            <a:r>
              <a:rPr spc="-5" dirty="0"/>
              <a:t> </a:t>
            </a:r>
            <a:r>
              <a:rPr dirty="0"/>
              <a:t>Wu, W.</a:t>
            </a:r>
            <a:r>
              <a:rPr spc="-5" dirty="0"/>
              <a:t> </a:t>
            </a:r>
            <a:r>
              <a:rPr dirty="0"/>
              <a:t>Miao,</a:t>
            </a:r>
            <a:r>
              <a:rPr spc="-5" dirty="0"/>
              <a:t> </a:t>
            </a:r>
            <a:r>
              <a:rPr dirty="0"/>
              <a:t>G.</a:t>
            </a:r>
            <a:r>
              <a:rPr spc="-5" dirty="0"/>
              <a:t> </a:t>
            </a:r>
            <a:r>
              <a:rPr dirty="0"/>
              <a:t>Pu,</a:t>
            </a:r>
            <a:r>
              <a:rPr spc="-5" dirty="0"/>
              <a:t> </a:t>
            </a:r>
            <a:r>
              <a:rPr dirty="0"/>
              <a:t>J.</a:t>
            </a:r>
            <a:r>
              <a:rPr spc="-5" dirty="0"/>
              <a:t> </a:t>
            </a:r>
            <a:r>
              <a:rPr dirty="0"/>
              <a:t>He,</a:t>
            </a:r>
            <a:r>
              <a:rPr spc="-5" dirty="0"/>
              <a:t> </a:t>
            </a:r>
            <a:r>
              <a:rPr dirty="0"/>
              <a:t>Y.</a:t>
            </a:r>
            <a:r>
              <a:rPr spc="-5" dirty="0"/>
              <a:t> </a:t>
            </a:r>
            <a:r>
              <a:rPr spc="-30" dirty="0"/>
              <a:t>Chen</a:t>
            </a:r>
            <a:r>
              <a:rPr spc="-5" dirty="0"/>
              <a:t> </a:t>
            </a:r>
            <a:r>
              <a:rPr spc="-35" dirty="0"/>
              <a:t>and</a:t>
            </a:r>
            <a:r>
              <a:rPr spc="-5" dirty="0"/>
              <a:t> </a:t>
            </a:r>
            <a:r>
              <a:rPr dirty="0"/>
              <a:t>Z.</a:t>
            </a:r>
            <a:r>
              <a:rPr spc="-5" dirty="0"/>
              <a:t> </a:t>
            </a:r>
            <a:r>
              <a:rPr dirty="0"/>
              <a:t>Su, </a:t>
            </a:r>
            <a:r>
              <a:rPr spc="15" dirty="0"/>
              <a:t>A </a:t>
            </a:r>
            <a:r>
              <a:rPr spc="-40" dirty="0"/>
              <a:t>Survey</a:t>
            </a:r>
            <a:r>
              <a:rPr spc="-20" dirty="0"/>
              <a:t> </a:t>
            </a:r>
            <a:r>
              <a:rPr spc="-10" dirty="0"/>
              <a:t>on</a:t>
            </a:r>
            <a:r>
              <a:rPr spc="-20" dirty="0"/>
              <a:t> Data-Flow</a:t>
            </a:r>
            <a:r>
              <a:rPr spc="-25" dirty="0"/>
              <a:t> </a:t>
            </a:r>
            <a:r>
              <a:rPr spc="-30" dirty="0"/>
              <a:t>Testing,</a:t>
            </a:r>
            <a:r>
              <a:rPr spc="-15" dirty="0"/>
              <a:t> </a:t>
            </a:r>
            <a:r>
              <a:rPr spc="55" dirty="0"/>
              <a:t>ACM</a:t>
            </a:r>
            <a:r>
              <a:rPr spc="-20" dirty="0"/>
              <a:t> </a:t>
            </a:r>
            <a:r>
              <a:rPr spc="-30" dirty="0"/>
              <a:t>Computing</a:t>
            </a:r>
            <a:r>
              <a:rPr spc="-25" dirty="0"/>
              <a:t> </a:t>
            </a:r>
            <a:r>
              <a:rPr spc="-10" dirty="0"/>
              <a:t>Surveys, </a:t>
            </a:r>
            <a:r>
              <a:rPr spc="-25" dirty="0"/>
              <a:t>50(1),</a:t>
            </a:r>
            <a:r>
              <a:rPr spc="-30" dirty="0"/>
              <a:t> </a:t>
            </a:r>
            <a:r>
              <a:rPr dirty="0"/>
              <a:t>April</a:t>
            </a:r>
            <a:r>
              <a:rPr spc="-20" dirty="0"/>
              <a:t> </a:t>
            </a:r>
            <a:r>
              <a:rPr spc="-10" dirty="0"/>
              <a:t>2017.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Data</a:t>
            </a:r>
            <a:r>
              <a:rPr spc="-25" dirty="0"/>
              <a:t> flow</a:t>
            </a:r>
            <a:r>
              <a:rPr spc="-20" dirty="0"/>
              <a:t> </a:t>
            </a:r>
            <a:r>
              <a:rPr spc="-25" dirty="0"/>
              <a:t>testing </a:t>
            </a:r>
            <a:r>
              <a:rPr spc="-20" dirty="0"/>
              <a:t>criteria </a:t>
            </a:r>
            <a:r>
              <a:rPr spc="-30" dirty="0"/>
              <a:t>as</a:t>
            </a:r>
            <a:r>
              <a:rPr spc="-20" dirty="0"/>
              <a:t> </a:t>
            </a:r>
            <a:r>
              <a:rPr spc="-60" dirty="0"/>
              <a:t>discussed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55" dirty="0"/>
              <a:t>these</a:t>
            </a:r>
            <a:r>
              <a:rPr spc="-25" dirty="0"/>
              <a:t> </a:t>
            </a:r>
            <a:r>
              <a:rPr spc="-10" dirty="0"/>
              <a:t>lectures.</a:t>
            </a:r>
          </a:p>
          <a:p>
            <a:pPr marL="289560" marR="33020">
              <a:lnSpc>
                <a:spcPct val="100000"/>
              </a:lnSpc>
              <a:spcBef>
                <a:spcPts val="175"/>
              </a:spcBef>
            </a:pPr>
            <a:r>
              <a:rPr sz="1000" dirty="0"/>
              <a:t>S.</a:t>
            </a:r>
            <a:r>
              <a:rPr sz="1000" spc="-20" dirty="0"/>
              <a:t> </a:t>
            </a:r>
            <a:r>
              <a:rPr sz="1000" spc="-25" dirty="0"/>
              <a:t>Rapps</a:t>
            </a:r>
            <a:r>
              <a:rPr sz="1000" spc="-10" dirty="0"/>
              <a:t> </a:t>
            </a:r>
            <a:r>
              <a:rPr sz="1000" spc="-30" dirty="0"/>
              <a:t>and</a:t>
            </a:r>
            <a:r>
              <a:rPr sz="1000" spc="-15" dirty="0"/>
              <a:t> </a:t>
            </a:r>
            <a:r>
              <a:rPr sz="1000" dirty="0"/>
              <a:t>E.</a:t>
            </a:r>
            <a:r>
              <a:rPr sz="1000" spc="-15" dirty="0"/>
              <a:t> </a:t>
            </a:r>
            <a:r>
              <a:rPr sz="1000" dirty="0"/>
              <a:t>J.</a:t>
            </a:r>
            <a:r>
              <a:rPr sz="1000" spc="-20" dirty="0"/>
              <a:t> </a:t>
            </a:r>
            <a:r>
              <a:rPr sz="1000" spc="-40" dirty="0"/>
              <a:t>Weyuker,</a:t>
            </a:r>
            <a:r>
              <a:rPr sz="1000" spc="-15" dirty="0"/>
              <a:t> </a:t>
            </a:r>
            <a:r>
              <a:rPr sz="1000" dirty="0"/>
              <a:t>Data</a:t>
            </a:r>
            <a:r>
              <a:rPr sz="1000" spc="-15" dirty="0"/>
              <a:t> </a:t>
            </a:r>
            <a:r>
              <a:rPr sz="1000" spc="-25" dirty="0"/>
              <a:t>flow</a:t>
            </a:r>
            <a:r>
              <a:rPr sz="1000" spc="-15" dirty="0"/>
              <a:t> </a:t>
            </a:r>
            <a:r>
              <a:rPr sz="1000" spc="-35" dirty="0"/>
              <a:t>analysis</a:t>
            </a:r>
            <a:r>
              <a:rPr sz="1000" spc="-20" dirty="0"/>
              <a:t> </a:t>
            </a:r>
            <a:r>
              <a:rPr sz="1000" spc="-40" dirty="0"/>
              <a:t>techniques</a:t>
            </a:r>
            <a:r>
              <a:rPr sz="1000" spc="-10" dirty="0"/>
              <a:t> </a:t>
            </a:r>
            <a:r>
              <a:rPr sz="1000" spc="-25" dirty="0"/>
              <a:t>for </a:t>
            </a:r>
            <a:r>
              <a:rPr sz="1000" spc="-10" dirty="0"/>
              <a:t>test</a:t>
            </a:r>
            <a:r>
              <a:rPr sz="1000" spc="-55" dirty="0"/>
              <a:t> </a:t>
            </a:r>
            <a:r>
              <a:rPr sz="1000" spc="-10" dirty="0"/>
              <a:t>data</a:t>
            </a:r>
            <a:r>
              <a:rPr sz="1000" spc="-35" dirty="0"/>
              <a:t> </a:t>
            </a:r>
            <a:r>
              <a:rPr sz="1000" spc="-25" dirty="0"/>
              <a:t>selection.</a:t>
            </a:r>
            <a:r>
              <a:rPr sz="1000" spc="55" dirty="0"/>
              <a:t> </a:t>
            </a:r>
            <a:r>
              <a:rPr sz="1000" spc="-55" dirty="0"/>
              <a:t>In</a:t>
            </a:r>
            <a:r>
              <a:rPr sz="1000" spc="-25" dirty="0"/>
              <a:t> </a:t>
            </a:r>
            <a:r>
              <a:rPr sz="1000" spc="-30" dirty="0"/>
              <a:t>Proceedings</a:t>
            </a:r>
            <a:r>
              <a:rPr sz="1000" spc="-35" dirty="0"/>
              <a:t> </a:t>
            </a:r>
            <a:r>
              <a:rPr sz="1000" dirty="0"/>
              <a:t>of</a:t>
            </a:r>
            <a:r>
              <a:rPr sz="1000" spc="-40" dirty="0"/>
              <a:t> </a:t>
            </a:r>
            <a:r>
              <a:rPr sz="1000" spc="-20" dirty="0"/>
              <a:t>the</a:t>
            </a:r>
            <a:r>
              <a:rPr sz="1000" spc="-45" dirty="0"/>
              <a:t> </a:t>
            </a:r>
            <a:r>
              <a:rPr sz="1000" dirty="0"/>
              <a:t>6th</a:t>
            </a:r>
            <a:r>
              <a:rPr sz="1000" spc="-35" dirty="0"/>
              <a:t> </a:t>
            </a:r>
            <a:r>
              <a:rPr sz="1000" spc="-10" dirty="0"/>
              <a:t>International </a:t>
            </a:r>
            <a:r>
              <a:rPr sz="1000" spc="-50" dirty="0"/>
              <a:t>Conference</a:t>
            </a:r>
            <a:r>
              <a:rPr sz="1000" spc="-25" dirty="0"/>
              <a:t> </a:t>
            </a:r>
            <a:r>
              <a:rPr sz="1000" spc="-10" dirty="0"/>
              <a:t>on</a:t>
            </a:r>
            <a:r>
              <a:rPr sz="1000" spc="-25" dirty="0"/>
              <a:t> </a:t>
            </a:r>
            <a:r>
              <a:rPr sz="1000" spc="-40" dirty="0"/>
              <a:t>Software</a:t>
            </a:r>
            <a:r>
              <a:rPr sz="1000" spc="-20" dirty="0"/>
              <a:t> </a:t>
            </a:r>
            <a:r>
              <a:rPr sz="1000" spc="-35" dirty="0"/>
              <a:t>Engineering</a:t>
            </a:r>
            <a:r>
              <a:rPr sz="1000" spc="-25" dirty="0"/>
              <a:t> </a:t>
            </a:r>
            <a:r>
              <a:rPr sz="1000" dirty="0"/>
              <a:t>(ICSE</a:t>
            </a:r>
            <a:r>
              <a:rPr sz="1000" spc="-20" dirty="0"/>
              <a:t> </a:t>
            </a:r>
            <a:r>
              <a:rPr sz="1000" dirty="0"/>
              <a:t>’82).</a:t>
            </a:r>
            <a:r>
              <a:rPr sz="1000" spc="75" dirty="0"/>
              <a:t> </a:t>
            </a:r>
            <a:r>
              <a:rPr sz="1000" spc="-20" dirty="0"/>
              <a:t>IEEE </a:t>
            </a:r>
            <a:r>
              <a:rPr sz="1000" spc="-35" dirty="0"/>
              <a:t>Computer</a:t>
            </a:r>
            <a:r>
              <a:rPr sz="1000" spc="-20" dirty="0"/>
              <a:t> Society Press,</a:t>
            </a:r>
            <a:r>
              <a:rPr sz="1000" spc="-15" dirty="0"/>
              <a:t> </a:t>
            </a:r>
            <a:r>
              <a:rPr sz="1000" dirty="0"/>
              <a:t>Los</a:t>
            </a:r>
            <a:r>
              <a:rPr sz="1000" spc="-15" dirty="0"/>
              <a:t> </a:t>
            </a:r>
            <a:r>
              <a:rPr sz="1000" spc="-10" dirty="0"/>
              <a:t>Alamitos,</a:t>
            </a:r>
            <a:r>
              <a:rPr sz="1000" spc="-15" dirty="0"/>
              <a:t> </a:t>
            </a:r>
            <a:r>
              <a:rPr sz="1000" dirty="0"/>
              <a:t>CA,</a:t>
            </a:r>
            <a:r>
              <a:rPr sz="1000" spc="-20" dirty="0"/>
              <a:t> </a:t>
            </a:r>
            <a:r>
              <a:rPr sz="1000" spc="-10" dirty="0"/>
              <a:t>272–278.</a:t>
            </a:r>
            <a:endParaRPr sz="1000"/>
          </a:p>
          <a:p>
            <a:pPr marL="289560" marR="5080">
              <a:lnSpc>
                <a:spcPts val="1200"/>
              </a:lnSpc>
              <a:spcBef>
                <a:spcPts val="20"/>
              </a:spcBef>
            </a:pPr>
            <a:r>
              <a:rPr sz="1000" dirty="0"/>
              <a:t>S.</a:t>
            </a:r>
            <a:r>
              <a:rPr sz="1000" spc="-20" dirty="0"/>
              <a:t> </a:t>
            </a:r>
            <a:r>
              <a:rPr sz="1000" spc="-30" dirty="0"/>
              <a:t>Rapps</a:t>
            </a:r>
            <a:r>
              <a:rPr sz="1000" spc="-20" dirty="0"/>
              <a:t> </a:t>
            </a:r>
            <a:r>
              <a:rPr sz="1000" spc="-30" dirty="0"/>
              <a:t>and</a:t>
            </a:r>
            <a:r>
              <a:rPr sz="1000" spc="-20" dirty="0"/>
              <a:t> </a:t>
            </a:r>
            <a:r>
              <a:rPr sz="1000" dirty="0"/>
              <a:t>E.</a:t>
            </a:r>
            <a:r>
              <a:rPr sz="1000" spc="-20" dirty="0"/>
              <a:t> </a:t>
            </a:r>
            <a:r>
              <a:rPr sz="1000" dirty="0"/>
              <a:t>J.</a:t>
            </a:r>
            <a:r>
              <a:rPr sz="1000" spc="-20" dirty="0"/>
              <a:t> </a:t>
            </a:r>
            <a:r>
              <a:rPr sz="1000" spc="-40" dirty="0"/>
              <a:t>Weyuker,</a:t>
            </a:r>
            <a:r>
              <a:rPr sz="1000" spc="-20" dirty="0"/>
              <a:t> </a:t>
            </a:r>
            <a:r>
              <a:rPr sz="1000" spc="-30" dirty="0"/>
              <a:t>Selecting</a:t>
            </a:r>
            <a:r>
              <a:rPr sz="1000" spc="-20" dirty="0"/>
              <a:t> </a:t>
            </a:r>
            <a:r>
              <a:rPr sz="1000" spc="-50" dirty="0"/>
              <a:t>software</a:t>
            </a:r>
            <a:r>
              <a:rPr sz="1000" spc="-20" dirty="0"/>
              <a:t> </a:t>
            </a:r>
            <a:r>
              <a:rPr sz="1000" spc="-10" dirty="0"/>
              <a:t>test</a:t>
            </a:r>
            <a:r>
              <a:rPr sz="1000" spc="-20" dirty="0"/>
              <a:t> </a:t>
            </a:r>
            <a:r>
              <a:rPr sz="1000" spc="-10" dirty="0"/>
              <a:t>data</a:t>
            </a:r>
            <a:r>
              <a:rPr sz="1000" spc="-15" dirty="0"/>
              <a:t> </a:t>
            </a:r>
            <a:r>
              <a:rPr sz="1000" spc="-10" dirty="0"/>
              <a:t>using data</a:t>
            </a:r>
            <a:r>
              <a:rPr sz="1000" spc="-35" dirty="0"/>
              <a:t> </a:t>
            </a:r>
            <a:r>
              <a:rPr sz="1000" spc="-25" dirty="0"/>
              <a:t>flow</a:t>
            </a:r>
            <a:r>
              <a:rPr sz="1000" spc="-35" dirty="0"/>
              <a:t> </a:t>
            </a:r>
            <a:r>
              <a:rPr sz="1000" spc="-25" dirty="0"/>
              <a:t>information.</a:t>
            </a:r>
            <a:r>
              <a:rPr sz="1000" spc="60" dirty="0"/>
              <a:t> </a:t>
            </a:r>
            <a:r>
              <a:rPr sz="1000" dirty="0"/>
              <a:t>IEEE</a:t>
            </a:r>
            <a:r>
              <a:rPr sz="1000" spc="-35" dirty="0"/>
              <a:t> </a:t>
            </a:r>
            <a:r>
              <a:rPr sz="1000" spc="-30" dirty="0"/>
              <a:t>Transactions</a:t>
            </a:r>
            <a:r>
              <a:rPr sz="1000" spc="-35" dirty="0"/>
              <a:t> </a:t>
            </a:r>
            <a:r>
              <a:rPr sz="1000" spc="-40" dirty="0"/>
              <a:t>Software</a:t>
            </a:r>
            <a:r>
              <a:rPr sz="1000" spc="-35" dirty="0"/>
              <a:t> </a:t>
            </a:r>
            <a:r>
              <a:rPr sz="1000" dirty="0"/>
              <a:t>Engg.</a:t>
            </a:r>
            <a:r>
              <a:rPr sz="1000" spc="60" dirty="0"/>
              <a:t> </a:t>
            </a:r>
            <a:r>
              <a:rPr sz="1000" spc="-25" dirty="0"/>
              <a:t>11 </a:t>
            </a:r>
            <a:r>
              <a:rPr sz="1000" dirty="0"/>
              <a:t>(4),</a:t>
            </a:r>
            <a:r>
              <a:rPr sz="1000" spc="-55" dirty="0"/>
              <a:t> </a:t>
            </a:r>
            <a:r>
              <a:rPr sz="1000" spc="-40" dirty="0"/>
              <a:t>367–375, </a:t>
            </a:r>
            <a:r>
              <a:rPr sz="1000" spc="-20" dirty="0"/>
              <a:t>1985.</a:t>
            </a:r>
            <a:endParaRPr sz="100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Credits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561666"/>
            <a:ext cx="3649979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Part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material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slides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derived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25" dirty="0">
                <a:latin typeface="Tahoma"/>
                <a:cs typeface="Tahoma"/>
              </a:rPr>
              <a:t> the </a:t>
            </a:r>
            <a:r>
              <a:rPr sz="1100" spc="-45" dirty="0">
                <a:latin typeface="Tahoma"/>
                <a:cs typeface="Tahoma"/>
              </a:rPr>
              <a:t>presentations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Introduction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Software</a:t>
            </a:r>
            <a:r>
              <a:rPr sz="1100" spc="-30" dirty="0">
                <a:latin typeface="Tahoma"/>
                <a:cs typeface="Tahoma"/>
              </a:rPr>
              <a:t> Testing, </a:t>
            </a:r>
            <a:r>
              <a:rPr sz="1100" spc="-25" dirty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Paul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Ammann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spc="-10" dirty="0">
                <a:latin typeface="Tahoma"/>
                <a:cs typeface="Tahoma"/>
              </a:rPr>
              <a:t>Jeff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Offutt.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F7D-0C9F-8817-0A67-014B4CA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C21-ECF0-DCFF-29C1-0C1C4D2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44" y="1026717"/>
            <a:ext cx="3847211" cy="169277"/>
          </a:xfrm>
        </p:spPr>
        <p:txBody>
          <a:bodyPr/>
          <a:lstStyle/>
          <a:p>
            <a:r>
              <a:rPr lang="en-US" dirty="0"/>
              <a:t>COURTESY:MEENAKSHI D’SOUZA,IIIT ,BANGLORE</a:t>
            </a:r>
          </a:p>
        </p:txBody>
      </p:sp>
    </p:spTree>
    <p:extLst>
      <p:ext uri="{BB962C8B-B14F-4D97-AF65-F5344CB8AC3E}">
        <p14:creationId xmlns:p14="http://schemas.microsoft.com/office/powerpoint/2010/main" val="406685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25" dirty="0"/>
              <a:t>flow</a:t>
            </a:r>
            <a:r>
              <a:rPr spc="-20" dirty="0"/>
              <a:t> </a:t>
            </a:r>
            <a:r>
              <a:rPr spc="-70" dirty="0"/>
              <a:t>coverage</a:t>
            </a:r>
            <a:r>
              <a:rPr spc="-15" dirty="0"/>
              <a:t> </a:t>
            </a:r>
            <a:r>
              <a:rPr spc="-10"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7391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346680"/>
            <a:ext cx="3637279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Tahoma"/>
                <a:cs typeface="Tahoma"/>
              </a:rPr>
              <a:t>Data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flow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criteria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defined</a:t>
            </a:r>
            <a:r>
              <a:rPr sz="1100" spc="-30" dirty="0">
                <a:latin typeface="Tahoma"/>
                <a:cs typeface="Tahoma"/>
              </a:rPr>
              <a:t> 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du-</a:t>
            </a:r>
            <a:r>
              <a:rPr sz="1100" spc="-10" dirty="0">
                <a:latin typeface="Tahoma"/>
                <a:cs typeface="Tahoma"/>
              </a:rPr>
              <a:t>paths.</a:t>
            </a:r>
            <a:endParaRPr sz="1100">
              <a:latin typeface="Tahoma"/>
              <a:cs typeface="Tahoma"/>
            </a:endParaRPr>
          </a:p>
          <a:p>
            <a:pPr marL="12700" marR="487045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Such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du-</a:t>
            </a:r>
            <a:r>
              <a:rPr sz="1100" spc="-30" dirty="0">
                <a:latin typeface="Tahoma"/>
                <a:cs typeface="Tahoma"/>
              </a:rPr>
              <a:t>paths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grouped</a:t>
            </a:r>
            <a:r>
              <a:rPr sz="1100" i="1" spc="-2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define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flow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criteria.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Data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flow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criteria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defined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du-</a:t>
            </a:r>
            <a:r>
              <a:rPr sz="1100" spc="-30" dirty="0">
                <a:latin typeface="Tahoma"/>
                <a:cs typeface="Tahoma"/>
              </a:rPr>
              <a:t>paths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check </a:t>
            </a: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definitions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reaching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their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uses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ways.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8394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06604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Grouping</a:t>
            </a:r>
            <a:r>
              <a:rPr spc="-50" dirty="0"/>
              <a:t> </a:t>
            </a:r>
            <a:r>
              <a:rPr spc="-65" dirty="0"/>
              <a:t>du-</a:t>
            </a:r>
            <a:r>
              <a:rPr spc="-35" dirty="0"/>
              <a:t>paths:</a:t>
            </a:r>
            <a:r>
              <a:rPr spc="8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spc="-20" dirty="0"/>
              <a:t>per</a:t>
            </a:r>
            <a:r>
              <a:rPr spc="-50" dirty="0"/>
              <a:t> </a:t>
            </a:r>
            <a:r>
              <a:rPr spc="-10" dirty="0"/>
              <a:t>definitions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89900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3740" rIns="0" bIns="0" rtlCol="0">
            <a:spAutoFit/>
          </a:bodyPr>
          <a:lstStyle/>
          <a:p>
            <a:pPr marL="12700" marR="65405">
              <a:lnSpc>
                <a:spcPct val="102600"/>
              </a:lnSpc>
              <a:spcBef>
                <a:spcPts val="55"/>
              </a:spcBef>
            </a:pPr>
            <a:r>
              <a:rPr spc="-40" dirty="0"/>
              <a:t>Grouping</a:t>
            </a:r>
            <a:r>
              <a:rPr spc="-25" dirty="0"/>
              <a:t> </a:t>
            </a:r>
            <a:r>
              <a:rPr spc="-40" dirty="0"/>
              <a:t>according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30" dirty="0"/>
              <a:t>definitions:</a:t>
            </a:r>
            <a:r>
              <a:rPr spc="85" dirty="0"/>
              <a:t> </a:t>
            </a:r>
            <a:r>
              <a:rPr spc="-40" dirty="0"/>
              <a:t>Consider</a:t>
            </a:r>
            <a:r>
              <a:rPr spc="-1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spc="-50" dirty="0"/>
              <a:t>du-</a:t>
            </a:r>
            <a:r>
              <a:rPr spc="-30" dirty="0"/>
              <a:t>paths</a:t>
            </a:r>
            <a:r>
              <a:rPr spc="-20" dirty="0"/>
              <a:t> with </a:t>
            </a:r>
            <a:r>
              <a:rPr spc="-40" dirty="0"/>
              <a:t>respect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40" dirty="0"/>
              <a:t>given</a:t>
            </a:r>
            <a:r>
              <a:rPr spc="-30" dirty="0"/>
              <a:t> </a:t>
            </a:r>
            <a:r>
              <a:rPr spc="-40" dirty="0"/>
              <a:t>variable</a:t>
            </a:r>
            <a:r>
              <a:rPr spc="-25" dirty="0"/>
              <a:t> </a:t>
            </a:r>
            <a:r>
              <a:rPr spc="-45" dirty="0"/>
              <a:t>defined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40" dirty="0"/>
              <a:t>given</a:t>
            </a:r>
            <a:r>
              <a:rPr spc="-30" dirty="0"/>
              <a:t> </a:t>
            </a:r>
            <a:r>
              <a:rPr spc="-10" dirty="0"/>
              <a:t>node.</a:t>
            </a:r>
          </a:p>
          <a:p>
            <a:pPr marL="12700" marR="50165">
              <a:lnSpc>
                <a:spcPct val="102600"/>
              </a:lnSpc>
              <a:spcBef>
                <a:spcPts val="300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45" dirty="0">
                <a:solidFill>
                  <a:srgbClr val="0000FF"/>
                </a:solidFill>
              </a:rPr>
              <a:t>def-</a:t>
            </a:r>
            <a:r>
              <a:rPr spc="-25" dirty="0">
                <a:solidFill>
                  <a:srgbClr val="0000FF"/>
                </a:solidFill>
              </a:rPr>
              <a:t>path </a:t>
            </a:r>
            <a:r>
              <a:rPr spc="-30" dirty="0">
                <a:solidFill>
                  <a:srgbClr val="0000FF"/>
                </a:solidFill>
              </a:rPr>
              <a:t>set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i="1" dirty="0">
                <a:latin typeface="Trebuchet MS"/>
                <a:cs typeface="Trebuchet MS"/>
              </a:rPr>
              <a:t>du</a:t>
            </a:r>
            <a:r>
              <a:rPr dirty="0"/>
              <a:t>(</a:t>
            </a:r>
            <a:r>
              <a:rPr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dirty="0"/>
              <a:t>)</a:t>
            </a:r>
            <a:r>
              <a:rPr sz="1100" spc="-25" dirty="0"/>
              <a:t> </a:t>
            </a:r>
            <a:r>
              <a:rPr sz="1100" dirty="0"/>
              <a:t>is</a:t>
            </a:r>
            <a:r>
              <a:rPr sz="1100" spc="-25" dirty="0"/>
              <a:t> </a:t>
            </a:r>
            <a:r>
              <a:rPr sz="1100" spc="-20" dirty="0"/>
              <a:t>the</a:t>
            </a:r>
            <a:r>
              <a:rPr sz="1100" spc="-30" dirty="0"/>
              <a:t> set </a:t>
            </a:r>
            <a:r>
              <a:rPr sz="1100" dirty="0"/>
              <a:t>of</a:t>
            </a:r>
            <a:r>
              <a:rPr sz="1100" spc="-25" dirty="0"/>
              <a:t> </a:t>
            </a:r>
            <a:r>
              <a:rPr sz="1100" spc="-50" dirty="0"/>
              <a:t>du-</a:t>
            </a:r>
            <a:r>
              <a:rPr sz="1100" spc="-30" dirty="0"/>
              <a:t>paths</a:t>
            </a:r>
            <a:r>
              <a:rPr sz="1100" spc="-25" dirty="0"/>
              <a:t> </a:t>
            </a:r>
            <a:r>
              <a:rPr sz="1100" spc="-10" dirty="0"/>
              <a:t>with</a:t>
            </a:r>
            <a:r>
              <a:rPr sz="1100" spc="-30" dirty="0"/>
              <a:t> </a:t>
            </a:r>
            <a:r>
              <a:rPr sz="1100" spc="-35" dirty="0"/>
              <a:t>respect </a:t>
            </a:r>
            <a:r>
              <a:rPr sz="1100" dirty="0"/>
              <a:t>to</a:t>
            </a:r>
            <a:r>
              <a:rPr sz="1100" spc="-40" dirty="0"/>
              <a:t> </a:t>
            </a:r>
            <a:r>
              <a:rPr sz="1100" spc="-35" dirty="0"/>
              <a:t>variable</a:t>
            </a:r>
            <a:r>
              <a:rPr sz="1100" spc="-15" dirty="0"/>
              <a:t> </a:t>
            </a:r>
            <a:r>
              <a:rPr sz="1100" i="1" dirty="0">
                <a:latin typeface="Trebuchet MS"/>
                <a:cs typeface="Trebuchet MS"/>
              </a:rPr>
              <a:t>v</a:t>
            </a:r>
            <a:r>
              <a:rPr sz="1100" i="1" spc="100" dirty="0">
                <a:latin typeface="Trebuchet MS"/>
                <a:cs typeface="Trebuchet MS"/>
              </a:rPr>
              <a:t> </a:t>
            </a:r>
            <a:r>
              <a:rPr sz="1100" dirty="0"/>
              <a:t>that</a:t>
            </a:r>
            <a:r>
              <a:rPr sz="1100" spc="-25" dirty="0"/>
              <a:t> </a:t>
            </a:r>
            <a:r>
              <a:rPr sz="1100" spc="-20" dirty="0"/>
              <a:t>start</a:t>
            </a:r>
            <a:r>
              <a:rPr sz="1100" spc="-15" dirty="0"/>
              <a:t> </a:t>
            </a:r>
            <a:r>
              <a:rPr sz="1100" dirty="0"/>
              <a:t>at</a:t>
            </a:r>
            <a:r>
              <a:rPr sz="1100" spc="-20" dirty="0"/>
              <a:t> </a:t>
            </a:r>
            <a:r>
              <a:rPr sz="1100" spc="-50" dirty="0"/>
              <a:t>node</a:t>
            </a:r>
            <a:r>
              <a:rPr sz="1100" spc="-20" dirty="0"/>
              <a:t> </a:t>
            </a:r>
            <a:r>
              <a:rPr sz="1100" i="1" spc="-10" dirty="0">
                <a:latin typeface="Trebuchet MS"/>
                <a:cs typeface="Trebuchet MS"/>
              </a:rPr>
              <a:t>n</a:t>
            </a:r>
            <a:r>
              <a:rPr sz="1200" i="1" spc="-15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-50" dirty="0"/>
              <a:t>.</a:t>
            </a:r>
            <a:endParaRPr sz="1100">
              <a:latin typeface="Arial"/>
              <a:cs typeface="Arial"/>
            </a:endParaRPr>
          </a:p>
          <a:p>
            <a:pPr marL="12700" marR="30480">
              <a:lnSpc>
                <a:spcPct val="125299"/>
              </a:lnSpc>
            </a:pPr>
            <a:r>
              <a:rPr dirty="0"/>
              <a:t>For</a:t>
            </a:r>
            <a:r>
              <a:rPr spc="-45" dirty="0"/>
              <a:t> </a:t>
            </a:r>
            <a:r>
              <a:rPr spc="-50" dirty="0"/>
              <a:t>large</a:t>
            </a:r>
            <a:r>
              <a:rPr spc="-35" dirty="0"/>
              <a:t> </a:t>
            </a:r>
            <a:r>
              <a:rPr spc="-50" dirty="0"/>
              <a:t>programs,</a:t>
            </a:r>
            <a:r>
              <a:rPr spc="-35" dirty="0"/>
              <a:t> </a:t>
            </a:r>
            <a:r>
              <a:rPr spc="-20" dirty="0"/>
              <a:t>the</a:t>
            </a:r>
            <a:r>
              <a:rPr spc="-45" dirty="0"/>
              <a:t> number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45" dirty="0"/>
              <a:t>def-</a:t>
            </a:r>
            <a:r>
              <a:rPr spc="-25" dirty="0"/>
              <a:t>path</a:t>
            </a:r>
            <a:r>
              <a:rPr spc="-35" dirty="0"/>
              <a:t> </a:t>
            </a:r>
            <a:r>
              <a:rPr spc="-50" dirty="0"/>
              <a:t>sets</a:t>
            </a:r>
            <a:r>
              <a:rPr spc="-40" dirty="0"/>
              <a:t> </a:t>
            </a:r>
            <a:r>
              <a:rPr spc="-20" dirty="0"/>
              <a:t>can</a:t>
            </a:r>
            <a:r>
              <a:rPr spc="-35" dirty="0"/>
              <a:t> </a:t>
            </a:r>
            <a:r>
              <a:rPr spc="-20" dirty="0"/>
              <a:t>be</a:t>
            </a:r>
            <a:r>
              <a:rPr spc="-35" dirty="0"/>
              <a:t> large. </a:t>
            </a:r>
            <a:r>
              <a:rPr dirty="0"/>
              <a:t>We</a:t>
            </a:r>
            <a:r>
              <a:rPr spc="-65" dirty="0"/>
              <a:t> </a:t>
            </a:r>
            <a:r>
              <a:rPr i="1" dirty="0">
                <a:latin typeface="Trebuchet MS"/>
                <a:cs typeface="Trebuchet MS"/>
              </a:rPr>
              <a:t>do</a:t>
            </a:r>
            <a:r>
              <a:rPr i="1" spc="-40" dirty="0">
                <a:latin typeface="Trebuchet MS"/>
                <a:cs typeface="Trebuchet MS"/>
              </a:rPr>
              <a:t> </a:t>
            </a:r>
            <a:r>
              <a:rPr i="1" spc="-35" dirty="0">
                <a:latin typeface="Trebuchet MS"/>
                <a:cs typeface="Trebuchet MS"/>
              </a:rPr>
              <a:t>not</a:t>
            </a:r>
            <a:r>
              <a:rPr i="1" spc="-40" dirty="0">
                <a:latin typeface="Trebuchet MS"/>
                <a:cs typeface="Trebuchet MS"/>
              </a:rPr>
              <a:t> </a:t>
            </a:r>
            <a:r>
              <a:rPr spc="-40" dirty="0"/>
              <a:t>group</a:t>
            </a:r>
            <a:r>
              <a:rPr spc="-45" dirty="0"/>
              <a:t> </a:t>
            </a:r>
            <a:r>
              <a:rPr spc="-50" dirty="0"/>
              <a:t>du-</a:t>
            </a:r>
            <a:r>
              <a:rPr spc="-30" dirty="0"/>
              <a:t>paths</a:t>
            </a:r>
            <a:r>
              <a:rPr spc="-50" dirty="0"/>
              <a:t> </a:t>
            </a:r>
            <a:r>
              <a:rPr spc="-30" dirty="0"/>
              <a:t>by</a:t>
            </a:r>
            <a:r>
              <a:rPr spc="-55" dirty="0"/>
              <a:t> </a:t>
            </a:r>
            <a:r>
              <a:rPr spc="-10" dirty="0"/>
              <a:t>uses.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72005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15411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364143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Grouping</a:t>
            </a:r>
            <a:r>
              <a:rPr spc="-45" dirty="0"/>
              <a:t> </a:t>
            </a:r>
            <a:r>
              <a:rPr spc="-65" dirty="0"/>
              <a:t>du-</a:t>
            </a:r>
            <a:r>
              <a:rPr spc="-35" dirty="0"/>
              <a:t>paths:</a:t>
            </a:r>
            <a:r>
              <a:rPr spc="85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spc="-20" dirty="0"/>
              <a:t>per</a:t>
            </a:r>
            <a:r>
              <a:rPr spc="-45" dirty="0"/>
              <a:t> </a:t>
            </a:r>
            <a:r>
              <a:rPr spc="-35" dirty="0"/>
              <a:t>definitions</a:t>
            </a:r>
            <a:r>
              <a:rPr spc="-45" dirty="0"/>
              <a:t> </a:t>
            </a:r>
            <a:r>
              <a:rPr spc="-30" dirty="0"/>
              <a:t>and</a:t>
            </a:r>
            <a:r>
              <a:rPr spc="-45" dirty="0"/>
              <a:t> </a:t>
            </a:r>
            <a:r>
              <a:rPr spc="-20" dirty="0"/>
              <a:t>uses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41933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8995" y="1158480"/>
            <a:ext cx="367030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58420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Grouping </a:t>
            </a:r>
            <a:r>
              <a:rPr sz="1100" spc="-50" dirty="0">
                <a:latin typeface="Tahoma"/>
                <a:cs typeface="Tahoma"/>
              </a:rPr>
              <a:t>du-</a:t>
            </a:r>
            <a:r>
              <a:rPr sz="1100" spc="-30" dirty="0">
                <a:latin typeface="Tahoma"/>
                <a:cs typeface="Tahoma"/>
              </a:rPr>
              <a:t>paths 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definitions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allows </a:t>
            </a:r>
            <a:r>
              <a:rPr sz="1100" spc="-30" dirty="0">
                <a:latin typeface="Tahoma"/>
                <a:cs typeface="Tahoma"/>
              </a:rPr>
              <a:t>definitions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flow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uses.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def-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pair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set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du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du-</a:t>
            </a:r>
            <a:r>
              <a:rPr sz="1100" spc="-30" dirty="0">
                <a:latin typeface="Tahoma"/>
                <a:cs typeface="Tahoma"/>
              </a:rPr>
              <a:t>paths</a:t>
            </a:r>
            <a:r>
              <a:rPr sz="1100" spc="-10" dirty="0">
                <a:latin typeface="Tahoma"/>
                <a:cs typeface="Tahoma"/>
              </a:rPr>
              <a:t> with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respect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variable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v</a:t>
            </a:r>
            <a:r>
              <a:rPr sz="1100" i="1" spc="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start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node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330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node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203835">
              <a:lnSpc>
                <a:spcPct val="102699"/>
              </a:lnSpc>
              <a:spcBef>
                <a:spcPts val="300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def-</a:t>
            </a:r>
            <a:r>
              <a:rPr sz="1100" spc="-20" dirty="0">
                <a:latin typeface="Tahoma"/>
                <a:cs typeface="Tahoma"/>
              </a:rPr>
              <a:t>pair </a:t>
            </a:r>
            <a:r>
              <a:rPr sz="1100" spc="-30" dirty="0">
                <a:latin typeface="Tahoma"/>
                <a:cs typeface="Tahoma"/>
              </a:rPr>
              <a:t>set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collects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together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0" dirty="0">
                <a:latin typeface="Tahoma"/>
                <a:cs typeface="Tahoma"/>
              </a:rPr>
              <a:t> 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(simple)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ways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get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given </a:t>
            </a:r>
            <a:r>
              <a:rPr sz="1100" spc="-25" dirty="0">
                <a:latin typeface="Tahoma"/>
                <a:cs typeface="Tahoma"/>
              </a:rPr>
              <a:t>definition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given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use.</a:t>
            </a:r>
            <a:endParaRPr sz="1100">
              <a:latin typeface="Tahoma"/>
              <a:cs typeface="Tahoma"/>
            </a:endParaRPr>
          </a:p>
          <a:p>
            <a:pPr marL="38100" marR="361315">
              <a:lnSpc>
                <a:spcPct val="102600"/>
              </a:lnSpc>
              <a:spcBef>
                <a:spcPts val="29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def-</a:t>
            </a:r>
            <a:r>
              <a:rPr sz="1100" spc="-20" dirty="0">
                <a:latin typeface="Tahoma"/>
                <a:cs typeface="Tahoma"/>
              </a:rPr>
              <a:t>pair</a:t>
            </a:r>
            <a:r>
              <a:rPr sz="1100" spc="-30" dirty="0">
                <a:latin typeface="Tahoma"/>
                <a:cs typeface="Tahoma"/>
              </a:rPr>
              <a:t> set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node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30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union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def-</a:t>
            </a:r>
            <a:r>
              <a:rPr sz="1100" spc="-25" dirty="0">
                <a:latin typeface="Tahoma"/>
                <a:cs typeface="Tahoma"/>
              </a:rPr>
              <a:t>path </a:t>
            </a:r>
            <a:r>
              <a:rPr sz="1100" spc="-50" dirty="0">
                <a:latin typeface="Tahoma"/>
                <a:cs typeface="Tahoma"/>
              </a:rPr>
              <a:t>sets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10" dirty="0">
                <a:latin typeface="Tahoma"/>
                <a:cs typeface="Tahoma"/>
              </a:rPr>
              <a:t>def.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du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Palatino Linotype"/>
                <a:cs typeface="Palatino Linotype"/>
              </a:rPr>
              <a:t>∪</a:t>
            </a:r>
            <a:r>
              <a:rPr sz="1200" i="1" spc="97" baseline="-10416" dirty="0">
                <a:latin typeface="Arial"/>
                <a:cs typeface="Arial"/>
              </a:rPr>
              <a:t>n</a:t>
            </a:r>
            <a:r>
              <a:rPr sz="900" i="1" spc="97" baseline="-27777" dirty="0">
                <a:latin typeface="Arial"/>
                <a:cs typeface="Arial"/>
              </a:rPr>
              <a:t>j</a:t>
            </a:r>
            <a:r>
              <a:rPr sz="900" i="1" spc="-30" baseline="-27777" dirty="0">
                <a:latin typeface="Arial"/>
                <a:cs typeface="Arial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du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2403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00614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38824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Pattern</a:t>
            </a:r>
            <a:r>
              <a:rPr spc="-65" dirty="0"/>
              <a:t> </a:t>
            </a:r>
            <a:r>
              <a:rPr dirty="0"/>
              <a:t>Matching</a:t>
            </a:r>
            <a:r>
              <a:rPr spc="-65" dirty="0"/>
              <a:t> </a:t>
            </a:r>
            <a:r>
              <a:rPr spc="-5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5978" y="819816"/>
            <a:ext cx="2321560" cy="2393315"/>
            <a:chOff x="865978" y="819816"/>
            <a:chExt cx="2321560" cy="2393315"/>
          </a:xfrm>
        </p:grpSpPr>
        <p:sp>
          <p:nvSpPr>
            <p:cNvPr id="5" name="object 5"/>
            <p:cNvSpPr/>
            <p:nvPr/>
          </p:nvSpPr>
          <p:spPr>
            <a:xfrm>
              <a:off x="1140814" y="821016"/>
              <a:ext cx="144145" cy="432434"/>
            </a:xfrm>
            <a:custGeom>
              <a:avLst/>
              <a:gdLst/>
              <a:ahLst/>
              <a:cxnLst/>
              <a:rect l="l" t="t" r="r" b="b"/>
              <a:pathLst>
                <a:path w="144144" h="432434">
                  <a:moveTo>
                    <a:pt x="144021" y="72009"/>
                  </a:moveTo>
                  <a:lnTo>
                    <a:pt x="138361" y="100035"/>
                  </a:lnTo>
                  <a:lnTo>
                    <a:pt x="122927" y="122924"/>
                  </a:lnTo>
                  <a:lnTo>
                    <a:pt x="100036" y="138358"/>
                  </a:lnTo>
                  <a:lnTo>
                    <a:pt x="72007" y="144018"/>
                  </a:lnTo>
                  <a:lnTo>
                    <a:pt x="43980" y="138358"/>
                  </a:lnTo>
                  <a:lnTo>
                    <a:pt x="21091" y="122924"/>
                  </a:lnTo>
                  <a:lnTo>
                    <a:pt x="5659" y="100035"/>
                  </a:lnTo>
                  <a:lnTo>
                    <a:pt x="0" y="72009"/>
                  </a:lnTo>
                  <a:lnTo>
                    <a:pt x="5659" y="43982"/>
                  </a:lnTo>
                  <a:lnTo>
                    <a:pt x="21091" y="21093"/>
                  </a:lnTo>
                  <a:lnTo>
                    <a:pt x="43980" y="5659"/>
                  </a:lnTo>
                  <a:lnTo>
                    <a:pt x="72007" y="0"/>
                  </a:lnTo>
                  <a:lnTo>
                    <a:pt x="100036" y="5659"/>
                  </a:lnTo>
                  <a:lnTo>
                    <a:pt x="122927" y="21093"/>
                  </a:lnTo>
                  <a:lnTo>
                    <a:pt x="138361" y="43982"/>
                  </a:lnTo>
                  <a:lnTo>
                    <a:pt x="144021" y="72009"/>
                  </a:lnTo>
                  <a:close/>
                </a:path>
                <a:path w="144144" h="432434">
                  <a:moveTo>
                    <a:pt x="144021" y="360045"/>
                  </a:moveTo>
                  <a:lnTo>
                    <a:pt x="138361" y="388071"/>
                  </a:lnTo>
                  <a:lnTo>
                    <a:pt x="122927" y="410960"/>
                  </a:lnTo>
                  <a:lnTo>
                    <a:pt x="100036" y="426394"/>
                  </a:lnTo>
                  <a:lnTo>
                    <a:pt x="72007" y="432054"/>
                  </a:lnTo>
                  <a:lnTo>
                    <a:pt x="43980" y="426394"/>
                  </a:lnTo>
                  <a:lnTo>
                    <a:pt x="21091" y="410960"/>
                  </a:lnTo>
                  <a:lnTo>
                    <a:pt x="5659" y="388071"/>
                  </a:lnTo>
                  <a:lnTo>
                    <a:pt x="0" y="360045"/>
                  </a:lnTo>
                  <a:lnTo>
                    <a:pt x="5659" y="332018"/>
                  </a:lnTo>
                  <a:lnTo>
                    <a:pt x="21091" y="309129"/>
                  </a:lnTo>
                  <a:lnTo>
                    <a:pt x="43980" y="293695"/>
                  </a:lnTo>
                  <a:lnTo>
                    <a:pt x="72007" y="288036"/>
                  </a:lnTo>
                  <a:lnTo>
                    <a:pt x="100036" y="293695"/>
                  </a:lnTo>
                  <a:lnTo>
                    <a:pt x="122927" y="309129"/>
                  </a:lnTo>
                  <a:lnTo>
                    <a:pt x="138361" y="332018"/>
                  </a:lnTo>
                  <a:lnTo>
                    <a:pt x="144021" y="3600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2822" y="965034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0"/>
                  </a:moveTo>
                  <a:lnTo>
                    <a:pt x="0" y="100177"/>
                  </a:lnTo>
                </a:path>
                <a:path h="139065">
                  <a:moveTo>
                    <a:pt x="0" y="100177"/>
                  </a:moveTo>
                  <a:lnTo>
                    <a:pt x="0" y="1385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0814" y="1065212"/>
              <a:ext cx="144145" cy="461645"/>
            </a:xfrm>
            <a:custGeom>
              <a:avLst/>
              <a:gdLst/>
              <a:ahLst/>
              <a:cxnLst/>
              <a:rect l="l" t="t" r="r" b="b"/>
              <a:pathLst>
                <a:path w="144144" h="461644">
                  <a:moveTo>
                    <a:pt x="62409" y="0"/>
                  </a:moveTo>
                  <a:lnTo>
                    <a:pt x="72007" y="38392"/>
                  </a:lnTo>
                  <a:lnTo>
                    <a:pt x="81612" y="0"/>
                  </a:lnTo>
                </a:path>
                <a:path w="144144" h="461644">
                  <a:moveTo>
                    <a:pt x="144021" y="389483"/>
                  </a:moveTo>
                  <a:lnTo>
                    <a:pt x="138361" y="417510"/>
                  </a:lnTo>
                  <a:lnTo>
                    <a:pt x="122927" y="440399"/>
                  </a:lnTo>
                  <a:lnTo>
                    <a:pt x="100036" y="455832"/>
                  </a:lnTo>
                  <a:lnTo>
                    <a:pt x="72007" y="461492"/>
                  </a:lnTo>
                  <a:lnTo>
                    <a:pt x="43980" y="455832"/>
                  </a:lnTo>
                  <a:lnTo>
                    <a:pt x="21091" y="440399"/>
                  </a:lnTo>
                  <a:lnTo>
                    <a:pt x="5659" y="417510"/>
                  </a:lnTo>
                  <a:lnTo>
                    <a:pt x="0" y="389483"/>
                  </a:lnTo>
                  <a:lnTo>
                    <a:pt x="5659" y="361456"/>
                  </a:lnTo>
                  <a:lnTo>
                    <a:pt x="21091" y="338567"/>
                  </a:lnTo>
                  <a:lnTo>
                    <a:pt x="43980" y="323134"/>
                  </a:lnTo>
                  <a:lnTo>
                    <a:pt x="72007" y="317474"/>
                  </a:lnTo>
                  <a:lnTo>
                    <a:pt x="100036" y="323134"/>
                  </a:lnTo>
                  <a:lnTo>
                    <a:pt x="122927" y="338567"/>
                  </a:lnTo>
                  <a:lnTo>
                    <a:pt x="138361" y="361456"/>
                  </a:lnTo>
                  <a:lnTo>
                    <a:pt x="144021" y="3894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2822" y="1253070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59">
                  <a:moveTo>
                    <a:pt x="0" y="0"/>
                  </a:moveTo>
                  <a:lnTo>
                    <a:pt x="0" y="85775"/>
                  </a:lnTo>
                </a:path>
                <a:path h="124459">
                  <a:moveTo>
                    <a:pt x="0" y="85775"/>
                  </a:moveTo>
                  <a:lnTo>
                    <a:pt x="0" y="124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3223" y="1338846"/>
              <a:ext cx="305435" cy="415290"/>
            </a:xfrm>
            <a:custGeom>
              <a:avLst/>
              <a:gdLst/>
              <a:ahLst/>
              <a:cxnLst/>
              <a:rect l="l" t="t" r="r" b="b"/>
              <a:pathLst>
                <a:path w="305434" h="415289">
                  <a:moveTo>
                    <a:pt x="0" y="0"/>
                  </a:moveTo>
                  <a:lnTo>
                    <a:pt x="9598" y="38404"/>
                  </a:lnTo>
                  <a:lnTo>
                    <a:pt x="19203" y="0"/>
                  </a:lnTo>
                </a:path>
                <a:path w="305434" h="415289">
                  <a:moveTo>
                    <a:pt x="305315" y="342760"/>
                  </a:moveTo>
                  <a:lnTo>
                    <a:pt x="299656" y="370787"/>
                  </a:lnTo>
                  <a:lnTo>
                    <a:pt x="284224" y="393676"/>
                  </a:lnTo>
                  <a:lnTo>
                    <a:pt x="261335" y="409109"/>
                  </a:lnTo>
                  <a:lnTo>
                    <a:pt x="233307" y="414769"/>
                  </a:lnTo>
                  <a:lnTo>
                    <a:pt x="205279" y="409109"/>
                  </a:lnTo>
                  <a:lnTo>
                    <a:pt x="182391" y="393676"/>
                  </a:lnTo>
                  <a:lnTo>
                    <a:pt x="166959" y="370787"/>
                  </a:lnTo>
                  <a:lnTo>
                    <a:pt x="161300" y="342760"/>
                  </a:lnTo>
                  <a:lnTo>
                    <a:pt x="166959" y="314733"/>
                  </a:lnTo>
                  <a:lnTo>
                    <a:pt x="182391" y="291844"/>
                  </a:lnTo>
                  <a:lnTo>
                    <a:pt x="205279" y="276410"/>
                  </a:lnTo>
                  <a:lnTo>
                    <a:pt x="233307" y="270751"/>
                  </a:lnTo>
                  <a:lnTo>
                    <a:pt x="261335" y="276410"/>
                  </a:lnTo>
                  <a:lnTo>
                    <a:pt x="284224" y="291844"/>
                  </a:lnTo>
                  <a:lnTo>
                    <a:pt x="299656" y="314733"/>
                  </a:lnTo>
                  <a:lnTo>
                    <a:pt x="305315" y="3427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0434" y="1497901"/>
              <a:ext cx="126364" cy="140335"/>
            </a:xfrm>
            <a:custGeom>
              <a:avLst/>
              <a:gdLst/>
              <a:ahLst/>
              <a:cxnLst/>
              <a:rect l="l" t="t" r="r" b="b"/>
              <a:pathLst>
                <a:path w="126365" h="140335">
                  <a:moveTo>
                    <a:pt x="0" y="0"/>
                  </a:moveTo>
                  <a:lnTo>
                    <a:pt x="105988" y="117767"/>
                  </a:lnTo>
                </a:path>
                <a:path w="126365" h="140335">
                  <a:moveTo>
                    <a:pt x="105988" y="117767"/>
                  </a:moveTo>
                  <a:lnTo>
                    <a:pt x="126008" y="1400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3565" y="1602879"/>
              <a:ext cx="33020" cy="35560"/>
            </a:xfrm>
            <a:custGeom>
              <a:avLst/>
              <a:gdLst/>
              <a:ahLst/>
              <a:cxnLst/>
              <a:rect l="l" t="t" r="r" b="b"/>
              <a:pathLst>
                <a:path w="33019" h="35560">
                  <a:moveTo>
                    <a:pt x="0" y="12788"/>
                  </a:moveTo>
                  <a:lnTo>
                    <a:pt x="32960" y="35191"/>
                  </a:lnTo>
                  <a:lnTo>
                    <a:pt x="144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978" y="2259995"/>
              <a:ext cx="146422" cy="1464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9191" y="1454696"/>
              <a:ext cx="201930" cy="801370"/>
            </a:xfrm>
            <a:custGeom>
              <a:avLst/>
              <a:gdLst/>
              <a:ahLst/>
              <a:cxnLst/>
              <a:rect l="l" t="t" r="r" b="b"/>
              <a:pathLst>
                <a:path w="201930" h="801369">
                  <a:moveTo>
                    <a:pt x="201622" y="0"/>
                  </a:moveTo>
                  <a:lnTo>
                    <a:pt x="0" y="0"/>
                  </a:lnTo>
                  <a:lnTo>
                    <a:pt x="0" y="762655"/>
                  </a:lnTo>
                </a:path>
                <a:path w="201930" h="801369">
                  <a:moveTo>
                    <a:pt x="0" y="762655"/>
                  </a:moveTo>
                  <a:lnTo>
                    <a:pt x="0" y="8010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9587" y="2217351"/>
              <a:ext cx="19685" cy="38735"/>
            </a:xfrm>
            <a:custGeom>
              <a:avLst/>
              <a:gdLst/>
              <a:ahLst/>
              <a:cxnLst/>
              <a:rect l="l" t="t" r="r" b="b"/>
              <a:pathLst>
                <a:path w="19684" h="38735">
                  <a:moveTo>
                    <a:pt x="0" y="0"/>
                  </a:moveTo>
                  <a:lnTo>
                    <a:pt x="9603" y="38402"/>
                  </a:lnTo>
                  <a:lnTo>
                    <a:pt x="192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2822" y="1685124"/>
              <a:ext cx="158750" cy="1022350"/>
            </a:xfrm>
            <a:custGeom>
              <a:avLst/>
              <a:gdLst/>
              <a:ahLst/>
              <a:cxnLst/>
              <a:rect l="l" t="t" r="r" b="b"/>
              <a:pathLst>
                <a:path w="158750" h="1022350">
                  <a:moveTo>
                    <a:pt x="158423" y="0"/>
                  </a:moveTo>
                  <a:lnTo>
                    <a:pt x="0" y="0"/>
                  </a:lnTo>
                  <a:lnTo>
                    <a:pt x="0" y="10218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614" y="2764062"/>
              <a:ext cx="146422" cy="146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12822" y="2707010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4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3223" y="2707010"/>
              <a:ext cx="19685" cy="38735"/>
            </a:xfrm>
            <a:custGeom>
              <a:avLst/>
              <a:gdLst/>
              <a:ahLst/>
              <a:cxnLst/>
              <a:rect l="l" t="t" r="r" b="b"/>
              <a:pathLst>
                <a:path w="19684" h="38735">
                  <a:moveTo>
                    <a:pt x="0" y="0"/>
                  </a:moveTo>
                  <a:lnTo>
                    <a:pt x="9598" y="38408"/>
                  </a:lnTo>
                  <a:lnTo>
                    <a:pt x="192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877" y="1885550"/>
              <a:ext cx="146415" cy="1464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98300" y="1734413"/>
              <a:ext cx="142875" cy="162560"/>
            </a:xfrm>
            <a:custGeom>
              <a:avLst/>
              <a:gdLst/>
              <a:ahLst/>
              <a:cxnLst/>
              <a:rect l="l" t="t" r="r" b="b"/>
              <a:pathLst>
                <a:path w="142875" h="162560">
                  <a:moveTo>
                    <a:pt x="0" y="0"/>
                  </a:moveTo>
                  <a:lnTo>
                    <a:pt x="123235" y="140182"/>
                  </a:lnTo>
                </a:path>
                <a:path w="142875" h="162560">
                  <a:moveTo>
                    <a:pt x="123235" y="140182"/>
                  </a:moveTo>
                  <a:lnTo>
                    <a:pt x="142840" y="1624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8715" y="1862112"/>
              <a:ext cx="33020" cy="35560"/>
            </a:xfrm>
            <a:custGeom>
              <a:avLst/>
              <a:gdLst/>
              <a:ahLst/>
              <a:cxnLst/>
              <a:rect l="l" t="t" r="r" b="b"/>
              <a:pathLst>
                <a:path w="33019" h="35560">
                  <a:moveTo>
                    <a:pt x="0" y="12484"/>
                  </a:moveTo>
                  <a:lnTo>
                    <a:pt x="32642" y="35204"/>
                  </a:lnTo>
                  <a:lnTo>
                    <a:pt x="144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877" y="2173586"/>
              <a:ext cx="146415" cy="14641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88084" y="2030770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14573"/>
                  </a:lnTo>
                </a:path>
                <a:path h="153035">
                  <a:moveTo>
                    <a:pt x="0" y="114573"/>
                  </a:moveTo>
                  <a:lnTo>
                    <a:pt x="0" y="1529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8482" y="2145343"/>
              <a:ext cx="19685" cy="38735"/>
            </a:xfrm>
            <a:custGeom>
              <a:avLst/>
              <a:gdLst/>
              <a:ahLst/>
              <a:cxnLst/>
              <a:rect l="l" t="t" r="r" b="b"/>
              <a:pathLst>
                <a:path w="19685" h="38735">
                  <a:moveTo>
                    <a:pt x="0" y="0"/>
                  </a:moveTo>
                  <a:lnTo>
                    <a:pt x="9601" y="38402"/>
                  </a:lnTo>
                  <a:lnTo>
                    <a:pt x="192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7015" y="2764379"/>
              <a:ext cx="146418" cy="1464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65541" y="2261195"/>
              <a:ext cx="1334135" cy="605155"/>
            </a:xfrm>
            <a:custGeom>
              <a:avLst/>
              <a:gdLst/>
              <a:ahLst/>
              <a:cxnLst/>
              <a:rect l="l" t="t" r="r" b="b"/>
              <a:pathLst>
                <a:path w="1334135" h="605155">
                  <a:moveTo>
                    <a:pt x="441007" y="604876"/>
                  </a:moveTo>
                  <a:lnTo>
                    <a:pt x="1319517" y="604876"/>
                  </a:lnTo>
                  <a:lnTo>
                    <a:pt x="1333690" y="9605"/>
                  </a:lnTo>
                </a:path>
                <a:path w="1334135" h="605155">
                  <a:moveTo>
                    <a:pt x="1333690" y="9605"/>
                  </a:moveTo>
                  <a:lnTo>
                    <a:pt x="1333918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5541" y="2251597"/>
              <a:ext cx="38735" cy="19685"/>
            </a:xfrm>
            <a:custGeom>
              <a:avLst/>
              <a:gdLst/>
              <a:ahLst/>
              <a:cxnLst/>
              <a:rect l="l" t="t" r="r" b="b"/>
              <a:pathLst>
                <a:path w="38735" h="19685">
                  <a:moveTo>
                    <a:pt x="38392" y="0"/>
                  </a:moveTo>
                  <a:lnTo>
                    <a:pt x="0" y="9598"/>
                  </a:lnTo>
                  <a:lnTo>
                    <a:pt x="38392" y="192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8080" y="2764062"/>
              <a:ext cx="146418" cy="14641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73837" y="2308240"/>
              <a:ext cx="368300" cy="467359"/>
            </a:xfrm>
            <a:custGeom>
              <a:avLst/>
              <a:gdLst/>
              <a:ahLst/>
              <a:cxnLst/>
              <a:rect l="l" t="t" r="r" b="b"/>
              <a:pathLst>
                <a:path w="368300" h="467360">
                  <a:moveTo>
                    <a:pt x="367837" y="0"/>
                  </a:moveTo>
                  <a:lnTo>
                    <a:pt x="28354" y="431095"/>
                  </a:lnTo>
                </a:path>
                <a:path w="368300" h="467360">
                  <a:moveTo>
                    <a:pt x="28354" y="431095"/>
                  </a:moveTo>
                  <a:lnTo>
                    <a:pt x="0" y="4671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3633" y="2739335"/>
              <a:ext cx="31115" cy="36195"/>
            </a:xfrm>
            <a:custGeom>
              <a:avLst/>
              <a:gdLst/>
              <a:ahLst/>
              <a:cxnLst/>
              <a:rect l="l" t="t" r="r" b="b"/>
              <a:pathLst>
                <a:path w="31115" h="36194">
                  <a:moveTo>
                    <a:pt x="15999" y="0"/>
                  </a:moveTo>
                  <a:lnTo>
                    <a:pt x="0" y="36165"/>
                  </a:lnTo>
                  <a:lnTo>
                    <a:pt x="31041" y="118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4742" y="2467382"/>
              <a:ext cx="146431" cy="14641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31289" y="2304401"/>
              <a:ext cx="183515" cy="169545"/>
            </a:xfrm>
            <a:custGeom>
              <a:avLst/>
              <a:gdLst/>
              <a:ahLst/>
              <a:cxnLst/>
              <a:rect l="l" t="t" r="r" b="b"/>
              <a:pathLst>
                <a:path w="183514" h="169544">
                  <a:moveTo>
                    <a:pt x="0" y="0"/>
                  </a:moveTo>
                  <a:lnTo>
                    <a:pt x="162603" y="150097"/>
                  </a:lnTo>
                </a:path>
                <a:path w="183514" h="169544">
                  <a:moveTo>
                    <a:pt x="162603" y="150097"/>
                  </a:moveTo>
                  <a:lnTo>
                    <a:pt x="183358" y="1692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79790" y="2440419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5">
                  <a:moveTo>
                    <a:pt x="0" y="14079"/>
                  </a:moveTo>
                  <a:lnTo>
                    <a:pt x="34886" y="33282"/>
                  </a:lnTo>
                  <a:lnTo>
                    <a:pt x="131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04674" y="2822868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35460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04674" y="2813263"/>
              <a:ext cx="38735" cy="19685"/>
            </a:xfrm>
            <a:custGeom>
              <a:avLst/>
              <a:gdLst/>
              <a:ahLst/>
              <a:cxnLst/>
              <a:rect l="l" t="t" r="r" b="b"/>
              <a:pathLst>
                <a:path w="38734" h="19685">
                  <a:moveTo>
                    <a:pt x="38407" y="0"/>
                  </a:moveTo>
                  <a:lnTo>
                    <a:pt x="0" y="9605"/>
                  </a:lnTo>
                  <a:lnTo>
                    <a:pt x="38407" y="19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63674" y="2592438"/>
              <a:ext cx="140970" cy="168910"/>
            </a:xfrm>
            <a:custGeom>
              <a:avLst/>
              <a:gdLst/>
              <a:ahLst/>
              <a:cxnLst/>
              <a:rect l="l" t="t" r="r" b="b"/>
              <a:pathLst>
                <a:path w="140969" h="168910">
                  <a:moveTo>
                    <a:pt x="140436" y="0"/>
                  </a:moveTo>
                  <a:lnTo>
                    <a:pt x="29755" y="132819"/>
                  </a:lnTo>
                </a:path>
                <a:path w="140969" h="168910">
                  <a:moveTo>
                    <a:pt x="29755" y="132819"/>
                  </a:moveTo>
                  <a:lnTo>
                    <a:pt x="0" y="168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3610" y="2725257"/>
              <a:ext cx="31750" cy="36195"/>
            </a:xfrm>
            <a:custGeom>
              <a:avLst/>
              <a:gdLst/>
              <a:ahLst/>
              <a:cxnLst/>
              <a:rect l="l" t="t" r="r" b="b"/>
              <a:pathLst>
                <a:path w="31750" h="36194">
                  <a:moveTo>
                    <a:pt x="16967" y="0"/>
                  </a:moveTo>
                  <a:lnTo>
                    <a:pt x="0" y="35841"/>
                  </a:lnTo>
                  <a:lnTo>
                    <a:pt x="31686" y="124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90521" y="2606838"/>
              <a:ext cx="140970" cy="154940"/>
            </a:xfrm>
            <a:custGeom>
              <a:avLst/>
              <a:gdLst/>
              <a:ahLst/>
              <a:cxnLst/>
              <a:rect l="l" t="t" r="r" b="b"/>
              <a:pathLst>
                <a:path w="140969" h="154939">
                  <a:moveTo>
                    <a:pt x="0" y="0"/>
                  </a:moveTo>
                  <a:lnTo>
                    <a:pt x="120448" y="132496"/>
                  </a:lnTo>
                </a:path>
                <a:path w="140969" h="154939">
                  <a:moveTo>
                    <a:pt x="120448" y="132496"/>
                  </a:moveTo>
                  <a:lnTo>
                    <a:pt x="140467" y="1545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98052" y="2726536"/>
              <a:ext cx="33020" cy="34925"/>
            </a:xfrm>
            <a:custGeom>
              <a:avLst/>
              <a:gdLst/>
              <a:ahLst/>
              <a:cxnLst/>
              <a:rect l="l" t="t" r="r" b="b"/>
              <a:pathLst>
                <a:path w="33019" h="34925">
                  <a:moveTo>
                    <a:pt x="0" y="12799"/>
                  </a:moveTo>
                  <a:lnTo>
                    <a:pt x="32969" y="34880"/>
                  </a:lnTo>
                  <a:lnTo>
                    <a:pt x="140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12822" y="1454696"/>
              <a:ext cx="1973580" cy="1757045"/>
            </a:xfrm>
            <a:custGeom>
              <a:avLst/>
              <a:gdLst/>
              <a:ahLst/>
              <a:cxnLst/>
              <a:rect l="l" t="t" r="r" b="b"/>
              <a:pathLst>
                <a:path w="1973580" h="1757045">
                  <a:moveTo>
                    <a:pt x="0" y="1454581"/>
                  </a:moveTo>
                  <a:lnTo>
                    <a:pt x="0" y="1757020"/>
                  </a:lnTo>
                  <a:lnTo>
                    <a:pt x="1973049" y="1757020"/>
                  </a:lnTo>
                  <a:lnTo>
                    <a:pt x="1973049" y="9601"/>
                  </a:lnTo>
                </a:path>
                <a:path w="1973580" h="1757045">
                  <a:moveTo>
                    <a:pt x="1973049" y="9601"/>
                  </a:moveTo>
                  <a:lnTo>
                    <a:pt x="1973049" y="0"/>
                  </a:lnTo>
                  <a:lnTo>
                    <a:pt x="918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04674" y="1445094"/>
              <a:ext cx="38735" cy="19685"/>
            </a:xfrm>
            <a:custGeom>
              <a:avLst/>
              <a:gdLst/>
              <a:ahLst/>
              <a:cxnLst/>
              <a:rect l="l" t="t" r="r" b="b"/>
              <a:pathLst>
                <a:path w="38734" h="19684">
                  <a:moveTo>
                    <a:pt x="38407" y="0"/>
                  </a:moveTo>
                  <a:lnTo>
                    <a:pt x="0" y="9601"/>
                  </a:lnTo>
                  <a:lnTo>
                    <a:pt x="38407" y="1920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85721" y="838000"/>
            <a:ext cx="6096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60983" y="2206173"/>
            <a:ext cx="6096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Times New Roman"/>
                <a:cs typeface="Times New Roman"/>
              </a:rPr>
              <a:t>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04188" y="2782246"/>
            <a:ext cx="6096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Times New Roman"/>
                <a:cs typeface="Times New Roman"/>
              </a:rPr>
              <a:t>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1319" y="2782246"/>
            <a:ext cx="971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-25" dirty="0">
                <a:latin typeface="Times New Roman"/>
                <a:cs typeface="Times New Roman"/>
              </a:rPr>
              <a:t>10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15340" y="852402"/>
            <a:ext cx="113538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dirty="0">
                <a:latin typeface="Courier New"/>
                <a:cs typeface="Courier New"/>
              </a:rPr>
              <a:t>def(1)</a:t>
            </a:r>
            <a:r>
              <a:rPr sz="550" b="1" spc="15" dirty="0">
                <a:latin typeface="Courier New"/>
                <a:cs typeface="Courier New"/>
              </a:rPr>
              <a:t> </a:t>
            </a:r>
            <a:r>
              <a:rPr sz="550" b="1" dirty="0">
                <a:latin typeface="Courier New"/>
                <a:cs typeface="Courier New"/>
              </a:rPr>
              <a:t>=</a:t>
            </a:r>
            <a:r>
              <a:rPr sz="550" b="1" spc="15" dirty="0">
                <a:latin typeface="Courier New"/>
                <a:cs typeface="Courier New"/>
              </a:rPr>
              <a:t> </a:t>
            </a:r>
            <a:r>
              <a:rPr sz="550" b="1" spc="-10" dirty="0">
                <a:latin typeface="Courier New"/>
                <a:cs typeface="Courier New"/>
              </a:rPr>
              <a:t>{subject,pattern}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29742" y="2335783"/>
            <a:ext cx="1562100" cy="255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-10" dirty="0">
                <a:latin typeface="Courier New"/>
                <a:cs typeface="Courier New"/>
              </a:rPr>
              <a:t>use(6,10)=use(6,7)={iPat,patternLen}</a:t>
            </a:r>
            <a:endParaRPr sz="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Courier New"/>
              <a:cs typeface="Courier New"/>
            </a:endParaRPr>
          </a:p>
          <a:p>
            <a:pPr marR="311785" algn="ctr">
              <a:lnSpc>
                <a:spcPct val="100000"/>
              </a:lnSpc>
            </a:pPr>
            <a:r>
              <a:rPr sz="550" b="1" spc="5" dirty="0">
                <a:latin typeface="Times New Roman"/>
                <a:cs typeface="Times New Roman"/>
              </a:rPr>
              <a:t>7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43332" y="2983860"/>
            <a:ext cx="1007110" cy="19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80" marR="5080" indent="-43815">
              <a:lnSpc>
                <a:spcPct val="103099"/>
              </a:lnSpc>
              <a:spcBef>
                <a:spcPts val="90"/>
              </a:spcBef>
            </a:pPr>
            <a:r>
              <a:rPr sz="550" b="1" spc="-10" dirty="0">
                <a:latin typeface="Courier New"/>
                <a:cs typeface="Courier New"/>
              </a:rPr>
              <a:t>def(8)={rtnIndex,isPat} use(8)={NOTFOUND}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78635" y="2781199"/>
            <a:ext cx="879475" cy="22732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29"/>
              </a:spcBef>
            </a:pPr>
            <a:r>
              <a:rPr sz="550" b="1" spc="5" dirty="0">
                <a:latin typeface="Times New Roman"/>
                <a:cs typeface="Times New Roman"/>
              </a:rPr>
              <a:t>9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10" dirty="0">
                <a:latin typeface="Courier New"/>
                <a:cs typeface="Courier New"/>
              </a:rPr>
              <a:t>def(9)=use(9)={iPat}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3240" y="2752380"/>
            <a:ext cx="622935" cy="22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>
              <a:lnSpc>
                <a:spcPct val="120300"/>
              </a:lnSpc>
              <a:spcBef>
                <a:spcPts val="95"/>
              </a:spcBef>
            </a:pPr>
            <a:r>
              <a:rPr sz="550" b="1" spc="-10" dirty="0">
                <a:latin typeface="Courier New"/>
                <a:cs typeface="Courier New"/>
              </a:rPr>
              <a:t>def(10)= use(10)={iSub}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9219" y="2248326"/>
            <a:ext cx="793750" cy="25590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R="183515" algn="r">
              <a:lnSpc>
                <a:spcPct val="100000"/>
              </a:lnSpc>
              <a:spcBef>
                <a:spcPts val="345"/>
              </a:spcBef>
            </a:pPr>
            <a:r>
              <a:rPr sz="550" b="1" spc="-25" dirty="0">
                <a:latin typeface="Times New Roman"/>
                <a:cs typeface="Times New Roman"/>
              </a:rPr>
              <a:t>11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550" b="1" spc="-10" dirty="0">
                <a:latin typeface="Courier New"/>
                <a:cs typeface="Courier New"/>
              </a:rPr>
              <a:t>use(11)={rtnIndex}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0848" y="1082828"/>
            <a:ext cx="3263900" cy="1018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2790" marR="5080" indent="-115570">
              <a:lnSpc>
                <a:spcPct val="103099"/>
              </a:lnSpc>
              <a:spcBef>
                <a:spcPts val="90"/>
              </a:spcBef>
            </a:pPr>
            <a:r>
              <a:rPr sz="825" b="1" baseline="-35353" dirty="0">
                <a:latin typeface="Times New Roman"/>
                <a:cs typeface="Times New Roman"/>
              </a:rPr>
              <a:t>2</a:t>
            </a:r>
            <a:r>
              <a:rPr sz="825" b="1" spc="727" baseline="-35353" dirty="0">
                <a:latin typeface="Times New Roman"/>
                <a:cs typeface="Times New Roman"/>
              </a:rPr>
              <a:t> </a:t>
            </a:r>
            <a:r>
              <a:rPr sz="550" b="1" spc="-10" dirty="0">
                <a:latin typeface="Courier New"/>
                <a:cs typeface="Courier New"/>
              </a:rPr>
              <a:t>def(2)={NOTFOUND,iSub,rtnIndex,isPat,subjectLen,patternLen} use(2)={subject,pattern}</a:t>
            </a:r>
            <a:endParaRPr sz="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Courier New"/>
              <a:cs typeface="Courier New"/>
            </a:endParaRPr>
          </a:p>
          <a:p>
            <a:pPr marL="617220">
              <a:lnSpc>
                <a:spcPct val="100000"/>
              </a:lnSpc>
            </a:pPr>
            <a:r>
              <a:rPr sz="550" b="1" spc="5" dirty="0">
                <a:latin typeface="Times New Roman"/>
                <a:cs typeface="Times New Roman"/>
              </a:rPr>
              <a:t>3</a:t>
            </a:r>
            <a:endParaRPr sz="550">
              <a:latin typeface="Times New Roman"/>
              <a:cs typeface="Times New Roman"/>
            </a:endParaRPr>
          </a:p>
          <a:p>
            <a:pPr marR="981075" algn="r">
              <a:lnSpc>
                <a:spcPct val="100000"/>
              </a:lnSpc>
              <a:spcBef>
                <a:spcPts val="135"/>
              </a:spcBef>
            </a:pPr>
            <a:r>
              <a:rPr sz="550" b="1" spc="-10" dirty="0">
                <a:latin typeface="Courier New"/>
                <a:cs typeface="Courier New"/>
              </a:rPr>
              <a:t>use(3,11)=use(3,4)={iSub,patternLen,subjectLen,isPat}</a:t>
            </a:r>
            <a:endParaRPr sz="55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  <a:spcBef>
                <a:spcPts val="360"/>
              </a:spcBef>
            </a:pPr>
            <a:r>
              <a:rPr sz="550" b="1" spc="5" dirty="0">
                <a:latin typeface="Times New Roman"/>
                <a:cs typeface="Times New Roman"/>
              </a:rPr>
              <a:t>4</a:t>
            </a:r>
            <a:endParaRPr sz="550">
              <a:latin typeface="Times New Roman"/>
              <a:cs typeface="Times New Roman"/>
            </a:endParaRPr>
          </a:p>
          <a:p>
            <a:pPr marR="1033144" algn="r">
              <a:lnSpc>
                <a:spcPct val="100000"/>
              </a:lnSpc>
              <a:spcBef>
                <a:spcPts val="360"/>
              </a:spcBef>
            </a:pPr>
            <a:r>
              <a:rPr sz="550" b="1" spc="-10" dirty="0">
                <a:latin typeface="Courier New"/>
                <a:cs typeface="Courier New"/>
              </a:rPr>
              <a:t>use(4,10)=use(4,5)={subject,iSub,pattern}</a:t>
            </a:r>
            <a:endParaRPr sz="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0">
              <a:latin typeface="Courier New"/>
              <a:cs typeface="Courier New"/>
            </a:endParaRPr>
          </a:p>
          <a:p>
            <a:pPr marL="1207770" marR="852805" indent="-115570">
              <a:lnSpc>
                <a:spcPct val="103099"/>
              </a:lnSpc>
            </a:pPr>
            <a:r>
              <a:rPr sz="550" b="1" dirty="0">
                <a:latin typeface="Times New Roman"/>
                <a:cs typeface="Times New Roman"/>
              </a:rPr>
              <a:t>5</a:t>
            </a:r>
            <a:r>
              <a:rPr sz="550" b="1" spc="484" dirty="0">
                <a:latin typeface="Times New Roman"/>
                <a:cs typeface="Times New Roman"/>
              </a:rPr>
              <a:t> </a:t>
            </a:r>
            <a:r>
              <a:rPr sz="550" b="1" spc="-10" dirty="0">
                <a:latin typeface="Courier New"/>
                <a:cs typeface="Courier New"/>
              </a:rPr>
              <a:t>def(5)={rtnIndex,isPat,iPat} use(5)={iSub}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73756" y="2609414"/>
            <a:ext cx="194627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-10" dirty="0">
                <a:latin typeface="Courier New"/>
                <a:cs typeface="Courier New"/>
              </a:rPr>
              <a:t>use(7,8)=use(7,9)={subject,pattern,iSub,iPat}</a:t>
            </a:r>
            <a:endParaRPr sz="5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Def-</a:t>
            </a:r>
            <a:r>
              <a:rPr spc="-20" dirty="0"/>
              <a:t>paths</a:t>
            </a:r>
            <a:r>
              <a:rPr spc="-65" dirty="0"/>
              <a:t> </a:t>
            </a:r>
            <a:r>
              <a:rPr spc="-30" dirty="0"/>
              <a:t>and</a:t>
            </a:r>
            <a:r>
              <a:rPr spc="-60" dirty="0"/>
              <a:t> </a:t>
            </a:r>
            <a:r>
              <a:rPr spc="-65" dirty="0"/>
              <a:t>def-</a:t>
            </a:r>
            <a:r>
              <a:rPr spc="-35" dirty="0"/>
              <a:t>pairs:</a:t>
            </a:r>
            <a:r>
              <a:rPr spc="6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97604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35816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89209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233739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327" y="2385567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327" y="2537396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2689225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841066"/>
            <a:ext cx="52590" cy="525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4395" y="892605"/>
            <a:ext cx="3634740" cy="2193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pattern matching </a:t>
            </a:r>
            <a:r>
              <a:rPr sz="1100" spc="-50" dirty="0">
                <a:latin typeface="Tahoma"/>
                <a:cs typeface="Tahoma"/>
              </a:rPr>
              <a:t>example,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definition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70" dirty="0">
                <a:latin typeface="Calibri"/>
                <a:cs typeface="Calibri"/>
              </a:rPr>
              <a:t>iSub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node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10.</a:t>
            </a:r>
            <a:endParaRPr sz="1100">
              <a:latin typeface="Tahoma"/>
              <a:cs typeface="Tahoma"/>
            </a:endParaRPr>
          </a:p>
          <a:p>
            <a:pPr marL="12700" marR="1841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du-</a:t>
            </a:r>
            <a:r>
              <a:rPr sz="1100" spc="-20" dirty="0">
                <a:latin typeface="Tahoma"/>
                <a:cs typeface="Tahoma"/>
              </a:rPr>
              <a:t>path </a:t>
            </a:r>
            <a:r>
              <a:rPr sz="1100" spc="-30" dirty="0">
                <a:latin typeface="Tahoma"/>
                <a:cs typeface="Tahoma"/>
              </a:rPr>
              <a:t>set </a:t>
            </a:r>
            <a:r>
              <a:rPr sz="1100" spc="-1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respect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90" dirty="0">
                <a:latin typeface="Calibri"/>
                <a:cs typeface="Calibri"/>
              </a:rPr>
              <a:t>iSub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node </a:t>
            </a:r>
            <a:r>
              <a:rPr sz="1100" spc="-20" dirty="0">
                <a:latin typeface="Tahoma"/>
                <a:cs typeface="Tahoma"/>
              </a:rPr>
              <a:t>10: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du</a:t>
            </a:r>
            <a:r>
              <a:rPr sz="1100" spc="-40" dirty="0">
                <a:latin typeface="Tahoma"/>
                <a:cs typeface="Tahoma"/>
              </a:rPr>
              <a:t>(10</a:t>
            </a:r>
            <a:r>
              <a:rPr sz="1100" i="1" spc="-40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70" dirty="0">
                <a:latin typeface="Calibri"/>
                <a:cs typeface="Calibri"/>
              </a:rPr>
              <a:t>iSub</a:t>
            </a:r>
            <a:r>
              <a:rPr sz="1100" spc="70" dirty="0">
                <a:latin typeface="Tahoma"/>
                <a:cs typeface="Tahoma"/>
              </a:rPr>
              <a:t>)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Palatino Linotype"/>
                <a:cs typeface="Palatino Linotype"/>
              </a:rPr>
              <a:t>{</a:t>
            </a:r>
            <a:r>
              <a:rPr sz="1100" spc="-30" dirty="0">
                <a:latin typeface="Tahoma"/>
                <a:cs typeface="Tahoma"/>
              </a:rPr>
              <a:t>[10,3,4],[10,3,4,5],[10,3,4,5,6,7,8],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[10,3,4,5,6,7,9],[10,3,4,5,6,10],[10,3,4,5,6,7,8,10],[10,3,4,10]</a:t>
            </a:r>
            <a:r>
              <a:rPr sz="1100" i="1" spc="-45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ts val="1200"/>
              </a:lnSpc>
              <a:spcBef>
                <a:spcPts val="31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def-</a:t>
            </a:r>
            <a:r>
              <a:rPr sz="1100" spc="-25" dirty="0">
                <a:latin typeface="Tahoma"/>
                <a:cs typeface="Tahoma"/>
              </a:rPr>
              <a:t>path</a:t>
            </a:r>
            <a:r>
              <a:rPr sz="1100" spc="-30" dirty="0">
                <a:latin typeface="Tahoma"/>
                <a:cs typeface="Tahoma"/>
              </a:rPr>
              <a:t> 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split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following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def-</a:t>
            </a:r>
            <a:r>
              <a:rPr sz="1100" spc="-20" dirty="0">
                <a:latin typeface="Tahoma"/>
                <a:cs typeface="Tahoma"/>
              </a:rPr>
              <a:t>pair </a:t>
            </a:r>
            <a:r>
              <a:rPr sz="1100" spc="-10" dirty="0">
                <a:latin typeface="Tahoma"/>
                <a:cs typeface="Tahoma"/>
              </a:rPr>
              <a:t>sets: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50"/>
              </a:spcBef>
            </a:pPr>
            <a:r>
              <a:rPr sz="1000" i="1" spc="-10" dirty="0">
                <a:latin typeface="Trebuchet MS"/>
                <a:cs typeface="Trebuchet MS"/>
              </a:rPr>
              <a:t>du</a:t>
            </a:r>
            <a:r>
              <a:rPr sz="1000" spc="-10" dirty="0">
                <a:latin typeface="Tahoma"/>
                <a:cs typeface="Tahoma"/>
              </a:rPr>
              <a:t>(10,4,</a:t>
            </a:r>
            <a:r>
              <a:rPr sz="1000" spc="-10" dirty="0">
                <a:latin typeface="Calibri"/>
                <a:cs typeface="Calibri"/>
              </a:rPr>
              <a:t>iSub</a:t>
            </a:r>
            <a:r>
              <a:rPr sz="1000" spc="-10" dirty="0">
                <a:latin typeface="Tahoma"/>
                <a:cs typeface="Tahoma"/>
              </a:rPr>
              <a:t>)=</a:t>
            </a:r>
            <a:r>
              <a:rPr sz="1000" i="1" spc="-10" dirty="0">
                <a:latin typeface="Palatino Linotype"/>
                <a:cs typeface="Palatino Linotype"/>
              </a:rPr>
              <a:t>{</a:t>
            </a:r>
            <a:r>
              <a:rPr sz="1000" spc="-10" dirty="0">
                <a:latin typeface="Tahoma"/>
                <a:cs typeface="Tahoma"/>
              </a:rPr>
              <a:t>[10,3,4]</a:t>
            </a:r>
            <a:r>
              <a:rPr sz="1000" i="1" spc="-10" dirty="0">
                <a:latin typeface="Palatino Linotype"/>
                <a:cs typeface="Palatino Linotype"/>
              </a:rPr>
              <a:t>}</a:t>
            </a:r>
            <a:r>
              <a:rPr sz="1000" spc="-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i="1" spc="-10" dirty="0">
                <a:latin typeface="Trebuchet MS"/>
                <a:cs typeface="Trebuchet MS"/>
              </a:rPr>
              <a:t>du</a:t>
            </a:r>
            <a:r>
              <a:rPr sz="1000" spc="-10" dirty="0">
                <a:latin typeface="Tahoma"/>
                <a:cs typeface="Tahoma"/>
              </a:rPr>
              <a:t>(10,5,</a:t>
            </a:r>
            <a:r>
              <a:rPr sz="1000" spc="-10" dirty="0">
                <a:latin typeface="Calibri"/>
                <a:cs typeface="Calibri"/>
              </a:rPr>
              <a:t>iSub</a:t>
            </a:r>
            <a:r>
              <a:rPr sz="1000" spc="-10" dirty="0">
                <a:latin typeface="Tahoma"/>
                <a:cs typeface="Tahoma"/>
              </a:rPr>
              <a:t>)=</a:t>
            </a:r>
            <a:r>
              <a:rPr sz="1000" i="1" spc="-10" dirty="0">
                <a:latin typeface="Palatino Linotype"/>
                <a:cs typeface="Palatino Linotype"/>
              </a:rPr>
              <a:t>{</a:t>
            </a:r>
            <a:r>
              <a:rPr sz="1000" spc="-10" dirty="0">
                <a:latin typeface="Tahoma"/>
                <a:cs typeface="Tahoma"/>
              </a:rPr>
              <a:t>[10,3,4,5]</a:t>
            </a:r>
            <a:r>
              <a:rPr sz="1000" i="1" spc="-10" dirty="0">
                <a:latin typeface="Palatino Linotype"/>
                <a:cs typeface="Palatino Linotype"/>
              </a:rPr>
              <a:t>}</a:t>
            </a:r>
            <a:r>
              <a:rPr sz="1000" spc="-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i="1" spc="-10" dirty="0">
                <a:latin typeface="Trebuchet MS"/>
                <a:cs typeface="Trebuchet MS"/>
              </a:rPr>
              <a:t>du</a:t>
            </a:r>
            <a:r>
              <a:rPr sz="1000" spc="-10" dirty="0">
                <a:latin typeface="Tahoma"/>
                <a:cs typeface="Tahoma"/>
              </a:rPr>
              <a:t>(10,8,</a:t>
            </a:r>
            <a:r>
              <a:rPr sz="1000" spc="-10" dirty="0">
                <a:latin typeface="Calibri"/>
                <a:cs typeface="Calibri"/>
              </a:rPr>
              <a:t>iSub</a:t>
            </a:r>
            <a:r>
              <a:rPr sz="1000" spc="-10" dirty="0">
                <a:latin typeface="Tahoma"/>
                <a:cs typeface="Tahoma"/>
              </a:rPr>
              <a:t>)=</a:t>
            </a:r>
            <a:r>
              <a:rPr sz="1000" i="1" spc="-10" dirty="0">
                <a:latin typeface="Palatino Linotype"/>
                <a:cs typeface="Palatino Linotype"/>
              </a:rPr>
              <a:t>{</a:t>
            </a:r>
            <a:r>
              <a:rPr sz="1000" spc="-10" dirty="0">
                <a:latin typeface="Tahoma"/>
                <a:cs typeface="Tahoma"/>
              </a:rPr>
              <a:t>[10,3,4,5,6,7,8]</a:t>
            </a:r>
            <a:r>
              <a:rPr sz="1000" i="1" spc="-10" dirty="0">
                <a:latin typeface="Palatino Linotype"/>
                <a:cs typeface="Palatino Linotype"/>
              </a:rPr>
              <a:t>}</a:t>
            </a:r>
            <a:r>
              <a:rPr sz="1000" spc="-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572770">
              <a:lnSpc>
                <a:spcPts val="1200"/>
              </a:lnSpc>
              <a:spcBef>
                <a:spcPts val="35"/>
              </a:spcBef>
            </a:pPr>
            <a:r>
              <a:rPr sz="1000" i="1" spc="-10" dirty="0">
                <a:latin typeface="Trebuchet MS"/>
                <a:cs typeface="Trebuchet MS"/>
              </a:rPr>
              <a:t>du</a:t>
            </a:r>
            <a:r>
              <a:rPr sz="1000" spc="-10" dirty="0">
                <a:latin typeface="Tahoma"/>
                <a:cs typeface="Tahoma"/>
              </a:rPr>
              <a:t>(10,9,</a:t>
            </a:r>
            <a:r>
              <a:rPr sz="1000" spc="-10" dirty="0">
                <a:latin typeface="Calibri"/>
                <a:cs typeface="Calibri"/>
              </a:rPr>
              <a:t>iSub</a:t>
            </a:r>
            <a:r>
              <a:rPr sz="1000" spc="-10" dirty="0">
                <a:latin typeface="Tahoma"/>
                <a:cs typeface="Tahoma"/>
              </a:rPr>
              <a:t>)=</a:t>
            </a:r>
            <a:r>
              <a:rPr sz="1000" i="1" spc="-10" dirty="0">
                <a:latin typeface="Palatino Linotype"/>
                <a:cs typeface="Palatino Linotype"/>
              </a:rPr>
              <a:t>{</a:t>
            </a:r>
            <a:r>
              <a:rPr sz="1000" spc="-10" dirty="0">
                <a:latin typeface="Tahoma"/>
                <a:cs typeface="Tahoma"/>
              </a:rPr>
              <a:t>[10,3,4,5,6,7,9]</a:t>
            </a:r>
            <a:r>
              <a:rPr sz="1000" i="1" spc="-10" dirty="0">
                <a:latin typeface="Palatino Linotype"/>
                <a:cs typeface="Palatino Linotype"/>
              </a:rPr>
              <a:t>}</a:t>
            </a:r>
            <a:r>
              <a:rPr sz="1000" spc="-10" dirty="0">
                <a:latin typeface="Tahoma"/>
                <a:cs typeface="Tahoma"/>
              </a:rPr>
              <a:t>. </a:t>
            </a:r>
            <a:r>
              <a:rPr sz="1000" i="1" spc="-35" dirty="0">
                <a:latin typeface="Trebuchet MS"/>
                <a:cs typeface="Trebuchet MS"/>
              </a:rPr>
              <a:t>du</a:t>
            </a:r>
            <a:r>
              <a:rPr sz="1000" spc="-35" dirty="0">
                <a:latin typeface="Tahoma"/>
                <a:cs typeface="Tahoma"/>
              </a:rPr>
              <a:t>(10,10,</a:t>
            </a:r>
            <a:r>
              <a:rPr sz="1000" spc="-35" dirty="0">
                <a:latin typeface="Calibri"/>
                <a:cs typeface="Calibri"/>
              </a:rPr>
              <a:t>iSub</a:t>
            </a:r>
            <a:r>
              <a:rPr sz="1000" spc="-35" dirty="0">
                <a:latin typeface="Tahoma"/>
                <a:cs typeface="Tahoma"/>
              </a:rPr>
              <a:t>)=</a:t>
            </a:r>
            <a:r>
              <a:rPr sz="1000" i="1" spc="-35" dirty="0">
                <a:latin typeface="Palatino Linotype"/>
                <a:cs typeface="Palatino Linotype"/>
              </a:rPr>
              <a:t>{</a:t>
            </a:r>
            <a:r>
              <a:rPr sz="1000" spc="-35" dirty="0">
                <a:latin typeface="Tahoma"/>
                <a:cs typeface="Tahoma"/>
              </a:rPr>
              <a:t>[10,3,4,5,6,10],[10,3,4,5,6,7,8,10], </a:t>
            </a:r>
            <a:r>
              <a:rPr sz="1000" spc="-10" dirty="0">
                <a:latin typeface="Tahoma"/>
                <a:cs typeface="Tahoma"/>
              </a:rPr>
              <a:t>[10,3,4,10]</a:t>
            </a:r>
            <a:r>
              <a:rPr sz="1000" i="1" spc="-10" dirty="0">
                <a:latin typeface="Palatino Linotype"/>
                <a:cs typeface="Palatino Linotype"/>
              </a:rPr>
              <a:t>}</a:t>
            </a:r>
            <a:r>
              <a:rPr sz="1000" spc="-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Towards</a:t>
            </a:r>
            <a:r>
              <a:rPr spc="-30" dirty="0"/>
              <a:t> </a:t>
            </a:r>
            <a:r>
              <a:rPr spc="-40" dirty="0"/>
              <a:t>defining</a:t>
            </a:r>
            <a:r>
              <a:rPr spc="-25" dirty="0"/>
              <a:t> </a:t>
            </a:r>
            <a:r>
              <a:rPr spc="-45" dirty="0"/>
              <a:t>data-</a:t>
            </a:r>
            <a:r>
              <a:rPr spc="-30" dirty="0"/>
              <a:t>flow</a:t>
            </a:r>
            <a:r>
              <a:rPr spc="-25" dirty="0"/>
              <a:t> </a:t>
            </a:r>
            <a:r>
              <a:rPr spc="-70" dirty="0"/>
              <a:t>coverage</a:t>
            </a:r>
            <a:r>
              <a:rPr spc="-30" dirty="0"/>
              <a:t> </a:t>
            </a:r>
            <a:r>
              <a:rPr spc="-10"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52232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168779"/>
            <a:ext cx="357314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60020" algn="just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Like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structural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criteria,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tours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side-</a:t>
            </a:r>
            <a:r>
              <a:rPr sz="1100" spc="-20" dirty="0">
                <a:latin typeface="Tahoma"/>
                <a:cs typeface="Tahoma"/>
              </a:rPr>
              <a:t>trips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flow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criteria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too.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make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criteria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feasible.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29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p</a:t>
            </a:r>
            <a:r>
              <a:rPr sz="1100" i="1" spc="10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said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du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tour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sub-</a:t>
            </a:r>
            <a:r>
              <a:rPr sz="1100" spc="-25" dirty="0">
                <a:latin typeface="Tahoma"/>
                <a:cs typeface="Tahoma"/>
              </a:rPr>
              <a:t>path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</a:t>
            </a:r>
            <a:r>
              <a:rPr sz="1100" i="1" spc="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ahoma"/>
                <a:cs typeface="Tahoma"/>
              </a:rPr>
              <a:t>with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respect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i="1" dirty="0">
                <a:latin typeface="Trebuchet MS"/>
                <a:cs typeface="Trebuchet MS"/>
              </a:rPr>
              <a:t>v</a:t>
            </a:r>
            <a:r>
              <a:rPr sz="1100" i="1" spc="80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p</a:t>
            </a:r>
            <a:r>
              <a:rPr sz="1100" i="1" spc="2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ahoma"/>
                <a:cs typeface="Tahoma"/>
              </a:rPr>
              <a:t>tours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</a:t>
            </a:r>
            <a:r>
              <a:rPr sz="1100" i="1" spc="7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portion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p</a:t>
            </a:r>
            <a:r>
              <a:rPr sz="1100" i="1" spc="20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d</a:t>
            </a:r>
            <a:r>
              <a:rPr sz="1100" i="1" spc="7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ahoma"/>
                <a:cs typeface="Tahoma"/>
              </a:rPr>
              <a:t>corresponds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def-</a:t>
            </a:r>
            <a:r>
              <a:rPr sz="1100" spc="-45" dirty="0">
                <a:latin typeface="Tahoma"/>
                <a:cs typeface="Tahoma"/>
              </a:rPr>
              <a:t>clear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respect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v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29464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We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0" dirty="0">
                <a:latin typeface="Tahoma"/>
                <a:cs typeface="Tahoma"/>
              </a:rPr>
              <a:t> allow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def-</a:t>
            </a:r>
            <a:r>
              <a:rPr sz="1100" spc="-45" dirty="0">
                <a:solidFill>
                  <a:srgbClr val="0000FF"/>
                </a:solidFill>
                <a:latin typeface="Tahoma"/>
                <a:cs typeface="Tahoma"/>
              </a:rPr>
              <a:t>clear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0000FF"/>
                </a:solidFill>
                <a:latin typeface="Tahoma"/>
                <a:cs typeface="Tahoma"/>
              </a:rPr>
              <a:t>side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trips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respect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v</a:t>
            </a:r>
            <a:r>
              <a:rPr sz="1100" i="1" spc="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ahoma"/>
                <a:cs typeface="Tahoma"/>
              </a:rPr>
              <a:t>while </a:t>
            </a:r>
            <a:r>
              <a:rPr sz="1100" spc="-25" dirty="0">
                <a:latin typeface="Tahoma"/>
                <a:cs typeface="Tahoma"/>
              </a:rPr>
              <a:t>touring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du-</a:t>
            </a:r>
            <a:r>
              <a:rPr sz="1100" spc="-20" dirty="0">
                <a:latin typeface="Tahoma"/>
                <a:cs typeface="Tahoma"/>
              </a:rPr>
              <a:t>path,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needed.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3433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84437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39856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spc="-25" dirty="0"/>
              <a:t>flow</a:t>
            </a:r>
            <a:r>
              <a:rPr spc="-40" dirty="0"/>
              <a:t> </a:t>
            </a:r>
            <a:r>
              <a:rPr spc="-10" dirty="0"/>
              <a:t>criteria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08328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1836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928393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1171064"/>
            <a:ext cx="3913504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374140" indent="-277495" algn="just">
              <a:lnSpc>
                <a:spcPct val="125299"/>
              </a:lnSpc>
              <a:spcBef>
                <a:spcPts val="100"/>
              </a:spcBef>
            </a:pPr>
            <a:r>
              <a:rPr sz="1100" spc="-20" dirty="0">
                <a:latin typeface="Tahoma"/>
                <a:cs typeface="Tahoma"/>
              </a:rPr>
              <a:t>There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three </a:t>
            </a:r>
            <a:r>
              <a:rPr sz="1100" spc="-55" dirty="0">
                <a:latin typeface="Tahoma"/>
                <a:cs typeface="Tahoma"/>
              </a:rPr>
              <a:t>common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flow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criteria: </a:t>
            </a:r>
            <a:r>
              <a:rPr sz="1100" dirty="0">
                <a:latin typeface="Tahoma"/>
                <a:cs typeface="Tahoma"/>
              </a:rPr>
              <a:t>TR: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Each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reaches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Trebuchet MS"/>
                <a:cs typeface="Trebuchet MS"/>
              </a:rPr>
              <a:t>at</a:t>
            </a:r>
            <a:r>
              <a:rPr sz="1100" i="1" spc="-5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Trebuchet MS"/>
                <a:cs typeface="Trebuchet MS"/>
              </a:rPr>
              <a:t>least</a:t>
            </a:r>
            <a:r>
              <a:rPr sz="1100" i="1" spc="-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one</a:t>
            </a:r>
            <a:r>
              <a:rPr sz="1100" i="1" spc="-10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Trebuchet MS"/>
                <a:cs typeface="Trebuchet MS"/>
              </a:rPr>
              <a:t>use</a:t>
            </a:r>
            <a:r>
              <a:rPr sz="1100" spc="-25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TR: </a:t>
            </a:r>
            <a:r>
              <a:rPr sz="1100" spc="-10" dirty="0">
                <a:latin typeface="Tahoma"/>
                <a:cs typeface="Tahoma"/>
              </a:rPr>
              <a:t>Each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reaches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75" dirty="0">
                <a:latin typeface="Trebuchet MS"/>
                <a:cs typeface="Trebuchet MS"/>
              </a:rPr>
              <a:t>all</a:t>
            </a:r>
            <a:r>
              <a:rPr sz="1100" i="1" spc="10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possible</a:t>
            </a:r>
            <a:r>
              <a:rPr sz="1100" i="1" spc="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uses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marR="240665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TR: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Each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reaches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possible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through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75" dirty="0">
                <a:latin typeface="Trebuchet MS"/>
                <a:cs typeface="Trebuchet MS"/>
              </a:rPr>
              <a:t>all</a:t>
            </a:r>
            <a:r>
              <a:rPr sz="1100" i="1" spc="-5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possible </a:t>
            </a:r>
            <a:r>
              <a:rPr sz="1100" i="1" spc="-55" dirty="0">
                <a:latin typeface="Trebuchet MS"/>
                <a:cs typeface="Trebuchet MS"/>
              </a:rPr>
              <a:t>du-</a:t>
            </a:r>
            <a:r>
              <a:rPr sz="1100" i="1" spc="-10" dirty="0">
                <a:latin typeface="Trebuchet MS"/>
                <a:cs typeface="Trebuchet MS"/>
              </a:rPr>
              <a:t>paths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To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test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paths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satisfy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criteria,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50" dirty="0">
                <a:latin typeface="Tahoma"/>
                <a:cs typeface="Tahoma"/>
              </a:rPr>
              <a:t>we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assume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effort touring,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i.e.,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side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trips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allowed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long</a:t>
            </a:r>
            <a:r>
              <a:rPr sz="1100" spc="-30" dirty="0">
                <a:latin typeface="Tahoma"/>
                <a:cs typeface="Tahoma"/>
              </a:rPr>
              <a:t> as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def-</a:t>
            </a:r>
            <a:r>
              <a:rPr sz="1100" spc="-10" dirty="0">
                <a:latin typeface="Tahoma"/>
                <a:cs typeface="Tahoma"/>
              </a:rPr>
              <a:t>clear.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1503</Words>
  <Application>Microsoft Office PowerPoint</Application>
  <PresentationFormat>Custom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Palatino Linotype</vt:lpstr>
      <vt:lpstr>Tahoma</vt:lpstr>
      <vt:lpstr>Times New Roman</vt:lpstr>
      <vt:lpstr>Trebuchet MS</vt:lpstr>
      <vt:lpstr>Office Theme</vt:lpstr>
      <vt:lpstr>Algorithms: Data Flow Graph Coverage Criteria</vt:lpstr>
      <vt:lpstr>Graph coverage criteria: Overview</vt:lpstr>
      <vt:lpstr>Data flow coverage criteria</vt:lpstr>
      <vt:lpstr>Grouping du-paths: As per definitions</vt:lpstr>
      <vt:lpstr>Grouping du-paths: As per definitions and uses</vt:lpstr>
      <vt:lpstr>Pattern Matching example</vt:lpstr>
      <vt:lpstr>Def-paths and def-pairs: Example</vt:lpstr>
      <vt:lpstr>Towards defining data-flow coverage criteria</vt:lpstr>
      <vt:lpstr>Data flow criteria</vt:lpstr>
      <vt:lpstr>Data flow criteria</vt:lpstr>
      <vt:lpstr>Data flow coverage criteria: A simple example</vt:lpstr>
      <vt:lpstr>Graph structural coverage criteria: subsumption</vt:lpstr>
      <vt:lpstr>Data flow coverage criteria subsumption</vt:lpstr>
      <vt:lpstr>Data flow coverage criteria subsumption</vt:lpstr>
      <vt:lpstr>Graph data flow coverage criteria: subsumption</vt:lpstr>
      <vt:lpstr>Graph criteria: subsumption</vt:lpstr>
      <vt:lpstr>Graph criteria: subsumption</vt:lpstr>
      <vt:lpstr>Data flow testing: Process</vt:lpstr>
      <vt:lpstr>Data flow testing: Algorithms</vt:lpstr>
      <vt:lpstr>Reference material</vt:lpstr>
      <vt:lpstr>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Data Flow Graph Coverage Criteria</dc:title>
  <dc:creator>Meenakshi D'Souza</dc:creator>
  <cp:lastModifiedBy>asus</cp:lastModifiedBy>
  <cp:revision>3</cp:revision>
  <dcterms:created xsi:type="dcterms:W3CDTF">2023-04-02T14:43:02Z</dcterms:created>
  <dcterms:modified xsi:type="dcterms:W3CDTF">2023-04-02T18:24:42Z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2023-04-02T00:00:00Z</vt:filetime>
  </property>
  <property fmtid="{D5CDD505-2E9C-101B-9397-08002B2CF9AE}" pid="5" name="PTEX.Fullbanner">
    <vt:lpwstr>This is pdfTeX, Version 3.14159265-2.6-1.40.20 (TeX Live 2019/Debian) kpathsea version 6.3.1</vt:lpwstr>
  </property>
  <property fmtid="{D5CDD505-2E9C-101B-9397-08002B2CF9AE}" pid="6" name="Producer">
    <vt:lpwstr>pdfTeX-1.40.20</vt:lpwstr>
  </property>
</Properties>
</file>