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125" y="1207653"/>
            <a:ext cx="3917848" cy="1313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93" y="172700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9193" y="1771436"/>
            <a:ext cx="4040504" cy="677545"/>
            <a:chOff x="309193" y="1771436"/>
            <a:chExt cx="4040504" cy="677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347087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334387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777581"/>
              <a:ext cx="50751" cy="5695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1771436"/>
              <a:ext cx="3989704" cy="626745"/>
            </a:xfrm>
            <a:custGeom>
              <a:avLst/>
              <a:gdLst/>
              <a:ahLst/>
              <a:cxnLst/>
              <a:rect l="l" t="t" r="r" b="b"/>
              <a:pathLst>
                <a:path w="3989704" h="626744">
                  <a:moveTo>
                    <a:pt x="3989652" y="0"/>
                  </a:moveTo>
                  <a:lnTo>
                    <a:pt x="0" y="0"/>
                  </a:lnTo>
                  <a:lnTo>
                    <a:pt x="0" y="575651"/>
                  </a:lnTo>
                  <a:lnTo>
                    <a:pt x="4008" y="595375"/>
                  </a:lnTo>
                  <a:lnTo>
                    <a:pt x="14922" y="611528"/>
                  </a:lnTo>
                  <a:lnTo>
                    <a:pt x="31075" y="622443"/>
                  </a:lnTo>
                  <a:lnTo>
                    <a:pt x="50800" y="626451"/>
                  </a:lnTo>
                  <a:lnTo>
                    <a:pt x="3938852" y="626451"/>
                  </a:lnTo>
                  <a:lnTo>
                    <a:pt x="3958576" y="622443"/>
                  </a:lnTo>
                  <a:lnTo>
                    <a:pt x="3974729" y="611528"/>
                  </a:lnTo>
                  <a:lnTo>
                    <a:pt x="3985644" y="595375"/>
                  </a:lnTo>
                  <a:lnTo>
                    <a:pt x="3989652" y="57565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815673"/>
              <a:ext cx="0" cy="550545"/>
            </a:xfrm>
            <a:custGeom>
              <a:avLst/>
              <a:gdLst/>
              <a:ahLst/>
              <a:cxnLst/>
              <a:rect l="l" t="t" r="r" b="b"/>
              <a:pathLst>
                <a:path h="550544">
                  <a:moveTo>
                    <a:pt x="0" y="5504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8029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7902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7775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3529" y="1829597"/>
            <a:ext cx="339979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60170" marR="5080" indent="-1348105">
              <a:lnSpc>
                <a:spcPct val="106700"/>
              </a:lnSpc>
              <a:spcBef>
                <a:spcPts val="2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flow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criteria:</a:t>
            </a:r>
            <a:r>
              <a:rPr sz="14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498" y="2607969"/>
            <a:ext cx="2218690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latin typeface="Microsoft Sans Serif"/>
                <a:cs typeface="Microsoft Sans Serif"/>
              </a:rPr>
              <a:t>.</a:t>
            </a:r>
            <a:endParaRPr sz="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du-pairs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190618"/>
          <a:ext cx="2570480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95">
                <a:tc>
                  <a:txBody>
                    <a:bodyPr/>
                    <a:lstStyle/>
                    <a:p>
                      <a:pPr marL="88265">
                        <a:lnSpc>
                          <a:spcPts val="129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Variable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1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pairs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50"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Microsoft Sans Serif"/>
                          <a:cs typeface="Microsoft Sans Serif"/>
                        </a:rPr>
                        <a:t>numbers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(1,4),(1,5),(1,7)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length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(1,5),(1,8),(1,(3,4)),(1,(3,5)),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(1,(6,7)),(1,(6,8))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med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(5,8)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var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(8,8)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95" dirty="0">
                          <a:latin typeface="Microsoft Sans Serif"/>
                          <a:cs typeface="Microsoft Sans Serif"/>
                        </a:rPr>
                        <a:t>sd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(8,8)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04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mean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(5,7),(5,8)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du-pairs,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contd.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259452"/>
          <a:ext cx="3609340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82">
                <a:tc>
                  <a:txBody>
                    <a:bodyPr/>
                    <a:lstStyle/>
                    <a:p>
                      <a:pPr marL="88265">
                        <a:lnSpc>
                          <a:spcPts val="129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Variable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1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pairs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63"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sum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(1,4),(1,5),(4,4),(4,5)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varsum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(5,7),(5,8),(7,7),(7,8)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882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(2,4),(2,(3,4)),(2,(3,5)),(2,7),(2,(6,7)),(2,(6,8))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(4,4),(4,(3,4)),(4,(3,5)),(4,7),(4,(6,7)),(4,(6,8))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(5,7),(5,(6,7)),(5,(6,8))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(7,7),(7,(6,7)),(7,(6,8))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DU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paths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144060"/>
          <a:ext cx="3464560" cy="15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538"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Variable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b="1" spc="5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pairs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b="1" spc="5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0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paths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27">
                <a:tc>
                  <a:txBody>
                    <a:bodyPr/>
                    <a:lstStyle/>
                    <a:p>
                      <a:pPr marL="88265">
                        <a:lnSpc>
                          <a:spcPts val="1055"/>
                        </a:lnSpc>
                      </a:pP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number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(1,4),(1,5),(1,7)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[1,2,3,4],[1,2,3,5],[1,2,3,5,6,7]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length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(1,5),(1,8)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[1,2,3,5],[1,2,3,5,6,8]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(1,(3,4)),(1,(3,5)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[1,2,3,4],[1,2,3,5]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(1,(6,7)),(1,(6,8))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[1,2,3,5,6,7],[1,2,3,5,6,8]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70" dirty="0">
                          <a:latin typeface="Microsoft Sans Serif"/>
                          <a:cs typeface="Microsoft Sans Serif"/>
                        </a:rPr>
                        <a:t>med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(5,8)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Microsoft Sans Serif"/>
                          <a:cs typeface="Microsoft Sans Serif"/>
                        </a:rPr>
                        <a:t>var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(8,8)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path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80" dirty="0">
                          <a:latin typeface="Microsoft Sans Serif"/>
                          <a:cs typeface="Microsoft Sans Serif"/>
                        </a:rPr>
                        <a:t>needed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85" dirty="0">
                          <a:latin typeface="Microsoft Sans Serif"/>
                          <a:cs typeface="Microsoft Sans Serif"/>
                        </a:rPr>
                        <a:t>sd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(8,8)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path</a:t>
                      </a:r>
                      <a:r>
                        <a:rPr sz="1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80" dirty="0">
                          <a:latin typeface="Microsoft Sans Serif"/>
                          <a:cs typeface="Microsoft Sans Serif"/>
                        </a:rPr>
                        <a:t>needed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70" dirty="0">
                          <a:latin typeface="Microsoft Sans Serif"/>
                          <a:cs typeface="Microsoft Sans Serif"/>
                        </a:rPr>
                        <a:t>mean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(1,4),(1,5)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[1,2,3,4],[1,2,3,5]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(4,4),(4,5)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[4,3,4],[4,3,5]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DU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paths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265523"/>
          <a:ext cx="3268345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538"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Variable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b="1" spc="5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pairs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b="1" spc="5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0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paths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27">
                <a:tc>
                  <a:txBody>
                    <a:bodyPr/>
                    <a:lstStyle/>
                    <a:p>
                      <a:pPr marL="88265">
                        <a:lnSpc>
                          <a:spcPts val="1055"/>
                        </a:lnSpc>
                      </a:pPr>
                      <a:r>
                        <a:rPr sz="1000" spc="-70" dirty="0">
                          <a:latin typeface="Microsoft Sans Serif"/>
                          <a:cs typeface="Microsoft Sans Serif"/>
                        </a:rPr>
                        <a:t>mean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(5,7),(5,8)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[5,6,7],[5,6,8]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spc="-60" dirty="0">
                          <a:latin typeface="Microsoft Sans Serif"/>
                          <a:cs typeface="Microsoft Sans Serif"/>
                        </a:rPr>
                        <a:t>varsum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(5,7),(5,8)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[5,6,7],5,6,8]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(7,7),(7,8)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[7,6,7],[7,6,8]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82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(2,4),(2,(3,4)),(2,(3,5))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[2,3,4],[2,3,4],[2,3,5]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(4,4),(4,(3,4)),(4,(3,5))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[4,3,4],[4,3,4],[4,3,5]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(5,7),(5,(6,7)),(5,(6,8))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[5,6,7],[5,6,7],[5,6,8]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(7,7),(7,(6,7)),(7,(6,8))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[7,6,7],[7,6,7],[7,6,8]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Statistics</a:t>
            </a:r>
            <a:r>
              <a:rPr spc="25" dirty="0"/>
              <a:t> </a:t>
            </a:r>
            <a:r>
              <a:rPr spc="-65" dirty="0"/>
              <a:t>program:</a:t>
            </a:r>
            <a:r>
              <a:rPr spc="175" dirty="0"/>
              <a:t> </a:t>
            </a:r>
            <a:r>
              <a:rPr spc="-35" dirty="0"/>
              <a:t>Du-paths</a:t>
            </a:r>
            <a:r>
              <a:rPr spc="25" dirty="0"/>
              <a:t> </a:t>
            </a:r>
            <a:r>
              <a:rPr spc="-30" dirty="0"/>
              <a:t>without</a:t>
            </a:r>
            <a:r>
              <a:rPr spc="25" dirty="0"/>
              <a:t> </a:t>
            </a:r>
            <a:r>
              <a:rPr spc="-40" dirty="0"/>
              <a:t>duplicates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0441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694230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7134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06115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23827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428074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75"/>
              </a:spcBef>
            </a:pPr>
            <a:r>
              <a:rPr spc="-50" dirty="0"/>
              <a:t>There</a:t>
            </a:r>
            <a:r>
              <a:rPr spc="70" dirty="0"/>
              <a:t> </a:t>
            </a:r>
            <a:r>
              <a:rPr spc="-80" dirty="0"/>
              <a:t>are</a:t>
            </a:r>
            <a:r>
              <a:rPr spc="70" dirty="0"/>
              <a:t> </a:t>
            </a:r>
            <a:r>
              <a:rPr spc="-70" dirty="0"/>
              <a:t>38</a:t>
            </a:r>
            <a:r>
              <a:rPr spc="75" dirty="0"/>
              <a:t> </a:t>
            </a:r>
            <a:r>
              <a:rPr spc="-45" dirty="0"/>
              <a:t>du-paths</a:t>
            </a:r>
            <a:r>
              <a:rPr spc="70" dirty="0"/>
              <a:t> </a:t>
            </a:r>
            <a:r>
              <a:rPr spc="-25" dirty="0"/>
              <a:t>for</a:t>
            </a:r>
            <a:r>
              <a:rPr spc="75" dirty="0"/>
              <a:t> </a:t>
            </a:r>
            <a:r>
              <a:rPr spc="-30" dirty="0"/>
              <a:t>Stats,</a:t>
            </a:r>
            <a:r>
              <a:rPr spc="70" dirty="0"/>
              <a:t> </a:t>
            </a:r>
            <a:r>
              <a:rPr spc="-5" dirty="0"/>
              <a:t>but</a:t>
            </a:r>
            <a:r>
              <a:rPr spc="75" dirty="0"/>
              <a:t> </a:t>
            </a:r>
            <a:r>
              <a:rPr spc="-40" dirty="0"/>
              <a:t>only</a:t>
            </a:r>
            <a:r>
              <a:rPr spc="70" dirty="0"/>
              <a:t> </a:t>
            </a:r>
            <a:r>
              <a:rPr spc="-70" dirty="0"/>
              <a:t>12</a:t>
            </a:r>
            <a:r>
              <a:rPr spc="75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35" dirty="0"/>
              <a:t>them</a:t>
            </a:r>
            <a:r>
              <a:rPr spc="75" dirty="0"/>
              <a:t> </a:t>
            </a:r>
            <a:r>
              <a:rPr spc="-80" dirty="0"/>
              <a:t>are</a:t>
            </a:r>
            <a:r>
              <a:rPr spc="70" dirty="0"/>
              <a:t> </a:t>
            </a:r>
            <a:r>
              <a:rPr spc="-50" dirty="0"/>
              <a:t>unique.</a:t>
            </a:r>
          </a:p>
          <a:p>
            <a:pPr marL="290195">
              <a:lnSpc>
                <a:spcPct val="100000"/>
              </a:lnSpc>
              <a:spcBef>
                <a:spcPts val="175"/>
              </a:spcBef>
            </a:pPr>
            <a:r>
              <a:rPr spc="-50" dirty="0"/>
              <a:t>Paths</a:t>
            </a:r>
            <a:r>
              <a:rPr spc="55" dirty="0"/>
              <a:t> </a:t>
            </a:r>
            <a:r>
              <a:rPr spc="5" dirty="0"/>
              <a:t>that</a:t>
            </a:r>
            <a:r>
              <a:rPr spc="55" dirty="0"/>
              <a:t> </a:t>
            </a:r>
            <a:r>
              <a:rPr spc="-50" dirty="0"/>
              <a:t>skip</a:t>
            </a:r>
            <a:r>
              <a:rPr spc="60" dirty="0"/>
              <a:t> </a:t>
            </a:r>
            <a:r>
              <a:rPr spc="-90" dirty="0"/>
              <a:t>a</a:t>
            </a:r>
            <a:r>
              <a:rPr spc="55" dirty="0"/>
              <a:t> </a:t>
            </a:r>
            <a:r>
              <a:rPr spc="-30" dirty="0"/>
              <a:t>loop:</a:t>
            </a:r>
          </a:p>
          <a:p>
            <a:pPr marL="635" marR="721995" algn="r">
              <a:lnSpc>
                <a:spcPct val="100000"/>
              </a:lnSpc>
              <a:spcBef>
                <a:spcPts val="175"/>
              </a:spcBef>
            </a:pPr>
            <a:r>
              <a:rPr sz="1000" spc="-45" dirty="0"/>
              <a:t>Four</a:t>
            </a:r>
            <a:r>
              <a:rPr sz="1000" spc="65" dirty="0"/>
              <a:t> </a:t>
            </a:r>
            <a:r>
              <a:rPr sz="1000" spc="-35" dirty="0"/>
              <a:t>paths:</a:t>
            </a:r>
            <a:r>
              <a:rPr sz="1000" spc="175" dirty="0"/>
              <a:t> </a:t>
            </a:r>
            <a:r>
              <a:rPr sz="1000" spc="-25" dirty="0"/>
              <a:t>[1,2,3,5],</a:t>
            </a:r>
            <a:r>
              <a:rPr sz="1000" spc="70" dirty="0"/>
              <a:t> </a:t>
            </a:r>
            <a:r>
              <a:rPr sz="1000" spc="-25" dirty="0"/>
              <a:t>[1,2,3,5,6,8],</a:t>
            </a:r>
            <a:r>
              <a:rPr sz="1000" spc="65" dirty="0"/>
              <a:t> </a:t>
            </a:r>
            <a:r>
              <a:rPr sz="1000" spc="-25" dirty="0"/>
              <a:t>[2,3,5],</a:t>
            </a:r>
            <a:r>
              <a:rPr sz="1000" spc="70" dirty="0"/>
              <a:t> </a:t>
            </a:r>
            <a:r>
              <a:rPr sz="1000" spc="-25" dirty="0"/>
              <a:t>[5,6,8]</a:t>
            </a:r>
            <a:endParaRPr sz="1000"/>
          </a:p>
          <a:p>
            <a:pPr marL="635" marR="714375" algn="r">
              <a:lnSpc>
                <a:spcPct val="100000"/>
              </a:lnSpc>
              <a:spcBef>
                <a:spcPts val="195"/>
              </a:spcBef>
            </a:pPr>
            <a:r>
              <a:rPr spc="-50" dirty="0"/>
              <a:t>Paths</a:t>
            </a:r>
            <a:r>
              <a:rPr spc="65" dirty="0"/>
              <a:t> </a:t>
            </a:r>
            <a:r>
              <a:rPr spc="5" dirty="0"/>
              <a:t>that</a:t>
            </a:r>
            <a:r>
              <a:rPr spc="70" dirty="0"/>
              <a:t> </a:t>
            </a:r>
            <a:r>
              <a:rPr spc="-50" dirty="0"/>
              <a:t>require</a:t>
            </a:r>
            <a:r>
              <a:rPr spc="70" dirty="0"/>
              <a:t> </a:t>
            </a:r>
            <a:r>
              <a:rPr dirty="0"/>
              <a:t>at</a:t>
            </a:r>
            <a:r>
              <a:rPr spc="65" dirty="0"/>
              <a:t> </a:t>
            </a:r>
            <a:r>
              <a:rPr spc="-55" dirty="0"/>
              <a:t>least</a:t>
            </a:r>
            <a:r>
              <a:rPr spc="70" dirty="0"/>
              <a:t> </a:t>
            </a:r>
            <a:r>
              <a:rPr spc="-85" dirty="0"/>
              <a:t>one</a:t>
            </a:r>
            <a:r>
              <a:rPr spc="70" dirty="0"/>
              <a:t> </a:t>
            </a:r>
            <a:r>
              <a:rPr spc="-15" dirty="0"/>
              <a:t>iteration</a:t>
            </a:r>
            <a:r>
              <a:rPr spc="65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90" dirty="0"/>
              <a:t>a</a:t>
            </a:r>
            <a:r>
              <a:rPr spc="70" dirty="0"/>
              <a:t> </a:t>
            </a:r>
            <a:r>
              <a:rPr spc="-30" dirty="0"/>
              <a:t>loop:</a:t>
            </a:r>
          </a:p>
          <a:p>
            <a:pPr marL="567055">
              <a:lnSpc>
                <a:spcPct val="100000"/>
              </a:lnSpc>
              <a:spcBef>
                <a:spcPts val="175"/>
              </a:spcBef>
            </a:pPr>
            <a:r>
              <a:rPr sz="1000" spc="-50" dirty="0"/>
              <a:t>Six</a:t>
            </a:r>
            <a:r>
              <a:rPr sz="1000" spc="40" dirty="0"/>
              <a:t> </a:t>
            </a:r>
            <a:r>
              <a:rPr sz="1000" spc="-35" dirty="0"/>
              <a:t>paths:</a:t>
            </a:r>
            <a:r>
              <a:rPr sz="1000" spc="175" dirty="0"/>
              <a:t> </a:t>
            </a:r>
            <a:r>
              <a:rPr sz="1000" spc="-25" dirty="0"/>
              <a:t>[1,2,3,4],</a:t>
            </a:r>
            <a:r>
              <a:rPr sz="1000" spc="50" dirty="0"/>
              <a:t> </a:t>
            </a:r>
            <a:r>
              <a:rPr sz="1000" spc="-25" dirty="0"/>
              <a:t>[1,2,3,4,6,7],</a:t>
            </a:r>
            <a:r>
              <a:rPr sz="1000" spc="50" dirty="0"/>
              <a:t> </a:t>
            </a:r>
            <a:r>
              <a:rPr sz="1000" spc="-25" dirty="0"/>
              <a:t>[4,3,4],</a:t>
            </a:r>
            <a:r>
              <a:rPr sz="1000" spc="50" dirty="0"/>
              <a:t> </a:t>
            </a:r>
            <a:r>
              <a:rPr sz="1000" spc="-25" dirty="0"/>
              <a:t>[7,6,7],</a:t>
            </a:r>
            <a:r>
              <a:rPr sz="1000" spc="50" dirty="0"/>
              <a:t> </a:t>
            </a:r>
            <a:r>
              <a:rPr sz="1000" spc="-25" dirty="0"/>
              <a:t>[4,3,5],</a:t>
            </a:r>
            <a:r>
              <a:rPr sz="1000" spc="50" dirty="0"/>
              <a:t> </a:t>
            </a:r>
            <a:r>
              <a:rPr sz="1000" spc="-25" dirty="0"/>
              <a:t>[7,6,8]</a:t>
            </a:r>
            <a:endParaRPr sz="1000"/>
          </a:p>
          <a:p>
            <a:pPr marL="290195">
              <a:lnSpc>
                <a:spcPct val="100000"/>
              </a:lnSpc>
              <a:spcBef>
                <a:spcPts val="190"/>
              </a:spcBef>
            </a:pPr>
            <a:r>
              <a:rPr spc="-50" dirty="0"/>
              <a:t>Paths</a:t>
            </a:r>
            <a:r>
              <a:rPr spc="70" dirty="0"/>
              <a:t> </a:t>
            </a:r>
            <a:r>
              <a:rPr spc="5" dirty="0"/>
              <a:t>that</a:t>
            </a:r>
            <a:r>
              <a:rPr spc="70" dirty="0"/>
              <a:t> </a:t>
            </a:r>
            <a:r>
              <a:rPr spc="-50" dirty="0"/>
              <a:t>require</a:t>
            </a:r>
            <a:r>
              <a:rPr spc="70" dirty="0"/>
              <a:t> </a:t>
            </a:r>
            <a:r>
              <a:rPr dirty="0"/>
              <a:t>at</a:t>
            </a:r>
            <a:r>
              <a:rPr spc="70" dirty="0"/>
              <a:t> </a:t>
            </a:r>
            <a:r>
              <a:rPr spc="-55" dirty="0"/>
              <a:t>least</a:t>
            </a:r>
            <a:r>
              <a:rPr spc="70" dirty="0"/>
              <a:t> </a:t>
            </a:r>
            <a:r>
              <a:rPr spc="-35" dirty="0"/>
              <a:t>two</a:t>
            </a:r>
            <a:r>
              <a:rPr spc="75" dirty="0"/>
              <a:t> </a:t>
            </a:r>
            <a:r>
              <a:rPr spc="-30" dirty="0"/>
              <a:t>iterations</a:t>
            </a:r>
            <a:r>
              <a:rPr spc="70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90" dirty="0"/>
              <a:t>a</a:t>
            </a:r>
            <a:r>
              <a:rPr spc="70" dirty="0"/>
              <a:t> </a:t>
            </a:r>
            <a:r>
              <a:rPr spc="-30" dirty="0"/>
              <a:t>loop:</a:t>
            </a:r>
          </a:p>
          <a:p>
            <a:pPr marL="567055">
              <a:lnSpc>
                <a:spcPct val="100000"/>
              </a:lnSpc>
              <a:spcBef>
                <a:spcPts val="175"/>
              </a:spcBef>
            </a:pPr>
            <a:r>
              <a:rPr sz="1000" spc="-25" dirty="0"/>
              <a:t>Two</a:t>
            </a:r>
            <a:r>
              <a:rPr sz="1000" spc="55" dirty="0"/>
              <a:t> </a:t>
            </a:r>
            <a:r>
              <a:rPr sz="1000" spc="-35" dirty="0"/>
              <a:t>paths:</a:t>
            </a:r>
            <a:r>
              <a:rPr sz="1000" spc="165" dirty="0"/>
              <a:t> </a:t>
            </a:r>
            <a:r>
              <a:rPr sz="1000" spc="-25" dirty="0"/>
              <a:t>[4,3,4],</a:t>
            </a:r>
            <a:r>
              <a:rPr sz="1000" spc="60" dirty="0"/>
              <a:t> </a:t>
            </a:r>
            <a:r>
              <a:rPr sz="1000" spc="-25" dirty="0"/>
              <a:t>[7,6,7]</a:t>
            </a:r>
            <a:endParaRPr sz="100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Statistics</a:t>
            </a:r>
            <a:r>
              <a:rPr spc="20" dirty="0"/>
              <a:t> </a:t>
            </a:r>
            <a:r>
              <a:rPr spc="-65" dirty="0"/>
              <a:t>program:</a:t>
            </a:r>
            <a:r>
              <a:rPr spc="175" dirty="0"/>
              <a:t> </a:t>
            </a:r>
            <a:r>
              <a:rPr spc="-40" dirty="0"/>
              <a:t>Test</a:t>
            </a:r>
            <a:r>
              <a:rPr spc="25" dirty="0"/>
              <a:t> </a:t>
            </a:r>
            <a:r>
              <a:rPr spc="-75" dirty="0"/>
              <a:t>case</a:t>
            </a:r>
            <a:r>
              <a:rPr spc="20" dirty="0"/>
              <a:t> </a:t>
            </a:r>
            <a:r>
              <a:rPr spc="40" dirty="0"/>
              <a:t>#1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5872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331516"/>
            <a:ext cx="362267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7620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latin typeface="Microsoft Sans Serif"/>
                <a:cs typeface="Microsoft Sans Serif"/>
              </a:rPr>
              <a:t>Test </a:t>
            </a:r>
            <a:r>
              <a:rPr sz="1100" spc="-85" dirty="0">
                <a:latin typeface="Microsoft Sans Serif"/>
                <a:cs typeface="Microsoft Sans Serif"/>
              </a:rPr>
              <a:t>case: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numbers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 </a:t>
            </a:r>
            <a:r>
              <a:rPr sz="1100" spc="-5" dirty="0">
                <a:latin typeface="Microsoft Sans Serif"/>
                <a:cs typeface="Microsoft Sans Serif"/>
              </a:rPr>
              <a:t>(44), </a:t>
            </a:r>
            <a:r>
              <a:rPr sz="1100" spc="-35" dirty="0">
                <a:latin typeface="Microsoft Sans Serif"/>
                <a:cs typeface="Microsoft Sans Serif"/>
              </a:rPr>
              <a:t>length </a:t>
            </a:r>
            <a:r>
              <a:rPr sz="1100" spc="204" dirty="0">
                <a:latin typeface="Microsoft Sans Serif"/>
                <a:cs typeface="Microsoft Sans Serif"/>
              </a:rPr>
              <a:t>= </a:t>
            </a:r>
            <a:r>
              <a:rPr sz="1100" spc="-35" dirty="0">
                <a:latin typeface="Microsoft Sans Serif"/>
                <a:cs typeface="Microsoft Sans Serif"/>
              </a:rPr>
              <a:t>1.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Test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path: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[1,2,3,4,3,5,6,7,6,8].</a:t>
            </a:r>
            <a:endParaRPr sz="1100">
              <a:latin typeface="Microsoft Sans Serif"/>
              <a:cs typeface="Microsoft Sans Serif"/>
            </a:endParaRPr>
          </a:p>
          <a:p>
            <a:pPr marL="12700" marR="152400">
              <a:lnSpc>
                <a:spcPct val="102699"/>
              </a:lnSpc>
              <a:spcBef>
                <a:spcPts val="3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Additional </a:t>
            </a:r>
            <a:r>
              <a:rPr sz="1100" spc="-30" dirty="0">
                <a:latin typeface="Microsoft Sans Serif"/>
                <a:cs typeface="Microsoft Sans Serif"/>
              </a:rPr>
              <a:t>DU </a:t>
            </a:r>
            <a:r>
              <a:rPr sz="1100" spc="-50" dirty="0">
                <a:latin typeface="Microsoft Sans Serif"/>
                <a:cs typeface="Microsoft Sans Serif"/>
              </a:rPr>
              <a:t>paths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covered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(without </a:t>
            </a:r>
            <a:r>
              <a:rPr sz="1100" spc="-80" dirty="0">
                <a:latin typeface="Microsoft Sans Serif"/>
                <a:cs typeface="Microsoft Sans Serif"/>
              </a:rPr>
              <a:t>side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trips):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[1,2,3,4],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[2,3,4],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[4,3,5],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[5,6,7],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[7,6,8].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30" dirty="0">
                <a:latin typeface="Microsoft Sans Serif"/>
                <a:cs typeface="Microsoft Sans Serif"/>
              </a:rPr>
              <a:t>Note: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require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least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iteration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two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loops.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6875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7878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26089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Statistics</a:t>
            </a:r>
            <a:r>
              <a:rPr spc="20" dirty="0"/>
              <a:t> </a:t>
            </a:r>
            <a:r>
              <a:rPr spc="-65" dirty="0"/>
              <a:t>program:</a:t>
            </a:r>
            <a:r>
              <a:rPr spc="175" dirty="0"/>
              <a:t> </a:t>
            </a:r>
            <a:r>
              <a:rPr spc="-40" dirty="0"/>
              <a:t>Test</a:t>
            </a:r>
            <a:r>
              <a:rPr spc="25" dirty="0"/>
              <a:t> </a:t>
            </a:r>
            <a:r>
              <a:rPr spc="-75" dirty="0"/>
              <a:t>case</a:t>
            </a:r>
            <a:r>
              <a:rPr spc="20" dirty="0"/>
              <a:t> </a:t>
            </a:r>
            <a:r>
              <a:rPr spc="40" dirty="0"/>
              <a:t>#2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8990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62670"/>
            <a:ext cx="3366770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925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latin typeface="Microsoft Sans Serif"/>
                <a:cs typeface="Microsoft Sans Serif"/>
              </a:rPr>
              <a:t>Test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case: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numbers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 </a:t>
            </a:r>
            <a:r>
              <a:rPr sz="1100" spc="-25" dirty="0">
                <a:latin typeface="Microsoft Sans Serif"/>
                <a:cs typeface="Microsoft Sans Serif"/>
              </a:rPr>
              <a:t>(2,10,15), </a:t>
            </a:r>
            <a:r>
              <a:rPr sz="1100" spc="-35" dirty="0">
                <a:latin typeface="Microsoft Sans Serif"/>
                <a:cs typeface="Microsoft Sans Serif"/>
              </a:rPr>
              <a:t>length </a:t>
            </a:r>
            <a:r>
              <a:rPr sz="1100" spc="204" dirty="0">
                <a:latin typeface="Microsoft Sans Serif"/>
                <a:cs typeface="Microsoft Sans Serif"/>
              </a:rPr>
              <a:t>= </a:t>
            </a:r>
            <a:r>
              <a:rPr sz="1100" spc="-35" dirty="0">
                <a:latin typeface="Microsoft Sans Serif"/>
                <a:cs typeface="Microsoft Sans Serif"/>
              </a:rPr>
              <a:t>3.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path: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[1,2,3,4,3,4,3,4,3,5,6,7,6,7,6,7,6,8].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Additional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paths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covered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(without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side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trips):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[4,3,4],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[7,6,7].</a:t>
            </a:r>
            <a:endParaRPr sz="1100">
              <a:latin typeface="Microsoft Sans Serif"/>
              <a:cs typeface="Microsoft Sans Serif"/>
            </a:endParaRPr>
          </a:p>
          <a:p>
            <a:pPr marL="12700" marR="1587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Microsoft Sans Serif"/>
                <a:cs typeface="Microsoft Sans Serif"/>
              </a:rPr>
              <a:t>Note: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require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least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two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iterations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both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loops.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9993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0996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9207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Statistics</a:t>
            </a:r>
            <a:r>
              <a:rPr spc="20" dirty="0"/>
              <a:t> </a:t>
            </a:r>
            <a:r>
              <a:rPr spc="-65" dirty="0"/>
              <a:t>program:</a:t>
            </a:r>
            <a:r>
              <a:rPr spc="175" dirty="0"/>
              <a:t> </a:t>
            </a:r>
            <a:r>
              <a:rPr spc="-40" dirty="0"/>
              <a:t>Test</a:t>
            </a:r>
            <a:r>
              <a:rPr spc="25" dirty="0"/>
              <a:t> </a:t>
            </a:r>
            <a:r>
              <a:rPr spc="-75" dirty="0"/>
              <a:t>case</a:t>
            </a:r>
            <a:r>
              <a:rPr spc="20" dirty="0"/>
              <a:t> </a:t>
            </a:r>
            <a:r>
              <a:rPr spc="40" dirty="0"/>
              <a:t>#3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53514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1330" rIns="0" bIns="0" rtlCol="0">
            <a:spAutoFit/>
          </a:bodyPr>
          <a:lstStyle/>
          <a:p>
            <a:pPr marL="290830" marR="5080">
              <a:lnSpc>
                <a:spcPct val="125299"/>
              </a:lnSpc>
              <a:spcBef>
                <a:spcPts val="100"/>
              </a:spcBef>
            </a:pPr>
            <a:r>
              <a:rPr spc="-35" dirty="0"/>
              <a:t>Only</a:t>
            </a:r>
            <a:r>
              <a:rPr spc="75" dirty="0"/>
              <a:t> </a:t>
            </a:r>
            <a:r>
              <a:rPr spc="-40" dirty="0"/>
              <a:t>loop</a:t>
            </a:r>
            <a:r>
              <a:rPr spc="75" dirty="0"/>
              <a:t> </a:t>
            </a:r>
            <a:r>
              <a:rPr spc="-75" dirty="0"/>
              <a:t>coverage</a:t>
            </a:r>
            <a:r>
              <a:rPr spc="75" dirty="0"/>
              <a:t> </a:t>
            </a:r>
            <a:r>
              <a:rPr spc="-25" dirty="0"/>
              <a:t>criteria</a:t>
            </a:r>
            <a:r>
              <a:rPr spc="75" dirty="0"/>
              <a:t> </a:t>
            </a:r>
            <a:r>
              <a:rPr spc="-55" dirty="0"/>
              <a:t>pending</a:t>
            </a:r>
            <a:r>
              <a:rPr spc="80" dirty="0"/>
              <a:t> </a:t>
            </a:r>
            <a:r>
              <a:rPr spc="-100" dirty="0"/>
              <a:t>needs</a:t>
            </a:r>
            <a:r>
              <a:rPr spc="75" dirty="0"/>
              <a:t> </a:t>
            </a:r>
            <a:r>
              <a:rPr spc="10" dirty="0"/>
              <a:t>to</a:t>
            </a:r>
            <a:r>
              <a:rPr spc="75" dirty="0"/>
              <a:t> </a:t>
            </a:r>
            <a:r>
              <a:rPr spc="-50" dirty="0"/>
              <a:t>skip</a:t>
            </a:r>
            <a:r>
              <a:rPr spc="75" dirty="0"/>
              <a:t> </a:t>
            </a:r>
            <a:r>
              <a:rPr spc="-30" dirty="0"/>
              <a:t>the</a:t>
            </a:r>
            <a:r>
              <a:rPr spc="80" dirty="0"/>
              <a:t> </a:t>
            </a:r>
            <a:r>
              <a:rPr spc="-50" dirty="0"/>
              <a:t>loops. </a:t>
            </a:r>
            <a:r>
              <a:rPr spc="-280" dirty="0"/>
              <a:t> </a:t>
            </a:r>
            <a:r>
              <a:rPr spc="-85" dirty="0"/>
              <a:t>Need</a:t>
            </a:r>
            <a:r>
              <a:rPr spc="65" dirty="0"/>
              <a:t> </a:t>
            </a:r>
            <a:r>
              <a:rPr spc="-25" dirty="0"/>
              <a:t>test</a:t>
            </a:r>
            <a:r>
              <a:rPr spc="70" dirty="0"/>
              <a:t> </a:t>
            </a:r>
            <a:r>
              <a:rPr spc="-105" dirty="0"/>
              <a:t>case</a:t>
            </a:r>
            <a:r>
              <a:rPr spc="70" dirty="0"/>
              <a:t> </a:t>
            </a:r>
            <a:r>
              <a:rPr spc="-5" dirty="0"/>
              <a:t>with</a:t>
            </a:r>
            <a:r>
              <a:rPr spc="70" dirty="0"/>
              <a:t> </a:t>
            </a:r>
            <a:r>
              <a:rPr spc="-55" dirty="0"/>
              <a:t>array</a:t>
            </a:r>
            <a:r>
              <a:rPr spc="70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35" dirty="0"/>
              <a:t>length</a:t>
            </a:r>
            <a:r>
              <a:rPr spc="65" dirty="0"/>
              <a:t> </a:t>
            </a:r>
            <a:r>
              <a:rPr spc="-35" dirty="0"/>
              <a:t>0.</a:t>
            </a:r>
          </a:p>
          <a:p>
            <a:pPr marL="290830" marR="12700">
              <a:lnSpc>
                <a:spcPct val="102600"/>
              </a:lnSpc>
              <a:spcBef>
                <a:spcPts val="300"/>
              </a:spcBef>
            </a:pPr>
            <a:r>
              <a:rPr spc="5" dirty="0"/>
              <a:t>But,</a:t>
            </a:r>
            <a:r>
              <a:rPr spc="70" dirty="0"/>
              <a:t> </a:t>
            </a:r>
            <a:r>
              <a:rPr spc="-30" dirty="0"/>
              <a:t>the</a:t>
            </a:r>
            <a:r>
              <a:rPr spc="70" dirty="0"/>
              <a:t> </a:t>
            </a:r>
            <a:r>
              <a:rPr spc="-40" dirty="0"/>
              <a:t>method</a:t>
            </a:r>
            <a:r>
              <a:rPr spc="70" dirty="0"/>
              <a:t> </a:t>
            </a:r>
            <a:r>
              <a:rPr spc="-40" dirty="0"/>
              <a:t>fails</a:t>
            </a:r>
            <a:r>
              <a:rPr spc="75" dirty="0"/>
              <a:t> </a:t>
            </a:r>
            <a:r>
              <a:rPr spc="-5" dirty="0"/>
              <a:t>with</a:t>
            </a:r>
            <a:r>
              <a:rPr spc="70" dirty="0"/>
              <a:t> </a:t>
            </a:r>
            <a:r>
              <a:rPr spc="-55" dirty="0"/>
              <a:t>index</a:t>
            </a:r>
            <a:r>
              <a:rPr spc="70" dirty="0"/>
              <a:t> </a:t>
            </a:r>
            <a:r>
              <a:rPr spc="-10" dirty="0"/>
              <a:t>out</a:t>
            </a:r>
            <a:r>
              <a:rPr spc="70" dirty="0"/>
              <a:t> </a:t>
            </a:r>
            <a:r>
              <a:rPr spc="-20" dirty="0"/>
              <a:t>of</a:t>
            </a:r>
            <a:r>
              <a:rPr spc="75" dirty="0"/>
              <a:t> </a:t>
            </a:r>
            <a:r>
              <a:rPr spc="-50" dirty="0"/>
              <a:t>bound</a:t>
            </a:r>
            <a:r>
              <a:rPr spc="70" dirty="0"/>
              <a:t> </a:t>
            </a:r>
            <a:r>
              <a:rPr spc="-45" dirty="0"/>
              <a:t>exception:</a:t>
            </a:r>
            <a:r>
              <a:rPr spc="195" dirty="0"/>
              <a:t> </a:t>
            </a:r>
            <a:r>
              <a:rPr spc="-10" dirty="0">
                <a:solidFill>
                  <a:srgbClr val="0000FF"/>
                </a:solidFill>
              </a:rPr>
              <a:t>A </a:t>
            </a:r>
            <a:r>
              <a:rPr spc="-28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fault</a:t>
            </a:r>
            <a:r>
              <a:rPr spc="65" dirty="0">
                <a:solidFill>
                  <a:srgbClr val="0000FF"/>
                </a:solidFill>
              </a:rPr>
              <a:t> </a:t>
            </a:r>
            <a:r>
              <a:rPr spc="-65" dirty="0">
                <a:solidFill>
                  <a:srgbClr val="0000FF"/>
                </a:solidFill>
              </a:rPr>
              <a:t>is</a:t>
            </a:r>
            <a:r>
              <a:rPr spc="70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found</a:t>
            </a:r>
            <a:r>
              <a:rPr spc="-35" dirty="0"/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6354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97358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r>
              <a:rPr spc="10" dirty="0"/>
              <a:t> </a:t>
            </a:r>
            <a:r>
              <a:rPr spc="-50" dirty="0"/>
              <a:t>flow</a:t>
            </a:r>
            <a:r>
              <a:rPr spc="15" dirty="0"/>
              <a:t> </a:t>
            </a:r>
            <a:r>
              <a:rPr spc="-70" dirty="0"/>
              <a:t>coverage</a:t>
            </a:r>
            <a:r>
              <a:rPr spc="15" dirty="0"/>
              <a:t> </a:t>
            </a:r>
            <a:r>
              <a:rPr spc="-25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3624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52802"/>
            <a:ext cx="353695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Microsoft Sans Serif"/>
                <a:cs typeface="Microsoft Sans Serif"/>
              </a:rPr>
              <a:t>Measuring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actual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coverage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achieved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various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coverage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undecidable</a:t>
            </a:r>
            <a:r>
              <a:rPr sz="1100" spc="-55" dirty="0">
                <a:latin typeface="Microsoft Sans Serif"/>
                <a:cs typeface="Microsoft Sans Serif"/>
              </a:rPr>
              <a:t> problem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have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work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graphs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contain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information.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5" dirty="0">
                <a:latin typeface="Microsoft Sans Serif"/>
                <a:cs typeface="Microsoft Sans Serif"/>
              </a:rPr>
              <a:t>Several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studies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exist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measuring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coverage.</a:t>
            </a:r>
            <a:endParaRPr sz="1100">
              <a:latin typeface="Microsoft Sans Serif"/>
              <a:cs typeface="Microsoft Sans Serif"/>
            </a:endParaRPr>
          </a:p>
          <a:p>
            <a:pPr marL="12700" marR="825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latin typeface="Microsoft Sans Serif"/>
                <a:cs typeface="Microsoft Sans Serif"/>
              </a:rPr>
              <a:t>It </a:t>
            </a:r>
            <a:r>
              <a:rPr sz="1100" spc="-90" dirty="0">
                <a:latin typeface="Microsoft Sans Serif"/>
                <a:cs typeface="Microsoft Sans Serif"/>
              </a:rPr>
              <a:t>has</a:t>
            </a:r>
            <a:r>
              <a:rPr sz="1100" spc="-85" dirty="0">
                <a:latin typeface="Microsoft Sans Serif"/>
                <a:cs typeface="Microsoft Sans Serif"/>
              </a:rPr>
              <a:t> been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reported </a:t>
            </a:r>
            <a:r>
              <a:rPr sz="1100" spc="5" dirty="0">
                <a:latin typeface="Microsoft Sans Serif"/>
                <a:cs typeface="Microsoft Sans Serif"/>
              </a:rPr>
              <a:t>that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75" dirty="0">
                <a:latin typeface="Microsoft Sans Serif"/>
                <a:cs typeface="Microsoft Sans Serif"/>
              </a:rPr>
              <a:t>bugs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detected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 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putting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90%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coverage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were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twice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high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detected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90%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branch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coverage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criteria.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9043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0046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</a:t>
            </a:r>
            <a:r>
              <a:rPr spc="-25" dirty="0"/>
              <a:t> </a:t>
            </a:r>
            <a:r>
              <a:rPr spc="-35" dirty="0"/>
              <a:t>material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831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8146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07128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678595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899692"/>
            <a:ext cx="3636645" cy="2176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529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latest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survey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testing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techniques.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Covers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several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topics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introduced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lectures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also.</a:t>
            </a:r>
            <a:endParaRPr sz="1100">
              <a:latin typeface="Microsoft Sans Serif"/>
              <a:cs typeface="Microsoft Sans Serif"/>
            </a:endParaRPr>
          </a:p>
          <a:p>
            <a:pPr marL="12700" marR="66675">
              <a:lnSpc>
                <a:spcPct val="102600"/>
              </a:lnSpc>
            </a:pPr>
            <a:r>
              <a:rPr sz="1100" spc="30" dirty="0">
                <a:latin typeface="Microsoft Sans Serif"/>
                <a:cs typeface="Microsoft Sans Serif"/>
              </a:rPr>
              <a:t>T.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Su,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K.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Wu,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Miao,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G.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Pu,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J.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Z.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Su,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Survey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Data-Flow </a:t>
            </a:r>
            <a:r>
              <a:rPr sz="1100" spc="-40" dirty="0">
                <a:latin typeface="Microsoft Sans Serif"/>
                <a:cs typeface="Microsoft Sans Serif"/>
              </a:rPr>
              <a:t>Testing,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ACM </a:t>
            </a:r>
            <a:r>
              <a:rPr sz="1100" spc="-45" dirty="0">
                <a:latin typeface="Microsoft Sans Serif"/>
                <a:cs typeface="Microsoft Sans Serif"/>
              </a:rPr>
              <a:t>Computing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Surveys,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50(1),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April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2017.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testing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discussed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lectures.</a:t>
            </a:r>
            <a:endParaRPr sz="1100">
              <a:latin typeface="Microsoft Sans Serif"/>
              <a:cs typeface="Microsoft Sans Serif"/>
            </a:endParaRPr>
          </a:p>
          <a:p>
            <a:pPr marL="289560" marR="33020">
              <a:lnSpc>
                <a:spcPct val="100000"/>
              </a:lnSpc>
              <a:spcBef>
                <a:spcPts val="175"/>
              </a:spcBef>
            </a:pPr>
            <a:r>
              <a:rPr sz="1000" spc="-60" dirty="0">
                <a:latin typeface="Microsoft Sans Serif"/>
                <a:cs typeface="Microsoft Sans Serif"/>
              </a:rPr>
              <a:t>S.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Rapps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E.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J.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Weyuker,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Data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flow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analysis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techniques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test </a:t>
            </a:r>
            <a:r>
              <a:rPr sz="1000" spc="-3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selection.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Proceedings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6th </a:t>
            </a:r>
            <a:r>
              <a:rPr sz="1000" spc="-25" dirty="0">
                <a:latin typeface="Microsoft Sans Serif"/>
                <a:cs typeface="Microsoft Sans Serif"/>
              </a:rPr>
              <a:t>International 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Conference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</a:t>
            </a:r>
            <a:r>
              <a:rPr sz="1000" spc="-50" dirty="0">
                <a:latin typeface="Microsoft Sans Serif"/>
                <a:cs typeface="Microsoft Sans Serif"/>
              </a:rPr>
              <a:t> Software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Engineering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(ICSE’82).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IEEE 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Computer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Society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Press,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Los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Alamitos,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CA,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272–278.</a:t>
            </a:r>
            <a:endParaRPr sz="1000">
              <a:latin typeface="Microsoft Sans Serif"/>
              <a:cs typeface="Microsoft Sans Serif"/>
            </a:endParaRPr>
          </a:p>
          <a:p>
            <a:pPr marL="289560" marR="5080">
              <a:lnSpc>
                <a:spcPts val="1200"/>
              </a:lnSpc>
              <a:spcBef>
                <a:spcPts val="20"/>
              </a:spcBef>
            </a:pPr>
            <a:r>
              <a:rPr sz="1000" spc="-60" dirty="0">
                <a:latin typeface="Microsoft Sans Serif"/>
                <a:cs typeface="Microsoft Sans Serif"/>
              </a:rPr>
              <a:t>S.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Rapps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E. </a:t>
            </a:r>
            <a:r>
              <a:rPr sz="1000" spc="-20" dirty="0">
                <a:latin typeface="Microsoft Sans Serif"/>
                <a:cs typeface="Microsoft Sans Serif"/>
              </a:rPr>
              <a:t>J. </a:t>
            </a:r>
            <a:r>
              <a:rPr sz="1000" spc="-50" dirty="0">
                <a:latin typeface="Microsoft Sans Serif"/>
                <a:cs typeface="Microsoft Sans Serif"/>
              </a:rPr>
              <a:t>Weyuker,</a:t>
            </a:r>
            <a:r>
              <a:rPr sz="1000" spc="-45" dirty="0">
                <a:latin typeface="Microsoft Sans Serif"/>
                <a:cs typeface="Microsoft Sans Serif"/>
              </a:rPr>
              <a:t> Selecting </a:t>
            </a:r>
            <a:r>
              <a:rPr sz="1000" spc="-50" dirty="0">
                <a:latin typeface="Microsoft Sans Serif"/>
                <a:cs typeface="Microsoft Sans Serif"/>
              </a:rPr>
              <a:t>software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test </a:t>
            </a:r>
            <a:r>
              <a:rPr sz="1000" spc="-30" dirty="0">
                <a:latin typeface="Microsoft Sans Serif"/>
                <a:cs typeface="Microsoft Sans Serif"/>
              </a:rPr>
              <a:t>data </a:t>
            </a:r>
            <a:r>
              <a:rPr sz="1000" spc="-55" dirty="0">
                <a:latin typeface="Microsoft Sans Serif"/>
                <a:cs typeface="Microsoft Sans Serif"/>
              </a:rPr>
              <a:t>using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data flow </a:t>
            </a:r>
            <a:r>
              <a:rPr sz="1000" spc="-20" dirty="0">
                <a:latin typeface="Microsoft Sans Serif"/>
                <a:cs typeface="Microsoft Sans Serif"/>
              </a:rPr>
              <a:t>information.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IEEE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Transactions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Software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Engg.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11 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(4),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367–375,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1985.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Graph</a:t>
            </a:r>
            <a:r>
              <a:rPr spc="10" dirty="0"/>
              <a:t> </a:t>
            </a:r>
            <a:r>
              <a:rPr spc="-70" dirty="0"/>
              <a:t>coverage</a:t>
            </a:r>
            <a:r>
              <a:rPr spc="15" dirty="0"/>
              <a:t> </a:t>
            </a:r>
            <a:r>
              <a:rPr spc="-35" dirty="0"/>
              <a:t>criteria:</a:t>
            </a:r>
            <a:r>
              <a:rPr spc="165" dirty="0"/>
              <a:t> </a:t>
            </a:r>
            <a:r>
              <a:rPr spc="-5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6155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703197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55025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006854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278101"/>
            <a:ext cx="3345179" cy="12065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83820">
              <a:lnSpc>
                <a:spcPts val="1200"/>
              </a:lnSpc>
              <a:spcBef>
                <a:spcPts val="229"/>
              </a:spcBef>
            </a:pPr>
            <a:r>
              <a:rPr sz="1100" spc="-35" dirty="0">
                <a:latin typeface="Microsoft Sans Serif"/>
                <a:cs typeface="Microsoft Sans Serif"/>
              </a:rPr>
              <a:t>Model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software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artifacts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graphs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look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coverage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graphs.</a:t>
            </a:r>
            <a:endParaRPr sz="1100">
              <a:latin typeface="Microsoft Sans Serif"/>
              <a:cs typeface="Microsoft Sans Serif"/>
            </a:endParaRPr>
          </a:p>
          <a:p>
            <a:pPr marL="289560" marR="1577975">
              <a:lnSpc>
                <a:spcPct val="100000"/>
              </a:lnSpc>
              <a:spcBef>
                <a:spcPts val="150"/>
              </a:spcBef>
            </a:pPr>
            <a:r>
              <a:rPr sz="1000" spc="-15" dirty="0">
                <a:latin typeface="Microsoft Sans Serif"/>
                <a:cs typeface="Microsoft Sans Serif"/>
              </a:rPr>
              <a:t>Structural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coverage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criteria.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Data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flow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coverage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criteria.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ts val="1190"/>
              </a:lnSpc>
            </a:pPr>
            <a:r>
              <a:rPr sz="1000" spc="-75" dirty="0">
                <a:latin typeface="Microsoft Sans Serif"/>
                <a:cs typeface="Microsoft Sans Serif"/>
              </a:rPr>
              <a:t>Coverage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criteria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over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call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graphs.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  <a:spcBef>
                <a:spcPts val="320"/>
              </a:spcBef>
            </a:pPr>
            <a:r>
              <a:rPr sz="1100" spc="-75" dirty="0">
                <a:latin typeface="Microsoft Sans Serif"/>
                <a:cs typeface="Microsoft Sans Serif"/>
              </a:rPr>
              <a:t>Focus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lecture: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Understand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notion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data</a:t>
            </a:r>
            <a:r>
              <a:rPr sz="11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flow </a:t>
            </a:r>
            <a:r>
              <a:rPr sz="1100" spc="-28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75" dirty="0">
                <a:solidFill>
                  <a:srgbClr val="0000FF"/>
                </a:solidFill>
                <a:latin typeface="Microsoft Sans Serif"/>
                <a:cs typeface="Microsoft Sans Serif"/>
              </a:rPr>
              <a:t>coverage</a:t>
            </a:r>
            <a:r>
              <a:rPr sz="11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graphs.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20421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Credits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561666"/>
            <a:ext cx="36499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Microsoft Sans Serif"/>
                <a:cs typeface="Microsoft Sans Serif"/>
              </a:rPr>
              <a:t>Part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-8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slides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derived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presentations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book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Introduction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Software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Testing,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Paul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Ammann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Jeff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Offutt.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COURTESY:MEENAKSHI D’SOUZA,IIIT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9111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32762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984591"/>
            <a:ext cx="52590" cy="525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1407666"/>
            <a:ext cx="3577590" cy="882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90" dirty="0">
                <a:latin typeface="Microsoft Sans Serif"/>
                <a:cs typeface="Microsoft Sans Serif"/>
              </a:rPr>
              <a:t>We</a:t>
            </a:r>
            <a:r>
              <a:rPr sz="1100" spc="-8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consider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CFGs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augmented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 </a:t>
            </a:r>
            <a:r>
              <a:rPr sz="1100" spc="-35" dirty="0">
                <a:latin typeface="Microsoft Sans Serif"/>
                <a:cs typeface="Microsoft Sans Serif"/>
              </a:rPr>
              <a:t>data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 </a:t>
            </a:r>
            <a:r>
              <a:rPr sz="1100" spc="-65" dirty="0">
                <a:latin typeface="Microsoft Sans Serif"/>
                <a:cs typeface="Microsoft Sans Serif"/>
              </a:rPr>
              <a:t>how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come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testing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code.</a:t>
            </a:r>
            <a:endParaRPr sz="1100">
              <a:latin typeface="Microsoft Sans Serif"/>
              <a:cs typeface="Microsoft Sans Serif"/>
            </a:endParaRPr>
          </a:p>
          <a:p>
            <a:pPr marL="289560" marR="460375">
              <a:lnSpc>
                <a:spcPct val="100000"/>
              </a:lnSpc>
              <a:spcBef>
                <a:spcPts val="150"/>
              </a:spcBef>
            </a:pPr>
            <a:r>
              <a:rPr sz="1000" spc="-20" dirty="0">
                <a:latin typeface="Microsoft Sans Serif"/>
                <a:cs typeface="Microsoft Sans Serif"/>
              </a:rPr>
              <a:t>Data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could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defined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nodes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CFG.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Data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edges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CFG.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criteria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every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definition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reaches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use.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8194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Recap:</a:t>
            </a:r>
            <a:r>
              <a:rPr spc="150" dirty="0"/>
              <a:t> </a:t>
            </a:r>
            <a:r>
              <a:rPr spc="-55" dirty="0"/>
              <a:t>Def-use</a:t>
            </a:r>
            <a:r>
              <a:rPr spc="10" dirty="0"/>
              <a:t> </a:t>
            </a:r>
            <a:r>
              <a:rPr spc="-50" dirty="0"/>
              <a:t>paths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4329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684934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36763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1988591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8995" y="1259838"/>
            <a:ext cx="3682365" cy="12446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304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Microsoft Sans Serif"/>
                <a:cs typeface="Microsoft Sans Serif"/>
              </a:rPr>
              <a:t>du-path</a:t>
            </a:r>
            <a:r>
              <a:rPr sz="11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respect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variable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15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simple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path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def-clear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15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14960" marR="1612265">
              <a:lnSpc>
                <a:spcPct val="100000"/>
              </a:lnSpc>
              <a:spcBef>
                <a:spcPts val="150"/>
              </a:spcBef>
            </a:pPr>
            <a:r>
              <a:rPr sz="1000" spc="-40" dirty="0">
                <a:latin typeface="Microsoft Sans Serif"/>
                <a:cs typeface="Microsoft Sans Serif"/>
              </a:rPr>
              <a:t>du-paths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10" dirty="0">
                <a:latin typeface="Microsoft Sans Serif"/>
                <a:cs typeface="Microsoft Sans Serif"/>
              </a:rPr>
              <a:t>a</a:t>
            </a:r>
            <a:r>
              <a:rPr sz="1000" spc="-55" dirty="0">
                <a:latin typeface="Microsoft Sans Serif"/>
                <a:cs typeface="Microsoft Sans Serif"/>
              </a:rPr>
              <a:t>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</a:t>
            </a:r>
            <a:r>
              <a:rPr sz="1000" spc="-90" dirty="0">
                <a:latin typeface="Microsoft Sans Serif"/>
                <a:cs typeface="Microsoft Sans Serif"/>
              </a:rPr>
              <a:t>a</a:t>
            </a:r>
            <a:r>
              <a:rPr sz="1000" spc="-45" dirty="0">
                <a:latin typeface="Microsoft Sans Serif"/>
                <a:cs typeface="Microsoft Sans Serif"/>
              </a:rPr>
              <a:t>rameterized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  </a:t>
            </a:r>
            <a:r>
              <a:rPr sz="1000" spc="-35" dirty="0">
                <a:latin typeface="Microsoft Sans Serif"/>
                <a:cs typeface="Microsoft Sans Serif"/>
              </a:rPr>
              <a:t>They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need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simple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paths.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ts val="1190"/>
              </a:lnSpc>
            </a:pPr>
            <a:r>
              <a:rPr sz="1000" spc="-40" dirty="0">
                <a:latin typeface="Microsoft Sans Serif"/>
                <a:cs typeface="Microsoft Sans Serif"/>
              </a:rPr>
              <a:t>There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may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intervening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uses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path.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15" dirty="0">
                <a:latin typeface="Trebuchet MS"/>
                <a:cs typeface="Trebuchet MS"/>
              </a:rPr>
              <a:t>du</a:t>
            </a:r>
            <a:r>
              <a:rPr sz="1100" spc="15" dirty="0">
                <a:latin typeface="Microsoft Sans Serif"/>
                <a:cs typeface="Microsoft Sans Serif"/>
              </a:rPr>
              <a:t>(</a:t>
            </a:r>
            <a:r>
              <a:rPr sz="1100" i="1" spc="15" dirty="0">
                <a:latin typeface="Trebuchet MS"/>
                <a:cs typeface="Trebuchet MS"/>
              </a:rPr>
              <a:t>n</a:t>
            </a:r>
            <a:r>
              <a:rPr sz="1200" i="1" spc="22" baseline="-10416" dirty="0">
                <a:latin typeface="Arial"/>
                <a:cs typeface="Arial"/>
              </a:rPr>
              <a:t>i</a:t>
            </a:r>
            <a:r>
              <a:rPr sz="1100" i="1" spc="1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40" dirty="0">
                <a:latin typeface="Trebuchet MS"/>
                <a:cs typeface="Trebuchet MS"/>
              </a:rPr>
              <a:t>n</a:t>
            </a:r>
            <a:r>
              <a:rPr sz="1200" i="1" spc="60" baseline="-10416" dirty="0">
                <a:latin typeface="Arial"/>
                <a:cs typeface="Arial"/>
              </a:rPr>
              <a:t>j</a:t>
            </a:r>
            <a:r>
              <a:rPr sz="1100" i="1" spc="4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):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du-paths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n</a:t>
            </a:r>
            <a:r>
              <a:rPr sz="1200" i="1" spc="-15" baseline="-10416" dirty="0">
                <a:latin typeface="Arial"/>
                <a:cs typeface="Arial"/>
              </a:rPr>
              <a:t>i</a:t>
            </a:r>
            <a:r>
              <a:rPr sz="1200" i="1" spc="97" baseline="-10416" dirty="0">
                <a:latin typeface="Arial"/>
                <a:cs typeface="Arial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405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variable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i="1" spc="15" dirty="0">
                <a:latin typeface="Trebuchet MS"/>
                <a:cs typeface="Trebuchet MS"/>
              </a:rPr>
              <a:t>du</a:t>
            </a:r>
            <a:r>
              <a:rPr sz="1100" spc="15" dirty="0">
                <a:latin typeface="Microsoft Sans Serif"/>
                <a:cs typeface="Microsoft Sans Serif"/>
              </a:rPr>
              <a:t>(</a:t>
            </a:r>
            <a:r>
              <a:rPr sz="1100" i="1" spc="15" dirty="0">
                <a:latin typeface="Trebuchet MS"/>
                <a:cs typeface="Trebuchet MS"/>
              </a:rPr>
              <a:t>n</a:t>
            </a:r>
            <a:r>
              <a:rPr sz="1200" i="1" spc="22" baseline="-10416" dirty="0">
                <a:latin typeface="Arial"/>
                <a:cs typeface="Arial"/>
              </a:rPr>
              <a:t>i</a:t>
            </a:r>
            <a:r>
              <a:rPr sz="1100" i="1" spc="1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):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du-paths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start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n</a:t>
            </a:r>
            <a:r>
              <a:rPr sz="1200" i="1" spc="-15" baseline="-10416" dirty="0">
                <a:latin typeface="Arial"/>
                <a:cs typeface="Arial"/>
              </a:rPr>
              <a:t>i</a:t>
            </a:r>
            <a:r>
              <a:rPr sz="1200" i="1" spc="97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variable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v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85949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39598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Recap:</a:t>
            </a:r>
            <a:r>
              <a:rPr spc="150" dirty="0"/>
              <a:t> </a:t>
            </a:r>
            <a:r>
              <a:rPr spc="-10" dirty="0"/>
              <a:t>Data</a:t>
            </a:r>
            <a:r>
              <a:rPr spc="10" dirty="0"/>
              <a:t> </a:t>
            </a:r>
            <a:r>
              <a:rPr spc="-50" dirty="0"/>
              <a:t>flow</a:t>
            </a:r>
            <a:r>
              <a:rPr spc="5" dirty="0"/>
              <a:t> </a:t>
            </a:r>
            <a:r>
              <a:rPr spc="-25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0832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1836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928393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1171064"/>
            <a:ext cx="3913504" cy="14198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Microsoft Sans Serif"/>
                <a:cs typeface="Microsoft Sans Serif"/>
              </a:rPr>
              <a:t>There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common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flow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criteria:</a:t>
            </a:r>
            <a:endParaRPr sz="1100">
              <a:latin typeface="Microsoft Sans Serif"/>
              <a:cs typeface="Microsoft Sans Serif"/>
            </a:endParaRPr>
          </a:p>
          <a:p>
            <a:pPr marL="289560" marR="551180">
              <a:lnSpc>
                <a:spcPct val="125299"/>
              </a:lnSpc>
            </a:pPr>
            <a:r>
              <a:rPr sz="1100" dirty="0">
                <a:latin typeface="Microsoft Sans Serif"/>
                <a:cs typeface="Microsoft Sans Serif"/>
              </a:rPr>
              <a:t>All </a:t>
            </a:r>
            <a:r>
              <a:rPr sz="1100" spc="-75" dirty="0">
                <a:latin typeface="Microsoft Sans Serif"/>
                <a:cs typeface="Microsoft Sans Serif"/>
              </a:rPr>
              <a:t>defs</a:t>
            </a:r>
            <a:r>
              <a:rPr sz="1100" spc="-70" dirty="0">
                <a:latin typeface="Microsoft Sans Serif"/>
                <a:cs typeface="Microsoft Sans Serif"/>
              </a:rPr>
              <a:t> coverage: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Each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reaches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at </a:t>
            </a:r>
            <a:r>
              <a:rPr sz="1100" i="1" spc="-70" dirty="0">
                <a:latin typeface="Trebuchet MS"/>
                <a:cs typeface="Trebuchet MS"/>
              </a:rPr>
              <a:t>least</a:t>
            </a:r>
            <a:r>
              <a:rPr sz="1100" i="1" spc="19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one </a:t>
            </a:r>
            <a:r>
              <a:rPr sz="1100" i="1" spc="-50" dirty="0">
                <a:latin typeface="Trebuchet MS"/>
                <a:cs typeface="Trebuchet MS"/>
              </a:rPr>
              <a:t>use</a:t>
            </a:r>
            <a:r>
              <a:rPr sz="1100" spc="-50" dirty="0">
                <a:latin typeface="Microsoft Sans Serif"/>
                <a:cs typeface="Microsoft Sans Serif"/>
              </a:rPr>
              <a:t>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uses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coverage: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Each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reaches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80" dirty="0">
                <a:latin typeface="Trebuchet MS"/>
                <a:cs typeface="Trebuchet MS"/>
              </a:rPr>
              <a:t>all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possible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uses</a:t>
            </a:r>
            <a:r>
              <a:rPr sz="1100" spc="-4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32702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du-paths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coverage: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Each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reaches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possible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uses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through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80" dirty="0">
                <a:latin typeface="Trebuchet MS"/>
                <a:cs typeface="Trebuchet MS"/>
              </a:rPr>
              <a:t>all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possible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du-paths</a:t>
            </a:r>
            <a:r>
              <a:rPr sz="1100" spc="-4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To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get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paths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satisfy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criteria,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we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assume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best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effort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touring,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i.e.,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side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trips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allowed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long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def-clear.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Re-visiting</a:t>
            </a:r>
            <a:r>
              <a:rPr spc="15" dirty="0"/>
              <a:t> </a:t>
            </a:r>
            <a:r>
              <a:rPr spc="-45" dirty="0"/>
              <a:t>Example</a:t>
            </a:r>
            <a:r>
              <a:rPr spc="20" dirty="0"/>
              <a:t> </a:t>
            </a:r>
            <a:r>
              <a:rPr spc="-65" dirty="0"/>
              <a:t>program:</a:t>
            </a:r>
            <a:r>
              <a:rPr spc="170" dirty="0"/>
              <a:t> </a:t>
            </a:r>
            <a:r>
              <a:rPr spc="-15" dirty="0"/>
              <a:t>Statistics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844354"/>
            <a:ext cx="3730625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public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static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void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computeStats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(int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[]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numbers)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spc="640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int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length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numbers.length;</a:t>
            </a:r>
            <a:endParaRPr sz="900">
              <a:latin typeface="SimSun"/>
              <a:cs typeface="SimSun"/>
            </a:endParaRPr>
          </a:p>
          <a:p>
            <a:pPr marL="191770" marR="1198880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double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med,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mean,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sum,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sum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0.0;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for(int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i=0;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i&lt;length;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i++)</a:t>
            </a:r>
            <a:endParaRPr sz="900">
              <a:latin typeface="SimSun"/>
              <a:cs typeface="SimSun"/>
            </a:endParaRPr>
          </a:p>
          <a:p>
            <a:pPr marL="191770" marR="2095500">
              <a:lnSpc>
                <a:spcPct val="101499"/>
              </a:lnSpc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sum += numbers[i]; </a:t>
            </a:r>
            <a:r>
              <a:rPr sz="900" i="1" spc="-5" dirty="0">
                <a:latin typeface="Sitka Small"/>
                <a:cs typeface="Sitka Small"/>
              </a:rPr>
              <a:t>} </a:t>
            </a:r>
            <a:r>
              <a:rPr sz="900" i="1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med=numbers[length/2];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mean=sum/(double)length;  varsum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0.0;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for(int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i=0;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i&lt;length;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i++)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20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spc="645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varsum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varsum+((numbers[i]-mean)*(numbers[i]-mean));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  <a:p>
            <a:pPr marL="191770" marR="2095500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var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varsum/(length-1);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Math.sqrt(var);</a:t>
            </a:r>
            <a:endParaRPr sz="900">
              <a:latin typeface="SimSun"/>
              <a:cs typeface="SimSun"/>
            </a:endParaRPr>
          </a:p>
          <a:p>
            <a:pPr marL="191770" marR="661035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System.out.println ("mean:" + mean);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 ("median:" + med);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 ("variance:" + var);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("standard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deviation:"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+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Re-visiting:</a:t>
            </a:r>
            <a:r>
              <a:rPr spc="180" dirty="0"/>
              <a:t> </a:t>
            </a:r>
            <a:r>
              <a:rPr spc="25" dirty="0"/>
              <a:t>CFG </a:t>
            </a:r>
            <a:r>
              <a:rPr spc="-50" dirty="0"/>
              <a:t>for</a:t>
            </a:r>
            <a:r>
              <a:rPr spc="30" dirty="0"/>
              <a:t> </a:t>
            </a:r>
            <a:r>
              <a:rPr spc="-15" dirty="0"/>
              <a:t>Statistics</a:t>
            </a:r>
            <a:r>
              <a:rPr spc="30" dirty="0"/>
              <a:t> </a:t>
            </a:r>
            <a:r>
              <a:rPr spc="-6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99771" y="732663"/>
            <a:ext cx="1516380" cy="2486660"/>
            <a:chOff x="1699771" y="732663"/>
            <a:chExt cx="1516380" cy="2486660"/>
          </a:xfrm>
        </p:grpSpPr>
        <p:sp>
          <p:nvSpPr>
            <p:cNvPr id="5" name="object 5"/>
            <p:cNvSpPr/>
            <p:nvPr/>
          </p:nvSpPr>
          <p:spPr>
            <a:xfrm>
              <a:off x="2133624" y="84080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29" y="108013"/>
                  </a:moveTo>
                  <a:lnTo>
                    <a:pt x="207540" y="150056"/>
                  </a:lnTo>
                  <a:lnTo>
                    <a:pt x="184391" y="184389"/>
                  </a:lnTo>
                  <a:lnTo>
                    <a:pt x="150057" y="207538"/>
                  </a:lnTo>
                  <a:lnTo>
                    <a:pt x="108014" y="216027"/>
                  </a:lnTo>
                  <a:lnTo>
                    <a:pt x="65972" y="207538"/>
                  </a:lnTo>
                  <a:lnTo>
                    <a:pt x="31638" y="184389"/>
                  </a:lnTo>
                  <a:lnTo>
                    <a:pt x="8488" y="150056"/>
                  </a:lnTo>
                  <a:lnTo>
                    <a:pt x="0" y="108013"/>
                  </a:lnTo>
                  <a:lnTo>
                    <a:pt x="8488" y="65970"/>
                  </a:lnTo>
                  <a:lnTo>
                    <a:pt x="31638" y="31637"/>
                  </a:lnTo>
                  <a:lnTo>
                    <a:pt x="65972" y="8488"/>
                  </a:lnTo>
                  <a:lnTo>
                    <a:pt x="108014" y="0"/>
                  </a:lnTo>
                  <a:lnTo>
                    <a:pt x="150057" y="8488"/>
                  </a:lnTo>
                  <a:lnTo>
                    <a:pt x="184391" y="31637"/>
                  </a:lnTo>
                  <a:lnTo>
                    <a:pt x="207540" y="65970"/>
                  </a:lnTo>
                  <a:lnTo>
                    <a:pt x="216029" y="108013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9835" y="732675"/>
              <a:ext cx="3810" cy="100330"/>
            </a:xfrm>
            <a:custGeom>
              <a:avLst/>
              <a:gdLst/>
              <a:ahLst/>
              <a:cxnLst/>
              <a:rect l="l" t="t" r="r" b="b"/>
              <a:pathLst>
                <a:path w="3810" h="100330">
                  <a:moveTo>
                    <a:pt x="3594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927" y="92710"/>
                  </a:lnTo>
                  <a:lnTo>
                    <a:pt x="927" y="100330"/>
                  </a:lnTo>
                  <a:lnTo>
                    <a:pt x="2654" y="100330"/>
                  </a:lnTo>
                  <a:lnTo>
                    <a:pt x="2654" y="92710"/>
                  </a:lnTo>
                  <a:lnTo>
                    <a:pt x="3594" y="9271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24" y="775030"/>
              <a:ext cx="216535" cy="714375"/>
            </a:xfrm>
            <a:custGeom>
              <a:avLst/>
              <a:gdLst/>
              <a:ahLst/>
              <a:cxnLst/>
              <a:rect l="l" t="t" r="r" b="b"/>
              <a:pathLst>
                <a:path w="216535" h="71437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5" h="714375">
                  <a:moveTo>
                    <a:pt x="216029" y="605840"/>
                  </a:moveTo>
                  <a:lnTo>
                    <a:pt x="207540" y="647883"/>
                  </a:lnTo>
                  <a:lnTo>
                    <a:pt x="184391" y="682217"/>
                  </a:lnTo>
                  <a:lnTo>
                    <a:pt x="150057" y="705365"/>
                  </a:lnTo>
                  <a:lnTo>
                    <a:pt x="108014" y="713854"/>
                  </a:lnTo>
                  <a:lnTo>
                    <a:pt x="65972" y="705365"/>
                  </a:lnTo>
                  <a:lnTo>
                    <a:pt x="31638" y="682217"/>
                  </a:lnTo>
                  <a:lnTo>
                    <a:pt x="8488" y="647883"/>
                  </a:lnTo>
                  <a:lnTo>
                    <a:pt x="0" y="605840"/>
                  </a:lnTo>
                  <a:lnTo>
                    <a:pt x="8488" y="563798"/>
                  </a:lnTo>
                  <a:lnTo>
                    <a:pt x="31638" y="529464"/>
                  </a:lnTo>
                  <a:lnTo>
                    <a:pt x="65972" y="506315"/>
                  </a:lnTo>
                  <a:lnTo>
                    <a:pt x="108014" y="497827"/>
                  </a:lnTo>
                  <a:lnTo>
                    <a:pt x="150057" y="506315"/>
                  </a:lnTo>
                  <a:lnTo>
                    <a:pt x="184391" y="529464"/>
                  </a:lnTo>
                  <a:lnTo>
                    <a:pt x="207540" y="563798"/>
                  </a:lnTo>
                  <a:lnTo>
                    <a:pt x="216029" y="605840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9835" y="1056525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10" h="229869">
                  <a:moveTo>
                    <a:pt x="359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863" y="222250"/>
                  </a:lnTo>
                  <a:lnTo>
                    <a:pt x="863" y="229870"/>
                  </a:lnTo>
                  <a:lnTo>
                    <a:pt x="2730" y="229870"/>
                  </a:lnTo>
                  <a:lnTo>
                    <a:pt x="2730" y="222250"/>
                  </a:lnTo>
                  <a:lnTo>
                    <a:pt x="3594" y="22225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24" y="1228686"/>
              <a:ext cx="216535" cy="692785"/>
            </a:xfrm>
            <a:custGeom>
              <a:avLst/>
              <a:gdLst/>
              <a:ahLst/>
              <a:cxnLst/>
              <a:rect l="l" t="t" r="r" b="b"/>
              <a:pathLst>
                <a:path w="216535" h="69278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5" h="692785">
                  <a:moveTo>
                    <a:pt x="216029" y="584238"/>
                  </a:moveTo>
                  <a:lnTo>
                    <a:pt x="207540" y="626280"/>
                  </a:lnTo>
                  <a:lnTo>
                    <a:pt x="184391" y="660614"/>
                  </a:lnTo>
                  <a:lnTo>
                    <a:pt x="150057" y="683763"/>
                  </a:lnTo>
                  <a:lnTo>
                    <a:pt x="108014" y="692251"/>
                  </a:lnTo>
                  <a:lnTo>
                    <a:pt x="65972" y="683763"/>
                  </a:lnTo>
                  <a:lnTo>
                    <a:pt x="31638" y="660614"/>
                  </a:lnTo>
                  <a:lnTo>
                    <a:pt x="8488" y="626280"/>
                  </a:lnTo>
                  <a:lnTo>
                    <a:pt x="0" y="584238"/>
                  </a:lnTo>
                  <a:lnTo>
                    <a:pt x="8488" y="542195"/>
                  </a:lnTo>
                  <a:lnTo>
                    <a:pt x="31638" y="507861"/>
                  </a:lnTo>
                  <a:lnTo>
                    <a:pt x="65972" y="484713"/>
                  </a:lnTo>
                  <a:lnTo>
                    <a:pt x="108014" y="476224"/>
                  </a:lnTo>
                  <a:lnTo>
                    <a:pt x="150057" y="484713"/>
                  </a:lnTo>
                  <a:lnTo>
                    <a:pt x="184391" y="507861"/>
                  </a:lnTo>
                  <a:lnTo>
                    <a:pt x="207540" y="542195"/>
                  </a:lnTo>
                  <a:lnTo>
                    <a:pt x="216029" y="584238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835" y="1509915"/>
              <a:ext cx="3810" cy="186690"/>
            </a:xfrm>
            <a:custGeom>
              <a:avLst/>
              <a:gdLst/>
              <a:ahLst/>
              <a:cxnLst/>
              <a:rect l="l" t="t" r="r" b="b"/>
              <a:pathLst>
                <a:path w="3810" h="186689">
                  <a:moveTo>
                    <a:pt x="3594" y="0"/>
                  </a:moveTo>
                  <a:lnTo>
                    <a:pt x="0" y="0"/>
                  </a:lnTo>
                  <a:lnTo>
                    <a:pt x="0" y="179070"/>
                  </a:lnTo>
                  <a:lnTo>
                    <a:pt x="800" y="179070"/>
                  </a:lnTo>
                  <a:lnTo>
                    <a:pt x="800" y="186690"/>
                  </a:lnTo>
                  <a:lnTo>
                    <a:pt x="2794" y="186690"/>
                  </a:lnTo>
                  <a:lnTo>
                    <a:pt x="2794" y="179070"/>
                  </a:lnTo>
                  <a:lnTo>
                    <a:pt x="3594" y="17907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1571" y="1639150"/>
              <a:ext cx="554990" cy="714375"/>
            </a:xfrm>
            <a:custGeom>
              <a:avLst/>
              <a:gdLst/>
              <a:ahLst/>
              <a:cxnLst/>
              <a:rect l="l" t="t" r="r" b="b"/>
              <a:pathLst>
                <a:path w="554989" h="714375">
                  <a:moveTo>
                    <a:pt x="525665" y="0"/>
                  </a:moveTo>
                  <a:lnTo>
                    <a:pt x="540067" y="57594"/>
                  </a:lnTo>
                  <a:lnTo>
                    <a:pt x="554469" y="0"/>
                  </a:lnTo>
                </a:path>
                <a:path w="554989" h="714375">
                  <a:moveTo>
                    <a:pt x="216029" y="605829"/>
                  </a:moveTo>
                  <a:lnTo>
                    <a:pt x="207540" y="647871"/>
                  </a:lnTo>
                  <a:lnTo>
                    <a:pt x="184391" y="682205"/>
                  </a:lnTo>
                  <a:lnTo>
                    <a:pt x="150057" y="705355"/>
                  </a:lnTo>
                  <a:lnTo>
                    <a:pt x="108014" y="713844"/>
                  </a:lnTo>
                  <a:lnTo>
                    <a:pt x="65972" y="705355"/>
                  </a:lnTo>
                  <a:lnTo>
                    <a:pt x="31638" y="682205"/>
                  </a:lnTo>
                  <a:lnTo>
                    <a:pt x="8488" y="647871"/>
                  </a:lnTo>
                  <a:lnTo>
                    <a:pt x="0" y="605829"/>
                  </a:lnTo>
                  <a:lnTo>
                    <a:pt x="8488" y="563786"/>
                  </a:lnTo>
                  <a:lnTo>
                    <a:pt x="31638" y="529453"/>
                  </a:lnTo>
                  <a:lnTo>
                    <a:pt x="65972" y="506303"/>
                  </a:lnTo>
                  <a:lnTo>
                    <a:pt x="108014" y="497814"/>
                  </a:lnTo>
                  <a:lnTo>
                    <a:pt x="150057" y="506303"/>
                  </a:lnTo>
                  <a:lnTo>
                    <a:pt x="184391" y="529453"/>
                  </a:lnTo>
                  <a:lnTo>
                    <a:pt x="207540" y="563786"/>
                  </a:lnTo>
                  <a:lnTo>
                    <a:pt x="216029" y="605829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2360" y="1920938"/>
              <a:ext cx="296545" cy="254000"/>
            </a:xfrm>
            <a:custGeom>
              <a:avLst/>
              <a:gdLst/>
              <a:ahLst/>
              <a:cxnLst/>
              <a:rect l="l" t="t" r="r" b="b"/>
              <a:pathLst>
                <a:path w="296544" h="254000">
                  <a:moveTo>
                    <a:pt x="296073" y="0"/>
                  </a:moveTo>
                  <a:lnTo>
                    <a:pt x="56363" y="205465"/>
                  </a:lnTo>
                </a:path>
                <a:path w="296544" h="254000">
                  <a:moveTo>
                    <a:pt x="56363" y="205465"/>
                  </a:moveTo>
                  <a:lnTo>
                    <a:pt x="0" y="25377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2236" y="2126404"/>
              <a:ext cx="53340" cy="48895"/>
            </a:xfrm>
            <a:custGeom>
              <a:avLst/>
              <a:gdLst/>
              <a:ahLst/>
              <a:cxnLst/>
              <a:rect l="l" t="t" r="r" b="b"/>
              <a:pathLst>
                <a:path w="53339" h="48894">
                  <a:moveTo>
                    <a:pt x="34086" y="0"/>
                  </a:moveTo>
                  <a:lnTo>
                    <a:pt x="0" y="48487"/>
                  </a:lnTo>
                  <a:lnTo>
                    <a:pt x="52809" y="21603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876" y="2113560"/>
              <a:ext cx="219629" cy="219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84844" y="1899335"/>
              <a:ext cx="317500" cy="233045"/>
            </a:xfrm>
            <a:custGeom>
              <a:avLst/>
              <a:gdLst/>
              <a:ahLst/>
              <a:cxnLst/>
              <a:rect l="l" t="t" r="r" b="b"/>
              <a:pathLst>
                <a:path w="317500" h="233044">
                  <a:moveTo>
                    <a:pt x="0" y="0"/>
                  </a:moveTo>
                  <a:lnTo>
                    <a:pt x="286727" y="210265"/>
                  </a:lnTo>
                </a:path>
                <a:path w="317500" h="233044">
                  <a:moveTo>
                    <a:pt x="286727" y="210265"/>
                  </a:moveTo>
                  <a:lnTo>
                    <a:pt x="317108" y="232544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7435" y="2086081"/>
              <a:ext cx="55244" cy="46355"/>
            </a:xfrm>
            <a:custGeom>
              <a:avLst/>
              <a:gdLst/>
              <a:ahLst/>
              <a:cxnLst/>
              <a:rect l="l" t="t" r="r" b="b"/>
              <a:pathLst>
                <a:path w="55244" h="46355">
                  <a:moveTo>
                    <a:pt x="0" y="23519"/>
                  </a:moveTo>
                  <a:lnTo>
                    <a:pt x="55210" y="46081"/>
                  </a:lnTo>
                  <a:lnTo>
                    <a:pt x="16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876" y="2567218"/>
              <a:ext cx="219629" cy="2196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93492" y="2331605"/>
              <a:ext cx="3810" cy="208279"/>
            </a:xfrm>
            <a:custGeom>
              <a:avLst/>
              <a:gdLst/>
              <a:ahLst/>
              <a:cxnLst/>
              <a:rect l="l" t="t" r="r" b="b"/>
              <a:pathLst>
                <a:path w="3810" h="208280">
                  <a:moveTo>
                    <a:pt x="3594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003" y="200660"/>
                  </a:lnTo>
                  <a:lnTo>
                    <a:pt x="1003" y="208280"/>
                  </a:lnTo>
                  <a:lnTo>
                    <a:pt x="2590" y="208280"/>
                  </a:lnTo>
                  <a:lnTo>
                    <a:pt x="2590" y="200660"/>
                  </a:lnTo>
                  <a:lnTo>
                    <a:pt x="3594" y="20066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0893" y="2481646"/>
              <a:ext cx="29209" cy="57785"/>
            </a:xfrm>
            <a:custGeom>
              <a:avLst/>
              <a:gdLst/>
              <a:ahLst/>
              <a:cxnLst/>
              <a:rect l="l" t="t" r="r" b="b"/>
              <a:pathLst>
                <a:path w="29210" h="57785">
                  <a:moveTo>
                    <a:pt x="0" y="0"/>
                  </a:moveTo>
                  <a:lnTo>
                    <a:pt x="14401" y="57612"/>
                  </a:lnTo>
                  <a:lnTo>
                    <a:pt x="28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1823" y="2999270"/>
              <a:ext cx="219629" cy="2196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11905" y="2741842"/>
              <a:ext cx="275590" cy="297180"/>
            </a:xfrm>
            <a:custGeom>
              <a:avLst/>
              <a:gdLst/>
              <a:ahLst/>
              <a:cxnLst/>
              <a:rect l="l" t="t" r="r" b="b"/>
              <a:pathLst>
                <a:path w="275589" h="297180">
                  <a:moveTo>
                    <a:pt x="275376" y="0"/>
                  </a:moveTo>
                  <a:lnTo>
                    <a:pt x="48476" y="244351"/>
                  </a:lnTo>
                </a:path>
                <a:path w="275589" h="297180">
                  <a:moveTo>
                    <a:pt x="48476" y="244351"/>
                  </a:moveTo>
                  <a:lnTo>
                    <a:pt x="0" y="29655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1727" y="2986194"/>
              <a:ext cx="49530" cy="52705"/>
            </a:xfrm>
            <a:custGeom>
              <a:avLst/>
              <a:gdLst/>
              <a:ahLst/>
              <a:cxnLst/>
              <a:rect l="l" t="t" r="r" b="b"/>
              <a:pathLst>
                <a:path w="49530" h="52705">
                  <a:moveTo>
                    <a:pt x="28321" y="0"/>
                  </a:moveTo>
                  <a:lnTo>
                    <a:pt x="0" y="52322"/>
                  </a:lnTo>
                  <a:lnTo>
                    <a:pt x="49444" y="1967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5933" y="2999270"/>
              <a:ext cx="219627" cy="2196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60103" y="272023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265955" y="265955"/>
                  </a:lnTo>
                </a:path>
                <a:path w="297180" h="297180">
                  <a:moveTo>
                    <a:pt x="265955" y="265955"/>
                  </a:moveTo>
                  <a:lnTo>
                    <a:pt x="296662" y="296662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417" y="296555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20642"/>
                  </a:moveTo>
                  <a:lnTo>
                    <a:pt x="51358" y="51365"/>
                  </a:lnTo>
                  <a:lnTo>
                    <a:pt x="20637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6829" y="2679773"/>
              <a:ext cx="359410" cy="321310"/>
            </a:xfrm>
            <a:custGeom>
              <a:avLst/>
              <a:gdLst/>
              <a:ahLst/>
              <a:cxnLst/>
              <a:rect l="l" t="t" r="r" b="b"/>
              <a:pathLst>
                <a:path w="359410" h="321310">
                  <a:moveTo>
                    <a:pt x="0" y="321297"/>
                  </a:moveTo>
                  <a:lnTo>
                    <a:pt x="481" y="319860"/>
                  </a:lnTo>
                  <a:lnTo>
                    <a:pt x="1918" y="316977"/>
                  </a:lnTo>
                  <a:lnTo>
                    <a:pt x="3839" y="311699"/>
                  </a:lnTo>
                  <a:lnTo>
                    <a:pt x="7203" y="304019"/>
                  </a:lnTo>
                  <a:lnTo>
                    <a:pt x="11042" y="293938"/>
                  </a:lnTo>
                  <a:lnTo>
                    <a:pt x="16320" y="281456"/>
                  </a:lnTo>
                  <a:lnTo>
                    <a:pt x="22561" y="267531"/>
                  </a:lnTo>
                  <a:lnTo>
                    <a:pt x="29283" y="252654"/>
                  </a:lnTo>
                  <a:lnTo>
                    <a:pt x="36005" y="237289"/>
                  </a:lnTo>
                  <a:lnTo>
                    <a:pt x="43204" y="221925"/>
                  </a:lnTo>
                  <a:lnTo>
                    <a:pt x="50407" y="207523"/>
                  </a:lnTo>
                  <a:lnTo>
                    <a:pt x="57129" y="193604"/>
                  </a:lnTo>
                  <a:lnTo>
                    <a:pt x="64328" y="180641"/>
                  </a:lnTo>
                  <a:lnTo>
                    <a:pt x="71050" y="169121"/>
                  </a:lnTo>
                  <a:lnTo>
                    <a:pt x="77290" y="158078"/>
                  </a:lnTo>
                  <a:lnTo>
                    <a:pt x="104174" y="123034"/>
                  </a:lnTo>
                  <a:lnTo>
                    <a:pt x="119057" y="109113"/>
                  </a:lnTo>
                  <a:lnTo>
                    <a:pt x="126737" y="102391"/>
                  </a:lnTo>
                  <a:lnTo>
                    <a:pt x="134898" y="95669"/>
                  </a:lnTo>
                  <a:lnTo>
                    <a:pt x="144020" y="89910"/>
                  </a:lnTo>
                  <a:lnTo>
                    <a:pt x="153620" y="83669"/>
                  </a:lnTo>
                  <a:lnTo>
                    <a:pt x="188183" y="65428"/>
                  </a:lnTo>
                  <a:lnTo>
                    <a:pt x="233312" y="46224"/>
                  </a:lnTo>
                  <a:lnTo>
                    <a:pt x="250591" y="39026"/>
                  </a:lnTo>
                  <a:lnTo>
                    <a:pt x="268356" y="32304"/>
                  </a:lnTo>
                  <a:lnTo>
                    <a:pt x="286598" y="25582"/>
                  </a:lnTo>
                  <a:lnTo>
                    <a:pt x="303876" y="19341"/>
                  </a:lnTo>
                  <a:lnTo>
                    <a:pt x="320680" y="13581"/>
                  </a:lnTo>
                  <a:lnTo>
                    <a:pt x="335081" y="8302"/>
                  </a:lnTo>
                  <a:lnTo>
                    <a:pt x="347087" y="3982"/>
                  </a:lnTo>
                </a:path>
                <a:path w="359410" h="321310">
                  <a:moveTo>
                    <a:pt x="347087" y="3982"/>
                  </a:moveTo>
                  <a:lnTo>
                    <a:pt x="347087" y="3981"/>
                  </a:lnTo>
                  <a:lnTo>
                    <a:pt x="35903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6867" y="2679434"/>
              <a:ext cx="59690" cy="31750"/>
            </a:xfrm>
            <a:custGeom>
              <a:avLst/>
              <a:gdLst/>
              <a:ahLst/>
              <a:cxnLst/>
              <a:rect l="l" t="t" r="r" b="b"/>
              <a:pathLst>
                <a:path w="59689" h="31750">
                  <a:moveTo>
                    <a:pt x="9122" y="31685"/>
                  </a:moveTo>
                  <a:lnTo>
                    <a:pt x="59531" y="0"/>
                  </a:lnTo>
                  <a:lnTo>
                    <a:pt x="0" y="43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4776" y="1814836"/>
              <a:ext cx="381000" cy="322580"/>
            </a:xfrm>
            <a:custGeom>
              <a:avLst/>
              <a:gdLst/>
              <a:ahLst/>
              <a:cxnLst/>
              <a:rect l="l" t="t" r="r" b="b"/>
              <a:pathLst>
                <a:path w="381000" h="322580">
                  <a:moveTo>
                    <a:pt x="0" y="322128"/>
                  </a:moveTo>
                  <a:lnTo>
                    <a:pt x="480" y="320690"/>
                  </a:lnTo>
                  <a:lnTo>
                    <a:pt x="1437" y="317327"/>
                  </a:lnTo>
                  <a:lnTo>
                    <a:pt x="2881" y="312047"/>
                  </a:lnTo>
                  <a:lnTo>
                    <a:pt x="5759" y="303406"/>
                  </a:lnTo>
                  <a:lnTo>
                    <a:pt x="9122" y="292362"/>
                  </a:lnTo>
                  <a:lnTo>
                    <a:pt x="13442" y="278923"/>
                  </a:lnTo>
                  <a:lnTo>
                    <a:pt x="18241" y="264041"/>
                  </a:lnTo>
                  <a:lnTo>
                    <a:pt x="24005" y="247719"/>
                  </a:lnTo>
                  <a:lnTo>
                    <a:pt x="29764" y="230917"/>
                  </a:lnTo>
                  <a:lnTo>
                    <a:pt x="48006" y="184359"/>
                  </a:lnTo>
                  <a:lnTo>
                    <a:pt x="66248" y="146424"/>
                  </a:lnTo>
                  <a:lnTo>
                    <a:pt x="92650" y="109467"/>
                  </a:lnTo>
                  <a:lnTo>
                    <a:pt x="123854" y="83534"/>
                  </a:lnTo>
                  <a:lnTo>
                    <a:pt x="163700" y="62413"/>
                  </a:lnTo>
                  <a:lnTo>
                    <a:pt x="204028" y="47542"/>
                  </a:lnTo>
                  <a:lnTo>
                    <a:pt x="219868" y="42246"/>
                  </a:lnTo>
                  <a:lnTo>
                    <a:pt x="237152" y="36975"/>
                  </a:lnTo>
                  <a:lnTo>
                    <a:pt x="254911" y="31692"/>
                  </a:lnTo>
                  <a:lnTo>
                    <a:pt x="273634" y="26892"/>
                  </a:lnTo>
                  <a:lnTo>
                    <a:pt x="292839" y="21608"/>
                  </a:lnTo>
                  <a:lnTo>
                    <a:pt x="311561" y="16808"/>
                  </a:lnTo>
                  <a:lnTo>
                    <a:pt x="328839" y="12490"/>
                  </a:lnTo>
                  <a:lnTo>
                    <a:pt x="345161" y="8642"/>
                  </a:lnTo>
                  <a:lnTo>
                    <a:pt x="359087" y="5289"/>
                  </a:lnTo>
                  <a:lnTo>
                    <a:pt x="370606" y="2406"/>
                  </a:lnTo>
                  <a:lnTo>
                    <a:pt x="380772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6418" y="1813890"/>
              <a:ext cx="59690" cy="27940"/>
            </a:xfrm>
            <a:custGeom>
              <a:avLst/>
              <a:gdLst/>
              <a:ahLst/>
              <a:cxnLst/>
              <a:rect l="l" t="t" r="r" b="b"/>
              <a:pathLst>
                <a:path w="59689" h="27939">
                  <a:moveTo>
                    <a:pt x="6717" y="27838"/>
                  </a:moveTo>
                  <a:lnTo>
                    <a:pt x="59526" y="952"/>
                  </a:lnTo>
                  <a:lnTo>
                    <a:pt x="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7333" y="872629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7333" y="130468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7333" y="1736744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9391" y="2147192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391" y="2622455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7333" y="3054508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1444" y="3032903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3361" y="1283085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i=0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9771" y="1823152"/>
            <a:ext cx="60198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i&gt;=length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2909" y="2060780"/>
            <a:ext cx="53784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i&lt;length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90610" y="2471233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i=0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23361" y="2903286"/>
            <a:ext cx="60198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i&gt;=length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2075" y="2687256"/>
            <a:ext cx="53784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i&lt;length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86432" y="2168794"/>
            <a:ext cx="46799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1320" algn="l"/>
              </a:tabLst>
            </a:pPr>
            <a:r>
              <a:rPr sz="850" b="1" spc="-10" dirty="0">
                <a:latin typeface="Courier New"/>
                <a:cs typeface="Courier New"/>
              </a:rPr>
              <a:t>i++	</a:t>
            </a:r>
            <a:r>
              <a:rPr sz="850" b="1" spc="-5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91309" y="3205724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i++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121791"/>
          <a:ext cx="4074160" cy="1589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88">
                <a:tc>
                  <a:txBody>
                    <a:bodyPr/>
                    <a:lstStyle/>
                    <a:p>
                      <a:pPr marL="88265">
                        <a:lnSpc>
                          <a:spcPts val="1290"/>
                        </a:lnSpc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Defs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b="1" spc="-85" dirty="0">
                          <a:latin typeface="Arial"/>
                          <a:cs typeface="Arial"/>
                        </a:rPr>
                        <a:t>Uses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307"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60" dirty="0">
                          <a:latin typeface="Microsoft Sans Serif"/>
                          <a:cs typeface="Microsoft Sans Serif"/>
                        </a:rPr>
                        <a:t>numbers,sum,length</a:t>
                      </a:r>
                      <a:r>
                        <a:rPr sz="1100" i="1" spc="-60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10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10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100" i="1" spc="-10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i="1" spc="-80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sum,i</a:t>
                      </a:r>
                      <a:r>
                        <a:rPr sz="1100" i="1" spc="-80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70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med,mean,varsum,i</a:t>
                      </a:r>
                      <a:r>
                        <a:rPr sz="1100" i="1" spc="-70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varsum,i</a:t>
                      </a:r>
                      <a:r>
                        <a:rPr sz="1100" i="1" spc="-7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8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var,sd</a:t>
                      </a:r>
                      <a:r>
                        <a:rPr sz="1100" i="1" spc="-8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i="1" spc="-8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numbers</a:t>
                      </a:r>
                      <a:r>
                        <a:rPr sz="1100" i="1" spc="-8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i="1" spc="-6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65" dirty="0">
                          <a:latin typeface="Microsoft Sans Serif"/>
                          <a:cs typeface="Microsoft Sans Serif"/>
                        </a:rPr>
                        <a:t>numbers,i,sum</a:t>
                      </a:r>
                      <a:r>
                        <a:rPr sz="1100" i="1" spc="-6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60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60" dirty="0">
                          <a:latin typeface="Microsoft Sans Serif"/>
                          <a:cs typeface="Microsoft Sans Serif"/>
                        </a:rPr>
                        <a:t>numbers,length,sum</a:t>
                      </a:r>
                      <a:r>
                        <a:rPr sz="1100" i="1" spc="-60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i="1" spc="-6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65" dirty="0">
                          <a:latin typeface="Microsoft Sans Serif"/>
                          <a:cs typeface="Microsoft Sans Serif"/>
                        </a:rPr>
                        <a:t>varsum,numbers,i,mean</a:t>
                      </a:r>
                      <a:r>
                        <a:rPr sz="1100" i="1" spc="-6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60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60" dirty="0">
                          <a:latin typeface="Microsoft Sans Serif"/>
                          <a:cs typeface="Microsoft Sans Serif"/>
                        </a:rPr>
                        <a:t>varsum,length,var,mean,med,sd</a:t>
                      </a:r>
                      <a:r>
                        <a:rPr sz="1100" i="1" spc="-60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74040"/>
            <a:chOff x="0" y="0"/>
            <a:chExt cx="4608195" cy="57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62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program: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edges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0122" y="1052963"/>
          <a:ext cx="1318895" cy="174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82">
                <a:tc>
                  <a:txBody>
                    <a:bodyPr/>
                    <a:lstStyle/>
                    <a:p>
                      <a:pPr marL="12700" marR="76200" algn="ctr">
                        <a:lnSpc>
                          <a:spcPts val="1290"/>
                        </a:lnSpc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Edge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2065">
                        <a:lnSpc>
                          <a:spcPts val="1290"/>
                        </a:lnSpc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63">
                <a:tc>
                  <a:txBody>
                    <a:bodyPr/>
                    <a:lstStyle/>
                    <a:p>
                      <a:pPr marR="90805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(1,2)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63">
                <a:tc>
                  <a:txBody>
                    <a:bodyPr/>
                    <a:lstStyle/>
                    <a:p>
                      <a:pPr marR="90805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(2,3)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marL="88265" marR="76200">
                        <a:lnSpc>
                          <a:spcPts val="118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(3,4)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(4,3)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 marR="12065">
                        <a:lnSpc>
                          <a:spcPts val="1185"/>
                        </a:lnSpc>
                      </a:pPr>
                      <a:r>
                        <a:rPr sz="1100" i="1" spc="-5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i,length</a:t>
                      </a:r>
                      <a:r>
                        <a:rPr sz="1100" i="1" spc="-5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marL="88265" marR="76200">
                        <a:lnSpc>
                          <a:spcPts val="118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(3,5)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(5,6)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 marR="12065">
                        <a:lnSpc>
                          <a:spcPts val="1185"/>
                        </a:lnSpc>
                      </a:pPr>
                      <a:r>
                        <a:rPr sz="1100" i="1" spc="-5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i,length</a:t>
                      </a:r>
                      <a:r>
                        <a:rPr sz="1100" i="1" spc="-5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01">
                <a:tc>
                  <a:txBody>
                    <a:bodyPr/>
                    <a:lstStyle/>
                    <a:p>
                      <a:pPr marL="88265" marR="76200">
                        <a:lnSpc>
                          <a:spcPts val="1185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(6,7)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88265" marR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(7,6)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 marR="12065">
                        <a:lnSpc>
                          <a:spcPts val="1185"/>
                        </a:lnSpc>
                      </a:pPr>
                      <a:r>
                        <a:rPr sz="1100" i="1" spc="-55" dirty="0">
                          <a:latin typeface="Verdana"/>
                          <a:cs typeface="Verdana"/>
                        </a:rPr>
                        <a:t>{</a:t>
                      </a: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i,length</a:t>
                      </a:r>
                      <a:r>
                        <a:rPr sz="1100" i="1" spc="-55" dirty="0">
                          <a:latin typeface="Verdana"/>
                          <a:cs typeface="Verdana"/>
                        </a:rPr>
                        <a:t>}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  <a:tabLst>
                          <a:tab pos="55372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(6,8)	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45"/>
                        </a:lnSpc>
                      </a:pPr>
                      <a:r>
                        <a:rPr sz="1100" i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{</a:t>
                      </a:r>
                      <a:r>
                        <a:rPr sz="1100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i,length</a:t>
                      </a:r>
                      <a:r>
                        <a:rPr sz="1100" i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}</a:t>
                      </a:r>
                      <a:r>
                        <a:rPr sz="1100" i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1530</Words>
  <Application>Microsoft Office PowerPoint</Application>
  <PresentationFormat>Custom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SimSun</vt:lpstr>
      <vt:lpstr>Arial</vt:lpstr>
      <vt:lpstr>Calibri</vt:lpstr>
      <vt:lpstr>Courier New</vt:lpstr>
      <vt:lpstr>Microsoft Sans Serif</vt:lpstr>
      <vt:lpstr>Sitka Small</vt:lpstr>
      <vt:lpstr>Tahoma</vt:lpstr>
      <vt:lpstr>Times New Roman</vt:lpstr>
      <vt:lpstr>Trebuchet MS</vt:lpstr>
      <vt:lpstr>Verdana</vt:lpstr>
      <vt:lpstr>Office Theme</vt:lpstr>
      <vt:lpstr>PowerPoint Presentation</vt:lpstr>
      <vt:lpstr>Graph coverage criteria: Overview</vt:lpstr>
      <vt:lpstr>Outline</vt:lpstr>
      <vt:lpstr>Recap: Def-use paths</vt:lpstr>
      <vt:lpstr>Recap: Data flow criteria</vt:lpstr>
      <vt:lpstr>Re-visiting Example program: Statistics</vt:lpstr>
      <vt:lpstr>Re-visiting: CFG for Statistics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program: Du-paths without duplicates</vt:lpstr>
      <vt:lpstr>Statistics program: Test case #1</vt:lpstr>
      <vt:lpstr>Statistics program: Test case #2</vt:lpstr>
      <vt:lpstr>Statistics program: Test case #3</vt:lpstr>
      <vt:lpstr>Data flow coverage criteria</vt:lpstr>
      <vt:lpstr>Reference material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graph coverage criteria: Applied to test code</dc:title>
  <dc:creator>Meenakshi D'Souza</dc:creator>
  <cp:lastModifiedBy>asus</cp:lastModifiedBy>
  <cp:revision>2</cp:revision>
  <dcterms:created xsi:type="dcterms:W3CDTF">2023-04-02T14:48:56Z</dcterms:created>
  <dcterms:modified xsi:type="dcterms:W3CDTF">2023-04-02T18:20:56Z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