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E16C-8D2C-19E5-A47B-357B42FC0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A940E8-38AE-B366-94A6-A482420DF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EDB3A7-FC9E-DF8D-16D4-6DD3E25CE47F}"/>
              </a:ext>
            </a:extLst>
          </p:cNvPr>
          <p:cNvSpPr>
            <a:spLocks noGrp="1"/>
          </p:cNvSpPr>
          <p:nvPr>
            <p:ph type="dt" sz="half" idx="10"/>
          </p:nvPr>
        </p:nvSpPr>
        <p:spPr/>
        <p:txBody>
          <a:bodyPr/>
          <a:lstStyle/>
          <a:p>
            <a:fld id="{BF800908-BD38-4A13-AD13-5E906EE33174}" type="datetimeFigureOut">
              <a:rPr lang="en-IN" smtClean="0"/>
              <a:t>11-08-2022</a:t>
            </a:fld>
            <a:endParaRPr lang="en-IN"/>
          </a:p>
        </p:txBody>
      </p:sp>
      <p:sp>
        <p:nvSpPr>
          <p:cNvPr id="5" name="Footer Placeholder 4">
            <a:extLst>
              <a:ext uri="{FF2B5EF4-FFF2-40B4-BE49-F238E27FC236}">
                <a16:creationId xmlns:a16="http://schemas.microsoft.com/office/drawing/2014/main" id="{7B83E8EF-45FD-356F-59D8-38F91A415C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8080BD-B8C8-EF5B-1784-DAE1B2660177}"/>
              </a:ext>
            </a:extLst>
          </p:cNvPr>
          <p:cNvSpPr>
            <a:spLocks noGrp="1"/>
          </p:cNvSpPr>
          <p:nvPr>
            <p:ph type="sldNum" sz="quarter" idx="12"/>
          </p:nvPr>
        </p:nvSpPr>
        <p:spPr/>
        <p:txBody>
          <a:bodyPr/>
          <a:lstStyle/>
          <a:p>
            <a:fld id="{153B9583-B553-4327-89D5-431D76266E61}" type="slidenum">
              <a:rPr lang="en-IN" smtClean="0"/>
              <a:t>‹#›</a:t>
            </a:fld>
            <a:endParaRPr lang="en-IN"/>
          </a:p>
        </p:txBody>
      </p:sp>
    </p:spTree>
    <p:extLst>
      <p:ext uri="{BB962C8B-B14F-4D97-AF65-F5344CB8AC3E}">
        <p14:creationId xmlns:p14="http://schemas.microsoft.com/office/powerpoint/2010/main" val="58208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7A5D-D38E-83F0-538C-424E81B243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555D8F-1ED3-1C14-BB2A-017C4E0061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82717-6437-284F-236C-CB9F014F2827}"/>
              </a:ext>
            </a:extLst>
          </p:cNvPr>
          <p:cNvSpPr>
            <a:spLocks noGrp="1"/>
          </p:cNvSpPr>
          <p:nvPr>
            <p:ph type="dt" sz="half" idx="10"/>
          </p:nvPr>
        </p:nvSpPr>
        <p:spPr/>
        <p:txBody>
          <a:bodyPr/>
          <a:lstStyle/>
          <a:p>
            <a:fld id="{BF800908-BD38-4A13-AD13-5E906EE33174}" type="datetimeFigureOut">
              <a:rPr lang="en-IN" smtClean="0"/>
              <a:t>11-08-2022</a:t>
            </a:fld>
            <a:endParaRPr lang="en-IN"/>
          </a:p>
        </p:txBody>
      </p:sp>
      <p:sp>
        <p:nvSpPr>
          <p:cNvPr id="5" name="Footer Placeholder 4">
            <a:extLst>
              <a:ext uri="{FF2B5EF4-FFF2-40B4-BE49-F238E27FC236}">
                <a16:creationId xmlns:a16="http://schemas.microsoft.com/office/drawing/2014/main" id="{ABD35230-6420-058D-30D2-8FBA2AEF87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3C897F-7734-4A1B-9E05-6E4490CD458B}"/>
              </a:ext>
            </a:extLst>
          </p:cNvPr>
          <p:cNvSpPr>
            <a:spLocks noGrp="1"/>
          </p:cNvSpPr>
          <p:nvPr>
            <p:ph type="sldNum" sz="quarter" idx="12"/>
          </p:nvPr>
        </p:nvSpPr>
        <p:spPr/>
        <p:txBody>
          <a:bodyPr/>
          <a:lstStyle/>
          <a:p>
            <a:fld id="{153B9583-B553-4327-89D5-431D76266E61}" type="slidenum">
              <a:rPr lang="en-IN" smtClean="0"/>
              <a:t>‹#›</a:t>
            </a:fld>
            <a:endParaRPr lang="en-IN"/>
          </a:p>
        </p:txBody>
      </p:sp>
    </p:spTree>
    <p:extLst>
      <p:ext uri="{BB962C8B-B14F-4D97-AF65-F5344CB8AC3E}">
        <p14:creationId xmlns:p14="http://schemas.microsoft.com/office/powerpoint/2010/main" val="312863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83208D-EEFD-EC28-66E4-60B6A40DEB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6B2A53-D68C-3380-7621-7182423AE1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2CA6E-67C0-AE45-2A31-7621B7C753E7}"/>
              </a:ext>
            </a:extLst>
          </p:cNvPr>
          <p:cNvSpPr>
            <a:spLocks noGrp="1"/>
          </p:cNvSpPr>
          <p:nvPr>
            <p:ph type="dt" sz="half" idx="10"/>
          </p:nvPr>
        </p:nvSpPr>
        <p:spPr/>
        <p:txBody>
          <a:bodyPr/>
          <a:lstStyle/>
          <a:p>
            <a:fld id="{BF800908-BD38-4A13-AD13-5E906EE33174}" type="datetimeFigureOut">
              <a:rPr lang="en-IN" smtClean="0"/>
              <a:t>11-08-2022</a:t>
            </a:fld>
            <a:endParaRPr lang="en-IN"/>
          </a:p>
        </p:txBody>
      </p:sp>
      <p:sp>
        <p:nvSpPr>
          <p:cNvPr id="5" name="Footer Placeholder 4">
            <a:extLst>
              <a:ext uri="{FF2B5EF4-FFF2-40B4-BE49-F238E27FC236}">
                <a16:creationId xmlns:a16="http://schemas.microsoft.com/office/drawing/2014/main" id="{8258E8C9-CDA9-5110-0FA9-D53F60891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8874B8-BE81-338A-A002-994F291DCFE7}"/>
              </a:ext>
            </a:extLst>
          </p:cNvPr>
          <p:cNvSpPr>
            <a:spLocks noGrp="1"/>
          </p:cNvSpPr>
          <p:nvPr>
            <p:ph type="sldNum" sz="quarter" idx="12"/>
          </p:nvPr>
        </p:nvSpPr>
        <p:spPr/>
        <p:txBody>
          <a:bodyPr/>
          <a:lstStyle/>
          <a:p>
            <a:fld id="{153B9583-B553-4327-89D5-431D76266E61}" type="slidenum">
              <a:rPr lang="en-IN" smtClean="0"/>
              <a:t>‹#›</a:t>
            </a:fld>
            <a:endParaRPr lang="en-IN"/>
          </a:p>
        </p:txBody>
      </p:sp>
    </p:spTree>
    <p:extLst>
      <p:ext uri="{BB962C8B-B14F-4D97-AF65-F5344CB8AC3E}">
        <p14:creationId xmlns:p14="http://schemas.microsoft.com/office/powerpoint/2010/main" val="146993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25B3-6DFC-E4D7-EF13-11766D654A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45F76B-A39A-DACC-754E-2D69A6CB5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57BBC-EE4C-3C8D-D0E4-CD3B1190E883}"/>
              </a:ext>
            </a:extLst>
          </p:cNvPr>
          <p:cNvSpPr>
            <a:spLocks noGrp="1"/>
          </p:cNvSpPr>
          <p:nvPr>
            <p:ph type="dt" sz="half" idx="10"/>
          </p:nvPr>
        </p:nvSpPr>
        <p:spPr/>
        <p:txBody>
          <a:bodyPr/>
          <a:lstStyle/>
          <a:p>
            <a:fld id="{BF800908-BD38-4A13-AD13-5E906EE33174}" type="datetimeFigureOut">
              <a:rPr lang="en-IN" smtClean="0"/>
              <a:t>11-08-2022</a:t>
            </a:fld>
            <a:endParaRPr lang="en-IN"/>
          </a:p>
        </p:txBody>
      </p:sp>
      <p:sp>
        <p:nvSpPr>
          <p:cNvPr id="5" name="Footer Placeholder 4">
            <a:extLst>
              <a:ext uri="{FF2B5EF4-FFF2-40B4-BE49-F238E27FC236}">
                <a16:creationId xmlns:a16="http://schemas.microsoft.com/office/drawing/2014/main" id="{D9189002-B327-52A9-A158-CE429AED6A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E0751-5FF2-CDC0-7ADD-EF7D6FDEFC19}"/>
              </a:ext>
            </a:extLst>
          </p:cNvPr>
          <p:cNvSpPr>
            <a:spLocks noGrp="1"/>
          </p:cNvSpPr>
          <p:nvPr>
            <p:ph type="sldNum" sz="quarter" idx="12"/>
          </p:nvPr>
        </p:nvSpPr>
        <p:spPr/>
        <p:txBody>
          <a:bodyPr/>
          <a:lstStyle/>
          <a:p>
            <a:fld id="{153B9583-B553-4327-89D5-431D76266E61}" type="slidenum">
              <a:rPr lang="en-IN" smtClean="0"/>
              <a:t>‹#›</a:t>
            </a:fld>
            <a:endParaRPr lang="en-IN"/>
          </a:p>
        </p:txBody>
      </p:sp>
    </p:spTree>
    <p:extLst>
      <p:ext uri="{BB962C8B-B14F-4D97-AF65-F5344CB8AC3E}">
        <p14:creationId xmlns:p14="http://schemas.microsoft.com/office/powerpoint/2010/main" val="72709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BB79-A1C6-96B9-B1BA-0F731DCFC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E13E90-A868-280A-0230-E4490D66A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E3B60-F657-B624-64D9-5643FDF55633}"/>
              </a:ext>
            </a:extLst>
          </p:cNvPr>
          <p:cNvSpPr>
            <a:spLocks noGrp="1"/>
          </p:cNvSpPr>
          <p:nvPr>
            <p:ph type="dt" sz="half" idx="10"/>
          </p:nvPr>
        </p:nvSpPr>
        <p:spPr/>
        <p:txBody>
          <a:bodyPr/>
          <a:lstStyle/>
          <a:p>
            <a:fld id="{BF800908-BD38-4A13-AD13-5E906EE33174}" type="datetimeFigureOut">
              <a:rPr lang="en-IN" smtClean="0"/>
              <a:t>11-08-2022</a:t>
            </a:fld>
            <a:endParaRPr lang="en-IN"/>
          </a:p>
        </p:txBody>
      </p:sp>
      <p:sp>
        <p:nvSpPr>
          <p:cNvPr id="5" name="Footer Placeholder 4">
            <a:extLst>
              <a:ext uri="{FF2B5EF4-FFF2-40B4-BE49-F238E27FC236}">
                <a16:creationId xmlns:a16="http://schemas.microsoft.com/office/drawing/2014/main" id="{3DEB7E17-F1D8-B0DA-69B4-175F2C18E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1EA74-C381-5BF1-B3F7-56AFC2B0CADE}"/>
              </a:ext>
            </a:extLst>
          </p:cNvPr>
          <p:cNvSpPr>
            <a:spLocks noGrp="1"/>
          </p:cNvSpPr>
          <p:nvPr>
            <p:ph type="sldNum" sz="quarter" idx="12"/>
          </p:nvPr>
        </p:nvSpPr>
        <p:spPr/>
        <p:txBody>
          <a:bodyPr/>
          <a:lstStyle/>
          <a:p>
            <a:fld id="{153B9583-B553-4327-89D5-431D76266E61}" type="slidenum">
              <a:rPr lang="en-IN" smtClean="0"/>
              <a:t>‹#›</a:t>
            </a:fld>
            <a:endParaRPr lang="en-IN"/>
          </a:p>
        </p:txBody>
      </p:sp>
    </p:spTree>
    <p:extLst>
      <p:ext uri="{BB962C8B-B14F-4D97-AF65-F5344CB8AC3E}">
        <p14:creationId xmlns:p14="http://schemas.microsoft.com/office/powerpoint/2010/main" val="54510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8D73-E6E7-8EAE-7617-86FB7F05F7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E6EB36-ADF4-7D19-9172-56CB691F53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888A9C-C9A5-065E-3A44-796010BD60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135AE4-69D0-3D16-552E-4438CEC389C2}"/>
              </a:ext>
            </a:extLst>
          </p:cNvPr>
          <p:cNvSpPr>
            <a:spLocks noGrp="1"/>
          </p:cNvSpPr>
          <p:nvPr>
            <p:ph type="dt" sz="half" idx="10"/>
          </p:nvPr>
        </p:nvSpPr>
        <p:spPr/>
        <p:txBody>
          <a:bodyPr/>
          <a:lstStyle/>
          <a:p>
            <a:fld id="{BF800908-BD38-4A13-AD13-5E906EE33174}" type="datetimeFigureOut">
              <a:rPr lang="en-IN" smtClean="0"/>
              <a:t>11-08-2022</a:t>
            </a:fld>
            <a:endParaRPr lang="en-IN"/>
          </a:p>
        </p:txBody>
      </p:sp>
      <p:sp>
        <p:nvSpPr>
          <p:cNvPr id="6" name="Footer Placeholder 5">
            <a:extLst>
              <a:ext uri="{FF2B5EF4-FFF2-40B4-BE49-F238E27FC236}">
                <a16:creationId xmlns:a16="http://schemas.microsoft.com/office/drawing/2014/main" id="{AD261A41-FA7C-A2D5-2EAD-046DB147CC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400990-9D20-C017-E22F-94952CEF8418}"/>
              </a:ext>
            </a:extLst>
          </p:cNvPr>
          <p:cNvSpPr>
            <a:spLocks noGrp="1"/>
          </p:cNvSpPr>
          <p:nvPr>
            <p:ph type="sldNum" sz="quarter" idx="12"/>
          </p:nvPr>
        </p:nvSpPr>
        <p:spPr/>
        <p:txBody>
          <a:bodyPr/>
          <a:lstStyle/>
          <a:p>
            <a:fld id="{153B9583-B553-4327-89D5-431D76266E61}" type="slidenum">
              <a:rPr lang="en-IN" smtClean="0"/>
              <a:t>‹#›</a:t>
            </a:fld>
            <a:endParaRPr lang="en-IN"/>
          </a:p>
        </p:txBody>
      </p:sp>
    </p:spTree>
    <p:extLst>
      <p:ext uri="{BB962C8B-B14F-4D97-AF65-F5344CB8AC3E}">
        <p14:creationId xmlns:p14="http://schemas.microsoft.com/office/powerpoint/2010/main" val="407207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A674-03B1-5FA2-677F-853E13C3A1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076C44-6675-C0D2-A8C6-B398BBF579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915F1D-0635-E238-10E1-532281138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5611CB-846E-6069-2643-8C9870B350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F2CD55-1CE0-2ADF-570D-8C8F748DAA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8982AD-5BDA-58B3-B676-08D7105400EE}"/>
              </a:ext>
            </a:extLst>
          </p:cNvPr>
          <p:cNvSpPr>
            <a:spLocks noGrp="1"/>
          </p:cNvSpPr>
          <p:nvPr>
            <p:ph type="dt" sz="half" idx="10"/>
          </p:nvPr>
        </p:nvSpPr>
        <p:spPr/>
        <p:txBody>
          <a:bodyPr/>
          <a:lstStyle/>
          <a:p>
            <a:fld id="{BF800908-BD38-4A13-AD13-5E906EE33174}" type="datetimeFigureOut">
              <a:rPr lang="en-IN" smtClean="0"/>
              <a:t>11-08-2022</a:t>
            </a:fld>
            <a:endParaRPr lang="en-IN"/>
          </a:p>
        </p:txBody>
      </p:sp>
      <p:sp>
        <p:nvSpPr>
          <p:cNvPr id="8" name="Footer Placeholder 7">
            <a:extLst>
              <a:ext uri="{FF2B5EF4-FFF2-40B4-BE49-F238E27FC236}">
                <a16:creationId xmlns:a16="http://schemas.microsoft.com/office/drawing/2014/main" id="{1138E0BE-E885-AB0E-2918-FAA6B783E8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7DDBA3-9C77-BC6A-2944-331DB57FA5E3}"/>
              </a:ext>
            </a:extLst>
          </p:cNvPr>
          <p:cNvSpPr>
            <a:spLocks noGrp="1"/>
          </p:cNvSpPr>
          <p:nvPr>
            <p:ph type="sldNum" sz="quarter" idx="12"/>
          </p:nvPr>
        </p:nvSpPr>
        <p:spPr/>
        <p:txBody>
          <a:bodyPr/>
          <a:lstStyle/>
          <a:p>
            <a:fld id="{153B9583-B553-4327-89D5-431D76266E61}" type="slidenum">
              <a:rPr lang="en-IN" smtClean="0"/>
              <a:t>‹#›</a:t>
            </a:fld>
            <a:endParaRPr lang="en-IN"/>
          </a:p>
        </p:txBody>
      </p:sp>
    </p:spTree>
    <p:extLst>
      <p:ext uri="{BB962C8B-B14F-4D97-AF65-F5344CB8AC3E}">
        <p14:creationId xmlns:p14="http://schemas.microsoft.com/office/powerpoint/2010/main" val="235203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F6F2-7A8B-9AAA-D1A3-D5B9D5509A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E1E87-1E6F-267A-08E4-C8F9946A050A}"/>
              </a:ext>
            </a:extLst>
          </p:cNvPr>
          <p:cNvSpPr>
            <a:spLocks noGrp="1"/>
          </p:cNvSpPr>
          <p:nvPr>
            <p:ph type="dt" sz="half" idx="10"/>
          </p:nvPr>
        </p:nvSpPr>
        <p:spPr/>
        <p:txBody>
          <a:bodyPr/>
          <a:lstStyle/>
          <a:p>
            <a:fld id="{BF800908-BD38-4A13-AD13-5E906EE33174}" type="datetimeFigureOut">
              <a:rPr lang="en-IN" smtClean="0"/>
              <a:t>11-08-2022</a:t>
            </a:fld>
            <a:endParaRPr lang="en-IN"/>
          </a:p>
        </p:txBody>
      </p:sp>
      <p:sp>
        <p:nvSpPr>
          <p:cNvPr id="4" name="Footer Placeholder 3">
            <a:extLst>
              <a:ext uri="{FF2B5EF4-FFF2-40B4-BE49-F238E27FC236}">
                <a16:creationId xmlns:a16="http://schemas.microsoft.com/office/drawing/2014/main" id="{27A5DCC2-4810-8D10-CFC7-D80E6AACF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047B87-B26D-0549-FC9E-699DE646F79E}"/>
              </a:ext>
            </a:extLst>
          </p:cNvPr>
          <p:cNvSpPr>
            <a:spLocks noGrp="1"/>
          </p:cNvSpPr>
          <p:nvPr>
            <p:ph type="sldNum" sz="quarter" idx="12"/>
          </p:nvPr>
        </p:nvSpPr>
        <p:spPr/>
        <p:txBody>
          <a:bodyPr/>
          <a:lstStyle/>
          <a:p>
            <a:fld id="{153B9583-B553-4327-89D5-431D76266E61}" type="slidenum">
              <a:rPr lang="en-IN" smtClean="0"/>
              <a:t>‹#›</a:t>
            </a:fld>
            <a:endParaRPr lang="en-IN"/>
          </a:p>
        </p:txBody>
      </p:sp>
    </p:spTree>
    <p:extLst>
      <p:ext uri="{BB962C8B-B14F-4D97-AF65-F5344CB8AC3E}">
        <p14:creationId xmlns:p14="http://schemas.microsoft.com/office/powerpoint/2010/main" val="2451114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BC379-E024-FE43-DBBE-20FBD2FE9FE3}"/>
              </a:ext>
            </a:extLst>
          </p:cNvPr>
          <p:cNvSpPr>
            <a:spLocks noGrp="1"/>
          </p:cNvSpPr>
          <p:nvPr>
            <p:ph type="dt" sz="half" idx="10"/>
          </p:nvPr>
        </p:nvSpPr>
        <p:spPr/>
        <p:txBody>
          <a:bodyPr/>
          <a:lstStyle/>
          <a:p>
            <a:fld id="{BF800908-BD38-4A13-AD13-5E906EE33174}" type="datetimeFigureOut">
              <a:rPr lang="en-IN" smtClean="0"/>
              <a:t>11-08-2022</a:t>
            </a:fld>
            <a:endParaRPr lang="en-IN"/>
          </a:p>
        </p:txBody>
      </p:sp>
      <p:sp>
        <p:nvSpPr>
          <p:cNvPr id="3" name="Footer Placeholder 2">
            <a:extLst>
              <a:ext uri="{FF2B5EF4-FFF2-40B4-BE49-F238E27FC236}">
                <a16:creationId xmlns:a16="http://schemas.microsoft.com/office/drawing/2014/main" id="{C6673AE8-3843-673A-DADE-8C6B0881BF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88A55C-C4B4-B80B-0E24-E8F353131312}"/>
              </a:ext>
            </a:extLst>
          </p:cNvPr>
          <p:cNvSpPr>
            <a:spLocks noGrp="1"/>
          </p:cNvSpPr>
          <p:nvPr>
            <p:ph type="sldNum" sz="quarter" idx="12"/>
          </p:nvPr>
        </p:nvSpPr>
        <p:spPr/>
        <p:txBody>
          <a:bodyPr/>
          <a:lstStyle/>
          <a:p>
            <a:fld id="{153B9583-B553-4327-89D5-431D76266E61}" type="slidenum">
              <a:rPr lang="en-IN" smtClean="0"/>
              <a:t>‹#›</a:t>
            </a:fld>
            <a:endParaRPr lang="en-IN"/>
          </a:p>
        </p:txBody>
      </p:sp>
    </p:spTree>
    <p:extLst>
      <p:ext uri="{BB962C8B-B14F-4D97-AF65-F5344CB8AC3E}">
        <p14:creationId xmlns:p14="http://schemas.microsoft.com/office/powerpoint/2010/main" val="4201259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16DA-1945-CC9C-315A-66539A336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F11EF0-35F5-1586-5C89-3FD00C36C2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F79F64-90FD-6F4C-0496-CC5E1BB96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1A3A2-AECC-7669-F989-307AD0E0E938}"/>
              </a:ext>
            </a:extLst>
          </p:cNvPr>
          <p:cNvSpPr>
            <a:spLocks noGrp="1"/>
          </p:cNvSpPr>
          <p:nvPr>
            <p:ph type="dt" sz="half" idx="10"/>
          </p:nvPr>
        </p:nvSpPr>
        <p:spPr/>
        <p:txBody>
          <a:bodyPr/>
          <a:lstStyle/>
          <a:p>
            <a:fld id="{BF800908-BD38-4A13-AD13-5E906EE33174}" type="datetimeFigureOut">
              <a:rPr lang="en-IN" smtClean="0"/>
              <a:t>11-08-2022</a:t>
            </a:fld>
            <a:endParaRPr lang="en-IN"/>
          </a:p>
        </p:txBody>
      </p:sp>
      <p:sp>
        <p:nvSpPr>
          <p:cNvPr id="6" name="Footer Placeholder 5">
            <a:extLst>
              <a:ext uri="{FF2B5EF4-FFF2-40B4-BE49-F238E27FC236}">
                <a16:creationId xmlns:a16="http://schemas.microsoft.com/office/drawing/2014/main" id="{74FF238C-F22F-1C82-65BE-F56203DBBF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E9D18F-F69F-B503-9B9D-BFC727B92A63}"/>
              </a:ext>
            </a:extLst>
          </p:cNvPr>
          <p:cNvSpPr>
            <a:spLocks noGrp="1"/>
          </p:cNvSpPr>
          <p:nvPr>
            <p:ph type="sldNum" sz="quarter" idx="12"/>
          </p:nvPr>
        </p:nvSpPr>
        <p:spPr/>
        <p:txBody>
          <a:bodyPr/>
          <a:lstStyle/>
          <a:p>
            <a:fld id="{153B9583-B553-4327-89D5-431D76266E61}" type="slidenum">
              <a:rPr lang="en-IN" smtClean="0"/>
              <a:t>‹#›</a:t>
            </a:fld>
            <a:endParaRPr lang="en-IN"/>
          </a:p>
        </p:txBody>
      </p:sp>
    </p:spTree>
    <p:extLst>
      <p:ext uri="{BB962C8B-B14F-4D97-AF65-F5344CB8AC3E}">
        <p14:creationId xmlns:p14="http://schemas.microsoft.com/office/powerpoint/2010/main" val="251604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32CD-65BA-3662-9DB5-AE63E8F42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1FEAAC-4BF0-2F84-43B2-7582B7EE1B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D31189-90D1-E757-8CE5-E0502BFFB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5561A-0313-5E6E-E719-2A5FB1C582F8}"/>
              </a:ext>
            </a:extLst>
          </p:cNvPr>
          <p:cNvSpPr>
            <a:spLocks noGrp="1"/>
          </p:cNvSpPr>
          <p:nvPr>
            <p:ph type="dt" sz="half" idx="10"/>
          </p:nvPr>
        </p:nvSpPr>
        <p:spPr/>
        <p:txBody>
          <a:bodyPr/>
          <a:lstStyle/>
          <a:p>
            <a:fld id="{BF800908-BD38-4A13-AD13-5E906EE33174}" type="datetimeFigureOut">
              <a:rPr lang="en-IN" smtClean="0"/>
              <a:t>11-08-2022</a:t>
            </a:fld>
            <a:endParaRPr lang="en-IN"/>
          </a:p>
        </p:txBody>
      </p:sp>
      <p:sp>
        <p:nvSpPr>
          <p:cNvPr id="6" name="Footer Placeholder 5">
            <a:extLst>
              <a:ext uri="{FF2B5EF4-FFF2-40B4-BE49-F238E27FC236}">
                <a16:creationId xmlns:a16="http://schemas.microsoft.com/office/drawing/2014/main" id="{C945F5EA-13D6-4D47-0D15-CC3FD45102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665440-DD2C-3EC8-B6AB-9F4251493CCC}"/>
              </a:ext>
            </a:extLst>
          </p:cNvPr>
          <p:cNvSpPr>
            <a:spLocks noGrp="1"/>
          </p:cNvSpPr>
          <p:nvPr>
            <p:ph type="sldNum" sz="quarter" idx="12"/>
          </p:nvPr>
        </p:nvSpPr>
        <p:spPr/>
        <p:txBody>
          <a:bodyPr/>
          <a:lstStyle/>
          <a:p>
            <a:fld id="{153B9583-B553-4327-89D5-431D76266E61}" type="slidenum">
              <a:rPr lang="en-IN" smtClean="0"/>
              <a:t>‹#›</a:t>
            </a:fld>
            <a:endParaRPr lang="en-IN"/>
          </a:p>
        </p:txBody>
      </p:sp>
    </p:spTree>
    <p:extLst>
      <p:ext uri="{BB962C8B-B14F-4D97-AF65-F5344CB8AC3E}">
        <p14:creationId xmlns:p14="http://schemas.microsoft.com/office/powerpoint/2010/main" val="46195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E0BF4-2C93-A631-40D1-11FA47C4E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22B92B-A027-188A-F33A-943E61648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52FD3F-FAA9-51BE-678C-9041F7945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00908-BD38-4A13-AD13-5E906EE33174}" type="datetimeFigureOut">
              <a:rPr lang="en-IN" smtClean="0"/>
              <a:t>11-08-2022</a:t>
            </a:fld>
            <a:endParaRPr lang="en-IN"/>
          </a:p>
        </p:txBody>
      </p:sp>
      <p:sp>
        <p:nvSpPr>
          <p:cNvPr id="5" name="Footer Placeholder 4">
            <a:extLst>
              <a:ext uri="{FF2B5EF4-FFF2-40B4-BE49-F238E27FC236}">
                <a16:creationId xmlns:a16="http://schemas.microsoft.com/office/drawing/2014/main" id="{EE78A919-FF83-4602-374B-9590E31A5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9D5B0C-E0CB-A073-EFEE-CAC2E4D52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B9583-B553-4327-89D5-431D76266E61}" type="slidenum">
              <a:rPr lang="en-IN" smtClean="0"/>
              <a:t>‹#›</a:t>
            </a:fld>
            <a:endParaRPr lang="en-IN"/>
          </a:p>
        </p:txBody>
      </p:sp>
    </p:spTree>
    <p:extLst>
      <p:ext uri="{BB962C8B-B14F-4D97-AF65-F5344CB8AC3E}">
        <p14:creationId xmlns:p14="http://schemas.microsoft.com/office/powerpoint/2010/main" val="1553407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oftwaretestinghelp.com/combinational-test-technique-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uru99.com/white-box-testing.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uru99.com/learn-penetration-testing.html" TargetMode="External"/><Relationship Id="rId2" Type="http://schemas.openxmlformats.org/officeDocument/2006/relationships/hyperlink" Target="https://www.guru99.com/integration-testing.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B9FF-EACB-6E98-A073-1D67D4CAC364}"/>
              </a:ext>
            </a:extLst>
          </p:cNvPr>
          <p:cNvSpPr>
            <a:spLocks noGrp="1"/>
          </p:cNvSpPr>
          <p:nvPr>
            <p:ph type="ctrTitle"/>
          </p:nvPr>
        </p:nvSpPr>
        <p:spPr>
          <a:xfrm>
            <a:off x="1302774" y="218255"/>
            <a:ext cx="9144000" cy="2387600"/>
          </a:xfrm>
        </p:spPr>
        <p:txBody>
          <a:bodyPr>
            <a:normAutofit/>
          </a:bodyPr>
          <a:lstStyle/>
          <a:p>
            <a:r>
              <a:rPr lang="en-US" sz="3200" b="1" i="0" u="none" strike="noStrike" baseline="0" dirty="0">
                <a:latin typeface="TimesNewRomanPS-BoldMT"/>
              </a:rPr>
              <a:t>Module - 5 (Grey Box Testing Approaches)</a:t>
            </a:r>
            <a:endParaRPr lang="en-IN" sz="3200" dirty="0"/>
          </a:p>
        </p:txBody>
      </p:sp>
      <p:sp>
        <p:nvSpPr>
          <p:cNvPr id="3" name="Subtitle 2">
            <a:extLst>
              <a:ext uri="{FF2B5EF4-FFF2-40B4-BE49-F238E27FC236}">
                <a16:creationId xmlns:a16="http://schemas.microsoft.com/office/drawing/2014/main" id="{EB58A0F9-B93E-D25F-DC90-7F9CD2BFB8C5}"/>
              </a:ext>
            </a:extLst>
          </p:cNvPr>
          <p:cNvSpPr>
            <a:spLocks noGrp="1"/>
          </p:cNvSpPr>
          <p:nvPr>
            <p:ph type="subTitle" idx="1"/>
          </p:nvPr>
        </p:nvSpPr>
        <p:spPr>
          <a:xfrm>
            <a:off x="1396180" y="2993770"/>
            <a:ext cx="9144000" cy="1655762"/>
          </a:xfrm>
        </p:spPr>
        <p:txBody>
          <a:bodyPr>
            <a:noAutofit/>
          </a:bodyPr>
          <a:lstStyle/>
          <a:p>
            <a:pPr algn="just"/>
            <a:r>
              <a:rPr lang="en-US" sz="2000" dirty="0"/>
              <a:t>Introduction to Grey Box testing - Why Grey Box testing, Gray Box Methodology, Advantages and Disadvantages. Techniques of Grey Box Testing - Matrix Testing, Regression Testing, Orthogonal Array Testing or OAT, Pattern Testing. An Introduction to PEX - Parameterized Unit Testing, The Testing Problem. Symbolic Execution – Example, Symbolic execution tree. PEX application Case Study – PEX.</a:t>
            </a:r>
            <a:endParaRPr lang="en-IN" sz="2000" dirty="0"/>
          </a:p>
        </p:txBody>
      </p:sp>
    </p:spTree>
    <p:extLst>
      <p:ext uri="{BB962C8B-B14F-4D97-AF65-F5344CB8AC3E}">
        <p14:creationId xmlns:p14="http://schemas.microsoft.com/office/powerpoint/2010/main" val="3135818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13669-459C-10D0-E40E-04A8A299C279}"/>
              </a:ext>
            </a:extLst>
          </p:cNvPr>
          <p:cNvSpPr>
            <a:spLocks noGrp="1"/>
          </p:cNvSpPr>
          <p:nvPr>
            <p:ph idx="1"/>
          </p:nvPr>
        </p:nvSpPr>
        <p:spPr>
          <a:xfrm>
            <a:off x="366251" y="454025"/>
            <a:ext cx="10515600" cy="4351338"/>
          </a:xfrm>
        </p:spPr>
        <p:txBody>
          <a:bodyPr/>
          <a:lstStyle/>
          <a:p>
            <a:r>
              <a:rPr lang="en-US" dirty="0"/>
              <a:t>Grey box tester has knowledge of the code, but not completely.</a:t>
            </a:r>
            <a:endParaRPr lang="en-IN" dirty="0"/>
          </a:p>
        </p:txBody>
      </p:sp>
      <p:pic>
        <p:nvPicPr>
          <p:cNvPr id="2050" name="Picture 2">
            <a:extLst>
              <a:ext uri="{FF2B5EF4-FFF2-40B4-BE49-F238E27FC236}">
                <a16:creationId xmlns:a16="http://schemas.microsoft.com/office/drawing/2014/main" id="{FB800A49-BFE4-9ED2-6549-13781B683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877" y="1438275"/>
            <a:ext cx="9760974" cy="496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6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91850D-2E0A-ABDD-B31B-3B6A18FF66EA}"/>
              </a:ext>
            </a:extLst>
          </p:cNvPr>
          <p:cNvSpPr>
            <a:spLocks noGrp="1"/>
          </p:cNvSpPr>
          <p:nvPr>
            <p:ph idx="1"/>
          </p:nvPr>
        </p:nvSpPr>
        <p:spPr>
          <a:xfrm>
            <a:off x="513736" y="572012"/>
            <a:ext cx="11461954" cy="6507214"/>
          </a:xfrm>
        </p:spPr>
        <p:txBody>
          <a:bodyPr>
            <a:normAutofit lnSpcReduction="10000"/>
          </a:bodyPr>
          <a:lstStyle/>
          <a:p>
            <a:pPr algn="l"/>
            <a:r>
              <a:rPr lang="en-US" b="1" i="0" dirty="0">
                <a:solidFill>
                  <a:srgbClr val="3A3A3A"/>
                </a:solidFill>
                <a:effectLst/>
                <a:latin typeface="Work Sans" pitchFamily="2" charset="0"/>
              </a:rPr>
              <a:t>Techniques For Grey Box Testing</a:t>
            </a:r>
          </a:p>
          <a:p>
            <a:pPr algn="l"/>
            <a:r>
              <a:rPr lang="en-US" b="1" i="0" dirty="0">
                <a:solidFill>
                  <a:srgbClr val="3A3A3A"/>
                </a:solidFill>
                <a:effectLst/>
                <a:latin typeface="Work Sans" pitchFamily="2" charset="0"/>
              </a:rPr>
              <a:t>Let’s discuss the techniques used for Grey Box testing:</a:t>
            </a:r>
            <a:endParaRPr lang="en-US" b="0" i="0" dirty="0">
              <a:solidFill>
                <a:srgbClr val="3A3A3A"/>
              </a:solidFill>
              <a:effectLst/>
              <a:latin typeface="Work Sans" pitchFamily="2" charset="0"/>
            </a:endParaRPr>
          </a:p>
          <a:p>
            <a:pPr algn="l">
              <a:buFont typeface="+mj-lt"/>
              <a:buAutoNum type="arabicPeriod"/>
            </a:pPr>
            <a:r>
              <a:rPr lang="en-US" b="0" i="0" dirty="0">
                <a:solidFill>
                  <a:srgbClr val="3A3A3A"/>
                </a:solidFill>
                <a:effectLst/>
                <a:latin typeface="Work Sans" pitchFamily="2" charset="0"/>
              </a:rPr>
              <a:t>Matrix testing</a:t>
            </a:r>
          </a:p>
          <a:p>
            <a:pPr algn="l">
              <a:buFont typeface="+mj-lt"/>
              <a:buAutoNum type="arabicPeriod"/>
            </a:pPr>
            <a:r>
              <a:rPr lang="en-US" b="0" i="0" dirty="0">
                <a:solidFill>
                  <a:srgbClr val="3A3A3A"/>
                </a:solidFill>
                <a:effectLst/>
                <a:latin typeface="Work Sans" pitchFamily="2" charset="0"/>
              </a:rPr>
              <a:t>Regression testing</a:t>
            </a:r>
          </a:p>
          <a:p>
            <a:pPr algn="l">
              <a:buFont typeface="+mj-lt"/>
              <a:buAutoNum type="arabicPeriod"/>
            </a:pPr>
            <a:r>
              <a:rPr lang="en-US" b="0" i="0" dirty="0">
                <a:solidFill>
                  <a:srgbClr val="3A3A3A"/>
                </a:solidFill>
                <a:effectLst/>
                <a:latin typeface="Work Sans" pitchFamily="2" charset="0"/>
              </a:rPr>
              <a:t>Orthogonal Array testing</a:t>
            </a:r>
          </a:p>
          <a:p>
            <a:pPr algn="l">
              <a:buFont typeface="+mj-lt"/>
              <a:buAutoNum type="arabicPeriod"/>
            </a:pPr>
            <a:r>
              <a:rPr lang="en-US" b="0" i="0" dirty="0">
                <a:solidFill>
                  <a:srgbClr val="3A3A3A"/>
                </a:solidFill>
                <a:effectLst/>
                <a:latin typeface="Work Sans" pitchFamily="2" charset="0"/>
              </a:rPr>
              <a:t>Pattern Testing</a:t>
            </a:r>
          </a:p>
          <a:p>
            <a:pPr algn="l"/>
            <a:r>
              <a:rPr lang="en-US" b="1" i="0" dirty="0">
                <a:solidFill>
                  <a:srgbClr val="FF0000"/>
                </a:solidFill>
                <a:effectLst/>
                <a:latin typeface="Work Sans" pitchFamily="2" charset="0"/>
              </a:rPr>
              <a:t>#1) Matrix Testing</a:t>
            </a:r>
            <a:endParaRPr lang="en-US" b="0" i="0" dirty="0">
              <a:solidFill>
                <a:srgbClr val="FF0000"/>
              </a:solidFill>
              <a:effectLst/>
              <a:latin typeface="Work Sans" pitchFamily="2" charset="0"/>
            </a:endParaRPr>
          </a:p>
          <a:p>
            <a:pPr algn="l"/>
            <a:r>
              <a:rPr lang="en-US" b="0" i="0" dirty="0">
                <a:solidFill>
                  <a:srgbClr val="3A3A3A"/>
                </a:solidFill>
                <a:effectLst/>
                <a:latin typeface="Work Sans" pitchFamily="2" charset="0"/>
              </a:rPr>
              <a:t>Software developers provide all the variables in a program along with the technical and business risks that are linked with them. The matrix testing technique tests the risks defined by the developers.</a:t>
            </a:r>
          </a:p>
          <a:p>
            <a:pPr algn="l"/>
            <a:r>
              <a:rPr lang="en-US" b="0" i="0" dirty="0">
                <a:solidFill>
                  <a:srgbClr val="3A3A3A"/>
                </a:solidFill>
                <a:effectLst/>
                <a:latin typeface="Work Sans" pitchFamily="2" charset="0"/>
              </a:rPr>
              <a:t>Matrix technique states all the used variables in a program. This technique helps to identify and remove the variables which are not being used in the program and in turn, helps to increase the speed of the software.</a:t>
            </a:r>
          </a:p>
          <a:p>
            <a:endParaRPr lang="en-IN" dirty="0"/>
          </a:p>
        </p:txBody>
      </p:sp>
    </p:spTree>
    <p:extLst>
      <p:ext uri="{BB962C8B-B14F-4D97-AF65-F5344CB8AC3E}">
        <p14:creationId xmlns:p14="http://schemas.microsoft.com/office/powerpoint/2010/main" val="12152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A99A3-C7B2-17E8-BFDF-884A3CDF5BCD}"/>
              </a:ext>
            </a:extLst>
          </p:cNvPr>
          <p:cNvSpPr>
            <a:spLocks noGrp="1"/>
          </p:cNvSpPr>
          <p:nvPr>
            <p:ph idx="1"/>
          </p:nvPr>
        </p:nvSpPr>
        <p:spPr>
          <a:xfrm>
            <a:off x="838200" y="648929"/>
            <a:ext cx="11122742" cy="6017342"/>
          </a:xfrm>
        </p:spPr>
        <p:txBody>
          <a:bodyPr>
            <a:normAutofit fontScale="92500" lnSpcReduction="10000"/>
          </a:bodyPr>
          <a:lstStyle/>
          <a:p>
            <a:pPr algn="l"/>
            <a:r>
              <a:rPr lang="en-US" b="1" i="0" dirty="0">
                <a:solidFill>
                  <a:srgbClr val="FF0000"/>
                </a:solidFill>
                <a:effectLst/>
                <a:latin typeface="Work Sans" pitchFamily="2" charset="0"/>
              </a:rPr>
              <a:t>#2) Regression Testing</a:t>
            </a:r>
            <a:endParaRPr lang="en-US" b="0" i="0" dirty="0">
              <a:solidFill>
                <a:srgbClr val="FF0000"/>
              </a:solidFill>
              <a:effectLst/>
              <a:latin typeface="Work Sans" pitchFamily="2" charset="0"/>
            </a:endParaRPr>
          </a:p>
          <a:p>
            <a:pPr algn="l"/>
            <a:r>
              <a:rPr lang="en-US" b="0" i="0" dirty="0">
                <a:solidFill>
                  <a:srgbClr val="3A3A3A"/>
                </a:solidFill>
                <a:effectLst/>
                <a:latin typeface="Work Sans" pitchFamily="2" charset="0"/>
              </a:rPr>
              <a:t>Regression testing is performed when any change is done in the software or any defect is fixed. It is done to ensure that a new change or fix done has not impacted any existing functionality of the software.</a:t>
            </a:r>
          </a:p>
          <a:p>
            <a:pPr algn="l"/>
            <a:r>
              <a:rPr lang="en-US" b="1" i="0" dirty="0">
                <a:solidFill>
                  <a:srgbClr val="FF0000"/>
                </a:solidFill>
                <a:effectLst/>
                <a:latin typeface="Work Sans" pitchFamily="2" charset="0"/>
              </a:rPr>
              <a:t>#3) </a:t>
            </a:r>
            <a:r>
              <a:rPr lang="en-US" b="1" i="0" u="none" strike="noStrike" dirty="0">
                <a:solidFill>
                  <a:srgbClr val="FF0000"/>
                </a:solidFill>
                <a:effectLst/>
                <a:latin typeface="Work Sans" pitchFamily="2" charset="0"/>
                <a:hlinkClick r:id="rId2">
                  <a:extLst>
                    <a:ext uri="{A12FA001-AC4F-418D-AE19-62706E023703}">
                      <ahyp:hlinkClr xmlns:ahyp="http://schemas.microsoft.com/office/drawing/2018/hyperlinkcolor" val="tx"/>
                    </a:ext>
                  </a:extLst>
                </a:hlinkClick>
              </a:rPr>
              <a:t>Orthogonal Array Testing or OAT</a:t>
            </a:r>
            <a:endParaRPr lang="en-US" b="0" i="0" dirty="0">
              <a:solidFill>
                <a:srgbClr val="FF0000"/>
              </a:solidFill>
              <a:effectLst/>
              <a:latin typeface="Work Sans" pitchFamily="2" charset="0"/>
            </a:endParaRPr>
          </a:p>
          <a:p>
            <a:pPr algn="l"/>
            <a:r>
              <a:rPr lang="en-US" b="0" i="0" dirty="0">
                <a:solidFill>
                  <a:srgbClr val="3A3A3A"/>
                </a:solidFill>
                <a:effectLst/>
                <a:latin typeface="Work Sans" pitchFamily="2" charset="0"/>
              </a:rPr>
              <a:t>This testing technique is used more for complex functionalities or applications, as this technique is utilized when maximum coverage of code is required with minimum test cases and has large test data with n number of combinations.</a:t>
            </a:r>
          </a:p>
          <a:p>
            <a:pPr algn="l"/>
            <a:r>
              <a:rPr lang="en-US" b="1" i="0" dirty="0">
                <a:solidFill>
                  <a:srgbClr val="FF0000"/>
                </a:solidFill>
                <a:effectLst/>
                <a:latin typeface="Work Sans" pitchFamily="2" charset="0"/>
              </a:rPr>
              <a:t>#4) Pattern Testing</a:t>
            </a:r>
            <a:endParaRPr lang="en-US" b="0" i="0" dirty="0">
              <a:solidFill>
                <a:srgbClr val="FF0000"/>
              </a:solidFill>
              <a:effectLst/>
              <a:latin typeface="Work Sans" pitchFamily="2" charset="0"/>
            </a:endParaRPr>
          </a:p>
          <a:p>
            <a:pPr algn="l"/>
            <a:r>
              <a:rPr lang="en-US" b="0" i="0" dirty="0">
                <a:solidFill>
                  <a:srgbClr val="3A3A3A"/>
                </a:solidFill>
                <a:effectLst/>
                <a:latin typeface="Work Sans" pitchFamily="2" charset="0"/>
              </a:rPr>
              <a:t>Pattern Testing is performed based on the previous defects found in the software. Defect record is analyzed for the cause of defects and test cases are created keeping the defects and their cause in knowledge to find defect before the software goes into production.</a:t>
            </a:r>
          </a:p>
          <a:p>
            <a:endParaRPr lang="en-IN" dirty="0"/>
          </a:p>
        </p:txBody>
      </p:sp>
    </p:spTree>
    <p:extLst>
      <p:ext uri="{BB962C8B-B14F-4D97-AF65-F5344CB8AC3E}">
        <p14:creationId xmlns:p14="http://schemas.microsoft.com/office/powerpoint/2010/main" val="203288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BF75B-0AF2-E7C1-71C2-591E5F03B7BC}"/>
              </a:ext>
            </a:extLst>
          </p:cNvPr>
          <p:cNvSpPr>
            <a:spLocks noGrp="1"/>
          </p:cNvSpPr>
          <p:nvPr>
            <p:ph type="title"/>
          </p:nvPr>
        </p:nvSpPr>
        <p:spPr/>
        <p:txBody>
          <a:bodyPr/>
          <a:lstStyle/>
          <a:p>
            <a:r>
              <a:rPr lang="en-US" b="1" i="0" dirty="0">
                <a:solidFill>
                  <a:srgbClr val="3A3A3A"/>
                </a:solidFill>
                <a:effectLst/>
                <a:latin typeface="Work Sans" pitchFamily="2" charset="0"/>
              </a:rPr>
              <a:t>Advantages Of Gray Box Testing</a:t>
            </a:r>
            <a:br>
              <a:rPr lang="en-US" b="1" i="0" dirty="0">
                <a:solidFill>
                  <a:srgbClr val="3A3A3A"/>
                </a:solidFill>
                <a:effectLst/>
                <a:latin typeface="Work Sans" pitchFamily="2" charset="0"/>
              </a:rPr>
            </a:br>
            <a:endParaRPr lang="en-IN" dirty="0"/>
          </a:p>
        </p:txBody>
      </p:sp>
      <p:sp>
        <p:nvSpPr>
          <p:cNvPr id="3" name="Content Placeholder 2">
            <a:extLst>
              <a:ext uri="{FF2B5EF4-FFF2-40B4-BE49-F238E27FC236}">
                <a16:creationId xmlns:a16="http://schemas.microsoft.com/office/drawing/2014/main" id="{36751A2B-F0B6-2D23-4680-7743EA75F456}"/>
              </a:ext>
            </a:extLst>
          </p:cNvPr>
          <p:cNvSpPr>
            <a:spLocks noGrp="1"/>
          </p:cNvSpPr>
          <p:nvPr>
            <p:ph idx="1"/>
          </p:nvPr>
        </p:nvSpPr>
        <p:spPr>
          <a:xfrm>
            <a:off x="838199" y="1342103"/>
            <a:ext cx="10945761" cy="4834860"/>
          </a:xfrm>
        </p:spPr>
        <p:txBody>
          <a:bodyPr>
            <a:normAutofit fontScale="85000" lnSpcReduction="10000"/>
          </a:bodyPr>
          <a:lstStyle/>
          <a:p>
            <a:r>
              <a:rPr lang="en-US" dirty="0"/>
              <a:t>The quality of the software gets improved.</a:t>
            </a:r>
          </a:p>
          <a:p>
            <a:r>
              <a:rPr lang="en-US" dirty="0"/>
              <a:t>This technique focuses more on user perception.</a:t>
            </a:r>
          </a:p>
          <a:p>
            <a:r>
              <a:rPr lang="en-US" dirty="0"/>
              <a:t>In grey box testing developers are benefitted as they get enough time for bug fixing.</a:t>
            </a:r>
          </a:p>
          <a:p>
            <a:r>
              <a:rPr lang="en-US" dirty="0"/>
              <a:t>As grey box testing is a combination of both black box and white box, the benefits of both are acquired.</a:t>
            </a:r>
          </a:p>
          <a:p>
            <a:r>
              <a:rPr lang="en-US" dirty="0"/>
              <a:t>Grey box testers do not require having high programming knowledge for testing the product.</a:t>
            </a:r>
          </a:p>
          <a:p>
            <a:r>
              <a:rPr lang="en-US" dirty="0"/>
              <a:t>This testing technique is effective in Integration testing.</a:t>
            </a:r>
          </a:p>
          <a:p>
            <a:r>
              <a:rPr lang="en-US" dirty="0"/>
              <a:t>This testing technique helps to have no clashes between the developer and the tester.</a:t>
            </a:r>
          </a:p>
          <a:p>
            <a:r>
              <a:rPr lang="en-US" dirty="0"/>
              <a:t>Complex applications and scenarios can be tested effectively with this technique.</a:t>
            </a:r>
          </a:p>
          <a:p>
            <a:r>
              <a:rPr lang="en-US" dirty="0"/>
              <a:t>This testing technique is non-intrusive.</a:t>
            </a:r>
            <a:endParaRPr lang="en-IN" dirty="0"/>
          </a:p>
        </p:txBody>
      </p:sp>
    </p:spTree>
    <p:extLst>
      <p:ext uri="{BB962C8B-B14F-4D97-AF65-F5344CB8AC3E}">
        <p14:creationId xmlns:p14="http://schemas.microsoft.com/office/powerpoint/2010/main" val="284331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22F864-42CF-59CC-45E0-17FD18B6D40A}"/>
              </a:ext>
            </a:extLst>
          </p:cNvPr>
          <p:cNvSpPr>
            <a:spLocks noGrp="1"/>
          </p:cNvSpPr>
          <p:nvPr>
            <p:ph idx="1"/>
          </p:nvPr>
        </p:nvSpPr>
        <p:spPr>
          <a:xfrm>
            <a:off x="587478" y="896477"/>
            <a:ext cx="10515600" cy="5622310"/>
          </a:xfrm>
        </p:spPr>
        <p:txBody>
          <a:bodyPr/>
          <a:lstStyle/>
          <a:p>
            <a:pPr algn="l"/>
            <a:r>
              <a:rPr lang="en-US" b="1" i="0" dirty="0">
                <a:solidFill>
                  <a:srgbClr val="3A3A3A"/>
                </a:solidFill>
                <a:effectLst/>
                <a:latin typeface="Work Sans" pitchFamily="2" charset="0"/>
              </a:rPr>
              <a:t>Disadvantages Of Gray Box Testing</a:t>
            </a:r>
          </a:p>
          <a:p>
            <a:pPr algn="l"/>
            <a:r>
              <a:rPr lang="en-US" b="1" i="0" dirty="0">
                <a:solidFill>
                  <a:srgbClr val="3A3A3A"/>
                </a:solidFill>
                <a:effectLst/>
                <a:latin typeface="Work Sans" pitchFamily="2" charset="0"/>
              </a:rPr>
              <a:t>These are as follows:</a:t>
            </a:r>
            <a:endParaRPr lang="en-US" b="0" i="0" dirty="0">
              <a:solidFill>
                <a:srgbClr val="3A3A3A"/>
              </a:solidFill>
              <a:effectLst/>
              <a:latin typeface="Work Sans" pitchFamily="2" charset="0"/>
            </a:endParaRPr>
          </a:p>
          <a:p>
            <a:pPr algn="l">
              <a:buFont typeface="Arial" panose="020B0604020202020204" pitchFamily="34" charset="0"/>
              <a:buChar char="•"/>
            </a:pPr>
            <a:r>
              <a:rPr lang="en-US" b="0" i="0" dirty="0">
                <a:solidFill>
                  <a:srgbClr val="3A3A3A"/>
                </a:solidFill>
                <a:effectLst/>
                <a:latin typeface="Work Sans" pitchFamily="2" charset="0"/>
              </a:rPr>
              <a:t>Complete white box testing cannot be performed in grey box testing, as a source cannot be accessed.</a:t>
            </a:r>
          </a:p>
          <a:p>
            <a:pPr algn="l">
              <a:buFont typeface="Arial" panose="020B0604020202020204" pitchFamily="34" charset="0"/>
              <a:buChar char="•"/>
            </a:pPr>
            <a:r>
              <a:rPr lang="en-US" b="0" i="0" dirty="0">
                <a:solidFill>
                  <a:srgbClr val="3A3A3A"/>
                </a:solidFill>
                <a:effectLst/>
                <a:latin typeface="Work Sans" pitchFamily="2" charset="0"/>
              </a:rPr>
              <a:t>For a distributed system, it becomes difficult to associate defects in this testing technique.</a:t>
            </a:r>
          </a:p>
          <a:p>
            <a:pPr algn="l">
              <a:buFont typeface="Arial" panose="020B0604020202020204" pitchFamily="34" charset="0"/>
              <a:buChar char="•"/>
            </a:pPr>
            <a:r>
              <a:rPr lang="en-US" b="0" i="0" dirty="0">
                <a:solidFill>
                  <a:srgbClr val="3A3A3A"/>
                </a:solidFill>
                <a:effectLst/>
                <a:latin typeface="Work Sans" pitchFamily="2" charset="0"/>
              </a:rPr>
              <a:t>Test case creation for grey box testing is complex.</a:t>
            </a:r>
          </a:p>
          <a:p>
            <a:pPr algn="l">
              <a:buFont typeface="Arial" panose="020B0604020202020204" pitchFamily="34" charset="0"/>
              <a:buChar char="•"/>
            </a:pPr>
            <a:r>
              <a:rPr lang="en-US" b="0" i="0" dirty="0">
                <a:solidFill>
                  <a:srgbClr val="3A3A3A"/>
                </a:solidFill>
                <a:effectLst/>
                <a:latin typeface="Work Sans" pitchFamily="2" charset="0"/>
              </a:rPr>
              <a:t>Because of limited access, code path traversal access also gets limited.</a:t>
            </a:r>
          </a:p>
          <a:p>
            <a:endParaRPr lang="en-IN" dirty="0"/>
          </a:p>
        </p:txBody>
      </p:sp>
    </p:spTree>
    <p:extLst>
      <p:ext uri="{BB962C8B-B14F-4D97-AF65-F5344CB8AC3E}">
        <p14:creationId xmlns:p14="http://schemas.microsoft.com/office/powerpoint/2010/main" val="2549573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671F-CC4D-B66F-24E2-31814C6E9195}"/>
              </a:ext>
            </a:extLst>
          </p:cNvPr>
          <p:cNvSpPr>
            <a:spLocks noGrp="1"/>
          </p:cNvSpPr>
          <p:nvPr>
            <p:ph type="title"/>
          </p:nvPr>
        </p:nvSpPr>
        <p:spPr/>
        <p:txBody>
          <a:bodyPr/>
          <a:lstStyle/>
          <a:p>
            <a:r>
              <a:rPr lang="en-IN" dirty="0"/>
              <a:t>An Introduction to PEX</a:t>
            </a:r>
          </a:p>
        </p:txBody>
      </p:sp>
      <p:sp>
        <p:nvSpPr>
          <p:cNvPr id="3" name="Content Placeholder 2">
            <a:extLst>
              <a:ext uri="{FF2B5EF4-FFF2-40B4-BE49-F238E27FC236}">
                <a16:creationId xmlns:a16="http://schemas.microsoft.com/office/drawing/2014/main" id="{90AE4976-311D-15F6-263E-EC014ED82A7E}"/>
              </a:ext>
            </a:extLst>
          </p:cNvPr>
          <p:cNvSpPr>
            <a:spLocks noGrp="1"/>
          </p:cNvSpPr>
          <p:nvPr>
            <p:ph idx="1"/>
          </p:nvPr>
        </p:nvSpPr>
        <p:spPr/>
        <p:txBody>
          <a:bodyPr>
            <a:normAutofit lnSpcReduction="10000"/>
          </a:bodyPr>
          <a:lstStyle/>
          <a:p>
            <a:pPr marL="216000" algn="just"/>
            <a:r>
              <a:rPr lang="en-US" b="0" i="0" dirty="0">
                <a:solidFill>
                  <a:srgbClr val="000000"/>
                </a:solidFill>
                <a:effectLst/>
                <a:latin typeface="Open Sans" panose="020B0606030504020204" pitchFamily="34" charset="0"/>
              </a:rPr>
              <a:t>Pex enables parameterized unit testing, an extension of unit testing that reduces test maintenance costs. </a:t>
            </a:r>
          </a:p>
          <a:p>
            <a:pPr marL="216000" algn="just"/>
            <a:r>
              <a:rPr lang="en-US" b="0" i="0" dirty="0">
                <a:solidFill>
                  <a:srgbClr val="000000"/>
                </a:solidFill>
                <a:effectLst/>
                <a:latin typeface="Open Sans" panose="020B0606030504020204" pitchFamily="34" charset="0"/>
              </a:rPr>
              <a:t>A parameterized unit test is simply a method that takes parameters, calls the code under test, and states assertions.</a:t>
            </a:r>
          </a:p>
          <a:p>
            <a:pPr marL="216000" algn="just"/>
            <a:r>
              <a:rPr lang="en-US" b="0" i="0" dirty="0">
                <a:solidFill>
                  <a:srgbClr val="000000"/>
                </a:solidFill>
                <a:effectLst/>
                <a:latin typeface="Open Sans" panose="020B0606030504020204" pitchFamily="34" charset="0"/>
              </a:rPr>
              <a:t> Pex analyzes the code in the parameterized unit test together with the code-under-test, attempting to determine interesting test inputs that might exhibit program crashes and assertion violations. </a:t>
            </a:r>
          </a:p>
          <a:p>
            <a:pPr marL="216000" algn="just"/>
            <a:r>
              <a:rPr lang="en-US" b="0" i="0" dirty="0">
                <a:solidFill>
                  <a:srgbClr val="000000"/>
                </a:solidFill>
                <a:effectLst/>
                <a:latin typeface="Open Sans" panose="020B0606030504020204" pitchFamily="34" charset="0"/>
              </a:rPr>
              <a:t>Pex learns the program behavior by monitoring execution traces, using a constraint solver to produce new test cases with different behavior.</a:t>
            </a:r>
            <a:endParaRPr lang="en-IN" dirty="0"/>
          </a:p>
        </p:txBody>
      </p:sp>
    </p:spTree>
    <p:extLst>
      <p:ext uri="{BB962C8B-B14F-4D97-AF65-F5344CB8AC3E}">
        <p14:creationId xmlns:p14="http://schemas.microsoft.com/office/powerpoint/2010/main" val="327002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72242-17D8-DEDD-3D25-5C7D05F216E9}"/>
              </a:ext>
            </a:extLst>
          </p:cNvPr>
          <p:cNvSpPr>
            <a:spLocks noGrp="1"/>
          </p:cNvSpPr>
          <p:nvPr>
            <p:ph idx="1"/>
          </p:nvPr>
        </p:nvSpPr>
        <p:spPr>
          <a:xfrm>
            <a:off x="278990" y="786798"/>
            <a:ext cx="11634020" cy="5667862"/>
          </a:xfrm>
        </p:spPr>
        <p:txBody>
          <a:bodyPr>
            <a:normAutofit/>
          </a:bodyPr>
          <a:lstStyle/>
          <a:p>
            <a:r>
              <a:rPr lang="en-US" dirty="0"/>
              <a:t>Parameterized unit test (PUT) is simply a method that takes parameters, calls the code under test, and states assertions. </a:t>
            </a:r>
          </a:p>
          <a:p>
            <a:r>
              <a:rPr lang="en-US" dirty="0"/>
              <a:t>Given a PUT written in a .NET language, </a:t>
            </a:r>
            <a:r>
              <a:rPr lang="en-US" dirty="0" err="1"/>
              <a:t>Pex</a:t>
            </a:r>
            <a:r>
              <a:rPr lang="en-US" dirty="0"/>
              <a:t> automatically produces a small test suite with high code and assertion coverage.</a:t>
            </a:r>
          </a:p>
          <a:p>
            <a:r>
              <a:rPr lang="en-US" dirty="0" err="1"/>
              <a:t>Moreover,when</a:t>
            </a:r>
            <a:r>
              <a:rPr lang="en-US" dirty="0"/>
              <a:t> a generated test fails, </a:t>
            </a:r>
            <a:r>
              <a:rPr lang="en-US" dirty="0" err="1"/>
              <a:t>Pex</a:t>
            </a:r>
            <a:r>
              <a:rPr lang="en-US" dirty="0"/>
              <a:t> can often suggest a bug fix. To do so, </a:t>
            </a:r>
            <a:r>
              <a:rPr lang="en-US" dirty="0" err="1"/>
              <a:t>Pex</a:t>
            </a:r>
            <a:r>
              <a:rPr lang="en-US" dirty="0"/>
              <a:t> performs a systematic program analysis, similar to path bounded model-checking. </a:t>
            </a:r>
          </a:p>
          <a:p>
            <a:r>
              <a:rPr lang="en-US" dirty="0" err="1"/>
              <a:t>Pex</a:t>
            </a:r>
            <a:r>
              <a:rPr lang="en-US" dirty="0"/>
              <a:t> learns the program behavior by monitoring execution traces, and uses a constraint solver to produce new test cases with different behavior</a:t>
            </a:r>
            <a:endParaRPr lang="en-IN" dirty="0"/>
          </a:p>
        </p:txBody>
      </p:sp>
    </p:spTree>
    <p:extLst>
      <p:ext uri="{BB962C8B-B14F-4D97-AF65-F5344CB8AC3E}">
        <p14:creationId xmlns:p14="http://schemas.microsoft.com/office/powerpoint/2010/main" val="168681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E123-78BC-577A-B3C2-F95A6634B8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CF8A98-7036-A50D-6942-2B7AB19ED792}"/>
              </a:ext>
            </a:extLst>
          </p:cNvPr>
          <p:cNvSpPr>
            <a:spLocks noGrp="1"/>
          </p:cNvSpPr>
          <p:nvPr>
            <p:ph idx="1"/>
          </p:nvPr>
        </p:nvSpPr>
        <p:spPr/>
        <p:txBody>
          <a:bodyPr/>
          <a:lstStyle/>
          <a:p>
            <a:r>
              <a:rPr lang="en-US" dirty="0" err="1"/>
              <a:t>Pex</a:t>
            </a:r>
            <a:r>
              <a:rPr lang="en-US" dirty="0"/>
              <a:t>, an automated test input generator, leverages dynamic symbolic execution to test whether the software under test agrees with the specification.</a:t>
            </a:r>
          </a:p>
          <a:p>
            <a:r>
              <a:rPr lang="en-US" dirty="0"/>
              <a:t> As a result, software development becomes more productive and the software quality increases.</a:t>
            </a:r>
          </a:p>
          <a:p>
            <a:r>
              <a:rPr lang="en-US" dirty="0"/>
              <a:t> </a:t>
            </a:r>
            <a:r>
              <a:rPr lang="en-US" dirty="0" err="1"/>
              <a:t>Pex</a:t>
            </a:r>
            <a:r>
              <a:rPr lang="en-US" dirty="0"/>
              <a:t> produces a small test suite with high code coverage from Parameterized Unit Tests</a:t>
            </a:r>
            <a:endParaRPr lang="en-IN" dirty="0"/>
          </a:p>
        </p:txBody>
      </p:sp>
    </p:spTree>
    <p:extLst>
      <p:ext uri="{BB962C8B-B14F-4D97-AF65-F5344CB8AC3E}">
        <p14:creationId xmlns:p14="http://schemas.microsoft.com/office/powerpoint/2010/main" val="190320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625C-C6E1-D99F-F9D1-C555B28725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D42256-71F7-067F-82C1-2617B83E5AFA}"/>
              </a:ext>
            </a:extLst>
          </p:cNvPr>
          <p:cNvSpPr>
            <a:spLocks noGrp="1"/>
          </p:cNvSpPr>
          <p:nvPr>
            <p:ph idx="1"/>
          </p:nvPr>
        </p:nvSpPr>
        <p:spPr/>
        <p:txBody>
          <a:bodyPr/>
          <a:lstStyle/>
          <a:p>
            <a:r>
              <a:rPr lang="en-US" dirty="0"/>
              <a:t>we combine two kinds of testing introduced </a:t>
            </a:r>
          </a:p>
          <a:p>
            <a:r>
              <a:rPr lang="en-US" dirty="0"/>
              <a:t>1) Testing for functional properties: Just as unit tests, Parameterized Unit Tests usually serve as specifications of functional properties.</a:t>
            </a:r>
          </a:p>
          <a:p>
            <a:r>
              <a:rPr lang="en-US" dirty="0"/>
              <a:t> 2) Structural testing: We analyze such tests with dynamic symbolic execution, a structural testing technique.</a:t>
            </a:r>
            <a:endParaRPr lang="en-IN" dirty="0"/>
          </a:p>
        </p:txBody>
      </p:sp>
    </p:spTree>
    <p:extLst>
      <p:ext uri="{BB962C8B-B14F-4D97-AF65-F5344CB8AC3E}">
        <p14:creationId xmlns:p14="http://schemas.microsoft.com/office/powerpoint/2010/main" val="358989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F3C17-F428-5FCA-497B-E3ADCB4DD1E6}"/>
              </a:ext>
            </a:extLst>
          </p:cNvPr>
          <p:cNvSpPr>
            <a:spLocks noGrp="1"/>
          </p:cNvSpPr>
          <p:nvPr>
            <p:ph idx="1"/>
          </p:nvPr>
        </p:nvSpPr>
        <p:spPr>
          <a:xfrm>
            <a:off x="616974" y="557264"/>
            <a:ext cx="10515600" cy="4351338"/>
          </a:xfrm>
        </p:spPr>
        <p:txBody>
          <a:bodyPr/>
          <a:lstStyle/>
          <a:p>
            <a:r>
              <a:rPr lang="en-US" dirty="0"/>
              <a:t>What are unit tests? </a:t>
            </a:r>
          </a:p>
          <a:p>
            <a:r>
              <a:rPr lang="en-US" dirty="0"/>
              <a:t>A unit test is a self-contained program that checks an aspect of the implementation under test. Here is an example of a unit test that checks the interplay among .NET’s </a:t>
            </a:r>
            <a:r>
              <a:rPr lang="en-US" dirty="0" err="1"/>
              <a:t>ArrayList</a:t>
            </a:r>
            <a:r>
              <a:rPr lang="en-US" dirty="0"/>
              <a:t> operations. The example is written in C#, omitting the class context. We omit visibility modifiers like public for brevity.</a:t>
            </a:r>
            <a:endParaRPr lang="en-IN" dirty="0"/>
          </a:p>
        </p:txBody>
      </p:sp>
      <p:pic>
        <p:nvPicPr>
          <p:cNvPr id="5" name="Picture 4">
            <a:extLst>
              <a:ext uri="{FF2B5EF4-FFF2-40B4-BE49-F238E27FC236}">
                <a16:creationId xmlns:a16="http://schemas.microsoft.com/office/drawing/2014/main" id="{22B43F5F-10D6-175C-098E-AB9D34ECEBE1}"/>
              </a:ext>
            </a:extLst>
          </p:cNvPr>
          <p:cNvPicPr>
            <a:picLocks noChangeAspect="1"/>
          </p:cNvPicPr>
          <p:nvPr/>
        </p:nvPicPr>
        <p:blipFill>
          <a:blip r:embed="rId2"/>
          <a:stretch>
            <a:fillRect/>
          </a:stretch>
        </p:blipFill>
        <p:spPr>
          <a:xfrm>
            <a:off x="2656995" y="3271467"/>
            <a:ext cx="5690592" cy="1919965"/>
          </a:xfrm>
          <a:prstGeom prst="rect">
            <a:avLst/>
          </a:prstGeom>
        </p:spPr>
      </p:pic>
    </p:spTree>
    <p:extLst>
      <p:ext uri="{BB962C8B-B14F-4D97-AF65-F5344CB8AC3E}">
        <p14:creationId xmlns:p14="http://schemas.microsoft.com/office/powerpoint/2010/main" val="151511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9A40-F76E-BDDC-AEA5-0285F1F3EDCE}"/>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Grey Box Testing</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A3B4AB23-7E37-8491-4874-468BA60126EB}"/>
              </a:ext>
            </a:extLst>
          </p:cNvPr>
          <p:cNvSpPr>
            <a:spLocks noGrp="1"/>
          </p:cNvSpPr>
          <p:nvPr>
            <p:ph idx="1"/>
          </p:nvPr>
        </p:nvSpPr>
        <p:spPr>
          <a:xfrm>
            <a:off x="646471" y="1427418"/>
            <a:ext cx="11353800" cy="4351338"/>
          </a:xfrm>
        </p:spPr>
        <p:txBody>
          <a:bodyPr/>
          <a:lstStyle/>
          <a:p>
            <a:pPr algn="l"/>
            <a:r>
              <a:rPr lang="en-US" b="1" i="0" dirty="0">
                <a:solidFill>
                  <a:srgbClr val="222222"/>
                </a:solidFill>
                <a:effectLst/>
                <a:latin typeface="Source Sans Pro" panose="020B0503030403020204" pitchFamily="34" charset="0"/>
              </a:rPr>
              <a:t>Grey Box Testing</a:t>
            </a:r>
            <a:r>
              <a:rPr lang="en-US" b="0" i="0" dirty="0">
                <a:solidFill>
                  <a:srgbClr val="222222"/>
                </a:solidFill>
                <a:effectLst/>
                <a:latin typeface="Source Sans Pro" panose="020B0503030403020204" pitchFamily="34" charset="0"/>
              </a:rPr>
              <a:t> or Gray box testing is a software testing technique to test a software product or application with partial knowledge of internal structure of the application. </a:t>
            </a:r>
          </a:p>
          <a:p>
            <a:pPr algn="l"/>
            <a:r>
              <a:rPr lang="en-US" b="0" i="0" dirty="0">
                <a:solidFill>
                  <a:srgbClr val="222222"/>
                </a:solidFill>
                <a:effectLst/>
                <a:latin typeface="Source Sans Pro" panose="020B0503030403020204" pitchFamily="34" charset="0"/>
              </a:rPr>
              <a:t>The purpose of grey box testing is to search and identify the defects due to improper code structure or improper use of applications.</a:t>
            </a:r>
          </a:p>
          <a:p>
            <a:pPr algn="l"/>
            <a:r>
              <a:rPr lang="en-US" b="0" i="0" dirty="0">
                <a:solidFill>
                  <a:srgbClr val="222222"/>
                </a:solidFill>
                <a:effectLst/>
                <a:latin typeface="Source Sans Pro" panose="020B0503030403020204" pitchFamily="34" charset="0"/>
              </a:rPr>
              <a:t>In this process, context-specific errors that are related to web systems are commonly identified. It increases the testing coverage by concentrating on all of the layers of any complex system.</a:t>
            </a:r>
          </a:p>
          <a:p>
            <a:endParaRPr lang="en-IN" dirty="0"/>
          </a:p>
        </p:txBody>
      </p:sp>
    </p:spTree>
    <p:extLst>
      <p:ext uri="{BB962C8B-B14F-4D97-AF65-F5344CB8AC3E}">
        <p14:creationId xmlns:p14="http://schemas.microsoft.com/office/powerpoint/2010/main" val="1055059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37ED1-4E3C-6502-B4BF-4A936C0E9D70}"/>
              </a:ext>
            </a:extLst>
          </p:cNvPr>
          <p:cNvSpPr>
            <a:spLocks noGrp="1"/>
          </p:cNvSpPr>
          <p:nvPr>
            <p:ph idx="1"/>
          </p:nvPr>
        </p:nvSpPr>
        <p:spPr>
          <a:xfrm>
            <a:off x="513736" y="675251"/>
            <a:ext cx="10515600" cy="5224104"/>
          </a:xfrm>
        </p:spPr>
        <p:txBody>
          <a:bodyPr/>
          <a:lstStyle/>
          <a:p>
            <a:r>
              <a:rPr lang="en-US" dirty="0" err="1"/>
              <a:t>Prameterized</a:t>
            </a:r>
            <a:r>
              <a:rPr lang="en-US" dirty="0"/>
              <a:t> unit tests </a:t>
            </a:r>
          </a:p>
          <a:p>
            <a:r>
              <a:rPr lang="en-US" dirty="0"/>
              <a:t>Traditional unit tests do not take inputs. A natural extension would be to allow parameters. For example, the above test could be parameterized over the initial capacity of the array list: </a:t>
            </a:r>
            <a:endParaRPr lang="en-IN" dirty="0"/>
          </a:p>
        </p:txBody>
      </p:sp>
      <p:pic>
        <p:nvPicPr>
          <p:cNvPr id="5" name="Picture 4">
            <a:extLst>
              <a:ext uri="{FF2B5EF4-FFF2-40B4-BE49-F238E27FC236}">
                <a16:creationId xmlns:a16="http://schemas.microsoft.com/office/drawing/2014/main" id="{ED2E8253-A365-0096-86E7-F03FC74D90CB}"/>
              </a:ext>
            </a:extLst>
          </p:cNvPr>
          <p:cNvPicPr>
            <a:picLocks noChangeAspect="1"/>
          </p:cNvPicPr>
          <p:nvPr/>
        </p:nvPicPr>
        <p:blipFill>
          <a:blip r:embed="rId2"/>
          <a:stretch>
            <a:fillRect/>
          </a:stretch>
        </p:blipFill>
        <p:spPr>
          <a:xfrm>
            <a:off x="1976285" y="2990789"/>
            <a:ext cx="5986876" cy="2466114"/>
          </a:xfrm>
          <a:prstGeom prst="rect">
            <a:avLst/>
          </a:prstGeom>
        </p:spPr>
      </p:pic>
    </p:spTree>
    <p:extLst>
      <p:ext uri="{BB962C8B-B14F-4D97-AF65-F5344CB8AC3E}">
        <p14:creationId xmlns:p14="http://schemas.microsoft.com/office/powerpoint/2010/main" val="4151186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9301-E27E-6955-95A9-7C5B85BE330C}"/>
              </a:ext>
            </a:extLst>
          </p:cNvPr>
          <p:cNvSpPr>
            <a:spLocks noGrp="1"/>
          </p:cNvSpPr>
          <p:nvPr>
            <p:ph type="title"/>
          </p:nvPr>
        </p:nvSpPr>
        <p:spPr/>
        <p:txBody>
          <a:bodyPr/>
          <a:lstStyle/>
          <a:p>
            <a:r>
              <a:rPr lang="en-IN" dirty="0"/>
              <a:t>Symbolic execution </a:t>
            </a:r>
          </a:p>
        </p:txBody>
      </p:sp>
      <p:sp>
        <p:nvSpPr>
          <p:cNvPr id="3" name="Content Placeholder 2">
            <a:extLst>
              <a:ext uri="{FF2B5EF4-FFF2-40B4-BE49-F238E27FC236}">
                <a16:creationId xmlns:a16="http://schemas.microsoft.com/office/drawing/2014/main" id="{672F7824-62FD-3899-0244-57BE2FF4F6D6}"/>
              </a:ext>
            </a:extLst>
          </p:cNvPr>
          <p:cNvSpPr>
            <a:spLocks noGrp="1"/>
          </p:cNvSpPr>
          <p:nvPr>
            <p:ph idx="1"/>
          </p:nvPr>
        </p:nvSpPr>
        <p:spPr>
          <a:xfrm>
            <a:off x="838199" y="1530657"/>
            <a:ext cx="11093245" cy="5150362"/>
          </a:xfrm>
        </p:spPr>
        <p:txBody>
          <a:bodyPr/>
          <a:lstStyle/>
          <a:p>
            <a:r>
              <a:rPr lang="en-US" dirty="0"/>
              <a:t>Symbolic execution is a way to analyze the behavior of a program for all possible inputs. </a:t>
            </a:r>
          </a:p>
          <a:p>
            <a:r>
              <a:rPr lang="en-US" dirty="0"/>
              <a:t>Instead of supplying the normal inputs to a program (e.g. concrete numeric values) one supplies symbols that represent arbitrary values.</a:t>
            </a:r>
          </a:p>
          <a:p>
            <a:r>
              <a:rPr lang="en-US" dirty="0"/>
              <a:t> Symbolic execution proceeds like normal execution except that the values computed may be expressions over the input symbols.</a:t>
            </a:r>
          </a:p>
          <a:p>
            <a:r>
              <a:rPr lang="en-US" dirty="0"/>
              <a:t> Symbolic execution builds a path condition over the input symbols.</a:t>
            </a:r>
          </a:p>
          <a:p>
            <a:r>
              <a:rPr lang="en-US" dirty="0"/>
              <a:t> A path condition is a mathematical formula that encodes data constraints that result from executing a given code path. </a:t>
            </a:r>
            <a:endParaRPr lang="en-IN" dirty="0"/>
          </a:p>
        </p:txBody>
      </p:sp>
    </p:spTree>
    <p:extLst>
      <p:ext uri="{BB962C8B-B14F-4D97-AF65-F5344CB8AC3E}">
        <p14:creationId xmlns:p14="http://schemas.microsoft.com/office/powerpoint/2010/main" val="2543359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0E52F-C11E-28F4-853D-CBE968A4A196}"/>
              </a:ext>
            </a:extLst>
          </p:cNvPr>
          <p:cNvSpPr>
            <a:spLocks noGrp="1"/>
          </p:cNvSpPr>
          <p:nvPr>
            <p:ph idx="1"/>
          </p:nvPr>
        </p:nvSpPr>
        <p:spPr>
          <a:xfrm>
            <a:off x="838200" y="763741"/>
            <a:ext cx="10515600" cy="5312594"/>
          </a:xfrm>
        </p:spPr>
        <p:txBody>
          <a:bodyPr/>
          <a:lstStyle/>
          <a:p>
            <a:r>
              <a:rPr lang="en-US" dirty="0"/>
              <a:t>Symbolic execution systematically unfolds loops and recursion. </a:t>
            </a:r>
          </a:p>
          <a:p>
            <a:r>
              <a:rPr lang="en-US" dirty="0"/>
              <a:t>The resulting number or length of paths might be too large to analyze (or even infinite). </a:t>
            </a:r>
          </a:p>
          <a:p>
            <a:r>
              <a:rPr lang="en-US" dirty="0"/>
              <a:t>In general the existence of unbounded numbers of execution paths due to loops and recursion is a limitation of symbolic execution. However, approximation techniques can be applied.</a:t>
            </a:r>
          </a:p>
          <a:p>
            <a:r>
              <a:rPr lang="en-US" dirty="0"/>
              <a:t>However, approximation techniques can be applied. For example, it is possible to analyze loops and recursion up to a fixed number of iterations</a:t>
            </a:r>
            <a:endParaRPr lang="en-IN" dirty="0"/>
          </a:p>
        </p:txBody>
      </p:sp>
    </p:spTree>
    <p:extLst>
      <p:ext uri="{BB962C8B-B14F-4D97-AF65-F5344CB8AC3E}">
        <p14:creationId xmlns:p14="http://schemas.microsoft.com/office/powerpoint/2010/main" val="3884455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9EFA-A151-3A37-22F0-F02111853B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A706AA-4603-33D9-A3AA-A2D9B86670C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0D6CB14-36AD-817F-A894-0CB6B9D49EAC}"/>
              </a:ext>
            </a:extLst>
          </p:cNvPr>
          <p:cNvPicPr>
            <a:picLocks noChangeAspect="1"/>
          </p:cNvPicPr>
          <p:nvPr/>
        </p:nvPicPr>
        <p:blipFill>
          <a:blip r:embed="rId2"/>
          <a:stretch>
            <a:fillRect/>
          </a:stretch>
        </p:blipFill>
        <p:spPr>
          <a:xfrm>
            <a:off x="1415845" y="132734"/>
            <a:ext cx="10515600" cy="6725265"/>
          </a:xfrm>
          <a:prstGeom prst="rect">
            <a:avLst/>
          </a:prstGeom>
        </p:spPr>
      </p:pic>
    </p:spTree>
    <p:extLst>
      <p:ext uri="{BB962C8B-B14F-4D97-AF65-F5344CB8AC3E}">
        <p14:creationId xmlns:p14="http://schemas.microsoft.com/office/powerpoint/2010/main" val="538924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200A3-70D1-D448-680C-0D9206CBE5E2}"/>
              </a:ext>
            </a:extLst>
          </p:cNvPr>
          <p:cNvSpPr>
            <a:spLocks noGrp="1"/>
          </p:cNvSpPr>
          <p:nvPr>
            <p:ph idx="1"/>
          </p:nvPr>
        </p:nvSpPr>
        <p:spPr>
          <a:xfrm>
            <a:off x="602226" y="896476"/>
            <a:ext cx="10515600" cy="5961523"/>
          </a:xfrm>
        </p:spPr>
        <p:txBody>
          <a:bodyPr/>
          <a:lstStyle/>
          <a:p>
            <a:r>
              <a:rPr lang="en-US" dirty="0"/>
              <a:t>Figure 3. </a:t>
            </a:r>
            <a:r>
              <a:rPr lang="en-US" dirty="0" err="1"/>
              <a:t>UnitMeister’s</a:t>
            </a:r>
            <a:r>
              <a:rPr lang="en-US" dirty="0"/>
              <a:t> visualization of possible execution paths for </a:t>
            </a:r>
            <a:r>
              <a:rPr lang="en-US" dirty="0" err="1"/>
              <a:t>for</a:t>
            </a:r>
            <a:r>
              <a:rPr lang="en-US" dirty="0"/>
              <a:t> </a:t>
            </a:r>
            <a:r>
              <a:rPr lang="en-US" dirty="0" err="1"/>
              <a:t>ParameterizedAddTest</a:t>
            </a:r>
            <a:r>
              <a:rPr lang="en-US" dirty="0"/>
              <a:t>. </a:t>
            </a:r>
          </a:p>
          <a:p>
            <a:r>
              <a:rPr lang="en-US" dirty="0"/>
              <a:t>In the tree, the condition (0 != capacity) is the condition of the above if-condition in terms of the test’s symbolic input capacity.</a:t>
            </a:r>
          </a:p>
          <a:p>
            <a:r>
              <a:rPr lang="en-US" dirty="0"/>
              <a:t> The ovals show the conditional branch points encountered on each execution path.</a:t>
            </a:r>
          </a:p>
          <a:p>
            <a:r>
              <a:rPr lang="en-US" dirty="0"/>
              <a:t> The outgoing edges represent possible evaluations of the conditions. The rectangles represent path terminations with exemplary concrete assignments</a:t>
            </a:r>
            <a:endParaRPr lang="en-IN" dirty="0"/>
          </a:p>
        </p:txBody>
      </p:sp>
    </p:spTree>
    <p:extLst>
      <p:ext uri="{BB962C8B-B14F-4D97-AF65-F5344CB8AC3E}">
        <p14:creationId xmlns:p14="http://schemas.microsoft.com/office/powerpoint/2010/main" val="5672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D46B1-A516-9F9C-D5C6-9ECD68848B1F}"/>
              </a:ext>
            </a:extLst>
          </p:cNvPr>
          <p:cNvSpPr>
            <a:spLocks noGrp="1"/>
          </p:cNvSpPr>
          <p:nvPr>
            <p:ph idx="1"/>
          </p:nvPr>
        </p:nvSpPr>
        <p:spPr>
          <a:xfrm>
            <a:off x="572729" y="734245"/>
            <a:ext cx="11417710" cy="5858284"/>
          </a:xfrm>
        </p:spPr>
        <p:txBody>
          <a:bodyPr>
            <a:normAutofit lnSpcReduction="10000"/>
          </a:bodyPr>
          <a:lstStyle/>
          <a:p>
            <a:r>
              <a:rPr lang="en-US" dirty="0">
                <a:solidFill>
                  <a:srgbClr val="FF0000"/>
                </a:solidFill>
              </a:rPr>
              <a:t>Deciding feasibility </a:t>
            </a:r>
          </a:p>
          <a:p>
            <a:r>
              <a:rPr lang="en-US" dirty="0"/>
              <a:t>A path is infeasible if no concrete inputs exist that would cause this path to be taken. </a:t>
            </a:r>
          </a:p>
          <a:p>
            <a:r>
              <a:rPr lang="en-US" dirty="0"/>
              <a:t>In such cases the path condition is self-contradicting. Such infeasible paths can be pruned away during symbolic execution. </a:t>
            </a:r>
          </a:p>
          <a:p>
            <a:r>
              <a:rPr lang="en-US" dirty="0"/>
              <a:t>Constraint solving and automatic theorem proving techniques can often decide whether a path condition is feasible. </a:t>
            </a:r>
          </a:p>
          <a:p>
            <a:r>
              <a:rPr lang="en-US" dirty="0"/>
              <a:t>For example, efficient decision procedures for linear arithmetic problems exist.</a:t>
            </a:r>
          </a:p>
          <a:p>
            <a:r>
              <a:rPr lang="en-US" dirty="0"/>
              <a:t> If the implemented decision procedures cannot decide the feasibility of a path condition , we can either prune the path, which leads to an under-approximation of the possible behaviors of the program (not all possible behaviors will be found) or we can include it in the exploration, which leads to an over-approximation (execution paths are considered which cannot arise in reality). </a:t>
            </a:r>
            <a:endParaRPr lang="en-IN" dirty="0"/>
          </a:p>
        </p:txBody>
      </p:sp>
    </p:spTree>
    <p:extLst>
      <p:ext uri="{BB962C8B-B14F-4D97-AF65-F5344CB8AC3E}">
        <p14:creationId xmlns:p14="http://schemas.microsoft.com/office/powerpoint/2010/main" val="3669237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220BC-D2A5-CCC9-5B22-BC126D4F9327}"/>
              </a:ext>
            </a:extLst>
          </p:cNvPr>
          <p:cNvSpPr>
            <a:spLocks noGrp="1"/>
          </p:cNvSpPr>
          <p:nvPr>
            <p:ph idx="1"/>
          </p:nvPr>
        </p:nvSpPr>
        <p:spPr>
          <a:xfrm>
            <a:off x="454741" y="498270"/>
            <a:ext cx="11520949" cy="6212246"/>
          </a:xfrm>
        </p:spPr>
        <p:txBody>
          <a:bodyPr>
            <a:normAutofit fontScale="92500" lnSpcReduction="20000"/>
          </a:bodyPr>
          <a:lstStyle/>
          <a:p>
            <a:r>
              <a:rPr lang="en-US" dirty="0">
                <a:solidFill>
                  <a:srgbClr val="FF0000"/>
                </a:solidFill>
              </a:rPr>
              <a:t>Reusing parameterized unit tests in symbolic execution</a:t>
            </a:r>
          </a:p>
          <a:p>
            <a:r>
              <a:rPr lang="en-US" dirty="0"/>
              <a:t> Decision procedures often simplify expressions according to certain rules in order to better reason about them. </a:t>
            </a:r>
          </a:p>
          <a:p>
            <a:r>
              <a:rPr lang="en-US" dirty="0"/>
              <a:t>For example, a + 0 </a:t>
            </a:r>
            <a:r>
              <a:rPr lang="en-US" dirty="0" err="1"/>
              <a:t>simplies</a:t>
            </a:r>
            <a:r>
              <a:rPr lang="en-US" dirty="0"/>
              <a:t> to a. Parameterized unit tests can be interpreted as rules, too! </a:t>
            </a:r>
          </a:p>
          <a:p>
            <a:r>
              <a:rPr lang="en-US" dirty="0"/>
              <a:t>We can rewrite our unit test mathematically as a universally quantified conditional expression. </a:t>
            </a:r>
          </a:p>
          <a:p>
            <a:r>
              <a:rPr lang="en-US" dirty="0"/>
              <a:t>A universally quantified expression says that for all x some Boolean condition p(x) holds. </a:t>
            </a:r>
          </a:p>
          <a:p>
            <a:r>
              <a:rPr lang="en-US" dirty="0"/>
              <a:t>For example, the </a:t>
            </a:r>
            <a:r>
              <a:rPr lang="en-US" dirty="0" err="1"/>
              <a:t>AddSpec</a:t>
            </a:r>
            <a:r>
              <a:rPr lang="en-US" dirty="0"/>
              <a:t> says that for every </a:t>
            </a:r>
            <a:r>
              <a:rPr lang="en-US" dirty="0" err="1"/>
              <a:t>ArrayList</a:t>
            </a:r>
            <a:r>
              <a:rPr lang="en-US" dirty="0"/>
              <a:t> a and object o, we have (a == null or let </a:t>
            </a:r>
            <a:r>
              <a:rPr lang="en-US" dirty="0" err="1"/>
              <a:t>len</a:t>
            </a:r>
            <a:r>
              <a:rPr lang="en-US" dirty="0"/>
              <a:t> be </a:t>
            </a:r>
            <a:r>
              <a:rPr lang="en-US" dirty="0" err="1"/>
              <a:t>a.Count</a:t>
            </a:r>
            <a:r>
              <a:rPr lang="en-US" dirty="0"/>
              <a:t> in (</a:t>
            </a:r>
            <a:r>
              <a:rPr lang="en-US" dirty="0" err="1"/>
              <a:t>a.Add</a:t>
            </a:r>
            <a:r>
              <a:rPr lang="en-US" dirty="0"/>
              <a:t>(o) followed by a[</a:t>
            </a:r>
            <a:r>
              <a:rPr lang="en-US" dirty="0" err="1"/>
              <a:t>len</a:t>
            </a:r>
            <a:r>
              <a:rPr lang="en-US" dirty="0"/>
              <a:t>] == o)). Once the validity of a parameterized unit test has been established we can add it as a rule.</a:t>
            </a:r>
          </a:p>
          <a:p>
            <a:r>
              <a:rPr lang="en-US" dirty="0"/>
              <a:t> As a consequence, symbolic execution does not have to execute the code of the Add method and the index operator anymore, but it can treat the array list operations like integer operations when building up and reasoning about constraints.</a:t>
            </a:r>
          </a:p>
          <a:p>
            <a:r>
              <a:rPr lang="en-US" dirty="0"/>
              <a:t> When software is designed as a layered system, this technique can help make symbolic execution scale</a:t>
            </a:r>
            <a:endParaRPr lang="en-IN" dirty="0"/>
          </a:p>
        </p:txBody>
      </p:sp>
    </p:spTree>
    <p:extLst>
      <p:ext uri="{BB962C8B-B14F-4D97-AF65-F5344CB8AC3E}">
        <p14:creationId xmlns:p14="http://schemas.microsoft.com/office/powerpoint/2010/main" val="404196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23E1-E06F-0258-B8F0-9D851E048B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9B0FEF-02FE-CD44-37E7-92924D824EC1}"/>
              </a:ext>
            </a:extLst>
          </p:cNvPr>
          <p:cNvSpPr>
            <a:spLocks noGrp="1"/>
          </p:cNvSpPr>
          <p:nvPr>
            <p:ph idx="1"/>
          </p:nvPr>
        </p:nvSpPr>
        <p:spPr>
          <a:xfrm>
            <a:off x="351504" y="527767"/>
            <a:ext cx="10515600" cy="4351338"/>
          </a:xfrm>
        </p:spPr>
        <p:txBody>
          <a:bodyPr/>
          <a:lstStyle/>
          <a:p>
            <a:pPr algn="l"/>
            <a:r>
              <a:rPr lang="en-US" b="0" i="0" dirty="0">
                <a:solidFill>
                  <a:srgbClr val="222222"/>
                </a:solidFill>
                <a:effectLst/>
                <a:latin typeface="Source Sans Pro" panose="020B0503030403020204" pitchFamily="34" charset="0"/>
              </a:rPr>
              <a:t>Gray Box Testing is a software testing method, which is a combination of both </a:t>
            </a:r>
            <a:r>
              <a:rPr lang="en-US" b="0" i="0" u="none" strike="noStrike" dirty="0">
                <a:solidFill>
                  <a:srgbClr val="222222"/>
                </a:solidFill>
                <a:effectLst/>
                <a:latin typeface="Source Sans Pro" panose="020B0503030403020204" pitchFamily="34" charset="0"/>
                <a:hlinkClick r:id="rId2"/>
              </a:rPr>
              <a:t>White Box Testing</a:t>
            </a:r>
            <a:r>
              <a:rPr lang="en-US" b="0" i="0" dirty="0">
                <a:solidFill>
                  <a:srgbClr val="222222"/>
                </a:solidFill>
                <a:effectLst/>
                <a:latin typeface="Source Sans Pro" panose="020B0503030403020204" pitchFamily="34" charset="0"/>
              </a:rPr>
              <a:t> and Black Box Testing method.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White Box testing internal structure (code) is known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Black Box testing internal structure (code) is unknown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Grey Box Testing internal structure (code) is partially known</a:t>
            </a:r>
          </a:p>
          <a:p>
            <a:endParaRPr lang="en-IN" dirty="0"/>
          </a:p>
        </p:txBody>
      </p:sp>
      <p:pic>
        <p:nvPicPr>
          <p:cNvPr id="1026" name="Picture 2" descr="Grey Box Testing">
            <a:extLst>
              <a:ext uri="{FF2B5EF4-FFF2-40B4-BE49-F238E27FC236}">
                <a16:creationId xmlns:a16="http://schemas.microsoft.com/office/drawing/2014/main" id="{20A832FD-B09A-FAEB-2B10-4F90F6E26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666" y="3953951"/>
            <a:ext cx="41052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27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52DC-0ABD-0C3F-8B69-A30D2B771D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548A1D-2B7E-8C20-B835-CC0FB46C23F4}"/>
              </a:ext>
            </a:extLst>
          </p:cNvPr>
          <p:cNvSpPr>
            <a:spLocks noGrp="1"/>
          </p:cNvSpPr>
          <p:nvPr>
            <p:ph idx="1"/>
          </p:nvPr>
        </p:nvSpPr>
        <p:spPr>
          <a:xfrm>
            <a:off x="587477" y="748993"/>
            <a:ext cx="10515600" cy="4351338"/>
          </a:xfrm>
        </p:spPr>
        <p:txBody>
          <a:bodyPr/>
          <a:lstStyle/>
          <a:p>
            <a:pPr algn="l"/>
            <a:r>
              <a:rPr lang="en-US" b="0" i="0" dirty="0">
                <a:solidFill>
                  <a:srgbClr val="222222"/>
                </a:solidFill>
                <a:effectLst/>
                <a:latin typeface="Source Sans Pro" panose="020B0503030403020204" pitchFamily="34" charset="0"/>
              </a:rPr>
              <a:t>In Software Engineering, Gray Box Testing gives the ability to test both sides of an application, presentation layer as well as the code part. It is primarily useful in </a:t>
            </a:r>
            <a:r>
              <a:rPr lang="en-US" b="0" i="0" u="none" strike="noStrike" dirty="0">
                <a:solidFill>
                  <a:srgbClr val="222222"/>
                </a:solidFill>
                <a:effectLst/>
                <a:latin typeface="Source Sans Pro" panose="020B0503030403020204" pitchFamily="34" charset="0"/>
                <a:hlinkClick r:id="rId2"/>
              </a:rPr>
              <a:t>Integration Testing</a:t>
            </a:r>
            <a:r>
              <a:rPr lang="en-US" b="0" i="0" dirty="0">
                <a:solidFill>
                  <a:srgbClr val="222222"/>
                </a:solidFill>
                <a:effectLst/>
                <a:latin typeface="Source Sans Pro" panose="020B0503030403020204" pitchFamily="34" charset="0"/>
              </a:rPr>
              <a:t> and </a:t>
            </a:r>
            <a:r>
              <a:rPr lang="en-US" b="0" i="0" u="none" strike="noStrike" dirty="0">
                <a:solidFill>
                  <a:srgbClr val="222222"/>
                </a:solidFill>
                <a:effectLst/>
                <a:latin typeface="Source Sans Pro" panose="020B0503030403020204" pitchFamily="34" charset="0"/>
                <a:hlinkClick r:id="rId3"/>
              </a:rPr>
              <a:t>Penetration Testing</a:t>
            </a:r>
            <a:r>
              <a:rPr lang="en-US" b="0" i="0" dirty="0">
                <a:solidFill>
                  <a:srgbClr val="222222"/>
                </a:solidFill>
                <a:effectLst/>
                <a:latin typeface="Source Sans Pro" panose="020B0503030403020204" pitchFamily="34" charset="0"/>
              </a:rPr>
              <a:t>.</a:t>
            </a:r>
          </a:p>
          <a:p>
            <a:pPr algn="l"/>
            <a:r>
              <a:rPr lang="en-US" b="1" i="0" dirty="0">
                <a:solidFill>
                  <a:srgbClr val="222222"/>
                </a:solidFill>
                <a:effectLst/>
                <a:latin typeface="Source Sans Pro" panose="020B0503030403020204" pitchFamily="34" charset="0"/>
              </a:rPr>
              <a:t>Example of Gray Box Testing:</a:t>
            </a:r>
            <a:r>
              <a:rPr lang="en-US" b="0" i="0" dirty="0">
                <a:solidFill>
                  <a:srgbClr val="222222"/>
                </a:solidFill>
                <a:effectLst/>
                <a:latin typeface="Source Sans Pro" panose="020B0503030403020204" pitchFamily="34" charset="0"/>
              </a:rPr>
              <a:t> While testing websites feature like links or orphan links, if tester encounters any problem with these links, then he can make the changes straightaway in HTML code and can check in real time.</a:t>
            </a:r>
          </a:p>
          <a:p>
            <a:endParaRPr lang="en-IN" dirty="0"/>
          </a:p>
        </p:txBody>
      </p:sp>
    </p:spTree>
    <p:extLst>
      <p:ext uri="{BB962C8B-B14F-4D97-AF65-F5344CB8AC3E}">
        <p14:creationId xmlns:p14="http://schemas.microsoft.com/office/powerpoint/2010/main" val="2414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CA35-E914-656E-2D73-4BC83E0762C5}"/>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Why Gray Box Testing</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1F43BE8C-4490-A699-7C7B-3B469ED51610}"/>
              </a:ext>
            </a:extLst>
          </p:cNvPr>
          <p:cNvSpPr>
            <a:spLocks noGrp="1"/>
          </p:cNvSpPr>
          <p:nvPr>
            <p:ph idx="1"/>
          </p:nvPr>
        </p:nvSpPr>
        <p:spPr>
          <a:xfrm>
            <a:off x="616974" y="1412669"/>
            <a:ext cx="11575026" cy="5253601"/>
          </a:xfrm>
        </p:spPr>
        <p:txBody>
          <a:bodyPr>
            <a:normAutofit/>
          </a:bodyPr>
          <a:lstStyle/>
          <a:p>
            <a:r>
              <a:rPr lang="en-US" b="0" i="0" dirty="0">
                <a:solidFill>
                  <a:srgbClr val="222222"/>
                </a:solidFill>
                <a:effectLst/>
                <a:latin typeface="Source Sans Pro" panose="020B0503030403020204" pitchFamily="34" charset="0"/>
              </a:rPr>
              <a:t>Gray Box Testing is performed for the following reason,</a:t>
            </a:r>
          </a:p>
          <a:p>
            <a:pPr algn="l">
              <a:buFont typeface="Wingdings" panose="05000000000000000000" pitchFamily="2" charset="2"/>
              <a:buChar char="Ø"/>
            </a:pPr>
            <a:r>
              <a:rPr lang="en-US" b="0" i="0" dirty="0">
                <a:solidFill>
                  <a:srgbClr val="222222"/>
                </a:solidFill>
                <a:effectLst/>
                <a:latin typeface="Source Sans Pro" panose="020B0503030403020204" pitchFamily="34" charset="0"/>
              </a:rPr>
              <a:t>it provides combined benefits of both black box testing and white box testing both</a:t>
            </a:r>
          </a:p>
          <a:p>
            <a:pPr algn="l">
              <a:buFont typeface="Wingdings" panose="05000000000000000000" pitchFamily="2" charset="2"/>
              <a:buChar char="Ø"/>
            </a:pPr>
            <a:r>
              <a:rPr lang="en-US" b="0" i="0" dirty="0">
                <a:solidFill>
                  <a:srgbClr val="222222"/>
                </a:solidFill>
                <a:effectLst/>
                <a:latin typeface="Source Sans Pro" panose="020B0503030403020204" pitchFamily="34" charset="0"/>
              </a:rPr>
              <a:t>It combines the input of developers as well as testers and improves overall product quality</a:t>
            </a:r>
          </a:p>
          <a:p>
            <a:pPr algn="l">
              <a:buFont typeface="Wingdings" panose="05000000000000000000" pitchFamily="2" charset="2"/>
              <a:buChar char="Ø"/>
            </a:pPr>
            <a:r>
              <a:rPr lang="en-US" b="0" i="0" dirty="0">
                <a:solidFill>
                  <a:srgbClr val="222222"/>
                </a:solidFill>
                <a:effectLst/>
                <a:latin typeface="Source Sans Pro" panose="020B0503030403020204" pitchFamily="34" charset="0"/>
              </a:rPr>
              <a:t>It reduces the overhead of long process of testing functional and non-functional types</a:t>
            </a:r>
          </a:p>
          <a:p>
            <a:pPr algn="l">
              <a:buFont typeface="Wingdings" panose="05000000000000000000" pitchFamily="2" charset="2"/>
              <a:buChar char="Ø"/>
            </a:pPr>
            <a:r>
              <a:rPr lang="en-US" b="0" i="0" dirty="0">
                <a:solidFill>
                  <a:srgbClr val="222222"/>
                </a:solidFill>
                <a:effectLst/>
                <a:latin typeface="Source Sans Pro" panose="020B0503030403020204" pitchFamily="34" charset="0"/>
              </a:rPr>
              <a:t>It gives enough free time for a developer to fix defects</a:t>
            </a:r>
          </a:p>
          <a:p>
            <a:pPr algn="l">
              <a:buFont typeface="Wingdings" panose="05000000000000000000" pitchFamily="2" charset="2"/>
              <a:buChar char="Ø"/>
            </a:pPr>
            <a:r>
              <a:rPr lang="en-US" b="0" i="0" dirty="0">
                <a:solidFill>
                  <a:srgbClr val="222222"/>
                </a:solidFill>
                <a:effectLst/>
                <a:latin typeface="Source Sans Pro" panose="020B0503030403020204" pitchFamily="34" charset="0"/>
              </a:rPr>
              <a:t>Testing is done from the user point of view rather than a designer point of view</a:t>
            </a:r>
          </a:p>
          <a:p>
            <a:endParaRPr lang="en-IN" dirty="0"/>
          </a:p>
        </p:txBody>
      </p:sp>
    </p:spTree>
    <p:extLst>
      <p:ext uri="{BB962C8B-B14F-4D97-AF65-F5344CB8AC3E}">
        <p14:creationId xmlns:p14="http://schemas.microsoft.com/office/powerpoint/2010/main" val="146431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AD3AF9-4313-9F94-C8D7-D9A52DBC2DD8}"/>
              </a:ext>
            </a:extLst>
          </p:cNvPr>
          <p:cNvSpPr>
            <a:spLocks noGrp="1"/>
          </p:cNvSpPr>
          <p:nvPr>
            <p:ph idx="1"/>
          </p:nvPr>
        </p:nvSpPr>
        <p:spPr>
          <a:xfrm>
            <a:off x="528484" y="557264"/>
            <a:ext cx="10515600" cy="4351338"/>
          </a:xfrm>
        </p:spPr>
        <p:txBody>
          <a:bodyPr/>
          <a:lstStyle/>
          <a:p>
            <a:pPr algn="l"/>
            <a:r>
              <a:rPr lang="en-US" b="1" i="0" dirty="0">
                <a:solidFill>
                  <a:srgbClr val="222222"/>
                </a:solidFill>
                <a:effectLst/>
                <a:latin typeface="Source Sans Pro" panose="020B0503030403020204" pitchFamily="34" charset="0"/>
              </a:rPr>
              <a:t>Gray Box Testing Strategy</a:t>
            </a:r>
          </a:p>
          <a:p>
            <a:pPr algn="l"/>
            <a:r>
              <a:rPr lang="en-US" b="0" i="0" dirty="0">
                <a:solidFill>
                  <a:srgbClr val="222222"/>
                </a:solidFill>
                <a:effectLst/>
                <a:latin typeface="Source Sans Pro" panose="020B0503030403020204" pitchFamily="34" charset="0"/>
              </a:rPr>
              <a:t>To perform Gray box testing, it is not necessary that the tester has the access to the source code. A test is designed based on the knowledge of algorithm, architectures, internal states, or other high -level descriptions of the program behavior.</a:t>
            </a:r>
          </a:p>
          <a:p>
            <a:pPr algn="l"/>
            <a:r>
              <a:rPr lang="en-US" b="0" i="0" dirty="0">
                <a:solidFill>
                  <a:srgbClr val="222222"/>
                </a:solidFill>
                <a:effectLst/>
                <a:latin typeface="Source Sans Pro" panose="020B0503030403020204" pitchFamily="34" charset="0"/>
              </a:rPr>
              <a:t>To perform Gray box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applies a straightforward technique of black box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based on requirement test case generation, as such, it presets all the conditions before the program is tested by assertion method.</a:t>
            </a:r>
          </a:p>
          <a:p>
            <a:endParaRPr lang="en-IN" dirty="0"/>
          </a:p>
        </p:txBody>
      </p:sp>
    </p:spTree>
    <p:extLst>
      <p:ext uri="{BB962C8B-B14F-4D97-AF65-F5344CB8AC3E}">
        <p14:creationId xmlns:p14="http://schemas.microsoft.com/office/powerpoint/2010/main" val="42986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38EFBD-E0FB-868C-3FFA-F9702EB49E9C}"/>
              </a:ext>
            </a:extLst>
          </p:cNvPr>
          <p:cNvSpPr>
            <a:spLocks noGrp="1"/>
          </p:cNvSpPr>
          <p:nvPr>
            <p:ph idx="1"/>
          </p:nvPr>
        </p:nvSpPr>
        <p:spPr>
          <a:xfrm>
            <a:off x="646470" y="763740"/>
            <a:ext cx="11388213" cy="6462969"/>
          </a:xfrm>
        </p:spPr>
        <p:txBody>
          <a:bodyPr>
            <a:normAutofit/>
          </a:bodyPr>
          <a:lstStyle/>
          <a:p>
            <a:pPr algn="l"/>
            <a:r>
              <a:rPr lang="en-US" b="1" i="0" dirty="0">
                <a:solidFill>
                  <a:srgbClr val="222222"/>
                </a:solidFill>
                <a:effectLst/>
                <a:latin typeface="Source Sans Pro" panose="020B0503030403020204" pitchFamily="34" charset="0"/>
              </a:rPr>
              <a:t>Techniques used for Grey box Testing are-</a:t>
            </a:r>
          </a:p>
          <a:p>
            <a:pPr marL="0" indent="0" algn="l">
              <a:buNone/>
            </a:pPr>
            <a:endParaRPr lang="en-US" b="1"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1" i="0" dirty="0">
                <a:solidFill>
                  <a:srgbClr val="222222"/>
                </a:solidFill>
                <a:effectLst/>
                <a:latin typeface="Source Sans Pro" panose="020B0503030403020204" pitchFamily="34" charset="0"/>
              </a:rPr>
              <a:t>Matrix Testing: </a:t>
            </a:r>
            <a:r>
              <a:rPr lang="en-US" b="0" i="0" dirty="0">
                <a:solidFill>
                  <a:srgbClr val="222222"/>
                </a:solidFill>
                <a:effectLst/>
                <a:latin typeface="Source Sans Pro" panose="020B0503030403020204" pitchFamily="34" charset="0"/>
              </a:rPr>
              <a:t>This testing technique involves defining all the variables that exist in their programs.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Regression Testing</a:t>
            </a:r>
            <a:r>
              <a:rPr lang="en-US" b="0" i="0" dirty="0">
                <a:solidFill>
                  <a:srgbClr val="222222"/>
                </a:solidFill>
                <a:effectLst/>
                <a:latin typeface="Source Sans Pro" panose="020B0503030403020204" pitchFamily="34" charset="0"/>
              </a:rPr>
              <a:t>: To check whether the change in the previous version has regressed other aspects of the program in the new version. It will be done by testing strategies like retest all, retest risky use cases, retest within a firewall.</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Orthogonal Array Testing or OAT</a:t>
            </a:r>
            <a:r>
              <a:rPr lang="en-US" b="0" i="0" dirty="0">
                <a:solidFill>
                  <a:srgbClr val="222222"/>
                </a:solidFill>
                <a:effectLst/>
                <a:latin typeface="Source Sans Pro" panose="020B0503030403020204" pitchFamily="34" charset="0"/>
              </a:rPr>
              <a:t>: It provides maximum code coverage with minimum test cases.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Pattern Testing:</a:t>
            </a:r>
            <a:r>
              <a:rPr lang="en-US" b="0" i="0" dirty="0">
                <a:solidFill>
                  <a:srgbClr val="222222"/>
                </a:solidFill>
                <a:effectLst/>
                <a:latin typeface="Source Sans Pro" panose="020B0503030403020204" pitchFamily="34" charset="0"/>
              </a:rPr>
              <a:t> This testing is performed on the historical data of the previous system defects. Unlike black box testing, gray box testing digs within the code and determines why the failure happened</a:t>
            </a:r>
          </a:p>
          <a:p>
            <a:endParaRPr lang="en-IN" dirty="0"/>
          </a:p>
        </p:txBody>
      </p:sp>
    </p:spTree>
    <p:extLst>
      <p:ext uri="{BB962C8B-B14F-4D97-AF65-F5344CB8AC3E}">
        <p14:creationId xmlns:p14="http://schemas.microsoft.com/office/powerpoint/2010/main" val="926434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A85FCF-4FA0-AA8A-D171-00521E85B139}"/>
              </a:ext>
            </a:extLst>
          </p:cNvPr>
          <p:cNvSpPr>
            <a:spLocks noGrp="1"/>
          </p:cNvSpPr>
          <p:nvPr>
            <p:ph idx="1"/>
          </p:nvPr>
        </p:nvSpPr>
        <p:spPr>
          <a:xfrm>
            <a:off x="838199" y="471948"/>
            <a:ext cx="11624187" cy="6489291"/>
          </a:xfrm>
        </p:spPr>
        <p:txBody>
          <a:bodyPr>
            <a:normAutofit/>
          </a:bodyPr>
          <a:lstStyle/>
          <a:p>
            <a:r>
              <a:rPr lang="en-US" dirty="0"/>
              <a:t>Steps to perform Grey box Testing are:</a:t>
            </a:r>
          </a:p>
          <a:p>
            <a:r>
              <a:rPr lang="en-US" dirty="0"/>
              <a:t>Step 1: Identify inputs</a:t>
            </a:r>
          </a:p>
          <a:p>
            <a:r>
              <a:rPr lang="en-US" dirty="0"/>
              <a:t>Step 2: Identify the outputs</a:t>
            </a:r>
          </a:p>
          <a:p>
            <a:r>
              <a:rPr lang="en-US" dirty="0"/>
              <a:t>Step 3: Identify the major paths</a:t>
            </a:r>
          </a:p>
          <a:p>
            <a:r>
              <a:rPr lang="en-US" dirty="0"/>
              <a:t>Step 4: Identify Subfunctions</a:t>
            </a:r>
          </a:p>
          <a:p>
            <a:r>
              <a:rPr lang="en-US" dirty="0"/>
              <a:t>Step 5: Develop inputs for Subfunctions</a:t>
            </a:r>
          </a:p>
          <a:p>
            <a:r>
              <a:rPr lang="en-US" dirty="0"/>
              <a:t>Step 6: Develop outputs for Subfunctions</a:t>
            </a:r>
          </a:p>
          <a:p>
            <a:r>
              <a:rPr lang="en-US" dirty="0"/>
              <a:t>Step 7: Execute test case for Subfunctions</a:t>
            </a:r>
          </a:p>
          <a:p>
            <a:r>
              <a:rPr lang="en-US" dirty="0"/>
              <a:t>Step 8: Verify the correct result for Subfunctions</a:t>
            </a:r>
          </a:p>
          <a:p>
            <a:r>
              <a:rPr lang="en-US" dirty="0"/>
              <a:t>Step 9: Repeat steps 4 &amp; 8 for other Subfunctions</a:t>
            </a:r>
          </a:p>
          <a:p>
            <a:r>
              <a:rPr lang="en-US" dirty="0"/>
              <a:t>Step 10: Repeat steps 7 &amp; 8 for other Subfunctions</a:t>
            </a:r>
          </a:p>
          <a:p>
            <a:endParaRPr lang="en-IN" dirty="0"/>
          </a:p>
        </p:txBody>
      </p:sp>
    </p:spTree>
    <p:extLst>
      <p:ext uri="{BB962C8B-B14F-4D97-AF65-F5344CB8AC3E}">
        <p14:creationId xmlns:p14="http://schemas.microsoft.com/office/powerpoint/2010/main" val="54154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609A5-C242-EA96-06C2-4F946579BDD1}"/>
              </a:ext>
            </a:extLst>
          </p:cNvPr>
          <p:cNvSpPr>
            <a:spLocks noGrp="1"/>
          </p:cNvSpPr>
          <p:nvPr>
            <p:ph idx="1"/>
          </p:nvPr>
        </p:nvSpPr>
        <p:spPr>
          <a:xfrm>
            <a:off x="557980" y="881728"/>
            <a:ext cx="10515600" cy="5976272"/>
          </a:xfrm>
        </p:spPr>
        <p:txBody>
          <a:bodyPr/>
          <a:lstStyle/>
          <a:p>
            <a:pPr algn="l"/>
            <a:r>
              <a:rPr lang="en-US" b="1" i="0" dirty="0">
                <a:solidFill>
                  <a:srgbClr val="222222"/>
                </a:solidFill>
                <a:effectLst/>
                <a:latin typeface="Source Sans Pro" panose="020B0503030403020204" pitchFamily="34" charset="0"/>
              </a:rPr>
              <a:t>Gray Box Testing Challenges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a component under test encounter a failure of some kind may lead to abortion of the ongoing operation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test executes in full but the content of the result is incorrect.</a:t>
            </a:r>
          </a:p>
          <a:p>
            <a:endParaRPr lang="en-IN" dirty="0"/>
          </a:p>
        </p:txBody>
      </p:sp>
    </p:spTree>
    <p:extLst>
      <p:ext uri="{BB962C8B-B14F-4D97-AF65-F5344CB8AC3E}">
        <p14:creationId xmlns:p14="http://schemas.microsoft.com/office/powerpoint/2010/main" val="1307970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2166</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Open Sans</vt:lpstr>
      <vt:lpstr>Source Sans Pro</vt:lpstr>
      <vt:lpstr>TimesNewRomanPS-BoldMT</vt:lpstr>
      <vt:lpstr>Wingdings</vt:lpstr>
      <vt:lpstr>Work Sans</vt:lpstr>
      <vt:lpstr>Office Theme</vt:lpstr>
      <vt:lpstr>Module - 5 (Grey Box Testing Approaches)</vt:lpstr>
      <vt:lpstr>Grey Box Testing </vt:lpstr>
      <vt:lpstr>PowerPoint Presentation</vt:lpstr>
      <vt:lpstr>PowerPoint Presentation</vt:lpstr>
      <vt:lpstr>Why Gray Box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Gray Box Testing </vt:lpstr>
      <vt:lpstr>PowerPoint Presentation</vt:lpstr>
      <vt:lpstr>An Introduction to PEX</vt:lpstr>
      <vt:lpstr>PowerPoint Presentation</vt:lpstr>
      <vt:lpstr>PowerPoint Presentation</vt:lpstr>
      <vt:lpstr>PowerPoint Presentation</vt:lpstr>
      <vt:lpstr>PowerPoint Presentation</vt:lpstr>
      <vt:lpstr>PowerPoint Presentation</vt:lpstr>
      <vt:lpstr>Symbolic execution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- 5 (Grey Box Testing Approaches)</dc:title>
  <dc:creator>Mariam Elin John</dc:creator>
  <cp:lastModifiedBy>Mariam Elin John</cp:lastModifiedBy>
  <cp:revision>9</cp:revision>
  <dcterms:created xsi:type="dcterms:W3CDTF">2022-07-21T10:13:51Z</dcterms:created>
  <dcterms:modified xsi:type="dcterms:W3CDTF">2022-08-11T09:57:05Z</dcterms:modified>
</cp:coreProperties>
</file>