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131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435" y="514540"/>
            <a:ext cx="579119" cy="476250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309193" y="181249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2240241"/>
            <a:ext cx="101600" cy="1016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794" y="2227541"/>
            <a:ext cx="3938802" cy="1143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8846" y="1863052"/>
            <a:ext cx="50751" cy="377189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309193" y="1856912"/>
            <a:ext cx="3989704" cy="434340"/>
          </a:xfrm>
          <a:custGeom>
            <a:avLst/>
            <a:gdLst/>
            <a:ahLst/>
            <a:cxnLst/>
            <a:rect l="l" t="t" r="r" b="b"/>
            <a:pathLst>
              <a:path w="3989704" h="434339">
                <a:moveTo>
                  <a:pt x="3989652" y="0"/>
                </a:moveTo>
                <a:lnTo>
                  <a:pt x="0" y="0"/>
                </a:lnTo>
                <a:lnTo>
                  <a:pt x="0" y="383329"/>
                </a:lnTo>
                <a:lnTo>
                  <a:pt x="4008" y="403054"/>
                </a:lnTo>
                <a:lnTo>
                  <a:pt x="14922" y="419207"/>
                </a:lnTo>
                <a:lnTo>
                  <a:pt x="31075" y="430121"/>
                </a:lnTo>
                <a:lnTo>
                  <a:pt x="50800" y="434129"/>
                </a:lnTo>
                <a:lnTo>
                  <a:pt x="3938852" y="434129"/>
                </a:lnTo>
                <a:lnTo>
                  <a:pt x="3958576" y="430121"/>
                </a:lnTo>
                <a:lnTo>
                  <a:pt x="3974729" y="419207"/>
                </a:lnTo>
                <a:lnTo>
                  <a:pt x="3985644" y="403054"/>
                </a:lnTo>
                <a:lnTo>
                  <a:pt x="3989652" y="383329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298846" y="1901149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35814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298846" y="18884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298846" y="18757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298846" y="18630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9158" y="1915068"/>
            <a:ext cx="1311783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6269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0" y="345833"/>
            <a:ext cx="4608195" cy="227965"/>
          </a:xfrm>
          <a:custGeom>
            <a:avLst/>
            <a:gdLst/>
            <a:ahLst/>
            <a:cxnLst/>
            <a:rect l="l" t="t" r="r" b="b"/>
            <a:pathLst>
              <a:path w="4608195" h="227965">
                <a:moveTo>
                  <a:pt x="0" y="227736"/>
                </a:moveTo>
                <a:lnTo>
                  <a:pt x="4608004" y="227736"/>
                </a:lnTo>
                <a:lnTo>
                  <a:pt x="4608004" y="0"/>
                </a:lnTo>
                <a:lnTo>
                  <a:pt x="0" y="0"/>
                </a:lnTo>
                <a:lnTo>
                  <a:pt x="0" y="22773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569" y="1046313"/>
            <a:ext cx="3878961" cy="181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158" y="1915068"/>
            <a:ext cx="1310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Mutation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10" dirty="0"/>
              <a:t> </a:t>
            </a:r>
            <a:r>
              <a:rPr spc="-70" dirty="0"/>
              <a:t>coverage</a:t>
            </a:r>
            <a:r>
              <a:rPr spc="10" dirty="0"/>
              <a:t> </a:t>
            </a:r>
            <a:r>
              <a:rPr spc="-25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8341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629" rIns="0" bIns="0" rtlCol="0">
            <a:spAutoFit/>
          </a:bodyPr>
          <a:lstStyle/>
          <a:p>
            <a:pPr marL="271145" marR="19685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Number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30" dirty="0"/>
              <a:t>test</a:t>
            </a:r>
            <a:r>
              <a:rPr spc="20" dirty="0"/>
              <a:t> </a:t>
            </a:r>
            <a:r>
              <a:rPr spc="-50" dirty="0"/>
              <a:t>requirements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0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55" dirty="0"/>
              <a:t>somewhat </a:t>
            </a:r>
            <a:r>
              <a:rPr spc="-50" dirty="0"/>
              <a:t> </a:t>
            </a:r>
            <a:r>
              <a:rPr spc="-20" dirty="0"/>
              <a:t>difficult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40" dirty="0"/>
              <a:t>quantify.</a:t>
            </a:r>
            <a:r>
              <a:rPr spc="140" dirty="0"/>
              <a:t> </a:t>
            </a:r>
            <a:r>
              <a:rPr spc="-45" dirty="0"/>
              <a:t>It</a:t>
            </a:r>
            <a:r>
              <a:rPr spc="15" dirty="0"/>
              <a:t> </a:t>
            </a:r>
            <a:r>
              <a:rPr spc="-40" dirty="0"/>
              <a:t>heavily</a:t>
            </a:r>
            <a:r>
              <a:rPr spc="20" dirty="0"/>
              <a:t> </a:t>
            </a:r>
            <a:r>
              <a:rPr spc="-60" dirty="0"/>
              <a:t>depends</a:t>
            </a:r>
            <a:r>
              <a:rPr spc="15" dirty="0"/>
              <a:t> </a:t>
            </a:r>
            <a:r>
              <a:rPr spc="-55" dirty="0"/>
              <a:t>on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40" dirty="0"/>
              <a:t>sytnax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40" dirty="0"/>
              <a:t>the </a:t>
            </a:r>
            <a:r>
              <a:rPr spc="-325" dirty="0"/>
              <a:t> </a:t>
            </a:r>
            <a:r>
              <a:rPr spc="-60" dirty="0"/>
              <a:t>software</a:t>
            </a:r>
            <a:r>
              <a:rPr spc="20" dirty="0"/>
              <a:t> </a:t>
            </a:r>
            <a:r>
              <a:rPr spc="-20" dirty="0"/>
              <a:t>artifact</a:t>
            </a:r>
            <a:r>
              <a:rPr spc="20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50" dirty="0"/>
              <a:t>considered</a:t>
            </a:r>
            <a:r>
              <a:rPr spc="20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45" dirty="0"/>
              <a:t>operators.</a:t>
            </a:r>
          </a:p>
          <a:p>
            <a:pPr marL="271145" marR="219710">
              <a:lnSpc>
                <a:spcPct val="102600"/>
              </a:lnSpc>
              <a:spcBef>
                <a:spcPts val="300"/>
              </a:spcBef>
            </a:pPr>
            <a:r>
              <a:rPr spc="-35" dirty="0"/>
              <a:t>Exhaustive</a:t>
            </a:r>
            <a:r>
              <a:rPr spc="15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35" dirty="0"/>
              <a:t>testing</a:t>
            </a:r>
            <a:r>
              <a:rPr spc="15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65" dirty="0"/>
              <a:t>never</a:t>
            </a:r>
            <a:r>
              <a:rPr spc="20" dirty="0"/>
              <a:t> </a:t>
            </a:r>
            <a:r>
              <a:rPr spc="-55" dirty="0"/>
              <a:t>done,</a:t>
            </a:r>
            <a:r>
              <a:rPr spc="25" dirty="0"/>
              <a:t> </a:t>
            </a:r>
            <a:r>
              <a:rPr spc="-45" dirty="0"/>
              <a:t>operators</a:t>
            </a:r>
            <a:r>
              <a:rPr spc="20" dirty="0"/>
              <a:t> </a:t>
            </a:r>
            <a:r>
              <a:rPr spc="-70" dirty="0"/>
              <a:t>are </a:t>
            </a:r>
            <a:r>
              <a:rPr spc="-330" dirty="0"/>
              <a:t> </a:t>
            </a:r>
            <a:r>
              <a:rPr spc="-40" dirty="0"/>
              <a:t>available</a:t>
            </a:r>
            <a:r>
              <a:rPr spc="20" dirty="0"/>
              <a:t> </a:t>
            </a:r>
            <a:r>
              <a:rPr spc="-45" dirty="0"/>
              <a:t>exhaustively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55" dirty="0"/>
              <a:t>choose</a:t>
            </a:r>
            <a:r>
              <a:rPr spc="15" dirty="0"/>
              <a:t> </a:t>
            </a:r>
            <a:r>
              <a:rPr spc="-40" dirty="0"/>
              <a:t>from.</a:t>
            </a:r>
          </a:p>
          <a:p>
            <a:pPr marL="271145" marR="159385">
              <a:lnSpc>
                <a:spcPct val="102699"/>
              </a:lnSpc>
              <a:spcBef>
                <a:spcPts val="300"/>
              </a:spcBef>
            </a:pPr>
            <a:r>
              <a:rPr spc="-35" dirty="0"/>
              <a:t>Typically,</a:t>
            </a:r>
            <a:r>
              <a:rPr spc="30" dirty="0"/>
              <a:t> </a:t>
            </a:r>
            <a:r>
              <a:rPr spc="-30" dirty="0"/>
              <a:t>mutation</a:t>
            </a:r>
            <a:r>
              <a:rPr spc="35" dirty="0"/>
              <a:t> </a:t>
            </a:r>
            <a:r>
              <a:rPr spc="-35" dirty="0"/>
              <a:t>testing</a:t>
            </a:r>
            <a:r>
              <a:rPr spc="30" dirty="0"/>
              <a:t> </a:t>
            </a:r>
            <a:r>
              <a:rPr spc="-45" dirty="0"/>
              <a:t>yields</a:t>
            </a:r>
            <a:r>
              <a:rPr spc="35" dirty="0"/>
              <a:t> </a:t>
            </a:r>
            <a:r>
              <a:rPr spc="-70" dirty="0"/>
              <a:t>more</a:t>
            </a:r>
            <a:r>
              <a:rPr spc="35" dirty="0"/>
              <a:t> </a:t>
            </a:r>
            <a:r>
              <a:rPr spc="-50" dirty="0"/>
              <a:t>requirements</a:t>
            </a:r>
            <a:r>
              <a:rPr spc="35" dirty="0"/>
              <a:t> </a:t>
            </a:r>
            <a:r>
              <a:rPr spc="-35" dirty="0"/>
              <a:t>than </a:t>
            </a:r>
            <a:r>
              <a:rPr spc="-330" dirty="0"/>
              <a:t> </a:t>
            </a:r>
            <a:r>
              <a:rPr spc="-40" dirty="0"/>
              <a:t>other</a:t>
            </a:r>
            <a:r>
              <a:rPr spc="10" dirty="0"/>
              <a:t> </a:t>
            </a:r>
            <a:r>
              <a:rPr spc="-25" dirty="0"/>
              <a:t>criteria.</a:t>
            </a:r>
          </a:p>
          <a:p>
            <a:pPr marL="271145" marR="5080">
              <a:lnSpc>
                <a:spcPct val="102600"/>
              </a:lnSpc>
              <a:spcBef>
                <a:spcPts val="295"/>
              </a:spcBef>
            </a:pPr>
            <a:r>
              <a:rPr spc="-5" dirty="0"/>
              <a:t>Mutation</a:t>
            </a:r>
            <a:r>
              <a:rPr spc="15" dirty="0"/>
              <a:t> </a:t>
            </a:r>
            <a:r>
              <a:rPr spc="-35" dirty="0"/>
              <a:t>testing</a:t>
            </a:r>
            <a:r>
              <a:rPr spc="25" dirty="0"/>
              <a:t> </a:t>
            </a:r>
            <a:r>
              <a:rPr spc="-35" dirty="0"/>
              <a:t>is</a:t>
            </a:r>
            <a:r>
              <a:rPr spc="25" dirty="0"/>
              <a:t> </a:t>
            </a:r>
            <a:r>
              <a:rPr spc="-20" dirty="0"/>
              <a:t>difficult</a:t>
            </a:r>
            <a:r>
              <a:rPr spc="25" dirty="0"/>
              <a:t> </a:t>
            </a:r>
            <a:r>
              <a:rPr spc="-15" dirty="0"/>
              <a:t>to</a:t>
            </a:r>
            <a:r>
              <a:rPr spc="25" dirty="0"/>
              <a:t> </a:t>
            </a:r>
            <a:r>
              <a:rPr spc="-40" dirty="0"/>
              <a:t>apply</a:t>
            </a:r>
            <a:r>
              <a:rPr spc="25" dirty="0"/>
              <a:t> </a:t>
            </a:r>
            <a:r>
              <a:rPr spc="-60" dirty="0"/>
              <a:t>by</a:t>
            </a:r>
            <a:r>
              <a:rPr spc="20" dirty="0"/>
              <a:t> </a:t>
            </a:r>
            <a:r>
              <a:rPr spc="-50" dirty="0"/>
              <a:t>hand,</a:t>
            </a:r>
            <a:r>
              <a:rPr spc="25" dirty="0"/>
              <a:t> </a:t>
            </a:r>
            <a:r>
              <a:rPr spc="-35" dirty="0"/>
              <a:t>automation</a:t>
            </a:r>
            <a:r>
              <a:rPr spc="25" dirty="0"/>
              <a:t> </a:t>
            </a:r>
            <a:r>
              <a:rPr spc="-35" dirty="0"/>
              <a:t>is </a:t>
            </a:r>
            <a:r>
              <a:rPr spc="-330" dirty="0"/>
              <a:t> </a:t>
            </a:r>
            <a:r>
              <a:rPr spc="-45" dirty="0"/>
              <a:t>also</a:t>
            </a:r>
            <a:r>
              <a:rPr spc="15" dirty="0"/>
              <a:t> </a:t>
            </a:r>
            <a:r>
              <a:rPr spc="-35" dirty="0"/>
              <a:t>complicated.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73758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1969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50179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25" dirty="0"/>
              <a:t> </a:t>
            </a:r>
            <a:r>
              <a:rPr spc="-60" dirty="0"/>
              <a:t>operators:</a:t>
            </a:r>
            <a:r>
              <a:rPr spc="180" dirty="0"/>
              <a:t> </a:t>
            </a:r>
            <a:r>
              <a:rPr spc="-30" dirty="0"/>
              <a:t>Dos</a:t>
            </a:r>
            <a:r>
              <a:rPr spc="25" dirty="0"/>
              <a:t> </a:t>
            </a:r>
            <a:r>
              <a:rPr spc="-60" dirty="0"/>
              <a:t>and</a:t>
            </a:r>
            <a:r>
              <a:rPr spc="25" dirty="0"/>
              <a:t> </a:t>
            </a:r>
            <a:r>
              <a:rPr spc="-5" dirty="0"/>
              <a:t>Don’ts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79957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996504"/>
            <a:ext cx="3616960" cy="1950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9230" algn="just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Should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30" dirty="0">
                <a:latin typeface="Tahoma"/>
                <a:cs typeface="Tahoma"/>
              </a:rPr>
              <a:t>mutation </a:t>
            </a:r>
            <a:r>
              <a:rPr sz="1100" spc="-45" dirty="0">
                <a:latin typeface="Tahoma"/>
                <a:cs typeface="Tahoma"/>
              </a:rPr>
              <a:t>operator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0" dirty="0">
                <a:latin typeface="Tahoma"/>
                <a:cs typeface="Tahoma"/>
              </a:rPr>
              <a:t>applied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create </a:t>
            </a:r>
            <a:r>
              <a:rPr sz="1100" i="1" spc="-85" dirty="0">
                <a:latin typeface="Arial"/>
                <a:cs typeface="Arial"/>
              </a:rPr>
              <a:t>one </a:t>
            </a:r>
            <a:r>
              <a:rPr sz="1100" spc="-25" dirty="0">
                <a:latin typeface="Tahoma"/>
                <a:cs typeface="Tahoma"/>
              </a:rPr>
              <a:t>mutant? </a:t>
            </a:r>
            <a:r>
              <a:rPr sz="1100" spc="-3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mutated </a:t>
            </a:r>
            <a:r>
              <a:rPr sz="1100" spc="-30" dirty="0">
                <a:latin typeface="Tahoma"/>
                <a:cs typeface="Tahoma"/>
              </a:rPr>
              <a:t>string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mutated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several?</a:t>
            </a:r>
            <a:endParaRPr sz="1100">
              <a:latin typeface="Tahoma"/>
              <a:cs typeface="Tahoma"/>
            </a:endParaRPr>
          </a:p>
          <a:p>
            <a:pPr marL="12700" marR="201930">
              <a:lnSpc>
                <a:spcPct val="102600"/>
              </a:lnSpc>
            </a:pPr>
            <a:r>
              <a:rPr sz="1100" spc="-55" dirty="0">
                <a:latin typeface="Tahoma"/>
                <a:cs typeface="Tahoma"/>
              </a:rPr>
              <a:t>Answer: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Ideally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should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“No”.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Experimental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theoretical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evidence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difficult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behavior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applied.</a:t>
            </a:r>
            <a:endParaRPr sz="1100">
              <a:latin typeface="Tahoma"/>
              <a:cs typeface="Tahoma"/>
            </a:endParaRPr>
          </a:p>
          <a:p>
            <a:pPr marL="12700" marR="41275">
              <a:lnSpc>
                <a:spcPct val="102699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Should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application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ground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considered?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55" dirty="0">
                <a:latin typeface="Tahoma"/>
                <a:cs typeface="Tahoma"/>
              </a:rPr>
              <a:t>Answer: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Answer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could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“yes”,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careful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systematic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way,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especially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programs.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Answer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“No”,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useful.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50364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15" dirty="0"/>
              <a:t> </a:t>
            </a:r>
            <a:r>
              <a:rPr spc="-45" dirty="0"/>
              <a:t>testing:</a:t>
            </a:r>
            <a:r>
              <a:rPr spc="170" dirty="0"/>
              <a:t> </a:t>
            </a:r>
            <a:r>
              <a:rPr dirty="0"/>
              <a:t>Plan</a:t>
            </a:r>
            <a:r>
              <a:rPr spc="15" dirty="0"/>
              <a:t> </a:t>
            </a:r>
            <a:r>
              <a:rPr spc="-75" dirty="0"/>
              <a:t>ahead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4702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263572"/>
            <a:ext cx="363664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learn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apply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programs.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Integration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related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follow.</a:t>
            </a:r>
            <a:endParaRPr sz="1100">
              <a:latin typeface="Tahoma"/>
              <a:cs typeface="Tahoma"/>
            </a:endParaRPr>
          </a:p>
          <a:p>
            <a:pPr marL="12700" marR="1828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discuss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mutate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invalid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briefly,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understand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XML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defining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them.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72913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3916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F7D-0C9F-8817-0A67-014B4CA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C21-ECF0-DCFF-29C1-0C1C4D2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44" y="1026717"/>
            <a:ext cx="3847211" cy="169277"/>
          </a:xfrm>
        </p:spPr>
        <p:txBody>
          <a:bodyPr/>
          <a:lstStyle/>
          <a:p>
            <a:r>
              <a:rPr lang="en-US" dirty="0"/>
              <a:t>COURTESY:MEENAKSHI DSOUZA,IIIT ,BANGLORE</a:t>
            </a:r>
          </a:p>
        </p:txBody>
      </p:sp>
    </p:spTree>
    <p:extLst>
      <p:ext uri="{BB962C8B-B14F-4D97-AF65-F5344CB8AC3E}">
        <p14:creationId xmlns:p14="http://schemas.microsoft.com/office/powerpoint/2010/main" val="40668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-35" dirty="0"/>
              <a:t> </a:t>
            </a:r>
            <a:r>
              <a:rPr spc="-4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9938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015948"/>
            <a:ext cx="3575050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651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involves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making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syntactically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artifact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artifact.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artifacts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again.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Grammars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strings.</a:t>
            </a:r>
            <a:endParaRPr sz="1100">
              <a:latin typeface="Tahoma"/>
              <a:cs typeface="Tahoma"/>
            </a:endParaRPr>
          </a:p>
          <a:p>
            <a:pPr marL="12700" marR="158115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invalid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too.</a:t>
            </a:r>
            <a:endParaRPr sz="1100">
              <a:latin typeface="Tahoma"/>
              <a:cs typeface="Tahoma"/>
            </a:endParaRPr>
          </a:p>
          <a:p>
            <a:pPr marL="12700" marR="31242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mutation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testing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409575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artifacts: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code,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design,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requirements.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8150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86361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24571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62782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15" dirty="0"/>
              <a:t> </a:t>
            </a:r>
            <a:r>
              <a:rPr spc="-45" dirty="0"/>
              <a:t>testing:</a:t>
            </a:r>
            <a:r>
              <a:rPr spc="165" dirty="0"/>
              <a:t> </a:t>
            </a:r>
            <a:r>
              <a:rPr spc="-60" dirty="0"/>
              <a:t>Some</a:t>
            </a:r>
            <a:r>
              <a:rPr spc="15" dirty="0"/>
              <a:t> </a:t>
            </a:r>
            <a:r>
              <a:rPr spc="-55" dirty="0"/>
              <a:t>terms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42732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415514"/>
            <a:ext cx="3634104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Ground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string</a:t>
            </a:r>
            <a:r>
              <a:rPr sz="1100" spc="-40" dirty="0">
                <a:latin typeface="Tahoma"/>
                <a:cs typeface="Tahoma"/>
              </a:rPr>
              <a:t>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grammar.</a:t>
            </a:r>
            <a:endParaRPr sz="1100">
              <a:latin typeface="Tahoma"/>
              <a:cs typeface="Tahoma"/>
            </a:endParaRPr>
          </a:p>
          <a:p>
            <a:pPr marL="12700" marR="14033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Mutation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operator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syntactic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variations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generated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grammar.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5" dirty="0">
                <a:solidFill>
                  <a:srgbClr val="0000FF"/>
                </a:solidFill>
                <a:latin typeface="Tahoma"/>
                <a:cs typeface="Tahoma"/>
              </a:rPr>
              <a:t>Mutant</a:t>
            </a:r>
            <a:r>
              <a:rPr sz="1100" spc="-15" dirty="0">
                <a:latin typeface="Tahoma"/>
                <a:cs typeface="Tahoma"/>
              </a:rPr>
              <a:t>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85" dirty="0">
                <a:latin typeface="Arial"/>
                <a:cs typeface="Arial"/>
              </a:rPr>
              <a:t>one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application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operator.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75276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13488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15" dirty="0"/>
              <a:t> </a:t>
            </a:r>
            <a:r>
              <a:rPr spc="-45" dirty="0"/>
              <a:t>testing:</a:t>
            </a:r>
            <a:r>
              <a:rPr spc="170" dirty="0"/>
              <a:t> </a:t>
            </a:r>
            <a:r>
              <a:rPr spc="-60" dirty="0"/>
              <a:t>Some</a:t>
            </a:r>
            <a:r>
              <a:rPr spc="20" dirty="0"/>
              <a:t> </a:t>
            </a:r>
            <a:r>
              <a:rPr spc="-50" dirty="0"/>
              <a:t>terms,</a:t>
            </a:r>
            <a:r>
              <a:rPr spc="15" dirty="0"/>
              <a:t> </a:t>
            </a:r>
            <a:r>
              <a:rPr spc="-55" dirty="0"/>
              <a:t>explained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0821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6240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4450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30637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648013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924761"/>
            <a:ext cx="3606800" cy="21202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211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ground </a:t>
            </a:r>
            <a:r>
              <a:rPr sz="1100" spc="-35" dirty="0">
                <a:latin typeface="Tahoma"/>
                <a:cs typeface="Tahoma"/>
              </a:rPr>
              <a:t>string could </a:t>
            </a:r>
            <a:r>
              <a:rPr sz="1100" spc="-55" dirty="0">
                <a:latin typeface="Tahoma"/>
                <a:cs typeface="Tahoma"/>
              </a:rPr>
              <a:t>be a </a:t>
            </a:r>
            <a:r>
              <a:rPr sz="1100" spc="-50" dirty="0">
                <a:latin typeface="Tahoma"/>
                <a:cs typeface="Tahoma"/>
              </a:rPr>
              <a:t>program </a:t>
            </a:r>
            <a:r>
              <a:rPr sz="1100" spc="-40" dirty="0">
                <a:latin typeface="Tahoma"/>
                <a:cs typeface="Tahoma"/>
              </a:rPr>
              <a:t>specified </a:t>
            </a:r>
            <a:r>
              <a:rPr sz="1100" spc="-50" dirty="0">
                <a:latin typeface="Tahoma"/>
                <a:cs typeface="Tahoma"/>
              </a:rPr>
              <a:t>using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grammar,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35" dirty="0">
                <a:latin typeface="Tahoma"/>
                <a:cs typeface="Tahoma"/>
              </a:rPr>
              <a:t>format </a:t>
            </a:r>
            <a:r>
              <a:rPr sz="1100" spc="-40" dirty="0">
                <a:latin typeface="Tahoma"/>
                <a:cs typeface="Tahoma"/>
              </a:rPr>
              <a:t>specified </a:t>
            </a:r>
            <a:r>
              <a:rPr sz="1100" spc="-50" dirty="0">
                <a:latin typeface="Tahoma"/>
                <a:cs typeface="Tahoma"/>
              </a:rPr>
              <a:t>using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mark-up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grammar)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12700" marR="28321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grammar,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dynamically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during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derivation.</a:t>
            </a:r>
            <a:endParaRPr sz="1100">
              <a:latin typeface="Tahoma"/>
              <a:cs typeface="Tahoma"/>
            </a:endParaRPr>
          </a:p>
          <a:p>
            <a:pPr marL="12700" marR="73660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Tahoma"/>
                <a:cs typeface="Tahoma"/>
              </a:rPr>
              <a:t>Appropriately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designed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artifact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60"/>
              </a:lnSpc>
              <a:spcBef>
                <a:spcPts val="175"/>
              </a:spcBef>
            </a:pPr>
            <a:r>
              <a:rPr sz="1100" spc="-45" dirty="0">
                <a:latin typeface="Tahoma"/>
                <a:cs typeface="Tahoma"/>
              </a:rPr>
              <a:t>Sometimes,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ground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implicit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not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sz="1100" spc="-40" dirty="0">
                <a:latin typeface="Tahoma"/>
                <a:cs typeface="Tahoma"/>
              </a:rPr>
              <a:t>applying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35" dirty="0">
                <a:latin typeface="Tahoma"/>
                <a:cs typeface="Tahoma"/>
              </a:rPr>
              <a:t>When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90" dirty="0">
                <a:latin typeface="Tahoma"/>
                <a:cs typeface="Tahoma"/>
              </a:rPr>
              <a:t>we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mutate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inputs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program,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program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stays 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same,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only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inputs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changed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check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if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program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responds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expected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invalid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inputs.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</a:t>
            </a:r>
            <a:r>
              <a:rPr dirty="0"/>
              <a:t> </a:t>
            </a:r>
            <a:r>
              <a:rPr spc="-40" dirty="0"/>
              <a:t>of</a:t>
            </a:r>
            <a:r>
              <a:rPr spc="-5" dirty="0"/>
              <a:t> </a:t>
            </a:r>
            <a:r>
              <a:rPr spc="-30" dirty="0"/>
              <a:t>mutant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61244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99454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3204578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1094" y="714615"/>
            <a:ext cx="3643629" cy="2598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grammar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saw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lecture:</a:t>
            </a:r>
            <a:endParaRPr sz="1100">
              <a:latin typeface="Tahoma"/>
              <a:cs typeface="Tahoma"/>
            </a:endParaRPr>
          </a:p>
          <a:p>
            <a:pPr marL="88900" marR="2247265">
              <a:lnSpc>
                <a:spcPct val="102600"/>
              </a:lnSpc>
              <a:spcBef>
                <a:spcPts val="894"/>
              </a:spcBef>
              <a:tabLst>
                <a:tab pos="523240" algn="l"/>
              </a:tabLst>
            </a:pPr>
            <a:r>
              <a:rPr sz="1100" spc="-50" dirty="0">
                <a:latin typeface="Tahoma"/>
                <a:cs typeface="Tahoma"/>
              </a:rPr>
              <a:t>stream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:=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action</a:t>
            </a:r>
            <a:r>
              <a:rPr sz="1200" spc="-30" baseline="27777" dirty="0">
                <a:latin typeface="Cambria"/>
                <a:cs typeface="Cambria"/>
              </a:rPr>
              <a:t>∗ </a:t>
            </a:r>
            <a:r>
              <a:rPr sz="1200" spc="-22" baseline="27777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action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:=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c</a:t>
            </a:r>
            <a:r>
              <a:rPr sz="1100" spc="5" dirty="0">
                <a:latin typeface="Tahoma"/>
                <a:cs typeface="Tahoma"/>
              </a:rPr>
              <a:t>tG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Tahoma"/>
                <a:cs typeface="Tahoma"/>
              </a:rPr>
              <a:t>actB  </a:t>
            </a:r>
            <a:r>
              <a:rPr sz="1100" spc="-15" dirty="0">
                <a:latin typeface="Tahoma"/>
                <a:cs typeface="Tahoma"/>
              </a:rPr>
              <a:t>actG	</a:t>
            </a:r>
            <a:r>
              <a:rPr sz="1100" spc="-20" dirty="0">
                <a:latin typeface="Tahoma"/>
                <a:cs typeface="Tahoma"/>
              </a:rPr>
              <a:t>:=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“G”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actB	</a:t>
            </a:r>
            <a:r>
              <a:rPr sz="1100" spc="-20" dirty="0">
                <a:latin typeface="Tahoma"/>
                <a:cs typeface="Tahoma"/>
              </a:rPr>
              <a:t>:=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95" dirty="0">
                <a:latin typeface="Tahoma"/>
                <a:cs typeface="Tahoma"/>
              </a:rPr>
              <a:t>“B”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  <a:p>
            <a:pPr marL="523240" indent="-434975">
              <a:lnSpc>
                <a:spcPct val="100000"/>
              </a:lnSpc>
              <a:spcBef>
                <a:spcPts val="35"/>
              </a:spcBef>
              <a:buAutoNum type="alphaLcPeriod" startAt="19"/>
              <a:tabLst>
                <a:tab pos="523240" algn="l"/>
                <a:tab pos="523875" algn="l"/>
              </a:tabLst>
            </a:pPr>
            <a:r>
              <a:rPr sz="1100" spc="-20" dirty="0">
                <a:latin typeface="Tahoma"/>
                <a:cs typeface="Tahoma"/>
              </a:rPr>
              <a:t>:=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digit</a:t>
            </a:r>
            <a:r>
              <a:rPr sz="1200" spc="15" baseline="27777" dirty="0">
                <a:latin typeface="Microsoft Sans Serif"/>
                <a:cs typeface="Microsoft Sans Serif"/>
              </a:rPr>
              <a:t>1</a:t>
            </a:r>
            <a:r>
              <a:rPr sz="1200" spc="15" baseline="27777" dirty="0">
                <a:latin typeface="Cambria"/>
                <a:cs typeface="Cambria"/>
              </a:rPr>
              <a:t>−</a:t>
            </a:r>
            <a:r>
              <a:rPr sz="1200" spc="15" baseline="27777" dirty="0">
                <a:latin typeface="Microsoft Sans Serif"/>
                <a:cs typeface="Microsoft Sans Serif"/>
              </a:rPr>
              <a:t>3</a:t>
            </a:r>
            <a:endParaRPr sz="1200" baseline="27777">
              <a:latin typeface="Microsoft Sans Serif"/>
              <a:cs typeface="Microsoft Sans Serif"/>
            </a:endParaRPr>
          </a:p>
          <a:p>
            <a:pPr marL="523240" indent="-434975">
              <a:lnSpc>
                <a:spcPct val="100000"/>
              </a:lnSpc>
              <a:spcBef>
                <a:spcPts val="35"/>
              </a:spcBef>
              <a:buAutoNum type="alphaLcPeriod" startAt="19"/>
              <a:tabLst>
                <a:tab pos="523240" algn="l"/>
                <a:tab pos="523875" algn="l"/>
              </a:tabLst>
            </a:pPr>
            <a:r>
              <a:rPr sz="1100" spc="-20" dirty="0">
                <a:latin typeface="Tahoma"/>
                <a:cs typeface="Tahoma"/>
              </a:rPr>
              <a:t>:=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digit</a:t>
            </a:r>
            <a:r>
              <a:rPr sz="1200" spc="15" baseline="27777" dirty="0">
                <a:latin typeface="Microsoft Sans Serif"/>
                <a:cs typeface="Microsoft Sans Serif"/>
              </a:rPr>
              <a:t>1</a:t>
            </a:r>
            <a:r>
              <a:rPr sz="1200" spc="15" baseline="27777" dirty="0">
                <a:latin typeface="Cambria"/>
                <a:cs typeface="Cambria"/>
              </a:rPr>
              <a:t>−</a:t>
            </a:r>
            <a:r>
              <a:rPr sz="1200" spc="15" baseline="27777" dirty="0">
                <a:latin typeface="Microsoft Sans Serif"/>
                <a:cs typeface="Microsoft Sans Serif"/>
              </a:rPr>
              <a:t>3</a:t>
            </a:r>
            <a:endParaRPr sz="1200" baseline="27777">
              <a:latin typeface="Microsoft Sans Serif"/>
              <a:cs typeface="Microsoft Sans Serif"/>
            </a:endParaRPr>
          </a:p>
          <a:p>
            <a:pPr marL="88265" marR="1711960">
              <a:lnSpc>
                <a:spcPct val="102699"/>
              </a:lnSpc>
              <a:tabLst>
                <a:tab pos="523240" algn="l"/>
              </a:tabLst>
            </a:pPr>
            <a:r>
              <a:rPr sz="1100" spc="-55" dirty="0">
                <a:latin typeface="Tahoma"/>
                <a:cs typeface="Tahoma"/>
              </a:rPr>
              <a:t>n	</a:t>
            </a:r>
            <a:r>
              <a:rPr sz="1100" spc="-20" dirty="0">
                <a:latin typeface="Tahoma"/>
                <a:cs typeface="Tahoma"/>
              </a:rPr>
              <a:t>:=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</a:t>
            </a:r>
            <a:r>
              <a:rPr sz="1100" spc="-5" dirty="0">
                <a:latin typeface="Tahoma"/>
                <a:cs typeface="Tahoma"/>
              </a:rPr>
              <a:t>igi</a:t>
            </a:r>
            <a:r>
              <a:rPr sz="1100" spc="-10" dirty="0">
                <a:latin typeface="Tahoma"/>
                <a:cs typeface="Tahoma"/>
              </a:rPr>
              <a:t>t</a:t>
            </a:r>
            <a:r>
              <a:rPr sz="1200" spc="-37" baseline="27777" dirty="0">
                <a:latin typeface="Microsoft Sans Serif"/>
                <a:cs typeface="Microsoft Sans Serif"/>
              </a:rPr>
              <a:t>2</a:t>
            </a:r>
            <a:r>
              <a:rPr sz="1200" baseline="27777" dirty="0">
                <a:latin typeface="Microsoft Sans Serif"/>
                <a:cs typeface="Microsoft Sans Serif"/>
              </a:rPr>
              <a:t> </a:t>
            </a:r>
            <a:r>
              <a:rPr sz="1200" spc="-22" baseline="27777" dirty="0">
                <a:latin typeface="Microsoft Sans Serif"/>
                <a:cs typeface="Microsoft Sans Serif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Tahoma"/>
                <a:cs typeface="Tahoma"/>
              </a:rPr>
              <a:t>digi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200" spc="-37" baseline="27777" dirty="0">
                <a:latin typeface="Microsoft Sans Serif"/>
                <a:cs typeface="Microsoft Sans Serif"/>
              </a:rPr>
              <a:t>2</a:t>
            </a:r>
            <a:r>
              <a:rPr sz="1200" baseline="27777" dirty="0">
                <a:latin typeface="Microsoft Sans Serif"/>
                <a:cs typeface="Microsoft Sans Serif"/>
              </a:rPr>
              <a:t> </a:t>
            </a:r>
            <a:r>
              <a:rPr sz="1200" spc="-22" baseline="27777" dirty="0">
                <a:latin typeface="Microsoft Sans Serif"/>
                <a:cs typeface="Microsoft Sans Serif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Tahoma"/>
                <a:cs typeface="Tahoma"/>
              </a:rPr>
              <a:t>digi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200" spc="-22" baseline="27777" dirty="0">
                <a:latin typeface="Microsoft Sans Serif"/>
                <a:cs typeface="Microsoft Sans Serif"/>
              </a:rPr>
              <a:t>2  </a:t>
            </a:r>
            <a:r>
              <a:rPr sz="1100" spc="-15" dirty="0">
                <a:latin typeface="Tahoma"/>
                <a:cs typeface="Tahoma"/>
              </a:rPr>
              <a:t>digit	</a:t>
            </a:r>
            <a:r>
              <a:rPr sz="1100" spc="-20" dirty="0">
                <a:latin typeface="Tahoma"/>
                <a:cs typeface="Tahoma"/>
              </a:rPr>
              <a:t>:=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0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1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2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3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4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5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6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7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8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Tahoma"/>
                <a:cs typeface="Tahoma"/>
              </a:rPr>
              <a:t>9</a:t>
            </a:r>
            <a:endParaRPr sz="1100">
              <a:latin typeface="Tahoma"/>
              <a:cs typeface="Tahoma"/>
            </a:endParaRPr>
          </a:p>
          <a:p>
            <a:pPr marL="365760" marR="17780">
              <a:lnSpc>
                <a:spcPct val="102600"/>
              </a:lnSpc>
              <a:spcBef>
                <a:spcPts val="1195"/>
              </a:spcBef>
            </a:pPr>
            <a:r>
              <a:rPr sz="1100" spc="-30" dirty="0">
                <a:latin typeface="Tahoma"/>
                <a:cs typeface="Tahoma"/>
              </a:rPr>
              <a:t>Strings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generated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17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08.01.90,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13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06.27.94</a:t>
            </a:r>
            <a:endParaRPr sz="1100">
              <a:latin typeface="Tahoma"/>
              <a:cs typeface="Tahoma"/>
            </a:endParaRPr>
          </a:p>
          <a:p>
            <a:pPr marL="36576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mutants: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17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08.01.90,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43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08.01.90</a:t>
            </a:r>
            <a:endParaRPr sz="1100">
              <a:latin typeface="Tahoma"/>
              <a:cs typeface="Tahoma"/>
            </a:endParaRPr>
          </a:p>
          <a:p>
            <a:pPr marL="36576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mutants: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12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17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08.01.90,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23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08.01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 </a:t>
            </a:r>
            <a:r>
              <a:rPr spc="-55" dirty="0"/>
              <a:t>operators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36243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252802"/>
            <a:ext cx="3637279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907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designed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 </a:t>
            </a:r>
            <a:r>
              <a:rPr sz="1100" spc="-50" dirty="0">
                <a:latin typeface="Tahoma"/>
                <a:cs typeface="Tahoma"/>
              </a:rPr>
              <a:t> programming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formal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modelling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specification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BNF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grammars,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definition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languages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(like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XML),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query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languages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programming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unit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integration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levels.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see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Java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XML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course.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06250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44461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35" dirty="0"/>
              <a:t> </a:t>
            </a:r>
            <a:r>
              <a:rPr spc="-60" dirty="0"/>
              <a:t>operators:</a:t>
            </a:r>
            <a:r>
              <a:rPr spc="200" dirty="0"/>
              <a:t> </a:t>
            </a:r>
            <a:r>
              <a:rPr spc="-15" dirty="0"/>
              <a:t>Additional</a:t>
            </a:r>
            <a:r>
              <a:rPr spc="40" dirty="0"/>
              <a:t> </a:t>
            </a:r>
            <a:r>
              <a:rPr spc="-40" dirty="0"/>
              <a:t>definitions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8341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099958"/>
            <a:ext cx="3636010" cy="168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artifact,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35" dirty="0">
                <a:latin typeface="Arial"/>
                <a:cs typeface="Arial"/>
              </a:rPr>
              <a:t>M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mutants,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5" dirty="0">
                <a:latin typeface="Arial"/>
                <a:cs typeface="Arial"/>
              </a:rPr>
              <a:t>m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Arial"/>
                <a:cs typeface="Arial"/>
              </a:rPr>
              <a:t>M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lead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requirement.</a:t>
            </a:r>
            <a:endParaRPr sz="1100">
              <a:latin typeface="Tahoma"/>
              <a:cs typeface="Tahoma"/>
            </a:endParaRPr>
          </a:p>
          <a:p>
            <a:pPr marL="12700" marR="7747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goal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kill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causing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produce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output.</a:t>
            </a:r>
            <a:endParaRPr sz="1100">
              <a:latin typeface="Tahoma"/>
              <a:cs typeface="Tahoma"/>
            </a:endParaRPr>
          </a:p>
          <a:p>
            <a:pPr marL="12700" marR="15557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Given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m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Arial"/>
                <a:cs typeface="Arial"/>
              </a:rPr>
              <a:t>M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derivation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spc="6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kill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m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iff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m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33655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derivation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could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represented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followed,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simply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final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6551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947621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50179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10" dirty="0"/>
              <a:t> </a:t>
            </a:r>
            <a:r>
              <a:rPr spc="-45" dirty="0"/>
              <a:t>testing:</a:t>
            </a:r>
            <a:r>
              <a:rPr spc="160" dirty="0"/>
              <a:t> </a:t>
            </a:r>
            <a:r>
              <a:rPr spc="-60" dirty="0"/>
              <a:t>Coverage</a:t>
            </a:r>
            <a:r>
              <a:rPr spc="15" dirty="0"/>
              <a:t> </a:t>
            </a:r>
            <a:r>
              <a:rPr spc="-25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8990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306447"/>
            <a:ext cx="3455670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859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Mutation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Coverag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Tahoma"/>
                <a:cs typeface="Tahoma"/>
              </a:rPr>
              <a:t>(MC)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F</a:t>
            </a:r>
            <a:r>
              <a:rPr sz="1100" spc="-9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m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20" dirty="0">
                <a:latin typeface="Arial"/>
                <a:cs typeface="Arial"/>
              </a:rPr>
              <a:t>M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TR 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exactly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requirement,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m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coverage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equates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killing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mutants.</a:t>
            </a:r>
            <a:endParaRPr sz="1100">
              <a:latin typeface="Tahoma"/>
              <a:cs typeface="Tahoma"/>
            </a:endParaRPr>
          </a:p>
          <a:p>
            <a:pPr marL="12700" marR="79375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amount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coverage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usually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written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percent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killed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mutation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score</a:t>
            </a:r>
            <a:r>
              <a:rPr sz="1100" spc="-6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35" dirty="0">
                <a:latin typeface="Tahoma"/>
                <a:cs typeface="Tahoma"/>
              </a:rPr>
              <a:t>Higher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score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doesn’t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effective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7200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982038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36414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25" dirty="0"/>
              <a:t> </a:t>
            </a:r>
            <a:r>
              <a:rPr spc="-45" dirty="0"/>
              <a:t>testing:</a:t>
            </a:r>
            <a:r>
              <a:rPr spc="180" dirty="0"/>
              <a:t> </a:t>
            </a:r>
            <a:r>
              <a:rPr spc="-30" dirty="0"/>
              <a:t>More</a:t>
            </a:r>
            <a:r>
              <a:rPr spc="30" dirty="0"/>
              <a:t> </a:t>
            </a:r>
            <a:r>
              <a:rPr spc="-70" dirty="0"/>
              <a:t>coverage</a:t>
            </a:r>
            <a:r>
              <a:rPr spc="25" dirty="0"/>
              <a:t> </a:t>
            </a:r>
            <a:r>
              <a:rPr spc="-25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29754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1145" marR="154940">
              <a:lnSpc>
                <a:spcPct val="102600"/>
              </a:lnSpc>
              <a:spcBef>
                <a:spcPts val="55"/>
              </a:spcBef>
            </a:pPr>
            <a:r>
              <a:rPr spc="-40" dirty="0"/>
              <a:t>When</a:t>
            </a:r>
            <a:r>
              <a:rPr spc="15" dirty="0"/>
              <a:t> </a:t>
            </a:r>
            <a:r>
              <a:rPr spc="-55" dirty="0"/>
              <a:t>a</a:t>
            </a:r>
            <a:r>
              <a:rPr spc="15" dirty="0"/>
              <a:t> </a:t>
            </a:r>
            <a:r>
              <a:rPr spc="-55" dirty="0"/>
              <a:t>grammar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15" dirty="0"/>
              <a:t> </a:t>
            </a:r>
            <a:r>
              <a:rPr spc="-40" dirty="0"/>
              <a:t>mutated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50" dirty="0"/>
              <a:t>produce</a:t>
            </a:r>
            <a:r>
              <a:rPr spc="15" dirty="0"/>
              <a:t> </a:t>
            </a:r>
            <a:r>
              <a:rPr spc="-25" dirty="0"/>
              <a:t>invalid</a:t>
            </a:r>
            <a:r>
              <a:rPr spc="15" dirty="0"/>
              <a:t> </a:t>
            </a:r>
            <a:r>
              <a:rPr spc="-35" dirty="0"/>
              <a:t>strings,</a:t>
            </a:r>
            <a:r>
              <a:rPr spc="15" dirty="0"/>
              <a:t> </a:t>
            </a:r>
            <a:r>
              <a:rPr spc="-40" dirty="0"/>
              <a:t>the </a:t>
            </a:r>
            <a:r>
              <a:rPr spc="-330" dirty="0"/>
              <a:t> </a:t>
            </a:r>
            <a:r>
              <a:rPr spc="-35" dirty="0"/>
              <a:t>testing</a:t>
            </a:r>
            <a:r>
              <a:rPr spc="10" dirty="0"/>
              <a:t> </a:t>
            </a:r>
            <a:r>
              <a:rPr spc="-40" dirty="0"/>
              <a:t>goal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45" dirty="0"/>
              <a:t>run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mutants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90" dirty="0"/>
              <a:t>see</a:t>
            </a:r>
            <a:r>
              <a:rPr spc="15" dirty="0"/>
              <a:t> </a:t>
            </a:r>
            <a:r>
              <a:rPr spc="-5" dirty="0"/>
              <a:t>if</a:t>
            </a:r>
            <a:r>
              <a:rPr spc="15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45" dirty="0"/>
              <a:t>behavior</a:t>
            </a:r>
            <a:r>
              <a:rPr spc="20" dirty="0"/>
              <a:t> </a:t>
            </a:r>
            <a:r>
              <a:rPr spc="-35" dirty="0"/>
              <a:t>is </a:t>
            </a:r>
            <a:r>
              <a:rPr spc="-30" dirty="0"/>
              <a:t> </a:t>
            </a:r>
            <a:r>
              <a:rPr spc="-40" dirty="0"/>
              <a:t>correct.</a:t>
            </a:r>
          </a:p>
          <a:p>
            <a:pPr marL="271145" marR="5080">
              <a:lnSpc>
                <a:spcPct val="102600"/>
              </a:lnSpc>
              <a:spcBef>
                <a:spcPts val="300"/>
              </a:spcBef>
            </a:pPr>
            <a:r>
              <a:rPr spc="-5" dirty="0">
                <a:solidFill>
                  <a:srgbClr val="0000FF"/>
                </a:solidFill>
              </a:rPr>
              <a:t>Mutation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35" dirty="0">
                <a:solidFill>
                  <a:srgbClr val="0000FF"/>
                </a:solidFill>
              </a:rPr>
              <a:t>Operator</a:t>
            </a:r>
            <a:r>
              <a:rPr spc="25" dirty="0">
                <a:solidFill>
                  <a:srgbClr val="0000FF"/>
                </a:solidFill>
              </a:rPr>
              <a:t> </a:t>
            </a:r>
            <a:r>
              <a:rPr spc="-55" dirty="0">
                <a:solidFill>
                  <a:srgbClr val="0000FF"/>
                </a:solidFill>
              </a:rPr>
              <a:t>Coverage</a:t>
            </a:r>
            <a:r>
              <a:rPr spc="25" dirty="0">
                <a:solidFill>
                  <a:srgbClr val="0000FF"/>
                </a:solidFill>
              </a:rPr>
              <a:t> </a:t>
            </a:r>
            <a:r>
              <a:rPr spc="10" dirty="0">
                <a:solidFill>
                  <a:srgbClr val="0000FF"/>
                </a:solidFill>
              </a:rPr>
              <a:t>(MOC)</a:t>
            </a:r>
            <a:r>
              <a:rPr spc="10" dirty="0"/>
              <a:t>:</a:t>
            </a:r>
            <a:r>
              <a:rPr spc="25" dirty="0"/>
              <a:t> </a:t>
            </a:r>
            <a:r>
              <a:rPr spc="-35" dirty="0"/>
              <a:t>For</a:t>
            </a:r>
            <a:r>
              <a:rPr spc="25" dirty="0"/>
              <a:t> </a:t>
            </a:r>
            <a:r>
              <a:rPr spc="-60" dirty="0"/>
              <a:t>each</a:t>
            </a:r>
            <a:r>
              <a:rPr spc="20" dirty="0"/>
              <a:t> </a:t>
            </a:r>
            <a:r>
              <a:rPr spc="-30" dirty="0"/>
              <a:t>mutation </a:t>
            </a:r>
            <a:r>
              <a:rPr spc="-25" dirty="0"/>
              <a:t> </a:t>
            </a:r>
            <a:r>
              <a:rPr spc="-40" dirty="0"/>
              <a:t>operator,</a:t>
            </a:r>
            <a:r>
              <a:rPr spc="15" dirty="0"/>
              <a:t> </a:t>
            </a:r>
            <a:r>
              <a:rPr spc="60" dirty="0"/>
              <a:t>TR</a:t>
            </a:r>
            <a:r>
              <a:rPr spc="15" dirty="0"/>
              <a:t> </a:t>
            </a:r>
            <a:r>
              <a:rPr spc="-35" dirty="0"/>
              <a:t>contains</a:t>
            </a:r>
            <a:r>
              <a:rPr spc="15" dirty="0"/>
              <a:t> </a:t>
            </a:r>
            <a:r>
              <a:rPr spc="-35" dirty="0"/>
              <a:t>exactly</a:t>
            </a:r>
            <a:r>
              <a:rPr spc="20" dirty="0"/>
              <a:t> </a:t>
            </a:r>
            <a:r>
              <a:rPr spc="-70" dirty="0"/>
              <a:t>one</a:t>
            </a:r>
            <a:r>
              <a:rPr spc="15" dirty="0"/>
              <a:t> </a:t>
            </a:r>
            <a:r>
              <a:rPr spc="-45" dirty="0"/>
              <a:t>requirement,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45" dirty="0"/>
              <a:t>create</a:t>
            </a:r>
            <a:r>
              <a:rPr spc="15" dirty="0"/>
              <a:t> </a:t>
            </a:r>
            <a:r>
              <a:rPr spc="-55" dirty="0"/>
              <a:t>a </a:t>
            </a:r>
            <a:r>
              <a:rPr spc="-50" dirty="0"/>
              <a:t> </a:t>
            </a:r>
            <a:r>
              <a:rPr spc="-40" dirty="0"/>
              <a:t>mutated</a:t>
            </a:r>
            <a:r>
              <a:rPr spc="20" dirty="0"/>
              <a:t> </a:t>
            </a:r>
            <a:r>
              <a:rPr spc="-30" dirty="0"/>
              <a:t>string</a:t>
            </a:r>
            <a:r>
              <a:rPr spc="25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15" dirty="0"/>
              <a:t>that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50" dirty="0"/>
              <a:t>derived</a:t>
            </a:r>
            <a:r>
              <a:rPr spc="25" dirty="0"/>
              <a:t> </a:t>
            </a:r>
            <a:r>
              <a:rPr spc="-50" dirty="0"/>
              <a:t>using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40" dirty="0"/>
              <a:t>operator.</a:t>
            </a:r>
          </a:p>
          <a:p>
            <a:pPr marL="271145" marR="69850">
              <a:lnSpc>
                <a:spcPct val="102600"/>
              </a:lnSpc>
              <a:spcBef>
                <a:spcPts val="300"/>
              </a:spcBef>
            </a:pPr>
            <a:r>
              <a:rPr spc="-5" dirty="0">
                <a:solidFill>
                  <a:srgbClr val="0000FF"/>
                </a:solidFill>
              </a:rPr>
              <a:t>Mutation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spc="-15" dirty="0">
                <a:solidFill>
                  <a:srgbClr val="0000FF"/>
                </a:solidFill>
              </a:rPr>
              <a:t>Production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55" dirty="0">
                <a:solidFill>
                  <a:srgbClr val="0000FF"/>
                </a:solidFill>
              </a:rPr>
              <a:t>Coverage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25" dirty="0">
                <a:solidFill>
                  <a:srgbClr val="0000FF"/>
                </a:solidFill>
              </a:rPr>
              <a:t>(MPC)</a:t>
            </a:r>
            <a:r>
              <a:rPr spc="25" dirty="0"/>
              <a:t>:</a:t>
            </a:r>
            <a:r>
              <a:rPr spc="20" dirty="0"/>
              <a:t> </a:t>
            </a:r>
            <a:r>
              <a:rPr spc="-35" dirty="0"/>
              <a:t>For</a:t>
            </a:r>
            <a:r>
              <a:rPr spc="20" dirty="0"/>
              <a:t> </a:t>
            </a:r>
            <a:r>
              <a:rPr spc="-60" dirty="0"/>
              <a:t>each</a:t>
            </a:r>
            <a:r>
              <a:rPr spc="15" dirty="0"/>
              <a:t> </a:t>
            </a:r>
            <a:r>
              <a:rPr spc="-30" dirty="0"/>
              <a:t>mutation </a:t>
            </a:r>
            <a:r>
              <a:rPr spc="-25" dirty="0"/>
              <a:t> </a:t>
            </a:r>
            <a:r>
              <a:rPr spc="-40" dirty="0"/>
              <a:t>operator,</a:t>
            </a:r>
            <a:r>
              <a:rPr spc="20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60" dirty="0"/>
              <a:t>each</a:t>
            </a:r>
            <a:r>
              <a:rPr spc="20" dirty="0"/>
              <a:t> </a:t>
            </a:r>
            <a:r>
              <a:rPr spc="-35" dirty="0"/>
              <a:t>production</a:t>
            </a:r>
            <a:r>
              <a:rPr spc="20" dirty="0"/>
              <a:t> </a:t>
            </a:r>
            <a:r>
              <a:rPr spc="-15" dirty="0"/>
              <a:t>that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45" dirty="0"/>
              <a:t>operator</a:t>
            </a:r>
            <a:r>
              <a:rPr spc="20" dirty="0"/>
              <a:t> </a:t>
            </a:r>
            <a:r>
              <a:rPr spc="-45" dirty="0"/>
              <a:t>can</a:t>
            </a:r>
            <a:r>
              <a:rPr spc="20" dirty="0"/>
              <a:t> </a:t>
            </a:r>
            <a:r>
              <a:rPr spc="-55" dirty="0"/>
              <a:t>be </a:t>
            </a:r>
            <a:r>
              <a:rPr spc="-50" dirty="0"/>
              <a:t> </a:t>
            </a:r>
            <a:r>
              <a:rPr spc="-40" dirty="0"/>
              <a:t>applied</a:t>
            </a:r>
            <a:r>
              <a:rPr spc="20" dirty="0"/>
              <a:t> </a:t>
            </a:r>
            <a:r>
              <a:rPr spc="-20" dirty="0"/>
              <a:t>to,</a:t>
            </a:r>
            <a:r>
              <a:rPr spc="20" dirty="0"/>
              <a:t> </a:t>
            </a:r>
            <a:r>
              <a:rPr spc="55" dirty="0"/>
              <a:t>TR</a:t>
            </a:r>
            <a:r>
              <a:rPr spc="20" dirty="0"/>
              <a:t> </a:t>
            </a:r>
            <a:r>
              <a:rPr spc="-35" dirty="0"/>
              <a:t>contains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50" dirty="0"/>
              <a:t>requirement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45" dirty="0"/>
              <a:t>create</a:t>
            </a:r>
            <a:r>
              <a:rPr spc="25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40" dirty="0"/>
              <a:t>mutated </a:t>
            </a:r>
            <a:r>
              <a:rPr spc="-330" dirty="0"/>
              <a:t> </a:t>
            </a:r>
            <a:r>
              <a:rPr spc="-30" dirty="0"/>
              <a:t>string</a:t>
            </a:r>
            <a:r>
              <a:rPr spc="10" dirty="0"/>
              <a:t> </a:t>
            </a:r>
            <a:r>
              <a:rPr spc="-40" dirty="0"/>
              <a:t>from</a:t>
            </a:r>
            <a:r>
              <a:rPr spc="20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35" dirty="0"/>
              <a:t>production.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8394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238121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920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Lucida Sans Unicode</vt:lpstr>
      <vt:lpstr>Microsoft Sans Serif</vt:lpstr>
      <vt:lpstr>Tahoma</vt:lpstr>
      <vt:lpstr>Office Theme</vt:lpstr>
      <vt:lpstr>PowerPoint Presentation</vt:lpstr>
      <vt:lpstr>Mutation Testing</vt:lpstr>
      <vt:lpstr>Mutation testing: Some terms</vt:lpstr>
      <vt:lpstr>Mutation testing: Some terms, explained</vt:lpstr>
      <vt:lpstr>Example of mutant</vt:lpstr>
      <vt:lpstr>Mutation operators</vt:lpstr>
      <vt:lpstr>Mutation operators: Additional definitions</vt:lpstr>
      <vt:lpstr>Mutation testing: Coverage criteria</vt:lpstr>
      <vt:lpstr>Mutation testing: More coverage criteria</vt:lpstr>
      <vt:lpstr>Mutation coverage criteria</vt:lpstr>
      <vt:lpstr>Mutation operators: Dos and Don’ts</vt:lpstr>
      <vt:lpstr>Mutation testing: Plan ahead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</dc:title>
  <dc:creator>Meenakshi D'Souza</dc:creator>
  <cp:lastModifiedBy>asus</cp:lastModifiedBy>
  <cp:revision>2</cp:revision>
  <dcterms:created xsi:type="dcterms:W3CDTF">2023-04-02T15:06:27Z</dcterms:created>
  <dcterms:modified xsi:type="dcterms:W3CDTF">2023-04-02T18:23:04Z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2023-04-02T00:00:00Z</vt:filetime>
  </property>
</Properties>
</file>