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</p:sldIdLst>
  <p:sldSz cy="6858000" cx="9144000"/>
  <p:notesSz cx="7772400" cy="10058400"/>
  <p:embeddedFontLst>
    <p:embeddedFont>
      <p:font typeface="Tahoma"/>
      <p:regular r:id="rId141"/>
      <p:bold r:id="rId142"/>
    </p:embeddedFont>
    <p:embeddedFont>
      <p:font typeface="Noto Sans Symbols"/>
      <p:regular r:id="rId143"/>
      <p:bold r:id="rId1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5" roundtripDataSignature="AMtx7miaHcOhLBDV1RM0vXMeIWozJ07F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127" Type="http://schemas.openxmlformats.org/officeDocument/2006/relationships/slide" Target="slides/slide119.xml"/><Relationship Id="rId126" Type="http://schemas.openxmlformats.org/officeDocument/2006/relationships/slide" Target="slides/slide118.xml"/><Relationship Id="rId26" Type="http://schemas.openxmlformats.org/officeDocument/2006/relationships/slide" Target="slides/slide18.xml"/><Relationship Id="rId121" Type="http://schemas.openxmlformats.org/officeDocument/2006/relationships/slide" Target="slides/slide113.xml"/><Relationship Id="rId25" Type="http://schemas.openxmlformats.org/officeDocument/2006/relationships/slide" Target="slides/slide17.xml"/><Relationship Id="rId120" Type="http://schemas.openxmlformats.org/officeDocument/2006/relationships/slide" Target="slides/slide112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125" Type="http://schemas.openxmlformats.org/officeDocument/2006/relationships/slide" Target="slides/slide117.xml"/><Relationship Id="rId29" Type="http://schemas.openxmlformats.org/officeDocument/2006/relationships/slide" Target="slides/slide21.xml"/><Relationship Id="rId124" Type="http://schemas.openxmlformats.org/officeDocument/2006/relationships/slide" Target="slides/slide116.xml"/><Relationship Id="rId123" Type="http://schemas.openxmlformats.org/officeDocument/2006/relationships/slide" Target="slides/slide115.xml"/><Relationship Id="rId122" Type="http://schemas.openxmlformats.org/officeDocument/2006/relationships/slide" Target="slides/slide114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117" Type="http://schemas.openxmlformats.org/officeDocument/2006/relationships/slide" Target="slides/slide109.xml"/><Relationship Id="rId116" Type="http://schemas.openxmlformats.org/officeDocument/2006/relationships/slide" Target="slides/slide108.xml"/><Relationship Id="rId115" Type="http://schemas.openxmlformats.org/officeDocument/2006/relationships/slide" Target="slides/slide107.xml"/><Relationship Id="rId119" Type="http://schemas.openxmlformats.org/officeDocument/2006/relationships/slide" Target="slides/slide111.xml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3" Type="http://schemas.openxmlformats.org/officeDocument/2006/relationships/font" Target="fonts/NotoSansSymbols-regular.fntdata"/><Relationship Id="rId142" Type="http://schemas.openxmlformats.org/officeDocument/2006/relationships/font" Target="fonts/Tahoma-bold.fntdata"/><Relationship Id="rId141" Type="http://schemas.openxmlformats.org/officeDocument/2006/relationships/font" Target="fonts/Tahoma-regular.fntdata"/><Relationship Id="rId140" Type="http://schemas.openxmlformats.org/officeDocument/2006/relationships/slide" Target="slides/slide13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145" Type="http://customschemas.google.com/relationships/presentationmetadata" Target="metadata"/><Relationship Id="rId8" Type="http://schemas.openxmlformats.org/officeDocument/2006/relationships/notesMaster" Target="notesMasters/notesMaster1.xml"/><Relationship Id="rId144" Type="http://schemas.openxmlformats.org/officeDocument/2006/relationships/font" Target="fonts/NotoSansSymbols-bold.fntdata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137" Type="http://schemas.openxmlformats.org/officeDocument/2006/relationships/slide" Target="slides/slide129.xml"/><Relationship Id="rId132" Type="http://schemas.openxmlformats.org/officeDocument/2006/relationships/slide" Target="slides/slide124.xml"/><Relationship Id="rId131" Type="http://schemas.openxmlformats.org/officeDocument/2006/relationships/slide" Target="slides/slide123.xml"/><Relationship Id="rId130" Type="http://schemas.openxmlformats.org/officeDocument/2006/relationships/slide" Target="slides/slide122.xml"/><Relationship Id="rId136" Type="http://schemas.openxmlformats.org/officeDocument/2006/relationships/slide" Target="slides/slide128.xml"/><Relationship Id="rId135" Type="http://schemas.openxmlformats.org/officeDocument/2006/relationships/slide" Target="slides/slide127.xml"/><Relationship Id="rId134" Type="http://schemas.openxmlformats.org/officeDocument/2006/relationships/slide" Target="slides/slide126.xml"/><Relationship Id="rId133" Type="http://schemas.openxmlformats.org/officeDocument/2006/relationships/slide" Target="slides/slide12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0" name="Google Shape;1070;p9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0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8" name="Google Shape;1078;p10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5" name="Google Shape;1085;p10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2" name="Google Shape;1092;p10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0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0" name="Google Shape;1100;p10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7" name="Google Shape;1107;p10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0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4" name="Google Shape;1114;p10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1" name="Google Shape;1121;p10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0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8" name="Google Shape;1128;p10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5" name="Google Shape;1135;p10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2" name="Google Shape;1142;p10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0" name="Google Shape;1150;p1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8" name="Google Shape;1158;p1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6" name="Google Shape;1166;p1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4" name="Google Shape;1174;p1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2" name="Google Shape;1182;p1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9" name="Google Shape;1189;p1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9" name="Google Shape;1199;p1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7" name="Google Shape;1207;p1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5" name="Google Shape;1215;p1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2" name="Google Shape;1222;p1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9" name="Google Shape;1229;p1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8" name="Google Shape;1238;p1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7" name="Google Shape;1247;p1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5" name="Google Shape;1255;p1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3" name="Google Shape;1263;p1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1" name="Google Shape;1271;p12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9" name="Google Shape;1279;p1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6" name="Google Shape;1286;p1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2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3" name="Google Shape;1293;p12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1" name="Google Shape;1301;p12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8" name="Google Shape;1308;p1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3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6" name="Google Shape;1316;p13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2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3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3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p3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3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4" name="Google Shape;484;p3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3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3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5" name="Google Shape;565;p4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p4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p4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6" name="Google Shape;586;p4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3" name="Google Shape;593;p4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2" name="Google Shape;602;p4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ecd5aec2767723a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0" name="Google Shape;650;g1ecd5aec2767723a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8" name="Google Shape;698;p4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6" name="Google Shape;706;p4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3" name="Google Shape;713;p5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0" name="Google Shape;720;p5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7" name="Google Shape;727;p5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5" name="Google Shape;735;p5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3" name="Google Shape;743;p5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1" name="Google Shape;751;p5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8" name="Google Shape;758;p5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p5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2" name="Google Shape;772;p5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9" name="Google Shape;779;p5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p6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4" name="Google Shape;794;p6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1" name="Google Shape;801;p6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9" name="Google Shape;809;p6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6" name="Google Shape;816;p6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3" name="Google Shape;823;p6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0" name="Google Shape;830;p6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7" name="Google Shape;837;p6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4" name="Google Shape;844;p6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1" name="Google Shape;851;p6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8" name="Google Shape;858;p7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5" name="Google Shape;865;p7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2" name="Google Shape;872;p7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9" name="Google Shape;879;p7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6" name="Google Shape;886;p7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3" name="Google Shape;893;p7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0" name="Google Shape;900;p7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7" name="Google Shape;907;p7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4" name="Google Shape;914;p7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1" name="Google Shape;921;p7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9" name="Google Shape;929;p8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7" name="Google Shape;937;p8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4" name="Google Shape;944;p8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1" name="Google Shape;951;p8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8" name="Google Shape;958;p8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5" name="Google Shape;965;p8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3" name="Google Shape;973;p8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0" name="Google Shape;980;p8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8" name="Google Shape;988;p8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5" name="Google Shape;995;p8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3" name="Google Shape;1003;p9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0" name="Google Shape;1010;p9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7" name="Google Shape;1017;p9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4" name="Google Shape;1024;p9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2" name="Google Shape;1032;p9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9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9" name="Google Shape;1039;p9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7" name="Google Shape;1047;p9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5" name="Google Shape;1055;p9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2" name="Google Shape;1062;p9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8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4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9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9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9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9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6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8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8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8"/>
          <p:cNvSpPr txBox="1"/>
          <p:nvPr>
            <p:ph idx="2"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8"/>
          <p:cNvSpPr txBox="1"/>
          <p:nvPr>
            <p:ph idx="3" type="body"/>
          </p:nvPr>
        </p:nvSpPr>
        <p:spPr>
          <a:xfrm>
            <a:off x="4674240" y="396432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0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40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40"/>
          <p:cNvSpPr txBox="1"/>
          <p:nvPr>
            <p:ph idx="2"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80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60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82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81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5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65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77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7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7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78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7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83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6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4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TYPES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objects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represents an entity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sale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object-customer, store item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medical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object-patients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objects are described using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database: row- dataobjects, column- attributes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1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Ratio scaled attributes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3" marL="12002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zero point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3" marL="12002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value can be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multiple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other value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3" marL="12002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Values are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3" marL="12002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Calculate-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mean, median &amp; mode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year_of_experience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employee object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Eg2: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Number_of_words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document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set {computer, antivirus software} is a 2-itemset.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occurrence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an itemset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transactions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contain the itemset.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is also known,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frequency, support count, or count of the itemset.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9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5" name="Google Shape;1075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80" y="5334120"/>
            <a:ext cx="6847920" cy="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0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Arial"/>
              <a:buChar char="•"/>
            </a:pPr>
            <a:r>
              <a:rPr b="0" i="0" lang="en-US" sz="22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association rules can be reduced to that of </a:t>
            </a:r>
            <a:r>
              <a:rPr b="1" i="0" lang="en-US" sz="22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frequent itemsets</a:t>
            </a:r>
            <a:r>
              <a:rPr b="0" i="0" lang="en-US" sz="22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Arial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Arial"/>
              <a:buChar char="•"/>
            </a:pPr>
            <a:r>
              <a:rPr b="0" i="0" lang="en-US" sz="22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general, association rule mining can be viewed as a </a:t>
            </a:r>
            <a:r>
              <a:rPr b="1" i="0" lang="en-US" sz="22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two-step process</a:t>
            </a:r>
            <a:r>
              <a:rPr b="0" i="0" lang="en-US" sz="22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Arial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–"/>
            </a:pPr>
            <a:r>
              <a:rPr b="1" i="0" lang="en-US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all frequent itemsets: 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–"/>
            </a:pPr>
            <a:r>
              <a:rPr b="0" i="0" lang="en-US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definition, each of these itemsets will occur at least as frequently as a predetermined minimum support count, </a:t>
            </a:r>
            <a:r>
              <a:rPr b="0" i="1" lang="en-US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 sup.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–"/>
            </a:pPr>
            <a:r>
              <a:rPr b="1" i="0" lang="en-US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Generate strong association rules from the frequent itemsets: 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–"/>
            </a:pPr>
            <a:r>
              <a:rPr b="0" i="0" lang="en-US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definition, these rules must satisfy minimum support and minimum confidence.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0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and Scalable Frequent Itemset Mining Methods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0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Apriori Algorithm: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frequent itemsets for Boolean association rules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 of the algorithm is based on the fact that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uses prior knowledge of frequent itemset properties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0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0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0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0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7" name="Google Shape;1097;p102"/>
          <p:cNvPicPr preferRelativeResize="0"/>
          <p:nvPr/>
        </p:nvPicPr>
        <p:blipFill rotWithShape="1">
          <a:blip r:embed="rId3">
            <a:alphaModFix/>
          </a:blip>
          <a:srcRect b="16666" l="31625" r="20938" t="31247"/>
          <a:stretch/>
        </p:blipFill>
        <p:spPr>
          <a:xfrm>
            <a:off x="228600" y="1143000"/>
            <a:ext cx="8640360" cy="57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0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0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•"/>
            </a:pPr>
            <a:r>
              <a:rPr b="0" i="0" lang="en-US" sz="18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Apriori employs an iterative approach known as </a:t>
            </a:r>
            <a:r>
              <a:rPr b="1" i="0" lang="en-US" sz="18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level-wise search</a:t>
            </a:r>
            <a:r>
              <a:rPr b="0" i="0" lang="en-US" sz="18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where k-itemsets are used to explore (k+1)-itemsets</a:t>
            </a:r>
            <a:endParaRPr b="0" i="0" sz="18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the setof frequent 1-itemsets is found </a:t>
            </a:r>
            <a:r>
              <a:rPr b="1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scanning the database </a:t>
            </a: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accumulate the count for each item,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collecting those items that </a:t>
            </a:r>
            <a:r>
              <a:rPr b="1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satisfy minimum support. 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resulting set is denoted </a:t>
            </a:r>
            <a:r>
              <a:rPr b="0" i="1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1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Next, L1 is used to find L2, </a:t>
            </a: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set of frequent 2-itemsets, which is used to find </a:t>
            </a:r>
            <a:r>
              <a:rPr b="0" i="1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L3, and so on, until no more frequent k-itemsets can be found. 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1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finding of each Lk requires </a:t>
            </a:r>
            <a:r>
              <a:rPr b="1" i="1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full scan of the database</a:t>
            </a:r>
            <a:r>
              <a:rPr b="0" i="1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0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0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improve the efficiency of the level-wise generation of frequent itemsets, an important property called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Apriori property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Apriori property:  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nonempty subsets of a frequent itemset must also be frequent.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itemset I does not satisfy the minimum support threshold, min sup, then I is not frequent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0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0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two main steps: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 and prune actions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join step: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set of candidate k-temsets is generated by joining L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itself. This set of candidates is denoted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0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0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convention, Apriori assumes that items within a transaction or itemset are sorted in lexicographic order.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the (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k-1)-itemset,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this means that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items are sorted such that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&lt;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&lt;….&lt;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[k-1].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join,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*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performed, where members of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Lk-1 are joinable if their first (k-2) items are in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0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0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joined if (l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= 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[1]) ^ (l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= 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[2]) ^….^(l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[k-2] = 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[k-2]) ^(l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[k-1] &lt; l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[k-1]).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condition l1[k-1] &lt; l2[k-1] simply ensures that no duplicates are generated.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resulting itemset formed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joining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and l2 is l1[1], l1[2], ----, l1[k-2], l1[k-1], l2[k-1].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0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0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0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prune step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superset of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that is, its members may or may not be frequent,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all of the frequent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k-itemsets are included in C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scan of the database to determine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count of each candidate in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would result in the determination of L</a:t>
            </a:r>
            <a:r>
              <a:rPr b="0" baseline="-2500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0" i="1" lang="en-US" sz="7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i="0" sz="7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0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Discrete VS Continuous attributes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Discrete attributes: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set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values and are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b="0" i="1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1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haircolor, smoker, drink_size , age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have numeric values such as 0 or 1 for binary attributes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Continuous attributes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Countably infinite if the set of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values is infinite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Values can be put in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to one correspondence with natural numbers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0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Min_sup =2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0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0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7" name="Google Shape;1147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680" y="1600200"/>
            <a:ext cx="5104800" cy="48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10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nonempty subsets of a frequent itemset must also be frequent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11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1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5" name="Google Shape;1155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880920"/>
            <a:ext cx="8209800" cy="597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1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11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3" name="Google Shape;1163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609480"/>
            <a:ext cx="8533800" cy="59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1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1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1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Google Shape;1171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609480"/>
            <a:ext cx="8838360" cy="59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Min_sup =3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11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11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9" name="Google Shape;1179;p113"/>
          <p:cNvPicPr preferRelativeResize="0"/>
          <p:nvPr/>
        </p:nvPicPr>
        <p:blipFill rotWithShape="1">
          <a:blip r:embed="rId3">
            <a:alphaModFix/>
          </a:blip>
          <a:srcRect b="6252" l="16983" r="42021" t="41670"/>
          <a:stretch/>
        </p:blipFill>
        <p:spPr>
          <a:xfrm>
            <a:off x="2209680" y="1752480"/>
            <a:ext cx="5333400" cy="380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11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the set of 3 items that was purchased most frequently is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OPB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11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Generating Association Rules from Frequent Itemsets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15"/>
          <p:cNvSpPr/>
          <p:nvPr/>
        </p:nvSpPr>
        <p:spPr>
          <a:xfrm>
            <a:off x="4495680" y="20574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15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the data contain the frequent itemset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= {I1, I2, I5}. What are the association rules that can be generated from l?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1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5" name="Google Shape;1195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72960"/>
            <a:ext cx="3961800" cy="378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20" y="1447920"/>
            <a:ext cx="6847920" cy="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1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1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4" name="Google Shape;1204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286000"/>
            <a:ext cx="2666160" cy="262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1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Min_conf=70%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1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2" name="Google Shape;1212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280" y="2438280"/>
            <a:ext cx="3656880" cy="235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1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Frequent Itemsets without Candidate Generation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11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Apriori suffers from two costs issues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may need to generate 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huge number of candidate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may need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repeatedly scan the database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check a large set of candidates by pattern matching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 itemsets without candidate generation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11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 and dissimilarity measures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frequent-pattern growth</a:t>
            </a:r>
            <a:r>
              <a:rPr b="0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br>
              <a:rPr b="0" i="0" lang="en-US" sz="16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FP-growth)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19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first scan of the database is the same as Apriori, which derives the set of frequent items (1-itemsets) and their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counts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(frequencies).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Let the minimum support count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 2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set of frequent items is sorted in the order of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descending support count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create the root of the tree, labeled with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“null.”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branch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created for each transaction.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1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2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2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4" name="Google Shape;1234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3961800" cy="378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1160" y="3562200"/>
            <a:ext cx="6162120" cy="329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2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12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12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3" name="Google Shape;1243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429080"/>
            <a:ext cx="8474760" cy="24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57200"/>
            <a:ext cx="6162120" cy="329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2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Frequent Itemsets Using Vertical Data Format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12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Horizontal data format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Apriori and FP-growth methods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 Data Format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2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2" name="Google Shape;1252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114800"/>
            <a:ext cx="5438160" cy="253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2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2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2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0" name="Google Shape;1260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280" y="550440"/>
            <a:ext cx="3961800" cy="623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2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Various Kinds of Association Rules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12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Multilevel Association Rules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 hierarchy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a sequence of mappings from a set of low-level concepts to higherlevel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2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8" name="Google Shape;1268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" y="3486240"/>
            <a:ext cx="8035920" cy="337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2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2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2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6" name="Google Shape;1276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2438280"/>
            <a:ext cx="8327520" cy="35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2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12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10"/>
              <a:buFont typeface="Arial"/>
              <a:buChar char="•"/>
            </a:pPr>
            <a:r>
              <a:rPr b="0" i="0" lang="en-US" sz="29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Association rules generated from mining data at multiple levels of abstraction are called </a:t>
            </a:r>
            <a:r>
              <a:rPr b="1" i="0" lang="en-US" sz="29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multiple-level or multilevel association rules</a:t>
            </a:r>
            <a:endParaRPr b="0" i="0" sz="29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910"/>
              <a:buFont typeface="Arial"/>
              <a:buNone/>
            </a:pPr>
            <a:r>
              <a:t/>
            </a:r>
            <a:endParaRPr b="0" i="0" sz="29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910"/>
              <a:buFont typeface="Arial"/>
              <a:buChar char="•"/>
            </a:pPr>
            <a:r>
              <a:rPr b="0" i="0" lang="en-US" sz="29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Multilevel association rules can be mined efficiently using concept hierarchies under </a:t>
            </a:r>
            <a:r>
              <a:rPr b="1" i="0" lang="en-US" sz="29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support-confidence framework</a:t>
            </a:r>
            <a:endParaRPr b="0" i="0" sz="29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910"/>
              <a:buFont typeface="Arial"/>
              <a:buNone/>
            </a:pPr>
            <a:r>
              <a:t/>
            </a:r>
            <a:endParaRPr b="0" i="0" sz="29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910"/>
              <a:buFont typeface="Arial"/>
              <a:buChar char="•"/>
            </a:pPr>
            <a:r>
              <a:rPr b="1" i="0" lang="en-US" sz="29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level</a:t>
            </a:r>
            <a:r>
              <a:rPr b="0" i="0" lang="en-US" sz="29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any algorithm for discovering frequent itemsets may be used, such as Apriori or its variations</a:t>
            </a:r>
            <a:endParaRPr b="0" i="0" sz="29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2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2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2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uniform minimum support for all levels: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minimum support threshold is used when mining at each level of abstraction.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a minimum support threshold of 5% is used throughout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“computer” and “laptop computer” are found to be frequent, while “desktop computer” is not.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12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2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2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2"/>
              <a:buFont typeface="Arial"/>
              <a:buNone/>
            </a:pPr>
            <a:r>
              <a:t/>
            </a:r>
            <a:endParaRPr b="0" i="0" sz="160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602"/>
              <a:buFont typeface="Arial"/>
              <a:buNone/>
            </a:pPr>
            <a:r>
              <a:t/>
            </a:r>
            <a:endParaRPr b="0" i="0" sz="160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602"/>
              <a:buFont typeface="Arial"/>
              <a:buNone/>
            </a:pPr>
            <a:r>
              <a:t/>
            </a:r>
            <a:endParaRPr b="0" i="0" sz="160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36"/>
              <a:buFont typeface="Arial"/>
              <a:buChar char="•"/>
            </a:pP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method is also simple in that users are required to specify only </a:t>
            </a:r>
            <a:r>
              <a:rPr b="1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minimum support </a:t>
            </a: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 b="0" i="0" sz="213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36"/>
              <a:buFont typeface="Arial"/>
              <a:buNone/>
            </a:pPr>
            <a:r>
              <a:t/>
            </a:r>
            <a:endParaRPr b="0" i="0" sz="213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36"/>
              <a:buFont typeface="Arial"/>
              <a:buChar char="•"/>
            </a:pP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minimum support threshold is </a:t>
            </a:r>
            <a:r>
              <a:rPr b="1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too high</a:t>
            </a: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it could </a:t>
            </a:r>
            <a:r>
              <a:rPr b="1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 some meaningful associations</a:t>
            </a: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occurring at low abstraction levels. </a:t>
            </a:r>
            <a:endParaRPr b="0" i="0" sz="213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36"/>
              <a:buFont typeface="Arial"/>
              <a:buNone/>
            </a:pPr>
            <a:r>
              <a:t/>
            </a:r>
            <a:endParaRPr b="0" i="0" sz="213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36"/>
              <a:buFont typeface="Arial"/>
              <a:buChar char="•"/>
            </a:pP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threshold is </a:t>
            </a:r>
            <a:r>
              <a:rPr b="1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too low</a:t>
            </a:r>
            <a:r>
              <a:rPr b="0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it may generate many </a:t>
            </a:r>
            <a:r>
              <a:rPr b="1" i="0" lang="en-US" sz="213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uninteresting associations occurring at high abstraction levels</a:t>
            </a:r>
            <a:endParaRPr b="0" i="0" sz="213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12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8" name="Google Shape;1298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4920"/>
            <a:ext cx="7600320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040" y="0"/>
            <a:ext cx="9225720" cy="685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2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29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reduced minimum support at lower levels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level of abstraction has its own minimum support threshold.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deeper the level of abstraction, the smaller the corresponding threshold is.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example,, the minimum support thresholds for levels 1 and 2 are 5% and 3%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way,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“computer,” “laptop computer,” and “desktop computer” are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considered frequent.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2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3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30"/>
          <p:cNvSpPr/>
          <p:nvPr/>
        </p:nvSpPr>
        <p:spPr>
          <a:xfrm>
            <a:off x="457200" y="23320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item or group-based minimum support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desirable to set up user-specific, item, or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based minimal support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thresholds when mining multilevel rules.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a user could set up the minimum support thresholds based on product price, or on items of interest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3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3" name="Google Shape;1313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304920"/>
            <a:ext cx="7970040" cy="22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3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END OF MODULE 1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3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matrix: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data points with p dimensions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Dissimilarity matrix: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data points, but registers only the distance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triangular matrix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0"/>
            <a:ext cx="3199680" cy="205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720" y="4419720"/>
            <a:ext cx="3399840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680" y="5257800"/>
            <a:ext cx="2468880" cy="58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1,Proximity Measure for Nominal Attributes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take 2 or more states, e.g., red, yellow, blue, green (generalization of a binary attribute)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1: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matching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m: no. of matches, p: total no. of variables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4038480"/>
            <a:ext cx="2466360" cy="70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920" y="6019920"/>
            <a:ext cx="2927520" cy="63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57200"/>
            <a:ext cx="2742480" cy="242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520" y="460800"/>
            <a:ext cx="2971080" cy="228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880" y="3429000"/>
            <a:ext cx="7860240" cy="39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080" y="3962520"/>
            <a:ext cx="1904400" cy="177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32920" y="4419720"/>
            <a:ext cx="6210360" cy="31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2,Proximity Measures for Binary Attributes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the 2*2 contingency table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 is the number of attributes that equal 1 for both objects  i and j,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is the number of attributes that equal 1 for object i but equal 0 for object j,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 is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attributes that equal 0 for object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but equal 1 for object j, and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 is the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attributes that equal 0 for both objects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and j.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total number of attributes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p,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09680"/>
            <a:ext cx="6138000" cy="232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457200" y="1600200"/>
            <a:ext cx="82290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Asymmetric binary similarity: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coefficient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sim(i, j) is called the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Jaccard coefficient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457200"/>
            <a:ext cx="3363480" cy="3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680" y="533520"/>
            <a:ext cx="3096360" cy="96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80" y="2133720"/>
            <a:ext cx="4626720" cy="41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4480" y="2590920"/>
            <a:ext cx="2073600" cy="99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9880" y="4038480"/>
            <a:ext cx="4075920" cy="101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the values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(yes) and P (positive) be set to 1,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value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(no or negative) be set to 0.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Jack and Mary are the most likely to have a similar disease.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152280"/>
            <a:ext cx="6466680" cy="184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720" y="2971800"/>
            <a:ext cx="4172760" cy="247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TYPES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 characteristics or feature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 dataobject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3,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Dissimilarity of Numeric Data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Euclidean distance: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Manhattan (or city block) distance: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2362320"/>
            <a:ext cx="5269680" cy="63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680" y="5029200"/>
            <a:ext cx="7085880" cy="97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the Euclidean and the Manhattan distance satisfy the following mathematical properties: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19520"/>
            <a:ext cx="7613640" cy="85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920" y="3809880"/>
            <a:ext cx="7767000" cy="11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Minkowski distance is a generalization of the Euclidean and Manhattan distances.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supremum distance is a generalization of the Minkowski distance for 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i="1" lang="en-US" sz="25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40" y="3048120"/>
            <a:ext cx="5886360" cy="59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181480"/>
            <a:ext cx="5515920" cy="115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0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4,</a:t>
            </a: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Proximity Measures for Ordinal Attributes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457200" y="1600200"/>
            <a:ext cx="8229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normalizes the ranking by mapping rank 1 to 0.0, rank 2 to 0.5, and rank 3 to 1.0.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Euclidean distance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1 and 2 , 2 and 4 are the most dissimilar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 b="0" l="0" r="50541" t="2994"/>
          <a:stretch/>
        </p:blipFill>
        <p:spPr>
          <a:xfrm>
            <a:off x="1143000" y="1066680"/>
            <a:ext cx="1523160" cy="29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920" y="1752480"/>
            <a:ext cx="4032720" cy="71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080" y="2438280"/>
            <a:ext cx="2423520" cy="17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5,Dissimilarity for Attributes of Mixed Types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1523880"/>
            <a:ext cx="4685760" cy="20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80" y="4191120"/>
            <a:ext cx="2351160" cy="208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120" y="4191120"/>
            <a:ext cx="2676960" cy="190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Normalize using: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680" y="1523880"/>
            <a:ext cx="1700280" cy="72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080" y="2971800"/>
            <a:ext cx="3542400" cy="33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2880" y="2743200"/>
            <a:ext cx="3158640" cy="197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5181480"/>
            <a:ext cx="7857360" cy="95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5"/>
          <p:cNvSpPr/>
          <p:nvPr/>
        </p:nvSpPr>
        <p:spPr>
          <a:xfrm>
            <a:off x="4876920" y="5715000"/>
            <a:ext cx="3428280" cy="53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80" y="609480"/>
            <a:ext cx="7798320" cy="9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20" y="1752480"/>
            <a:ext cx="3242520" cy="201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80" y="4572000"/>
            <a:ext cx="8085240" cy="67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6,Cosine Similarity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1447920"/>
            <a:ext cx="7533720" cy="2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720" y="4343400"/>
            <a:ext cx="3349800" cy="123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" y="762120"/>
            <a:ext cx="3312720" cy="42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1676520"/>
            <a:ext cx="3411720" cy="42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80" y="2362320"/>
            <a:ext cx="7432200" cy="22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8"/>
          <p:cNvSpPr/>
          <p:nvPr/>
        </p:nvSpPr>
        <p:spPr>
          <a:xfrm>
            <a:off x="1295280" y="4952880"/>
            <a:ext cx="640008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closer the cosine value to 1, the smaller the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angle and the greater the match between vectors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304920" y="293760"/>
            <a:ext cx="845748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Data Pre-processing?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457200" y="1371600"/>
            <a:ext cx="8305200" cy="518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 the real world is dirty</a:t>
            </a:r>
            <a:endParaRPr b="0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70" lvl="1" marL="743040" marR="0" rtl="0" algn="l">
              <a:lnSpc>
                <a:spcPct val="89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Arial"/>
              <a:buChar char="–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incomplete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lacking attribute values, lacking certain attributes of interest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629" lvl="2" marL="1143000" marR="0" rtl="0" algn="l">
              <a:lnSpc>
                <a:spcPct val="89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occupation=“ ”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70" lvl="1" marL="743040" marR="0" rtl="0" algn="l">
              <a:lnSpc>
                <a:spcPct val="89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Arial"/>
              <a:buChar char="–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noisy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containing errors or outliers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629" lvl="2" marL="1143000" marR="0" rtl="0" algn="l">
              <a:lnSpc>
                <a:spcPct val="89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Salary=“-10”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70" lvl="1" marL="743040" marR="0" rtl="0" algn="l">
              <a:lnSpc>
                <a:spcPct val="89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Arial"/>
              <a:buChar char="–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inconsistent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containing discrepancies in codes or names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629" lvl="2" marL="1143000" marR="0" rtl="0" algn="l">
              <a:lnSpc>
                <a:spcPct val="89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Age=“42” Birthday=“03/07/1997”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629" lvl="2" marL="1143000" marR="0" rtl="0" algn="l">
              <a:lnSpc>
                <a:spcPct val="89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Was rating “1,2,3”, now rating “A, B, C”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Nominal Attributes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Char char="•"/>
            </a:pP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related to names</a:t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Char char="•"/>
            </a:pP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Value: are </a:t>
            </a: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symbols or name of things</a:t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Char char="•"/>
            </a:pP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value represents some kind of </a:t>
            </a: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category, code or state.</a:t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Char char="•"/>
            </a:pP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meaningful order</a:t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Char char="•"/>
            </a:pP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</a:t>
            </a: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haircolor</a:t>
            </a: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marital status </a:t>
            </a: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2 attributes describing a person object</a:t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Char char="•"/>
            </a:pPr>
            <a:r>
              <a:rPr b="1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Haircolor value- </a:t>
            </a:r>
            <a:r>
              <a:rPr b="0" i="0" lang="en-US" sz="20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black , brown , gray , white</a:t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058"/>
              <a:buFont typeface="Arial"/>
              <a:buNone/>
            </a:pPr>
            <a:r>
              <a:t/>
            </a:r>
            <a:endParaRPr b="0" i="0" sz="20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maintain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comprising data quality: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 not have incorrect attribute values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Completeness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of interest should be complete ,     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eg: customer informations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must be consistent with other recorded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Timeliness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Timely updations are important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Believability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Reflects how much the data are trusted by users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easy the data are understood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TASKS IN DATA PREPROCESSING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305200" cy="48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Tasks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the data by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filling in missing values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Smoothing noisy data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or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outliers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inconsistencies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integration: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include data from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sources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inconsistencies and redundancies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Reduction: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Huge data might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slow down the mining process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representation of the data set that is much smaller in volume, yet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produces the same analytical result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Transformation: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data are transformed or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consolidated into forms appropriate for mining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performing summary  operations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 tasks: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20" lvl="1" marL="743040" marR="0" rtl="0" algn="l">
              <a:lnSpc>
                <a:spcPct val="14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 in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20" lvl="1" marL="743040" marR="0" rtl="0" algn="l">
              <a:lnSpc>
                <a:spcPct val="14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or remove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outliers 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220" lvl="1" marL="743040" marR="0" rtl="0" algn="l">
              <a:lnSpc>
                <a:spcPct val="14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Smoothing  noisy data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20" lvl="1" marL="743040" marR="0" rtl="0" algn="l">
              <a:lnSpc>
                <a:spcPct val="14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Resolve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inconsistencies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1066680" y="219240"/>
            <a:ext cx="685728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685800" y="1523880"/>
            <a:ext cx="8000280" cy="5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38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always available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many tuples have no recorded value for several attributes, such as customer income in sales data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data may be due to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equipment malfunction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inconsistent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other recorded data and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deleted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not entered due to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misunderstanding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data may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be considered important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the time of entry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762120" y="219240"/>
            <a:ext cx="754308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Handle Missing Data?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/>
          <p:nvPr/>
        </p:nvSpPr>
        <p:spPr>
          <a:xfrm>
            <a:off x="304920" y="1295280"/>
            <a:ext cx="830520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44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Ignore the tuple: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44727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usually done when class label is missing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 in the missing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manually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tedious + infeasible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 in it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with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global constant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e.g., “unknown”, a new class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attribute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attribute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for all samples belonging to the same class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smarter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probable value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inference-based such as Bayesian formula or decision tree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1676520" y="219240"/>
            <a:ext cx="56379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Noisy Data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285840" y="1371600"/>
            <a:ext cx="8400240" cy="4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error or variance in a measured variable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Incorrect attribute values may due to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aulty data collection instruments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entry problems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transmission problems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limitation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762120" y="219240"/>
            <a:ext cx="76399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Handle Noisy Data?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304920" y="1371600"/>
            <a:ext cx="840024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Binning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sort data and partition into (equal-frequency) bins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one can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smooth by bin means,  smooth by bin median, smooth by bin boundaries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 by fitting the data into regression functions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Outlier Analysis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and remove outliers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/>
          <p:nvPr/>
        </p:nvSpPr>
        <p:spPr>
          <a:xfrm>
            <a:off x="457200" y="4270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also possible to represent names with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Integers are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meant to be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quantitatively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sense to find mean or median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attributes most commonly occuring value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609480" y="219240"/>
            <a:ext cx="77922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4"/>
              <a:buFont typeface="Arial"/>
              <a:buNone/>
            </a:pPr>
            <a:r>
              <a:rPr b="0" i="0" lang="en-US" sz="20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Binning Methods for Data Smoothing</a:t>
            </a:r>
            <a:endParaRPr b="0" i="0" sz="20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457200" y="1371600"/>
            <a:ext cx="8076600" cy="52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Sorted data for price (in dollars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1" i="0" lang="en-US" sz="20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4, 8, 9, 15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21, 21, 24, 25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26, 28, 29, 34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 Partition into equal-frequency (equi-depth) bins: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1: 4, 8, 9, 15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2: 21, 21, 24, 25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3: 26, 28, 29, 34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 Smoothing by bin means: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1: 9, 9, 9, 9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2: 23, 23, 23, 23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3: 29, 29, 29, 29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 Smoothing by bin boundaries: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1: 4, 4, 4, 15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2: 21, 21, 25, 25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Bin 3: 26, 26, 26, 34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1523880" y="219240"/>
            <a:ext cx="548568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Analysis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6629400" y="533412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3276720" y="525780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6248520" y="236232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41"/>
          <p:cNvCxnSpPr/>
          <p:nvPr/>
        </p:nvCxnSpPr>
        <p:spPr>
          <a:xfrm>
            <a:off x="4141440" y="4921200"/>
            <a:ext cx="173160" cy="1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41"/>
          <p:cNvCxnSpPr/>
          <p:nvPr/>
        </p:nvCxnSpPr>
        <p:spPr>
          <a:xfrm flipH="1" rot="10800000">
            <a:off x="4222440" y="4843440"/>
            <a:ext cx="1800" cy="1760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41"/>
          <p:cNvCxnSpPr/>
          <p:nvPr/>
        </p:nvCxnSpPr>
        <p:spPr>
          <a:xfrm>
            <a:off x="5160960" y="3701880"/>
            <a:ext cx="172800" cy="1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41"/>
          <p:cNvCxnSpPr/>
          <p:nvPr/>
        </p:nvCxnSpPr>
        <p:spPr>
          <a:xfrm flipH="1" rot="10800000">
            <a:off x="5241600" y="3624120"/>
            <a:ext cx="1800" cy="1760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41"/>
          <p:cNvCxnSpPr/>
          <p:nvPr/>
        </p:nvCxnSpPr>
        <p:spPr>
          <a:xfrm>
            <a:off x="2923920" y="4035240"/>
            <a:ext cx="173160" cy="1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41"/>
          <p:cNvCxnSpPr/>
          <p:nvPr/>
        </p:nvCxnSpPr>
        <p:spPr>
          <a:xfrm flipH="1" rot="10800000">
            <a:off x="3004920" y="3957480"/>
            <a:ext cx="1800" cy="1760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41"/>
          <p:cNvSpPr/>
          <p:nvPr/>
        </p:nvSpPr>
        <p:spPr>
          <a:xfrm>
            <a:off x="2525760" y="39225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2332080" y="37288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1"/>
          <p:cNvSpPr/>
          <p:nvPr/>
        </p:nvSpPr>
        <p:spPr>
          <a:xfrm>
            <a:off x="2832120" y="375300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1"/>
          <p:cNvSpPr/>
          <p:nvPr/>
        </p:nvSpPr>
        <p:spPr>
          <a:xfrm>
            <a:off x="2592360" y="34131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2239920" y="395460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1"/>
          <p:cNvSpPr/>
          <p:nvPr/>
        </p:nvSpPr>
        <p:spPr>
          <a:xfrm>
            <a:off x="2378160" y="348624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1"/>
          <p:cNvSpPr/>
          <p:nvPr/>
        </p:nvSpPr>
        <p:spPr>
          <a:xfrm>
            <a:off x="4770360" y="29494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4660920" y="357984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1"/>
          <p:cNvSpPr/>
          <p:nvPr/>
        </p:nvSpPr>
        <p:spPr>
          <a:xfrm>
            <a:off x="5030640" y="32259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4518000" y="32907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5622840" y="334332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5445000" y="36543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1371600" y="1828800"/>
            <a:ext cx="6015960" cy="4112640"/>
          </a:xfrm>
          <a:prstGeom prst="roundRect">
            <a:avLst>
              <a:gd fmla="val 3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2855880" y="40672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3484440" y="410364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1"/>
          <p:cNvSpPr/>
          <p:nvPr/>
        </p:nvSpPr>
        <p:spPr>
          <a:xfrm>
            <a:off x="5105520" y="37306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4214880" y="422604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3948120" y="47242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4098960" y="45147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025800" y="347040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654360" y="44308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3648240" y="46702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3044880" y="31431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4322880" y="266076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2916360" y="28576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790800" y="39466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3956040" y="41878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4311720" y="4684680"/>
            <a:ext cx="142200" cy="145440"/>
          </a:xfrm>
          <a:custGeom>
            <a:rect b="b" l="l" r="r" t="t"/>
            <a:pathLst>
              <a:path extrusionOk="0" h="407" w="398">
                <a:moveTo>
                  <a:pt x="198" y="0"/>
                </a:moveTo>
                <a:cubicBezTo>
                  <a:pt x="310" y="0"/>
                  <a:pt x="397" y="88"/>
                  <a:pt x="397" y="203"/>
                </a:cubicBezTo>
                <a:cubicBezTo>
                  <a:pt x="397" y="318"/>
                  <a:pt x="310" y="406"/>
                  <a:pt x="198" y="406"/>
                </a:cubicBezTo>
                <a:cubicBezTo>
                  <a:pt x="86" y="406"/>
                  <a:pt x="0" y="318"/>
                  <a:pt x="0" y="203"/>
                </a:cubicBezTo>
                <a:cubicBezTo>
                  <a:pt x="0" y="88"/>
                  <a:pt x="86" y="0"/>
                  <a:pt x="198" y="0"/>
                </a:cubicBezTo>
              </a:path>
            </a:pathLst>
          </a:custGeom>
          <a:solidFill>
            <a:srgbClr val="00E4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4176720" y="2502000"/>
            <a:ext cx="1747080" cy="1708920"/>
          </a:xfrm>
          <a:custGeom>
            <a:rect b="b" l="l" r="r" t="t"/>
            <a:pathLst>
              <a:path extrusionOk="0" h="4750" w="4857">
                <a:moveTo>
                  <a:pt x="4591" y="1296"/>
                </a:moveTo>
                <a:cubicBezTo>
                  <a:pt x="4683" y="1574"/>
                  <a:pt x="4719" y="1847"/>
                  <a:pt x="4750" y="2139"/>
                </a:cubicBezTo>
                <a:cubicBezTo>
                  <a:pt x="4728" y="2827"/>
                  <a:pt x="4856" y="3515"/>
                  <a:pt x="4467" y="4101"/>
                </a:cubicBezTo>
                <a:cubicBezTo>
                  <a:pt x="4414" y="4260"/>
                  <a:pt x="4339" y="4485"/>
                  <a:pt x="4190" y="4586"/>
                </a:cubicBezTo>
                <a:cubicBezTo>
                  <a:pt x="4057" y="4675"/>
                  <a:pt x="3898" y="4697"/>
                  <a:pt x="3748" y="4745"/>
                </a:cubicBezTo>
                <a:cubicBezTo>
                  <a:pt x="2985" y="4710"/>
                  <a:pt x="3091" y="4749"/>
                  <a:pt x="2624" y="4586"/>
                </a:cubicBezTo>
                <a:cubicBezTo>
                  <a:pt x="2452" y="4525"/>
                  <a:pt x="2324" y="4441"/>
                  <a:pt x="2143" y="4383"/>
                </a:cubicBezTo>
                <a:cubicBezTo>
                  <a:pt x="2103" y="4370"/>
                  <a:pt x="2024" y="4344"/>
                  <a:pt x="2024" y="4344"/>
                </a:cubicBezTo>
                <a:cubicBezTo>
                  <a:pt x="1839" y="4159"/>
                  <a:pt x="1627" y="4017"/>
                  <a:pt x="1420" y="3863"/>
                </a:cubicBezTo>
                <a:cubicBezTo>
                  <a:pt x="1265" y="3748"/>
                  <a:pt x="1195" y="3598"/>
                  <a:pt x="1023" y="3541"/>
                </a:cubicBezTo>
                <a:cubicBezTo>
                  <a:pt x="864" y="3387"/>
                  <a:pt x="577" y="3201"/>
                  <a:pt x="458" y="3021"/>
                </a:cubicBezTo>
                <a:cubicBezTo>
                  <a:pt x="246" y="2694"/>
                  <a:pt x="92" y="2363"/>
                  <a:pt x="17" y="1980"/>
                </a:cubicBezTo>
                <a:cubicBezTo>
                  <a:pt x="30" y="1512"/>
                  <a:pt x="0" y="1040"/>
                  <a:pt x="57" y="573"/>
                </a:cubicBezTo>
                <a:cubicBezTo>
                  <a:pt x="97" y="264"/>
                  <a:pt x="613" y="145"/>
                  <a:pt x="820" y="92"/>
                </a:cubicBezTo>
                <a:cubicBezTo>
                  <a:pt x="873" y="79"/>
                  <a:pt x="979" y="52"/>
                  <a:pt x="979" y="52"/>
                </a:cubicBezTo>
                <a:cubicBezTo>
                  <a:pt x="1274" y="66"/>
                  <a:pt x="1596" y="0"/>
                  <a:pt x="1861" y="132"/>
                </a:cubicBezTo>
                <a:cubicBezTo>
                  <a:pt x="2086" y="246"/>
                  <a:pt x="2315" y="339"/>
                  <a:pt x="2544" y="454"/>
                </a:cubicBezTo>
                <a:cubicBezTo>
                  <a:pt x="2730" y="546"/>
                  <a:pt x="2888" y="674"/>
                  <a:pt x="3065" y="776"/>
                </a:cubicBezTo>
                <a:cubicBezTo>
                  <a:pt x="3166" y="833"/>
                  <a:pt x="3285" y="846"/>
                  <a:pt x="3387" y="895"/>
                </a:cubicBezTo>
                <a:cubicBezTo>
                  <a:pt x="3722" y="1058"/>
                  <a:pt x="4212" y="1296"/>
                  <a:pt x="4591" y="129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3376440" y="3691080"/>
            <a:ext cx="1456560" cy="1531080"/>
          </a:xfrm>
          <a:custGeom>
            <a:rect b="b" l="l" r="r" t="t"/>
            <a:pathLst>
              <a:path extrusionOk="0" h="4257" w="4050">
                <a:moveTo>
                  <a:pt x="1001" y="3607"/>
                </a:moveTo>
                <a:cubicBezTo>
                  <a:pt x="785" y="3537"/>
                  <a:pt x="952" y="3625"/>
                  <a:pt x="842" y="3448"/>
                </a:cubicBezTo>
                <a:cubicBezTo>
                  <a:pt x="776" y="3338"/>
                  <a:pt x="635" y="3290"/>
                  <a:pt x="520" y="3250"/>
                </a:cubicBezTo>
                <a:cubicBezTo>
                  <a:pt x="467" y="3193"/>
                  <a:pt x="405" y="3148"/>
                  <a:pt x="357" y="3087"/>
                </a:cubicBezTo>
                <a:cubicBezTo>
                  <a:pt x="299" y="3012"/>
                  <a:pt x="198" y="2849"/>
                  <a:pt x="198" y="2849"/>
                </a:cubicBezTo>
                <a:cubicBezTo>
                  <a:pt x="132" y="2580"/>
                  <a:pt x="44" y="2319"/>
                  <a:pt x="0" y="2046"/>
                </a:cubicBezTo>
                <a:cubicBezTo>
                  <a:pt x="13" y="1658"/>
                  <a:pt x="4" y="1270"/>
                  <a:pt x="39" y="882"/>
                </a:cubicBezTo>
                <a:cubicBezTo>
                  <a:pt x="48" y="771"/>
                  <a:pt x="326" y="613"/>
                  <a:pt x="357" y="599"/>
                </a:cubicBezTo>
                <a:cubicBezTo>
                  <a:pt x="674" y="445"/>
                  <a:pt x="979" y="97"/>
                  <a:pt x="1283" y="0"/>
                </a:cubicBezTo>
                <a:cubicBezTo>
                  <a:pt x="1384" y="13"/>
                  <a:pt x="1605" y="22"/>
                  <a:pt x="1724" y="79"/>
                </a:cubicBezTo>
                <a:cubicBezTo>
                  <a:pt x="1896" y="163"/>
                  <a:pt x="1967" y="202"/>
                  <a:pt x="2165" y="242"/>
                </a:cubicBezTo>
                <a:cubicBezTo>
                  <a:pt x="2447" y="432"/>
                  <a:pt x="2814" y="441"/>
                  <a:pt x="3047" y="723"/>
                </a:cubicBezTo>
                <a:cubicBezTo>
                  <a:pt x="3352" y="1093"/>
                  <a:pt x="2933" y="608"/>
                  <a:pt x="3166" y="961"/>
                </a:cubicBezTo>
                <a:cubicBezTo>
                  <a:pt x="3197" y="1009"/>
                  <a:pt x="3250" y="1040"/>
                  <a:pt x="3285" y="1084"/>
                </a:cubicBezTo>
                <a:cubicBezTo>
                  <a:pt x="3396" y="1226"/>
                  <a:pt x="3449" y="1406"/>
                  <a:pt x="3568" y="1525"/>
                </a:cubicBezTo>
                <a:cubicBezTo>
                  <a:pt x="3660" y="1808"/>
                  <a:pt x="3599" y="1693"/>
                  <a:pt x="3727" y="1883"/>
                </a:cubicBezTo>
                <a:cubicBezTo>
                  <a:pt x="3753" y="2015"/>
                  <a:pt x="3775" y="2152"/>
                  <a:pt x="3806" y="2284"/>
                </a:cubicBezTo>
                <a:cubicBezTo>
                  <a:pt x="3841" y="2421"/>
                  <a:pt x="3899" y="2549"/>
                  <a:pt x="3925" y="2685"/>
                </a:cubicBezTo>
                <a:cubicBezTo>
                  <a:pt x="3978" y="2937"/>
                  <a:pt x="3969" y="3166"/>
                  <a:pt x="4049" y="3409"/>
                </a:cubicBezTo>
                <a:cubicBezTo>
                  <a:pt x="4013" y="3726"/>
                  <a:pt x="3987" y="3973"/>
                  <a:pt x="3647" y="4088"/>
                </a:cubicBezTo>
                <a:cubicBezTo>
                  <a:pt x="3541" y="4123"/>
                  <a:pt x="3431" y="4145"/>
                  <a:pt x="3325" y="4172"/>
                </a:cubicBezTo>
                <a:cubicBezTo>
                  <a:pt x="3272" y="4185"/>
                  <a:pt x="3166" y="4211"/>
                  <a:pt x="3166" y="4211"/>
                </a:cubicBezTo>
                <a:cubicBezTo>
                  <a:pt x="2946" y="4207"/>
                  <a:pt x="2037" y="4256"/>
                  <a:pt x="1561" y="4132"/>
                </a:cubicBezTo>
                <a:cubicBezTo>
                  <a:pt x="1393" y="4088"/>
                  <a:pt x="1199" y="3929"/>
                  <a:pt x="1080" y="3810"/>
                </a:cubicBezTo>
                <a:cubicBezTo>
                  <a:pt x="1018" y="3748"/>
                  <a:pt x="846" y="3607"/>
                  <a:pt x="1001" y="3607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2077920" y="2565360"/>
            <a:ext cx="1378800" cy="1861560"/>
          </a:xfrm>
          <a:custGeom>
            <a:rect b="b" l="l" r="r" t="t"/>
            <a:pathLst>
              <a:path extrusionOk="0" h="5174" w="3834">
                <a:moveTo>
                  <a:pt x="3325" y="3489"/>
                </a:moveTo>
                <a:cubicBezTo>
                  <a:pt x="3277" y="3731"/>
                  <a:pt x="3224" y="3965"/>
                  <a:pt x="3083" y="4168"/>
                </a:cubicBezTo>
                <a:cubicBezTo>
                  <a:pt x="3016" y="4371"/>
                  <a:pt x="2950" y="4569"/>
                  <a:pt x="2884" y="4772"/>
                </a:cubicBezTo>
                <a:cubicBezTo>
                  <a:pt x="2858" y="4852"/>
                  <a:pt x="2862" y="4949"/>
                  <a:pt x="2805" y="5010"/>
                </a:cubicBezTo>
                <a:cubicBezTo>
                  <a:pt x="2778" y="5037"/>
                  <a:pt x="2761" y="5076"/>
                  <a:pt x="2725" y="5094"/>
                </a:cubicBezTo>
                <a:cubicBezTo>
                  <a:pt x="2650" y="5134"/>
                  <a:pt x="2483" y="5173"/>
                  <a:pt x="2483" y="5173"/>
                </a:cubicBezTo>
                <a:cubicBezTo>
                  <a:pt x="2077" y="5151"/>
                  <a:pt x="1671" y="5160"/>
                  <a:pt x="1279" y="5050"/>
                </a:cubicBezTo>
                <a:cubicBezTo>
                  <a:pt x="1018" y="4979"/>
                  <a:pt x="802" y="4838"/>
                  <a:pt x="560" y="4732"/>
                </a:cubicBezTo>
                <a:cubicBezTo>
                  <a:pt x="410" y="4666"/>
                  <a:pt x="264" y="4582"/>
                  <a:pt x="158" y="4450"/>
                </a:cubicBezTo>
                <a:cubicBezTo>
                  <a:pt x="101" y="4375"/>
                  <a:pt x="0" y="4212"/>
                  <a:pt x="0" y="4212"/>
                </a:cubicBezTo>
                <a:cubicBezTo>
                  <a:pt x="48" y="3550"/>
                  <a:pt x="145" y="2840"/>
                  <a:pt x="357" y="2205"/>
                </a:cubicBezTo>
                <a:cubicBezTo>
                  <a:pt x="405" y="1817"/>
                  <a:pt x="436" y="1429"/>
                  <a:pt x="480" y="1040"/>
                </a:cubicBezTo>
                <a:cubicBezTo>
                  <a:pt x="498" y="868"/>
                  <a:pt x="520" y="776"/>
                  <a:pt x="679" y="723"/>
                </a:cubicBezTo>
                <a:cubicBezTo>
                  <a:pt x="851" y="542"/>
                  <a:pt x="648" y="727"/>
                  <a:pt x="882" y="599"/>
                </a:cubicBezTo>
                <a:cubicBezTo>
                  <a:pt x="1063" y="502"/>
                  <a:pt x="1173" y="383"/>
                  <a:pt x="1362" y="321"/>
                </a:cubicBezTo>
                <a:cubicBezTo>
                  <a:pt x="1512" y="163"/>
                  <a:pt x="1358" y="299"/>
                  <a:pt x="1561" y="198"/>
                </a:cubicBezTo>
                <a:cubicBezTo>
                  <a:pt x="1689" y="132"/>
                  <a:pt x="1742" y="48"/>
                  <a:pt x="1883" y="0"/>
                </a:cubicBezTo>
                <a:cubicBezTo>
                  <a:pt x="2293" y="101"/>
                  <a:pt x="2761" y="127"/>
                  <a:pt x="3127" y="361"/>
                </a:cubicBezTo>
                <a:cubicBezTo>
                  <a:pt x="3255" y="551"/>
                  <a:pt x="3374" y="758"/>
                  <a:pt x="3568" y="882"/>
                </a:cubicBezTo>
                <a:cubicBezTo>
                  <a:pt x="3621" y="961"/>
                  <a:pt x="3696" y="1032"/>
                  <a:pt x="3727" y="1124"/>
                </a:cubicBezTo>
                <a:cubicBezTo>
                  <a:pt x="3753" y="1204"/>
                  <a:pt x="3806" y="1362"/>
                  <a:pt x="3806" y="1362"/>
                </a:cubicBezTo>
                <a:cubicBezTo>
                  <a:pt x="3784" y="1923"/>
                  <a:pt x="3833" y="2628"/>
                  <a:pt x="3484" y="3127"/>
                </a:cubicBezTo>
                <a:cubicBezTo>
                  <a:pt x="3471" y="3162"/>
                  <a:pt x="3422" y="3489"/>
                  <a:pt x="3325" y="348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2"/>
          <p:cNvSpPr/>
          <p:nvPr/>
        </p:nvSpPr>
        <p:spPr>
          <a:xfrm>
            <a:off x="1447920" y="219240"/>
            <a:ext cx="5942880" cy="77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2"/>
          <p:cNvSpPr/>
          <p:nvPr/>
        </p:nvSpPr>
        <p:spPr>
          <a:xfrm>
            <a:off x="304920" y="1295280"/>
            <a:ext cx="8533800" cy="50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integration: 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Merging of data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multiple data stores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Careful integration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redundancies and inconsistencies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accuracy and speed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data mining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Entity identification problem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2"/>
              <a:buFont typeface="Arial"/>
              <a:buNone/>
            </a:pPr>
            <a:r>
              <a:t/>
            </a:r>
            <a:endParaRPr b="0" i="0" sz="16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–"/>
            </a:pP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same real world entity, </a:t>
            </a:r>
            <a:r>
              <a:rPr b="1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values from different sources are different</a:t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None/>
            </a:pPr>
            <a:r>
              <a:t/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None/>
            </a:pPr>
            <a:r>
              <a:t/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–"/>
            </a:pP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e.g., Bill Clinton = William Clinton</a:t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–"/>
            </a:pP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E.g:  </a:t>
            </a:r>
            <a:r>
              <a:rPr b="1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Customer_id </a:t>
            </a: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one database and </a:t>
            </a:r>
            <a:r>
              <a:rPr b="1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cust_number</a:t>
            </a: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other are same</a:t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None/>
            </a:pPr>
            <a:r>
              <a:t/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Detecting and resolving data value conflicts by using </a:t>
            </a:r>
            <a:r>
              <a:rPr b="1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None/>
            </a:pPr>
            <a:r>
              <a:t/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en-US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of data that describes and gives information about other data.</a:t>
            </a:r>
            <a:endParaRPr b="0" i="0" sz="22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380880" y="152280"/>
            <a:ext cx="838116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Handling Redundancy in Data Integration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4"/>
          <p:cNvSpPr/>
          <p:nvPr/>
        </p:nvSpPr>
        <p:spPr>
          <a:xfrm>
            <a:off x="380880" y="1295280"/>
            <a:ext cx="8305200" cy="518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38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edundant data occur often </a:t>
            </a:r>
            <a:r>
              <a:rPr b="1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integration of </a:t>
            </a:r>
            <a:endParaRPr b="1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38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t/>
            </a:r>
            <a:endParaRPr b="1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38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625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38625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Inconsistencies in attribute naming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also cause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38625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redundancies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8625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520" lvl="1" marL="74304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same attribute or object may have different names in different databases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Derivable data</a:t>
            </a:r>
            <a:r>
              <a:rPr b="0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One attribute may be a “derived” attribute in another table, e.g., annual revenue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Redundant attributes may be able to be detected by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 analysis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two attributes,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strongly one attribute implies the other,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available data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nominal data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b="1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(chi-square) test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 attributes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 coefficient and covariance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6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6"/>
          <p:cNvSpPr/>
          <p:nvPr/>
        </p:nvSpPr>
        <p:spPr>
          <a:xfrm>
            <a:off x="609480" y="291960"/>
            <a:ext cx="77922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231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b="1" baseline="3000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(chi-square) test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304920" y="1447920"/>
            <a:ext cx="838116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508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Char char="•"/>
            </a:pP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b="0" baseline="3000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(chi-square) test</a:t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Oij</a:t>
            </a:r>
            <a:r>
              <a:rPr b="0" i="0" lang="en-US" sz="1824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observed frequency</a:t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Eij</a:t>
            </a:r>
            <a:r>
              <a:rPr b="0" i="0" lang="en-US" sz="1824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expected frequency</a:t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Char char="•"/>
            </a:pP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larger the Χ</a:t>
            </a:r>
            <a:r>
              <a:rPr b="0" baseline="3000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value, </a:t>
            </a:r>
            <a:r>
              <a:rPr b="1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more likely the variables are related</a:t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None/>
            </a:pPr>
            <a:r>
              <a:t/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24"/>
              <a:buFont typeface="Arial"/>
              <a:buChar char="•"/>
            </a:pP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cells that contribute the most to the Χ</a:t>
            </a:r>
            <a:r>
              <a:rPr b="0" baseline="3000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 </a:t>
            </a:r>
            <a:r>
              <a:rPr b="1" i="0" lang="en-US" sz="18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those whose actual count is very different from the expected count</a:t>
            </a:r>
            <a:endParaRPr b="0" i="0" sz="182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1676520"/>
            <a:ext cx="3145320" cy="9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80" y="2666880"/>
            <a:ext cx="4658760" cy="8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7"/>
          <p:cNvSpPr/>
          <p:nvPr/>
        </p:nvSpPr>
        <p:spPr>
          <a:xfrm>
            <a:off x="7238880" y="6581520"/>
            <a:ext cx="1904400" cy="27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7"/>
          <p:cNvSpPr/>
          <p:nvPr/>
        </p:nvSpPr>
        <p:spPr>
          <a:xfrm>
            <a:off x="685800" y="216000"/>
            <a:ext cx="77922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Chi-Square Calculation: An Example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7"/>
          <p:cNvSpPr/>
          <p:nvPr/>
        </p:nvSpPr>
        <p:spPr>
          <a:xfrm>
            <a:off x="304920" y="1447920"/>
            <a:ext cx="8533800" cy="5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51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two attributes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preferred reading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numbers in parenthesis are expected counts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) calculated based on the data distribution in the two categories)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7"/>
          <p:cNvSpPr/>
          <p:nvPr/>
        </p:nvSpPr>
        <p:spPr>
          <a:xfrm>
            <a:off x="6299280" y="2625840"/>
            <a:ext cx="116784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7"/>
          <p:cNvSpPr/>
          <p:nvPr/>
        </p:nvSpPr>
        <p:spPr>
          <a:xfrm>
            <a:off x="6299280" y="2625840"/>
            <a:ext cx="11678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1500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7"/>
          <p:cNvSpPr/>
          <p:nvPr/>
        </p:nvSpPr>
        <p:spPr>
          <a:xfrm>
            <a:off x="4727520" y="2625840"/>
            <a:ext cx="157104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7"/>
          <p:cNvSpPr/>
          <p:nvPr/>
        </p:nvSpPr>
        <p:spPr>
          <a:xfrm>
            <a:off x="4727520" y="2625840"/>
            <a:ext cx="15710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1200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7"/>
          <p:cNvSpPr/>
          <p:nvPr/>
        </p:nvSpPr>
        <p:spPr>
          <a:xfrm>
            <a:off x="3591000" y="2625840"/>
            <a:ext cx="113580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7"/>
          <p:cNvSpPr/>
          <p:nvPr/>
        </p:nvSpPr>
        <p:spPr>
          <a:xfrm>
            <a:off x="3591000" y="2625840"/>
            <a:ext cx="113580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7"/>
          <p:cNvSpPr/>
          <p:nvPr/>
        </p:nvSpPr>
        <p:spPr>
          <a:xfrm>
            <a:off x="1371600" y="2625840"/>
            <a:ext cx="221868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7"/>
          <p:cNvSpPr/>
          <p:nvPr/>
        </p:nvSpPr>
        <p:spPr>
          <a:xfrm>
            <a:off x="1371600" y="2625840"/>
            <a:ext cx="221868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Sum(col.)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6299280" y="2208240"/>
            <a:ext cx="116784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6299280" y="2208240"/>
            <a:ext cx="11678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1050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7"/>
          <p:cNvSpPr/>
          <p:nvPr/>
        </p:nvSpPr>
        <p:spPr>
          <a:xfrm>
            <a:off x="4727520" y="2208240"/>
            <a:ext cx="157104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4727520" y="2208240"/>
            <a:ext cx="15710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1000()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3591000" y="2208240"/>
            <a:ext cx="113580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3591000" y="2208240"/>
            <a:ext cx="113580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1371600" y="2208240"/>
            <a:ext cx="221868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1371600" y="2208240"/>
            <a:ext cx="221868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 like science fiction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7"/>
          <p:cNvSpPr/>
          <p:nvPr/>
        </p:nvSpPr>
        <p:spPr>
          <a:xfrm>
            <a:off x="6299280" y="1790640"/>
            <a:ext cx="116784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7"/>
          <p:cNvSpPr/>
          <p:nvPr/>
        </p:nvSpPr>
        <p:spPr>
          <a:xfrm>
            <a:off x="6299280" y="1790640"/>
            <a:ext cx="11678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7"/>
          <p:cNvSpPr/>
          <p:nvPr/>
        </p:nvSpPr>
        <p:spPr>
          <a:xfrm>
            <a:off x="4727520" y="1790640"/>
            <a:ext cx="157104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7"/>
          <p:cNvSpPr/>
          <p:nvPr/>
        </p:nvSpPr>
        <p:spPr>
          <a:xfrm>
            <a:off x="4727520" y="1790640"/>
            <a:ext cx="15710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200()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7"/>
          <p:cNvSpPr/>
          <p:nvPr/>
        </p:nvSpPr>
        <p:spPr>
          <a:xfrm>
            <a:off x="3591000" y="1790640"/>
            <a:ext cx="113580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7"/>
          <p:cNvSpPr/>
          <p:nvPr/>
        </p:nvSpPr>
        <p:spPr>
          <a:xfrm>
            <a:off x="3591000" y="1790640"/>
            <a:ext cx="113580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250()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7"/>
          <p:cNvSpPr/>
          <p:nvPr/>
        </p:nvSpPr>
        <p:spPr>
          <a:xfrm>
            <a:off x="1371600" y="1790640"/>
            <a:ext cx="2218680" cy="41688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1371600" y="1790640"/>
            <a:ext cx="221868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Like science fiction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6299280" y="1447920"/>
            <a:ext cx="116784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6299280" y="1447920"/>
            <a:ext cx="1167840" cy="33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 (row)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4727520" y="1447920"/>
            <a:ext cx="157104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4727520" y="1447920"/>
            <a:ext cx="1571040" cy="3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female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3591000" y="1447920"/>
            <a:ext cx="113580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3591000" y="1447920"/>
            <a:ext cx="1135800" cy="3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1371600" y="1447920"/>
            <a:ext cx="221868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47"/>
          <p:cNvCxnSpPr/>
          <p:nvPr/>
        </p:nvCxnSpPr>
        <p:spPr>
          <a:xfrm>
            <a:off x="1371600" y="1447560"/>
            <a:ext cx="60958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47"/>
          <p:cNvCxnSpPr/>
          <p:nvPr/>
        </p:nvCxnSpPr>
        <p:spPr>
          <a:xfrm>
            <a:off x="1371600" y="1790640"/>
            <a:ext cx="6095880" cy="144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47"/>
          <p:cNvCxnSpPr/>
          <p:nvPr/>
        </p:nvCxnSpPr>
        <p:spPr>
          <a:xfrm>
            <a:off x="1371600" y="2207880"/>
            <a:ext cx="6095880" cy="18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47"/>
          <p:cNvCxnSpPr/>
          <p:nvPr/>
        </p:nvCxnSpPr>
        <p:spPr>
          <a:xfrm>
            <a:off x="1371600" y="2625480"/>
            <a:ext cx="6095880" cy="18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47"/>
          <p:cNvCxnSpPr/>
          <p:nvPr/>
        </p:nvCxnSpPr>
        <p:spPr>
          <a:xfrm>
            <a:off x="1371600" y="3043080"/>
            <a:ext cx="6095880" cy="144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47"/>
          <p:cNvCxnSpPr/>
          <p:nvPr/>
        </p:nvCxnSpPr>
        <p:spPr>
          <a:xfrm>
            <a:off x="1371600" y="1447560"/>
            <a:ext cx="1440" cy="15955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p47"/>
          <p:cNvCxnSpPr/>
          <p:nvPr/>
        </p:nvCxnSpPr>
        <p:spPr>
          <a:xfrm>
            <a:off x="3590640" y="1447560"/>
            <a:ext cx="1800" cy="159552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47"/>
          <p:cNvCxnSpPr/>
          <p:nvPr/>
        </p:nvCxnSpPr>
        <p:spPr>
          <a:xfrm>
            <a:off x="4727520" y="1447560"/>
            <a:ext cx="1440" cy="159552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47"/>
          <p:cNvCxnSpPr/>
          <p:nvPr/>
        </p:nvCxnSpPr>
        <p:spPr>
          <a:xfrm>
            <a:off x="6298920" y="1447560"/>
            <a:ext cx="1800" cy="159552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7" name="Google Shape;647;p47"/>
          <p:cNvCxnSpPr/>
          <p:nvPr/>
        </p:nvCxnSpPr>
        <p:spPr>
          <a:xfrm>
            <a:off x="7467480" y="1447560"/>
            <a:ext cx="1440" cy="15955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ecd5aec2767723a_0"/>
          <p:cNvSpPr/>
          <p:nvPr/>
        </p:nvSpPr>
        <p:spPr>
          <a:xfrm>
            <a:off x="7238880" y="6581520"/>
            <a:ext cx="1904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ecd5aec2767723a_0"/>
          <p:cNvSpPr/>
          <p:nvPr/>
        </p:nvSpPr>
        <p:spPr>
          <a:xfrm>
            <a:off x="685800" y="216000"/>
            <a:ext cx="77922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Chi-Square Calculation: An Example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ecd5aec2767723a_0"/>
          <p:cNvSpPr/>
          <p:nvPr/>
        </p:nvSpPr>
        <p:spPr>
          <a:xfrm>
            <a:off x="304920" y="1447920"/>
            <a:ext cx="8533800" cy="5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51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two attributes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preferred reading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(chi-square) calculation (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numbers in parenthesis are expected counts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calculated based on the data distribution in the two categories)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ecd5aec2767723a_0"/>
          <p:cNvSpPr/>
          <p:nvPr/>
        </p:nvSpPr>
        <p:spPr>
          <a:xfrm>
            <a:off x="6299280" y="2625840"/>
            <a:ext cx="11679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ecd5aec2767723a_0"/>
          <p:cNvSpPr/>
          <p:nvPr/>
        </p:nvSpPr>
        <p:spPr>
          <a:xfrm>
            <a:off x="6299280" y="2625840"/>
            <a:ext cx="1167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1500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ecd5aec2767723a_0"/>
          <p:cNvSpPr/>
          <p:nvPr/>
        </p:nvSpPr>
        <p:spPr>
          <a:xfrm>
            <a:off x="4727520" y="2625840"/>
            <a:ext cx="15711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ecd5aec2767723a_0"/>
          <p:cNvSpPr/>
          <p:nvPr/>
        </p:nvSpPr>
        <p:spPr>
          <a:xfrm>
            <a:off x="4727520" y="2625840"/>
            <a:ext cx="1571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1200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ecd5aec2767723a_0"/>
          <p:cNvSpPr/>
          <p:nvPr/>
        </p:nvSpPr>
        <p:spPr>
          <a:xfrm>
            <a:off x="3591000" y="2625840"/>
            <a:ext cx="11358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ecd5aec2767723a_0"/>
          <p:cNvSpPr/>
          <p:nvPr/>
        </p:nvSpPr>
        <p:spPr>
          <a:xfrm>
            <a:off x="3591000" y="2625840"/>
            <a:ext cx="113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ecd5aec2767723a_0"/>
          <p:cNvSpPr/>
          <p:nvPr/>
        </p:nvSpPr>
        <p:spPr>
          <a:xfrm>
            <a:off x="1371600" y="2625840"/>
            <a:ext cx="22188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ecd5aec2767723a_0"/>
          <p:cNvSpPr/>
          <p:nvPr/>
        </p:nvSpPr>
        <p:spPr>
          <a:xfrm>
            <a:off x="1371600" y="2625840"/>
            <a:ext cx="2218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Sum(col.)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1ecd5aec2767723a_0"/>
          <p:cNvSpPr/>
          <p:nvPr/>
        </p:nvSpPr>
        <p:spPr>
          <a:xfrm>
            <a:off x="6299280" y="2208240"/>
            <a:ext cx="11679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1ecd5aec2767723a_0"/>
          <p:cNvSpPr/>
          <p:nvPr/>
        </p:nvSpPr>
        <p:spPr>
          <a:xfrm>
            <a:off x="6299280" y="2208240"/>
            <a:ext cx="1167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1050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ecd5aec2767723a_0"/>
          <p:cNvSpPr/>
          <p:nvPr/>
        </p:nvSpPr>
        <p:spPr>
          <a:xfrm>
            <a:off x="4727520" y="2208240"/>
            <a:ext cx="15711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ecd5aec2767723a_0"/>
          <p:cNvSpPr/>
          <p:nvPr/>
        </p:nvSpPr>
        <p:spPr>
          <a:xfrm>
            <a:off x="4727520" y="2208240"/>
            <a:ext cx="1571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1000(840)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ecd5aec2767723a_0"/>
          <p:cNvSpPr/>
          <p:nvPr/>
        </p:nvSpPr>
        <p:spPr>
          <a:xfrm>
            <a:off x="3591000" y="2208240"/>
            <a:ext cx="11358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ecd5aec2767723a_0"/>
          <p:cNvSpPr/>
          <p:nvPr/>
        </p:nvSpPr>
        <p:spPr>
          <a:xfrm>
            <a:off x="3591000" y="2208240"/>
            <a:ext cx="113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50(210)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ecd5aec2767723a_0"/>
          <p:cNvSpPr/>
          <p:nvPr/>
        </p:nvSpPr>
        <p:spPr>
          <a:xfrm>
            <a:off x="1371600" y="2208240"/>
            <a:ext cx="22188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ecd5aec2767723a_0"/>
          <p:cNvSpPr/>
          <p:nvPr/>
        </p:nvSpPr>
        <p:spPr>
          <a:xfrm>
            <a:off x="1371600" y="2208240"/>
            <a:ext cx="2218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 like science fiction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ecd5aec2767723a_0"/>
          <p:cNvSpPr/>
          <p:nvPr/>
        </p:nvSpPr>
        <p:spPr>
          <a:xfrm>
            <a:off x="6299280" y="1790640"/>
            <a:ext cx="11679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1ecd5aec2767723a_0"/>
          <p:cNvSpPr/>
          <p:nvPr/>
        </p:nvSpPr>
        <p:spPr>
          <a:xfrm>
            <a:off x="6299280" y="1790640"/>
            <a:ext cx="1167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ecd5aec2767723a_0"/>
          <p:cNvSpPr/>
          <p:nvPr/>
        </p:nvSpPr>
        <p:spPr>
          <a:xfrm>
            <a:off x="4727520" y="1790640"/>
            <a:ext cx="15711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ecd5aec2767723a_0"/>
          <p:cNvSpPr/>
          <p:nvPr/>
        </p:nvSpPr>
        <p:spPr>
          <a:xfrm>
            <a:off x="4727520" y="1790640"/>
            <a:ext cx="1571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200(360)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ecd5aec2767723a_0"/>
          <p:cNvSpPr/>
          <p:nvPr/>
        </p:nvSpPr>
        <p:spPr>
          <a:xfrm>
            <a:off x="3591000" y="1790640"/>
            <a:ext cx="11358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ecd5aec2767723a_0"/>
          <p:cNvSpPr/>
          <p:nvPr/>
        </p:nvSpPr>
        <p:spPr>
          <a:xfrm>
            <a:off x="3591000" y="1790640"/>
            <a:ext cx="113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250(90)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ecd5aec2767723a_0"/>
          <p:cNvSpPr/>
          <p:nvPr/>
        </p:nvSpPr>
        <p:spPr>
          <a:xfrm>
            <a:off x="1371600" y="1790640"/>
            <a:ext cx="2218800" cy="417000"/>
          </a:xfrm>
          <a:prstGeom prst="roundRect">
            <a:avLst>
              <a:gd fmla="val 38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ecd5aec2767723a_0"/>
          <p:cNvSpPr/>
          <p:nvPr/>
        </p:nvSpPr>
        <p:spPr>
          <a:xfrm>
            <a:off x="1371600" y="1790640"/>
            <a:ext cx="2218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Like science fiction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ecd5aec2767723a_0"/>
          <p:cNvSpPr/>
          <p:nvPr/>
        </p:nvSpPr>
        <p:spPr>
          <a:xfrm>
            <a:off x="6299280" y="1447920"/>
            <a:ext cx="116790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ecd5aec2767723a_0"/>
          <p:cNvSpPr/>
          <p:nvPr/>
        </p:nvSpPr>
        <p:spPr>
          <a:xfrm>
            <a:off x="6299280" y="1447920"/>
            <a:ext cx="1167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 (row)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ecd5aec2767723a_0"/>
          <p:cNvSpPr/>
          <p:nvPr/>
        </p:nvSpPr>
        <p:spPr>
          <a:xfrm>
            <a:off x="4727520" y="1447920"/>
            <a:ext cx="157110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ecd5aec2767723a_0"/>
          <p:cNvSpPr/>
          <p:nvPr/>
        </p:nvSpPr>
        <p:spPr>
          <a:xfrm>
            <a:off x="4727520" y="1447920"/>
            <a:ext cx="157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female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ecd5aec2767723a_0"/>
          <p:cNvSpPr/>
          <p:nvPr/>
        </p:nvSpPr>
        <p:spPr>
          <a:xfrm>
            <a:off x="3591000" y="1447920"/>
            <a:ext cx="113580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ecd5aec2767723a_0"/>
          <p:cNvSpPr/>
          <p:nvPr/>
        </p:nvSpPr>
        <p:spPr>
          <a:xfrm>
            <a:off x="3591000" y="1447920"/>
            <a:ext cx="1135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ecd5aec2767723a_0"/>
          <p:cNvSpPr/>
          <p:nvPr/>
        </p:nvSpPr>
        <p:spPr>
          <a:xfrm>
            <a:off x="1371600" y="1447920"/>
            <a:ext cx="2218800" cy="342000"/>
          </a:xfrm>
          <a:prstGeom prst="roundRect">
            <a:avLst>
              <a:gd fmla="val 46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g1ecd5aec2767723a_0"/>
          <p:cNvCxnSpPr/>
          <p:nvPr/>
        </p:nvCxnSpPr>
        <p:spPr>
          <a:xfrm>
            <a:off x="1371600" y="1447560"/>
            <a:ext cx="60960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g1ecd5aec2767723a_0"/>
          <p:cNvCxnSpPr/>
          <p:nvPr/>
        </p:nvCxnSpPr>
        <p:spPr>
          <a:xfrm>
            <a:off x="1371600" y="1790640"/>
            <a:ext cx="6096000" cy="15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g1ecd5aec2767723a_0"/>
          <p:cNvCxnSpPr/>
          <p:nvPr/>
        </p:nvCxnSpPr>
        <p:spPr>
          <a:xfrm>
            <a:off x="1371600" y="2207880"/>
            <a:ext cx="6096000" cy="18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g1ecd5aec2767723a_0"/>
          <p:cNvCxnSpPr/>
          <p:nvPr/>
        </p:nvCxnSpPr>
        <p:spPr>
          <a:xfrm>
            <a:off x="1371600" y="2625480"/>
            <a:ext cx="6096000" cy="18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0" name="Google Shape;690;g1ecd5aec2767723a_0"/>
          <p:cNvCxnSpPr/>
          <p:nvPr/>
        </p:nvCxnSpPr>
        <p:spPr>
          <a:xfrm>
            <a:off x="1371600" y="3043080"/>
            <a:ext cx="6096000" cy="15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1" name="Google Shape;691;g1ecd5aec2767723a_0"/>
          <p:cNvCxnSpPr/>
          <p:nvPr/>
        </p:nvCxnSpPr>
        <p:spPr>
          <a:xfrm>
            <a:off x="1371600" y="1447560"/>
            <a:ext cx="1500" cy="15954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g1ecd5aec2767723a_0"/>
          <p:cNvCxnSpPr/>
          <p:nvPr/>
        </p:nvCxnSpPr>
        <p:spPr>
          <a:xfrm>
            <a:off x="3590640" y="1447560"/>
            <a:ext cx="1800" cy="15954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g1ecd5aec2767723a_0"/>
          <p:cNvCxnSpPr/>
          <p:nvPr/>
        </p:nvCxnSpPr>
        <p:spPr>
          <a:xfrm>
            <a:off x="4727520" y="1447560"/>
            <a:ext cx="1500" cy="15954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g1ecd5aec2767723a_0"/>
          <p:cNvCxnSpPr/>
          <p:nvPr/>
        </p:nvCxnSpPr>
        <p:spPr>
          <a:xfrm>
            <a:off x="6298920" y="1447560"/>
            <a:ext cx="1800" cy="15954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g1ecd5aec2767723a_0"/>
          <p:cNvCxnSpPr/>
          <p:nvPr/>
        </p:nvCxnSpPr>
        <p:spPr>
          <a:xfrm>
            <a:off x="7467480" y="1447560"/>
            <a:ext cx="1500" cy="15954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8"/>
          <p:cNvSpPr/>
          <p:nvPr/>
        </p:nvSpPr>
        <p:spPr>
          <a:xfrm>
            <a:off x="855600" y="2057411"/>
            <a:ext cx="7432800" cy="4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b="0" i="0" sz="9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b="0" i="0" sz="9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b="0" i="0" sz="9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b="0" i="0" sz="9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b="0" i="0" sz="9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56"/>
              <a:buFont typeface="Arial"/>
              <a:buChar char="•"/>
            </a:pPr>
            <a:r>
              <a:rPr b="0" i="0" lang="en-US" sz="14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level of significance value 0.001 and the degree of freedom (r-1)(c-1), we can check the hypothesis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56"/>
              <a:buFont typeface="Arial"/>
              <a:buNone/>
            </a:pPr>
            <a:r>
              <a:t/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456"/>
              <a:buFont typeface="Arial"/>
              <a:buChar char="•"/>
            </a:pPr>
            <a:r>
              <a:rPr b="0" i="0" lang="en-US" sz="14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our computed value is above this 10.828 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56"/>
              <a:buFont typeface="Arial"/>
              <a:buNone/>
            </a:pPr>
            <a:r>
              <a:t/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664"/>
              <a:buFont typeface="Arial"/>
              <a:buChar char="•"/>
            </a:pPr>
            <a:r>
              <a:rPr b="0" i="0" lang="en-US" sz="16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our computed value is above this, </a:t>
            </a:r>
            <a:r>
              <a:rPr b="1" i="0" lang="en-US" sz="16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reject the hypothesis that </a:t>
            </a:r>
            <a:r>
              <a:rPr b="1" i="1" lang="en-US" sz="16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and preferred reading are independent and conclude that </a:t>
            </a:r>
            <a:r>
              <a:rPr b="1" i="0" lang="en-US" sz="16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two attributes are (strongly) correlated for the given group of people.</a:t>
            </a:r>
            <a:endParaRPr b="0" i="0" sz="166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7432920" cy="94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Attributes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Char char="•"/>
            </a:pP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nominal attribute 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only </a:t>
            </a:r>
            <a:r>
              <a:rPr b="1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categories 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states 0 or 1</a:t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•"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184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attribute is absent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•"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184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attribute is present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None/>
            </a:pPr>
            <a:r>
              <a:t/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Char char="•"/>
            </a:pP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</a:t>
            </a:r>
            <a:r>
              <a:rPr b="1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smoker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b="1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object, 1</a:t>
            </a:r>
            <a:r>
              <a:rPr b="0" i="0" lang="en-US" sz="2548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patient smokes,0</a:t>
            </a:r>
            <a:r>
              <a:rPr b="0" i="0" lang="en-US" sz="2548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smoker</a:t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None/>
            </a:pPr>
            <a:r>
              <a:t/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Char char="•"/>
            </a:pP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attribute is </a:t>
            </a:r>
            <a:r>
              <a:rPr b="1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symmetric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–"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both of its states are </a:t>
            </a:r>
            <a:r>
              <a:rPr b="1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equally valuable </a:t>
            </a: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carry </a:t>
            </a:r>
            <a:r>
              <a:rPr b="1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weight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–"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 gender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9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data transformation, the data are transformed or </a:t>
            </a:r>
            <a:r>
              <a:rPr b="1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consolidated into forms appropriate for mining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transformation can involve: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–"/>
            </a:pPr>
            <a:r>
              <a:rPr b="1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Smoothing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 to </a:t>
            </a:r>
            <a:r>
              <a:rPr b="1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noise from the data</a:t>
            </a: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techniques </a:t>
            </a:r>
            <a:r>
              <a:rPr b="1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binning, regression, and clustering</a:t>
            </a: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–"/>
            </a:pPr>
            <a:r>
              <a:rPr b="1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1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or aggregation operations </a:t>
            </a: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applied to the data.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Eg: the daily sales data may be aggregated so as to compute monthly and annual total amounts. 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Char char="•"/>
            </a:pPr>
            <a:r>
              <a:rPr b="1" i="0" lang="en-US" sz="19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r>
              <a:rPr b="0" i="0" lang="en-US" sz="19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data</a:t>
            </a:r>
            <a:endParaRPr b="0" i="0" sz="19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–"/>
            </a:pP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low-level or “primitive” (raw) data are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replaced by higher-level concepts </a:t>
            </a: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 the use of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 hierarchies</a:t>
            </a: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–"/>
            </a:pP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categorical attributes,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street</a:t>
            </a: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can be generalized to higher-level concepts, like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city or country.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–"/>
            </a:pP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Similarly, values for numerical attributes,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age</a:t>
            </a: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may be mapped to higher-level concepts, like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youth, middle-aged, and senior.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1" i="0" lang="en-US" sz="17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b="0" i="0" sz="17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–"/>
            </a:pP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attribute data are scaled so </a:t>
            </a:r>
            <a:r>
              <a:rPr b="1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to fall within a small specified range</a:t>
            </a:r>
            <a:r>
              <a:rPr b="0" i="0" lang="en-US" sz="1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such as - 1.0 to 1.0, or 0.0 to 1.0 .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construction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 construction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attributes are constructed and added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given set of attributes to help the mining process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fall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a small specified range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many methods for data normalization.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normalization,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z-score normalization,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normalization by decimal scaling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1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normalization: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5257800"/>
            <a:ext cx="528156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z-score normalization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zero-mean normalization)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method of normalization is useful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actual minimum and maximum of attribute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are unknown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values for an attribute A, are normalized based on the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Â and standard deviation σ </a:t>
            </a:r>
            <a:r>
              <a:rPr b="1" baseline="-2500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5105520"/>
            <a:ext cx="2166840" cy="102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Normalization by decimal scaling: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normalizes by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moving the decimal point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values of attribute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decimal points moved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depends on the maximum absolute value of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j is the smallest integer such that Max(|v’|) &lt; 1.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4191120"/>
            <a:ext cx="1980360" cy="91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construction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Char char="•"/>
            </a:pPr>
            <a:r>
              <a:rPr b="1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attributes are constructed </a:t>
            </a:r>
            <a:r>
              <a:rPr b="0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given attributes and </a:t>
            </a:r>
            <a:r>
              <a:rPr b="1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added </a:t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None/>
            </a:pPr>
            <a:r>
              <a:t/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Char char="•"/>
            </a:pPr>
            <a:r>
              <a:rPr b="0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help improve the </a:t>
            </a:r>
            <a:r>
              <a:rPr b="1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and understanding </a:t>
            </a:r>
            <a:r>
              <a:rPr b="0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structure in high-dimensional data. </a:t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None/>
            </a:pPr>
            <a:r>
              <a:t/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Char char="•"/>
            </a:pPr>
            <a:r>
              <a:rPr b="0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we may wish to add the attribute </a:t>
            </a:r>
            <a:r>
              <a:rPr b="1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r>
              <a:rPr b="0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the attributes </a:t>
            </a:r>
            <a:r>
              <a:rPr b="1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height and width</a:t>
            </a:r>
            <a:r>
              <a:rPr b="1" i="1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None/>
            </a:pPr>
            <a:r>
              <a:t/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444"/>
              <a:buFont typeface="Arial"/>
              <a:buChar char="•"/>
            </a:pPr>
            <a:r>
              <a:rPr b="1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combining attributes</a:t>
            </a:r>
            <a:r>
              <a:rPr b="0" i="0" lang="en-US" sz="24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0" i="0" sz="24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068"/>
              <a:buFont typeface="Arial"/>
              <a:buChar char="–"/>
            </a:pPr>
            <a:r>
              <a:rPr b="0" i="0" lang="en-US" sz="20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construction can </a:t>
            </a:r>
            <a:r>
              <a:rPr b="1" i="0" lang="en-US" sz="20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discover missing information about the relationships between data attributes </a:t>
            </a:r>
            <a:r>
              <a:rPr b="0" i="0" lang="en-US" sz="20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can be useful for knowledge discovery.</a:t>
            </a:r>
            <a:endParaRPr b="0" i="0" sz="20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Reduction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obtain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reduced representation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data set that is much smaller in volume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maintains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original data.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on the reduced data set should be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efficient yet produce the same analytical results.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Strategies for data reduction include the following: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3720" lvl="2" marL="131436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cube aggregation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3720" lvl="3" marL="177156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aggregation operations are applied to the data in the construction of a data cube.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3720" lvl="2" marL="131436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subset selection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3720" lvl="3" marL="177156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irrelevant, weakly relevant, or redundant attributes or dimensions may be detected and removed.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3720" lvl="2" marL="131436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3720" lvl="3" marL="177156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encoding mechanisms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used to reduce the data set size.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8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rPr b="1" i="0" lang="en-US" sz="17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  Numerosity reduction</a:t>
            </a:r>
            <a:endParaRPr b="0" i="0" sz="176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Char char="–"/>
            </a:pPr>
            <a:r>
              <a:rPr b="0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the data are </a:t>
            </a:r>
            <a:r>
              <a:rPr b="1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replaced or estimated by alternative</a:t>
            </a:r>
            <a:r>
              <a:rPr b="0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smaller data representations such as parametric models (which need store only the model parameters instead of the actual data)</a:t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None/>
            </a:pPr>
            <a:r>
              <a:t/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Char char="–"/>
            </a:pPr>
            <a:r>
              <a:rPr b="0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nonparametric methods such as clustering, sampling, and the use of histograms.</a:t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None/>
            </a:pPr>
            <a:r>
              <a:t/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320" lvl="0" marL="743040" marR="0" rtl="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None/>
            </a:pPr>
            <a:r>
              <a:rPr b="1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   </a:t>
            </a:r>
            <a:r>
              <a:rPr b="1" i="0" lang="en-US" sz="17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Discretization and concept hierarchy generation</a:t>
            </a:r>
            <a:endParaRPr b="0" i="0" sz="176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Char char="–"/>
            </a:pPr>
            <a:r>
              <a:rPr b="0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raw data values for attributes are replaced by </a:t>
            </a:r>
            <a:r>
              <a:rPr b="1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ranges or higher conceptual levels. </a:t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None/>
            </a:pPr>
            <a:r>
              <a:t/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344"/>
              <a:buFont typeface="Arial"/>
              <a:buChar char="–"/>
            </a:pPr>
            <a:r>
              <a:rPr b="0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the mining of data at </a:t>
            </a:r>
            <a:r>
              <a:rPr b="1" i="0" lang="en-US" sz="13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levels of abstraction.</a:t>
            </a:r>
            <a:endParaRPr b="0" i="0" sz="13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Asymmetric 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Outcomes of the states are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equally important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HIV positive(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rarest one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coded as more important) and negative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Cube Aggregation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cubes provide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access to precomputed, summarized data.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thereby benefiting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on-line analytical processing as well as data mining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120" y="3812040"/>
            <a:ext cx="3780720" cy="26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Subset Selection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0"/>
          <p:cNvSpPr/>
          <p:nvPr/>
        </p:nvSpPr>
        <p:spPr>
          <a:xfrm>
            <a:off x="53352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sets for analysis may contain hundreds of attributes, many of which may be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irrelevant to the mining task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Added volume of irrelevant or redundant attributes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slow down the mining process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subset selection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reduces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set size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irrelevant or redundant attributes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on a reduced set of attributes has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benefit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reduces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attributes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appearing in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discovered patterns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helping to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the patterns easier to understand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0" i="1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1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we find a ‘good’ subset of the original attributes</a:t>
            </a:r>
            <a:r>
              <a:rPr b="0" i="1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1"/>
          <p:cNvSpPr/>
          <p:nvPr/>
        </p:nvSpPr>
        <p:spPr>
          <a:xfrm>
            <a:off x="457200" y="1600200"/>
            <a:ext cx="822888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Char char="•"/>
            </a:pP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attributes</a:t>
            </a: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there are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possible subsets. </a:t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None/>
            </a:pPr>
            <a:r>
              <a:t/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Char char="•"/>
            </a:pP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exhaustive search for the optimal subset is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expensive</a:t>
            </a: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as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and the number of data classes increase. </a:t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None/>
            </a:pPr>
            <a:r>
              <a:t/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Char char="•"/>
            </a:pP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heuristic methods </a:t>
            </a: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explore a reduced search space are commonly used</a:t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None/>
            </a:pPr>
            <a:r>
              <a:t/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Char char="•"/>
            </a:pP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methods are typically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greedy</a:t>
            </a: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that, while searching through attribute space, they always make what looks to be the best choice at the time.</a:t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None/>
            </a:pPr>
            <a:r>
              <a:t/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366"/>
              <a:buFont typeface="Arial"/>
              <a:buChar char="•"/>
            </a:pPr>
            <a:r>
              <a:rPr b="0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greedy methods </a:t>
            </a:r>
            <a:r>
              <a:rPr b="1" i="0" lang="en-US" sz="23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effective in practice and may come close to estimating an optimal solution</a:t>
            </a:r>
            <a:endParaRPr b="0" i="0" sz="23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heuristic methods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attribute subset selection include the following techniques: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Google Shape;80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743200"/>
            <a:ext cx="7238160" cy="37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6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Stepwise forward selection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procedure starts with an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empty set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attributes as the reduced set.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original attributes is determined and added to the reduced set. At each subsequent iteration or step, original attributes is added to the set.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best of the remaining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Stepwise backward elimination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procedure starts with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set of attributes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At each step, it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removes the worst attribute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remaining in the set.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2"/>
              <a:buFont typeface="Arial"/>
              <a:buChar char="•"/>
            </a:pPr>
            <a:r>
              <a:rPr b="1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 of forward selection and backward elimination</a:t>
            </a:r>
            <a:r>
              <a:rPr b="0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7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Char char="–"/>
            </a:pPr>
            <a:r>
              <a:rPr b="0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stepwise forward selection and backward elimination methods can be combined </a:t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Char char="–"/>
            </a:pPr>
            <a:r>
              <a:rPr b="0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each step, the procedure selects the </a:t>
            </a:r>
            <a:r>
              <a:rPr b="1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attribute and removes the worst from among the remaining attributes</a:t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None/>
            </a:pPr>
            <a:r>
              <a:t/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792"/>
              <a:buFont typeface="Arial"/>
              <a:buChar char="•"/>
            </a:pPr>
            <a:r>
              <a:rPr b="1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Decision tree induction</a:t>
            </a:r>
            <a:r>
              <a:rPr b="0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7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Char char="–"/>
            </a:pPr>
            <a:r>
              <a:rPr b="0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 induction constructs a flowchart like structure</a:t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Char char="–"/>
            </a:pPr>
            <a:r>
              <a:rPr b="0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nodes denotes a test on an attribute,</a:t>
            </a:r>
            <a:r>
              <a:rPr b="0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Char char="–"/>
            </a:pPr>
            <a:r>
              <a:rPr b="1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branch corresponds to an outcome of the test</a:t>
            </a:r>
            <a:r>
              <a:rPr b="0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568"/>
              <a:buFont typeface="Arial"/>
              <a:buChar char="–"/>
            </a:pPr>
            <a:r>
              <a:rPr b="1" i="0" lang="en-US" sz="156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external (leaf) node denotes a class prediction</a:t>
            </a:r>
            <a:endParaRPr b="0" i="0" sz="156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decision tree induction is used for attribute subset selection,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tree is  constructed from the given data.  </a:t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None/>
            </a:pPr>
            <a:r>
              <a:t/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 that do not appear in the tree 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assumed to be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irrelevant.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None/>
            </a:pPr>
            <a:r>
              <a:t/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set of attributes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appearing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the tree form the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subset of attributes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None/>
            </a:pPr>
            <a:r>
              <a:t/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stopping criteria 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methods may vary. </a:t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None/>
            </a:pPr>
            <a:r>
              <a:t/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 may employ a threshold 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measure used to determine </a:t>
            </a:r>
            <a:r>
              <a:rPr b="1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to stop </a:t>
            </a:r>
            <a:r>
              <a:rPr b="0" i="0" lang="en-US" sz="20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attribute selection process.</a:t>
            </a:r>
            <a:endParaRPr b="0" i="0" sz="20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Char char="•"/>
            </a:pP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encoding or transformations </a:t>
            </a: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applied so as to obtain a </a:t>
            </a: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or “compressed</a:t>
            </a: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representation of the original data.</a:t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</a:pPr>
            <a:r>
              <a:t/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Char char="•"/>
            </a:pP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the original data </a:t>
            </a: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reconstructed </a:t>
            </a: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compressed data without any loss of information, the data reduction is called </a:t>
            </a: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lossless</a:t>
            </a: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</a:pPr>
            <a:r>
              <a:t/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Char char="•"/>
            </a:pP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If, instead, we can </a:t>
            </a: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reconstruct only an approximation </a:t>
            </a: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original data </a:t>
            </a:r>
            <a:r>
              <a:rPr b="1" i="0" lang="en-US" sz="1581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lossy.</a:t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None/>
            </a:pPr>
            <a:r>
              <a:t/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Pts val="1581"/>
              <a:buFont typeface="Arial"/>
              <a:buChar char="•"/>
            </a:pPr>
            <a:r>
              <a:rPr b="0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popular and effective methods of </a:t>
            </a:r>
            <a:r>
              <a:rPr b="1" i="0" lang="en-US" sz="158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lossy dimensionality reduction: </a:t>
            </a:r>
            <a:endParaRPr b="0" i="0" sz="15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Char char="–"/>
            </a:pPr>
            <a:r>
              <a:rPr b="1" i="0" lang="en-US" sz="14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wavelet transforms and </a:t>
            </a:r>
            <a:endParaRPr b="0" i="0" sz="14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Char char="–"/>
            </a:pPr>
            <a:r>
              <a:rPr b="1" i="0" lang="en-US" sz="14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 components analysis</a:t>
            </a:r>
            <a:r>
              <a:rPr b="0" i="0" lang="en-US" sz="14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Wavelet Transforms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7"/>
          <p:cNvSpPr/>
          <p:nvPr/>
        </p:nvSpPr>
        <p:spPr>
          <a:xfrm>
            <a:off x="457200" y="1295280"/>
            <a:ext cx="822888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compressed approximation of the data can be retained by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storing only a small fraction of the strongest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wavelet coefficients.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all wavelet coefficients larger than some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user-specified threshold can be retained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other coefficients are set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resulting data representation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therefore very sparse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data sparsity are  computationally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fast if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performed in wavelet space.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technique also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 to remove noise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without smoothing out the main features of the data,  making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effective for data cleaning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well.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Char char="•"/>
            </a:pP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set of coefficients, </a:t>
            </a:r>
            <a:r>
              <a:rPr b="1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approximation of the original data can be constructed by applying the inverse of the DWT used</a:t>
            </a: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None/>
            </a:pPr>
            <a:r>
              <a:t/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Char char="•"/>
            </a:pP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DWT is closely related to the discrete Fourier transform(DFT)</a:t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None/>
            </a:pPr>
            <a:r>
              <a:t/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Char char="•"/>
            </a:pP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DWT achieves better lossy compression</a:t>
            </a: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None/>
            </a:pPr>
            <a:r>
              <a:t/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008"/>
              <a:buFont typeface="Arial"/>
              <a:buChar char="•"/>
            </a:pP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DWT </a:t>
            </a:r>
            <a:r>
              <a:rPr b="1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less space </a:t>
            </a:r>
            <a:r>
              <a:rPr b="0" i="0" lang="en-US" sz="30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 the DFT.</a:t>
            </a:r>
            <a:endParaRPr b="0" i="0" sz="300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Ordinal Attributes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Char char="•"/>
            </a:pP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Values with </a:t>
            </a:r>
            <a:r>
              <a:rPr b="1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meaningful order or ranking </a:t>
            </a: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among them</a:t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None/>
            </a:pPr>
            <a:r>
              <a:t/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Char char="•"/>
            </a:pP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magnitude</a:t>
            </a: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successive values is </a:t>
            </a:r>
            <a:r>
              <a:rPr b="1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known</a:t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None/>
            </a:pPr>
            <a:r>
              <a:t/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Char char="•"/>
            </a:pP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Eg1: </a:t>
            </a:r>
            <a:r>
              <a:rPr b="0" i="1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drink_size </a:t>
            </a:r>
            <a:r>
              <a:rPr b="0" i="1" lang="en-US" sz="232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1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Small, medium , large</a:t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Char char="•"/>
            </a:pPr>
            <a:r>
              <a:rPr b="0" i="1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Eg2: grade </a:t>
            </a:r>
            <a:r>
              <a:rPr b="0" i="1" lang="en-US" sz="232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1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A+, A, B+, B</a:t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None/>
            </a:pPr>
            <a:r>
              <a:t/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Char char="•"/>
            </a:pP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in surveys for </a:t>
            </a:r>
            <a:r>
              <a:rPr b="1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None/>
            </a:pPr>
            <a:r>
              <a:t/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Arial"/>
              <a:buChar char="•"/>
            </a:pPr>
            <a:r>
              <a:rPr b="1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satisfaction – </a:t>
            </a:r>
            <a:r>
              <a:rPr b="0" i="0" lang="en-US" sz="23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ordinal categories</a:t>
            </a:r>
            <a:endParaRPr b="0" i="0" sz="23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–"/>
            </a:pPr>
            <a:r>
              <a:rPr b="0" i="0" lang="en-US" sz="19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0: very dissatisfied, 1: neutral, 2:very satisfied</a:t>
            </a:r>
            <a:endParaRPr b="0" i="0" sz="19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t/>
            </a:r>
            <a:endParaRPr b="0" i="0" sz="19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9"/>
          <p:cNvSpPr/>
          <p:nvPr/>
        </p:nvSpPr>
        <p:spPr>
          <a:xfrm>
            <a:off x="457200" y="1600200"/>
            <a:ext cx="822888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5"/>
              <a:buFont typeface="Arial"/>
              <a:buChar char="•"/>
            </a:pPr>
            <a:r>
              <a:rPr b="0" i="0" lang="en-US" sz="22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general procedure for applying a discrete wavelet transform </a:t>
            </a:r>
            <a:r>
              <a:rPr b="1" i="0" lang="en-US" sz="22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a hierarchical </a:t>
            </a:r>
            <a:r>
              <a:rPr b="1" i="1" lang="en-US" sz="22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pyramid algorithm</a:t>
            </a:r>
            <a:r>
              <a:rPr b="0" i="1" lang="en-US" sz="22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275"/>
              <a:buFont typeface="Arial"/>
              <a:buNone/>
            </a:pPr>
            <a:r>
              <a:t/>
            </a:r>
            <a:endParaRPr b="0" i="0" sz="2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911"/>
              <a:buFont typeface="Arial"/>
              <a:buChar char="–"/>
            </a:pPr>
            <a:r>
              <a:rPr b="0" i="1" lang="en-US" sz="191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i="1" lang="en-US" sz="191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halves the data at each iteration</a:t>
            </a:r>
            <a:r>
              <a:rPr b="0" i="1" lang="en-US" sz="191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91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resulting in fast computational speed. </a:t>
            </a:r>
            <a:endParaRPr b="0" i="0" sz="191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11"/>
              <a:buFont typeface="Arial"/>
              <a:buNone/>
            </a:pPr>
            <a:r>
              <a:t/>
            </a:r>
            <a:endParaRPr b="0" i="0" sz="191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911"/>
              <a:buFont typeface="Arial"/>
              <a:buNone/>
            </a:pPr>
            <a:r>
              <a:t/>
            </a:r>
            <a:endParaRPr b="0" i="0" sz="191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None/>
            </a:pPr>
            <a:r>
              <a:rPr b="1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length L, of the input data vector must be an integer power of 2.  </a:t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None/>
            </a:pPr>
            <a:r>
              <a:t/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548"/>
              <a:buFont typeface="Arial"/>
              <a:buNone/>
            </a:pPr>
            <a:r>
              <a:rPr b="0" i="0" lang="en-US" sz="25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Each transform involves applying two functions. </a:t>
            </a:r>
            <a:endParaRPr b="0" i="0" sz="25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–"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first applies some data </a:t>
            </a:r>
            <a:r>
              <a:rPr b="1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smoothing</a:t>
            </a: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such as a sum or </a:t>
            </a:r>
            <a:r>
              <a:rPr b="1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weighted average. 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–"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second performs a </a:t>
            </a:r>
            <a:r>
              <a:rPr b="1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weighted difference </a:t>
            </a: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,which acts to bring out the detailed features of the data.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None/>
            </a:pPr>
            <a:r>
              <a:t/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None/>
            </a:pPr>
            <a:r>
              <a:t/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6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7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two functions are applied to pairs of data points in </a:t>
            </a:r>
            <a:r>
              <a:rPr b="0" i="1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represents a smoothed or low-frequency version of the input data and the high frequency content of it, respectively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The two functions are recursively applied to the sets of data obtained in the previous loop,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until the resulting data sets obtained are of length 2.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Selected values from the data sets obtained in the above iterations are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designated the wavelet coefficients of the transformed data.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840" y="1600200"/>
            <a:ext cx="6591960" cy="45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Wavelet transforms can be applied to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multidimensional data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such as a data cube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done by first applying the transform to the first dimension, then to the second, and so 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computational complexity involved is linear with respect to the number of cells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cube.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 Components Analysis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that the data to be reduced consist of tuples or data vectors described by </a:t>
            </a:r>
            <a:r>
              <a:rPr b="1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attributes or dimensions</a:t>
            </a: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 components analysis, searches for k n-dimensional orthogonal vectors </a:t>
            </a:r>
            <a:r>
              <a:rPr b="1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can best be used to represent the data</a:t>
            </a: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where k&lt;=n. </a:t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original data are </a:t>
            </a:r>
            <a:r>
              <a:rPr b="1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projected onto a much smaller space</a:t>
            </a: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resulting in dimensionality reduction.  </a:t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Unlike attribute subset selection, which reduces the attribute set size by retaining a subset of the initial set of attributes, </a:t>
            </a:r>
            <a:r>
              <a:rPr b="1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“combines” the essence of attributes by creating an alternative, smaller set of variables. </a:t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initial data can then be projected onto this smaller set.</a:t>
            </a:r>
            <a:endParaRPr b="0" i="0" sz="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Google Shape;88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86000"/>
            <a:ext cx="4666680" cy="34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7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Numerosity Reduction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techniques may be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parametric or nonparametric.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parametric methods,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model is used to estimate the data,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typically only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parameters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be stored, instead of the actual data.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log linear method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Nonparametric methods for storing reduced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representations of the data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histograms, clustering, and sampling.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and Log-Linear Models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 linear regression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are modeled to fit a straight line.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example, a random  variable,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(called a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can be modeled as a linear function of another random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variable,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(called a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predictor variable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y = wx+b,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coefficients,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and b (called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coefficients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slope of the line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Y-intercept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respectively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linear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2"/>
              <a:buFont typeface="Arial"/>
              <a:buNone/>
            </a:pPr>
            <a:r>
              <a:t/>
            </a:r>
            <a:endParaRPr b="0" i="0" sz="6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•"/>
            </a:pP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set of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 in </a:t>
            </a:r>
            <a:r>
              <a:rPr b="1" i="1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dimensions  </a:t>
            </a:r>
            <a:r>
              <a:rPr b="0" i="1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consider each tuple as a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b="0" i="1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n-dimensional space.</a:t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None/>
            </a:pPr>
            <a:r>
              <a:t/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None/>
            </a:pPr>
            <a:r>
              <a:t/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•"/>
            </a:pP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Log-linear models are therefore also useful for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and data smoothing</a:t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None/>
            </a:pPr>
            <a:r>
              <a:t/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•"/>
            </a:pP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and log-linear models can both be used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sparse data</a:t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None/>
            </a:pPr>
            <a:r>
              <a:t/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•"/>
            </a:pP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While both methods can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 skewed data, regression does exceptionally well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None/>
            </a:pP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•"/>
            </a:pP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can be computationally 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intensive when applied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high dimensional data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whereas log-linear 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show </a:t>
            </a:r>
            <a:r>
              <a:rPr b="1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scalability </a:t>
            </a:r>
            <a:r>
              <a:rPr b="0" i="0" lang="en-US" sz="108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up to 10 or so dimensions</a:t>
            </a:r>
            <a:endParaRPr b="0" i="0" sz="10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7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binning to approximate data distributions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histogram for an attribute, A,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 distribution of A into disjoint subsets, or buckets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each bucket represents only a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attribute-value/frequency pair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buckets are called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singleton buckets.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tendency of ordinal attribute-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 (frequently occurring)and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1, 1, 5, 5, 5, 5, 5, 8, 8, 10, 10, 10, 10, 12, 14, 14, 14, 15, 15, 15, 15, 15, 15, 18, 18, 18, 18, 18, 18, 18, 18, 20, 20, 20, 20, 20, 20, 20, 21, 21, 21, 21, 25, 25, 25, 25, 25, 28, 28, 30, 30, 30.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5" name="Google Shape;92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680" y="3020400"/>
            <a:ext cx="4494960" cy="3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7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None/>
            </a:pPr>
            <a:r>
              <a:rPr b="1" i="1" lang="en-US" sz="21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are the buckets determined and the attribute values partitioned?</a:t>
            </a:r>
            <a:endParaRPr b="0" i="0" sz="21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8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Equal-width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 an equal-width histogram, the width of each bucket range is uniform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(such as the width of $10 for the buckets).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3" name="Google Shape;93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000" y="3657600"/>
            <a:ext cx="4842000" cy="319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8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8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Equal-frequency (or equidepth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an equal-frequency histogram, the buckets are created so that, roughly, the frequency of each bucket is constant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V-Optimal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consider all of the possible histograms for a given number of buckets, the V-Optimal histogram is the one with the least variance.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8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8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MaxDiff: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a MaxDiff histogram, we consider the difference between each pair of adjacent values.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bucket boundary is established between each pair for pairs having the β-1 largest differences, where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β is the user-specified number of buckets.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V-Optimal and MaxDiff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histograms tend to be the most accurate and practical.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8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8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Char char="•"/>
            </a:pP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 the objects into 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groups or clusters</a:t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None/>
            </a:pPr>
            <a:r>
              <a:t/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Char char="•"/>
            </a:pP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objects within a cluster are “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to one another and “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dissimilar</a:t>
            </a: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to objects in other clusters.</a:t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None/>
            </a:pPr>
            <a:r>
              <a:t/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Char char="•"/>
            </a:pP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closeness”</a:t>
            </a: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object - distance function. </a:t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None/>
            </a:pPr>
            <a:r>
              <a:t/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Char char="•"/>
            </a:pP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of a cluster may be represented by its </a:t>
            </a:r>
            <a:r>
              <a:rPr b="1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diameter</a:t>
            </a:r>
            <a:r>
              <a:rPr b="0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distance between any two objects in 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cluster. </a:t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None/>
            </a:pPr>
            <a:r>
              <a:t/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504"/>
              <a:buFont typeface="Arial"/>
              <a:buChar char="•"/>
            </a:pPr>
            <a:r>
              <a:rPr b="1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Centroid distance </a:t>
            </a:r>
            <a:r>
              <a:rPr b="0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an alternative measure of </a:t>
            </a:r>
            <a:r>
              <a:rPr b="1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quality </a:t>
            </a:r>
            <a:r>
              <a:rPr b="0" i="1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is defined as </a:t>
            </a:r>
            <a:r>
              <a:rPr b="0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5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distance of each cluster object from the cluster centroid</a:t>
            </a:r>
            <a:endParaRPr b="0" i="0" sz="15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8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data set can be represented by a much smaller random sample (or subset) of the data.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that a large data set, D, contains N tuples.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ways for sampling  D for data reduction: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random sample without replacement (SRSWOR) of size </a:t>
            </a:r>
            <a:r>
              <a:rPr b="1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created by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drawing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of the N tuples fromD (s &lt; N), where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drawing any tuple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is 1/N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that is, all tuples are equally likely to be sampled.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8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random sample with replacement (SRSWR) of size s: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tuple is drawn from D, it is recorded and then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is, after a tuple is drawn, it is placed back in D so that it may be drawn again.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8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0" name="Google Shape;97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4038480"/>
            <a:ext cx="5933520" cy="24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8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sample: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tuples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are grouped into M mutually disjoint “clusters,”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an SRS of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clusters can be obtained, where s &lt; M.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tuples in 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are usually retrieved a page at a time, so that each page can be considered a cluster.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reduced data representation can be obtained by applying, say, SRSWOR to the pages, resulting in a cluster sample of the tuples.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8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8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8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Google Shape;98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80" y="2438280"/>
            <a:ext cx="8071920" cy="317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Stratified sample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D is divided into mutually disjoint parts called strata, a stratified sample of D is generated by obtaining an SRS at each stratum.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helps ensure a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representative sample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 a stratum is created for each customer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group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 age group having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smallest number of customers will be sure to be represented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 Attributes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•"/>
            </a:pPr>
            <a:r>
              <a:rPr b="1" i="0" lang="en-US" sz="18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b="0" i="0" sz="18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•"/>
            </a:pPr>
            <a:r>
              <a:rPr b="0" i="0" lang="en-US" sz="18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types:</a:t>
            </a:r>
            <a:endParaRPr b="0" i="0" sz="18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Interval scaled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Ratio scaled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Char char="•"/>
            </a:pPr>
            <a:r>
              <a:rPr b="1" i="0" lang="en-US" sz="16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Interval Scaled</a:t>
            </a:r>
            <a:r>
              <a:rPr b="0" i="0" lang="en-US" sz="16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6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measured on a scale </a:t>
            </a: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equal size units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Values have </a:t>
            </a: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values- </a:t>
            </a: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positive ,0, negative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attribute allow us </a:t>
            </a: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compare and quantify the difference between values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Mean, median and mode </a:t>
            </a: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calculated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–"/>
            </a:pP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</a:t>
            </a:r>
            <a:r>
              <a:rPr b="1" i="1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attribute, </a:t>
            </a:r>
            <a:r>
              <a:rPr b="1" i="1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calender </a:t>
            </a:r>
            <a:r>
              <a:rPr b="0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– </a:t>
            </a:r>
            <a:r>
              <a:rPr b="1" i="0" lang="en-US" sz="143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true zero point exists.</a:t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8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0" name="Google Shape;100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1523880"/>
            <a:ext cx="7537320" cy="49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Discretization and Concept Hierarchy Generation</a:t>
            </a:r>
            <a:endParaRPr b="0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9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discretization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 can be used to reduce the number of values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given continuous attribute by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dividing the range of the attribute into intervals.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Interval labels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then be used to replace actual data values.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Replacing numerous values of a continuous attribute by a small number of interval labels thereby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reduces and simplifies the original data.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9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9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91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4"/>
              <a:buFont typeface="Arial"/>
              <a:buChar char="•"/>
            </a:pPr>
            <a:r>
              <a:rPr b="0" i="0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Discretization techniques can be categorized based on </a:t>
            </a:r>
            <a:r>
              <a:rPr b="1" i="0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the discretization is performed</a:t>
            </a:r>
            <a:endParaRPr b="0" i="0" sz="113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134"/>
              <a:buFont typeface="Arial"/>
              <a:buNone/>
            </a:pPr>
            <a:r>
              <a:t/>
            </a:r>
            <a:endParaRPr b="0" i="0" sz="113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972"/>
              <a:buFont typeface="Arial"/>
              <a:buChar char="–"/>
            </a:pPr>
            <a:r>
              <a:rPr b="0" i="0" lang="en-US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whether it uses class information </a:t>
            </a:r>
            <a:endParaRPr b="0" i="0" sz="9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972"/>
              <a:buFont typeface="Arial"/>
              <a:buChar char="–"/>
            </a:pPr>
            <a:r>
              <a:rPr b="0" i="0" lang="en-US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which direction it proceeds (i.e., top-down vs. bottom-up).</a:t>
            </a:r>
            <a:endParaRPr b="0" i="0" sz="9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2"/>
              <a:buFont typeface="Arial"/>
              <a:buNone/>
            </a:pPr>
            <a:r>
              <a:t/>
            </a:r>
            <a:endParaRPr b="0" i="0" sz="9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134"/>
              <a:buFont typeface="Arial"/>
              <a:buChar char="•"/>
            </a:pPr>
            <a:r>
              <a:rPr b="0" i="0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the discretization process uses class information, then we say it is </a:t>
            </a:r>
            <a:r>
              <a:rPr b="1" i="1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supervised discretization.</a:t>
            </a:r>
            <a:r>
              <a:rPr b="0" i="1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Otherwise, it is </a:t>
            </a:r>
            <a:r>
              <a:rPr b="1" i="1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unsupervised. </a:t>
            </a:r>
            <a:endParaRPr b="0" i="0" sz="113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134"/>
              <a:buFont typeface="Arial"/>
              <a:buNone/>
            </a:pPr>
            <a:r>
              <a:t/>
            </a:r>
            <a:endParaRPr b="0" i="0" sz="113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000000"/>
              </a:buClr>
              <a:buSzPts val="1134"/>
              <a:buFont typeface="Arial"/>
              <a:buChar char="•"/>
            </a:pPr>
            <a:r>
              <a:rPr b="0" i="1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process </a:t>
            </a:r>
            <a:r>
              <a:rPr b="0" i="0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starts by first finding one or a few points (</a:t>
            </a:r>
            <a:r>
              <a:rPr b="1" i="0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i="1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points </a:t>
            </a:r>
            <a:r>
              <a:rPr b="0" i="1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cut points) to split the </a:t>
            </a:r>
            <a:r>
              <a:rPr b="0" i="0" lang="en-US" sz="113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 attribute range, and then repeats this recursively</a:t>
            </a:r>
            <a:endParaRPr b="0" i="0" sz="113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972"/>
              <a:buFont typeface="Arial"/>
              <a:buChar char="–"/>
            </a:pPr>
            <a:r>
              <a:rPr b="0" i="0" lang="en-US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is called </a:t>
            </a:r>
            <a:r>
              <a:rPr b="1" i="1" lang="en-US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top-down discretization or splitting</a:t>
            </a:r>
            <a:r>
              <a:rPr b="0" i="1" lang="en-US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9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72"/>
              <a:buFont typeface="Arial"/>
              <a:buNone/>
            </a:pPr>
            <a:r>
              <a:t/>
            </a:r>
            <a:endParaRPr b="0" i="0" sz="9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972"/>
              <a:buFont typeface="Arial"/>
              <a:buNone/>
            </a:pPr>
            <a:r>
              <a:t/>
            </a:r>
            <a:endParaRPr b="0" i="0" sz="9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9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9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9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8"/>
              <a:buFont typeface="Arial"/>
              <a:buChar char="•"/>
            </a:pPr>
            <a:r>
              <a:rPr b="1" i="1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bottom-up discretization </a:t>
            </a:r>
            <a:r>
              <a:rPr b="1" i="0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merging</a:t>
            </a:r>
            <a:endParaRPr b="0" i="0" sz="20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792"/>
              <a:buFont typeface="Arial"/>
              <a:buChar char="–"/>
            </a:pPr>
            <a:r>
              <a:rPr b="0" i="1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starts by considering all of the continuous values as potential </a:t>
            </a:r>
            <a:r>
              <a:rPr b="0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plit-points</a:t>
            </a:r>
            <a:r>
              <a:rPr b="0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17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792"/>
              <a:buFont typeface="Arial"/>
              <a:buChar char="–"/>
            </a:pPr>
            <a:r>
              <a:rPr b="1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removes some by merging neighborhood values </a:t>
            </a:r>
            <a:r>
              <a:rPr b="0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form intervals, </a:t>
            </a:r>
            <a:endParaRPr b="0" i="0" sz="17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792"/>
              <a:buFont typeface="Arial"/>
              <a:buChar char="–"/>
            </a:pPr>
            <a:r>
              <a:rPr b="0" i="0" lang="en-US" sz="179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then recursively applies this process to the resulting intervals. </a:t>
            </a:r>
            <a:endParaRPr b="0" i="0" sz="17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792"/>
              <a:buFont typeface="Arial"/>
              <a:buNone/>
            </a:pPr>
            <a:r>
              <a:t/>
            </a:r>
            <a:endParaRPr b="0" i="0" sz="17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48"/>
              <a:buFont typeface="Arial"/>
              <a:buChar char="•"/>
            </a:pPr>
            <a:r>
              <a:rPr b="0" i="0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Discretization can be performed recursively on an attribute </a:t>
            </a:r>
            <a:r>
              <a:rPr b="1" i="0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provide a hierarchical known as a concept hierarchy</a:t>
            </a:r>
            <a:r>
              <a:rPr b="0" i="0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48"/>
              <a:buFont typeface="Arial"/>
              <a:buNone/>
            </a:pPr>
            <a:r>
              <a:t/>
            </a:r>
            <a:endParaRPr b="0" i="0" sz="20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48"/>
              <a:buFont typeface="Arial"/>
              <a:buChar char="•"/>
            </a:pPr>
            <a:r>
              <a:rPr b="0" i="0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Concept hierarchies are useful for </a:t>
            </a:r>
            <a:r>
              <a:rPr b="1" i="0" lang="en-US" sz="20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at multiple levels of abstraction.</a:t>
            </a:r>
            <a:endParaRPr b="0" i="0" sz="20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48"/>
              <a:buFont typeface="Arial"/>
              <a:buNone/>
            </a:pPr>
            <a:r>
              <a:t/>
            </a:r>
            <a:endParaRPr b="0" i="0" sz="204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9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 hierarchies can be used to reduce the data by collecting and replacing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low-level concepts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higher-level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attribute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youth, middle-aged, or senior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Google Shape;102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00" y="3581280"/>
            <a:ext cx="7795800" cy="279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9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Mining Association Rules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1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 itemset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of items, such as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milk and bread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that appear frequently together in a transaction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 itemset mining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Application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discovery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interesting correlation relationships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among huge amounts of business transaction records can help in many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decision-making processes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catalog design,customer shopping behavior analysis.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9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9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basket analysis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process analyzes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buying habits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finding associations between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items that customers place in their “shopping baskets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9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4" name="Google Shape;104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505320"/>
            <a:ext cx="4621680" cy="300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9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frequent patterns can be represented in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of association rules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example, the information that customers who purchase computers also tend to buy antivirus software at the same time is represented in Association Rule 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and confidence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two measures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 interestingness.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9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2" name="Google Shape;1052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4343400"/>
            <a:ext cx="7638480" cy="34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97"/>
          <p:cNvSpPr/>
          <p:nvPr/>
        </p:nvSpPr>
        <p:spPr>
          <a:xfrm>
            <a:off x="38088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Typically, association rules are considered </a:t>
            </a:r>
            <a:r>
              <a:rPr b="1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interesting</a:t>
            </a:r>
            <a:r>
              <a:rPr b="0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they satisfy </a:t>
            </a:r>
            <a:r>
              <a:rPr b="1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a minimum support threshold and a minimum confidence threshold</a:t>
            </a:r>
            <a:r>
              <a:rPr b="0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t/>
            </a:r>
            <a:endParaRPr b="0" i="0" sz="18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thresholds can be set by users or </a:t>
            </a:r>
            <a:r>
              <a:rPr b="1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experts</a:t>
            </a:r>
            <a:r>
              <a:rPr b="0" i="0" lang="en-US" sz="187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t/>
            </a:r>
            <a:endParaRPr b="0" i="0" sz="18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rule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21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holds in the transaction set D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support s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where s is the percentage of transactions in D that contain. 				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P(AUB)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rule A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 has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confidence c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the transaction set D, where c is the percentage of transactions in D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containing A that also contain B.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P(B|A)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9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9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9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 that satisfy both a minimum support threshold (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min_sup</a:t>
            </a:r>
            <a:r>
              <a:rPr b="0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a minimum  Confidence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threshold (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min_conf</a:t>
            </a:r>
            <a:r>
              <a:rPr b="0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are called </a:t>
            </a:r>
            <a:r>
              <a:rPr b="1" i="1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of items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referred to as an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itemset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items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k-itemset.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9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7" name="Google Shape;106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35120"/>
            <a:ext cx="3504600" cy="8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159</vt:i4>
  </property>
</Properties>
</file>