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83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88B39-570B-4DAC-A969-2ECA42EF8E6E}" v="1" dt="2023-02-08T03:52:48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athy" userId="98d0c26c8bcfb986" providerId="LiveId" clId="{5B388B39-570B-4DAC-A969-2ECA42EF8E6E}"/>
    <pc:docChg chg="addSld modSld">
      <pc:chgData name="Aswathy" userId="98d0c26c8bcfb986" providerId="LiveId" clId="{5B388B39-570B-4DAC-A969-2ECA42EF8E6E}" dt="2023-02-08T03:52:48.537" v="0"/>
      <pc:docMkLst>
        <pc:docMk/>
      </pc:docMkLst>
      <pc:sldChg chg="add">
        <pc:chgData name="Aswathy" userId="98d0c26c8bcfb986" providerId="LiveId" clId="{5B388B39-570B-4DAC-A969-2ECA42EF8E6E}" dt="2023-02-08T03:52:48.537" v="0"/>
        <pc:sldMkLst>
          <pc:docMk/>
          <pc:sldMk cId="1619079334" sldId="284"/>
        </pc:sldMkLst>
      </pc:sldChg>
      <pc:sldChg chg="add">
        <pc:chgData name="Aswathy" userId="98d0c26c8bcfb986" providerId="LiveId" clId="{5B388B39-570B-4DAC-A969-2ECA42EF8E6E}" dt="2023-02-08T03:52:48.537" v="0"/>
        <pc:sldMkLst>
          <pc:docMk/>
          <pc:sldMk cId="567785241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172-0A84-4BAD-B612-1885C5F3E576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6C18-3566-42EB-ADFC-537FC211D9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172-0A84-4BAD-B612-1885C5F3E576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6C18-3566-42EB-ADFC-537FC211D9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172-0A84-4BAD-B612-1885C5F3E576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6C18-3566-42EB-ADFC-537FC211D9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172-0A84-4BAD-B612-1885C5F3E576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6C18-3566-42EB-ADFC-537FC211D9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172-0A84-4BAD-B612-1885C5F3E576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6C18-3566-42EB-ADFC-537FC211D9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172-0A84-4BAD-B612-1885C5F3E576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6C18-3566-42EB-ADFC-537FC211D9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172-0A84-4BAD-B612-1885C5F3E576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6C18-3566-42EB-ADFC-537FC211D9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172-0A84-4BAD-B612-1885C5F3E576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6C18-3566-42EB-ADFC-537FC211D9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172-0A84-4BAD-B612-1885C5F3E576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6C18-3566-42EB-ADFC-537FC211D9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172-0A84-4BAD-B612-1885C5F3E576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6C18-3566-42EB-ADFC-537FC211D9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172-0A84-4BAD-B612-1885C5F3E576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6C18-3566-42EB-ADFC-537FC211D9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4172-0A84-4BAD-B612-1885C5F3E576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6C18-3566-42EB-ADFC-537FC211D9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Functionalities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kinds of  Pattern can be Mined?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Customers who shop for computer products regularly with Customers who shop computer products rarely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80% of customers who frequently purchase computer products  are between 20 and 40 years and have a university degree whereas 60% of customers who infrequently buy computer products are either seniors or youths and have no university degree.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dirty="0"/>
              <a:t>Mining Frequent Patterns , Associations, and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Frequent Patterns are Patterns that occur frequently in data.</a:t>
            </a:r>
          </a:p>
          <a:p>
            <a:pPr algn="just"/>
            <a:r>
              <a:rPr lang="en-US" dirty="0"/>
              <a:t>frequent patterns  can be frequent </a:t>
            </a:r>
            <a:r>
              <a:rPr lang="en-US" dirty="0" err="1"/>
              <a:t>itemsets</a:t>
            </a:r>
            <a:r>
              <a:rPr lang="en-US" dirty="0"/>
              <a:t>, subsequences and substructures.</a:t>
            </a:r>
          </a:p>
          <a:p>
            <a:pPr algn="just"/>
            <a:r>
              <a:rPr lang="en-US" dirty="0"/>
              <a:t>A frequent </a:t>
            </a:r>
            <a:r>
              <a:rPr lang="en-US" dirty="0" err="1"/>
              <a:t>itemset</a:t>
            </a:r>
            <a:r>
              <a:rPr lang="en-US" dirty="0"/>
              <a:t> typically refers to a set of items  that frequently appear together in a transactional dataset. </a:t>
            </a:r>
          </a:p>
          <a:p>
            <a:pPr algn="just"/>
            <a:r>
              <a:rPr lang="en-US" dirty="0"/>
              <a:t>Example is Milk , Bread, Butter, Jam.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Frequently occurring subsequence </a:t>
            </a:r>
          </a:p>
          <a:p>
            <a:pPr algn="just">
              <a:buNone/>
            </a:pPr>
            <a:r>
              <a:rPr lang="en-US" dirty="0"/>
              <a:t>    	Customer tends to purchase first PC, followed by a digital camera, and then a memory card.</a:t>
            </a:r>
          </a:p>
          <a:p>
            <a:pPr algn="just"/>
            <a:r>
              <a:rPr lang="en-US" dirty="0"/>
              <a:t>Frequently occurring substructures is called structured patterns</a:t>
            </a:r>
          </a:p>
          <a:p>
            <a:pPr algn="just"/>
            <a:r>
              <a:rPr lang="en-US" dirty="0"/>
              <a:t>Mining frequent patterns lead to the discovery of interesting associations and correlations within data.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Association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example for a rule mined from the </a:t>
            </a:r>
            <a:r>
              <a:rPr lang="en-US" dirty="0" err="1"/>
              <a:t>AllElectronics</a:t>
            </a:r>
            <a:r>
              <a:rPr lang="en-US" dirty="0"/>
              <a:t> transactional database is </a:t>
            </a:r>
          </a:p>
          <a:p>
            <a:pPr algn="just">
              <a:buNone/>
            </a:pPr>
            <a:r>
              <a:rPr lang="en-US" dirty="0"/>
              <a:t>    buys(</a:t>
            </a:r>
            <a:r>
              <a:rPr lang="en-US" dirty="0" err="1"/>
              <a:t>X,”computer</a:t>
            </a:r>
            <a:r>
              <a:rPr lang="en-US" dirty="0"/>
              <a:t>”)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buys(</a:t>
            </a:r>
            <a:r>
              <a:rPr lang="en-US" dirty="0" err="1"/>
              <a:t>X,”software</a:t>
            </a:r>
            <a:r>
              <a:rPr lang="en-US" dirty="0"/>
              <a:t>”) [support=1%, confidence= 50%]</a:t>
            </a:r>
          </a:p>
          <a:p>
            <a:pPr algn="just"/>
            <a:r>
              <a:rPr lang="en-US" dirty="0"/>
              <a:t>Where X is a variable representing customer</a:t>
            </a:r>
          </a:p>
          <a:p>
            <a:pPr algn="just"/>
            <a:r>
              <a:rPr lang="en-US" dirty="0"/>
              <a:t>Confidence/Certainty of 50% means that if a customer buys a computer , there is 50% chance that she will buy software </a:t>
            </a:r>
            <a:r>
              <a:rPr lang="en-US" dirty="0" err="1"/>
              <a:t>aswell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1% support means that 1% of all of the transaction under analysis showed that computer and software purchased together </a:t>
            </a:r>
          </a:p>
          <a:p>
            <a:pPr algn="just"/>
            <a:r>
              <a:rPr lang="en-US" dirty="0"/>
              <a:t>Single dimensional association rules – contains only one predicate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/>
              <a:t>Multidimensional Association rule</a:t>
            </a:r>
          </a:p>
          <a:p>
            <a:pPr algn="just">
              <a:buNone/>
            </a:pPr>
            <a:r>
              <a:rPr lang="en-US" dirty="0"/>
              <a:t>	age(X,”20..29”) and income(X,”20K…29K”)-&gt; buys(</a:t>
            </a:r>
            <a:r>
              <a:rPr lang="en-US" dirty="0" err="1"/>
              <a:t>X,”Cdplayer</a:t>
            </a:r>
            <a:r>
              <a:rPr lang="en-US" dirty="0"/>
              <a:t>”)[support=2%,confidence=50%]</a:t>
            </a:r>
          </a:p>
          <a:p>
            <a:pPr algn="just"/>
            <a:r>
              <a:rPr lang="en-US" dirty="0"/>
              <a:t>Association rules are discarded as disinteresting  if they do not satisfy minimum support threshold and a minimum confidence threshold.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Classification and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Classification is the process of generating a model that describes a data class.</a:t>
            </a:r>
          </a:p>
          <a:p>
            <a:pPr algn="just"/>
            <a:r>
              <a:rPr lang="en-US" dirty="0"/>
              <a:t>This class model can be used to classify the class of objects whose class label is unknown.</a:t>
            </a:r>
          </a:p>
          <a:p>
            <a:pPr algn="just"/>
            <a:r>
              <a:rPr lang="en-US" dirty="0"/>
              <a:t>Model is created by analyzing the training data set.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Model using IF-Then Rules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77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Models using Decision Trees and Neural Networks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1752600"/>
            <a:ext cx="7967662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Prediction predicts  numeric values </a:t>
            </a:r>
          </a:p>
          <a:p>
            <a:pPr algn="just"/>
            <a:r>
              <a:rPr lang="en-US" dirty="0"/>
              <a:t>Prediction is used to predict missing or unavailable numerical data values</a:t>
            </a:r>
          </a:p>
          <a:p>
            <a:pPr algn="just"/>
            <a:r>
              <a:rPr lang="en-US" dirty="0"/>
              <a:t>Regression Analysis is a statistical method for numerical prediction</a:t>
            </a:r>
          </a:p>
          <a:p>
            <a:pPr algn="just"/>
            <a:r>
              <a:rPr lang="en-US" dirty="0"/>
              <a:t>Example amount of revenue each item generate in the next year.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Classification and Prediction are preceded by relevance analysis </a:t>
            </a:r>
          </a:p>
          <a:p>
            <a:pPr algn="just"/>
            <a:r>
              <a:rPr lang="en-US" dirty="0"/>
              <a:t>Relevance analysis identify attributes that do not contribute to the classification  or prediction .</a:t>
            </a:r>
          </a:p>
          <a:p>
            <a:pPr algn="just"/>
            <a:r>
              <a:rPr lang="en-US" dirty="0"/>
              <a:t>Irrelevant attributes can then be excluded.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 Mining Functionalities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specifies what kind of patterns to be found in data mining tasks.</a:t>
            </a:r>
          </a:p>
          <a:p>
            <a:pPr algn="just"/>
            <a:r>
              <a:rPr lang="en-US" dirty="0"/>
              <a:t>Two categories of data mining tasks – Descriptive  and Predictive tasks</a:t>
            </a:r>
          </a:p>
          <a:p>
            <a:pPr algn="just"/>
            <a:r>
              <a:rPr lang="en-US" dirty="0"/>
              <a:t>Descriptive mining tasks characterize/form the general properties of the data in the database</a:t>
            </a:r>
          </a:p>
          <a:p>
            <a:pPr algn="just"/>
            <a:r>
              <a:rPr lang="en-US" dirty="0"/>
              <a:t>Predictive Mining tasks performs inference on the current data in order to make predictions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 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Analyze data objects without consulting class label</a:t>
            </a:r>
          </a:p>
          <a:p>
            <a:pPr algn="just"/>
            <a:r>
              <a:rPr lang="en-US" dirty="0"/>
              <a:t>Class label are not present in the training data </a:t>
            </a:r>
          </a:p>
          <a:p>
            <a:pPr algn="just"/>
            <a:r>
              <a:rPr lang="en-US" dirty="0"/>
              <a:t>The objects are clustered based on the principle of maximizing the </a:t>
            </a:r>
            <a:r>
              <a:rPr lang="en-US" dirty="0" err="1"/>
              <a:t>intraclass</a:t>
            </a:r>
            <a:r>
              <a:rPr lang="en-US" dirty="0"/>
              <a:t> similarity and minimizing the interclass similarity</a:t>
            </a:r>
          </a:p>
          <a:p>
            <a:pPr algn="just"/>
            <a:r>
              <a:rPr lang="en-US" dirty="0"/>
              <a:t>Each cluster can be viewed as a class of objects, for which rules can be derived.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1"/>
            <a:ext cx="8534399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– Data objects that do not comply with the general behavior or model of the data</a:t>
            </a:r>
          </a:p>
          <a:p>
            <a:r>
              <a:rPr lang="en-US" dirty="0"/>
              <a:t>Outlier can be detected using</a:t>
            </a:r>
          </a:p>
          <a:p>
            <a:pPr>
              <a:buNone/>
            </a:pPr>
            <a:r>
              <a:rPr lang="en-US" dirty="0"/>
              <a:t>		Probability model for the data</a:t>
            </a:r>
          </a:p>
          <a:p>
            <a:pPr>
              <a:buNone/>
            </a:pPr>
            <a:r>
              <a:rPr lang="en-US" dirty="0"/>
              <a:t>		Probability distribution of the data</a:t>
            </a:r>
          </a:p>
          <a:p>
            <a:pPr>
              <a:buNone/>
            </a:pPr>
            <a:r>
              <a:rPr lang="en-US" dirty="0"/>
              <a:t>		Distance measures</a:t>
            </a:r>
          </a:p>
          <a:p>
            <a:pPr>
              <a:buNone/>
            </a:pPr>
            <a:r>
              <a:rPr lang="en-US" dirty="0"/>
              <a:t>		Deviation based methods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Most data mining methods discard outliers as noise or exceptions</a:t>
            </a:r>
          </a:p>
          <a:p>
            <a:pPr algn="just"/>
            <a:r>
              <a:rPr lang="en-US" dirty="0"/>
              <a:t>In some applications like fraud detection, rare events are interesting so we do outlier analysis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Evolution Analysis describes and models regularities  or trends for objects whose behavior changes over time.</a:t>
            </a:r>
          </a:p>
          <a:p>
            <a:pPr algn="just"/>
            <a:r>
              <a:rPr lang="en-US" dirty="0"/>
              <a:t>Time series data analysis</a:t>
            </a:r>
          </a:p>
          <a:p>
            <a:pPr algn="just"/>
            <a:r>
              <a:rPr lang="en-US" dirty="0"/>
              <a:t>Sequence or periodicity pattern matching </a:t>
            </a:r>
          </a:p>
          <a:p>
            <a:pPr algn="just"/>
            <a:r>
              <a:rPr lang="en-US" dirty="0"/>
              <a:t>Similarity based data analysis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638800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 Suppose that you have the major stock market (time-series) data of the last several years available from the New York Stock Exchange </a:t>
            </a:r>
          </a:p>
          <a:p>
            <a:pPr algn="just"/>
            <a:r>
              <a:rPr lang="en-IN" dirty="0"/>
              <a:t> Evolution analysis will help you to decide whether  to invest in shares of high-tech industrial companies.</a:t>
            </a:r>
          </a:p>
          <a:p>
            <a:pPr algn="just"/>
            <a:r>
              <a:rPr lang="en-IN" dirty="0"/>
              <a:t> A data mining study of stock exchange data may identify stock evolution regularities for overall stocks and for the stocks of particular companies.</a:t>
            </a:r>
          </a:p>
          <a:p>
            <a:pPr algn="just"/>
            <a:r>
              <a:rPr lang="en-IN" dirty="0"/>
              <a:t> Such regularities may help predict future trends in stock market prices, contributing to your decision making regarding stock investments.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u="sng" dirty="0"/>
              <a:t>Noisy and incomplete data</a:t>
            </a:r>
          </a:p>
          <a:p>
            <a:pPr marL="0" indent="0">
              <a:buNone/>
            </a:pPr>
            <a:r>
              <a:rPr lang="en-IN" dirty="0"/>
              <a:t>Real-world data is heterogeneous, incomplete and noisy.</a:t>
            </a:r>
          </a:p>
          <a:p>
            <a:r>
              <a:rPr lang="en-IN" u="sng" dirty="0"/>
              <a:t>Distributed data</a:t>
            </a:r>
          </a:p>
          <a:p>
            <a:pPr marL="0" indent="0">
              <a:buNone/>
            </a:pPr>
            <a:r>
              <a:rPr lang="en-IN" dirty="0"/>
              <a:t>Real world data is stored on different platforms in  distributed computing environments.</a:t>
            </a:r>
          </a:p>
          <a:p>
            <a:r>
              <a:rPr lang="en-IN" u="sng" dirty="0"/>
              <a:t>Complex data</a:t>
            </a:r>
          </a:p>
          <a:p>
            <a:pPr marL="0" indent="0">
              <a:buNone/>
            </a:pPr>
            <a:r>
              <a:rPr lang="en-IN" dirty="0"/>
              <a:t>Real world data is heterogeneous and may contain images, audio, video, temporal data, spatial data, time series data , natural language text etc.</a:t>
            </a:r>
          </a:p>
        </p:txBody>
      </p:sp>
    </p:spTree>
    <p:extLst>
      <p:ext uri="{BB962C8B-B14F-4D97-AF65-F5344CB8AC3E}">
        <p14:creationId xmlns:p14="http://schemas.microsoft.com/office/powerpoint/2010/main" val="1619079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u="sng" dirty="0"/>
              <a:t>Performance</a:t>
            </a:r>
          </a:p>
          <a:p>
            <a:pPr marL="0" indent="0">
              <a:buNone/>
            </a:pPr>
            <a:r>
              <a:rPr lang="en-IN" dirty="0"/>
              <a:t>Depends on efficiency of algorithms and techniques used.</a:t>
            </a:r>
          </a:p>
          <a:p>
            <a:r>
              <a:rPr lang="en-IN" u="sng" dirty="0"/>
              <a:t>Incorporation of background knowledge</a:t>
            </a:r>
          </a:p>
          <a:p>
            <a:pPr marL="0" indent="0">
              <a:buNone/>
            </a:pPr>
            <a:r>
              <a:rPr lang="en-IN" dirty="0"/>
              <a:t>Using background knowledge, more reliable and accurate data mining solutions can be found.</a:t>
            </a:r>
          </a:p>
          <a:p>
            <a:r>
              <a:rPr lang="en-IN" u="sng" dirty="0"/>
              <a:t>Data visualization</a:t>
            </a:r>
          </a:p>
          <a:p>
            <a:pPr marL="0" indent="0">
              <a:buNone/>
            </a:pPr>
            <a:r>
              <a:rPr lang="en-IN" dirty="0"/>
              <a:t>To display the output to the user in a presentable manner is important.</a:t>
            </a:r>
          </a:p>
          <a:p>
            <a:r>
              <a:rPr lang="en-IN" u="sng" dirty="0"/>
              <a:t>Data privacy and security</a:t>
            </a:r>
          </a:p>
          <a:p>
            <a:pPr marL="0" indent="0">
              <a:buNone/>
            </a:pPr>
            <a:r>
              <a:rPr lang="en-IN" dirty="0"/>
              <a:t>Data mining normally leads to serious issues in terms of data security, privacy and governance.</a:t>
            </a:r>
          </a:p>
        </p:txBody>
      </p:sp>
    </p:spTree>
    <p:extLst>
      <p:ext uri="{BB962C8B-B14F-4D97-AF65-F5344CB8AC3E}">
        <p14:creationId xmlns:p14="http://schemas.microsoft.com/office/powerpoint/2010/main" val="5677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Mining Functionalities – What kinds of  Pattern can be Mined?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Discover patterns of different granularity (different level of abstraction)</a:t>
            </a:r>
          </a:p>
          <a:p>
            <a:pPr algn="just"/>
            <a:r>
              <a:rPr lang="en-US" dirty="0"/>
              <a:t>Some patterns may not hold for all  data in the database, a measure of certainty or trustworthiness is usually associated with each discovered pattern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Concept / Class Description: Characterization and Discrimination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Data can be associated with classes or concepts</a:t>
            </a:r>
          </a:p>
          <a:p>
            <a:pPr>
              <a:buNone/>
            </a:pPr>
            <a:r>
              <a:rPr lang="en-US" dirty="0"/>
              <a:t>  Ex:- </a:t>
            </a:r>
            <a:r>
              <a:rPr lang="en-US" dirty="0" err="1"/>
              <a:t>AllElectronics</a:t>
            </a:r>
            <a:r>
              <a:rPr lang="en-US" dirty="0"/>
              <a:t> Store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computers </a:t>
            </a:r>
            <a:r>
              <a:rPr lang="en-US" sz="2800" dirty="0"/>
              <a:t>and</a:t>
            </a:r>
            <a:r>
              <a:rPr lang="en-US" sz="2800" dirty="0">
                <a:solidFill>
                  <a:srgbClr val="C00000"/>
                </a:solidFill>
              </a:rPr>
              <a:t> printers are example for </a:t>
            </a:r>
            <a:r>
              <a:rPr lang="en-US" sz="2800" dirty="0"/>
              <a:t>Classes of items for sale .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bigSpenders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dirty="0" err="1">
                <a:solidFill>
                  <a:srgbClr val="C00000"/>
                </a:solidFill>
              </a:rPr>
              <a:t>budgetSpenders</a:t>
            </a: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/>
              <a:t>are concepts of customers 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/ Class 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describes classes or concepts in summarized, concise and precise terms</a:t>
            </a:r>
          </a:p>
          <a:p>
            <a:r>
              <a:rPr lang="en-US" dirty="0"/>
              <a:t>Description can be generated by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Characterization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Discrimination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Characterization and Discrimination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is a summarization of the general features of a target class.</a:t>
            </a:r>
          </a:p>
          <a:p>
            <a:pPr algn="just"/>
            <a:r>
              <a:rPr lang="en-US" dirty="0"/>
              <a:t>The features of target class are typically collected by a database queries</a:t>
            </a:r>
          </a:p>
          <a:p>
            <a:pPr algn="just"/>
            <a:r>
              <a:rPr lang="en-US" dirty="0"/>
              <a:t>Effective method for data characterization 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US" dirty="0"/>
              <a:t>Based on statistical measures and plots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US" dirty="0"/>
              <a:t>Data cube based OLAP roll-up operation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US" dirty="0"/>
              <a:t>Attribute Oriented Induction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Data Characterization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 Charts</a:t>
            </a:r>
          </a:p>
          <a:p>
            <a:r>
              <a:rPr lang="en-US" dirty="0"/>
              <a:t>Bar Charts</a:t>
            </a:r>
          </a:p>
          <a:p>
            <a:r>
              <a:rPr lang="en-US" dirty="0"/>
              <a:t>Curves</a:t>
            </a:r>
          </a:p>
          <a:p>
            <a:r>
              <a:rPr lang="en-US" dirty="0"/>
              <a:t>Multi Dimensional Data Cubes</a:t>
            </a:r>
          </a:p>
          <a:p>
            <a:r>
              <a:rPr lang="en-US" dirty="0"/>
              <a:t>Multi Dimensional Tables</a:t>
            </a:r>
          </a:p>
          <a:p>
            <a:r>
              <a:rPr lang="en-US" dirty="0"/>
              <a:t>Generalized Relations/Characteristic Rules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Discrimination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comparison of the general features   target class objects    with the general features contrasting classes objects</a:t>
            </a:r>
          </a:p>
          <a:p>
            <a:r>
              <a:rPr lang="en-US" dirty="0"/>
              <a:t>Target class and contrasting class are specified by users and its features can be retrieved by database queries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Discrimination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output of data discrimination are </a:t>
            </a:r>
            <a:r>
              <a:rPr lang="en-US" dirty="0" err="1"/>
              <a:t>Discriminant</a:t>
            </a:r>
            <a:r>
              <a:rPr lang="en-US" dirty="0"/>
              <a:t> Rules.</a:t>
            </a:r>
          </a:p>
          <a:p>
            <a:pPr algn="just"/>
            <a:r>
              <a:rPr lang="en-US" dirty="0"/>
              <a:t>Rules include comparative measures that help to distinguish between target and contrasting 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1149</Words>
  <Application>Microsoft Office PowerPoint</Application>
  <PresentationFormat>On-screen Show (4:3)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Data Mining Functionalities</vt:lpstr>
      <vt:lpstr>Data Mining Functionalities – </vt:lpstr>
      <vt:lpstr>Data Mining Functionalities – What kinds of  Pattern can be Mined?</vt:lpstr>
      <vt:lpstr> 1 Concept / Class Description: Characterization and Discrimination</vt:lpstr>
      <vt:lpstr>Concept / Class Description:</vt:lpstr>
      <vt:lpstr>Data Characterization</vt:lpstr>
      <vt:lpstr>Output of Data Characterization </vt:lpstr>
      <vt:lpstr>Data Discrimination</vt:lpstr>
      <vt:lpstr>Data Discrimination output</vt:lpstr>
      <vt:lpstr>Example</vt:lpstr>
      <vt:lpstr>2 Mining Frequent Patterns , Associations, and Correlations</vt:lpstr>
      <vt:lpstr>PowerPoint Presentation</vt:lpstr>
      <vt:lpstr>Association Analysis</vt:lpstr>
      <vt:lpstr>Association Analysis</vt:lpstr>
      <vt:lpstr>3 Classification and Prediction</vt:lpstr>
      <vt:lpstr>Classification Model using IF-Then Rules</vt:lpstr>
      <vt:lpstr>Classification Models using Decision Trees and Neural Networks</vt:lpstr>
      <vt:lpstr>Prediction</vt:lpstr>
      <vt:lpstr>PowerPoint Presentation</vt:lpstr>
      <vt:lpstr>4 Cluster Analysis</vt:lpstr>
      <vt:lpstr>PowerPoint Presentation</vt:lpstr>
      <vt:lpstr>Outlier Analysis</vt:lpstr>
      <vt:lpstr>Outlier Analysis</vt:lpstr>
      <vt:lpstr>Evolution Analysis</vt:lpstr>
      <vt:lpstr>Evolution analysis</vt:lpstr>
      <vt:lpstr>Challenges in Data Mining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Functionalities</dc:title>
  <dc:creator>dhnya</dc:creator>
  <cp:lastModifiedBy>Aswathy</cp:lastModifiedBy>
  <cp:revision>33</cp:revision>
  <dcterms:created xsi:type="dcterms:W3CDTF">2015-07-15T21:58:18Z</dcterms:created>
  <dcterms:modified xsi:type="dcterms:W3CDTF">2023-02-08T03:52:52Z</dcterms:modified>
</cp:coreProperties>
</file>