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303"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8"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00" autoAdjust="0"/>
    <p:restoredTop sz="94660"/>
  </p:normalViewPr>
  <p:slideViewPr>
    <p:cSldViewPr>
      <p:cViewPr>
        <p:scale>
          <a:sx n="75" d="100"/>
          <a:sy n="75" d="100"/>
        </p:scale>
        <p:origin x="-127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ADFE0-ECE9-4C83-9C88-92BD0C44E616}" type="datetimeFigureOut">
              <a:rPr lang="en-US" smtClean="0"/>
              <a:pPr/>
              <a:t>4/25/2023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A94D4-3BEC-4811-BFBA-AAE68417C7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A94D4-3BEC-4811-BFBA-AAE68417C765}"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4/25/2023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406640" cy="2538984"/>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CST426 - CLIENT SERVER ARCHITECTURE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Serviceability</a:t>
            </a:r>
            <a:endParaRPr lang="en-US" dirty="0">
              <a:latin typeface="Calibri" pitchFamily="34" charset="0"/>
            </a:endParaRPr>
          </a:p>
        </p:txBody>
      </p:sp>
      <p:sp>
        <p:nvSpPr>
          <p:cNvPr id="3" name="Content Placeholder 2"/>
          <p:cNvSpPr>
            <a:spLocks noGrp="1"/>
          </p:cNvSpPr>
          <p:nvPr>
            <p:ph idx="1"/>
          </p:nvPr>
        </p:nvSpPr>
        <p:spPr>
          <a:xfrm>
            <a:off x="990600" y="1143000"/>
            <a:ext cx="7943088" cy="5562600"/>
          </a:xfrm>
        </p:spPr>
        <p:txBody>
          <a:bodyPr>
            <a:normAutofit fontScale="92500" lnSpcReduction="20000"/>
          </a:bodyPr>
          <a:lstStyle/>
          <a:p>
            <a:pPr algn="just"/>
            <a:r>
              <a:rPr lang="en-US" dirty="0" smtClean="0">
                <a:latin typeface="Calibri" pitchFamily="34" charset="0"/>
              </a:rPr>
              <a:t>Most minicomputer and mainframe operating systems and hardware provide </a:t>
            </a:r>
            <a:r>
              <a:rPr lang="en-US" b="1" dirty="0" smtClean="0">
                <a:latin typeface="Calibri" pitchFamily="34" charset="0"/>
              </a:rPr>
              <a:t>diagnostic services that pinpoint the location of failures.</a:t>
            </a:r>
          </a:p>
          <a:p>
            <a:pPr algn="just"/>
            <a:r>
              <a:rPr lang="en-US" dirty="0" smtClean="0">
                <a:latin typeface="Calibri" pitchFamily="34" charset="0"/>
              </a:rPr>
              <a:t>Transient errors are noted so that </a:t>
            </a:r>
            <a:r>
              <a:rPr lang="en-US" b="1" dirty="0" smtClean="0">
                <a:latin typeface="Calibri" pitchFamily="34" charset="0"/>
              </a:rPr>
              <a:t>preventive maintenance</a:t>
            </a:r>
            <a:r>
              <a:rPr lang="en-US" dirty="0" smtClean="0">
                <a:latin typeface="Calibri" pitchFamily="34" charset="0"/>
              </a:rPr>
              <a:t> can correct problems before they affect availability. </a:t>
            </a:r>
          </a:p>
          <a:p>
            <a:pPr algn="just"/>
            <a:r>
              <a:rPr lang="en-US" dirty="0" smtClean="0">
                <a:latin typeface="Calibri" pitchFamily="34" charset="0"/>
              </a:rPr>
              <a:t>The central location of the equipment allows </a:t>
            </a:r>
            <a:r>
              <a:rPr lang="en-US" b="1" dirty="0" smtClean="0">
                <a:latin typeface="Calibri" pitchFamily="34" charset="0"/>
              </a:rPr>
              <a:t>trained technicians to institute regular preventive maintenance programs. </a:t>
            </a:r>
          </a:p>
          <a:p>
            <a:pPr algn="just"/>
            <a:r>
              <a:rPr lang="en-US" dirty="0" smtClean="0">
                <a:latin typeface="Calibri" pitchFamily="34" charset="0"/>
              </a:rPr>
              <a:t>For this reason, many organizations install their first servers in the glass room until they have more experience with remote LAN management.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714488" cy="5715000"/>
          </a:xfrm>
        </p:spPr>
        <p:txBody>
          <a:bodyPr>
            <a:normAutofit/>
          </a:bodyPr>
          <a:lstStyle/>
          <a:p>
            <a:pPr algn="just"/>
            <a:r>
              <a:rPr lang="en-US" dirty="0" smtClean="0">
                <a:latin typeface="Calibri" pitchFamily="34" charset="0"/>
              </a:rPr>
              <a:t>Products based on standard protocols such as the </a:t>
            </a:r>
            <a:r>
              <a:rPr lang="en-US" b="1" dirty="0" smtClean="0">
                <a:latin typeface="Calibri" pitchFamily="34" charset="0"/>
              </a:rPr>
              <a:t>Simple Network Management Protocol (SNMP) provide the necessary feedback of event alerts </a:t>
            </a:r>
            <a:r>
              <a:rPr lang="en-US" dirty="0" smtClean="0">
                <a:latin typeface="Calibri" pitchFamily="34" charset="0"/>
              </a:rPr>
              <a:t>to support the remote systems management function. </a:t>
            </a:r>
          </a:p>
          <a:p>
            <a:pPr algn="just"/>
            <a:r>
              <a:rPr lang="en-US" dirty="0" smtClean="0">
                <a:latin typeface="Calibri" pitchFamily="34" charset="0"/>
              </a:rPr>
              <a:t>It is necessary that the architecture design take into account the issues of standards and products to be serviceable.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Software Distribution</a:t>
            </a:r>
            <a:endParaRPr lang="en-US" dirty="0">
              <a:latin typeface="Calibri" pitchFamily="34" charset="0"/>
            </a:endParaRPr>
          </a:p>
        </p:txBody>
      </p:sp>
      <p:sp>
        <p:nvSpPr>
          <p:cNvPr id="3" name="Content Placeholder 2"/>
          <p:cNvSpPr>
            <a:spLocks noGrp="1"/>
          </p:cNvSpPr>
          <p:nvPr>
            <p:ph idx="1"/>
          </p:nvPr>
        </p:nvSpPr>
        <p:spPr>
          <a:xfrm>
            <a:off x="1143000" y="1447800"/>
            <a:ext cx="7790688" cy="5257800"/>
          </a:xfrm>
        </p:spPr>
        <p:txBody>
          <a:bodyPr>
            <a:normAutofit fontScale="92500" lnSpcReduction="20000"/>
          </a:bodyPr>
          <a:lstStyle/>
          <a:p>
            <a:pPr algn="just"/>
            <a:r>
              <a:rPr lang="en-US" b="1" dirty="0" smtClean="0">
                <a:latin typeface="Calibri" pitchFamily="34" charset="0"/>
              </a:rPr>
              <a:t>The centralized minicomputer and mainframe environment shares executable software from a single library. </a:t>
            </a:r>
          </a:p>
          <a:p>
            <a:pPr algn="just"/>
            <a:r>
              <a:rPr lang="en-US" dirty="0" smtClean="0">
                <a:latin typeface="Calibri" pitchFamily="34" charset="0"/>
              </a:rPr>
              <a:t>Software maintenance and enhancement are accomplished by changes to a single location. </a:t>
            </a:r>
          </a:p>
          <a:p>
            <a:pPr algn="just"/>
            <a:r>
              <a:rPr lang="en-US" b="1" dirty="0" smtClean="0">
                <a:latin typeface="Calibri" pitchFamily="34" charset="0"/>
              </a:rPr>
              <a:t>In the distributed client/server model, executable software is resident on servers located throughout the organization. </a:t>
            </a:r>
          </a:p>
          <a:p>
            <a:pPr algn="just"/>
            <a:r>
              <a:rPr lang="en-US" dirty="0" smtClean="0">
                <a:latin typeface="Calibri" pitchFamily="34" charset="0"/>
              </a:rPr>
              <a:t>Changes to system and application software must be replicated across the organization.</a:t>
            </a:r>
          </a:p>
          <a:p>
            <a:pPr algn="just"/>
            <a:r>
              <a:rPr lang="en-US" dirty="0" smtClean="0">
                <a:latin typeface="Calibri" pitchFamily="34" charset="0"/>
              </a:rPr>
              <a:t>This presents a tremendous complication in serviceability of these applications.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66888" cy="6096000"/>
          </a:xfrm>
        </p:spPr>
        <p:txBody>
          <a:bodyPr>
            <a:normAutofit fontScale="85000" lnSpcReduction="20000"/>
          </a:bodyPr>
          <a:lstStyle/>
          <a:p>
            <a:pPr algn="just"/>
            <a:r>
              <a:rPr lang="en-US" dirty="0" smtClean="0">
                <a:latin typeface="Calibri" pitchFamily="34" charset="0"/>
              </a:rPr>
              <a:t>An additional complexity is incurred in the UNIX world </a:t>
            </a:r>
            <a:r>
              <a:rPr lang="en-US" b="1" dirty="0" smtClean="0">
                <a:latin typeface="Calibri" pitchFamily="34" charset="0"/>
              </a:rPr>
              <a:t>when several different hardware platforms are used. </a:t>
            </a:r>
          </a:p>
          <a:p>
            <a:pPr algn="just"/>
            <a:r>
              <a:rPr lang="en-US" b="1" dirty="0" smtClean="0">
                <a:latin typeface="Calibri" pitchFamily="34" charset="0"/>
              </a:rPr>
              <a:t>The source level of the software is compatible across the various platforms, the executable binary form of the software is not compatible.</a:t>
            </a:r>
          </a:p>
          <a:p>
            <a:pPr algn="just"/>
            <a:r>
              <a:rPr lang="en-US" dirty="0" smtClean="0">
                <a:latin typeface="Calibri" pitchFamily="34" charset="0"/>
              </a:rPr>
              <a:t>The executable libraries must be created on a machine with the same physical hardware. </a:t>
            </a:r>
          </a:p>
          <a:p>
            <a:pPr algn="just"/>
            <a:r>
              <a:rPr lang="en-US" dirty="0" smtClean="0">
                <a:latin typeface="Calibri" pitchFamily="34" charset="0"/>
              </a:rPr>
              <a:t>This causes serious problems for distribution of software throughout a large network of disparate computer platforms.</a:t>
            </a:r>
          </a:p>
          <a:p>
            <a:pPr algn="just"/>
            <a:r>
              <a:rPr lang="en-US" dirty="0" smtClean="0">
                <a:latin typeface="Calibri" pitchFamily="34" charset="0"/>
              </a:rPr>
              <a:t>Testing should also be done on each platform before changes are distributed. </a:t>
            </a:r>
          </a:p>
          <a:p>
            <a:pPr algn="just"/>
            <a:r>
              <a:rPr lang="en-US" dirty="0" smtClean="0">
                <a:latin typeface="Calibri" pitchFamily="34" charset="0"/>
              </a:rPr>
              <a:t>Most organizations have addressed this requirement by </a:t>
            </a:r>
            <a:r>
              <a:rPr lang="en-US" b="1" dirty="0" smtClean="0">
                <a:latin typeface="Calibri" pitchFamily="34" charset="0"/>
              </a:rPr>
              <a:t>installing one of each of the hardware platforms from the field in a central support location.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248400"/>
          </a:xfrm>
        </p:spPr>
        <p:txBody>
          <a:bodyPr>
            <a:normAutofit fontScale="92500" lnSpcReduction="10000"/>
          </a:bodyPr>
          <a:lstStyle/>
          <a:p>
            <a:pPr algn="just"/>
            <a:r>
              <a:rPr lang="en-US" b="1" dirty="0" smtClean="0">
                <a:latin typeface="Calibri" pitchFamily="34" charset="0"/>
              </a:rPr>
              <a:t>The solution to this problem is a properly designed client/server architecture supported by effective software management tools</a:t>
            </a:r>
            <a:r>
              <a:rPr lang="en-US" dirty="0" smtClean="0">
                <a:latin typeface="Calibri" pitchFamily="34" charset="0"/>
              </a:rPr>
              <a:t>. </a:t>
            </a:r>
          </a:p>
          <a:p>
            <a:pPr algn="just"/>
            <a:r>
              <a:rPr lang="en-US" dirty="0" smtClean="0">
                <a:latin typeface="Calibri" pitchFamily="34" charset="0"/>
              </a:rPr>
              <a:t>This problem is solvable through design and planning.</a:t>
            </a:r>
          </a:p>
          <a:p>
            <a:pPr algn="just"/>
            <a:r>
              <a:rPr lang="en-US" dirty="0" smtClean="0">
                <a:latin typeface="Calibri" pitchFamily="34" charset="0"/>
              </a:rPr>
              <a:t>There are special requirements in supporting distributed technology.</a:t>
            </a:r>
          </a:p>
          <a:p>
            <a:pPr algn="just"/>
            <a:r>
              <a:rPr lang="en-US" b="1" dirty="0" smtClean="0">
                <a:latin typeface="Calibri" pitchFamily="34" charset="0"/>
              </a:rPr>
              <a:t>Remote support personnel must be able to discover the hardware and software configuration of the remote technology </a:t>
            </a:r>
            <a:r>
              <a:rPr lang="en-US" dirty="0" smtClean="0">
                <a:latin typeface="Calibri" pitchFamily="34" charset="0"/>
              </a:rPr>
              <a:t>so that they can determine which software versions to send and provide educated support for problems.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Performance</a:t>
            </a:r>
            <a:endParaRPr lang="en-US" dirty="0">
              <a:latin typeface="Calibri" pitchFamily="34" charset="0"/>
            </a:endParaRPr>
          </a:p>
        </p:txBody>
      </p:sp>
      <p:sp>
        <p:nvSpPr>
          <p:cNvPr id="3" name="Content Placeholder 2"/>
          <p:cNvSpPr>
            <a:spLocks noGrp="1"/>
          </p:cNvSpPr>
          <p:nvPr>
            <p:ph idx="1"/>
          </p:nvPr>
        </p:nvSpPr>
        <p:spPr>
          <a:xfrm>
            <a:off x="1066800" y="990600"/>
            <a:ext cx="7866888" cy="5638800"/>
          </a:xfrm>
        </p:spPr>
        <p:txBody>
          <a:bodyPr>
            <a:noAutofit/>
          </a:bodyPr>
          <a:lstStyle/>
          <a:p>
            <a:pPr algn="just"/>
            <a:r>
              <a:rPr lang="en-US" sz="2400" dirty="0" smtClean="0">
                <a:latin typeface="Calibri" pitchFamily="34" charset="0"/>
              </a:rPr>
              <a:t>In the centralized minicomputer and mainframe environment, </a:t>
            </a:r>
            <a:r>
              <a:rPr lang="en-US" sz="2400" b="1" dirty="0" smtClean="0">
                <a:latin typeface="Calibri" pitchFamily="34" charset="0"/>
              </a:rPr>
              <a:t>trained technical support personnel and operations staff monitor performance on an ongoing basis. </a:t>
            </a:r>
          </a:p>
          <a:p>
            <a:pPr algn="just"/>
            <a:r>
              <a:rPr lang="en-US" sz="2400" dirty="0" smtClean="0">
                <a:latin typeface="Calibri" pitchFamily="34" charset="0"/>
              </a:rPr>
              <a:t>Sophisticated </a:t>
            </a:r>
            <a:r>
              <a:rPr lang="en-US" sz="2400" b="1" dirty="0" smtClean="0">
                <a:latin typeface="Calibri" pitchFamily="34" charset="0"/>
              </a:rPr>
              <a:t>monitoring tools</a:t>
            </a:r>
            <a:r>
              <a:rPr lang="en-US" sz="2400" dirty="0" smtClean="0">
                <a:latin typeface="Calibri" pitchFamily="34" charset="0"/>
              </a:rPr>
              <a:t>, such as Candle Corporation's </a:t>
            </a:r>
            <a:r>
              <a:rPr lang="en-US" sz="2400" b="1" dirty="0" err="1" smtClean="0">
                <a:latin typeface="Calibri" pitchFamily="34" charset="0"/>
              </a:rPr>
              <a:t>Omegamon</a:t>
            </a:r>
            <a:r>
              <a:rPr lang="en-US" sz="2400" b="1" dirty="0" smtClean="0">
                <a:latin typeface="Calibri" pitchFamily="34" charset="0"/>
              </a:rPr>
              <a:t> MVS</a:t>
            </a:r>
            <a:r>
              <a:rPr lang="en-US" sz="2400" dirty="0" smtClean="0">
                <a:latin typeface="Calibri" pitchFamily="34" charset="0"/>
              </a:rPr>
              <a:t>, and analysis tools, such as </a:t>
            </a:r>
            <a:r>
              <a:rPr lang="en-US" sz="2400" b="1" dirty="0" smtClean="0">
                <a:latin typeface="Calibri" pitchFamily="34" charset="0"/>
              </a:rPr>
              <a:t>RMF</a:t>
            </a:r>
            <a:r>
              <a:rPr lang="en-US" sz="2400" dirty="0" smtClean="0">
                <a:latin typeface="Calibri" pitchFamily="34" charset="0"/>
              </a:rPr>
              <a:t> from IBM, </a:t>
            </a:r>
            <a:r>
              <a:rPr lang="en-US" sz="2400" b="1" dirty="0" smtClean="0">
                <a:latin typeface="Calibri" pitchFamily="34" charset="0"/>
              </a:rPr>
              <a:t>track the system's day-to-day performance</a:t>
            </a:r>
            <a:r>
              <a:rPr lang="en-US" sz="2400" dirty="0" smtClean="0">
                <a:latin typeface="Calibri" pitchFamily="34" charset="0"/>
              </a:rPr>
              <a:t>. </a:t>
            </a:r>
          </a:p>
          <a:p>
            <a:pPr algn="just"/>
            <a:r>
              <a:rPr lang="en-US" sz="2400" dirty="0" smtClean="0">
                <a:latin typeface="Calibri" pitchFamily="34" charset="0"/>
              </a:rPr>
              <a:t>IBM and Digital Equipment Corporation include features in their large computers' operating systems that provide considerable dynamic tuning capabilities. </a:t>
            </a:r>
          </a:p>
          <a:p>
            <a:pPr algn="just"/>
            <a:r>
              <a:rPr lang="en-US" sz="2400" b="1" dirty="0" smtClean="0">
                <a:latin typeface="Calibri" pitchFamily="34" charset="0"/>
              </a:rPr>
              <a:t>If trends show performance degrading, systems managers can add hardware or make adjustments to improve performance before it affects the user community.</a:t>
            </a:r>
            <a:endParaRPr lang="en-US" sz="2400" b="1"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a:bodyPr>
          <a:lstStyle/>
          <a:p>
            <a:pPr algn="just"/>
            <a:r>
              <a:rPr lang="en-US" dirty="0" smtClean="0">
                <a:latin typeface="Calibri" pitchFamily="34" charset="0"/>
              </a:rPr>
              <a:t>Additional tools, such as </a:t>
            </a:r>
            <a:r>
              <a:rPr lang="en-US" b="1" dirty="0" smtClean="0">
                <a:latin typeface="Calibri" pitchFamily="34" charset="0"/>
              </a:rPr>
              <a:t>Crystal</a:t>
            </a:r>
            <a:r>
              <a:rPr lang="en-US" dirty="0" smtClean="0">
                <a:latin typeface="Calibri" pitchFamily="34" charset="0"/>
              </a:rPr>
              <a:t> from BBN and </a:t>
            </a:r>
            <a:r>
              <a:rPr lang="en-US" b="1" dirty="0" smtClean="0">
                <a:latin typeface="Calibri" pitchFamily="34" charset="0"/>
              </a:rPr>
              <a:t>TPNS</a:t>
            </a:r>
            <a:r>
              <a:rPr lang="en-US" dirty="0" smtClean="0">
                <a:latin typeface="Calibri" pitchFamily="34" charset="0"/>
              </a:rPr>
              <a:t> from IBM, are available </a:t>
            </a:r>
            <a:r>
              <a:rPr lang="en-US" b="1" dirty="0" smtClean="0">
                <a:latin typeface="Calibri" pitchFamily="34" charset="0"/>
              </a:rPr>
              <a:t>to simulate new applications</a:t>
            </a:r>
            <a:r>
              <a:rPr lang="en-US" dirty="0" smtClean="0">
                <a:latin typeface="Calibri" pitchFamily="34" charset="0"/>
              </a:rPr>
              <a:t> before they move into production. </a:t>
            </a:r>
          </a:p>
          <a:p>
            <a:pPr algn="just"/>
            <a:r>
              <a:rPr lang="en-US" dirty="0" smtClean="0">
                <a:latin typeface="Calibri" pitchFamily="34" charset="0"/>
              </a:rPr>
              <a:t>This means that the organization learns in advance the resource requirements of new applications. </a:t>
            </a:r>
          </a:p>
          <a:p>
            <a:pPr algn="just"/>
            <a:r>
              <a:rPr lang="en-US" dirty="0" smtClean="0">
                <a:latin typeface="Calibri" pitchFamily="34" charset="0"/>
              </a:rPr>
              <a:t>Changes can be made to the operating environment to ensure that performance will be acceptable.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638288" cy="5638800"/>
          </a:xfrm>
        </p:spPr>
        <p:txBody>
          <a:bodyPr>
            <a:normAutofit lnSpcReduction="10000"/>
          </a:bodyPr>
          <a:lstStyle/>
          <a:p>
            <a:pPr algn="just"/>
            <a:r>
              <a:rPr lang="en-US" dirty="0" smtClean="0">
                <a:latin typeface="Calibri" pitchFamily="34" charset="0"/>
              </a:rPr>
              <a:t>In the client/server environment, neither UNIX, Windows NT, nor OS/2 yet provides these sophisticated performance-monitoring tools. </a:t>
            </a:r>
          </a:p>
          <a:p>
            <a:pPr algn="just"/>
            <a:r>
              <a:rPr lang="en-US" dirty="0" smtClean="0">
                <a:latin typeface="Calibri" pitchFamily="34" charset="0"/>
              </a:rPr>
              <a:t>Certain tools, such as Network General's </a:t>
            </a:r>
            <a:r>
              <a:rPr lang="en-US" b="1" dirty="0" smtClean="0">
                <a:latin typeface="Calibri" pitchFamily="34" charset="0"/>
              </a:rPr>
              <a:t>Sniffer</a:t>
            </a:r>
            <a:r>
              <a:rPr lang="en-US" dirty="0" smtClean="0">
                <a:latin typeface="Calibri" pitchFamily="34" charset="0"/>
              </a:rPr>
              <a:t>, are available to </a:t>
            </a:r>
            <a:r>
              <a:rPr lang="en-US" b="1" dirty="0" smtClean="0">
                <a:latin typeface="Calibri" pitchFamily="34" charset="0"/>
              </a:rPr>
              <a:t>remotely monitor the LAN traffic</a:t>
            </a:r>
            <a:r>
              <a:rPr lang="en-US" dirty="0" smtClean="0">
                <a:latin typeface="Calibri" pitchFamily="34" charset="0"/>
              </a:rPr>
              <a:t>. </a:t>
            </a:r>
          </a:p>
          <a:p>
            <a:pPr algn="just"/>
            <a:r>
              <a:rPr lang="en-US" dirty="0" smtClean="0">
                <a:latin typeface="Calibri" pitchFamily="34" charset="0"/>
              </a:rPr>
              <a:t>UNIX, Windows NT and OS/2 provide limited capabilities to define task priorities. </a:t>
            </a:r>
          </a:p>
          <a:p>
            <a:pPr algn="just"/>
            <a:r>
              <a:rPr lang="en-US" dirty="0" smtClean="0">
                <a:latin typeface="Calibri" pitchFamily="34" charset="0"/>
              </a:rPr>
              <a:t>Many vendors are now marketing products to support this need.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Network Management</a:t>
            </a:r>
            <a:endParaRPr lang="en-US" dirty="0">
              <a:latin typeface="Calibri" pitchFamily="34" charset="0"/>
            </a:endParaRPr>
          </a:p>
        </p:txBody>
      </p:sp>
      <p:sp>
        <p:nvSpPr>
          <p:cNvPr id="3" name="Content Placeholder 2"/>
          <p:cNvSpPr>
            <a:spLocks noGrp="1"/>
          </p:cNvSpPr>
          <p:nvPr>
            <p:ph idx="1"/>
          </p:nvPr>
        </p:nvSpPr>
        <p:spPr>
          <a:xfrm>
            <a:off x="990600" y="1371600"/>
            <a:ext cx="7943088" cy="5257800"/>
          </a:xfrm>
        </p:spPr>
        <p:txBody>
          <a:bodyPr>
            <a:normAutofit fontScale="92500" lnSpcReduction="10000"/>
          </a:bodyPr>
          <a:lstStyle/>
          <a:p>
            <a:pPr algn="just"/>
            <a:r>
              <a:rPr lang="en-US" b="1" dirty="0" smtClean="0">
                <a:latin typeface="Calibri" pitchFamily="34" charset="0"/>
              </a:rPr>
              <a:t>Network management tools </a:t>
            </a:r>
            <a:r>
              <a:rPr lang="en-US" dirty="0" smtClean="0">
                <a:latin typeface="Calibri" pitchFamily="34" charset="0"/>
              </a:rPr>
              <a:t>such as those from </a:t>
            </a:r>
            <a:r>
              <a:rPr lang="en-US" b="1" dirty="0" err="1" smtClean="0">
                <a:latin typeface="Calibri" pitchFamily="34" charset="0"/>
              </a:rPr>
              <a:t>OpenVision</a:t>
            </a:r>
            <a:r>
              <a:rPr lang="en-US" dirty="0" smtClean="0">
                <a:latin typeface="Calibri" pitchFamily="34" charset="0"/>
              </a:rPr>
              <a:t>, IBM's </a:t>
            </a:r>
            <a:r>
              <a:rPr lang="en-US" b="1" dirty="0" err="1" smtClean="0">
                <a:latin typeface="Calibri" pitchFamily="34" charset="0"/>
              </a:rPr>
              <a:t>NetView</a:t>
            </a:r>
            <a:r>
              <a:rPr lang="en-US" dirty="0" smtClean="0">
                <a:latin typeface="Calibri" pitchFamily="34" charset="0"/>
              </a:rPr>
              <a:t>, AT&amp;T's </a:t>
            </a:r>
            <a:r>
              <a:rPr lang="en-US" b="1" dirty="0" smtClean="0">
                <a:latin typeface="Calibri" pitchFamily="34" charset="0"/>
              </a:rPr>
              <a:t>UNMA</a:t>
            </a:r>
            <a:r>
              <a:rPr lang="en-US" dirty="0" smtClean="0">
                <a:latin typeface="Calibri" pitchFamily="34" charset="0"/>
              </a:rPr>
              <a:t>, and Digital Equipment Corporation's </a:t>
            </a:r>
            <a:r>
              <a:rPr lang="en-US" b="1" dirty="0" smtClean="0">
                <a:latin typeface="Calibri" pitchFamily="34" charset="0"/>
              </a:rPr>
              <a:t>EMA</a:t>
            </a:r>
            <a:r>
              <a:rPr lang="en-US" dirty="0" smtClean="0">
                <a:latin typeface="Calibri" pitchFamily="34" charset="0"/>
              </a:rPr>
              <a:t> products, provides a level of </a:t>
            </a:r>
            <a:r>
              <a:rPr lang="en-US" b="1" dirty="0" smtClean="0">
                <a:latin typeface="Calibri" pitchFamily="34" charset="0"/>
              </a:rPr>
              <a:t>remote monitoring that can track response time and network loading.</a:t>
            </a:r>
          </a:p>
          <a:p>
            <a:pPr algn="just"/>
            <a:r>
              <a:rPr lang="en-US" dirty="0" smtClean="0">
                <a:latin typeface="Calibri" pitchFamily="34" charset="0"/>
              </a:rPr>
              <a:t>Products such as </a:t>
            </a:r>
            <a:r>
              <a:rPr lang="en-US" b="1" dirty="0" smtClean="0">
                <a:latin typeface="Calibri" pitchFamily="34" charset="0"/>
              </a:rPr>
              <a:t>ESRA</a:t>
            </a:r>
            <a:r>
              <a:rPr lang="en-US" dirty="0" smtClean="0">
                <a:latin typeface="Calibri" pitchFamily="34" charset="0"/>
              </a:rPr>
              <a:t> from Elegant Computing, are available to do </a:t>
            </a:r>
            <a:r>
              <a:rPr lang="en-US" b="1" dirty="0" smtClean="0">
                <a:latin typeface="Calibri" pitchFamily="34" charset="0"/>
              </a:rPr>
              <a:t>remote analysis of UNIX servers in order to monitor disk usage, error logs, and user profiles. </a:t>
            </a:r>
          </a:p>
          <a:p>
            <a:pPr algn="just"/>
            <a:r>
              <a:rPr lang="en-US" dirty="0" smtClean="0">
                <a:latin typeface="Calibri" pitchFamily="34" charset="0"/>
              </a:rPr>
              <a:t>This product is used extensively to manage remote UNIX servers.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324600"/>
          </a:xfrm>
        </p:spPr>
        <p:txBody>
          <a:bodyPr>
            <a:normAutofit fontScale="92500"/>
          </a:bodyPr>
          <a:lstStyle/>
          <a:p>
            <a:pPr algn="just"/>
            <a:r>
              <a:rPr lang="en-US" dirty="0" smtClean="0">
                <a:latin typeface="Calibri" pitchFamily="34" charset="0"/>
              </a:rPr>
              <a:t>Other products, such as </a:t>
            </a:r>
            <a:r>
              <a:rPr lang="en-US" dirty="0" err="1" smtClean="0">
                <a:latin typeface="Calibri" pitchFamily="34" charset="0"/>
              </a:rPr>
              <a:t>Microcoms</a:t>
            </a:r>
            <a:r>
              <a:rPr lang="en-US" dirty="0" smtClean="0">
                <a:latin typeface="Calibri" pitchFamily="34" charset="0"/>
              </a:rPr>
              <a:t> </a:t>
            </a:r>
            <a:r>
              <a:rPr lang="en-US" b="1" dirty="0" err="1" smtClean="0">
                <a:latin typeface="Calibri" pitchFamily="34" charset="0"/>
              </a:rPr>
              <a:t>LANlord</a:t>
            </a:r>
            <a:r>
              <a:rPr lang="en-US" dirty="0" smtClean="0">
                <a:latin typeface="Calibri" pitchFamily="34" charset="0"/>
              </a:rPr>
              <a:t>, provide significant capabilities for </a:t>
            </a:r>
            <a:r>
              <a:rPr lang="en-US" b="1" dirty="0" smtClean="0">
                <a:latin typeface="Calibri" pitchFamily="34" charset="0"/>
              </a:rPr>
              <a:t>remote access to Windows and OS/2 PC LAN desktops.</a:t>
            </a:r>
          </a:p>
          <a:p>
            <a:pPr algn="just"/>
            <a:r>
              <a:rPr lang="en-US" dirty="0" smtClean="0">
                <a:latin typeface="Calibri" pitchFamily="34" charset="0"/>
              </a:rPr>
              <a:t>It is impossible to provide adequate support for distributed client/server applications without the capability to support the desktop and the server remotely.</a:t>
            </a:r>
          </a:p>
          <a:p>
            <a:pPr algn="just"/>
            <a:r>
              <a:rPr lang="en-US" dirty="0" smtClean="0">
                <a:latin typeface="Calibri" pitchFamily="34" charset="0"/>
              </a:rPr>
              <a:t>During 1993, a number of major systems integrators implemented NOS to provide desktop support for Novell, LAN Manager, LAN Server, and NFS client/server environments.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atin typeface="Calibri" pitchFamily="34" charset="0"/>
              </a:rPr>
              <a:t>Module – </a:t>
            </a:r>
            <a:r>
              <a:rPr lang="fr-FR" sz="3200" b="1" dirty="0" smtClean="0">
                <a:latin typeface="Calibri" pitchFamily="34" charset="0"/>
              </a:rPr>
              <a:t>4</a:t>
            </a:r>
            <a:br>
              <a:rPr lang="fr-FR" sz="3200" b="1" dirty="0" smtClean="0">
                <a:latin typeface="Calibri" pitchFamily="34" charset="0"/>
              </a:rPr>
            </a:br>
            <a:r>
              <a:rPr lang="en-US" sz="3200" b="1" dirty="0" smtClean="0">
                <a:latin typeface="Calibri" pitchFamily="34" charset="0"/>
              </a:rPr>
              <a:t> Client/ Server Systems Development  </a:t>
            </a:r>
            <a:endParaRPr lang="en-US" sz="3200" dirty="0">
              <a:latin typeface="Calibri" pitchFamily="34" charset="0"/>
            </a:endParaRPr>
          </a:p>
        </p:txBody>
      </p:sp>
      <p:sp>
        <p:nvSpPr>
          <p:cNvPr id="3" name="Content Placeholder 2"/>
          <p:cNvSpPr>
            <a:spLocks noGrp="1"/>
          </p:cNvSpPr>
          <p:nvPr>
            <p:ph idx="1"/>
          </p:nvPr>
        </p:nvSpPr>
        <p:spPr>
          <a:xfrm>
            <a:off x="914400" y="1676400"/>
            <a:ext cx="8001000" cy="5029200"/>
          </a:xfrm>
        </p:spPr>
        <p:txBody>
          <a:bodyPr>
            <a:normAutofit fontScale="92500" lnSpcReduction="20000"/>
          </a:bodyPr>
          <a:lstStyle/>
          <a:p>
            <a:pPr algn="just"/>
            <a:r>
              <a:rPr lang="en-US" dirty="0" smtClean="0">
                <a:latin typeface="Calibri" pitchFamily="34" charset="0"/>
              </a:rPr>
              <a:t>Services and Support- System administration, Availability, Reliability, Scalability, </a:t>
            </a:r>
            <a:r>
              <a:rPr lang="en-US" dirty="0" err="1" smtClean="0">
                <a:latin typeface="Calibri" pitchFamily="34" charset="0"/>
              </a:rPr>
              <a:t>Observability</a:t>
            </a:r>
            <a:r>
              <a:rPr lang="en-US" dirty="0" smtClean="0">
                <a:latin typeface="Calibri" pitchFamily="34" charset="0"/>
              </a:rPr>
              <a:t>, Agility, Serviceability. Software Distribution, Performance, Network management. </a:t>
            </a:r>
          </a:p>
          <a:p>
            <a:pPr algn="just"/>
            <a:r>
              <a:rPr lang="en-US" dirty="0" smtClean="0">
                <a:latin typeface="Calibri" pitchFamily="34" charset="0"/>
              </a:rPr>
              <a:t>Remote Systems Management- RDP, Telnet, SSH, Security. </a:t>
            </a:r>
          </a:p>
          <a:p>
            <a:pPr algn="just"/>
            <a:r>
              <a:rPr lang="en-US" dirty="0" smtClean="0">
                <a:latin typeface="Calibri" pitchFamily="34" charset="0"/>
              </a:rPr>
              <a:t>LAN and Network Management issues, Training, Connectivity, Communication interface technology, </a:t>
            </a:r>
            <a:r>
              <a:rPr lang="en-US" dirty="0" err="1" smtClean="0">
                <a:latin typeface="Calibri" pitchFamily="34" charset="0"/>
              </a:rPr>
              <a:t>Interprocess</a:t>
            </a:r>
            <a:r>
              <a:rPr lang="en-US" dirty="0" smtClean="0">
                <a:latin typeface="Calibri" pitchFamily="34" charset="0"/>
              </a:rPr>
              <a:t> communication, Wide area network technologies, Network Acquisition, PC-level processing unit, X-terminals, Server hardware.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Remote Systems Management</a:t>
            </a:r>
            <a:endParaRPr lang="en-US" dirty="0">
              <a:latin typeface="Calibri" pitchFamily="34" charset="0"/>
            </a:endParaRPr>
          </a:p>
        </p:txBody>
      </p:sp>
      <p:sp>
        <p:nvSpPr>
          <p:cNvPr id="3" name="Content Placeholder 2"/>
          <p:cNvSpPr>
            <a:spLocks noGrp="1"/>
          </p:cNvSpPr>
          <p:nvPr>
            <p:ph idx="1"/>
          </p:nvPr>
        </p:nvSpPr>
        <p:spPr>
          <a:xfrm>
            <a:off x="1066800" y="1066800"/>
            <a:ext cx="7866888" cy="5562600"/>
          </a:xfrm>
        </p:spPr>
        <p:txBody>
          <a:bodyPr>
            <a:normAutofit fontScale="77500" lnSpcReduction="20000"/>
          </a:bodyPr>
          <a:lstStyle/>
          <a:p>
            <a:pPr algn="just"/>
            <a:r>
              <a:rPr lang="en-US" b="1" dirty="0" smtClean="0">
                <a:latin typeface="Calibri" pitchFamily="34" charset="0"/>
              </a:rPr>
              <a:t>LAN administrators should be able to connect remotely to and then manage the workstation of any user who has a problem. </a:t>
            </a:r>
          </a:p>
          <a:p>
            <a:pPr algn="just"/>
            <a:r>
              <a:rPr lang="en-US" b="1" dirty="0" err="1" smtClean="0">
                <a:latin typeface="Calibri" pitchFamily="34" charset="0"/>
              </a:rPr>
              <a:t>LANlord</a:t>
            </a:r>
            <a:r>
              <a:rPr lang="en-US" dirty="0" smtClean="0">
                <a:latin typeface="Calibri" pitchFamily="34" charset="0"/>
              </a:rPr>
              <a:t> from </a:t>
            </a:r>
            <a:r>
              <a:rPr lang="en-US" dirty="0" err="1" smtClean="0">
                <a:latin typeface="Calibri" pitchFamily="34" charset="0"/>
              </a:rPr>
              <a:t>Microcom</a:t>
            </a:r>
            <a:r>
              <a:rPr lang="en-US" dirty="0" smtClean="0">
                <a:latin typeface="Calibri" pitchFamily="34" charset="0"/>
              </a:rPr>
              <a:t> provides support for the </a:t>
            </a:r>
            <a:r>
              <a:rPr lang="en-US" b="1" dirty="0" smtClean="0">
                <a:latin typeface="Calibri" pitchFamily="34" charset="0"/>
              </a:rPr>
              <a:t>Windows 3.x desktop. </a:t>
            </a:r>
          </a:p>
          <a:p>
            <a:pPr algn="just"/>
            <a:r>
              <a:rPr lang="en-US" dirty="0" smtClean="0">
                <a:latin typeface="Calibri" pitchFamily="34" charset="0"/>
              </a:rPr>
              <a:t>Microsoft's </a:t>
            </a:r>
            <a:r>
              <a:rPr lang="en-US" b="1" dirty="0" smtClean="0">
                <a:latin typeface="Calibri" pitchFamily="34" charset="0"/>
              </a:rPr>
              <a:t>Hermes</a:t>
            </a:r>
            <a:r>
              <a:rPr lang="en-US" dirty="0" smtClean="0">
                <a:latin typeface="Calibri" pitchFamily="34" charset="0"/>
              </a:rPr>
              <a:t> product will provide support for </a:t>
            </a:r>
            <a:r>
              <a:rPr lang="en-US" b="1" dirty="0" smtClean="0">
                <a:latin typeface="Calibri" pitchFamily="34" charset="0"/>
              </a:rPr>
              <a:t>Windows NT desktops </a:t>
            </a:r>
            <a:r>
              <a:rPr lang="en-US" dirty="0" smtClean="0">
                <a:latin typeface="Calibri" pitchFamily="34" charset="0"/>
              </a:rPr>
              <a:t>in late 1994. </a:t>
            </a:r>
          </a:p>
          <a:p>
            <a:pPr algn="just"/>
            <a:r>
              <a:rPr lang="en-US" dirty="0" smtClean="0">
                <a:latin typeface="Calibri" pitchFamily="34" charset="0"/>
              </a:rPr>
              <a:t>The products </a:t>
            </a:r>
            <a:r>
              <a:rPr lang="en-US" b="1" dirty="0" smtClean="0">
                <a:latin typeface="Calibri" pitchFamily="34" charset="0"/>
              </a:rPr>
              <a:t>DCAF</a:t>
            </a:r>
            <a:r>
              <a:rPr lang="en-US" dirty="0" smtClean="0">
                <a:latin typeface="Calibri" pitchFamily="34" charset="0"/>
              </a:rPr>
              <a:t> from IBM, </a:t>
            </a:r>
            <a:r>
              <a:rPr lang="en-US" b="1" dirty="0" smtClean="0">
                <a:latin typeface="Calibri" pitchFamily="34" charset="0"/>
              </a:rPr>
              <a:t>PolyMod2</a:t>
            </a:r>
            <a:r>
              <a:rPr lang="en-US" dirty="0" smtClean="0">
                <a:latin typeface="Calibri" pitchFamily="34" charset="0"/>
              </a:rPr>
              <a:t> from </a:t>
            </a:r>
            <a:r>
              <a:rPr lang="en-US" dirty="0" err="1" smtClean="0">
                <a:latin typeface="Calibri" pitchFamily="34" charset="0"/>
              </a:rPr>
              <a:t>Memsoft</a:t>
            </a:r>
            <a:r>
              <a:rPr lang="en-US" dirty="0" smtClean="0">
                <a:latin typeface="Calibri" pitchFamily="34" charset="0"/>
              </a:rPr>
              <a:t> and </a:t>
            </a:r>
            <a:r>
              <a:rPr lang="en-US" b="1" dirty="0" smtClean="0">
                <a:latin typeface="Calibri" pitchFamily="34" charset="0"/>
              </a:rPr>
              <a:t>Remote OS </a:t>
            </a:r>
            <a:r>
              <a:rPr lang="en-US" dirty="0" smtClean="0">
                <a:latin typeface="Calibri" pitchFamily="34" charset="0"/>
              </a:rPr>
              <a:t>from Menlo provide support for the </a:t>
            </a:r>
            <a:r>
              <a:rPr lang="en-US" b="1" dirty="0" smtClean="0">
                <a:latin typeface="Calibri" pitchFamily="34" charset="0"/>
              </a:rPr>
              <a:t>OS/2 environment.</a:t>
            </a:r>
          </a:p>
          <a:p>
            <a:pPr algn="just"/>
            <a:r>
              <a:rPr lang="en-US" dirty="0" smtClean="0">
                <a:latin typeface="Calibri" pitchFamily="34" charset="0"/>
              </a:rPr>
              <a:t>DCAF requires an OS/2 workstation but can control a user DOS or Windows workstation. </a:t>
            </a:r>
          </a:p>
          <a:p>
            <a:pPr algn="just"/>
            <a:r>
              <a:rPr lang="en-US" dirty="0" smtClean="0">
                <a:latin typeface="Calibri" pitchFamily="34" charset="0"/>
              </a:rPr>
              <a:t>Network General provides </a:t>
            </a:r>
            <a:r>
              <a:rPr lang="en-US" b="1" dirty="0" smtClean="0">
                <a:latin typeface="Calibri" pitchFamily="34" charset="0"/>
              </a:rPr>
              <a:t>Distributed Sniffer, </a:t>
            </a:r>
            <a:r>
              <a:rPr lang="en-US" dirty="0" smtClean="0">
                <a:latin typeface="Calibri" pitchFamily="34" charset="0"/>
              </a:rPr>
              <a:t>which operates both locally and remotely. </a:t>
            </a:r>
          </a:p>
          <a:p>
            <a:pPr algn="just"/>
            <a:r>
              <a:rPr lang="en-US" dirty="0" smtClean="0">
                <a:latin typeface="Calibri" pitchFamily="34" charset="0"/>
              </a:rPr>
              <a:t>It provides excellent support to a LAN administrator with a graphical user interface (GUI) to display results.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172200"/>
          </a:xfrm>
        </p:spPr>
        <p:txBody>
          <a:bodyPr>
            <a:normAutofit fontScale="92500" lnSpcReduction="10000"/>
          </a:bodyPr>
          <a:lstStyle/>
          <a:p>
            <a:pPr algn="just"/>
            <a:r>
              <a:rPr lang="en-US" dirty="0" smtClean="0">
                <a:latin typeface="Calibri" pitchFamily="34" charset="0"/>
              </a:rPr>
              <a:t>Because </a:t>
            </a:r>
            <a:r>
              <a:rPr lang="en-US" b="1" dirty="0" smtClean="0">
                <a:latin typeface="Calibri" pitchFamily="34" charset="0"/>
              </a:rPr>
              <a:t>UNIX provides support for remote login</a:t>
            </a:r>
            <a:r>
              <a:rPr lang="en-US" dirty="0" smtClean="0">
                <a:latin typeface="Calibri" pitchFamily="34" charset="0"/>
              </a:rPr>
              <a:t>, all UNIX environments provide good tools for remote systems management. </a:t>
            </a:r>
          </a:p>
          <a:p>
            <a:pPr algn="just"/>
            <a:r>
              <a:rPr lang="en-US" b="1" dirty="0" smtClean="0">
                <a:latin typeface="Calibri" pitchFamily="34" charset="0"/>
              </a:rPr>
              <a:t>Sun Connect, </a:t>
            </a:r>
            <a:r>
              <a:rPr lang="en-US" dirty="0" smtClean="0">
                <a:latin typeface="Calibri" pitchFamily="34" charset="0"/>
              </a:rPr>
              <a:t>IBM </a:t>
            </a:r>
            <a:r>
              <a:rPr lang="en-US" b="1" dirty="0" err="1" smtClean="0">
                <a:latin typeface="Calibri" pitchFamily="34" charset="0"/>
              </a:rPr>
              <a:t>Netview</a:t>
            </a:r>
            <a:r>
              <a:rPr lang="en-US" b="1" dirty="0" smtClean="0">
                <a:latin typeface="Calibri" pitchFamily="34" charset="0"/>
              </a:rPr>
              <a:t> 6000</a:t>
            </a:r>
            <a:r>
              <a:rPr lang="en-US" dirty="0" smtClean="0">
                <a:latin typeface="Calibri" pitchFamily="34" charset="0"/>
              </a:rPr>
              <a:t>, HP </a:t>
            </a:r>
            <a:r>
              <a:rPr lang="en-US" b="1" dirty="0" err="1" smtClean="0">
                <a:latin typeface="Calibri" pitchFamily="34" charset="0"/>
              </a:rPr>
              <a:t>Openview</a:t>
            </a:r>
            <a:r>
              <a:rPr lang="en-US" dirty="0" smtClean="0">
                <a:latin typeface="Calibri" pitchFamily="34" charset="0"/>
              </a:rPr>
              <a:t>, and </a:t>
            </a:r>
            <a:r>
              <a:rPr lang="en-US" b="1" dirty="0" err="1" smtClean="0">
                <a:latin typeface="Calibri" pitchFamily="34" charset="0"/>
              </a:rPr>
              <a:t>OpenVisons</a:t>
            </a:r>
            <a:r>
              <a:rPr lang="en-US" dirty="0" smtClean="0">
                <a:latin typeface="Calibri" pitchFamily="34" charset="0"/>
              </a:rPr>
              <a:t> products all provide good support dependent on the specific requirements of the distributed computing environment.</a:t>
            </a:r>
          </a:p>
          <a:p>
            <a:pPr algn="just"/>
            <a:r>
              <a:rPr lang="en-US" dirty="0" smtClean="0">
                <a:latin typeface="Calibri" pitchFamily="34" charset="0"/>
              </a:rPr>
              <a:t>Each of these products </a:t>
            </a:r>
            <a:r>
              <a:rPr lang="en-US" b="1" dirty="0" smtClean="0">
                <a:latin typeface="Calibri" pitchFamily="34" charset="0"/>
              </a:rPr>
              <a:t>provides an accurate record of performance and traffic loading </a:t>
            </a:r>
            <a:r>
              <a:rPr lang="en-US" dirty="0" smtClean="0">
                <a:latin typeface="Calibri" pitchFamily="34" charset="0"/>
              </a:rPr>
              <a:t>at the point of analysis. </a:t>
            </a:r>
          </a:p>
          <a:p>
            <a:pPr algn="just"/>
            <a:r>
              <a:rPr lang="en-US" dirty="0" smtClean="0">
                <a:latin typeface="Calibri" pitchFamily="34" charset="0"/>
              </a:rPr>
              <a:t>If these analyses are done regularly, LAN administrators can detect problems as they arise.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Security</a:t>
            </a:r>
            <a:endParaRPr lang="en-US" dirty="0">
              <a:latin typeface="Calibri" pitchFamily="34" charset="0"/>
            </a:endParaRPr>
          </a:p>
        </p:txBody>
      </p:sp>
      <p:sp>
        <p:nvSpPr>
          <p:cNvPr id="3" name="Content Placeholder 2"/>
          <p:cNvSpPr>
            <a:spLocks noGrp="1"/>
          </p:cNvSpPr>
          <p:nvPr>
            <p:ph idx="1"/>
          </p:nvPr>
        </p:nvSpPr>
        <p:spPr>
          <a:xfrm>
            <a:off x="990600" y="1066800"/>
            <a:ext cx="7924800" cy="5486400"/>
          </a:xfrm>
        </p:spPr>
        <p:txBody>
          <a:bodyPr>
            <a:normAutofit fontScale="92500" lnSpcReduction="10000"/>
          </a:bodyPr>
          <a:lstStyle/>
          <a:p>
            <a:pPr algn="just"/>
            <a:r>
              <a:rPr lang="en-US" dirty="0" smtClean="0">
                <a:latin typeface="Calibri" pitchFamily="34" charset="0"/>
              </a:rPr>
              <a:t>In any application environment, managers must assess the security requirements. </a:t>
            </a:r>
          </a:p>
          <a:p>
            <a:pPr algn="just"/>
            <a:r>
              <a:rPr lang="en-US" dirty="0" smtClean="0">
                <a:latin typeface="Calibri" pitchFamily="34" charset="0"/>
              </a:rPr>
              <a:t>Users should find security to be invisible when they are authorized for a function and impenetrable when they are unauthorized. </a:t>
            </a:r>
          </a:p>
          <a:p>
            <a:pPr algn="just"/>
            <a:r>
              <a:rPr lang="en-US" b="1" dirty="0" smtClean="0">
                <a:latin typeface="Calibri" pitchFamily="34" charset="0"/>
              </a:rPr>
              <a:t>Security of the server </a:t>
            </a:r>
            <a:r>
              <a:rPr lang="en-US" dirty="0" smtClean="0">
                <a:latin typeface="Calibri" pitchFamily="34" charset="0"/>
              </a:rPr>
              <a:t>should start by </a:t>
            </a:r>
            <a:r>
              <a:rPr lang="en-US" b="1" dirty="0" smtClean="0">
                <a:latin typeface="Calibri" pitchFamily="34" charset="0"/>
              </a:rPr>
              <a:t>placing physical barriers</a:t>
            </a:r>
            <a:r>
              <a:rPr lang="en-US" dirty="0" smtClean="0">
                <a:latin typeface="Calibri" pitchFamily="34" charset="0"/>
              </a:rPr>
              <a:t> around unauthorized access. </a:t>
            </a:r>
          </a:p>
          <a:p>
            <a:pPr algn="just"/>
            <a:r>
              <a:rPr lang="en-US" dirty="0" smtClean="0">
                <a:latin typeface="Calibri" pitchFamily="34" charset="0"/>
              </a:rPr>
              <a:t>Because users do not need physical access to the </a:t>
            </a:r>
            <a:r>
              <a:rPr lang="en-US" b="1" dirty="0" smtClean="0">
                <a:latin typeface="Calibri" pitchFamily="34" charset="0"/>
              </a:rPr>
              <a:t>database and application servers, both should be placed in a locked room</a:t>
            </a:r>
            <a:r>
              <a:rPr lang="en-US" dirty="0" smtClean="0">
                <a:latin typeface="Calibri" pitchFamily="34" charset="0"/>
              </a:rPr>
              <a:t>.</a:t>
            </a:r>
          </a:p>
          <a:p>
            <a:pPr algn="just"/>
            <a:r>
              <a:rPr lang="en-US" dirty="0" smtClean="0">
                <a:latin typeface="Calibri" pitchFamily="34" charset="0"/>
              </a:rPr>
              <a:t>Frequently the existing host computer room can be used to hold workgroup servers.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pPr algn="just"/>
            <a:r>
              <a:rPr lang="en-US" b="1" dirty="0" smtClean="0">
                <a:latin typeface="Calibri" pitchFamily="34" charset="0"/>
              </a:rPr>
              <a:t>Every user of a client/server application should be assigned a personal ID and password. </a:t>
            </a:r>
          </a:p>
          <a:p>
            <a:pPr algn="just"/>
            <a:r>
              <a:rPr lang="en-US" dirty="0" smtClean="0">
                <a:latin typeface="Calibri" pitchFamily="34" charset="0"/>
              </a:rPr>
              <a:t>The ID can be used to assign authority and track access. </a:t>
            </a:r>
          </a:p>
          <a:p>
            <a:pPr algn="just"/>
            <a:r>
              <a:rPr lang="en-US" dirty="0" smtClean="0">
                <a:latin typeface="Calibri" pitchFamily="34" charset="0"/>
              </a:rPr>
              <a:t>Customized procedures can be built for each individual ID to manage backup, access times, and prompting. </a:t>
            </a:r>
          </a:p>
          <a:p>
            <a:pPr algn="just"/>
            <a:r>
              <a:rPr lang="en-US" dirty="0" smtClean="0">
                <a:latin typeface="Calibri" pitchFamily="34" charset="0"/>
              </a:rPr>
              <a:t>The DCE-defined </a:t>
            </a:r>
            <a:r>
              <a:rPr lang="en-US" b="1" dirty="0" smtClean="0">
                <a:latin typeface="Calibri" pitchFamily="34" charset="0"/>
              </a:rPr>
              <a:t>Kerberos standard is preferred for UNIX servers</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85800"/>
            <a:ext cx="7714488" cy="5867400"/>
          </a:xfrm>
        </p:spPr>
        <p:txBody>
          <a:bodyPr>
            <a:normAutofit fontScale="92500" lnSpcReduction="10000"/>
          </a:bodyPr>
          <a:lstStyle/>
          <a:p>
            <a:pPr algn="just"/>
            <a:r>
              <a:rPr lang="en-US" dirty="0" smtClean="0">
                <a:latin typeface="Calibri" pitchFamily="34" charset="0"/>
              </a:rPr>
              <a:t>Physical network security standards are being defined by several groups including the IEEE. </a:t>
            </a:r>
          </a:p>
          <a:p>
            <a:pPr algn="just"/>
            <a:r>
              <a:rPr lang="en-US" b="1" dirty="0" smtClean="0">
                <a:latin typeface="Calibri" pitchFamily="34" charset="0"/>
              </a:rPr>
              <a:t>SNMP-2 is being enhanced to support greater security. </a:t>
            </a:r>
          </a:p>
          <a:p>
            <a:pPr algn="just"/>
            <a:r>
              <a:rPr lang="en-US" dirty="0" smtClean="0">
                <a:latin typeface="Calibri" pitchFamily="34" charset="0"/>
              </a:rPr>
              <a:t>Operating systems designed from the ground up with security in mind form a </a:t>
            </a:r>
            <a:r>
              <a:rPr lang="en-US" b="1" dirty="0" smtClean="0">
                <a:latin typeface="Calibri" pitchFamily="34" charset="0"/>
              </a:rPr>
              <a:t>trusted computing base (TCB) </a:t>
            </a:r>
            <a:r>
              <a:rPr lang="en-US" dirty="0" smtClean="0">
                <a:latin typeface="Calibri" pitchFamily="34" charset="0"/>
              </a:rPr>
              <a:t>that incorporates encryption of passwords, safeguards against bypassing the logon system and the capability to assign privileges to user groups. </a:t>
            </a:r>
          </a:p>
          <a:p>
            <a:pPr algn="just"/>
            <a:r>
              <a:rPr lang="en-US" dirty="0" smtClean="0">
                <a:latin typeface="Calibri" pitchFamily="34" charset="0"/>
              </a:rPr>
              <a:t>NetWare 4.0 and Windows NT can also </a:t>
            </a:r>
            <a:r>
              <a:rPr lang="en-US" b="1" dirty="0" smtClean="0">
                <a:latin typeface="Calibri" pitchFamily="34" charset="0"/>
              </a:rPr>
              <a:t>log attempted security breaches and trigger alarms </a:t>
            </a:r>
            <a:r>
              <a:rPr lang="en-US" dirty="0" smtClean="0">
                <a:latin typeface="Calibri" pitchFamily="34" charset="0"/>
              </a:rPr>
              <a:t>that notify a network manager.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7790688" cy="5943600"/>
          </a:xfrm>
        </p:spPr>
        <p:txBody>
          <a:bodyPr>
            <a:normAutofit lnSpcReduction="10000"/>
          </a:bodyPr>
          <a:lstStyle/>
          <a:p>
            <a:pPr algn="just"/>
            <a:r>
              <a:rPr lang="en-US" dirty="0" smtClean="0">
                <a:latin typeface="Calibri" pitchFamily="34" charset="0"/>
              </a:rPr>
              <a:t>The new operating systems require that </a:t>
            </a:r>
            <a:r>
              <a:rPr lang="en-US" b="1" dirty="0" smtClean="0">
                <a:latin typeface="Calibri" pitchFamily="34" charset="0"/>
              </a:rPr>
              <a:t>each account specifically be granted rights for remote access</a:t>
            </a:r>
            <a:r>
              <a:rPr lang="en-US" dirty="0" smtClean="0">
                <a:latin typeface="Calibri" pitchFamily="34" charset="0"/>
              </a:rPr>
              <a:t> or encrypt passwords during remote access. </a:t>
            </a:r>
          </a:p>
          <a:p>
            <a:pPr algn="just"/>
            <a:r>
              <a:rPr lang="en-US" dirty="0" smtClean="0">
                <a:latin typeface="Calibri" pitchFamily="34" charset="0"/>
              </a:rPr>
              <a:t>Effective security must be defined as part of the enterprise-wide architecture put in place as an organization moves to the client/server model. </a:t>
            </a:r>
          </a:p>
          <a:p>
            <a:pPr algn="just"/>
            <a:r>
              <a:rPr lang="en-US" b="1" dirty="0" smtClean="0">
                <a:latin typeface="Calibri" pitchFamily="34" charset="0"/>
              </a:rPr>
              <a:t>Effective administrative procedures for user definition, password maintenance, physical security, and application design must be instituted.</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a:bodyPr>
          <a:lstStyle/>
          <a:p>
            <a:pPr algn="just"/>
            <a:r>
              <a:rPr lang="en-US" dirty="0" smtClean="0">
                <a:latin typeface="Calibri" pitchFamily="34" charset="0"/>
              </a:rPr>
              <a:t>When maximum security is required, </a:t>
            </a:r>
            <a:r>
              <a:rPr lang="en-US" b="1" dirty="0" smtClean="0">
                <a:latin typeface="Calibri" pitchFamily="34" charset="0"/>
              </a:rPr>
              <a:t>network and permanently stored data should be encrypted</a:t>
            </a:r>
            <a:r>
              <a:rPr lang="en-US" dirty="0" smtClean="0">
                <a:latin typeface="Calibri" pitchFamily="34" charset="0"/>
              </a:rPr>
              <a:t>.</a:t>
            </a:r>
          </a:p>
          <a:p>
            <a:pPr algn="just"/>
            <a:r>
              <a:rPr lang="en-US" dirty="0" smtClean="0">
                <a:latin typeface="Calibri" pitchFamily="34" charset="0"/>
              </a:rPr>
              <a:t>The </a:t>
            </a:r>
            <a:r>
              <a:rPr lang="en-US" b="1" dirty="0" smtClean="0">
                <a:latin typeface="Calibri" pitchFamily="34" charset="0"/>
              </a:rPr>
              <a:t>data encryption standard (DES) </a:t>
            </a:r>
            <a:r>
              <a:rPr lang="en-US" dirty="0" smtClean="0">
                <a:latin typeface="Calibri" pitchFamily="34" charset="0"/>
              </a:rPr>
              <a:t>algorithm uses a personal key to make data unusable to anyone who lacks that key. </a:t>
            </a:r>
          </a:p>
          <a:p>
            <a:pPr algn="just"/>
            <a:r>
              <a:rPr lang="en-US" dirty="0" smtClean="0">
                <a:latin typeface="Calibri" pitchFamily="34" charset="0"/>
              </a:rPr>
              <a:t>This </a:t>
            </a:r>
            <a:r>
              <a:rPr lang="en-US" b="1" dirty="0" smtClean="0">
                <a:latin typeface="Calibri" pitchFamily="34" charset="0"/>
              </a:rPr>
              <a:t>data is encrypted when it's stored and decrypted on retrieval</a:t>
            </a:r>
            <a:r>
              <a:rPr lang="en-US" dirty="0" smtClean="0">
                <a:latin typeface="Calibri" pitchFamily="34" charset="0"/>
              </a:rPr>
              <a:t>. </a:t>
            </a:r>
          </a:p>
          <a:p>
            <a:pPr algn="just"/>
            <a:r>
              <a:rPr lang="en-US" dirty="0" smtClean="0">
                <a:latin typeface="Calibri" pitchFamily="34" charset="0"/>
              </a:rPr>
              <a:t>Only when the correct DES key is provided is the information meaningful.</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lstStyle/>
          <a:p>
            <a:pPr algn="just"/>
            <a:r>
              <a:rPr lang="en-US" b="1" dirty="0" smtClean="0">
                <a:latin typeface="Calibri" pitchFamily="34" charset="0"/>
              </a:rPr>
              <a:t>Diskless workstations </a:t>
            </a:r>
            <a:r>
              <a:rPr lang="en-US" dirty="0" smtClean="0">
                <a:latin typeface="Calibri" pitchFamily="34" charset="0"/>
              </a:rPr>
              <a:t>can </a:t>
            </a:r>
            <a:r>
              <a:rPr lang="en-US" b="1" dirty="0" smtClean="0">
                <a:latin typeface="Calibri" pitchFamily="34" charset="0"/>
              </a:rPr>
              <a:t>prevent information from being copied to a floppy </a:t>
            </a:r>
            <a:r>
              <a:rPr lang="en-US" dirty="0" smtClean="0">
                <a:latin typeface="Calibri" pitchFamily="34" charset="0"/>
              </a:rPr>
              <a:t>and removed or from being left where someone might break into the workstation to access the hard disk. </a:t>
            </a:r>
          </a:p>
          <a:p>
            <a:pPr algn="just"/>
            <a:r>
              <a:rPr lang="en-US" dirty="0" smtClean="0">
                <a:latin typeface="Calibri" pitchFamily="34" charset="0"/>
              </a:rPr>
              <a:t>No sensitive data should be stored on the client workstation or on an unprotected workgroup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Autofit/>
          </a:bodyPr>
          <a:lstStyle/>
          <a:p>
            <a:r>
              <a:rPr lang="en-US" sz="3200" b="1" dirty="0" smtClean="0"/>
              <a:t>Communications Interface Technology</a:t>
            </a:r>
            <a:endParaRPr lang="en-US" sz="3200" dirty="0"/>
          </a:p>
        </p:txBody>
      </p:sp>
      <p:sp>
        <p:nvSpPr>
          <p:cNvPr id="3" name="Content Placeholder 2"/>
          <p:cNvSpPr>
            <a:spLocks noGrp="1"/>
          </p:cNvSpPr>
          <p:nvPr>
            <p:ph idx="1"/>
          </p:nvPr>
        </p:nvSpPr>
        <p:spPr>
          <a:xfrm>
            <a:off x="1143000" y="990600"/>
            <a:ext cx="7790688" cy="5638800"/>
          </a:xfrm>
        </p:spPr>
        <p:txBody>
          <a:bodyPr>
            <a:normAutofit fontScale="55000" lnSpcReduction="20000"/>
          </a:bodyPr>
          <a:lstStyle/>
          <a:p>
            <a:r>
              <a:rPr lang="en-US" b="1" dirty="0" smtClean="0"/>
              <a:t>LAN Cabling</a:t>
            </a:r>
          </a:p>
          <a:p>
            <a:r>
              <a:rPr lang="en-US" b="1" dirty="0" smtClean="0"/>
              <a:t>Ethernet IEEE 802.3</a:t>
            </a:r>
          </a:p>
          <a:p>
            <a:r>
              <a:rPr lang="en-US" b="1" dirty="0" smtClean="0"/>
              <a:t>Token Ring IEEE 802.5</a:t>
            </a:r>
          </a:p>
          <a:p>
            <a:r>
              <a:rPr lang="en-US" b="1" dirty="0" smtClean="0"/>
              <a:t>Fiber Distributed Data Interface </a:t>
            </a:r>
            <a:r>
              <a:rPr lang="en-US" dirty="0" smtClean="0"/>
              <a:t>(FDDI)</a:t>
            </a:r>
          </a:p>
          <a:p>
            <a:r>
              <a:rPr lang="en-US" b="1" dirty="0" smtClean="0"/>
              <a:t>Copper Distributed Data Interface </a:t>
            </a:r>
            <a:r>
              <a:rPr lang="en-US" dirty="0" smtClean="0"/>
              <a:t>(CDDI)</a:t>
            </a:r>
          </a:p>
          <a:p>
            <a:r>
              <a:rPr lang="nb-NO" b="1" dirty="0" smtClean="0"/>
              <a:t>Ethernet versus Token Ring versus FDDI</a:t>
            </a:r>
          </a:p>
          <a:p>
            <a:r>
              <a:rPr lang="en-US" b="1" dirty="0" smtClean="0"/>
              <a:t>Asynchronous Transfer Mode (ATM)</a:t>
            </a:r>
          </a:p>
          <a:p>
            <a:r>
              <a:rPr lang="en-US" b="1" dirty="0" smtClean="0"/>
              <a:t>Hubs</a:t>
            </a:r>
          </a:p>
          <a:p>
            <a:r>
              <a:rPr lang="en-US" b="1" dirty="0" smtClean="0"/>
              <a:t>Internetworking Devices Bridges and Routers</a:t>
            </a:r>
          </a:p>
          <a:p>
            <a:r>
              <a:rPr lang="en-US" b="1" dirty="0" smtClean="0"/>
              <a:t>Transmission Control Protocol/Internet Protocol </a:t>
            </a:r>
            <a:r>
              <a:rPr lang="en-US" dirty="0" smtClean="0"/>
              <a:t>(TCP/IP)</a:t>
            </a:r>
          </a:p>
          <a:p>
            <a:r>
              <a:rPr lang="en-US" b="1" dirty="0" smtClean="0"/>
              <a:t>Internet Protocol</a:t>
            </a:r>
          </a:p>
          <a:p>
            <a:r>
              <a:rPr lang="en-US" b="1" dirty="0" smtClean="0"/>
              <a:t>Transport Protocols</a:t>
            </a:r>
          </a:p>
          <a:p>
            <a:r>
              <a:rPr lang="en-US" b="1" dirty="0" smtClean="0"/>
              <a:t>Telnet</a:t>
            </a:r>
          </a:p>
          <a:p>
            <a:r>
              <a:rPr lang="en-US" b="1" dirty="0" smtClean="0"/>
              <a:t>File Transfer Protocol (FTP)</a:t>
            </a:r>
          </a:p>
          <a:p>
            <a:r>
              <a:rPr lang="en-US" b="1" dirty="0" smtClean="0"/>
              <a:t>Simple Network Management Protocol (SNMP)</a:t>
            </a:r>
          </a:p>
          <a:p>
            <a:r>
              <a:rPr lang="en-US" b="1" dirty="0" smtClean="0"/>
              <a:t>Network File System (NFS)</a:t>
            </a:r>
          </a:p>
          <a:p>
            <a:r>
              <a:rPr lang="pt-BR" b="1" dirty="0" smtClean="0"/>
              <a:t>Simple Mail Transfer Protocol (SMTP)</a:t>
            </a:r>
          </a:p>
          <a:p>
            <a:r>
              <a:rPr lang="en-US" b="1" dirty="0" smtClean="0"/>
              <a:t>TCP/IP and Internetworks</a:t>
            </a:r>
          </a:p>
          <a:p>
            <a:r>
              <a:rPr lang="en-US" b="1" dirty="0" smtClean="0"/>
              <a:t>Vendor Products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Connectivity and interoperability between the client workstation and the server are achieved through a combination of physical cables and devices, and software that implements communication protocols.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598" y="274638"/>
            <a:ext cx="7213090" cy="487362"/>
          </a:xfrm>
        </p:spPr>
        <p:txBody>
          <a:bodyPr>
            <a:normAutofit fontScale="90000"/>
          </a:bodyPr>
          <a:lstStyle/>
          <a:p>
            <a:pPr algn="ctr"/>
            <a:r>
              <a:rPr lang="en-US" dirty="0" smtClean="0">
                <a:latin typeface="Calibri" pitchFamily="34" charset="0"/>
              </a:rPr>
              <a:t>Services and Support</a:t>
            </a:r>
            <a:endParaRPr lang="en-US" dirty="0">
              <a:latin typeface="Calibri" pitchFamily="34" charset="0"/>
            </a:endParaRPr>
          </a:p>
        </p:txBody>
      </p:sp>
      <p:sp>
        <p:nvSpPr>
          <p:cNvPr id="3" name="Content Placeholder 2"/>
          <p:cNvSpPr>
            <a:spLocks noGrp="1"/>
          </p:cNvSpPr>
          <p:nvPr>
            <p:ph idx="1"/>
          </p:nvPr>
        </p:nvSpPr>
        <p:spPr>
          <a:xfrm>
            <a:off x="1219200" y="1143000"/>
            <a:ext cx="7714488" cy="5562600"/>
          </a:xfrm>
        </p:spPr>
        <p:txBody>
          <a:bodyPr>
            <a:normAutofit lnSpcReduction="10000"/>
          </a:bodyPr>
          <a:lstStyle/>
          <a:p>
            <a:pPr algn="just"/>
            <a:r>
              <a:rPr lang="en-US" dirty="0" smtClean="0">
                <a:latin typeface="Calibri" pitchFamily="34" charset="0"/>
              </a:rPr>
              <a:t>System administration</a:t>
            </a:r>
          </a:p>
          <a:p>
            <a:pPr algn="just"/>
            <a:r>
              <a:rPr lang="en-US" dirty="0" smtClean="0">
                <a:latin typeface="Calibri" pitchFamily="34" charset="0"/>
              </a:rPr>
              <a:t>Availability</a:t>
            </a:r>
          </a:p>
          <a:p>
            <a:pPr algn="just"/>
            <a:r>
              <a:rPr lang="en-US" dirty="0" smtClean="0">
                <a:latin typeface="Calibri" pitchFamily="34" charset="0"/>
              </a:rPr>
              <a:t>Reliability</a:t>
            </a:r>
          </a:p>
          <a:p>
            <a:pPr algn="just"/>
            <a:r>
              <a:rPr lang="en-US" dirty="0" smtClean="0">
                <a:latin typeface="Calibri" pitchFamily="34" charset="0"/>
              </a:rPr>
              <a:t>Scalability</a:t>
            </a:r>
          </a:p>
          <a:p>
            <a:pPr algn="just"/>
            <a:r>
              <a:rPr lang="en-US" dirty="0" err="1" smtClean="0">
                <a:latin typeface="Calibri" pitchFamily="34" charset="0"/>
              </a:rPr>
              <a:t>Observability</a:t>
            </a:r>
            <a:endParaRPr lang="en-US" dirty="0" smtClean="0">
              <a:latin typeface="Calibri" pitchFamily="34" charset="0"/>
            </a:endParaRPr>
          </a:p>
          <a:p>
            <a:pPr algn="just"/>
            <a:r>
              <a:rPr lang="en-US" dirty="0" smtClean="0">
                <a:latin typeface="Calibri" pitchFamily="34" charset="0"/>
              </a:rPr>
              <a:t>Agility</a:t>
            </a:r>
          </a:p>
          <a:p>
            <a:pPr algn="just"/>
            <a:r>
              <a:rPr lang="en-US" dirty="0" smtClean="0">
                <a:latin typeface="Calibri" pitchFamily="34" charset="0"/>
              </a:rPr>
              <a:t>Serviceability</a:t>
            </a:r>
          </a:p>
          <a:p>
            <a:pPr algn="just"/>
            <a:r>
              <a:rPr lang="en-US" dirty="0" smtClean="0">
                <a:latin typeface="Calibri" pitchFamily="34" charset="0"/>
              </a:rPr>
              <a:t>Software Distribution</a:t>
            </a:r>
          </a:p>
          <a:p>
            <a:pPr algn="just"/>
            <a:r>
              <a:rPr lang="en-US" dirty="0" smtClean="0">
                <a:latin typeface="Calibri" pitchFamily="34" charset="0"/>
              </a:rPr>
              <a:t>Performance</a:t>
            </a:r>
          </a:p>
          <a:p>
            <a:pPr algn="just"/>
            <a:r>
              <a:rPr lang="en-US" dirty="0" smtClean="0">
                <a:latin typeface="Calibri" pitchFamily="34" charset="0"/>
              </a:rPr>
              <a:t>Network management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533400"/>
            <a:ext cx="5067300" cy="576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LAN Cabling</a:t>
            </a:r>
            <a:endParaRPr lang="en-US" dirty="0">
              <a:latin typeface="Calibri" pitchFamily="34" charset="0"/>
            </a:endParaRPr>
          </a:p>
        </p:txBody>
      </p:sp>
      <p:sp>
        <p:nvSpPr>
          <p:cNvPr id="3" name="Content Placeholder 2"/>
          <p:cNvSpPr>
            <a:spLocks noGrp="1"/>
          </p:cNvSpPr>
          <p:nvPr>
            <p:ph idx="1"/>
          </p:nvPr>
        </p:nvSpPr>
        <p:spPr>
          <a:xfrm>
            <a:off x="1066800" y="1447800"/>
            <a:ext cx="7866888" cy="5105400"/>
          </a:xfrm>
        </p:spPr>
        <p:txBody>
          <a:bodyPr>
            <a:normAutofit fontScale="85000" lnSpcReduction="10000"/>
          </a:bodyPr>
          <a:lstStyle/>
          <a:p>
            <a:pPr algn="just"/>
            <a:r>
              <a:rPr lang="en-US" dirty="0" smtClean="0">
                <a:latin typeface="Calibri" pitchFamily="34" charset="0"/>
              </a:rPr>
              <a:t>A corporation's investment in cabling is significant.</a:t>
            </a:r>
          </a:p>
          <a:p>
            <a:pPr algn="just"/>
            <a:r>
              <a:rPr lang="en-US" dirty="0" smtClean="0">
                <a:latin typeface="Calibri" pitchFamily="34" charset="0"/>
              </a:rPr>
              <a:t>Implementation costs are too high, and maintenance is a </a:t>
            </a:r>
            <a:r>
              <a:rPr lang="en-US" dirty="0" err="1" smtClean="0">
                <a:latin typeface="Calibri" pitchFamily="34" charset="0"/>
              </a:rPr>
              <a:t>nonbudgeted</a:t>
            </a:r>
            <a:r>
              <a:rPr lang="en-US" dirty="0" smtClean="0">
                <a:latin typeface="Calibri" pitchFamily="34" charset="0"/>
              </a:rPr>
              <a:t>, nonexistent process.</a:t>
            </a:r>
          </a:p>
          <a:p>
            <a:pPr algn="just"/>
            <a:r>
              <a:rPr lang="en-US" dirty="0" smtClean="0">
                <a:latin typeface="Calibri" pitchFamily="34" charset="0"/>
              </a:rPr>
              <a:t>Studies have shown that over 65 percent of all LAN downtime occurs at the physical layer.</a:t>
            </a:r>
          </a:p>
          <a:p>
            <a:pPr algn="just"/>
            <a:r>
              <a:rPr lang="en-US" dirty="0" smtClean="0">
                <a:latin typeface="Calibri" pitchFamily="34" charset="0"/>
              </a:rPr>
              <a:t>Cabling standards include </a:t>
            </a:r>
          </a:p>
          <a:p>
            <a:pPr lvl="1" algn="just"/>
            <a:r>
              <a:rPr lang="en-US" dirty="0" smtClean="0">
                <a:latin typeface="Calibri" pitchFamily="34" charset="0"/>
              </a:rPr>
              <a:t>RG-58 A/U coaxial cable (thin-wire 10Base2 Ethernet), </a:t>
            </a:r>
          </a:p>
          <a:p>
            <a:pPr lvl="1" algn="just"/>
            <a:r>
              <a:rPr lang="en-US" dirty="0" smtClean="0">
                <a:latin typeface="Calibri" pitchFamily="34" charset="0"/>
              </a:rPr>
              <a:t>IBM Type 1 (shielded, twisted pair for Token Ring), </a:t>
            </a:r>
          </a:p>
          <a:p>
            <a:pPr lvl="1" algn="just"/>
            <a:r>
              <a:rPr lang="en-US" dirty="0" smtClean="0">
                <a:latin typeface="Calibri" pitchFamily="34" charset="0"/>
              </a:rPr>
              <a:t>unshielded twisted pair (UTP for 10BaseT Ethernet or Token Ring)</a:t>
            </a:r>
          </a:p>
          <a:p>
            <a:pPr lvl="1" algn="just"/>
            <a:r>
              <a:rPr lang="en-US" dirty="0" smtClean="0">
                <a:latin typeface="Calibri" pitchFamily="34" charset="0"/>
              </a:rPr>
              <a:t>Fiber Distributed Data Interface (FDDI for 10BaseT or Token Ring).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lnSpcReduction="20000"/>
          </a:bodyPr>
          <a:lstStyle/>
          <a:p>
            <a:pPr algn="just"/>
            <a:r>
              <a:rPr lang="en-US" dirty="0" smtClean="0">
                <a:latin typeface="Calibri" pitchFamily="34" charset="0"/>
              </a:rPr>
              <a:t>Wireless LAN technology is useful and cost-effective when the cost of cable installation is high. </a:t>
            </a:r>
          </a:p>
          <a:p>
            <a:pPr algn="just"/>
            <a:r>
              <a:rPr lang="en-US" dirty="0" smtClean="0">
                <a:latin typeface="Calibri" pitchFamily="34" charset="0"/>
              </a:rPr>
              <a:t>In old buildings or locations where equipment is frequently moved, the cost of running cables may be excessive, so in these instances wireless technology is an attractive alternative.</a:t>
            </a:r>
          </a:p>
          <a:p>
            <a:pPr algn="just"/>
            <a:r>
              <a:rPr lang="en-US" dirty="0" smtClean="0">
                <a:latin typeface="Calibri" pitchFamily="34" charset="0"/>
              </a:rPr>
              <a:t>NCR's </a:t>
            </a:r>
            <a:r>
              <a:rPr lang="en-US" dirty="0" err="1" smtClean="0">
                <a:latin typeface="Calibri" pitchFamily="34" charset="0"/>
              </a:rPr>
              <a:t>WaveLAN</a:t>
            </a:r>
            <a:r>
              <a:rPr lang="en-US" dirty="0" smtClean="0">
                <a:latin typeface="Calibri" pitchFamily="34" charset="0"/>
              </a:rPr>
              <a:t> provides low-speed wireless LAN support.</a:t>
            </a:r>
          </a:p>
          <a:p>
            <a:pPr algn="just"/>
            <a:r>
              <a:rPr lang="en-US" dirty="0" smtClean="0">
                <a:latin typeface="Calibri" pitchFamily="34" charset="0"/>
              </a:rPr>
              <a:t>It also is subject to interference by other transmitters, such as remote control</a:t>
            </a:r>
          </a:p>
          <a:p>
            <a:pPr algn="just"/>
            <a:r>
              <a:rPr lang="en-US" dirty="0" smtClean="0">
                <a:latin typeface="Calibri" pitchFamily="34" charset="0"/>
              </a:rPr>
              <a:t>electronics, antitheft equipment, and point-of-sale devices.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34962"/>
          </a:xfrm>
        </p:spPr>
        <p:txBody>
          <a:bodyPr>
            <a:normAutofit fontScale="90000"/>
          </a:bodyPr>
          <a:lstStyle/>
          <a:p>
            <a:pPr algn="ctr"/>
            <a:r>
              <a:rPr lang="en-US" b="1" dirty="0" smtClean="0">
                <a:latin typeface="Calibri" pitchFamily="34" charset="0"/>
              </a:rPr>
              <a:t>Ethernet IEEE 802.3</a:t>
            </a:r>
            <a:endParaRPr lang="en-US" dirty="0">
              <a:latin typeface="Calibri" pitchFamily="34" charset="0"/>
            </a:endParaRPr>
          </a:p>
        </p:txBody>
      </p:sp>
      <p:sp>
        <p:nvSpPr>
          <p:cNvPr id="3" name="Content Placeholder 2"/>
          <p:cNvSpPr>
            <a:spLocks noGrp="1"/>
          </p:cNvSpPr>
          <p:nvPr>
            <p:ph idx="1"/>
          </p:nvPr>
        </p:nvSpPr>
        <p:spPr>
          <a:xfrm>
            <a:off x="1066800" y="838200"/>
            <a:ext cx="7866888" cy="5867400"/>
          </a:xfrm>
        </p:spPr>
        <p:txBody>
          <a:bodyPr>
            <a:normAutofit fontScale="77500" lnSpcReduction="20000"/>
          </a:bodyPr>
          <a:lstStyle/>
          <a:p>
            <a:pPr algn="just"/>
            <a:r>
              <a:rPr lang="en-US" dirty="0" smtClean="0">
                <a:latin typeface="Calibri" pitchFamily="34" charset="0"/>
              </a:rPr>
              <a:t>Ethernet is the most widely installed network topology today. </a:t>
            </a:r>
          </a:p>
          <a:p>
            <a:pPr algn="just"/>
            <a:r>
              <a:rPr lang="en-US" dirty="0" smtClean="0"/>
              <a:t>It uses CSMA/CD (Carrier-Sense Multiple Access/Collision Detection) mechanism.</a:t>
            </a:r>
          </a:p>
          <a:p>
            <a:pPr algn="just"/>
            <a:r>
              <a:rPr lang="en-US" dirty="0" smtClean="0"/>
              <a:t>Ethernet is a Bus shaped topology.</a:t>
            </a:r>
          </a:p>
          <a:p>
            <a:pPr algn="just"/>
            <a:r>
              <a:rPr lang="en-US" dirty="0" smtClean="0"/>
              <a:t>Ethernet does not contain routing information.</a:t>
            </a:r>
            <a:endParaRPr lang="en-US" dirty="0" smtClean="0">
              <a:latin typeface="Calibri" pitchFamily="34" charset="0"/>
            </a:endParaRPr>
          </a:p>
          <a:p>
            <a:pPr algn="just"/>
            <a:r>
              <a:rPr lang="en-US" dirty="0" smtClean="0">
                <a:latin typeface="Calibri" pitchFamily="34" charset="0"/>
              </a:rPr>
              <a:t>Ethernet networks have a </a:t>
            </a:r>
            <a:r>
              <a:rPr lang="en-US" b="1" dirty="0" smtClean="0">
                <a:latin typeface="Calibri" pitchFamily="34" charset="0"/>
              </a:rPr>
              <a:t>maximum throughput of 10 Mbps. </a:t>
            </a:r>
          </a:p>
          <a:p>
            <a:pPr algn="just"/>
            <a:r>
              <a:rPr lang="en-US" dirty="0" smtClean="0">
                <a:latin typeface="Calibri" pitchFamily="34" charset="0"/>
              </a:rPr>
              <a:t>The first network interface cards (NICs) developed for Ethernet were much cheaper than corresponding NICs developed by IBM for Token Ring.</a:t>
            </a:r>
          </a:p>
          <a:p>
            <a:pPr algn="just"/>
            <a:r>
              <a:rPr lang="en-US" b="1" dirty="0" smtClean="0">
                <a:latin typeface="Calibri" pitchFamily="34" charset="0"/>
              </a:rPr>
              <a:t>10BaseT Ethernet</a:t>
            </a:r>
            <a:r>
              <a:rPr lang="en-US" dirty="0" smtClean="0">
                <a:latin typeface="Calibri" pitchFamily="34" charset="0"/>
              </a:rPr>
              <a:t> is a standard that enables the implementation of the Ethernet protocol over telephone wires in a physical star configuration.</a:t>
            </a:r>
          </a:p>
          <a:p>
            <a:pPr algn="just"/>
            <a:r>
              <a:rPr lang="en-US" dirty="0" smtClean="0">
                <a:latin typeface="Calibri" pitchFamily="34" charset="0"/>
              </a:rPr>
              <a:t>Its robustness, ease of use, and low cost driven by hard competition have made 10BaseT the most popular standards-based network topology.</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Token Ring IEEE 802.5</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IBM uses the Token Ring LAN protocol as the standard for connectivity in its products.</a:t>
            </a:r>
          </a:p>
          <a:p>
            <a:pPr algn="just"/>
            <a:r>
              <a:rPr lang="en-US" dirty="0" smtClean="0"/>
              <a:t>In an environment that is primarily IBM hardware and SNA connectivity, Token Ring is the preferred LAN topology option. </a:t>
            </a:r>
          </a:p>
          <a:p>
            <a:pPr algn="just"/>
            <a:r>
              <a:rPr lang="en-US" dirty="0" smtClean="0"/>
              <a:t>IBM's Token Ring implementation is a modified ring configuration that provides a </a:t>
            </a:r>
            <a:r>
              <a:rPr lang="en-US" b="1" dirty="0" smtClean="0"/>
              <a:t>high degree of reliability </a:t>
            </a:r>
            <a:r>
              <a:rPr lang="en-US" dirty="0" smtClean="0"/>
              <a:t>since failure of a node does not affect any other node.</a:t>
            </a:r>
          </a:p>
          <a:p>
            <a:pPr algn="just"/>
            <a:r>
              <a:rPr lang="en-US" dirty="0" smtClean="0"/>
              <a:t>In the token ring, the token passing mechanism is used.</a:t>
            </a:r>
          </a:p>
          <a:p>
            <a:pPr algn="just"/>
            <a:r>
              <a:rPr lang="en-US" dirty="0" smtClean="0"/>
              <a:t>A token ring is a Star shaped topology.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324600"/>
          </a:xfrm>
        </p:spPr>
        <p:txBody>
          <a:bodyPr>
            <a:normAutofit fontScale="85000" lnSpcReduction="20000"/>
          </a:bodyPr>
          <a:lstStyle/>
          <a:p>
            <a:pPr algn="just"/>
            <a:r>
              <a:rPr lang="en-US" dirty="0" smtClean="0">
                <a:latin typeface="Calibri" pitchFamily="34" charset="0"/>
              </a:rPr>
              <a:t>IBM and Hewlett-Packard have established a single 100Mbps standard for both Token Ring and Ethernet networks called </a:t>
            </a:r>
            <a:r>
              <a:rPr lang="en-US" b="1" dirty="0" smtClean="0">
                <a:latin typeface="Calibri" pitchFamily="34" charset="0"/>
              </a:rPr>
              <a:t>100VG-AnyLAN</a:t>
            </a:r>
            <a:r>
              <a:rPr lang="en-US" dirty="0" smtClean="0">
                <a:latin typeface="Calibri" pitchFamily="34" charset="0"/>
              </a:rPr>
              <a:t>.</a:t>
            </a:r>
          </a:p>
          <a:p>
            <a:pPr algn="just"/>
            <a:r>
              <a:rPr lang="en-US" dirty="0" smtClean="0">
                <a:latin typeface="Calibri" pitchFamily="34" charset="0"/>
              </a:rPr>
              <a:t>100VG-AnyLAN is designed to operate over a variety of cabling, including unshielded twisted pair (Categories 3, 4, or 5), shielded twisted pair, and FDDI.</a:t>
            </a:r>
          </a:p>
          <a:p>
            <a:pPr algn="just"/>
            <a:r>
              <a:rPr lang="en-US" dirty="0" smtClean="0">
                <a:latin typeface="Calibri" pitchFamily="34" charset="0"/>
              </a:rPr>
              <a:t>The entire LAN operates at the speed of the slowest NIC.</a:t>
            </a:r>
          </a:p>
          <a:p>
            <a:pPr algn="just"/>
            <a:r>
              <a:rPr lang="en-US" dirty="0" smtClean="0">
                <a:latin typeface="Calibri" pitchFamily="34" charset="0"/>
              </a:rPr>
              <a:t>In token ring, flow of data is unidirectional as data is passed from one workstation to another only when the token is received by the workstation. </a:t>
            </a:r>
          </a:p>
          <a:p>
            <a:pPr algn="just"/>
            <a:r>
              <a:rPr lang="en-US" dirty="0" smtClean="0">
                <a:latin typeface="Calibri" pitchFamily="34" charset="0"/>
              </a:rPr>
              <a:t>The token ring contains routing information.</a:t>
            </a:r>
          </a:p>
          <a:p>
            <a:pPr algn="just"/>
            <a:r>
              <a:rPr lang="en-US" dirty="0" smtClean="0">
                <a:latin typeface="Calibri" pitchFamily="34" charset="0"/>
              </a:rPr>
              <a:t>Most of the vendors today, including IBM and </a:t>
            </a:r>
            <a:r>
              <a:rPr lang="en-US" dirty="0" err="1" smtClean="0">
                <a:latin typeface="Calibri" pitchFamily="34" charset="0"/>
              </a:rPr>
              <a:t>SynOptics</a:t>
            </a:r>
            <a:r>
              <a:rPr lang="en-US" dirty="0" smtClean="0">
                <a:latin typeface="Calibri" pitchFamily="34" charset="0"/>
              </a:rPr>
              <a:t>, support 16 Mbps over unshielded twisted-pair cabling (UTP).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pPr algn="ctr"/>
            <a:r>
              <a:rPr lang="en-US" sz="2800" b="1" dirty="0" smtClean="0">
                <a:latin typeface="Calibri" pitchFamily="34" charset="0"/>
              </a:rPr>
              <a:t>Fiber Distributed Data Interface (FDDI)</a:t>
            </a:r>
            <a:endParaRPr lang="en-US" sz="2800" b="1" dirty="0">
              <a:latin typeface="Calibri" pitchFamily="34" charset="0"/>
            </a:endParaRPr>
          </a:p>
        </p:txBody>
      </p:sp>
      <p:sp>
        <p:nvSpPr>
          <p:cNvPr id="3" name="Content Placeholder 2"/>
          <p:cNvSpPr>
            <a:spLocks noGrp="1"/>
          </p:cNvSpPr>
          <p:nvPr>
            <p:ph idx="1"/>
          </p:nvPr>
        </p:nvSpPr>
        <p:spPr>
          <a:xfrm>
            <a:off x="1143000" y="914400"/>
            <a:ext cx="7790688" cy="5715000"/>
          </a:xfrm>
        </p:spPr>
        <p:txBody>
          <a:bodyPr>
            <a:normAutofit fontScale="92500" lnSpcReduction="20000"/>
          </a:bodyPr>
          <a:lstStyle/>
          <a:p>
            <a:pPr algn="just"/>
            <a:r>
              <a:rPr lang="en-US" dirty="0" smtClean="0">
                <a:latin typeface="Calibri" pitchFamily="34" charset="0"/>
              </a:rPr>
              <a:t>The third prevalent access method for Local Area Networks is Fiber Distributed Data Interface (FDDI).</a:t>
            </a:r>
          </a:p>
          <a:p>
            <a:pPr algn="just"/>
            <a:r>
              <a:rPr lang="en-US" dirty="0" smtClean="0">
                <a:latin typeface="Calibri" pitchFamily="34" charset="0"/>
              </a:rPr>
              <a:t>FDDI provides support for </a:t>
            </a:r>
            <a:r>
              <a:rPr lang="en-US" b="1" dirty="0" smtClean="0">
                <a:latin typeface="Calibri" pitchFamily="34" charset="0"/>
              </a:rPr>
              <a:t>100 Mbps over optical fiber</a:t>
            </a:r>
            <a:r>
              <a:rPr lang="en-US" dirty="0" smtClean="0">
                <a:latin typeface="Calibri" pitchFamily="34" charset="0"/>
              </a:rPr>
              <a:t>, and offers improved fault tolerance by implementing </a:t>
            </a:r>
            <a:r>
              <a:rPr lang="en-US" b="1" dirty="0" smtClean="0">
                <a:latin typeface="Calibri" pitchFamily="34" charset="0"/>
              </a:rPr>
              <a:t>logical dual counter rotating rings. </a:t>
            </a:r>
          </a:p>
          <a:p>
            <a:pPr algn="just"/>
            <a:r>
              <a:rPr lang="en-US" dirty="0" smtClean="0">
                <a:latin typeface="Calibri" pitchFamily="34" charset="0"/>
              </a:rPr>
              <a:t>FDDI can extend in range up to 200 kilometers.</a:t>
            </a:r>
            <a:endParaRPr lang="en-US" b="1" dirty="0" smtClean="0">
              <a:latin typeface="Calibri" pitchFamily="34" charset="0"/>
            </a:endParaRPr>
          </a:p>
          <a:p>
            <a:pPr algn="just"/>
            <a:r>
              <a:rPr lang="en-US" dirty="0" smtClean="0">
                <a:latin typeface="Calibri" pitchFamily="34" charset="0"/>
              </a:rPr>
              <a:t>This is effectively running two LANs. </a:t>
            </a:r>
          </a:p>
          <a:p>
            <a:pPr algn="just"/>
            <a:r>
              <a:rPr lang="en-US" dirty="0" smtClean="0">
                <a:latin typeface="Calibri" pitchFamily="34" charset="0"/>
              </a:rPr>
              <a:t>The physical implementation of FDDI is in a star configuration.</a:t>
            </a:r>
          </a:p>
          <a:p>
            <a:pPr algn="just"/>
            <a:r>
              <a:rPr lang="en-US" dirty="0" smtClean="0">
                <a:latin typeface="Calibri" pitchFamily="34" charset="0"/>
              </a:rPr>
              <a:t>FDDI is derived from the</a:t>
            </a:r>
            <a:r>
              <a:rPr lang="en-US" b="1" dirty="0" smtClean="0">
                <a:latin typeface="Calibri" pitchFamily="34" charset="0"/>
              </a:rPr>
              <a:t> IEEE 802.4 token bus timed token protocol.</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a:bodyPr>
          <a:lstStyle/>
          <a:p>
            <a:pPr algn="just"/>
            <a:r>
              <a:rPr lang="en-US" dirty="0" smtClean="0">
                <a:latin typeface="Calibri" pitchFamily="34" charset="0"/>
              </a:rPr>
              <a:t>It contains two token rings, a primary ring for data and token transmission and a secondary ring that provides backup if the primary ring fails.</a:t>
            </a:r>
          </a:p>
          <a:p>
            <a:pPr algn="just"/>
            <a:r>
              <a:rPr lang="en-US" dirty="0" smtClean="0">
                <a:latin typeface="Calibri" pitchFamily="34" charset="0"/>
              </a:rPr>
              <a:t>The primary ring offers up to 100 megabits per second (</a:t>
            </a:r>
            <a:r>
              <a:rPr lang="en-US" u="sng" dirty="0" smtClean="0">
                <a:latin typeface="Calibri" pitchFamily="34" charset="0"/>
              </a:rPr>
              <a:t>Mbps</a:t>
            </a:r>
            <a:r>
              <a:rPr lang="en-US" dirty="0" smtClean="0">
                <a:latin typeface="Calibri" pitchFamily="34" charset="0"/>
              </a:rPr>
              <a:t>) capacity, while the secondary ring can also be used to carry data, increasing capacity to 200 Mbps. </a:t>
            </a:r>
          </a:p>
          <a:p>
            <a:pPr algn="just"/>
            <a:r>
              <a:rPr lang="en-US" dirty="0" smtClean="0">
                <a:latin typeface="Calibri" pitchFamily="34" charset="0"/>
              </a:rPr>
              <a:t>One ring will operate in a clockwise direction and the other in a counter clockwise direction.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fontScale="85000" lnSpcReduction="20000"/>
          </a:bodyPr>
          <a:lstStyle/>
          <a:p>
            <a:pPr algn="just"/>
            <a:r>
              <a:rPr lang="en-US" dirty="0" smtClean="0">
                <a:latin typeface="Calibri" pitchFamily="34" charset="0"/>
              </a:rPr>
              <a:t>In a token network, only the device with the token may transmit. </a:t>
            </a:r>
          </a:p>
          <a:p>
            <a:pPr algn="just"/>
            <a:r>
              <a:rPr lang="en-US" dirty="0" smtClean="0">
                <a:latin typeface="Calibri" pitchFamily="34" charset="0"/>
              </a:rPr>
              <a:t>The use of a timed token ensures the maximum wait time for each device to be able to transmit. </a:t>
            </a:r>
          </a:p>
          <a:p>
            <a:pPr algn="just"/>
            <a:r>
              <a:rPr lang="en-US" dirty="0" smtClean="0">
                <a:latin typeface="Calibri" pitchFamily="34" charset="0"/>
              </a:rPr>
              <a:t>By use of </a:t>
            </a:r>
            <a:r>
              <a:rPr lang="en-US" b="1" dirty="0" smtClean="0">
                <a:latin typeface="Calibri" pitchFamily="34" charset="0"/>
              </a:rPr>
              <a:t>dual homing hubs</a:t>
            </a:r>
            <a:r>
              <a:rPr lang="en-US" dirty="0" smtClean="0">
                <a:latin typeface="Calibri" pitchFamily="34" charset="0"/>
              </a:rPr>
              <a:t> (the capability to have workstations and hubs connected to other hubs for further fault tolerance), highly critical nodes such as servers or routers can be physically attached to the ring in two distinct locations. </a:t>
            </a:r>
          </a:p>
          <a:p>
            <a:pPr algn="just"/>
            <a:r>
              <a:rPr lang="en-US" b="1" dirty="0" smtClean="0">
                <a:latin typeface="Calibri" pitchFamily="34" charset="0"/>
              </a:rPr>
              <a:t>Station Management Technology (SMT) </a:t>
            </a:r>
            <a:r>
              <a:rPr lang="en-US" dirty="0" smtClean="0">
                <a:latin typeface="Calibri" pitchFamily="34" charset="0"/>
              </a:rPr>
              <a:t>is the portion of the standard that provides </a:t>
            </a:r>
            <a:r>
              <a:rPr lang="en-US" b="1" dirty="0" smtClean="0">
                <a:latin typeface="Calibri" pitchFamily="34" charset="0"/>
              </a:rPr>
              <a:t>ring configuration, fault isolation, and connection management. </a:t>
            </a:r>
          </a:p>
          <a:p>
            <a:pPr algn="just"/>
            <a:r>
              <a:rPr lang="en-US" dirty="0" smtClean="0">
                <a:latin typeface="Calibri" pitchFamily="34" charset="0"/>
              </a:rPr>
              <a:t>This is an important part of FDDI, because it delivers tools and facilities that are desperately needed in other access method technologies.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lstStyle/>
          <a:p>
            <a:pPr algn="just"/>
            <a:r>
              <a:rPr lang="en-US" dirty="0" smtClean="0">
                <a:latin typeface="Calibri" pitchFamily="34" charset="0"/>
              </a:rPr>
              <a:t>There are two primary applications for FDDI: </a:t>
            </a:r>
          </a:p>
          <a:p>
            <a:pPr marL="596646" indent="-514350" algn="just">
              <a:buFont typeface="+mj-lt"/>
              <a:buAutoNum type="arabicPeriod"/>
            </a:pPr>
            <a:r>
              <a:rPr lang="en-US" dirty="0" smtClean="0">
                <a:latin typeface="Calibri" pitchFamily="34" charset="0"/>
              </a:rPr>
              <a:t>as a </a:t>
            </a:r>
            <a:r>
              <a:rPr lang="en-US" b="1" dirty="0" smtClean="0">
                <a:latin typeface="Calibri" pitchFamily="34" charset="0"/>
              </a:rPr>
              <a:t>backbone technology for interconnecting multiple LANs</a:t>
            </a:r>
            <a:r>
              <a:rPr lang="en-US" dirty="0" smtClean="0">
                <a:latin typeface="Calibri" pitchFamily="34" charset="0"/>
              </a:rPr>
              <a:t>, and </a:t>
            </a:r>
          </a:p>
          <a:p>
            <a:pPr marL="596646" indent="-514350" algn="just">
              <a:buFont typeface="+mj-lt"/>
              <a:buAutoNum type="arabicPeriod"/>
            </a:pPr>
            <a:r>
              <a:rPr lang="en-US" dirty="0" smtClean="0">
                <a:latin typeface="Calibri" pitchFamily="34" charset="0"/>
              </a:rPr>
              <a:t>as a </a:t>
            </a:r>
            <a:r>
              <a:rPr lang="en-US" b="1" dirty="0" smtClean="0">
                <a:latin typeface="Calibri" pitchFamily="34" charset="0"/>
              </a:rPr>
              <a:t>high-speed medium to the desktop </a:t>
            </a:r>
            <a:r>
              <a:rPr lang="en-US" dirty="0" smtClean="0">
                <a:latin typeface="Calibri" pitchFamily="34" charset="0"/>
              </a:rPr>
              <a:t>where bandwidth requirements justify it.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Systems Administration</a:t>
            </a:r>
            <a:endParaRPr lang="en-US" dirty="0">
              <a:latin typeface="Calibri" pitchFamily="34" charset="0"/>
            </a:endParaRPr>
          </a:p>
        </p:txBody>
      </p:sp>
      <p:sp>
        <p:nvSpPr>
          <p:cNvPr id="3" name="Content Placeholder 2"/>
          <p:cNvSpPr>
            <a:spLocks noGrp="1"/>
          </p:cNvSpPr>
          <p:nvPr>
            <p:ph idx="1"/>
          </p:nvPr>
        </p:nvSpPr>
        <p:spPr>
          <a:xfrm>
            <a:off x="914400" y="1066800"/>
            <a:ext cx="8019288" cy="5638800"/>
          </a:xfrm>
        </p:spPr>
        <p:txBody>
          <a:bodyPr>
            <a:noAutofit/>
          </a:bodyPr>
          <a:lstStyle/>
          <a:p>
            <a:pPr algn="just"/>
            <a:r>
              <a:rPr lang="en-US" sz="2400" dirty="0" smtClean="0">
                <a:latin typeface="Calibri" pitchFamily="34" charset="0"/>
              </a:rPr>
              <a:t>The principle of "do it right the first time" applies to the long-term success of your client/server application. </a:t>
            </a:r>
          </a:p>
          <a:p>
            <a:pPr algn="just"/>
            <a:r>
              <a:rPr lang="en-US" sz="2400" dirty="0" smtClean="0">
                <a:latin typeface="Calibri" pitchFamily="34" charset="0"/>
              </a:rPr>
              <a:t>It is important to ensure that </a:t>
            </a:r>
            <a:r>
              <a:rPr lang="en-US" sz="2400" b="1" dirty="0" smtClean="0">
                <a:latin typeface="Calibri" pitchFamily="34" charset="0"/>
              </a:rPr>
              <a:t>client/server hardware is specified and assembled according to organizational standards and tested prior to implementation</a:t>
            </a:r>
            <a:r>
              <a:rPr lang="en-US" sz="2400" dirty="0" smtClean="0">
                <a:latin typeface="Calibri" pitchFamily="34" charset="0"/>
              </a:rPr>
              <a:t>. </a:t>
            </a:r>
          </a:p>
          <a:p>
            <a:pPr algn="just"/>
            <a:r>
              <a:rPr lang="en-US" sz="2400" b="1" dirty="0" smtClean="0">
                <a:latin typeface="Calibri" pitchFamily="34" charset="0"/>
              </a:rPr>
              <a:t>Software should be loaded by trained staff and tested </a:t>
            </a:r>
            <a:r>
              <a:rPr lang="en-US" sz="2400" dirty="0" smtClean="0">
                <a:latin typeface="Calibri" pitchFamily="34" charset="0"/>
              </a:rPr>
              <a:t>to ensure that it is installed according to standards and works as expected. </a:t>
            </a:r>
          </a:p>
          <a:p>
            <a:pPr algn="just"/>
            <a:r>
              <a:rPr lang="en-US" sz="2400" dirty="0" smtClean="0">
                <a:latin typeface="Calibri" pitchFamily="34" charset="0"/>
              </a:rPr>
              <a:t>The largest number of user problems are caused by incorrect installation and equipment that is faulty at installation. </a:t>
            </a:r>
          </a:p>
          <a:p>
            <a:pPr algn="just"/>
            <a:r>
              <a:rPr lang="en-US" sz="2400" dirty="0" smtClean="0">
                <a:latin typeface="Calibri" pitchFamily="34" charset="0"/>
              </a:rPr>
              <a:t>Most LAN administration problems can be prevented by </a:t>
            </a:r>
            <a:r>
              <a:rPr lang="en-US" sz="2400" b="1" dirty="0" smtClean="0">
                <a:latin typeface="Calibri" pitchFamily="34" charset="0"/>
              </a:rPr>
              <a:t>proper architecture supported by trained installers</a:t>
            </a:r>
            <a:r>
              <a:rPr lang="en-US" sz="2400" dirty="0" smtClean="0">
                <a:latin typeface="Calibri" pitchFamily="34" charset="0"/>
              </a:rPr>
              <a:t>.</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Autofit/>
          </a:bodyPr>
          <a:lstStyle/>
          <a:p>
            <a:pPr algn="ctr"/>
            <a:r>
              <a:rPr lang="en-US" sz="3200" b="1" dirty="0" smtClean="0">
                <a:latin typeface="Calibri" pitchFamily="34" charset="0"/>
              </a:rPr>
              <a:t>Copper Distributed Data Interface</a:t>
            </a:r>
            <a:endParaRPr lang="en-US" sz="3200" dirty="0">
              <a:latin typeface="Calibri" pitchFamily="34" charset="0"/>
            </a:endParaRPr>
          </a:p>
        </p:txBody>
      </p:sp>
      <p:sp>
        <p:nvSpPr>
          <p:cNvPr id="3" name="Content Placeholder 2"/>
          <p:cNvSpPr>
            <a:spLocks noGrp="1"/>
          </p:cNvSpPr>
          <p:nvPr>
            <p:ph idx="1"/>
          </p:nvPr>
        </p:nvSpPr>
        <p:spPr>
          <a:xfrm>
            <a:off x="990600" y="1143000"/>
            <a:ext cx="7943088" cy="5410200"/>
          </a:xfrm>
        </p:spPr>
        <p:txBody>
          <a:bodyPr>
            <a:normAutofit fontScale="92500"/>
          </a:bodyPr>
          <a:lstStyle/>
          <a:p>
            <a:pPr algn="just"/>
            <a:r>
              <a:rPr lang="en-US" dirty="0" smtClean="0">
                <a:latin typeface="Calibri" pitchFamily="34" charset="0"/>
              </a:rPr>
              <a:t>The original standards in the physical layer specified optical fiber support only. </a:t>
            </a:r>
          </a:p>
          <a:p>
            <a:pPr algn="just"/>
            <a:r>
              <a:rPr lang="en-US" dirty="0" smtClean="0">
                <a:latin typeface="Calibri" pitchFamily="34" charset="0"/>
              </a:rPr>
              <a:t>Many vendors, have developed technology that enables FDDI to run over copper wiring. </a:t>
            </a:r>
          </a:p>
          <a:p>
            <a:pPr algn="just"/>
            <a:r>
              <a:rPr lang="en-US" dirty="0" smtClean="0">
                <a:latin typeface="Calibri" pitchFamily="34" charset="0"/>
              </a:rPr>
              <a:t>Currently, there is an effort in the ANSI X3T9.5 committee to produce a standard for FDDI over Shielded Twisted Pair (IBM compliant cable), as well as Data grade unshielded twisted pair. </a:t>
            </a:r>
          </a:p>
          <a:p>
            <a:pPr algn="just"/>
            <a:r>
              <a:rPr lang="en-US" dirty="0" smtClean="0">
                <a:latin typeface="Calibri" pitchFamily="34" charset="0"/>
              </a:rPr>
              <a:t>Several vendors, including DEC, IBM, and </a:t>
            </a:r>
            <a:r>
              <a:rPr lang="en-US" dirty="0" err="1" smtClean="0">
                <a:latin typeface="Calibri" pitchFamily="34" charset="0"/>
              </a:rPr>
              <a:t>SynOptics</a:t>
            </a:r>
            <a:r>
              <a:rPr lang="en-US" dirty="0" smtClean="0">
                <a:latin typeface="Calibri" pitchFamily="34" charset="0"/>
              </a:rPr>
              <a:t> are shipping an implementation that supports STP and UTP.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Autofit/>
          </a:bodyPr>
          <a:lstStyle/>
          <a:p>
            <a:pPr algn="ctr"/>
            <a:r>
              <a:rPr lang="en-US" sz="2800" b="1" dirty="0" smtClean="0">
                <a:latin typeface="Calibri" pitchFamily="34" charset="0"/>
              </a:rPr>
              <a:t>Asynchronous Transfer Mode (ATM)</a:t>
            </a:r>
            <a:endParaRPr lang="en-US" sz="2800" dirty="0">
              <a:latin typeface="Calibri" pitchFamily="34" charset="0"/>
            </a:endParaRPr>
          </a:p>
        </p:txBody>
      </p:sp>
      <p:sp>
        <p:nvSpPr>
          <p:cNvPr id="3" name="Content Placeholder 2"/>
          <p:cNvSpPr>
            <a:spLocks noGrp="1"/>
          </p:cNvSpPr>
          <p:nvPr>
            <p:ph idx="1"/>
          </p:nvPr>
        </p:nvSpPr>
        <p:spPr>
          <a:xfrm>
            <a:off x="1219200" y="990600"/>
            <a:ext cx="7714488" cy="5715000"/>
          </a:xfrm>
        </p:spPr>
        <p:txBody>
          <a:bodyPr>
            <a:normAutofit fontScale="77500" lnSpcReduction="20000"/>
          </a:bodyPr>
          <a:lstStyle/>
          <a:p>
            <a:pPr algn="just"/>
            <a:r>
              <a:rPr lang="en-US" dirty="0" smtClean="0">
                <a:latin typeface="Calibri" pitchFamily="34" charset="0"/>
              </a:rPr>
              <a:t>ATM has been chosen by CCITT as the basis for its </a:t>
            </a:r>
            <a:r>
              <a:rPr lang="en-US" b="1" dirty="0" smtClean="0">
                <a:latin typeface="Calibri" pitchFamily="34" charset="0"/>
              </a:rPr>
              <a:t>Broadband Integrated Services Digital Network (B-ISDN) services.</a:t>
            </a:r>
          </a:p>
          <a:p>
            <a:pPr algn="just"/>
            <a:r>
              <a:rPr lang="en-US" dirty="0" smtClean="0">
                <a:latin typeface="Calibri" pitchFamily="34" charset="0"/>
              </a:rPr>
              <a:t>The integrated support for all types of traffic is provided by the implementation of multiple classes of service categorized as follows:</a:t>
            </a:r>
          </a:p>
          <a:p>
            <a:pPr algn="just"/>
            <a:r>
              <a:rPr lang="en-US" b="1" dirty="0" smtClean="0">
                <a:latin typeface="Calibri" pitchFamily="34" charset="0"/>
              </a:rPr>
              <a:t>Constant Bit Rate (CBR)</a:t>
            </a:r>
            <a:r>
              <a:rPr lang="en-US" dirty="0" smtClean="0">
                <a:latin typeface="Calibri" pitchFamily="34" charset="0"/>
              </a:rPr>
              <a:t>: connection-oriented with a timing relationship between the source and destination, for applications such as 64 </a:t>
            </a:r>
            <a:r>
              <a:rPr lang="en-US" dirty="0" err="1" smtClean="0">
                <a:latin typeface="Calibri" pitchFamily="34" charset="0"/>
              </a:rPr>
              <a:t>kbits</a:t>
            </a:r>
            <a:r>
              <a:rPr lang="en-US" dirty="0" smtClean="0">
                <a:latin typeface="Calibri" pitchFamily="34" charset="0"/>
              </a:rPr>
              <a:t> voice or fixed bit rate video </a:t>
            </a:r>
          </a:p>
          <a:p>
            <a:pPr algn="just"/>
            <a:r>
              <a:rPr lang="en-US" b="1" dirty="0" smtClean="0">
                <a:latin typeface="Calibri" pitchFamily="34" charset="0"/>
              </a:rPr>
              <a:t>Variable Bit Rate (VBR): </a:t>
            </a:r>
            <a:r>
              <a:rPr lang="en-US" dirty="0" smtClean="0">
                <a:latin typeface="Calibri" pitchFamily="34" charset="0"/>
              </a:rPr>
              <a:t>connection-oriented with a timing relationship between the source and destination, such as variable bit rate video and audio </a:t>
            </a:r>
          </a:p>
          <a:p>
            <a:pPr algn="just"/>
            <a:r>
              <a:rPr lang="en-US" b="1" dirty="0" err="1" smtClean="0">
                <a:latin typeface="Calibri" pitchFamily="34" charset="0"/>
              </a:rPr>
              <a:t>Bursty</a:t>
            </a:r>
            <a:r>
              <a:rPr lang="en-US" b="1" dirty="0" smtClean="0">
                <a:latin typeface="Calibri" pitchFamily="34" charset="0"/>
              </a:rPr>
              <a:t> traffic</a:t>
            </a:r>
            <a:r>
              <a:rPr lang="en-US" dirty="0" smtClean="0">
                <a:latin typeface="Calibri" pitchFamily="34" charset="0"/>
              </a:rPr>
              <a:t>: having no end-to-end timing relationship, such as computer data and LAN-to-LAN.</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600"/>
            <a:ext cx="7790688" cy="5791200"/>
          </a:xfrm>
        </p:spPr>
        <p:txBody>
          <a:bodyPr>
            <a:normAutofit/>
          </a:bodyPr>
          <a:lstStyle/>
          <a:p>
            <a:pPr algn="just"/>
            <a:r>
              <a:rPr lang="en-US" dirty="0" smtClean="0">
                <a:latin typeface="Calibri" pitchFamily="34" charset="0"/>
              </a:rPr>
              <a:t>Cell in ATM is a </a:t>
            </a:r>
            <a:r>
              <a:rPr lang="en-US" b="1" dirty="0" smtClean="0">
                <a:latin typeface="Calibri" pitchFamily="34" charset="0"/>
              </a:rPr>
              <a:t>53-byte packet of data</a:t>
            </a:r>
            <a:r>
              <a:rPr lang="en-US" dirty="0" smtClean="0">
                <a:latin typeface="Calibri" pitchFamily="34" charset="0"/>
              </a:rPr>
              <a:t>, the standard packet size used by Asynchronous Transfer Mode (ATM) communication technologies. </a:t>
            </a:r>
          </a:p>
          <a:p>
            <a:pPr algn="just"/>
            <a:r>
              <a:rPr lang="en-US" dirty="0" smtClean="0">
                <a:latin typeface="Calibri" pitchFamily="34" charset="0"/>
              </a:rPr>
              <a:t>Cells are to ATM technologies what frames are to Ethernet networking. </a:t>
            </a:r>
          </a:p>
          <a:p>
            <a:pPr algn="just"/>
            <a:r>
              <a:rPr lang="en-US" dirty="0" smtClean="0">
                <a:latin typeface="Calibri" pitchFamily="34" charset="0"/>
              </a:rPr>
              <a:t>ATM's capability to make the "computing anywhere" concept a reality is made possible because ATM eventually will be </a:t>
            </a:r>
            <a:r>
              <a:rPr lang="en-US" b="1" dirty="0" smtClean="0">
                <a:latin typeface="Calibri" pitchFamily="34" charset="0"/>
              </a:rPr>
              <a:t>implemented both in the LAN and in the WAN</a:t>
            </a:r>
            <a:r>
              <a:rPr lang="en-US" dirty="0" smtClean="0">
                <a:latin typeface="Calibri" pitchFamily="34"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09800" y="1357313"/>
            <a:ext cx="4724400" cy="4143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Hubs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Calibri" pitchFamily="34" charset="0"/>
              </a:rPr>
              <a:t>One of the most important technologies in delivering LAN technology to mainstream information system architecture is the intelligent hub.</a:t>
            </a:r>
          </a:p>
          <a:p>
            <a:pPr algn="just"/>
            <a:r>
              <a:rPr lang="en-US" dirty="0" smtClean="0">
                <a:latin typeface="Calibri" pitchFamily="34" charset="0"/>
              </a:rPr>
              <a:t>Hubs provide integrated support for the different standard topologies (such as Ethernet, Token-Ring, and FDDI) over different types of cabling. </a:t>
            </a:r>
          </a:p>
          <a:p>
            <a:pPr algn="just"/>
            <a:r>
              <a:rPr lang="en-US" dirty="0" smtClean="0">
                <a:latin typeface="Calibri" pitchFamily="34" charset="0"/>
              </a:rPr>
              <a:t>By repeating or amplifying signals where necessary, they enable the use of high-quality UTP cabling in virtually every situation.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lnSpcReduction="10000"/>
          </a:bodyPr>
          <a:lstStyle/>
          <a:p>
            <a:pPr algn="just"/>
            <a:r>
              <a:rPr lang="en-US" dirty="0" smtClean="0"/>
              <a:t>These intelligent hubs provide the necessary functionality to distribute a structured hardware and software system throughout networks, serve as network integration and control points, provide a single platform to support all LAN topologies, and deliver a foundation for managing all the components of the network.</a:t>
            </a:r>
          </a:p>
          <a:p>
            <a:pPr algn="just"/>
            <a:r>
              <a:rPr lang="en-US" dirty="0" smtClean="0"/>
              <a:t>There are three different types of hubs.</a:t>
            </a:r>
          </a:p>
          <a:p>
            <a:pPr lvl="1" algn="just"/>
            <a:r>
              <a:rPr lang="en-US" i="1" dirty="0" smtClean="0"/>
              <a:t>Workgroup hubs</a:t>
            </a:r>
          </a:p>
          <a:p>
            <a:pPr lvl="1" algn="just"/>
            <a:r>
              <a:rPr lang="en-US" i="1" dirty="0" smtClean="0"/>
              <a:t>Wiring closet hubs</a:t>
            </a:r>
          </a:p>
          <a:p>
            <a:pPr lvl="1" algn="just"/>
            <a:r>
              <a:rPr lang="en-US" i="1" dirty="0" smtClean="0"/>
              <a:t>Network center hubs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normAutofit fontScale="92500" lnSpcReduction="10000"/>
          </a:bodyPr>
          <a:lstStyle/>
          <a:p>
            <a:pPr algn="just"/>
            <a:r>
              <a:rPr lang="en-US" b="1" i="1" dirty="0" smtClean="0">
                <a:latin typeface="Calibri" pitchFamily="34" charset="0"/>
              </a:rPr>
              <a:t>Workgroup hubs </a:t>
            </a:r>
            <a:r>
              <a:rPr lang="en-US" i="1" dirty="0" smtClean="0">
                <a:latin typeface="Calibri" pitchFamily="34" charset="0"/>
              </a:rPr>
              <a:t>support one LAN segment and are packaged in a </a:t>
            </a:r>
            <a:r>
              <a:rPr lang="en-US" dirty="0" smtClean="0">
                <a:latin typeface="Calibri" pitchFamily="34" charset="0"/>
              </a:rPr>
              <a:t>small footprint for small branch offices. </a:t>
            </a:r>
          </a:p>
          <a:p>
            <a:pPr algn="just"/>
            <a:r>
              <a:rPr lang="en-US" b="1" i="1" dirty="0" smtClean="0">
                <a:latin typeface="Calibri" pitchFamily="34" charset="0"/>
              </a:rPr>
              <a:t>Wiring closet hubs </a:t>
            </a:r>
            <a:r>
              <a:rPr lang="en-US" i="1" dirty="0" smtClean="0">
                <a:latin typeface="Calibri" pitchFamily="34" charset="0"/>
              </a:rPr>
              <a:t>support multiple LAN segments and </a:t>
            </a:r>
            <a:r>
              <a:rPr lang="en-US" dirty="0" smtClean="0">
                <a:latin typeface="Calibri" pitchFamily="34" charset="0"/>
              </a:rPr>
              <a:t>topologies, include extensive management capabilities, and can house internetworking modules such as routers or bridges. </a:t>
            </a:r>
          </a:p>
          <a:p>
            <a:pPr algn="just"/>
            <a:r>
              <a:rPr lang="en-US" b="1" i="1" dirty="0" smtClean="0">
                <a:latin typeface="Calibri" pitchFamily="34" charset="0"/>
              </a:rPr>
              <a:t>Network center hubs</a:t>
            </a:r>
            <a:r>
              <a:rPr lang="en-US" i="1" dirty="0" smtClean="0">
                <a:latin typeface="Calibri" pitchFamily="34" charset="0"/>
              </a:rPr>
              <a:t>, at the high end, support numerous LAN connections, have a </a:t>
            </a:r>
            <a:r>
              <a:rPr lang="en-US" dirty="0" smtClean="0">
                <a:latin typeface="Calibri" pitchFamily="34" charset="0"/>
              </a:rPr>
              <a:t>high-speed backplane with flexible connectivity options between LAN segments, and include fault tolerance features.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lstStyle/>
          <a:p>
            <a:pPr algn="just"/>
            <a:r>
              <a:rPr lang="en-US" dirty="0" smtClean="0">
                <a:latin typeface="Calibri" pitchFamily="34" charset="0"/>
              </a:rPr>
              <a:t>The </a:t>
            </a:r>
            <a:r>
              <a:rPr lang="en-US" b="1" dirty="0" smtClean="0">
                <a:latin typeface="Calibri" pitchFamily="34" charset="0"/>
              </a:rPr>
              <a:t>distributed backbone strategy </a:t>
            </a:r>
            <a:r>
              <a:rPr lang="en-US" dirty="0" smtClean="0">
                <a:latin typeface="Calibri" pitchFamily="34" charset="0"/>
              </a:rPr>
              <a:t>takes advantage of the capabilities of the wiring closet hubs to bridge each LAN segment onto a shared backbone network. </a:t>
            </a:r>
          </a:p>
          <a:p>
            <a:pPr algn="just"/>
            <a:r>
              <a:rPr lang="en-US" dirty="0" smtClean="0">
                <a:latin typeface="Calibri" pitchFamily="34" charset="0"/>
              </a:rPr>
              <a:t>This method is effective in large plants where distances are important and computing facilities can be distributed.</a:t>
            </a:r>
            <a:endParaRPr lang="en-US" dirty="0">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2895600" y="3886200"/>
            <a:ext cx="3371850"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790688" cy="3200400"/>
          </a:xfrm>
        </p:spPr>
        <p:txBody>
          <a:bodyPr>
            <a:normAutofit fontScale="92500" lnSpcReduction="10000"/>
          </a:bodyPr>
          <a:lstStyle/>
          <a:p>
            <a:pPr algn="just"/>
            <a:r>
              <a:rPr lang="en-US" dirty="0" smtClean="0">
                <a:latin typeface="Calibri" pitchFamily="34" charset="0"/>
              </a:rPr>
              <a:t>Hubs also helps to put management intelligence throughout the LANs in a corporation, </a:t>
            </a:r>
            <a:r>
              <a:rPr lang="en-US" b="1" dirty="0" smtClean="0">
                <a:latin typeface="Calibri" pitchFamily="34" charset="0"/>
              </a:rPr>
              <a:t>allowing control and monitoring capabilities from a Network Management Center. </a:t>
            </a:r>
          </a:p>
          <a:p>
            <a:pPr algn="just"/>
            <a:r>
              <a:rPr lang="en-US" dirty="0" smtClean="0">
                <a:latin typeface="Calibri" pitchFamily="34" charset="0"/>
              </a:rPr>
              <a:t>This is particularly important as LANs in branch offices become supported by a central group.</a:t>
            </a:r>
            <a:endParaRPr lang="en-US"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2667000" y="3505200"/>
            <a:ext cx="4305300" cy="3048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2400" b="1" dirty="0" smtClean="0"/>
              <a:t>Internetworking Devices Bridges and Routers</a:t>
            </a:r>
            <a:endParaRPr lang="en-US" sz="2400" dirty="0"/>
          </a:p>
        </p:txBody>
      </p:sp>
      <p:sp>
        <p:nvSpPr>
          <p:cNvPr id="3" name="Content Placeholder 2"/>
          <p:cNvSpPr>
            <a:spLocks noGrp="1"/>
          </p:cNvSpPr>
          <p:nvPr>
            <p:ph idx="1"/>
          </p:nvPr>
        </p:nvSpPr>
        <p:spPr>
          <a:xfrm>
            <a:off x="1066800" y="1066800"/>
            <a:ext cx="7866888" cy="5486400"/>
          </a:xfrm>
        </p:spPr>
        <p:txBody>
          <a:bodyPr/>
          <a:lstStyle/>
          <a:p>
            <a:pPr algn="just"/>
            <a:r>
              <a:rPr lang="en-US" dirty="0" smtClean="0"/>
              <a:t>Internetworking devices enable the interconnection of multiple LANs in an integrated network. </a:t>
            </a:r>
          </a:p>
          <a:p>
            <a:pPr algn="just"/>
            <a:r>
              <a:rPr lang="en-US" dirty="0" smtClean="0"/>
              <a:t>This approach to networking is inevitable in the terminal-to-host networks as the LAN becomes the preferred connectivity platform to all personal, workgroup, or corporate computing facilities.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Availability</a:t>
            </a:r>
            <a:endParaRPr lang="en-US" dirty="0">
              <a:latin typeface="Calibri" pitchFamily="34" charset="0"/>
            </a:endParaRPr>
          </a:p>
        </p:txBody>
      </p:sp>
      <p:sp>
        <p:nvSpPr>
          <p:cNvPr id="3" name="Content Placeholder 2"/>
          <p:cNvSpPr>
            <a:spLocks noGrp="1"/>
          </p:cNvSpPr>
          <p:nvPr>
            <p:ph idx="1"/>
          </p:nvPr>
        </p:nvSpPr>
        <p:spPr>
          <a:xfrm>
            <a:off x="990600" y="1447800"/>
            <a:ext cx="7943088" cy="5257800"/>
          </a:xfrm>
        </p:spPr>
        <p:txBody>
          <a:bodyPr>
            <a:normAutofit fontScale="85000" lnSpcReduction="10000"/>
          </a:bodyPr>
          <a:lstStyle/>
          <a:p>
            <a:pPr algn="just"/>
            <a:r>
              <a:rPr lang="en-US" dirty="0" smtClean="0">
                <a:latin typeface="Calibri" pitchFamily="34" charset="0"/>
              </a:rPr>
              <a:t>Availability means </a:t>
            </a:r>
            <a:r>
              <a:rPr lang="en-US" b="1" dirty="0" smtClean="0">
                <a:latin typeface="Calibri" pitchFamily="34" charset="0"/>
              </a:rPr>
              <a:t>system uptime or the capability of the system to be available for processing information and doing its expected work whenever called on. </a:t>
            </a:r>
          </a:p>
          <a:p>
            <a:pPr algn="just"/>
            <a:r>
              <a:rPr lang="en-US" dirty="0" smtClean="0">
                <a:latin typeface="Calibri" pitchFamily="34" charset="0"/>
              </a:rPr>
              <a:t>Minicomputer and mainframe data centers should provide at least 99.8-percent availability with today's technology. </a:t>
            </a:r>
          </a:p>
          <a:p>
            <a:pPr algn="just"/>
            <a:r>
              <a:rPr lang="en-US" dirty="0" smtClean="0">
                <a:latin typeface="Calibri" pitchFamily="34" charset="0"/>
              </a:rPr>
              <a:t>To achieve this level of availability, </a:t>
            </a:r>
            <a:r>
              <a:rPr lang="en-US" b="1" dirty="0" smtClean="0">
                <a:latin typeface="Calibri" pitchFamily="34" charset="0"/>
              </a:rPr>
              <a:t>a combination of technological and procedural steps are followed</a:t>
            </a:r>
            <a:r>
              <a:rPr lang="en-US" dirty="0" smtClean="0">
                <a:latin typeface="Calibri" pitchFamily="34" charset="0"/>
              </a:rPr>
              <a:t>. </a:t>
            </a:r>
          </a:p>
          <a:p>
            <a:pPr algn="just"/>
            <a:r>
              <a:rPr lang="en-US" dirty="0" smtClean="0">
                <a:latin typeface="Calibri" pitchFamily="34" charset="0"/>
              </a:rPr>
              <a:t>Most availability failure today is caused by </a:t>
            </a:r>
            <a:r>
              <a:rPr lang="en-US" b="1" dirty="0" smtClean="0">
                <a:latin typeface="Calibri" pitchFamily="34" charset="0"/>
              </a:rPr>
              <a:t>human error.</a:t>
            </a:r>
            <a:r>
              <a:rPr lang="en-US" dirty="0" smtClean="0">
                <a:latin typeface="Calibri" pitchFamily="34" charset="0"/>
              </a:rPr>
              <a:t> </a:t>
            </a:r>
          </a:p>
          <a:p>
            <a:pPr algn="just"/>
            <a:r>
              <a:rPr lang="en-US" dirty="0" smtClean="0">
                <a:latin typeface="Calibri" pitchFamily="34" charset="0"/>
              </a:rPr>
              <a:t>To minimize this, data centers implement </a:t>
            </a:r>
            <a:r>
              <a:rPr lang="en-US" b="1" dirty="0" smtClean="0">
                <a:latin typeface="Calibri" pitchFamily="34" charset="0"/>
              </a:rPr>
              <a:t>rigid procedures to manage change</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fontScale="85000" lnSpcReduction="20000"/>
          </a:bodyPr>
          <a:lstStyle/>
          <a:p>
            <a:pPr algn="just"/>
            <a:r>
              <a:rPr lang="en-US" i="1" dirty="0" smtClean="0">
                <a:solidFill>
                  <a:srgbClr val="C00000"/>
                </a:solidFill>
                <a:latin typeface="Calibri" pitchFamily="34" charset="0"/>
              </a:rPr>
              <a:t>Bridges</a:t>
            </a:r>
            <a:r>
              <a:rPr lang="en-US" i="1" dirty="0" smtClean="0">
                <a:latin typeface="Calibri" pitchFamily="34" charset="0"/>
              </a:rPr>
              <a:t> provide the means </a:t>
            </a:r>
            <a:r>
              <a:rPr lang="en-US" b="1" i="1" dirty="0" smtClean="0">
                <a:latin typeface="Calibri" pitchFamily="34" charset="0"/>
              </a:rPr>
              <a:t>to connect two LANs together</a:t>
            </a:r>
            <a:r>
              <a:rPr lang="en-US" i="1" dirty="0" smtClean="0">
                <a:latin typeface="Calibri" pitchFamily="34" charset="0"/>
              </a:rPr>
              <a:t>, to extend the size of the LAN by </a:t>
            </a:r>
            <a:r>
              <a:rPr lang="en-US" dirty="0" smtClean="0">
                <a:latin typeface="Calibri" pitchFamily="34" charset="0"/>
              </a:rPr>
              <a:t>dividing the traffic and enabling growth beyond the physical limitations of any one topology. </a:t>
            </a:r>
          </a:p>
          <a:p>
            <a:pPr algn="just"/>
            <a:r>
              <a:rPr lang="en-US" dirty="0" smtClean="0">
                <a:latin typeface="Calibri" pitchFamily="34" charset="0"/>
              </a:rPr>
              <a:t>Bridges </a:t>
            </a:r>
            <a:r>
              <a:rPr lang="en-US" b="1" dirty="0" smtClean="0">
                <a:latin typeface="Calibri" pitchFamily="34" charset="0"/>
              </a:rPr>
              <a:t>operate at the data link layer </a:t>
            </a:r>
            <a:r>
              <a:rPr lang="en-US" dirty="0" smtClean="0">
                <a:latin typeface="Calibri" pitchFamily="34" charset="0"/>
              </a:rPr>
              <a:t>of the OSI model, which makes them topology-specific. </a:t>
            </a:r>
          </a:p>
          <a:p>
            <a:pPr algn="just"/>
            <a:r>
              <a:rPr lang="en-US" dirty="0" smtClean="0">
                <a:latin typeface="Calibri" pitchFamily="34" charset="0"/>
              </a:rPr>
              <a:t>Thus, </a:t>
            </a:r>
            <a:r>
              <a:rPr lang="en-US" b="1" dirty="0" smtClean="0">
                <a:latin typeface="Calibri" pitchFamily="34" charset="0"/>
              </a:rPr>
              <a:t>bridging can occur between identical topologies</a:t>
            </a:r>
            <a:r>
              <a:rPr lang="en-US" dirty="0" smtClean="0">
                <a:latin typeface="Calibri" pitchFamily="34" charset="0"/>
              </a:rPr>
              <a:t> only (Ethernet-to-Ethernet, Token Ring-to-Token Ring).</a:t>
            </a:r>
          </a:p>
          <a:p>
            <a:pPr algn="just"/>
            <a:r>
              <a:rPr lang="en-US" b="1" dirty="0" smtClean="0">
                <a:latin typeface="Calibri" pitchFamily="34" charset="0"/>
              </a:rPr>
              <a:t>Source-Route Transparent bridging</a:t>
            </a:r>
            <a:r>
              <a:rPr lang="en-US" dirty="0" smtClean="0">
                <a:latin typeface="Calibri" pitchFamily="34" charset="0"/>
              </a:rPr>
              <a:t>, a technology that enables bridging between Ethernet and Token-Ring LANs, is seldom used.</a:t>
            </a:r>
          </a:p>
          <a:p>
            <a:pPr algn="just"/>
            <a:r>
              <a:rPr lang="en-US" dirty="0" smtClean="0">
                <a:latin typeface="Calibri" pitchFamily="34" charset="0"/>
              </a:rPr>
              <a:t>Limitations - In a large internetwork, broadcasts from devices can accumulate, effectively taking away available bandwidth and adding to network utilization.</a:t>
            </a:r>
            <a:endParaRPr lang="en-US" dirty="0">
              <a:latin typeface="Calibri"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85000" lnSpcReduction="20000"/>
          </a:bodyPr>
          <a:lstStyle/>
          <a:p>
            <a:pPr algn="just"/>
            <a:r>
              <a:rPr lang="en-US" b="1" i="1" dirty="0" smtClean="0">
                <a:solidFill>
                  <a:srgbClr val="C00000"/>
                </a:solidFill>
                <a:latin typeface="Calibri" pitchFamily="34" charset="0"/>
              </a:rPr>
              <a:t>Routers</a:t>
            </a:r>
            <a:r>
              <a:rPr lang="en-US" i="1" dirty="0" smtClean="0">
                <a:latin typeface="Calibri" pitchFamily="34" charset="0"/>
              </a:rPr>
              <a:t> operate at the </a:t>
            </a:r>
            <a:r>
              <a:rPr lang="en-US" b="1" i="1" dirty="0" smtClean="0">
                <a:latin typeface="Calibri" pitchFamily="34" charset="0"/>
              </a:rPr>
              <a:t>network layer </a:t>
            </a:r>
            <a:r>
              <a:rPr lang="en-US" i="1" dirty="0" smtClean="0">
                <a:latin typeface="Calibri" pitchFamily="34" charset="0"/>
              </a:rPr>
              <a:t>of the OSI model. </a:t>
            </a:r>
          </a:p>
          <a:p>
            <a:pPr algn="just"/>
            <a:r>
              <a:rPr lang="en-US" i="1" dirty="0" smtClean="0">
                <a:latin typeface="Calibri" pitchFamily="34" charset="0"/>
              </a:rPr>
              <a:t>They provide the means to </a:t>
            </a:r>
            <a:r>
              <a:rPr lang="en-US" b="1" i="1" dirty="0" smtClean="0">
                <a:latin typeface="Calibri" pitchFamily="34" charset="0"/>
              </a:rPr>
              <a:t>intelligently route </a:t>
            </a:r>
            <a:r>
              <a:rPr lang="en-US" b="1" dirty="0" smtClean="0">
                <a:latin typeface="Calibri" pitchFamily="34" charset="0"/>
              </a:rPr>
              <a:t>traffic addressed from one LAN to another. </a:t>
            </a:r>
          </a:p>
          <a:p>
            <a:pPr algn="just"/>
            <a:r>
              <a:rPr lang="en-US" dirty="0" smtClean="0">
                <a:latin typeface="Calibri" pitchFamily="34" charset="0"/>
              </a:rPr>
              <a:t>They support the transmission of data between multiple standard LAN topologies. </a:t>
            </a:r>
          </a:p>
          <a:p>
            <a:pPr algn="just"/>
            <a:r>
              <a:rPr lang="en-US" dirty="0" smtClean="0">
                <a:latin typeface="Calibri" pitchFamily="34" charset="0"/>
              </a:rPr>
              <a:t>Routing capabilities and strategies are inherent to each network protocol. </a:t>
            </a:r>
          </a:p>
          <a:p>
            <a:pPr algn="just"/>
            <a:r>
              <a:rPr lang="en-US" dirty="0" smtClean="0">
                <a:latin typeface="Calibri" pitchFamily="34" charset="0"/>
              </a:rPr>
              <a:t>IP can be routed through the OSPF routing algorithm, which is different than the routing strategy for Novell's IPX/SPX protocol. </a:t>
            </a:r>
          </a:p>
          <a:p>
            <a:pPr algn="just"/>
            <a:r>
              <a:rPr lang="en-US" dirty="0" smtClean="0">
                <a:latin typeface="Calibri" pitchFamily="34" charset="0"/>
              </a:rPr>
              <a:t>Intelligent routers can handle multiple protocols; most leading vendors carry products that can support mixes of Ethernet, Token Ring, FDDI, and from 8 to 10 different protocols.</a:t>
            </a:r>
            <a:endParaRPr lang="en-US" dirty="0">
              <a:latin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smtClean="0">
                <a:latin typeface="Calibri" pitchFamily="34" charset="0"/>
              </a:rPr>
              <a:t>Transmission Control Protocol/Internet Protocol (TCP/IP)</a:t>
            </a:r>
            <a:endParaRPr lang="en-US" sz="2800" dirty="0">
              <a:latin typeface="Calibri" pitchFamily="34" charset="0"/>
            </a:endParaRPr>
          </a:p>
        </p:txBody>
      </p:sp>
      <p:sp>
        <p:nvSpPr>
          <p:cNvPr id="3" name="Content Placeholder 2"/>
          <p:cNvSpPr>
            <a:spLocks noGrp="1"/>
          </p:cNvSpPr>
          <p:nvPr>
            <p:ph idx="1"/>
          </p:nvPr>
        </p:nvSpPr>
        <p:spPr>
          <a:xfrm>
            <a:off x="1143000" y="1447800"/>
            <a:ext cx="7790688" cy="5181600"/>
          </a:xfrm>
        </p:spPr>
        <p:txBody>
          <a:bodyPr>
            <a:normAutofit fontScale="77500" lnSpcReduction="20000"/>
          </a:bodyPr>
          <a:lstStyle/>
          <a:p>
            <a:pPr algn="just"/>
            <a:r>
              <a:rPr lang="en-US" dirty="0" smtClean="0">
                <a:latin typeface="Calibri" pitchFamily="34" charset="0"/>
              </a:rPr>
              <a:t>The TCP/IP protocol suite is now being used in many commercial applications.</a:t>
            </a:r>
          </a:p>
          <a:p>
            <a:pPr algn="just"/>
            <a:r>
              <a:rPr lang="en-US" dirty="0" smtClean="0">
                <a:latin typeface="Calibri" pitchFamily="34" charset="0"/>
              </a:rPr>
              <a:t>TCP/IP is specifically </a:t>
            </a:r>
            <a:r>
              <a:rPr lang="en-US" b="1" dirty="0" smtClean="0">
                <a:latin typeface="Calibri" pitchFamily="34" charset="0"/>
              </a:rPr>
              <a:t>designed to handle communications through "networks of interconnected networks.“</a:t>
            </a:r>
          </a:p>
          <a:p>
            <a:pPr algn="just"/>
            <a:r>
              <a:rPr lang="en-US" dirty="0" smtClean="0">
                <a:latin typeface="Calibri" pitchFamily="34" charset="0"/>
              </a:rPr>
              <a:t>It is the </a:t>
            </a:r>
            <a:r>
              <a:rPr lang="en-US" b="1" dirty="0" smtClean="0">
                <a:latin typeface="Calibri" pitchFamily="34" charset="0"/>
              </a:rPr>
              <a:t>de facto protocol for LAN-based Client/Server connectivity </a:t>
            </a:r>
            <a:r>
              <a:rPr lang="en-US" dirty="0" smtClean="0">
                <a:latin typeface="Calibri" pitchFamily="34" charset="0"/>
              </a:rPr>
              <a:t>and is supported on virtually every computing platform. </a:t>
            </a:r>
          </a:p>
          <a:p>
            <a:pPr algn="just"/>
            <a:r>
              <a:rPr lang="en-US" dirty="0" smtClean="0">
                <a:latin typeface="Calibri" pitchFamily="34" charset="0"/>
              </a:rPr>
              <a:t>More importantly, most </a:t>
            </a:r>
            <a:r>
              <a:rPr lang="en-US" dirty="0" err="1" smtClean="0">
                <a:latin typeface="Calibri" pitchFamily="34" charset="0"/>
              </a:rPr>
              <a:t>interprocess</a:t>
            </a:r>
            <a:r>
              <a:rPr lang="en-US" dirty="0" smtClean="0">
                <a:latin typeface="Calibri" pitchFamily="34" charset="0"/>
              </a:rPr>
              <a:t> communications and development tools embed support for TCP/IP where </a:t>
            </a:r>
            <a:r>
              <a:rPr lang="en-US" b="1" dirty="0" smtClean="0">
                <a:latin typeface="Calibri" pitchFamily="34" charset="0"/>
              </a:rPr>
              <a:t>multiplatform interoperability</a:t>
            </a:r>
            <a:r>
              <a:rPr lang="en-US" dirty="0" smtClean="0">
                <a:latin typeface="Calibri" pitchFamily="34" charset="0"/>
              </a:rPr>
              <a:t> is required. </a:t>
            </a:r>
          </a:p>
          <a:p>
            <a:pPr algn="just"/>
            <a:r>
              <a:rPr lang="en-US" dirty="0" smtClean="0">
                <a:latin typeface="Calibri" pitchFamily="34" charset="0"/>
              </a:rPr>
              <a:t>IBM provides support for TCP/IP on all its platforms and enables the transport of its own interoperability interfaces (such as CPIC, APPC) on TCP/IP.</a:t>
            </a:r>
            <a:endParaRPr lang="en-US" dirty="0">
              <a:latin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TCP/IP's Architecture</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The TCP/IP protocol suite is composed of the following components: </a:t>
            </a:r>
          </a:p>
          <a:p>
            <a:pPr lvl="1" algn="just"/>
            <a:r>
              <a:rPr lang="en-US" sz="3200" dirty="0" smtClean="0">
                <a:latin typeface="Calibri" pitchFamily="34" charset="0"/>
              </a:rPr>
              <a:t>a network protocol (IP) and its routing logic, </a:t>
            </a:r>
          </a:p>
          <a:p>
            <a:pPr lvl="1" algn="just"/>
            <a:r>
              <a:rPr lang="en-US" sz="3200" dirty="0" smtClean="0">
                <a:latin typeface="Calibri" pitchFamily="34" charset="0"/>
              </a:rPr>
              <a:t>three transport protocols (TCP, UDP, and ICMP), and </a:t>
            </a:r>
          </a:p>
          <a:p>
            <a:pPr lvl="1" algn="just"/>
            <a:r>
              <a:rPr lang="en-US" sz="3200" dirty="0" smtClean="0">
                <a:latin typeface="Calibri" pitchFamily="34" charset="0"/>
              </a:rPr>
              <a:t>a series of session, presentation and application services.</a:t>
            </a:r>
            <a:endParaRPr lang="en-US" sz="3200" dirty="0">
              <a:latin typeface="Calibri"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828800" y="990600"/>
            <a:ext cx="6477000" cy="4495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600200" y="1295400"/>
            <a:ext cx="6372225" cy="44767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Internet Protocol</a:t>
            </a:r>
            <a:endParaRPr lang="en-US" dirty="0">
              <a:latin typeface="Calibri" pitchFamily="34" charset="0"/>
            </a:endParaRPr>
          </a:p>
        </p:txBody>
      </p:sp>
      <p:sp>
        <p:nvSpPr>
          <p:cNvPr id="3" name="Content Placeholder 2"/>
          <p:cNvSpPr>
            <a:spLocks noGrp="1"/>
          </p:cNvSpPr>
          <p:nvPr>
            <p:ph idx="1"/>
          </p:nvPr>
        </p:nvSpPr>
        <p:spPr>
          <a:xfrm>
            <a:off x="1066800" y="990600"/>
            <a:ext cx="7866888" cy="5486400"/>
          </a:xfrm>
        </p:spPr>
        <p:txBody>
          <a:bodyPr>
            <a:normAutofit fontScale="85000" lnSpcReduction="20000"/>
          </a:bodyPr>
          <a:lstStyle/>
          <a:p>
            <a:pPr algn="just"/>
            <a:r>
              <a:rPr lang="en-US" dirty="0" smtClean="0">
                <a:latin typeface="Calibri" pitchFamily="34" charset="0"/>
              </a:rPr>
              <a:t>IP represents the network layer and is equivalent to OSI's IP or X.25. </a:t>
            </a:r>
          </a:p>
          <a:p>
            <a:pPr algn="just"/>
            <a:r>
              <a:rPr lang="en-US" dirty="0" smtClean="0">
                <a:latin typeface="Calibri" pitchFamily="34" charset="0"/>
              </a:rPr>
              <a:t>A </a:t>
            </a:r>
            <a:r>
              <a:rPr lang="en-US" b="1" dirty="0" smtClean="0">
                <a:latin typeface="Calibri" pitchFamily="34" charset="0"/>
              </a:rPr>
              <a:t>unique network address is assigned to every system,</a:t>
            </a:r>
            <a:r>
              <a:rPr lang="en-US" dirty="0" smtClean="0">
                <a:latin typeface="Calibri" pitchFamily="34" charset="0"/>
              </a:rPr>
              <a:t> whether the system is connected to a LAN or a WAN. </a:t>
            </a:r>
          </a:p>
          <a:p>
            <a:pPr algn="just"/>
            <a:r>
              <a:rPr lang="en-US" dirty="0" smtClean="0">
                <a:latin typeface="Calibri" pitchFamily="34" charset="0"/>
              </a:rPr>
              <a:t>The system comes with its associated routing protocols and lower level functions such as network-to-physical </a:t>
            </a:r>
            <a:r>
              <a:rPr lang="en-US" b="1" dirty="0" smtClean="0">
                <a:latin typeface="Calibri" pitchFamily="34" charset="0"/>
              </a:rPr>
              <a:t>address resolution protocols (ARP). </a:t>
            </a:r>
          </a:p>
          <a:p>
            <a:pPr algn="just"/>
            <a:r>
              <a:rPr lang="en-US" dirty="0" smtClean="0">
                <a:latin typeface="Calibri" pitchFamily="34" charset="0"/>
              </a:rPr>
              <a:t>Commonly used </a:t>
            </a:r>
            <a:r>
              <a:rPr lang="en-US" b="1" dirty="0" smtClean="0">
                <a:latin typeface="Calibri" pitchFamily="34" charset="0"/>
              </a:rPr>
              <a:t>routing protocols </a:t>
            </a:r>
            <a:r>
              <a:rPr lang="en-US" dirty="0" smtClean="0">
                <a:latin typeface="Calibri" pitchFamily="34" charset="0"/>
              </a:rPr>
              <a:t>include RIP (Routing Information Protocol),  OSPF, IGRP(Interior Gateway Routing Protocol),  and Cisco's proprietary protocol. </a:t>
            </a:r>
          </a:p>
          <a:p>
            <a:pPr algn="just"/>
            <a:r>
              <a:rPr lang="en-US" dirty="0" smtClean="0">
                <a:latin typeface="Calibri" pitchFamily="34" charset="0"/>
              </a:rPr>
              <a:t>OSPF </a:t>
            </a:r>
            <a:r>
              <a:rPr lang="en-US" b="1" dirty="0" smtClean="0">
                <a:latin typeface="Calibri" pitchFamily="34" charset="0"/>
              </a:rPr>
              <a:t>(Open Shortest Path First) </a:t>
            </a:r>
            <a:r>
              <a:rPr lang="en-US" dirty="0" smtClean="0">
                <a:latin typeface="Calibri" pitchFamily="34" charset="0"/>
              </a:rPr>
              <a:t>has been adopted by the community to be the standards-based preferred protocol for large networks.</a:t>
            </a:r>
            <a:endParaRPr lang="en-US" dirty="0">
              <a:latin typeface="Calibri"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Transport Protocols</a:t>
            </a:r>
            <a:endParaRPr lang="en-US" dirty="0">
              <a:latin typeface="Calibri" pitchFamily="34" charset="0"/>
            </a:endParaRPr>
          </a:p>
        </p:txBody>
      </p:sp>
      <p:sp>
        <p:nvSpPr>
          <p:cNvPr id="3" name="Content Placeholder 2"/>
          <p:cNvSpPr>
            <a:spLocks noGrp="1"/>
          </p:cNvSpPr>
          <p:nvPr>
            <p:ph idx="1"/>
          </p:nvPr>
        </p:nvSpPr>
        <p:spPr>
          <a:xfrm>
            <a:off x="1143000" y="1447800"/>
            <a:ext cx="7790688" cy="5105400"/>
          </a:xfrm>
        </p:spPr>
        <p:txBody>
          <a:bodyPr>
            <a:normAutofit fontScale="85000" lnSpcReduction="20000"/>
          </a:bodyPr>
          <a:lstStyle/>
          <a:p>
            <a:pPr algn="just"/>
            <a:r>
              <a:rPr lang="en-US" b="1" dirty="0" smtClean="0">
                <a:solidFill>
                  <a:srgbClr val="C00000"/>
                </a:solidFill>
                <a:latin typeface="Calibri" pitchFamily="34" charset="0"/>
              </a:rPr>
              <a:t>TCP</a:t>
            </a:r>
            <a:r>
              <a:rPr lang="en-US" dirty="0" smtClean="0">
                <a:latin typeface="Calibri" pitchFamily="34" charset="0"/>
              </a:rPr>
              <a:t> provides Transport services over IP. </a:t>
            </a:r>
          </a:p>
          <a:p>
            <a:pPr algn="just"/>
            <a:r>
              <a:rPr lang="en-US" dirty="0" smtClean="0">
                <a:latin typeface="Calibri" pitchFamily="34" charset="0"/>
              </a:rPr>
              <a:t>It is </a:t>
            </a:r>
            <a:r>
              <a:rPr lang="en-US" b="1" dirty="0" smtClean="0">
                <a:latin typeface="Calibri" pitchFamily="34" charset="0"/>
              </a:rPr>
              <a:t>connection-oriented</a:t>
            </a:r>
            <a:r>
              <a:rPr lang="en-US" dirty="0" smtClean="0">
                <a:latin typeface="Calibri" pitchFamily="34" charset="0"/>
              </a:rPr>
              <a:t>, meaning it requires a session to be set up between two parties to provide its services. </a:t>
            </a:r>
          </a:p>
          <a:p>
            <a:pPr algn="just"/>
            <a:r>
              <a:rPr lang="en-US" dirty="0" smtClean="0">
                <a:latin typeface="Calibri" pitchFamily="34" charset="0"/>
              </a:rPr>
              <a:t>It ensures </a:t>
            </a:r>
            <a:r>
              <a:rPr lang="en-US" b="1" dirty="0" smtClean="0">
                <a:latin typeface="Calibri" pitchFamily="34" charset="0"/>
              </a:rPr>
              <a:t>end-to-end data transmission, error recovery, ordering of data, and flow control. </a:t>
            </a:r>
          </a:p>
          <a:p>
            <a:pPr algn="just"/>
            <a:r>
              <a:rPr lang="en-US" dirty="0" smtClean="0">
                <a:latin typeface="Calibri" pitchFamily="34" charset="0"/>
              </a:rPr>
              <a:t>TCP provides the kind of communications that users and programs expect to have in locally connected sessions.</a:t>
            </a:r>
          </a:p>
          <a:p>
            <a:pPr algn="just"/>
            <a:r>
              <a:rPr lang="en-US" b="1" dirty="0" smtClean="0">
                <a:solidFill>
                  <a:srgbClr val="C00000"/>
                </a:solidFill>
                <a:latin typeface="Calibri" pitchFamily="34" charset="0"/>
              </a:rPr>
              <a:t>UDP</a:t>
            </a:r>
            <a:r>
              <a:rPr lang="en-US" dirty="0" smtClean="0">
                <a:latin typeface="Calibri" pitchFamily="34" charset="0"/>
              </a:rPr>
              <a:t> provides </a:t>
            </a:r>
            <a:r>
              <a:rPr lang="en-US" b="1" dirty="0" smtClean="0">
                <a:latin typeface="Calibri" pitchFamily="34" charset="0"/>
              </a:rPr>
              <a:t>connectionless transport services</a:t>
            </a:r>
            <a:r>
              <a:rPr lang="en-US" dirty="0" smtClean="0">
                <a:latin typeface="Calibri" pitchFamily="34" charset="0"/>
              </a:rPr>
              <a:t>, and is used in very specific applications that do not require end-to-end reliability such as that provided by TCP.</a:t>
            </a:r>
            <a:endParaRPr lang="en-US" dirty="0">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Telnet</a:t>
            </a:r>
            <a:endParaRPr lang="en-US" dirty="0">
              <a:latin typeface="Calibri" pitchFamily="34" charset="0"/>
            </a:endParaRPr>
          </a:p>
        </p:txBody>
      </p:sp>
      <p:sp>
        <p:nvSpPr>
          <p:cNvPr id="3" name="Content Placeholder 2"/>
          <p:cNvSpPr>
            <a:spLocks noGrp="1"/>
          </p:cNvSpPr>
          <p:nvPr>
            <p:ph idx="1"/>
          </p:nvPr>
        </p:nvSpPr>
        <p:spPr>
          <a:xfrm>
            <a:off x="1066800" y="990600"/>
            <a:ext cx="7866888" cy="5334000"/>
          </a:xfrm>
        </p:spPr>
        <p:txBody>
          <a:bodyPr>
            <a:normAutofit fontScale="92500" lnSpcReduction="10000"/>
          </a:bodyPr>
          <a:lstStyle/>
          <a:p>
            <a:pPr algn="just"/>
            <a:r>
              <a:rPr lang="en-US" dirty="0" smtClean="0">
                <a:latin typeface="Calibri" pitchFamily="34" charset="0"/>
              </a:rPr>
              <a:t>Telnet is an application service that uses TCP. </a:t>
            </a:r>
          </a:p>
          <a:p>
            <a:pPr algn="just"/>
            <a:r>
              <a:rPr lang="en-US" dirty="0" smtClean="0">
                <a:latin typeface="Calibri" pitchFamily="34" charset="0"/>
              </a:rPr>
              <a:t>It provides </a:t>
            </a:r>
            <a:r>
              <a:rPr lang="en-US" b="1" dirty="0" smtClean="0">
                <a:latin typeface="Calibri" pitchFamily="34" charset="0"/>
              </a:rPr>
              <a:t>terminal emulation services and supports terminal-to-host connections </a:t>
            </a:r>
            <a:r>
              <a:rPr lang="en-US" dirty="0" smtClean="0">
                <a:latin typeface="Calibri" pitchFamily="34" charset="0"/>
              </a:rPr>
              <a:t>over an internetwork.</a:t>
            </a:r>
          </a:p>
          <a:p>
            <a:pPr algn="just"/>
            <a:r>
              <a:rPr lang="en-US" dirty="0" smtClean="0">
                <a:latin typeface="Calibri" pitchFamily="34" charset="0"/>
              </a:rPr>
              <a:t>It is composed of </a:t>
            </a:r>
            <a:r>
              <a:rPr lang="en-US" b="1" dirty="0" smtClean="0">
                <a:latin typeface="Calibri" pitchFamily="34" charset="0"/>
              </a:rPr>
              <a:t>two different portions</a:t>
            </a:r>
            <a:r>
              <a:rPr lang="en-US" dirty="0" smtClean="0">
                <a:latin typeface="Calibri" pitchFamily="34" charset="0"/>
              </a:rPr>
              <a:t>: </a:t>
            </a:r>
            <a:r>
              <a:rPr lang="en-US" b="1" dirty="0" smtClean="0">
                <a:latin typeface="Calibri" pitchFamily="34" charset="0"/>
              </a:rPr>
              <a:t>a client entity </a:t>
            </a:r>
            <a:r>
              <a:rPr lang="en-US" dirty="0" smtClean="0">
                <a:latin typeface="Calibri" pitchFamily="34" charset="0"/>
              </a:rPr>
              <a:t>that provides services to access hosts and a </a:t>
            </a:r>
            <a:r>
              <a:rPr lang="en-US" b="1" dirty="0" smtClean="0">
                <a:latin typeface="Calibri" pitchFamily="34" charset="0"/>
              </a:rPr>
              <a:t>server portion </a:t>
            </a:r>
            <a:r>
              <a:rPr lang="en-US" dirty="0" smtClean="0">
                <a:latin typeface="Calibri" pitchFamily="34" charset="0"/>
              </a:rPr>
              <a:t>that provides services to be accessed by clients. </a:t>
            </a:r>
          </a:p>
          <a:p>
            <a:pPr algn="just"/>
            <a:r>
              <a:rPr lang="en-US" dirty="0" smtClean="0">
                <a:latin typeface="Calibri" pitchFamily="34" charset="0"/>
              </a:rPr>
              <a:t>Even workstation operating systems such as OS/2 and Windows can provide telnet server support, thus </a:t>
            </a:r>
            <a:r>
              <a:rPr lang="en-US" b="1" dirty="0" smtClean="0">
                <a:latin typeface="Calibri" pitchFamily="34" charset="0"/>
              </a:rPr>
              <a:t>enabling a remote user to log onto the workstation using this method</a:t>
            </a:r>
            <a:r>
              <a:rPr lang="en-US" dirty="0" smtClean="0">
                <a:latin typeface="Calibri" pitchFamily="34" charset="0"/>
              </a:rPr>
              <a:t>.</a:t>
            </a:r>
            <a:endParaRPr lang="en-US" dirty="0">
              <a:latin typeface="Calibri"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File Transfer Protocol (FTP)</a:t>
            </a:r>
            <a:endParaRPr lang="en-US" dirty="0">
              <a:latin typeface="Calibri" pitchFamily="34" charset="0"/>
            </a:endParaRPr>
          </a:p>
        </p:txBody>
      </p:sp>
      <p:sp>
        <p:nvSpPr>
          <p:cNvPr id="3" name="Content Placeholder 2"/>
          <p:cNvSpPr>
            <a:spLocks noGrp="1"/>
          </p:cNvSpPr>
          <p:nvPr>
            <p:ph idx="1"/>
          </p:nvPr>
        </p:nvSpPr>
        <p:spPr>
          <a:xfrm>
            <a:off x="1143000" y="1371600"/>
            <a:ext cx="7790688" cy="5181600"/>
          </a:xfrm>
        </p:spPr>
        <p:txBody>
          <a:bodyPr>
            <a:normAutofit fontScale="92500"/>
          </a:bodyPr>
          <a:lstStyle/>
          <a:p>
            <a:pPr algn="just"/>
            <a:r>
              <a:rPr lang="en-US" dirty="0" smtClean="0">
                <a:latin typeface="Calibri" pitchFamily="34" charset="0"/>
              </a:rPr>
              <a:t>FTP uses TCP services to provide </a:t>
            </a:r>
            <a:r>
              <a:rPr lang="en-US" b="1" dirty="0" smtClean="0">
                <a:latin typeface="Calibri" pitchFamily="34" charset="0"/>
              </a:rPr>
              <a:t>file transfer services to applications.</a:t>
            </a:r>
            <a:r>
              <a:rPr lang="en-US" dirty="0" smtClean="0">
                <a:latin typeface="Calibri" pitchFamily="34" charset="0"/>
              </a:rPr>
              <a:t> </a:t>
            </a:r>
          </a:p>
          <a:p>
            <a:pPr algn="just"/>
            <a:r>
              <a:rPr lang="en-US" dirty="0" smtClean="0">
                <a:latin typeface="Calibri" pitchFamily="34" charset="0"/>
              </a:rPr>
              <a:t>FTP includes </a:t>
            </a:r>
            <a:r>
              <a:rPr lang="en-US" b="1" dirty="0" smtClean="0">
                <a:latin typeface="Calibri" pitchFamily="34" charset="0"/>
              </a:rPr>
              <a:t>a client and server portion</a:t>
            </a:r>
            <a:r>
              <a:rPr lang="en-US" dirty="0" smtClean="0">
                <a:latin typeface="Calibri" pitchFamily="34" charset="0"/>
              </a:rPr>
              <a:t>. </a:t>
            </a:r>
          </a:p>
          <a:p>
            <a:pPr algn="just"/>
            <a:r>
              <a:rPr lang="en-US" dirty="0" smtClean="0">
                <a:latin typeface="Calibri" pitchFamily="34" charset="0"/>
              </a:rPr>
              <a:t>Server FTP listens for a </a:t>
            </a:r>
            <a:r>
              <a:rPr lang="en-US" b="1" dirty="0" smtClean="0">
                <a:latin typeface="Calibri" pitchFamily="34" charset="0"/>
              </a:rPr>
              <a:t>session initiation request</a:t>
            </a:r>
            <a:r>
              <a:rPr lang="en-US" dirty="0" smtClean="0">
                <a:latin typeface="Calibri" pitchFamily="34" charset="0"/>
              </a:rPr>
              <a:t> from client FTP. </a:t>
            </a:r>
          </a:p>
          <a:p>
            <a:pPr algn="just"/>
            <a:r>
              <a:rPr lang="en-US" dirty="0" smtClean="0">
                <a:latin typeface="Calibri" pitchFamily="34" charset="0"/>
              </a:rPr>
              <a:t>Files may be transferred in either direction, and ASCII and binary file transfer is supported. </a:t>
            </a:r>
          </a:p>
          <a:p>
            <a:pPr algn="just"/>
            <a:r>
              <a:rPr lang="en-US" dirty="0" smtClean="0">
                <a:latin typeface="Calibri" pitchFamily="34" charset="0"/>
              </a:rPr>
              <a:t>FTP provides a simple means to perform </a:t>
            </a:r>
            <a:r>
              <a:rPr lang="en-US" b="1" dirty="0" smtClean="0">
                <a:latin typeface="Calibri" pitchFamily="34" charset="0"/>
              </a:rPr>
              <a:t>software distribution</a:t>
            </a:r>
            <a:r>
              <a:rPr lang="en-US" dirty="0" smtClean="0">
                <a:latin typeface="Calibri" pitchFamily="34" charset="0"/>
              </a:rPr>
              <a:t> to hosts, servers, and workstations.</a:t>
            </a:r>
            <a:endParaRPr lang="en-US"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66888" cy="6248400"/>
          </a:xfrm>
        </p:spPr>
        <p:txBody>
          <a:bodyPr>
            <a:normAutofit fontScale="85000" lnSpcReduction="10000"/>
          </a:bodyPr>
          <a:lstStyle/>
          <a:p>
            <a:pPr algn="just"/>
            <a:r>
              <a:rPr lang="en-US" dirty="0" smtClean="0">
                <a:latin typeface="Calibri" pitchFamily="34" charset="0"/>
              </a:rPr>
              <a:t>Whether the change is hardware, network, system, or application software, </a:t>
            </a:r>
            <a:r>
              <a:rPr lang="en-US" b="1" dirty="0" smtClean="0">
                <a:latin typeface="Calibri" pitchFamily="34" charset="0"/>
              </a:rPr>
              <a:t>stringent procedures to request, validate, test, and implement the change are defined and adhered to</a:t>
            </a:r>
            <a:r>
              <a:rPr lang="en-US" dirty="0" smtClean="0">
                <a:latin typeface="Calibri" pitchFamily="34" charset="0"/>
              </a:rPr>
              <a:t>. </a:t>
            </a:r>
          </a:p>
          <a:p>
            <a:pPr algn="just"/>
            <a:r>
              <a:rPr lang="en-US" b="1" dirty="0" err="1" smtClean="0">
                <a:latin typeface="Calibri" pitchFamily="34" charset="0"/>
              </a:rPr>
              <a:t>Backout</a:t>
            </a:r>
            <a:r>
              <a:rPr lang="en-US" b="1" dirty="0" smtClean="0">
                <a:latin typeface="Calibri" pitchFamily="34" charset="0"/>
              </a:rPr>
              <a:t> procedures are defined and tested </a:t>
            </a:r>
            <a:r>
              <a:rPr lang="en-US" dirty="0" smtClean="0">
                <a:latin typeface="Calibri" pitchFamily="34" charset="0"/>
              </a:rPr>
              <a:t>to ensure that if a failure occurs after implementation of the change, the data center can fall back to its previous status.</a:t>
            </a:r>
          </a:p>
          <a:p>
            <a:pPr algn="just"/>
            <a:r>
              <a:rPr lang="en-US" b="1" dirty="0" smtClean="0">
                <a:latin typeface="Calibri" pitchFamily="34" charset="0"/>
              </a:rPr>
              <a:t>Technological</a:t>
            </a:r>
            <a:r>
              <a:rPr lang="en-US" dirty="0" smtClean="0">
                <a:latin typeface="Calibri" pitchFamily="34" charset="0"/>
              </a:rPr>
              <a:t> </a:t>
            </a:r>
            <a:r>
              <a:rPr lang="en-US" b="1" dirty="0" smtClean="0">
                <a:latin typeface="Calibri" pitchFamily="34" charset="0"/>
              </a:rPr>
              <a:t>features</a:t>
            </a:r>
            <a:r>
              <a:rPr lang="en-US" dirty="0" smtClean="0">
                <a:latin typeface="Calibri" pitchFamily="34" charset="0"/>
              </a:rPr>
              <a:t> such as separate electrical power sources, backup diesel generator and battery power sources, redundant processors, and magnetic disk devices all are used to ensure that failure of a single component will not take down the data center. </a:t>
            </a:r>
          </a:p>
          <a:p>
            <a:pPr algn="just"/>
            <a:r>
              <a:rPr lang="en-US" dirty="0" smtClean="0">
                <a:latin typeface="Calibri" pitchFamily="34" charset="0"/>
              </a:rPr>
              <a:t>Very critical systems </a:t>
            </a:r>
            <a:r>
              <a:rPr lang="en-US" b="1" dirty="0" smtClean="0">
                <a:latin typeface="Calibri" pitchFamily="34" charset="0"/>
              </a:rPr>
              <a:t>use fault-tolerant processors </a:t>
            </a:r>
            <a:r>
              <a:rPr lang="en-US" dirty="0" smtClean="0">
                <a:latin typeface="Calibri" pitchFamily="34" charset="0"/>
              </a:rPr>
              <a:t>to ensure 100 percent availability.</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Calibri" pitchFamily="34" charset="0"/>
              </a:rPr>
              <a:t>Simple Network Management Protocol (SNMP)</a:t>
            </a:r>
            <a:endParaRPr lang="en-US" sz="2800" dirty="0">
              <a:latin typeface="Calibri" pitchFamily="34" charset="0"/>
            </a:endParaRPr>
          </a:p>
        </p:txBody>
      </p:sp>
      <p:sp>
        <p:nvSpPr>
          <p:cNvPr id="3" name="Content Placeholder 2"/>
          <p:cNvSpPr>
            <a:spLocks noGrp="1"/>
          </p:cNvSpPr>
          <p:nvPr>
            <p:ph idx="1"/>
          </p:nvPr>
        </p:nvSpPr>
        <p:spPr>
          <a:xfrm>
            <a:off x="1143000" y="1447800"/>
            <a:ext cx="7790688" cy="5181600"/>
          </a:xfrm>
        </p:spPr>
        <p:txBody>
          <a:bodyPr>
            <a:normAutofit fontScale="77500" lnSpcReduction="20000"/>
          </a:bodyPr>
          <a:lstStyle/>
          <a:p>
            <a:r>
              <a:rPr lang="en-US" dirty="0" smtClean="0">
                <a:latin typeface="Calibri" pitchFamily="34" charset="0"/>
              </a:rPr>
              <a:t>SNMP provides intelligence and </a:t>
            </a:r>
            <a:r>
              <a:rPr lang="en-US" b="1" dirty="0" smtClean="0">
                <a:latin typeface="Calibri" pitchFamily="34" charset="0"/>
              </a:rPr>
              <a:t>services to effectively manage an internetwork</a:t>
            </a:r>
            <a:r>
              <a:rPr lang="en-US" dirty="0" smtClean="0">
                <a:latin typeface="Calibri" pitchFamily="34" charset="0"/>
              </a:rPr>
              <a:t>. </a:t>
            </a:r>
          </a:p>
          <a:p>
            <a:r>
              <a:rPr lang="en-US" dirty="0" smtClean="0">
                <a:latin typeface="Calibri" pitchFamily="34" charset="0"/>
              </a:rPr>
              <a:t>It has been widely adopted by hub, bridge, and router manufacturers as the preferred technology to </a:t>
            </a:r>
            <a:r>
              <a:rPr lang="en-US" b="1" dirty="0" smtClean="0">
                <a:latin typeface="Calibri" pitchFamily="34" charset="0"/>
              </a:rPr>
              <a:t>monitor and manage their devices.</a:t>
            </a:r>
          </a:p>
          <a:p>
            <a:r>
              <a:rPr lang="en-US" dirty="0" smtClean="0">
                <a:latin typeface="Calibri" pitchFamily="34" charset="0"/>
              </a:rPr>
              <a:t>SNMP </a:t>
            </a:r>
            <a:r>
              <a:rPr lang="en-US" b="1" dirty="0" smtClean="0">
                <a:latin typeface="Calibri" pitchFamily="34" charset="0"/>
              </a:rPr>
              <a:t>uses UDP to support communications </a:t>
            </a:r>
            <a:r>
              <a:rPr lang="en-US" dirty="0" smtClean="0">
                <a:latin typeface="Calibri" pitchFamily="34" charset="0"/>
              </a:rPr>
              <a:t>between </a:t>
            </a:r>
            <a:r>
              <a:rPr lang="en-US" b="1" dirty="0" smtClean="0">
                <a:latin typeface="Calibri" pitchFamily="34" charset="0"/>
              </a:rPr>
              <a:t>agents</a:t>
            </a:r>
            <a:r>
              <a:rPr lang="en-US" dirty="0" smtClean="0">
                <a:latin typeface="Calibri" pitchFamily="34" charset="0"/>
              </a:rPr>
              <a:t> - intelligent software that runs in the devices - and the </a:t>
            </a:r>
            <a:r>
              <a:rPr lang="en-US" b="1" dirty="0" smtClean="0">
                <a:latin typeface="Calibri" pitchFamily="34" charset="0"/>
              </a:rPr>
              <a:t>manager</a:t>
            </a:r>
            <a:r>
              <a:rPr lang="en-US" dirty="0" smtClean="0">
                <a:latin typeface="Calibri" pitchFamily="34" charset="0"/>
              </a:rPr>
              <a:t>, which runs in the management workstation. </a:t>
            </a:r>
          </a:p>
          <a:p>
            <a:r>
              <a:rPr lang="en-US" dirty="0" smtClean="0">
                <a:latin typeface="Calibri" pitchFamily="34" charset="0"/>
              </a:rPr>
              <a:t>Two basic forms of communications can occur: </a:t>
            </a:r>
          </a:p>
          <a:p>
            <a:pPr lvl="1" algn="just"/>
            <a:r>
              <a:rPr lang="en-US" sz="3100" b="1" dirty="0" smtClean="0">
                <a:latin typeface="Calibri" pitchFamily="34" charset="0"/>
              </a:rPr>
              <a:t>SNMP polling </a:t>
            </a:r>
            <a:r>
              <a:rPr lang="en-US" sz="3100" dirty="0" smtClean="0">
                <a:latin typeface="Calibri" pitchFamily="34" charset="0"/>
              </a:rPr>
              <a:t>(in which the manager periodically asks the agent to provide status and performance data) and </a:t>
            </a:r>
          </a:p>
          <a:p>
            <a:pPr lvl="1" algn="just"/>
            <a:r>
              <a:rPr lang="en-US" sz="3100" b="1" dirty="0" smtClean="0">
                <a:latin typeface="Calibri" pitchFamily="34" charset="0"/>
              </a:rPr>
              <a:t>trap generation </a:t>
            </a:r>
            <a:r>
              <a:rPr lang="en-US" sz="3100" dirty="0" smtClean="0">
                <a:latin typeface="Calibri" pitchFamily="34" charset="0"/>
              </a:rPr>
              <a:t>(in which the agent proactively notifies the manager that a change of status or an anomaly is occurring).</a:t>
            </a:r>
            <a:endParaRPr lang="en-US" sz="3100" dirty="0">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09600"/>
            <a:ext cx="7866888" cy="5638800"/>
          </a:xfrm>
        </p:spPr>
        <p:txBody>
          <a:bodyPr>
            <a:normAutofit fontScale="77500" lnSpcReduction="20000"/>
          </a:bodyPr>
          <a:lstStyle/>
          <a:p>
            <a:pPr fontAlgn="base"/>
            <a:r>
              <a:rPr lang="en-US" b="1" dirty="0" smtClean="0"/>
              <a:t>SNMP components –</a:t>
            </a:r>
            <a:r>
              <a:rPr lang="en-US" dirty="0" smtClean="0"/>
              <a:t> </a:t>
            </a:r>
            <a:br>
              <a:rPr lang="en-US" dirty="0" smtClean="0"/>
            </a:br>
            <a:r>
              <a:rPr lang="en-US" dirty="0" smtClean="0"/>
              <a:t>There are 3 components of SNMP: </a:t>
            </a:r>
            <a:br>
              <a:rPr lang="en-US" dirty="0" smtClean="0"/>
            </a:br>
            <a:r>
              <a:rPr lang="en-US" dirty="0" smtClean="0"/>
              <a:t> </a:t>
            </a:r>
          </a:p>
          <a:p>
            <a:pPr fontAlgn="base"/>
            <a:r>
              <a:rPr lang="en-US" b="1" dirty="0" smtClean="0"/>
              <a:t>SNMP Manager –</a:t>
            </a:r>
            <a:r>
              <a:rPr lang="en-US" dirty="0" smtClean="0"/>
              <a:t> </a:t>
            </a:r>
            <a:br>
              <a:rPr lang="en-US" dirty="0" smtClean="0"/>
            </a:br>
            <a:r>
              <a:rPr lang="en-US" dirty="0" smtClean="0"/>
              <a:t>It is a centralized system used to monitor network. It is also known as Network Management Station (NMS) </a:t>
            </a:r>
            <a:br>
              <a:rPr lang="en-US" dirty="0" smtClean="0"/>
            </a:br>
            <a:r>
              <a:rPr lang="en-US" dirty="0" smtClean="0"/>
              <a:t> </a:t>
            </a:r>
          </a:p>
          <a:p>
            <a:pPr fontAlgn="base"/>
            <a:r>
              <a:rPr lang="en-US" b="1" dirty="0" smtClean="0"/>
              <a:t>SNMP agent –</a:t>
            </a:r>
            <a:r>
              <a:rPr lang="en-US" dirty="0" smtClean="0"/>
              <a:t> </a:t>
            </a:r>
            <a:br>
              <a:rPr lang="en-US" dirty="0" smtClean="0"/>
            </a:br>
            <a:r>
              <a:rPr lang="en-US" dirty="0" smtClean="0"/>
              <a:t>It is a software management software module installed on a managed device. Managed devices can be network devices like PC, routers, switches, servers, etc. </a:t>
            </a:r>
            <a:br>
              <a:rPr lang="en-US" dirty="0" smtClean="0"/>
            </a:br>
            <a:r>
              <a:rPr lang="en-US" dirty="0" smtClean="0"/>
              <a:t> </a:t>
            </a:r>
          </a:p>
          <a:p>
            <a:pPr fontAlgn="base"/>
            <a:r>
              <a:rPr lang="en-US" b="1" dirty="0" smtClean="0"/>
              <a:t>Management Information Base –</a:t>
            </a:r>
            <a:r>
              <a:rPr lang="en-US" dirty="0" smtClean="0"/>
              <a:t> </a:t>
            </a:r>
            <a:br>
              <a:rPr lang="en-US" dirty="0" smtClean="0"/>
            </a:br>
            <a:r>
              <a:rPr lang="en-US" dirty="0" smtClean="0"/>
              <a:t>MIB consists of information on resources that are to be managed. This information is organized hierarchically. It consists of objects instances which are essentially variables.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Network</a:t>
            </a:r>
            <a:r>
              <a:rPr lang="en-US" b="1" dirty="0" smtClean="0"/>
              <a:t> File System (NFS)</a:t>
            </a:r>
            <a:endParaRPr lang="en-US" dirty="0"/>
          </a:p>
        </p:txBody>
      </p:sp>
      <p:sp>
        <p:nvSpPr>
          <p:cNvPr id="3" name="Content Placeholder 2"/>
          <p:cNvSpPr>
            <a:spLocks noGrp="1"/>
          </p:cNvSpPr>
          <p:nvPr>
            <p:ph idx="1"/>
          </p:nvPr>
        </p:nvSpPr>
        <p:spPr>
          <a:xfrm>
            <a:off x="1143000" y="1447800"/>
            <a:ext cx="7790688" cy="5105400"/>
          </a:xfrm>
        </p:spPr>
        <p:txBody>
          <a:bodyPr>
            <a:normAutofit fontScale="92500" lnSpcReduction="20000"/>
          </a:bodyPr>
          <a:lstStyle/>
          <a:p>
            <a:pPr algn="just"/>
            <a:r>
              <a:rPr lang="en-US" dirty="0" smtClean="0">
                <a:latin typeface="Calibri" pitchFamily="34" charset="0"/>
              </a:rPr>
              <a:t>NFS enables a client to view, store, and update files on a remote computer as if they were locally stored.</a:t>
            </a:r>
          </a:p>
          <a:p>
            <a:pPr algn="just"/>
            <a:r>
              <a:rPr lang="en-US" dirty="0" smtClean="0">
                <a:latin typeface="Calibri" pitchFamily="34" charset="0"/>
              </a:rPr>
              <a:t>The NFS protocol enables the use of </a:t>
            </a:r>
            <a:r>
              <a:rPr lang="en-US" b="1" dirty="0" smtClean="0">
                <a:latin typeface="Calibri" pitchFamily="34" charset="0"/>
              </a:rPr>
              <a:t>IP</a:t>
            </a:r>
            <a:r>
              <a:rPr lang="en-US" dirty="0" smtClean="0">
                <a:latin typeface="Calibri" pitchFamily="34" charset="0"/>
              </a:rPr>
              <a:t> by servers </a:t>
            </a:r>
            <a:r>
              <a:rPr lang="en-US" b="1" dirty="0" smtClean="0">
                <a:latin typeface="Calibri" pitchFamily="34" charset="0"/>
              </a:rPr>
              <a:t>to share disk space and files </a:t>
            </a:r>
            <a:r>
              <a:rPr lang="en-US" dirty="0" smtClean="0">
                <a:latin typeface="Calibri" pitchFamily="34" charset="0"/>
              </a:rPr>
              <a:t>the same way a Novell or LAN Manager network server does. </a:t>
            </a:r>
          </a:p>
          <a:p>
            <a:pPr algn="just"/>
            <a:r>
              <a:rPr lang="en-US" dirty="0" smtClean="0">
                <a:latin typeface="Calibri" pitchFamily="34" charset="0"/>
              </a:rPr>
              <a:t>It is useful in environments in which servers are running different operating systems. </a:t>
            </a:r>
          </a:p>
          <a:p>
            <a:pPr algn="just"/>
            <a:r>
              <a:rPr lang="en-US" dirty="0" smtClean="0">
                <a:latin typeface="Calibri" pitchFamily="34" charset="0"/>
              </a:rPr>
              <a:t>However, it does not offer support for the same administration facilities that a NetWare environment typically provides.</a:t>
            </a:r>
            <a:endParaRPr lang="en-US" dirty="0">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pt-BR" b="1" dirty="0" smtClean="0">
                <a:latin typeface="Calibri" pitchFamily="34" charset="0"/>
              </a:rPr>
              <a:t>Simple Mail Transfer Protocol (SMTP)</a:t>
            </a:r>
            <a:endParaRPr lang="en-US" dirty="0">
              <a:latin typeface="Calibri" pitchFamily="34" charset="0"/>
            </a:endParaRPr>
          </a:p>
        </p:txBody>
      </p:sp>
      <p:sp>
        <p:nvSpPr>
          <p:cNvPr id="3" name="Content Placeholder 2"/>
          <p:cNvSpPr>
            <a:spLocks noGrp="1"/>
          </p:cNvSpPr>
          <p:nvPr>
            <p:ph idx="1"/>
          </p:nvPr>
        </p:nvSpPr>
        <p:spPr>
          <a:xfrm>
            <a:off x="1066800" y="1447800"/>
            <a:ext cx="7866888" cy="5105400"/>
          </a:xfrm>
        </p:spPr>
        <p:txBody>
          <a:bodyPr>
            <a:normAutofit fontScale="92500" lnSpcReduction="20000"/>
          </a:bodyPr>
          <a:lstStyle/>
          <a:p>
            <a:pPr algn="just"/>
            <a:r>
              <a:rPr lang="en-US" dirty="0" smtClean="0">
                <a:latin typeface="Calibri" pitchFamily="34" charset="0"/>
              </a:rPr>
              <a:t>SMTP uses </a:t>
            </a:r>
            <a:r>
              <a:rPr lang="en-US" b="1" dirty="0" smtClean="0">
                <a:latin typeface="Calibri" pitchFamily="34" charset="0"/>
              </a:rPr>
              <a:t>TCP connections </a:t>
            </a:r>
            <a:r>
              <a:rPr lang="en-US" dirty="0" smtClean="0">
                <a:latin typeface="Calibri" pitchFamily="34" charset="0"/>
              </a:rPr>
              <a:t>to </a:t>
            </a:r>
            <a:r>
              <a:rPr lang="en-US" b="1" dirty="0" smtClean="0">
                <a:latin typeface="Calibri" pitchFamily="34" charset="0"/>
              </a:rPr>
              <a:t>transfer text-oriented electronic mail </a:t>
            </a:r>
            <a:r>
              <a:rPr lang="en-US" dirty="0" smtClean="0">
                <a:latin typeface="Calibri" pitchFamily="34" charset="0"/>
              </a:rPr>
              <a:t>among users on the same host or among hosts over the network. </a:t>
            </a:r>
          </a:p>
          <a:p>
            <a:pPr algn="just"/>
            <a:r>
              <a:rPr lang="en-US" dirty="0" smtClean="0">
                <a:latin typeface="Calibri" pitchFamily="34" charset="0"/>
              </a:rPr>
              <a:t>Developments are under way to adopt a standard to add multimedia capabilities (MIME) to SMTP. </a:t>
            </a:r>
          </a:p>
          <a:p>
            <a:pPr algn="just"/>
            <a:r>
              <a:rPr lang="en-US" dirty="0" smtClean="0">
                <a:latin typeface="Calibri" pitchFamily="34" charset="0"/>
              </a:rPr>
              <a:t>Its use is widespread on the Internet, where it enables any user to reach millions of users in universities, vendor organizations, standards bodies, and so on. </a:t>
            </a:r>
          </a:p>
          <a:p>
            <a:pPr algn="just"/>
            <a:r>
              <a:rPr lang="en-US" dirty="0" smtClean="0">
                <a:latin typeface="Calibri" pitchFamily="34" charset="0"/>
              </a:rPr>
              <a:t>Most electronic mail systems today provide some form of SMTP gateway to let users benefit from this overall connectivity.</a:t>
            </a:r>
            <a:endParaRPr lang="en-US" dirty="0">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pPr algn="ctr"/>
            <a:r>
              <a:rPr lang="en-US" b="1" dirty="0" smtClean="0"/>
              <a:t>TCP/IP and Internetworks</a:t>
            </a:r>
            <a:endParaRPr lang="en-US" dirty="0"/>
          </a:p>
        </p:txBody>
      </p:sp>
      <p:sp>
        <p:nvSpPr>
          <p:cNvPr id="3" name="Content Placeholder 2"/>
          <p:cNvSpPr>
            <a:spLocks noGrp="1"/>
          </p:cNvSpPr>
          <p:nvPr>
            <p:ph idx="1"/>
          </p:nvPr>
        </p:nvSpPr>
        <p:spPr>
          <a:xfrm>
            <a:off x="1066800" y="1447800"/>
            <a:ext cx="7866888" cy="5105400"/>
          </a:xfrm>
        </p:spPr>
        <p:txBody>
          <a:bodyPr>
            <a:normAutofit fontScale="92500" lnSpcReduction="20000"/>
          </a:bodyPr>
          <a:lstStyle/>
          <a:p>
            <a:pPr algn="just"/>
            <a:r>
              <a:rPr lang="en-US" dirty="0" smtClean="0">
                <a:latin typeface="Calibri" pitchFamily="34" charset="0"/>
              </a:rPr>
              <a:t>The interconnected LAN environment exhibits many of the same characteristics found in the environment for which TCP/IP was designed. In particular</a:t>
            </a:r>
          </a:p>
          <a:p>
            <a:pPr algn="just"/>
            <a:r>
              <a:rPr lang="en-US" b="1" i="1" dirty="0" smtClean="0">
                <a:latin typeface="Calibri" pitchFamily="34" charset="0"/>
              </a:rPr>
              <a:t>Routing: </a:t>
            </a:r>
            <a:r>
              <a:rPr lang="en-US" dirty="0" smtClean="0">
                <a:latin typeface="Calibri" pitchFamily="34" charset="0"/>
              </a:rPr>
              <a:t>Internetworks need support for routing; routing is very efficient in TCP/IP environments with efficient protocols such as OSPF.   </a:t>
            </a:r>
          </a:p>
          <a:p>
            <a:pPr algn="just"/>
            <a:r>
              <a:rPr lang="en-US" b="1" i="1" dirty="0" smtClean="0">
                <a:latin typeface="Calibri" pitchFamily="34" charset="0"/>
              </a:rPr>
              <a:t>Connections versus Connectionless: </a:t>
            </a:r>
            <a:r>
              <a:rPr lang="en-US" dirty="0" smtClean="0">
                <a:latin typeface="Calibri" pitchFamily="34" charset="0"/>
              </a:rPr>
              <a:t>LAN activity includes both; the TCP/IP protocol suite efficiently supports both within an integrated framework.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09600"/>
            <a:ext cx="7866888" cy="6019800"/>
          </a:xfrm>
        </p:spPr>
        <p:txBody>
          <a:bodyPr>
            <a:normAutofit fontScale="92500" lnSpcReduction="10000"/>
          </a:bodyPr>
          <a:lstStyle/>
          <a:p>
            <a:pPr algn="just"/>
            <a:r>
              <a:rPr lang="en-US" b="1" i="1" dirty="0" smtClean="0">
                <a:latin typeface="Calibri" pitchFamily="34" charset="0"/>
              </a:rPr>
              <a:t>Administrative Load Sensitivity: </a:t>
            </a:r>
            <a:r>
              <a:rPr lang="en-US" dirty="0" smtClean="0">
                <a:latin typeface="Calibri" pitchFamily="34" charset="0"/>
              </a:rPr>
              <a:t>A LAN administrative support is usually limited; contrary to IBM's SNA, TCP/IP environments contain a tremendous amount of dynamic capabilities, in which </a:t>
            </a:r>
            <a:r>
              <a:rPr lang="en-US" b="1" dirty="0" smtClean="0">
                <a:latin typeface="Calibri" pitchFamily="34" charset="0"/>
              </a:rPr>
              <a:t>devices and networks are dynamically discovered, and routing tables are automatically maintained and synchronized.   </a:t>
            </a:r>
          </a:p>
          <a:p>
            <a:pPr algn="just"/>
            <a:r>
              <a:rPr lang="en-US" b="1" i="1" dirty="0" smtClean="0">
                <a:latin typeface="Calibri" pitchFamily="34" charset="0"/>
              </a:rPr>
              <a:t>Networks of Networks: </a:t>
            </a:r>
            <a:r>
              <a:rPr lang="en-US" dirty="0" smtClean="0">
                <a:latin typeface="Calibri" pitchFamily="34" charset="0"/>
              </a:rPr>
              <a:t>TCP/IP provides extreme flexibility as the administrative approach to the management of federations of networks. Taking advantage of its dynamic nature, it </a:t>
            </a:r>
            <a:r>
              <a:rPr lang="en-US" b="1" dirty="0" smtClean="0">
                <a:latin typeface="Calibri" pitchFamily="34" charset="0"/>
              </a:rPr>
              <a:t>enables very independent management of parts of a network.</a:t>
            </a:r>
          </a:p>
          <a:p>
            <a:pPr algn="just"/>
            <a:endParaRPr lang="en-US" dirty="0">
              <a:latin typeface="Calibri"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Hardware/Network Acquisition</a:t>
            </a:r>
            <a:endParaRPr lang="en-US" dirty="0">
              <a:latin typeface="Calibri" pitchFamily="34" charset="0"/>
            </a:endParaRPr>
          </a:p>
        </p:txBody>
      </p:sp>
      <p:sp>
        <p:nvSpPr>
          <p:cNvPr id="3" name="Content Placeholder 2"/>
          <p:cNvSpPr>
            <a:spLocks noGrp="1"/>
          </p:cNvSpPr>
          <p:nvPr>
            <p:ph idx="1"/>
          </p:nvPr>
        </p:nvSpPr>
        <p:spPr>
          <a:xfrm>
            <a:off x="1066800" y="1143000"/>
            <a:ext cx="7866888" cy="5486400"/>
          </a:xfrm>
        </p:spPr>
        <p:txBody>
          <a:bodyPr>
            <a:normAutofit fontScale="92500" lnSpcReduction="20000"/>
          </a:bodyPr>
          <a:lstStyle/>
          <a:p>
            <a:pPr algn="just"/>
            <a:r>
              <a:rPr lang="en-US" dirty="0" smtClean="0">
                <a:latin typeface="Calibri" pitchFamily="34" charset="0"/>
              </a:rPr>
              <a:t>Before selecting client hardware for end users, </a:t>
            </a:r>
            <a:r>
              <a:rPr lang="en-US" dirty="0" smtClean="0">
                <a:latin typeface="Calibri" pitchFamily="34" charset="0"/>
              </a:rPr>
              <a:t>organizations </a:t>
            </a:r>
            <a:r>
              <a:rPr lang="en-US" dirty="0" smtClean="0">
                <a:latin typeface="Calibri" pitchFamily="34" charset="0"/>
              </a:rPr>
              <a:t>should </a:t>
            </a:r>
            <a:r>
              <a:rPr lang="en-US" b="1" dirty="0" smtClean="0">
                <a:latin typeface="Calibri" pitchFamily="34" charset="0"/>
              </a:rPr>
              <a:t>define standards for classes </a:t>
            </a:r>
            <a:r>
              <a:rPr lang="en-US" b="1" dirty="0" smtClean="0">
                <a:latin typeface="Calibri" pitchFamily="34" charset="0"/>
              </a:rPr>
              <a:t>of users</a:t>
            </a:r>
            <a:r>
              <a:rPr lang="en-US" dirty="0" smtClean="0">
                <a:latin typeface="Calibri" pitchFamily="34" charset="0"/>
              </a:rPr>
              <a:t>. </a:t>
            </a:r>
            <a:endParaRPr lang="en-US" dirty="0" smtClean="0">
              <a:latin typeface="Calibri" pitchFamily="34" charset="0"/>
            </a:endParaRPr>
          </a:p>
          <a:p>
            <a:pPr algn="just"/>
            <a:r>
              <a:rPr lang="en-US" dirty="0" smtClean="0">
                <a:latin typeface="Calibri" pitchFamily="34" charset="0"/>
              </a:rPr>
              <a:t>This </a:t>
            </a:r>
            <a:r>
              <a:rPr lang="en-US" dirty="0" smtClean="0">
                <a:latin typeface="Calibri" pitchFamily="34" charset="0"/>
              </a:rPr>
              <a:t>set of standards simplifies the selection of the appropriate client hardware for a user </a:t>
            </a:r>
            <a:r>
              <a:rPr lang="en-US" dirty="0" smtClean="0">
                <a:latin typeface="Calibri" pitchFamily="34" charset="0"/>
              </a:rPr>
              <a:t>and allows </a:t>
            </a:r>
            <a:r>
              <a:rPr lang="en-US" dirty="0" smtClean="0">
                <a:latin typeface="Calibri" pitchFamily="34" charset="0"/>
              </a:rPr>
              <a:t>buyers to arrange purchasing agreements to gain volume pricing discounts.</a:t>
            </a:r>
          </a:p>
          <a:p>
            <a:pPr algn="just"/>
            <a:r>
              <a:rPr lang="en-US" dirty="0" smtClean="0">
                <a:latin typeface="Calibri" pitchFamily="34" charset="0"/>
              </a:rPr>
              <a:t>There are a number </a:t>
            </a:r>
            <a:r>
              <a:rPr lang="en-US" b="1" dirty="0" smtClean="0">
                <a:latin typeface="Calibri" pitchFamily="34" charset="0"/>
              </a:rPr>
              <a:t>of issues to consider when selecting the client workstation, including processor type</a:t>
            </a:r>
            <a:r>
              <a:rPr lang="en-US" b="1" dirty="0" smtClean="0">
                <a:latin typeface="Calibri" pitchFamily="34" charset="0"/>
              </a:rPr>
              <a:t>, coprocessor </a:t>
            </a:r>
            <a:r>
              <a:rPr lang="en-US" b="1" dirty="0" smtClean="0">
                <a:latin typeface="Calibri" pitchFamily="34" charset="0"/>
              </a:rPr>
              <a:t>capability, internal bus structure, size of the base unit, and so on. </a:t>
            </a:r>
            <a:endParaRPr lang="en-US" b="1" dirty="0" smtClean="0">
              <a:latin typeface="Calibri" pitchFamily="34" charset="0"/>
            </a:endParaRPr>
          </a:p>
          <a:p>
            <a:pPr algn="just"/>
            <a:r>
              <a:rPr lang="en-US" dirty="0" smtClean="0">
                <a:latin typeface="Calibri" pitchFamily="34" charset="0"/>
              </a:rPr>
              <a:t>One of the most </a:t>
            </a:r>
            <a:r>
              <a:rPr lang="en-US" dirty="0" smtClean="0">
                <a:latin typeface="Calibri" pitchFamily="34" charset="0"/>
              </a:rPr>
              <a:t>overlooked regarding client/server applications is the use of a GUI. </a:t>
            </a:r>
            <a:endParaRPr lang="en-US" dirty="0" smtClean="0">
              <a:latin typeface="Calibri"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324600"/>
          </a:xfrm>
        </p:spPr>
        <p:txBody>
          <a:bodyPr>
            <a:normAutofit fontScale="92500" lnSpcReduction="20000"/>
          </a:bodyPr>
          <a:lstStyle/>
          <a:p>
            <a:pPr algn="just"/>
            <a:r>
              <a:rPr lang="en-US" dirty="0" smtClean="0">
                <a:latin typeface="Calibri" pitchFamily="34" charset="0"/>
              </a:rPr>
              <a:t>GUI </a:t>
            </a:r>
            <a:r>
              <a:rPr lang="en-US" dirty="0" smtClean="0">
                <a:latin typeface="Calibri" pitchFamily="34" charset="0"/>
              </a:rPr>
              <a:t>applications require </a:t>
            </a:r>
            <a:r>
              <a:rPr lang="en-US" dirty="0" smtClean="0">
                <a:latin typeface="Calibri" pitchFamily="34" charset="0"/>
              </a:rPr>
              <a:t>VGA or better screen drivers. </a:t>
            </a:r>
            <a:endParaRPr lang="en-US" dirty="0" smtClean="0">
              <a:latin typeface="Calibri" pitchFamily="34" charset="0"/>
            </a:endParaRPr>
          </a:p>
          <a:p>
            <a:pPr algn="just"/>
            <a:r>
              <a:rPr lang="en-US" dirty="0" smtClean="0">
                <a:latin typeface="Calibri" pitchFamily="34" charset="0"/>
              </a:rPr>
              <a:t>Screens</a:t>
            </a:r>
            <a:r>
              <a:rPr lang="en-US" dirty="0" smtClean="0">
                <a:latin typeface="Calibri" pitchFamily="34" charset="0"/>
              </a:rPr>
              <a:t>, larger than the 15-inch PC standard, are required for </a:t>
            </a:r>
            <a:r>
              <a:rPr lang="en-US" dirty="0" smtClean="0">
                <a:latin typeface="Calibri" pitchFamily="34" charset="0"/>
              </a:rPr>
              <a:t>users who </a:t>
            </a:r>
            <a:r>
              <a:rPr lang="en-US" dirty="0" smtClean="0">
                <a:latin typeface="Calibri" pitchFamily="34" charset="0"/>
              </a:rPr>
              <a:t>normally display several active windows at one time; the more windows active on-screen, the </a:t>
            </a:r>
            <a:r>
              <a:rPr lang="en-US" dirty="0" smtClean="0">
                <a:latin typeface="Calibri" pitchFamily="34" charset="0"/>
              </a:rPr>
              <a:t>larger the </a:t>
            </a:r>
            <a:r>
              <a:rPr lang="en-US" dirty="0" smtClean="0">
                <a:latin typeface="Calibri" pitchFamily="34" charset="0"/>
              </a:rPr>
              <a:t>monitor viewing area requirements. </a:t>
            </a:r>
            <a:endParaRPr lang="en-US" dirty="0" smtClean="0">
              <a:latin typeface="Calibri" pitchFamily="34" charset="0"/>
            </a:endParaRPr>
          </a:p>
          <a:p>
            <a:pPr algn="just"/>
            <a:r>
              <a:rPr lang="en-US" b="1" dirty="0" smtClean="0">
                <a:latin typeface="Calibri" pitchFamily="34" charset="0"/>
              </a:rPr>
              <a:t>The </a:t>
            </a:r>
            <a:r>
              <a:rPr lang="en-US" b="1" dirty="0" smtClean="0">
                <a:latin typeface="Calibri" pitchFamily="34" charset="0"/>
              </a:rPr>
              <a:t>use of image, graphics, or full-motion video requires a </a:t>
            </a:r>
            <a:r>
              <a:rPr lang="en-US" b="1" dirty="0" smtClean="0">
                <a:latin typeface="Calibri" pitchFamily="34" charset="0"/>
              </a:rPr>
              <a:t>large screen </a:t>
            </a:r>
            <a:r>
              <a:rPr lang="en-US" b="1" dirty="0" smtClean="0">
                <a:latin typeface="Calibri" pitchFamily="34" charset="0"/>
              </a:rPr>
              <a:t>with very high resolution for regular usage. </a:t>
            </a:r>
            <a:endParaRPr lang="en-US" b="1" dirty="0" smtClean="0">
              <a:latin typeface="Calibri" pitchFamily="34" charset="0"/>
            </a:endParaRPr>
          </a:p>
          <a:p>
            <a:pPr algn="just"/>
            <a:r>
              <a:rPr lang="en-US" dirty="0" smtClean="0">
                <a:latin typeface="Calibri" pitchFamily="34" charset="0"/>
              </a:rPr>
              <a:t>It </a:t>
            </a:r>
            <a:r>
              <a:rPr lang="en-US" dirty="0" smtClean="0">
                <a:latin typeface="Calibri" pitchFamily="34" charset="0"/>
              </a:rPr>
              <a:t>is important to remember that productivity </a:t>
            </a:r>
            <a:r>
              <a:rPr lang="en-US" dirty="0" smtClean="0">
                <a:latin typeface="Calibri" pitchFamily="34" charset="0"/>
              </a:rPr>
              <a:t>is dramatically </a:t>
            </a:r>
            <a:r>
              <a:rPr lang="en-US" dirty="0" smtClean="0">
                <a:latin typeface="Calibri" pitchFamily="34" charset="0"/>
              </a:rPr>
              <a:t>affected by inability to easily read the screen all day. </a:t>
            </a:r>
            <a:endParaRPr lang="en-US" dirty="0" smtClean="0">
              <a:latin typeface="Calibri" pitchFamily="34" charset="0"/>
            </a:endParaRPr>
          </a:p>
          <a:p>
            <a:pPr algn="just"/>
            <a:r>
              <a:rPr lang="en-US" dirty="0" smtClean="0">
                <a:latin typeface="Calibri" pitchFamily="34" charset="0"/>
              </a:rPr>
              <a:t>Inappropriate </a:t>
            </a:r>
            <a:r>
              <a:rPr lang="en-US" dirty="0" smtClean="0">
                <a:latin typeface="Calibri" pitchFamily="34" charset="0"/>
              </a:rPr>
              <a:t>resolution will lead </a:t>
            </a:r>
            <a:r>
              <a:rPr lang="en-US" dirty="0" smtClean="0">
                <a:latin typeface="Calibri" pitchFamily="34" charset="0"/>
              </a:rPr>
              <a:t>to fatigue </a:t>
            </a:r>
            <a:r>
              <a:rPr lang="en-US" dirty="0" smtClean="0">
                <a:latin typeface="Calibri" pitchFamily="34" charset="0"/>
              </a:rPr>
              <a:t>and inefficiency.</a:t>
            </a:r>
            <a:endParaRPr lang="en-US" dirty="0">
              <a:latin typeface="Calibri"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lnSpcReduction="10000"/>
          </a:bodyPr>
          <a:lstStyle/>
          <a:p>
            <a:pPr algn="just"/>
            <a:r>
              <a:rPr lang="en-US" dirty="0" smtClean="0">
                <a:latin typeface="Calibri" pitchFamily="34" charset="0"/>
              </a:rPr>
              <a:t>The enterprise on the desk requires that </a:t>
            </a:r>
            <a:r>
              <a:rPr lang="en-US" b="1" dirty="0" smtClean="0">
                <a:latin typeface="Calibri" pitchFamily="34" charset="0"/>
              </a:rPr>
              <a:t>adequate bandwidth be available to provide responsiveness</a:t>
            </a:r>
            <a:r>
              <a:rPr lang="en-US" dirty="0" smtClean="0">
                <a:latin typeface="Calibri" pitchFamily="34" charset="0"/>
              </a:rPr>
              <a:t> to </a:t>
            </a:r>
            <a:r>
              <a:rPr lang="en-US" dirty="0" smtClean="0">
                <a:latin typeface="Calibri" pitchFamily="34" charset="0"/>
              </a:rPr>
              <a:t>the desktop </a:t>
            </a:r>
            <a:r>
              <a:rPr lang="en-US" dirty="0" smtClean="0">
                <a:latin typeface="Calibri" pitchFamily="34" charset="0"/>
              </a:rPr>
              <a:t>user. </a:t>
            </a:r>
            <a:endParaRPr lang="en-US" dirty="0" smtClean="0">
              <a:latin typeface="Calibri" pitchFamily="34" charset="0"/>
            </a:endParaRPr>
          </a:p>
          <a:p>
            <a:pPr algn="just"/>
            <a:r>
              <a:rPr lang="en-US" dirty="0" smtClean="0">
                <a:latin typeface="Calibri" pitchFamily="34" charset="0"/>
              </a:rPr>
              <a:t>If </a:t>
            </a:r>
            <a:r>
              <a:rPr lang="en-US" b="1" dirty="0" smtClean="0">
                <a:latin typeface="Calibri" pitchFamily="34" charset="0"/>
              </a:rPr>
              <a:t>regular access to off LAN data </a:t>
            </a:r>
            <a:r>
              <a:rPr lang="en-US" dirty="0" smtClean="0">
                <a:latin typeface="Calibri" pitchFamily="34" charset="0"/>
              </a:rPr>
              <a:t>is required, </a:t>
            </a:r>
            <a:r>
              <a:rPr lang="en-US" b="1" dirty="0" smtClean="0">
                <a:latin typeface="Calibri" pitchFamily="34" charset="0"/>
              </a:rPr>
              <a:t>a router based </a:t>
            </a:r>
            <a:r>
              <a:rPr lang="en-US" b="1" dirty="0" smtClean="0">
                <a:latin typeface="Calibri" pitchFamily="34" charset="0"/>
              </a:rPr>
              <a:t>internetworking </a:t>
            </a:r>
            <a:r>
              <a:rPr lang="en-US" dirty="0" smtClean="0">
                <a:latin typeface="Calibri" pitchFamily="34" charset="0"/>
              </a:rPr>
              <a:t>implementation </a:t>
            </a:r>
            <a:r>
              <a:rPr lang="en-US" dirty="0" smtClean="0">
                <a:latin typeface="Calibri" pitchFamily="34" charset="0"/>
              </a:rPr>
              <a:t>will be required. </a:t>
            </a:r>
            <a:endParaRPr lang="en-US" dirty="0" smtClean="0">
              <a:latin typeface="Calibri" pitchFamily="34" charset="0"/>
            </a:endParaRPr>
          </a:p>
          <a:p>
            <a:pPr algn="just"/>
            <a:r>
              <a:rPr lang="en-US" dirty="0" smtClean="0">
                <a:latin typeface="Calibri" pitchFamily="34" charset="0"/>
              </a:rPr>
              <a:t>If </a:t>
            </a:r>
            <a:r>
              <a:rPr lang="en-US" dirty="0" smtClean="0">
                <a:latin typeface="Calibri" pitchFamily="34" charset="0"/>
              </a:rPr>
              <a:t>only occasional off LAN access is required, bridges can be used.</a:t>
            </a:r>
          </a:p>
          <a:p>
            <a:pPr algn="just"/>
            <a:r>
              <a:rPr lang="en-US" dirty="0" smtClean="0">
                <a:latin typeface="Calibri" pitchFamily="34" charset="0"/>
              </a:rPr>
              <a:t>Routers provide the additional advantage of support for multiprotocol internetworking.</a:t>
            </a:r>
            <a:endParaRPr lang="en-US" dirty="0">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PC-Level Processing Units</a:t>
            </a:r>
            <a:endParaRPr lang="en-US" dirty="0">
              <a:latin typeface="Calibri" pitchFamily="34" charset="0"/>
            </a:endParaRPr>
          </a:p>
        </p:txBody>
      </p:sp>
      <p:sp>
        <p:nvSpPr>
          <p:cNvPr id="3" name="Content Placeholder 2"/>
          <p:cNvSpPr>
            <a:spLocks noGrp="1"/>
          </p:cNvSpPr>
          <p:nvPr>
            <p:ph idx="1"/>
          </p:nvPr>
        </p:nvSpPr>
        <p:spPr>
          <a:xfrm>
            <a:off x="990600" y="1447800"/>
            <a:ext cx="7943088" cy="5257800"/>
          </a:xfrm>
        </p:spPr>
        <p:txBody>
          <a:bodyPr>
            <a:normAutofit fontScale="92500" lnSpcReduction="10000"/>
          </a:bodyPr>
          <a:lstStyle/>
          <a:p>
            <a:pPr algn="just"/>
            <a:r>
              <a:rPr lang="en-US" dirty="0" smtClean="0">
                <a:latin typeface="Calibri" pitchFamily="34" charset="0"/>
              </a:rPr>
              <a:t>Client/server applications vary considerably in their client processing requirements and their </a:t>
            </a:r>
            <a:r>
              <a:rPr lang="en-US" dirty="0" smtClean="0">
                <a:latin typeface="Calibri" pitchFamily="34" charset="0"/>
              </a:rPr>
              <a:t>I/O demands </a:t>
            </a:r>
            <a:r>
              <a:rPr lang="en-US" dirty="0" smtClean="0">
                <a:latin typeface="Calibri" pitchFamily="34" charset="0"/>
              </a:rPr>
              <a:t>on the client processor and server. </a:t>
            </a:r>
            <a:endParaRPr lang="en-US" dirty="0" smtClean="0">
              <a:latin typeface="Calibri" pitchFamily="34" charset="0"/>
            </a:endParaRPr>
          </a:p>
          <a:p>
            <a:pPr algn="just"/>
            <a:r>
              <a:rPr lang="en-US" dirty="0" smtClean="0">
                <a:latin typeface="Calibri" pitchFamily="34" charset="0"/>
              </a:rPr>
              <a:t>In </a:t>
            </a:r>
            <a:r>
              <a:rPr lang="en-US" dirty="0" smtClean="0">
                <a:latin typeface="Calibri" pitchFamily="34" charset="0"/>
              </a:rPr>
              <a:t>general, </a:t>
            </a:r>
            <a:r>
              <a:rPr lang="en-US" b="1" dirty="0" smtClean="0">
                <a:latin typeface="Calibri" pitchFamily="34" charset="0"/>
              </a:rPr>
              <a:t>clients that support protected-mode </a:t>
            </a:r>
            <a:r>
              <a:rPr lang="en-US" b="1" dirty="0" smtClean="0">
                <a:latin typeface="Calibri" pitchFamily="34" charset="0"/>
              </a:rPr>
              <a:t>addressing should </a:t>
            </a:r>
            <a:r>
              <a:rPr lang="en-US" b="1" dirty="0" smtClean="0">
                <a:latin typeface="Calibri" pitchFamily="34" charset="0"/>
              </a:rPr>
              <a:t>be purchased</a:t>
            </a:r>
            <a:r>
              <a:rPr lang="en-US" dirty="0" smtClean="0">
                <a:latin typeface="Calibri" pitchFamily="34" charset="0"/>
              </a:rPr>
              <a:t>. </a:t>
            </a:r>
            <a:endParaRPr lang="en-US" dirty="0" smtClean="0">
              <a:latin typeface="Calibri" pitchFamily="34" charset="0"/>
            </a:endParaRPr>
          </a:p>
          <a:p>
            <a:pPr algn="just"/>
            <a:r>
              <a:rPr lang="en-US" dirty="0" smtClean="0">
                <a:latin typeface="Calibri" pitchFamily="34" charset="0"/>
              </a:rPr>
              <a:t>This </a:t>
            </a:r>
            <a:r>
              <a:rPr lang="en-US" dirty="0" smtClean="0">
                <a:latin typeface="Calibri" pitchFamily="34" charset="0"/>
              </a:rPr>
              <a:t>implies the use of 32-bit </a:t>
            </a:r>
            <a:r>
              <a:rPr lang="en-US" dirty="0" smtClean="0">
                <a:latin typeface="Calibri" pitchFamily="34" charset="0"/>
              </a:rPr>
              <a:t>processors - with </a:t>
            </a:r>
            <a:r>
              <a:rPr lang="en-US" dirty="0" smtClean="0">
                <a:latin typeface="Calibri" pitchFamily="34" charset="0"/>
              </a:rPr>
              <a:t>a 16-bit I/O bus if the </a:t>
            </a:r>
            <a:r>
              <a:rPr lang="en-US" dirty="0" smtClean="0">
                <a:latin typeface="Calibri" pitchFamily="34" charset="0"/>
              </a:rPr>
              <a:t>I/O requirement </a:t>
            </a:r>
            <a:r>
              <a:rPr lang="en-US" dirty="0" smtClean="0">
                <a:latin typeface="Calibri" pitchFamily="34" charset="0"/>
              </a:rPr>
              <a:t>is low. </a:t>
            </a:r>
            <a:endParaRPr lang="en-US" dirty="0" smtClean="0">
              <a:latin typeface="Calibri" pitchFamily="34" charset="0"/>
            </a:endParaRPr>
          </a:p>
          <a:p>
            <a:pPr algn="just"/>
            <a:r>
              <a:rPr lang="en-US" dirty="0" smtClean="0">
                <a:latin typeface="Calibri" pitchFamily="34" charset="0"/>
              </a:rPr>
              <a:t>Low </a:t>
            </a:r>
            <a:r>
              <a:rPr lang="en-US" dirty="0" smtClean="0">
                <a:latin typeface="Calibri" pitchFamily="34" charset="0"/>
              </a:rPr>
              <a:t>means the client isn't required to send and receive large amounts of data, such </a:t>
            </a:r>
            <a:r>
              <a:rPr lang="en-US" dirty="0" smtClean="0">
                <a:latin typeface="Calibri" pitchFamily="34" charset="0"/>
              </a:rPr>
              <a:t>as images</a:t>
            </a:r>
            <a:r>
              <a:rPr lang="en-US" dirty="0" smtClean="0">
                <a:latin typeface="Calibri" pitchFamily="34" charset="0"/>
              </a:rPr>
              <a:t>, which could be 100K bytes or larger, on a constant </a:t>
            </a:r>
            <a:r>
              <a:rPr lang="en-US" dirty="0" smtClean="0">
                <a:latin typeface="Calibri" pitchFamily="34" charset="0"/>
              </a:rPr>
              <a:t>basis.</a:t>
            </a:r>
            <a:endParaRPr lang="en-US"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algn="just"/>
            <a:r>
              <a:rPr lang="en-US" dirty="0" smtClean="0">
                <a:latin typeface="Calibri" pitchFamily="34" charset="0"/>
              </a:rPr>
              <a:t>Data centers </a:t>
            </a:r>
            <a:r>
              <a:rPr lang="en-US" b="1" dirty="0" smtClean="0">
                <a:latin typeface="Calibri" pitchFamily="34" charset="0"/>
              </a:rPr>
              <a:t>use highly skilled professionals</a:t>
            </a:r>
            <a:r>
              <a:rPr lang="en-US" dirty="0" smtClean="0">
                <a:latin typeface="Calibri" pitchFamily="34" charset="0"/>
              </a:rPr>
              <a:t> in the central location. </a:t>
            </a:r>
          </a:p>
          <a:p>
            <a:pPr algn="just"/>
            <a:r>
              <a:rPr lang="en-US" dirty="0" smtClean="0">
                <a:latin typeface="Calibri" pitchFamily="34" charset="0"/>
              </a:rPr>
              <a:t>They are expected to be able to recover the site quickly after any failure. </a:t>
            </a:r>
          </a:p>
          <a:p>
            <a:pPr algn="just"/>
            <a:r>
              <a:rPr lang="en-US" b="1" dirty="0" smtClean="0">
                <a:latin typeface="Calibri" pitchFamily="34" charset="0"/>
              </a:rPr>
              <a:t>Vendor service contracts</a:t>
            </a:r>
            <a:r>
              <a:rPr lang="en-US" dirty="0" smtClean="0">
                <a:latin typeface="Calibri" pitchFamily="34" charset="0"/>
              </a:rPr>
              <a:t> are used to guarantee that repair can be accomplished in one, four, or eight hours as necessary.</a:t>
            </a:r>
          </a:p>
          <a:p>
            <a:pPr algn="just"/>
            <a:r>
              <a:rPr lang="en-US" dirty="0" smtClean="0">
                <a:latin typeface="Calibri" pitchFamily="34" charset="0"/>
              </a:rPr>
              <a:t>Client/server applications must be able to provide the appropriate level of availability demanded by the business need.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943088" cy="6324600"/>
          </a:xfrm>
        </p:spPr>
        <p:txBody>
          <a:bodyPr>
            <a:normAutofit fontScale="85000" lnSpcReduction="10000"/>
          </a:bodyPr>
          <a:lstStyle/>
          <a:p>
            <a:pPr algn="just"/>
            <a:r>
              <a:rPr lang="en-US" dirty="0" smtClean="0">
                <a:latin typeface="Calibri" pitchFamily="34" charset="0"/>
              </a:rPr>
              <a:t>As </a:t>
            </a:r>
            <a:r>
              <a:rPr lang="en-US" dirty="0" err="1" smtClean="0">
                <a:latin typeface="Calibri" pitchFamily="34" charset="0"/>
              </a:rPr>
              <a:t>multiwindowed</a:t>
            </a:r>
            <a:r>
              <a:rPr lang="en-US" dirty="0" smtClean="0">
                <a:latin typeface="Calibri" pitchFamily="34" charset="0"/>
              </a:rPr>
              <a:t> and multimedia applications become prevalent during 1994, many applications </a:t>
            </a:r>
            <a:r>
              <a:rPr lang="en-US" dirty="0" smtClean="0">
                <a:latin typeface="Calibri" pitchFamily="34" charset="0"/>
              </a:rPr>
              <a:t>will require </a:t>
            </a:r>
            <a:r>
              <a:rPr lang="en-US" dirty="0" smtClean="0">
                <a:latin typeface="Calibri" pitchFamily="34" charset="0"/>
              </a:rPr>
              <a:t>the bandwidth only provided by a 32-bit I/O bus using VESA VL-bus or Intel PCI technology.</a:t>
            </a:r>
          </a:p>
          <a:p>
            <a:pPr algn="just"/>
            <a:r>
              <a:rPr lang="en-US" dirty="0" smtClean="0">
                <a:latin typeface="Calibri" pitchFamily="34" charset="0"/>
              </a:rPr>
              <a:t>Windowed applications require considerable processing power to provide adequate response levels. </a:t>
            </a:r>
            <a:endParaRPr lang="en-US" dirty="0" smtClean="0">
              <a:latin typeface="Calibri" pitchFamily="34" charset="0"/>
            </a:endParaRPr>
          </a:p>
          <a:p>
            <a:pPr algn="just"/>
            <a:r>
              <a:rPr lang="en-US" dirty="0" smtClean="0">
                <a:latin typeface="Calibri" pitchFamily="34" charset="0"/>
              </a:rPr>
              <a:t>The introduction </a:t>
            </a:r>
            <a:r>
              <a:rPr lang="en-US" dirty="0" smtClean="0">
                <a:latin typeface="Calibri" pitchFamily="34" charset="0"/>
              </a:rPr>
              <a:t>of application integration via DCE, OLE, and DOE significantly increases the </a:t>
            </a:r>
            <a:r>
              <a:rPr lang="en-US" dirty="0" smtClean="0">
                <a:latin typeface="Calibri" pitchFamily="34" charset="0"/>
              </a:rPr>
              <a:t>processing requirements </a:t>
            </a:r>
            <a:r>
              <a:rPr lang="en-US" dirty="0" smtClean="0">
                <a:latin typeface="Calibri" pitchFamily="34" charset="0"/>
              </a:rPr>
              <a:t>at the desktop. </a:t>
            </a:r>
            <a:endParaRPr lang="en-US" dirty="0" smtClean="0">
              <a:latin typeface="Calibri" pitchFamily="34" charset="0"/>
            </a:endParaRPr>
          </a:p>
          <a:p>
            <a:pPr algn="just"/>
            <a:r>
              <a:rPr lang="en-US" dirty="0" smtClean="0">
                <a:latin typeface="Calibri" pitchFamily="34" charset="0"/>
              </a:rPr>
              <a:t>The </a:t>
            </a:r>
            <a:r>
              <a:rPr lang="en-US" dirty="0" smtClean="0">
                <a:latin typeface="Calibri" pitchFamily="34" charset="0"/>
              </a:rPr>
              <a:t>recommended minimum configuration for desktop processors has </a:t>
            </a:r>
            <a:r>
              <a:rPr lang="en-US" dirty="0" smtClean="0">
                <a:latin typeface="Calibri" pitchFamily="34" charset="0"/>
              </a:rPr>
              <a:t>the processing </a:t>
            </a:r>
            <a:r>
              <a:rPr lang="en-US" dirty="0" smtClean="0">
                <a:latin typeface="Calibri" pitchFamily="34" charset="0"/>
              </a:rPr>
              <a:t>capacity of a 33Mhz Intel 486SX. </a:t>
            </a:r>
            <a:endParaRPr lang="en-US" dirty="0" smtClean="0">
              <a:latin typeface="Calibri" pitchFamily="34" charset="0"/>
            </a:endParaRPr>
          </a:p>
          <a:p>
            <a:pPr algn="just"/>
            <a:r>
              <a:rPr lang="en-US" dirty="0" smtClean="0">
                <a:latin typeface="Calibri" pitchFamily="34" charset="0"/>
              </a:rPr>
              <a:t>By </a:t>
            </a:r>
            <a:r>
              <a:rPr lang="en-US" dirty="0" smtClean="0">
                <a:latin typeface="Calibri" pitchFamily="34" charset="0"/>
              </a:rPr>
              <a:t>early 1995, the minimum requirement will be </a:t>
            </a:r>
            <a:r>
              <a:rPr lang="en-US" dirty="0" smtClean="0">
                <a:latin typeface="Calibri" pitchFamily="34" charset="0"/>
              </a:rPr>
              <a:t>the processing </a:t>
            </a:r>
            <a:r>
              <a:rPr lang="en-US" dirty="0" smtClean="0">
                <a:latin typeface="Calibri" pitchFamily="34" charset="0"/>
              </a:rPr>
              <a:t>capacity of a 50Mhz Intel 486DX or a 33Mhz Intel Pentium.</a:t>
            </a:r>
            <a:endParaRPr lang="en-US" dirty="0">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X-Terminals</a:t>
            </a:r>
            <a:endParaRPr lang="en-US" dirty="0">
              <a:latin typeface="Calibri" pitchFamily="34" charset="0"/>
            </a:endParaRPr>
          </a:p>
        </p:txBody>
      </p:sp>
      <p:sp>
        <p:nvSpPr>
          <p:cNvPr id="3" name="Content Placeholder 2"/>
          <p:cNvSpPr>
            <a:spLocks noGrp="1"/>
          </p:cNvSpPr>
          <p:nvPr>
            <p:ph idx="1"/>
          </p:nvPr>
        </p:nvSpPr>
        <p:spPr>
          <a:xfrm>
            <a:off x="990600" y="1447800"/>
            <a:ext cx="7943088" cy="4953000"/>
          </a:xfrm>
        </p:spPr>
        <p:txBody>
          <a:bodyPr>
            <a:normAutofit fontScale="92500" lnSpcReduction="20000"/>
          </a:bodyPr>
          <a:lstStyle/>
          <a:p>
            <a:pPr algn="just"/>
            <a:r>
              <a:rPr lang="en-US" dirty="0" smtClean="0">
                <a:latin typeface="Calibri" pitchFamily="34" charset="0"/>
              </a:rPr>
              <a:t>X-terminals provide the </a:t>
            </a:r>
            <a:r>
              <a:rPr lang="en-US" b="1" dirty="0" smtClean="0">
                <a:latin typeface="Calibri" pitchFamily="34" charset="0"/>
              </a:rPr>
              <a:t>capability to perform only presentation services </a:t>
            </a:r>
            <a:r>
              <a:rPr lang="en-US" dirty="0" smtClean="0">
                <a:latin typeface="Calibri" pitchFamily="34" charset="0"/>
              </a:rPr>
              <a:t>at the workstation. </a:t>
            </a:r>
            <a:endParaRPr lang="en-US" dirty="0" smtClean="0">
              <a:latin typeface="Calibri" pitchFamily="34" charset="0"/>
            </a:endParaRPr>
          </a:p>
          <a:p>
            <a:pPr algn="just"/>
            <a:r>
              <a:rPr lang="en-US" dirty="0" smtClean="0">
                <a:latin typeface="Calibri" pitchFamily="34" charset="0"/>
              </a:rPr>
              <a:t>Processing services </a:t>
            </a:r>
            <a:r>
              <a:rPr lang="en-US" dirty="0" smtClean="0">
                <a:latin typeface="Calibri" pitchFamily="34" charset="0"/>
              </a:rPr>
              <a:t>are provided by another UNIX, Windows 3.x, NT, OS/2 2.x, or VMS server. </a:t>
            </a:r>
            <a:endParaRPr lang="en-US" dirty="0" smtClean="0">
              <a:latin typeface="Calibri" pitchFamily="34" charset="0"/>
            </a:endParaRPr>
          </a:p>
          <a:p>
            <a:pPr algn="just"/>
            <a:r>
              <a:rPr lang="en-US" dirty="0" smtClean="0">
                <a:latin typeface="Calibri" pitchFamily="34" charset="0"/>
              </a:rPr>
              <a:t>Database, communications</a:t>
            </a:r>
            <a:r>
              <a:rPr lang="en-US" dirty="0" smtClean="0">
                <a:latin typeface="Calibri" pitchFamily="34" charset="0"/>
              </a:rPr>
              <a:t>, and applications services are provided by the same or other servers in the network. </a:t>
            </a:r>
            <a:endParaRPr lang="en-US" dirty="0" smtClean="0">
              <a:latin typeface="Calibri" pitchFamily="34" charset="0"/>
            </a:endParaRPr>
          </a:p>
          <a:p>
            <a:pPr algn="just"/>
            <a:r>
              <a:rPr lang="en-US" dirty="0" smtClean="0">
                <a:latin typeface="Calibri" pitchFamily="34" charset="0"/>
              </a:rPr>
              <a:t>The minimum </a:t>
            </a:r>
            <a:r>
              <a:rPr lang="en-US" dirty="0" smtClean="0">
                <a:latin typeface="Calibri" pitchFamily="34" charset="0"/>
              </a:rPr>
              <a:t>memory configuration requirement for an X-terminal used in a client/server application is</a:t>
            </a:r>
            <a:r>
              <a:rPr lang="en-US" b="1" dirty="0" smtClean="0">
                <a:latin typeface="Calibri" pitchFamily="34" charset="0"/>
              </a:rPr>
              <a:t> </a:t>
            </a:r>
            <a:r>
              <a:rPr lang="en-US" b="1" dirty="0" smtClean="0">
                <a:latin typeface="Calibri" pitchFamily="34" charset="0"/>
              </a:rPr>
              <a:t>4-8 </a:t>
            </a:r>
            <a:r>
              <a:rPr lang="en-US" b="1" dirty="0" smtClean="0">
                <a:latin typeface="Calibri" pitchFamily="34" charset="0"/>
              </a:rPr>
              <a:t>Mbytes RAM</a:t>
            </a:r>
            <a:r>
              <a:rPr lang="en-US" dirty="0" smtClean="0">
                <a:latin typeface="Calibri" pitchFamily="34" charset="0"/>
              </a:rPr>
              <a:t>, depending on the number of open windows.</a:t>
            </a:r>
            <a:endParaRPr lang="en-US" dirty="0">
              <a:latin typeface="Calibri"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Server Hardware</a:t>
            </a:r>
            <a:endParaRPr lang="en-US" dirty="0">
              <a:latin typeface="Calibri" pitchFamily="34" charset="0"/>
            </a:endParaRPr>
          </a:p>
        </p:txBody>
      </p:sp>
      <p:sp>
        <p:nvSpPr>
          <p:cNvPr id="3" name="Content Placeholder 2"/>
          <p:cNvSpPr>
            <a:spLocks noGrp="1"/>
          </p:cNvSpPr>
          <p:nvPr>
            <p:ph idx="1"/>
          </p:nvPr>
        </p:nvSpPr>
        <p:spPr>
          <a:xfrm>
            <a:off x="1143000" y="1447800"/>
            <a:ext cx="7790688" cy="5029200"/>
          </a:xfrm>
        </p:spPr>
        <p:txBody>
          <a:bodyPr>
            <a:normAutofit lnSpcReduction="10000"/>
          </a:bodyPr>
          <a:lstStyle/>
          <a:p>
            <a:pPr algn="just"/>
            <a:r>
              <a:rPr lang="en-US" dirty="0" smtClean="0">
                <a:latin typeface="Calibri" pitchFamily="34" charset="0"/>
              </a:rPr>
              <a:t>Server requirements vary according to the complexity of the application and the distribution of work.</a:t>
            </a:r>
          </a:p>
          <a:p>
            <a:pPr algn="just"/>
            <a:r>
              <a:rPr lang="en-US" dirty="0" smtClean="0">
                <a:latin typeface="Calibri" pitchFamily="34" charset="0"/>
              </a:rPr>
              <a:t>Because servers are multiuser devices, the </a:t>
            </a:r>
            <a:r>
              <a:rPr lang="en-US" b="1" dirty="0" smtClean="0">
                <a:latin typeface="Calibri" pitchFamily="34" charset="0"/>
              </a:rPr>
              <a:t>number of active users is also a major sizing factor. </a:t>
            </a:r>
            <a:endParaRPr lang="en-US" b="1" dirty="0" smtClean="0">
              <a:latin typeface="Calibri" pitchFamily="34" charset="0"/>
            </a:endParaRPr>
          </a:p>
          <a:p>
            <a:pPr algn="just"/>
            <a:r>
              <a:rPr lang="en-US" dirty="0" smtClean="0">
                <a:latin typeface="Calibri" pitchFamily="34" charset="0"/>
              </a:rPr>
              <a:t>Servers that </a:t>
            </a:r>
            <a:r>
              <a:rPr lang="en-US" dirty="0" smtClean="0">
                <a:latin typeface="Calibri" pitchFamily="34" charset="0"/>
              </a:rPr>
              <a:t>provide for 32-bit preemptive multitasking operating systems with storage protection are preferred </a:t>
            </a:r>
            <a:r>
              <a:rPr lang="en-US" dirty="0" smtClean="0">
                <a:latin typeface="Calibri" pitchFamily="34" charset="0"/>
              </a:rPr>
              <a:t>in the </a:t>
            </a:r>
            <a:r>
              <a:rPr lang="en-US" dirty="0" smtClean="0">
                <a:latin typeface="Calibri" pitchFamily="34" charset="0"/>
              </a:rPr>
              <a:t>multiuser environment.</a:t>
            </a:r>
            <a:endParaRPr lang="en-US" dirty="0">
              <a:latin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fontScale="92500" lnSpcReduction="10000"/>
          </a:bodyPr>
          <a:lstStyle/>
          <a:p>
            <a:pPr algn="just"/>
            <a:r>
              <a:rPr lang="en-US" dirty="0" smtClean="0">
                <a:latin typeface="Calibri" pitchFamily="34" charset="0"/>
              </a:rPr>
              <a:t>Intel-based tower PCs and Symmetric Multi-Processors (SMPs) are commonly used for </a:t>
            </a:r>
            <a:r>
              <a:rPr lang="en-US" dirty="0" smtClean="0">
                <a:latin typeface="Calibri" pitchFamily="34" charset="0"/>
              </a:rPr>
              <a:t>workgroup LANs </a:t>
            </a:r>
            <a:r>
              <a:rPr lang="en-US" dirty="0" smtClean="0">
                <a:latin typeface="Calibri" pitchFamily="34" charset="0"/>
              </a:rPr>
              <a:t>with file and application service requirements. </a:t>
            </a:r>
            <a:endParaRPr lang="en-US" dirty="0" smtClean="0">
              <a:latin typeface="Calibri" pitchFamily="34" charset="0"/>
            </a:endParaRPr>
          </a:p>
          <a:p>
            <a:pPr algn="just"/>
            <a:r>
              <a:rPr lang="en-US" dirty="0" smtClean="0">
                <a:latin typeface="Calibri" pitchFamily="34" charset="0"/>
              </a:rPr>
              <a:t>Most </a:t>
            </a:r>
            <a:r>
              <a:rPr lang="en-US" dirty="0" smtClean="0">
                <a:latin typeface="Calibri" pitchFamily="34" charset="0"/>
              </a:rPr>
              <a:t>PC vendors provide a 66Mhz Intel 486DX </a:t>
            </a:r>
            <a:r>
              <a:rPr lang="en-US" dirty="0" smtClean="0">
                <a:latin typeface="Calibri" pitchFamily="34" charset="0"/>
              </a:rPr>
              <a:t>or Intel </a:t>
            </a:r>
            <a:r>
              <a:rPr lang="en-US" dirty="0" smtClean="0">
                <a:latin typeface="Calibri" pitchFamily="34" charset="0"/>
              </a:rPr>
              <a:t>Pentium for this market in 1994. </a:t>
            </a:r>
            <a:endParaRPr lang="en-US" dirty="0" smtClean="0">
              <a:latin typeface="Calibri" pitchFamily="34" charset="0"/>
            </a:endParaRPr>
          </a:p>
          <a:p>
            <a:pPr algn="just"/>
            <a:r>
              <a:rPr lang="en-US" dirty="0" smtClean="0">
                <a:latin typeface="Calibri" pitchFamily="34" charset="0"/>
              </a:rPr>
              <a:t>SMP </a:t>
            </a:r>
            <a:r>
              <a:rPr lang="en-US" dirty="0" smtClean="0">
                <a:latin typeface="Calibri" pitchFamily="34" charset="0"/>
              </a:rPr>
              <a:t>products are provided by vendors such as IBM, Compaq, </a:t>
            </a:r>
            <a:r>
              <a:rPr lang="en-US" dirty="0" smtClean="0">
                <a:latin typeface="Calibri" pitchFamily="34" charset="0"/>
              </a:rPr>
              <a:t>and </a:t>
            </a:r>
            <a:r>
              <a:rPr lang="en-US" dirty="0" err="1" smtClean="0">
                <a:latin typeface="Calibri" pitchFamily="34" charset="0"/>
              </a:rPr>
              <a:t>NetFrame</a:t>
            </a:r>
            <a:r>
              <a:rPr lang="en-US" dirty="0" smtClean="0">
                <a:latin typeface="Calibri" pitchFamily="34" charset="0"/>
              </a:rPr>
              <a:t>. </a:t>
            </a:r>
            <a:endParaRPr lang="en-US" dirty="0" smtClean="0">
              <a:latin typeface="Calibri" pitchFamily="34" charset="0"/>
            </a:endParaRPr>
          </a:p>
          <a:p>
            <a:pPr algn="just"/>
            <a:r>
              <a:rPr lang="en-US" dirty="0" smtClean="0">
                <a:latin typeface="Calibri" pitchFamily="34" charset="0"/>
              </a:rPr>
              <a:t>Traditional </a:t>
            </a:r>
            <a:r>
              <a:rPr lang="en-US" dirty="0" smtClean="0">
                <a:latin typeface="Calibri" pitchFamily="34" charset="0"/>
              </a:rPr>
              <a:t>UNIX vendors, such as Sun, HP, IBM, and Pyramid provide server hardware </a:t>
            </a:r>
            <a:r>
              <a:rPr lang="en-US" dirty="0" smtClean="0">
                <a:latin typeface="Calibri" pitchFamily="34" charset="0"/>
              </a:rPr>
              <a:t>for applications </a:t>
            </a:r>
            <a:r>
              <a:rPr lang="en-US" dirty="0" smtClean="0">
                <a:latin typeface="Calibri" pitchFamily="34" charset="0"/>
              </a:rPr>
              <a:t>requiring UNIX stability and capacity for database and application servers and </a:t>
            </a:r>
            <a:r>
              <a:rPr lang="en-US" dirty="0" smtClean="0">
                <a:latin typeface="Calibri" pitchFamily="34" charset="0"/>
              </a:rPr>
              <a:t>large workgroup </a:t>
            </a:r>
            <a:r>
              <a:rPr lang="en-US" dirty="0" smtClean="0">
                <a:latin typeface="Calibri" pitchFamily="34" charset="0"/>
              </a:rPr>
              <a:t>file services.</a:t>
            </a:r>
            <a:endParaRPr lang="en-US" dirty="0">
              <a:latin typeface="Calibri"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790688" cy="5791200"/>
          </a:xfrm>
        </p:spPr>
        <p:txBody>
          <a:bodyPr/>
          <a:lstStyle/>
          <a:p>
            <a:pPr algn="just"/>
            <a:r>
              <a:rPr lang="en-US" b="1" dirty="0" smtClean="0">
                <a:latin typeface="Calibri" pitchFamily="34" charset="0"/>
              </a:rPr>
              <a:t>The SMP products, in conjunction with RAID disk technology</a:t>
            </a:r>
            <a:r>
              <a:rPr lang="en-US" dirty="0" smtClean="0">
                <a:latin typeface="Calibri" pitchFamily="34" charset="0"/>
              </a:rPr>
              <a:t>, can be configured to provide </a:t>
            </a:r>
            <a:r>
              <a:rPr lang="en-US" dirty="0" smtClean="0">
                <a:latin typeface="Calibri" pitchFamily="34" charset="0"/>
              </a:rPr>
              <a:t>mainframe level </a:t>
            </a:r>
            <a:r>
              <a:rPr lang="en-US" dirty="0" smtClean="0">
                <a:latin typeface="Calibri" pitchFamily="34" charset="0"/>
              </a:rPr>
              <a:t>reliability for client/server applications. </a:t>
            </a:r>
            <a:endParaRPr lang="en-US" dirty="0" smtClean="0">
              <a:latin typeface="Calibri" pitchFamily="34" charset="0"/>
            </a:endParaRPr>
          </a:p>
          <a:p>
            <a:pPr algn="just"/>
            <a:r>
              <a:rPr lang="en-US" dirty="0" smtClean="0">
                <a:latin typeface="Calibri" pitchFamily="34" charset="0"/>
              </a:rPr>
              <a:t>It </a:t>
            </a:r>
            <a:r>
              <a:rPr lang="en-US" dirty="0" smtClean="0">
                <a:latin typeface="Calibri" pitchFamily="34" charset="0"/>
              </a:rPr>
              <a:t>is critical that the server be architected as part of </a:t>
            </a:r>
            <a:r>
              <a:rPr lang="en-US" dirty="0" smtClean="0">
                <a:latin typeface="Calibri" pitchFamily="34" charset="0"/>
              </a:rPr>
              <a:t>the systems </a:t>
            </a:r>
            <a:r>
              <a:rPr lang="en-US" dirty="0" smtClean="0">
                <a:latin typeface="Calibri" pitchFamily="34" charset="0"/>
              </a:rPr>
              <a:t>management support strategy to achieve this reliability.</a:t>
            </a:r>
            <a:endParaRPr lang="en-US"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943600"/>
          </a:xfrm>
        </p:spPr>
        <p:txBody>
          <a:bodyPr>
            <a:normAutofit fontScale="92500"/>
          </a:bodyPr>
          <a:lstStyle/>
          <a:p>
            <a:pPr algn="just"/>
            <a:r>
              <a:rPr lang="en-US" dirty="0" smtClean="0">
                <a:latin typeface="Calibri" pitchFamily="34" charset="0"/>
              </a:rPr>
              <a:t>The provision of </a:t>
            </a:r>
            <a:r>
              <a:rPr lang="en-US" b="1" dirty="0" smtClean="0">
                <a:latin typeface="Calibri" pitchFamily="34" charset="0"/>
              </a:rPr>
              <a:t>highly qualified technical staff </a:t>
            </a:r>
            <a:r>
              <a:rPr lang="en-US" dirty="0" smtClean="0">
                <a:latin typeface="Calibri" pitchFamily="34" charset="0"/>
              </a:rPr>
              <a:t>at each site is sometimes physically and rarely economically feasible. </a:t>
            </a:r>
          </a:p>
          <a:p>
            <a:pPr algn="just"/>
            <a:r>
              <a:rPr lang="en-US" b="1" dirty="0" smtClean="0">
                <a:latin typeface="Calibri" pitchFamily="34" charset="0"/>
              </a:rPr>
              <a:t>Remote LAN management </a:t>
            </a:r>
            <a:r>
              <a:rPr lang="en-US" dirty="0" smtClean="0">
                <a:latin typeface="Calibri" pitchFamily="34" charset="0"/>
              </a:rPr>
              <a:t>is the only way to make effective use of scarce resources.</a:t>
            </a:r>
          </a:p>
          <a:p>
            <a:pPr algn="just"/>
            <a:r>
              <a:rPr lang="en-US" dirty="0" smtClean="0">
                <a:latin typeface="Calibri" pitchFamily="34" charset="0"/>
              </a:rPr>
              <a:t>Remote management requires a central site connected through WAN services to each LAN.</a:t>
            </a:r>
          </a:p>
          <a:p>
            <a:pPr algn="just"/>
            <a:r>
              <a:rPr lang="en-US" dirty="0" smtClean="0">
                <a:latin typeface="Calibri" pitchFamily="34" charset="0"/>
              </a:rPr>
              <a:t>Products such as </a:t>
            </a:r>
            <a:r>
              <a:rPr lang="en-US" b="1" dirty="0" err="1" smtClean="0">
                <a:latin typeface="Calibri" pitchFamily="34" charset="0"/>
              </a:rPr>
              <a:t>Openvison</a:t>
            </a:r>
            <a:r>
              <a:rPr lang="en-US" b="1" dirty="0" smtClean="0">
                <a:latin typeface="Calibri" pitchFamily="34" charset="0"/>
              </a:rPr>
              <a:t>, Sun Connect, </a:t>
            </a:r>
            <a:r>
              <a:rPr lang="en-US" dirty="0" smtClean="0">
                <a:latin typeface="Calibri" pitchFamily="34" charset="0"/>
              </a:rPr>
              <a:t>HP</a:t>
            </a:r>
            <a:r>
              <a:rPr lang="en-US" b="1" dirty="0" smtClean="0">
                <a:latin typeface="Calibri" pitchFamily="34" charset="0"/>
              </a:rPr>
              <a:t> </a:t>
            </a:r>
            <a:r>
              <a:rPr lang="en-US" b="1" dirty="0" err="1" smtClean="0">
                <a:latin typeface="Calibri" pitchFamily="34" charset="0"/>
              </a:rPr>
              <a:t>Openview</a:t>
            </a:r>
            <a:r>
              <a:rPr lang="en-US" b="1" dirty="0" smtClean="0">
                <a:latin typeface="Calibri" pitchFamily="34" charset="0"/>
              </a:rPr>
              <a:t>, </a:t>
            </a:r>
            <a:r>
              <a:rPr lang="en-US" dirty="0" smtClean="0">
                <a:latin typeface="Calibri" pitchFamily="34" charset="0"/>
              </a:rPr>
              <a:t>IBM's</a:t>
            </a:r>
            <a:r>
              <a:rPr lang="en-US" b="1" dirty="0" smtClean="0">
                <a:latin typeface="Calibri" pitchFamily="34" charset="0"/>
              </a:rPr>
              <a:t> </a:t>
            </a:r>
            <a:r>
              <a:rPr lang="en-US" b="1" dirty="0" err="1" smtClean="0">
                <a:latin typeface="Calibri" pitchFamily="34" charset="0"/>
              </a:rPr>
              <a:t>NetView</a:t>
            </a:r>
            <a:r>
              <a:rPr lang="en-US" b="1" dirty="0" smtClean="0">
                <a:latin typeface="Calibri" pitchFamily="34" charset="0"/>
              </a:rPr>
              <a:t> and </a:t>
            </a:r>
            <a:r>
              <a:rPr lang="en-US" b="1" dirty="0" err="1" smtClean="0">
                <a:latin typeface="Calibri" pitchFamily="34" charset="0"/>
              </a:rPr>
              <a:t>SystemView</a:t>
            </a:r>
            <a:r>
              <a:rPr lang="en-US" b="1" dirty="0" smtClean="0">
                <a:latin typeface="Calibri" pitchFamily="34" charset="0"/>
              </a:rPr>
              <a:t> </a:t>
            </a:r>
            <a:r>
              <a:rPr lang="en-US" dirty="0" smtClean="0">
                <a:latin typeface="Calibri" pitchFamily="34" charset="0"/>
              </a:rPr>
              <a:t>can be integrated through industry-standard network management protocols to provide the desired level of availability for reasonable cost.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smtClean="0">
                <a:latin typeface="Calibri" pitchFamily="34" charset="0"/>
              </a:rPr>
              <a:t>Reliability</a:t>
            </a:r>
            <a:endParaRPr lang="en-US" dirty="0">
              <a:latin typeface="Calibri" pitchFamily="34" charset="0"/>
            </a:endParaRPr>
          </a:p>
        </p:txBody>
      </p:sp>
      <p:sp>
        <p:nvSpPr>
          <p:cNvPr id="3" name="Content Placeholder 2"/>
          <p:cNvSpPr>
            <a:spLocks noGrp="1"/>
          </p:cNvSpPr>
          <p:nvPr>
            <p:ph idx="1"/>
          </p:nvPr>
        </p:nvSpPr>
        <p:spPr>
          <a:xfrm>
            <a:off x="990600" y="990600"/>
            <a:ext cx="7943088" cy="5715000"/>
          </a:xfrm>
        </p:spPr>
        <p:txBody>
          <a:bodyPr>
            <a:normAutofit fontScale="77500" lnSpcReduction="20000"/>
          </a:bodyPr>
          <a:lstStyle/>
          <a:p>
            <a:pPr algn="just"/>
            <a:r>
              <a:rPr lang="en-US" dirty="0" smtClean="0">
                <a:latin typeface="Calibri" pitchFamily="34" charset="0"/>
              </a:rPr>
              <a:t>All current technology minicomputer and mainframe operating systems provide basic services to support system reliability. </a:t>
            </a:r>
          </a:p>
          <a:p>
            <a:pPr algn="just"/>
            <a:r>
              <a:rPr lang="en-US" b="1" dirty="0" smtClean="0">
                <a:latin typeface="Calibri" pitchFamily="34" charset="0"/>
              </a:rPr>
              <a:t>Reliability first requires availability factors to be resolved. </a:t>
            </a:r>
          </a:p>
          <a:p>
            <a:pPr algn="just"/>
            <a:r>
              <a:rPr lang="en-US" dirty="0" smtClean="0">
                <a:latin typeface="Calibri" pitchFamily="34" charset="0"/>
              </a:rPr>
              <a:t>Reliability requires </a:t>
            </a:r>
          </a:p>
          <a:p>
            <a:pPr lvl="1" algn="just"/>
            <a:r>
              <a:rPr lang="en-US" dirty="0" smtClean="0">
                <a:latin typeface="Calibri" pitchFamily="34" charset="0"/>
              </a:rPr>
              <a:t>applications to be protected from overwriting each other</a:t>
            </a:r>
          </a:p>
          <a:p>
            <a:pPr lvl="1" algn="just"/>
            <a:r>
              <a:rPr lang="en-US" b="1" dirty="0" smtClean="0">
                <a:latin typeface="Calibri" pitchFamily="34" charset="0"/>
              </a:rPr>
              <a:t>shared memory to be accessed only by authorized tasks</a:t>
            </a:r>
            <a:r>
              <a:rPr lang="en-US" dirty="0" smtClean="0">
                <a:latin typeface="Calibri" pitchFamily="34" charset="0"/>
              </a:rPr>
              <a:t>. </a:t>
            </a:r>
          </a:p>
          <a:p>
            <a:pPr lvl="1" algn="just"/>
            <a:r>
              <a:rPr lang="en-US" b="1" dirty="0" smtClean="0">
                <a:latin typeface="Calibri" pitchFamily="34" charset="0"/>
              </a:rPr>
              <a:t>Security</a:t>
            </a:r>
            <a:r>
              <a:rPr lang="en-US" dirty="0" smtClean="0">
                <a:latin typeface="Calibri" pitchFamily="34" charset="0"/>
              </a:rPr>
              <a:t> must be implemented to allow access to resources only by authorized users.</a:t>
            </a:r>
          </a:p>
          <a:p>
            <a:pPr lvl="1" algn="just"/>
            <a:r>
              <a:rPr lang="en-US" dirty="0" smtClean="0">
                <a:latin typeface="Calibri" pitchFamily="34" charset="0"/>
              </a:rPr>
              <a:t>Database management software must ensure that either the entire set of updates requested by a unit-of-work be completed or that none be completed. </a:t>
            </a:r>
          </a:p>
          <a:p>
            <a:pPr lvl="1" algn="just"/>
            <a:r>
              <a:rPr lang="en-US" dirty="0" smtClean="0">
                <a:latin typeface="Calibri" pitchFamily="34" charset="0"/>
              </a:rPr>
              <a:t>The software must automatically handle multiple user contention, provide </a:t>
            </a:r>
            <a:r>
              <a:rPr lang="en-US" b="1" dirty="0" smtClean="0">
                <a:latin typeface="Calibri" pitchFamily="34" charset="0"/>
              </a:rPr>
              <a:t>full recovery after failure </a:t>
            </a:r>
            <a:r>
              <a:rPr lang="en-US" dirty="0" smtClean="0">
                <a:latin typeface="Calibri" pitchFamily="34" charset="0"/>
              </a:rPr>
              <a:t>of in-flight updates</a:t>
            </a:r>
          </a:p>
          <a:p>
            <a:pPr lvl="1" algn="just"/>
            <a:r>
              <a:rPr lang="en-US" dirty="0" smtClean="0">
                <a:latin typeface="Calibri" pitchFamily="34" charset="0"/>
              </a:rPr>
              <a:t>Provide utility functions </a:t>
            </a:r>
            <a:r>
              <a:rPr lang="en-US" b="1" dirty="0" smtClean="0">
                <a:latin typeface="Calibri" pitchFamily="34" charset="0"/>
              </a:rPr>
              <a:t>to recover a damaged magnetic disk</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7045</TotalTime>
  <Words>5212</Words>
  <Application>Microsoft Office PowerPoint</Application>
  <PresentationFormat>On-screen Show (4:3)</PresentationFormat>
  <Paragraphs>346</Paragraphs>
  <Slides>74</Slides>
  <Notes>1</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Solstice</vt:lpstr>
      <vt:lpstr>      CST426 - CLIENT SERVER ARCHITECTURE </vt:lpstr>
      <vt:lpstr>Module – 4  Client/ Server Systems Development  </vt:lpstr>
      <vt:lpstr>Services and Support</vt:lpstr>
      <vt:lpstr>Systems Administration</vt:lpstr>
      <vt:lpstr>Availability</vt:lpstr>
      <vt:lpstr>Slide 6</vt:lpstr>
      <vt:lpstr>Slide 7</vt:lpstr>
      <vt:lpstr>Slide 8</vt:lpstr>
      <vt:lpstr>Reliability</vt:lpstr>
      <vt:lpstr>Serviceability</vt:lpstr>
      <vt:lpstr>Slide 11</vt:lpstr>
      <vt:lpstr>Software Distribution</vt:lpstr>
      <vt:lpstr>Slide 13</vt:lpstr>
      <vt:lpstr>Slide 14</vt:lpstr>
      <vt:lpstr>Performance</vt:lpstr>
      <vt:lpstr>Slide 16</vt:lpstr>
      <vt:lpstr>Slide 17</vt:lpstr>
      <vt:lpstr>Network Management</vt:lpstr>
      <vt:lpstr>Slide 19</vt:lpstr>
      <vt:lpstr>Remote Systems Management</vt:lpstr>
      <vt:lpstr>Slide 21</vt:lpstr>
      <vt:lpstr>Security</vt:lpstr>
      <vt:lpstr>Slide 23</vt:lpstr>
      <vt:lpstr>Slide 24</vt:lpstr>
      <vt:lpstr>Slide 25</vt:lpstr>
      <vt:lpstr>Slide 26</vt:lpstr>
      <vt:lpstr>Slide 27</vt:lpstr>
      <vt:lpstr>Communications Interface Technology</vt:lpstr>
      <vt:lpstr>Slide 29</vt:lpstr>
      <vt:lpstr>Slide 30</vt:lpstr>
      <vt:lpstr>LAN Cabling</vt:lpstr>
      <vt:lpstr>Slide 32</vt:lpstr>
      <vt:lpstr>Ethernet IEEE 802.3</vt:lpstr>
      <vt:lpstr>Token Ring IEEE 802.5</vt:lpstr>
      <vt:lpstr>Slide 35</vt:lpstr>
      <vt:lpstr>Fiber Distributed Data Interface (FDDI)</vt:lpstr>
      <vt:lpstr>Slide 37</vt:lpstr>
      <vt:lpstr>Slide 38</vt:lpstr>
      <vt:lpstr>Slide 39</vt:lpstr>
      <vt:lpstr>Copper Distributed Data Interface</vt:lpstr>
      <vt:lpstr>Asynchronous Transfer Mode (ATM)</vt:lpstr>
      <vt:lpstr>Slide 42</vt:lpstr>
      <vt:lpstr>Slide 43</vt:lpstr>
      <vt:lpstr>Hubs</vt:lpstr>
      <vt:lpstr>Slide 45</vt:lpstr>
      <vt:lpstr>Slide 46</vt:lpstr>
      <vt:lpstr>Slide 47</vt:lpstr>
      <vt:lpstr>Slide 48</vt:lpstr>
      <vt:lpstr>Internetworking Devices Bridges and Routers</vt:lpstr>
      <vt:lpstr>Slide 50</vt:lpstr>
      <vt:lpstr>Slide 51</vt:lpstr>
      <vt:lpstr>Transmission Control Protocol/Internet Protocol (TCP/IP)</vt:lpstr>
      <vt:lpstr>TCP/IP's Architecture</vt:lpstr>
      <vt:lpstr>Slide 54</vt:lpstr>
      <vt:lpstr>Slide 55</vt:lpstr>
      <vt:lpstr>Internet Protocol</vt:lpstr>
      <vt:lpstr>Transport Protocols</vt:lpstr>
      <vt:lpstr>Telnet</vt:lpstr>
      <vt:lpstr>File Transfer Protocol (FTP)</vt:lpstr>
      <vt:lpstr>Simple Network Management Protocol (SNMP)</vt:lpstr>
      <vt:lpstr>Slide 61</vt:lpstr>
      <vt:lpstr>Network File System (NFS)</vt:lpstr>
      <vt:lpstr>Simple Mail Transfer Protocol (SMTP)</vt:lpstr>
      <vt:lpstr>TCP/IP and Internetworks</vt:lpstr>
      <vt:lpstr>Slide 65</vt:lpstr>
      <vt:lpstr>Hardware/Network Acquisition</vt:lpstr>
      <vt:lpstr>Slide 67</vt:lpstr>
      <vt:lpstr>Slide 68</vt:lpstr>
      <vt:lpstr>PC-Level Processing Units</vt:lpstr>
      <vt:lpstr>Slide 70</vt:lpstr>
      <vt:lpstr>X-Terminals</vt:lpstr>
      <vt:lpstr>Server Hardware</vt:lpstr>
      <vt:lpstr>Slide 73</vt:lpstr>
      <vt:lpstr>Slide 74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CST426 - CLIENT SERVER ARCHITECTURE </dc:title>
  <dc:creator>DELL</dc:creator>
  <cp:lastModifiedBy>DELL</cp:lastModifiedBy>
  <cp:revision>421</cp:revision>
  <dcterms:created xsi:type="dcterms:W3CDTF">2006-08-16T00:00:00Z</dcterms:created>
  <dcterms:modified xsi:type="dcterms:W3CDTF">2023-04-25T04:35:36Z</dcterms:modified>
</cp:coreProperties>
</file>