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3"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8" r:id="rId51"/>
    <p:sldId id="306" r:id="rId52"/>
    <p:sldId id="307"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2" r:id="rId66"/>
    <p:sldId id="323" r:id="rId67"/>
    <p:sldId id="321" r:id="rId68"/>
    <p:sldId id="324" r:id="rId69"/>
    <p:sldId id="325" r:id="rId70"/>
    <p:sldId id="326" r:id="rId71"/>
    <p:sldId id="327" r:id="rId72"/>
    <p:sldId id="328" r:id="rId73"/>
    <p:sldId id="329" r:id="rId74"/>
    <p:sldId id="330" r:id="rId75"/>
    <p:sldId id="331" r:id="rId76"/>
    <p:sldId id="333" r:id="rId77"/>
    <p:sldId id="334" r:id="rId78"/>
    <p:sldId id="332"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8" r:id="rId92"/>
    <p:sldId id="347" r:id="rId93"/>
    <p:sldId id="349" r:id="rId94"/>
    <p:sldId id="350" r:id="rId95"/>
    <p:sldId id="351" r:id="rId96"/>
    <p:sldId id="352" r:id="rId97"/>
    <p:sldId id="353" r:id="rId98"/>
    <p:sldId id="354" r:id="rId99"/>
    <p:sldId id="355" r:id="rId100"/>
    <p:sldId id="356" r:id="rId101"/>
    <p:sldId id="357" r:id="rId102"/>
    <p:sldId id="358"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510"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ADFE0-ECE9-4C83-9C88-92BD0C44E616}" type="datetimeFigureOut">
              <a:rPr lang="en-US" smtClean="0"/>
              <a:pPr/>
              <a:t>3/14/2023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8A94D4-3BEC-4811-BFBA-AAE68417C7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3/14/2023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3/14/2023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3/14/2023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3/14/2023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3/14/2023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3/14/2023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3/14/2023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990600"/>
            <a:ext cx="7406640" cy="2538984"/>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CST426 - CLIENT SERVER ARCHITECTURE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a:bodyPr>
          <a:lstStyle/>
          <a:p>
            <a:pPr algn="just"/>
            <a:r>
              <a:rPr lang="en-US" sz="2400" dirty="0" smtClean="0"/>
              <a:t>There is a common believe that a mainframe is ‘database’. There are many reasons behind this belief:</a:t>
            </a:r>
          </a:p>
          <a:p>
            <a:pPr lvl="1" algn="just"/>
            <a:r>
              <a:rPr lang="en-US" sz="2400" dirty="0" smtClean="0"/>
              <a:t>Many servers are either file or database servers running sophisticated database such as Sybase, Oracle and DB2.</a:t>
            </a:r>
          </a:p>
          <a:p>
            <a:pPr lvl="1" algn="just"/>
            <a:r>
              <a:rPr lang="en-US" sz="2400" dirty="0" smtClean="0"/>
              <a:t>These servers connect to the mainframe primarily to access databases.</a:t>
            </a:r>
          </a:p>
          <a:p>
            <a:pPr lvl="1" algn="just"/>
            <a:r>
              <a:rPr lang="en-US" sz="2400" dirty="0" err="1" smtClean="0"/>
              <a:t>Organisations</a:t>
            </a:r>
            <a:r>
              <a:rPr lang="en-US" sz="2400" dirty="0" smtClean="0"/>
              <a:t> use servers specifically to replace mainframe databases.</a:t>
            </a:r>
          </a:p>
          <a:p>
            <a:pPr lvl="1" algn="just"/>
            <a:r>
              <a:rPr lang="en-US" sz="2400" dirty="0" err="1" smtClean="0"/>
              <a:t>Organisations</a:t>
            </a:r>
            <a:r>
              <a:rPr lang="en-US" sz="2400" dirty="0" smtClean="0"/>
              <a:t> keep applications on the mainframe usually for better database performance, integrity and functionality.</a:t>
            </a:r>
          </a:p>
          <a:p>
            <a:pPr algn="just"/>
            <a:endParaRPr lang="en-US" sz="24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normAutofit/>
          </a:bodyPr>
          <a:lstStyle/>
          <a:p>
            <a:pPr algn="just"/>
            <a:r>
              <a:rPr lang="en-US" b="1" dirty="0" smtClean="0">
                <a:solidFill>
                  <a:srgbClr val="C00000"/>
                </a:solidFill>
                <a:latin typeface="Calibri" pitchFamily="34" charset="0"/>
              </a:rPr>
              <a:t>Internet-based Environment</a:t>
            </a:r>
          </a:p>
          <a:p>
            <a:pPr algn="just"/>
            <a:r>
              <a:rPr lang="en-US" dirty="0" smtClean="0">
                <a:latin typeface="Calibri" pitchFamily="34" charset="0"/>
              </a:rPr>
              <a:t>Internet brings a new platform, interface, and architectures. </a:t>
            </a:r>
          </a:p>
          <a:p>
            <a:pPr algn="just"/>
            <a:r>
              <a:rPr lang="en-US" dirty="0" smtClean="0">
                <a:latin typeface="Calibri" pitchFamily="34" charset="0"/>
              </a:rPr>
              <a:t>The internet can employ existing Client/Server applications as true Internet applications, and integrate applications in the Web browser.</a:t>
            </a:r>
          </a:p>
          <a:p>
            <a:pPr algn="just"/>
            <a:r>
              <a:rPr lang="en-US" dirty="0" smtClean="0">
                <a:latin typeface="Calibri" pitchFamily="34" charset="0"/>
              </a:rPr>
              <a:t>The Internet also means that the vast amount of information becomes available from the same application environment and the interface.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962400"/>
            <a:ext cx="7790688" cy="2286000"/>
          </a:xfrm>
        </p:spPr>
        <p:txBody>
          <a:bodyPr>
            <a:normAutofit fontScale="85000" lnSpcReduction="10000"/>
          </a:bodyPr>
          <a:lstStyle/>
          <a:p>
            <a:pPr algn="just"/>
            <a:r>
              <a:rPr lang="en-US" dirty="0" smtClean="0"/>
              <a:t>Since most internet applications are driven from the Web server, the application processing is moving off the client and back onto the server. </a:t>
            </a:r>
          </a:p>
          <a:p>
            <a:pPr algn="just"/>
            <a:r>
              <a:rPr lang="en-US" dirty="0" smtClean="0"/>
              <a:t>This means that maintenance and application deployment become much easier.</a:t>
            </a:r>
            <a:endParaRPr lang="en-US" dirty="0"/>
          </a:p>
        </p:txBody>
      </p:sp>
      <p:pic>
        <p:nvPicPr>
          <p:cNvPr id="5122" name="Picture 2"/>
          <p:cNvPicPr>
            <a:picLocks noChangeAspect="1" noChangeArrowheads="1"/>
          </p:cNvPicPr>
          <p:nvPr/>
        </p:nvPicPr>
        <p:blipFill>
          <a:blip r:embed="rId2"/>
          <a:srcRect/>
          <a:stretch>
            <a:fillRect/>
          </a:stretch>
        </p:blipFill>
        <p:spPr bwMode="auto">
          <a:xfrm>
            <a:off x="2057400" y="152400"/>
            <a:ext cx="5438775" cy="3800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477000"/>
          </a:xfrm>
        </p:spPr>
        <p:txBody>
          <a:bodyPr>
            <a:normAutofit fontScale="92500" lnSpcReduction="10000"/>
          </a:bodyPr>
          <a:lstStyle/>
          <a:p>
            <a:pPr algn="just"/>
            <a:r>
              <a:rPr lang="en-US" b="1" dirty="0" smtClean="0">
                <a:latin typeface="Calibri" pitchFamily="34" charset="0"/>
              </a:rPr>
              <a:t>The web browsers are universal clients. </a:t>
            </a:r>
          </a:p>
          <a:p>
            <a:pPr algn="just"/>
            <a:r>
              <a:rPr lang="en-US" dirty="0" smtClean="0">
                <a:latin typeface="Calibri" pitchFamily="34" charset="0"/>
              </a:rPr>
              <a:t>A web browser is a minimalist client that interprets information it receives from a server, and displays it graphically to a user.</a:t>
            </a:r>
          </a:p>
          <a:p>
            <a:pPr algn="just"/>
            <a:r>
              <a:rPr lang="en-US" dirty="0" smtClean="0">
                <a:latin typeface="Calibri" pitchFamily="34" charset="0"/>
              </a:rPr>
              <a:t>The client is simply here to interpret the server’s command and render the contents of an HTML page to the user.</a:t>
            </a:r>
          </a:p>
          <a:p>
            <a:pPr algn="just"/>
            <a:r>
              <a:rPr lang="en-US" b="1" dirty="0" smtClean="0">
                <a:latin typeface="Calibri" pitchFamily="34" charset="0"/>
              </a:rPr>
              <a:t>HTTP server produce platform independent content that clients can then request.</a:t>
            </a:r>
            <a:r>
              <a:rPr lang="en-US" dirty="0" smtClean="0">
                <a:latin typeface="Calibri" pitchFamily="34" charset="0"/>
              </a:rPr>
              <a:t> </a:t>
            </a:r>
          </a:p>
          <a:p>
            <a:pPr algn="just"/>
            <a:r>
              <a:rPr lang="en-US" dirty="0" smtClean="0">
                <a:latin typeface="Calibri" pitchFamily="34" charset="0"/>
              </a:rPr>
              <a:t>A server does not know a PC client from a Mac client – all web clients are created equal in the eyes of their web server. </a:t>
            </a:r>
          </a:p>
          <a:p>
            <a:pPr algn="just"/>
            <a:r>
              <a:rPr lang="en-US" dirty="0" smtClean="0">
                <a:latin typeface="Calibri" pitchFamily="34" charset="0"/>
              </a:rPr>
              <a:t>Browsers are there to take care of all the platform-specific details.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noAutofit/>
          </a:bodyPr>
          <a:lstStyle/>
          <a:p>
            <a:pPr algn="just"/>
            <a:r>
              <a:rPr lang="en-US" sz="2800" i="1" dirty="0" smtClean="0">
                <a:solidFill>
                  <a:srgbClr val="C00000"/>
                </a:solidFill>
                <a:latin typeface="Calibri" pitchFamily="34" charset="0"/>
              </a:rPr>
              <a:t>How do Client/Server Systems differ from Mainframe Systems?</a:t>
            </a:r>
          </a:p>
          <a:p>
            <a:pPr algn="just"/>
            <a:r>
              <a:rPr lang="en-US" sz="2800" b="1" i="1" dirty="0" smtClean="0">
                <a:latin typeface="Calibri" pitchFamily="34" charset="0"/>
              </a:rPr>
              <a:t>The extent of the separation of data processing task is the key difference.</a:t>
            </a:r>
          </a:p>
          <a:p>
            <a:pPr algn="just"/>
            <a:r>
              <a:rPr lang="en-US" sz="2800" dirty="0" smtClean="0">
                <a:latin typeface="Calibri" pitchFamily="34" charset="0"/>
              </a:rPr>
              <a:t>In mainframe systems all the processing takes place on the mainframe and usually dumb terminals are used to display the data screens. These terminals do not have autonomy.</a:t>
            </a:r>
          </a:p>
          <a:p>
            <a:pPr algn="just"/>
            <a:r>
              <a:rPr lang="en-US" sz="2800" dirty="0" smtClean="0">
                <a:latin typeface="Calibri" pitchFamily="34" charset="0"/>
              </a:rPr>
              <a:t>On the other hand, the Client/Server environment provides a clear separation of server and client processes, both processes being autonomous. </a:t>
            </a:r>
          </a:p>
          <a:p>
            <a:pPr algn="just"/>
            <a:r>
              <a:rPr lang="en-US" sz="2800" dirty="0" smtClean="0">
                <a:latin typeface="Calibri" pitchFamily="34" charset="0"/>
              </a:rPr>
              <a:t>The relationship between client and server is many to many.</a:t>
            </a: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pPr algn="ctr"/>
            <a:r>
              <a:rPr lang="en-US" b="1" dirty="0" smtClean="0">
                <a:latin typeface="Calibri" pitchFamily="34" charset="0"/>
              </a:rPr>
              <a:t>Client/Server Functions</a:t>
            </a:r>
            <a:endParaRPr lang="en-US" dirty="0">
              <a:latin typeface="Calibri" pitchFamily="34" charset="0"/>
            </a:endParaRPr>
          </a:p>
        </p:txBody>
      </p:sp>
      <p:sp>
        <p:nvSpPr>
          <p:cNvPr id="3" name="Content Placeholder 2"/>
          <p:cNvSpPr>
            <a:spLocks noGrp="1"/>
          </p:cNvSpPr>
          <p:nvPr>
            <p:ph idx="1"/>
          </p:nvPr>
        </p:nvSpPr>
        <p:spPr>
          <a:xfrm>
            <a:off x="914400" y="914400"/>
            <a:ext cx="8019288" cy="5334000"/>
          </a:xfrm>
        </p:spPr>
        <p:txBody>
          <a:bodyPr>
            <a:normAutofit/>
          </a:bodyPr>
          <a:lstStyle/>
          <a:p>
            <a:r>
              <a:rPr lang="en-US" dirty="0" smtClean="0">
                <a:latin typeface="Calibri" pitchFamily="34" charset="0"/>
              </a:rPr>
              <a:t>The </a:t>
            </a:r>
            <a:r>
              <a:rPr lang="en-US" b="1" i="1" dirty="0" smtClean="0">
                <a:latin typeface="Calibri" pitchFamily="34" charset="0"/>
              </a:rPr>
              <a:t>main operations of the client system </a:t>
            </a:r>
            <a:r>
              <a:rPr lang="en-US" dirty="0" smtClean="0">
                <a:latin typeface="Calibri" pitchFamily="34" charset="0"/>
              </a:rPr>
              <a:t>are listed below:</a:t>
            </a:r>
          </a:p>
          <a:p>
            <a:pPr lvl="1"/>
            <a:r>
              <a:rPr lang="en-US" dirty="0" smtClean="0">
                <a:latin typeface="Calibri" pitchFamily="34" charset="0"/>
              </a:rPr>
              <a:t>Managing the user interface.</a:t>
            </a:r>
          </a:p>
          <a:p>
            <a:pPr lvl="1"/>
            <a:r>
              <a:rPr lang="en-US" dirty="0" smtClean="0">
                <a:latin typeface="Calibri" pitchFamily="34" charset="0"/>
              </a:rPr>
              <a:t>Accepts and checks the syntax of user inputs.</a:t>
            </a:r>
          </a:p>
          <a:p>
            <a:pPr lvl="1"/>
            <a:r>
              <a:rPr lang="en-US" dirty="0" smtClean="0">
                <a:latin typeface="Calibri" pitchFamily="34" charset="0"/>
              </a:rPr>
              <a:t>Processes application logic.</a:t>
            </a:r>
          </a:p>
          <a:p>
            <a:pPr lvl="1"/>
            <a:r>
              <a:rPr lang="en-US" dirty="0" smtClean="0">
                <a:latin typeface="Calibri" pitchFamily="34" charset="0"/>
              </a:rPr>
              <a:t>Generates database request and transmits to server.</a:t>
            </a:r>
          </a:p>
          <a:p>
            <a:pPr lvl="1"/>
            <a:r>
              <a:rPr lang="en-US" dirty="0" smtClean="0">
                <a:latin typeface="Calibri" pitchFamily="34" charset="0"/>
              </a:rPr>
              <a:t>Passes response back to server.</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6248400"/>
          </a:xfrm>
        </p:spPr>
        <p:txBody>
          <a:bodyPr>
            <a:normAutofit/>
          </a:bodyPr>
          <a:lstStyle/>
          <a:p>
            <a:pPr algn="just"/>
            <a:r>
              <a:rPr lang="en-US" dirty="0" smtClean="0"/>
              <a:t>The </a:t>
            </a:r>
            <a:r>
              <a:rPr lang="en-US" b="1" i="1" dirty="0" smtClean="0"/>
              <a:t>main operations of the server </a:t>
            </a:r>
            <a:r>
              <a:rPr lang="en-US" dirty="0" smtClean="0"/>
              <a:t>are :</a:t>
            </a:r>
          </a:p>
          <a:p>
            <a:pPr lvl="1" algn="just"/>
            <a:r>
              <a:rPr lang="en-US" dirty="0" smtClean="0"/>
              <a:t> Accepts and processes database requests from client.</a:t>
            </a:r>
          </a:p>
          <a:p>
            <a:pPr lvl="1" algn="just"/>
            <a:r>
              <a:rPr lang="en-US" dirty="0" smtClean="0"/>
              <a:t>Checks authorization.</a:t>
            </a:r>
          </a:p>
          <a:p>
            <a:pPr lvl="1" algn="just"/>
            <a:r>
              <a:rPr lang="en-US" dirty="0" smtClean="0"/>
              <a:t>Ensures that integrity constraints are not violated.</a:t>
            </a:r>
          </a:p>
          <a:p>
            <a:pPr lvl="1" algn="just"/>
            <a:r>
              <a:rPr lang="en-US" dirty="0" smtClean="0"/>
              <a:t>Performs query/update processing and transmits responses to client.</a:t>
            </a:r>
          </a:p>
          <a:p>
            <a:pPr lvl="1" algn="just"/>
            <a:r>
              <a:rPr lang="en-US" dirty="0" smtClean="0"/>
              <a:t>Maintains system catalogue.</a:t>
            </a:r>
          </a:p>
          <a:p>
            <a:pPr lvl="1" algn="just"/>
            <a:r>
              <a:rPr lang="en-US" dirty="0" smtClean="0"/>
              <a:t>Provide concurrent database access.</a:t>
            </a:r>
          </a:p>
          <a:p>
            <a:pPr lvl="1" algn="just"/>
            <a:r>
              <a:rPr lang="en-US" dirty="0" smtClean="0"/>
              <a:t>Provides recovery control.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r>
              <a:rPr lang="en-US" b="1" dirty="0" smtClean="0">
                <a:latin typeface="Calibri" pitchFamily="34" charset="0"/>
              </a:rPr>
              <a:t>Client/Server Topologies</a:t>
            </a:r>
            <a:endParaRPr lang="en-US" dirty="0">
              <a:latin typeface="Calibri" pitchFamily="34" charset="0"/>
            </a:endParaRPr>
          </a:p>
        </p:txBody>
      </p:sp>
      <p:sp>
        <p:nvSpPr>
          <p:cNvPr id="3" name="Content Placeholder 2"/>
          <p:cNvSpPr>
            <a:spLocks noGrp="1"/>
          </p:cNvSpPr>
          <p:nvPr>
            <p:ph idx="1"/>
          </p:nvPr>
        </p:nvSpPr>
        <p:spPr>
          <a:xfrm>
            <a:off x="1435608" y="990600"/>
            <a:ext cx="7498080" cy="5638800"/>
          </a:xfrm>
        </p:spPr>
        <p:txBody>
          <a:bodyPr>
            <a:normAutofit/>
          </a:bodyPr>
          <a:lstStyle/>
          <a:p>
            <a:pPr algn="just"/>
            <a:r>
              <a:rPr lang="en-US" sz="2800" dirty="0" smtClean="0">
                <a:latin typeface="Calibri" pitchFamily="34" charset="0"/>
              </a:rPr>
              <a:t>A Client/Server topology refers to the </a:t>
            </a:r>
            <a:r>
              <a:rPr lang="en-US" sz="2800" b="1" i="1" dirty="0" smtClean="0">
                <a:latin typeface="Calibri" pitchFamily="34" charset="0"/>
              </a:rPr>
              <a:t>physical layout of the Client/Server network</a:t>
            </a:r>
            <a:r>
              <a:rPr lang="en-US" sz="2800" dirty="0" smtClean="0">
                <a:latin typeface="Calibri" pitchFamily="34" charset="0"/>
              </a:rPr>
              <a:t> in which all the clients and servers are connected to each other. </a:t>
            </a:r>
          </a:p>
          <a:p>
            <a:pPr algn="just"/>
            <a:r>
              <a:rPr lang="en-US" sz="2800" dirty="0" smtClean="0">
                <a:latin typeface="Calibri" pitchFamily="34" charset="0"/>
              </a:rPr>
              <a:t>This includes all the workstations (clients) and the servers. </a:t>
            </a:r>
          </a:p>
          <a:p>
            <a:pPr algn="just"/>
            <a:r>
              <a:rPr lang="en-US" sz="2800" dirty="0" smtClean="0">
                <a:latin typeface="Calibri" pitchFamily="34" charset="0"/>
              </a:rPr>
              <a:t>The possible Client/Server topological design and strategies used are as follows:</a:t>
            </a:r>
          </a:p>
          <a:p>
            <a:pPr marL="928116" lvl="1" indent="-571500" algn="just">
              <a:buFont typeface="+mj-lt"/>
              <a:buAutoNum type="romanLcPeriod"/>
            </a:pPr>
            <a:r>
              <a:rPr lang="en-US" b="1" i="1" dirty="0" smtClean="0">
                <a:latin typeface="Calibri" pitchFamily="34" charset="0"/>
              </a:rPr>
              <a:t>Single client, single server</a:t>
            </a:r>
          </a:p>
          <a:p>
            <a:pPr marL="928116" lvl="1" indent="-571500" algn="just">
              <a:buFont typeface="+mj-lt"/>
              <a:buAutoNum type="romanLcPeriod"/>
            </a:pPr>
            <a:r>
              <a:rPr lang="en-US" b="1" i="1" dirty="0" smtClean="0">
                <a:latin typeface="Calibri" pitchFamily="34" charset="0"/>
              </a:rPr>
              <a:t>Multiple clients, single server</a:t>
            </a:r>
          </a:p>
          <a:p>
            <a:pPr marL="928116" lvl="1" indent="-571500" algn="just">
              <a:buFont typeface="+mj-lt"/>
              <a:buAutoNum type="romanLcPeriod"/>
            </a:pPr>
            <a:r>
              <a:rPr lang="fr-FR" b="1" i="1" dirty="0" smtClean="0">
                <a:latin typeface="Calibri" pitchFamily="34" charset="0"/>
              </a:rPr>
              <a:t>Multiple clients, multiple servers</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pPr marL="653796" indent="-571500" algn="ctr">
              <a:buAutoNum type="romanLcPeriod"/>
            </a:pPr>
            <a:r>
              <a:rPr lang="en-US" b="1" dirty="0" smtClean="0"/>
              <a:t>Single client, single server</a:t>
            </a:r>
          </a:p>
          <a:p>
            <a:pPr>
              <a:buNone/>
            </a:pPr>
            <a:endParaRPr lang="en-US" b="1" dirty="0" smtClean="0"/>
          </a:p>
          <a:p>
            <a:r>
              <a:rPr lang="en-US" dirty="0" smtClean="0"/>
              <a:t>In this topology, one client is directly connected to one server.</a:t>
            </a:r>
            <a:endParaRPr lang="en-US" dirty="0"/>
          </a:p>
        </p:txBody>
      </p:sp>
      <p:pic>
        <p:nvPicPr>
          <p:cNvPr id="1026" name="Picture 2"/>
          <p:cNvPicPr>
            <a:picLocks noChangeAspect="1" noChangeArrowheads="1"/>
          </p:cNvPicPr>
          <p:nvPr/>
        </p:nvPicPr>
        <p:blipFill>
          <a:blip r:embed="rId2"/>
          <a:srcRect/>
          <a:stretch>
            <a:fillRect/>
          </a:stretch>
        </p:blipFill>
        <p:spPr bwMode="auto">
          <a:xfrm>
            <a:off x="1524000" y="2971800"/>
            <a:ext cx="7419975" cy="233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pPr marL="653796" indent="-571500" algn="ctr">
              <a:buAutoNum type="romanLcPeriod" startAt="2"/>
            </a:pPr>
            <a:r>
              <a:rPr lang="en-US" b="1" dirty="0" smtClean="0">
                <a:latin typeface="Calibri" pitchFamily="34" charset="0"/>
              </a:rPr>
              <a:t>Multiple clients, single server</a:t>
            </a:r>
          </a:p>
          <a:p>
            <a:pPr marL="653796" indent="-571500" algn="ctr">
              <a:buNone/>
            </a:pPr>
            <a:endParaRPr lang="en-US" b="1" dirty="0" smtClean="0">
              <a:latin typeface="Calibri" pitchFamily="34" charset="0"/>
            </a:endParaRPr>
          </a:p>
          <a:p>
            <a:pPr algn="just"/>
            <a:r>
              <a:rPr lang="en-US" dirty="0" smtClean="0">
                <a:latin typeface="Calibri" pitchFamily="34" charset="0"/>
              </a:rPr>
              <a:t>In this topology, several clients are directly connected to only one server.</a:t>
            </a:r>
            <a:endParaRPr lang="en-US" b="1" dirty="0" smtClean="0">
              <a:latin typeface="Calibri" pitchFamily="34" charset="0"/>
            </a:endParaRPr>
          </a:p>
          <a:p>
            <a:pPr algn="just">
              <a:buNone/>
            </a:pPr>
            <a:endParaRPr lang="en-US" b="1" dirty="0" smtClean="0">
              <a:latin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1238250" y="3048000"/>
            <a:ext cx="790575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pPr marL="653796" indent="-571500" algn="ctr">
              <a:buAutoNum type="romanLcPeriod" startAt="3"/>
            </a:pPr>
            <a:r>
              <a:rPr lang="en-US" b="1" dirty="0" smtClean="0"/>
              <a:t>Multiple clients, multiple servers</a:t>
            </a:r>
          </a:p>
          <a:p>
            <a:pPr marL="653796" indent="-571500" algn="ctr">
              <a:buNone/>
            </a:pPr>
            <a:endParaRPr lang="en-US" b="1" dirty="0" smtClean="0">
              <a:latin typeface="Calibri" pitchFamily="34" charset="0"/>
            </a:endParaRPr>
          </a:p>
          <a:p>
            <a:pPr algn="just"/>
            <a:r>
              <a:rPr lang="en-US" dirty="0" smtClean="0"/>
              <a:t>In this topology several clients are connected to several servers.</a:t>
            </a:r>
            <a:endParaRPr lang="en-US" b="1" dirty="0" smtClean="0">
              <a:latin typeface="Calibri" pitchFamily="34" charset="0"/>
            </a:endParaRPr>
          </a:p>
        </p:txBody>
      </p:sp>
      <p:pic>
        <p:nvPicPr>
          <p:cNvPr id="3074" name="Picture 2"/>
          <p:cNvPicPr>
            <a:picLocks noChangeAspect="1" noChangeArrowheads="1"/>
          </p:cNvPicPr>
          <p:nvPr/>
        </p:nvPicPr>
        <p:blipFill>
          <a:blip r:embed="rId2"/>
          <a:srcRect/>
          <a:stretch>
            <a:fillRect/>
          </a:stretch>
        </p:blipFill>
        <p:spPr bwMode="auto">
          <a:xfrm>
            <a:off x="1447800" y="2743200"/>
            <a:ext cx="7330033" cy="3738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Autofit/>
          </a:bodyPr>
          <a:lstStyle/>
          <a:p>
            <a:pPr algn="ctr"/>
            <a:r>
              <a:rPr lang="en-US" sz="2800" b="1" dirty="0" smtClean="0">
                <a:latin typeface="Calibri" pitchFamily="34" charset="0"/>
              </a:rPr>
              <a:t>CLASSIFICATION OF CLIENT/SERVER SYSTEMS</a:t>
            </a:r>
            <a:endParaRPr lang="en-US" sz="2800" dirty="0">
              <a:latin typeface="Calibri" pitchFamily="34" charset="0"/>
            </a:endParaRPr>
          </a:p>
        </p:txBody>
      </p:sp>
      <p:sp>
        <p:nvSpPr>
          <p:cNvPr id="3" name="Content Placeholder 2"/>
          <p:cNvSpPr>
            <a:spLocks noGrp="1"/>
          </p:cNvSpPr>
          <p:nvPr>
            <p:ph idx="1"/>
          </p:nvPr>
        </p:nvSpPr>
        <p:spPr>
          <a:xfrm>
            <a:off x="990600" y="1447800"/>
            <a:ext cx="7943088" cy="4800600"/>
          </a:xfrm>
        </p:spPr>
        <p:txBody>
          <a:bodyPr/>
          <a:lstStyle/>
          <a:p>
            <a:r>
              <a:rPr lang="en-US" dirty="0" smtClean="0">
                <a:latin typeface="Calibri" pitchFamily="34" charset="0"/>
              </a:rPr>
              <a:t>There are three types of Client/Server systems.</a:t>
            </a:r>
          </a:p>
          <a:p>
            <a:pPr marL="928116" lvl="1" indent="-571500">
              <a:buFont typeface="+mj-lt"/>
              <a:buAutoNum type="romanLcPeriod"/>
            </a:pPr>
            <a:r>
              <a:rPr lang="en-US" b="1" i="1" dirty="0" smtClean="0">
                <a:latin typeface="Calibri" pitchFamily="34" charset="0"/>
              </a:rPr>
              <a:t>Two-tier</a:t>
            </a:r>
          </a:p>
          <a:p>
            <a:pPr marL="928116" lvl="1" indent="-571500">
              <a:buFont typeface="+mj-lt"/>
              <a:buAutoNum type="romanLcPeriod"/>
            </a:pPr>
            <a:r>
              <a:rPr lang="en-US" b="1" i="1" dirty="0" smtClean="0">
                <a:latin typeface="Calibri" pitchFamily="34" charset="0"/>
              </a:rPr>
              <a:t>Three-tier</a:t>
            </a:r>
          </a:p>
          <a:p>
            <a:pPr marL="928116" lvl="1" indent="-571500">
              <a:buFont typeface="+mj-lt"/>
              <a:buAutoNum type="romanLcPeriod"/>
            </a:pPr>
            <a:r>
              <a:rPr lang="en-US" b="1" i="1" dirty="0" smtClean="0">
                <a:latin typeface="Calibri" pitchFamily="34" charset="0"/>
              </a:rPr>
              <a:t>N-Tier</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r>
              <a:rPr lang="en-US" b="1" dirty="0" smtClean="0">
                <a:latin typeface="Calibri" pitchFamily="34" charset="0"/>
              </a:rPr>
              <a:t>Two-tier Client/Server Model</a:t>
            </a:r>
            <a:endParaRPr lang="en-US" dirty="0">
              <a:latin typeface="Calibri" pitchFamily="34" charset="0"/>
            </a:endParaRPr>
          </a:p>
        </p:txBody>
      </p:sp>
      <p:sp>
        <p:nvSpPr>
          <p:cNvPr id="3" name="Content Placeholder 2"/>
          <p:cNvSpPr>
            <a:spLocks noGrp="1"/>
          </p:cNvSpPr>
          <p:nvPr>
            <p:ph idx="1"/>
          </p:nvPr>
        </p:nvSpPr>
        <p:spPr>
          <a:xfrm>
            <a:off x="1435608" y="1066800"/>
            <a:ext cx="7498080" cy="5181600"/>
          </a:xfrm>
        </p:spPr>
        <p:txBody>
          <a:bodyPr>
            <a:normAutofit/>
          </a:bodyPr>
          <a:lstStyle/>
          <a:p>
            <a:pPr algn="just"/>
            <a:r>
              <a:rPr lang="en-US" dirty="0" smtClean="0">
                <a:latin typeface="Calibri" pitchFamily="34" charset="0"/>
              </a:rPr>
              <a:t>The application processing is done separately for database queries and updates and for business logic processing and user interface presentation. </a:t>
            </a:r>
          </a:p>
          <a:p>
            <a:pPr algn="just"/>
            <a:r>
              <a:rPr lang="en-US" dirty="0" smtClean="0">
                <a:latin typeface="Calibri" pitchFamily="34" charset="0"/>
              </a:rPr>
              <a:t>The network binds the back-end of an application to the front-end, although both tiers can be present on the same hardware.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Module – </a:t>
            </a:r>
            <a:r>
              <a:rPr lang="fr-FR" b="1" dirty="0" smtClean="0"/>
              <a:t>2</a:t>
            </a:r>
            <a:r>
              <a:rPr lang="en-US" b="1" dirty="0" smtClean="0"/>
              <a:t> (</a:t>
            </a:r>
            <a:r>
              <a:rPr lang="fr-FR" b="1" dirty="0" smtClean="0"/>
              <a:t>Client/Server Application Components</a:t>
            </a:r>
            <a:r>
              <a:rPr lang="en-US" b="1" dirty="0" smtClean="0"/>
              <a:t>) </a:t>
            </a:r>
            <a:endParaRPr lang="en-US" dirty="0"/>
          </a:p>
        </p:txBody>
      </p:sp>
      <p:sp>
        <p:nvSpPr>
          <p:cNvPr id="3" name="Content Placeholder 2"/>
          <p:cNvSpPr>
            <a:spLocks noGrp="1"/>
          </p:cNvSpPr>
          <p:nvPr>
            <p:ph idx="1"/>
          </p:nvPr>
        </p:nvSpPr>
        <p:spPr>
          <a:xfrm>
            <a:off x="1435608" y="1676400"/>
            <a:ext cx="7498080" cy="4572000"/>
          </a:xfrm>
        </p:spPr>
        <p:txBody>
          <a:bodyPr>
            <a:normAutofit fontScale="92500" lnSpcReduction="20000"/>
          </a:bodyPr>
          <a:lstStyle/>
          <a:p>
            <a:r>
              <a:rPr lang="en-US" dirty="0" smtClean="0"/>
              <a:t>Classification of Client/Server Systems</a:t>
            </a:r>
          </a:p>
          <a:p>
            <a:r>
              <a:rPr lang="en-US" dirty="0" smtClean="0"/>
              <a:t> Two-Tier Computing</a:t>
            </a:r>
          </a:p>
          <a:p>
            <a:r>
              <a:rPr lang="en-US" dirty="0" smtClean="0"/>
              <a:t> Middleware</a:t>
            </a:r>
          </a:p>
          <a:p>
            <a:r>
              <a:rPr lang="en-US" dirty="0" smtClean="0"/>
              <a:t> Three-Tier Computing</a:t>
            </a:r>
          </a:p>
          <a:p>
            <a:r>
              <a:rPr lang="en-US" dirty="0" smtClean="0"/>
              <a:t> Model View Controller (MVC)</a:t>
            </a:r>
          </a:p>
          <a:p>
            <a:r>
              <a:rPr lang="en-US" dirty="0" smtClean="0"/>
              <a:t> Principles behind Client/Server Systems. </a:t>
            </a:r>
          </a:p>
          <a:p>
            <a:r>
              <a:rPr lang="en-US" dirty="0" smtClean="0"/>
              <a:t>Client/Server Topologies</a:t>
            </a:r>
          </a:p>
          <a:p>
            <a:r>
              <a:rPr lang="en-US" dirty="0" smtClean="0"/>
              <a:t> Existing Client/Server Architecture. </a:t>
            </a:r>
          </a:p>
          <a:p>
            <a:r>
              <a:rPr lang="en-US" dirty="0" smtClean="0"/>
              <a:t>Architecture for Business Information System.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a:bodyPr>
          <a:lstStyle/>
          <a:p>
            <a:pPr algn="just"/>
            <a:r>
              <a:rPr lang="en-US" dirty="0" smtClean="0">
                <a:latin typeface="Calibri" pitchFamily="34" charset="0"/>
              </a:rPr>
              <a:t>Sometimes, the application logic (the real business logic) is located in both the client program and in the database itself. </a:t>
            </a:r>
          </a:p>
          <a:p>
            <a:pPr algn="just"/>
            <a:r>
              <a:rPr lang="en-US" dirty="0" smtClean="0">
                <a:latin typeface="Calibri" pitchFamily="34" charset="0"/>
              </a:rPr>
              <a:t>Quite often, the business logic is merged into the presentation logic on the client side. </a:t>
            </a:r>
          </a:p>
          <a:p>
            <a:pPr algn="just"/>
            <a:r>
              <a:rPr lang="en-US" dirty="0" smtClean="0">
                <a:latin typeface="Calibri" pitchFamily="34" charset="0"/>
              </a:rPr>
              <a:t>As a result, code maintenance and reusability become difficult to achieve on the client side. </a:t>
            </a:r>
          </a:p>
          <a:p>
            <a:pPr algn="just"/>
            <a:r>
              <a:rPr lang="en-US" dirty="0" smtClean="0">
                <a:latin typeface="Calibri" pitchFamily="34" charset="0"/>
              </a:rPr>
              <a:t>On the database side, logic is often developed using stored procedures.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019800"/>
          </a:xfrm>
        </p:spPr>
        <p:txBody>
          <a:bodyPr>
            <a:normAutofit/>
          </a:bodyPr>
          <a:lstStyle/>
          <a:p>
            <a:pPr algn="just"/>
            <a:r>
              <a:rPr lang="en-US" sz="2400" dirty="0" smtClean="0"/>
              <a:t>In the two-tier architecture, if the Client/Server application has a number of business rules needed to be processed, then those rules can reside at either the Client or at the Server.</a:t>
            </a:r>
            <a:endParaRPr lang="en-US" sz="2400" dirty="0"/>
          </a:p>
        </p:txBody>
      </p:sp>
      <p:pic>
        <p:nvPicPr>
          <p:cNvPr id="4098" name="Picture 2"/>
          <p:cNvPicPr>
            <a:picLocks noChangeAspect="1" noChangeArrowheads="1"/>
          </p:cNvPicPr>
          <p:nvPr/>
        </p:nvPicPr>
        <p:blipFill>
          <a:blip r:embed="rId2"/>
          <a:srcRect/>
          <a:stretch>
            <a:fillRect/>
          </a:stretch>
        </p:blipFill>
        <p:spPr bwMode="auto">
          <a:xfrm>
            <a:off x="1295400" y="1828800"/>
            <a:ext cx="756285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5943600"/>
          </a:xfrm>
        </p:spPr>
        <p:txBody>
          <a:bodyPr>
            <a:normAutofit fontScale="92500" lnSpcReduction="20000"/>
          </a:bodyPr>
          <a:lstStyle/>
          <a:p>
            <a:pPr algn="just"/>
            <a:r>
              <a:rPr lang="en-US" dirty="0" smtClean="0"/>
              <a:t>The architecture of any client/server environment is by definition at least a two-tier system, the client being the first tier and the server being the second.</a:t>
            </a:r>
          </a:p>
          <a:p>
            <a:pPr algn="just"/>
            <a:r>
              <a:rPr lang="en-US" dirty="0" smtClean="0"/>
              <a:t>The Client requests services directly from server i.e. client communicates directly with the server without the help of another server or server process. </a:t>
            </a:r>
          </a:p>
          <a:p>
            <a:pPr algn="just"/>
            <a:r>
              <a:rPr lang="en-US" dirty="0" smtClean="0"/>
              <a:t>In a typical two-tier implementation, SQL statements are issued by the application and then handed on by the driver to the database for execution. </a:t>
            </a:r>
          </a:p>
          <a:p>
            <a:pPr algn="just"/>
            <a:r>
              <a:rPr lang="en-US" dirty="0" smtClean="0"/>
              <a:t>The results are then sent back via the same mechanism, but in the reverse direction.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676400" y="685800"/>
            <a:ext cx="6334125" cy="5114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libri" pitchFamily="34" charset="0"/>
              </a:rPr>
              <a:t>Advantages of two-tier systems</a:t>
            </a:r>
            <a:endParaRPr lang="en-US" dirty="0">
              <a:latin typeface="Calibri" pitchFamily="34" charset="0"/>
            </a:endParaRPr>
          </a:p>
        </p:txBody>
      </p:sp>
      <p:sp>
        <p:nvSpPr>
          <p:cNvPr id="3" name="Content Placeholder 2"/>
          <p:cNvSpPr>
            <a:spLocks noGrp="1"/>
          </p:cNvSpPr>
          <p:nvPr>
            <p:ph idx="1"/>
          </p:nvPr>
        </p:nvSpPr>
        <p:spPr>
          <a:xfrm>
            <a:off x="990600" y="1447800"/>
            <a:ext cx="7943088" cy="4800600"/>
          </a:xfrm>
        </p:spPr>
        <p:txBody>
          <a:bodyPr>
            <a:normAutofit fontScale="85000" lnSpcReduction="10000"/>
          </a:bodyPr>
          <a:lstStyle/>
          <a:p>
            <a:pPr algn="just"/>
            <a:r>
              <a:rPr lang="en-US" dirty="0" smtClean="0">
                <a:latin typeface="Calibri" pitchFamily="34" charset="0"/>
              </a:rPr>
              <a:t>Availability of well-integrated PC-based tools like, Power Builder, MS Access, 4 GL tools provided by the RDBMS manufacturer, remote SQL, ODBC.</a:t>
            </a:r>
          </a:p>
          <a:p>
            <a:pPr algn="just"/>
            <a:r>
              <a:rPr lang="en-US" dirty="0" smtClean="0">
                <a:latin typeface="Calibri" pitchFamily="34" charset="0"/>
              </a:rPr>
              <a:t>Tools are relatively inexpensive.</a:t>
            </a:r>
          </a:p>
          <a:p>
            <a:pPr algn="just"/>
            <a:r>
              <a:rPr lang="en-US" dirty="0" smtClean="0">
                <a:latin typeface="Calibri" pitchFamily="34" charset="0"/>
              </a:rPr>
              <a:t>Least complicated to implement.</a:t>
            </a:r>
          </a:p>
          <a:p>
            <a:pPr algn="just"/>
            <a:r>
              <a:rPr lang="en-US" dirty="0" smtClean="0">
                <a:latin typeface="Calibri" pitchFamily="34" charset="0"/>
              </a:rPr>
              <a:t>PC-based tools show Rapid Application Development (RAD) i.e., the application can be developed in a comparatively short time.</a:t>
            </a:r>
          </a:p>
          <a:p>
            <a:pPr algn="just"/>
            <a:r>
              <a:rPr lang="en-US" dirty="0" smtClean="0">
                <a:latin typeface="Calibri" pitchFamily="34" charset="0"/>
              </a:rPr>
              <a:t>The 2-tier Client/Server provides much more attractive graphical user interface (GUI) applications than was possible with earlier technology.</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lstStyle/>
          <a:p>
            <a:pPr algn="just"/>
            <a:r>
              <a:rPr lang="en-US" dirty="0" smtClean="0"/>
              <a:t>Architecture maintains a persistent connection between the client and database, thereby eliminating overhead associated with the opening and closing of connections.</a:t>
            </a:r>
          </a:p>
          <a:p>
            <a:pPr algn="just"/>
            <a:r>
              <a:rPr lang="en-US" dirty="0" smtClean="0"/>
              <a:t>Faster than three-tier implementation.</a:t>
            </a:r>
          </a:p>
          <a:p>
            <a:pPr algn="just"/>
            <a:r>
              <a:rPr lang="en-US" dirty="0" smtClean="0"/>
              <a:t>Offers a great deal of flexibility and simplicity in management.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Autofit/>
          </a:bodyPr>
          <a:lstStyle/>
          <a:p>
            <a:r>
              <a:rPr lang="en-US" sz="3200" b="1" dirty="0" smtClean="0">
                <a:latin typeface="Calibri" pitchFamily="34" charset="0"/>
              </a:rPr>
              <a:t>Disadvantages of two-tier architecture </a:t>
            </a:r>
            <a:endParaRPr lang="en-US" sz="3200" dirty="0">
              <a:latin typeface="Calibri" pitchFamily="34" charset="0"/>
            </a:endParaRPr>
          </a:p>
        </p:txBody>
      </p:sp>
      <p:sp>
        <p:nvSpPr>
          <p:cNvPr id="3" name="Content Placeholder 2"/>
          <p:cNvSpPr>
            <a:spLocks noGrp="1"/>
          </p:cNvSpPr>
          <p:nvPr>
            <p:ph idx="1"/>
          </p:nvPr>
        </p:nvSpPr>
        <p:spPr>
          <a:xfrm>
            <a:off x="1435608" y="914400"/>
            <a:ext cx="7498080" cy="5334000"/>
          </a:xfrm>
        </p:spPr>
        <p:txBody>
          <a:bodyPr>
            <a:noAutofit/>
          </a:bodyPr>
          <a:lstStyle/>
          <a:p>
            <a:pPr algn="just"/>
            <a:r>
              <a:rPr lang="en-US" sz="2200" dirty="0" smtClean="0">
                <a:latin typeface="Calibri" pitchFamily="34" charset="0"/>
              </a:rPr>
              <a:t>As the application development is done on client side, maintenance cost of application, as well as client side tools etc. is expensive. That is why in 2-tier architecture the client is called </a:t>
            </a:r>
            <a:r>
              <a:rPr lang="en-US" sz="2200" b="1" i="1" dirty="0" smtClean="0">
                <a:latin typeface="Calibri" pitchFamily="34" charset="0"/>
              </a:rPr>
              <a:t>‘fat client’.</a:t>
            </a:r>
          </a:p>
          <a:p>
            <a:pPr algn="just"/>
            <a:r>
              <a:rPr lang="en-US" sz="2200" b="1" i="1" dirty="0" smtClean="0">
                <a:latin typeface="Calibri" pitchFamily="34" charset="0"/>
              </a:rPr>
              <a:t>Increased network load: </a:t>
            </a:r>
            <a:r>
              <a:rPr lang="en-US" sz="2200" dirty="0" smtClean="0">
                <a:latin typeface="Calibri" pitchFamily="34" charset="0"/>
              </a:rPr>
              <a:t>Since actual processing of data takes on the remote client, the data has to be transported over the network. This leads to the </a:t>
            </a:r>
            <a:r>
              <a:rPr lang="en-US" sz="2200" b="1" i="1" dirty="0" smtClean="0">
                <a:latin typeface="Calibri" pitchFamily="34" charset="0"/>
              </a:rPr>
              <a:t>increased network stress</a:t>
            </a:r>
            <a:r>
              <a:rPr lang="en-US" sz="2200" dirty="0" smtClean="0">
                <a:latin typeface="Calibri" pitchFamily="34" charset="0"/>
              </a:rPr>
              <a:t>.</a:t>
            </a:r>
          </a:p>
          <a:p>
            <a:pPr algn="just"/>
            <a:r>
              <a:rPr lang="en-US" sz="2200" dirty="0" smtClean="0">
                <a:latin typeface="Calibri" pitchFamily="34" charset="0"/>
              </a:rPr>
              <a:t>Applications are loaded on individual PC i.e. each application is bound to an individual PC. For this reason, </a:t>
            </a:r>
            <a:r>
              <a:rPr lang="en-US" sz="2200" b="1" dirty="0" smtClean="0">
                <a:latin typeface="Calibri" pitchFamily="34" charset="0"/>
              </a:rPr>
              <a:t>the application logic cannot be reused.</a:t>
            </a:r>
          </a:p>
          <a:p>
            <a:pPr algn="just"/>
            <a:r>
              <a:rPr lang="en-US" sz="2200" dirty="0" smtClean="0">
                <a:latin typeface="Calibri" pitchFamily="34" charset="0"/>
              </a:rPr>
              <a:t>Due to dynamic business scenario, business processes/logic have to be changed. These changed processes have to be implemented in all individual PCs. Not only that, the programs have to undergo quality control to check whether all the programs generate the same result or not.</a:t>
            </a:r>
            <a:endParaRPr lang="en-US" sz="2200" dirty="0">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04800"/>
            <a:ext cx="7943088" cy="5943600"/>
          </a:xfrm>
        </p:spPr>
        <p:txBody>
          <a:bodyPr>
            <a:normAutofit fontScale="77500" lnSpcReduction="20000"/>
          </a:bodyPr>
          <a:lstStyle/>
          <a:p>
            <a:pPr algn="just">
              <a:lnSpc>
                <a:spcPct val="120000"/>
              </a:lnSpc>
            </a:pPr>
            <a:r>
              <a:rPr lang="en-US" b="1" i="1" dirty="0" smtClean="0"/>
              <a:t>Software distribution procedure is complicated </a:t>
            </a:r>
            <a:r>
              <a:rPr lang="en-US" dirty="0" smtClean="0"/>
              <a:t>in 2-tier Client/Server model. As all the application logic is executed on the PCs, all these machine have to be updated in case of a new release. The procedure is complicated, expensive, prone to errors and time consuming.</a:t>
            </a:r>
          </a:p>
          <a:p>
            <a:pPr algn="just">
              <a:lnSpc>
                <a:spcPct val="120000"/>
              </a:lnSpc>
            </a:pPr>
            <a:r>
              <a:rPr lang="en-US" dirty="0" smtClean="0"/>
              <a:t>PCs are considered to be </a:t>
            </a:r>
            <a:r>
              <a:rPr lang="en-US" b="1" i="1" dirty="0" smtClean="0"/>
              <a:t>weak in terms of security</a:t>
            </a:r>
            <a:r>
              <a:rPr lang="en-US" dirty="0" smtClean="0"/>
              <a:t> i.e., they are relatively easy to crack.</a:t>
            </a:r>
          </a:p>
          <a:p>
            <a:pPr algn="just">
              <a:lnSpc>
                <a:spcPct val="120000"/>
              </a:lnSpc>
            </a:pPr>
            <a:r>
              <a:rPr lang="en-US" dirty="0" smtClean="0"/>
              <a:t>Most currently available drivers require that native libraries be loaded on a client machine.</a:t>
            </a:r>
          </a:p>
          <a:p>
            <a:pPr algn="just">
              <a:lnSpc>
                <a:spcPct val="120000"/>
              </a:lnSpc>
            </a:pPr>
            <a:r>
              <a:rPr lang="en-US" dirty="0" smtClean="0"/>
              <a:t>Load configurations must be maintained for native code if required by the driver.</a:t>
            </a:r>
          </a:p>
          <a:p>
            <a:pPr algn="just">
              <a:lnSpc>
                <a:spcPct val="120000"/>
              </a:lnSpc>
            </a:pPr>
            <a:r>
              <a:rPr lang="en-US" dirty="0" smtClean="0"/>
              <a:t>Problem areas are encountered upon implementing this architecture on the Internet.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libri" pitchFamily="34" charset="0"/>
              </a:rPr>
              <a:t>Three-tier Client/Server Model</a:t>
            </a:r>
            <a:endParaRPr lang="en-US" dirty="0">
              <a:latin typeface="Calibri" pitchFamily="34" charset="0"/>
            </a:endParaRPr>
          </a:p>
        </p:txBody>
      </p:sp>
      <p:sp>
        <p:nvSpPr>
          <p:cNvPr id="3" name="Content Placeholder 2"/>
          <p:cNvSpPr>
            <a:spLocks noGrp="1"/>
          </p:cNvSpPr>
          <p:nvPr>
            <p:ph idx="1"/>
          </p:nvPr>
        </p:nvSpPr>
        <p:spPr>
          <a:xfrm>
            <a:off x="1435608" y="1447800"/>
            <a:ext cx="7498080" cy="5181600"/>
          </a:xfrm>
        </p:spPr>
        <p:txBody>
          <a:bodyPr/>
          <a:lstStyle/>
          <a:p>
            <a:pPr algn="just"/>
            <a:r>
              <a:rPr lang="en-US" dirty="0" smtClean="0">
                <a:latin typeface="Calibri" pitchFamily="34" charset="0"/>
              </a:rPr>
              <a:t>To avoid embedding the application’s logic at both the database side and the client side, a third software tier is inserted in between. </a:t>
            </a:r>
          </a:p>
          <a:p>
            <a:pPr algn="just"/>
            <a:r>
              <a:rPr lang="en-US" dirty="0" smtClean="0">
                <a:latin typeface="Calibri" pitchFamily="34" charset="0"/>
              </a:rPr>
              <a:t>In the three-tier architecture, most of the </a:t>
            </a:r>
            <a:r>
              <a:rPr lang="en-US" b="1" i="1" dirty="0" smtClean="0">
                <a:latin typeface="Calibri" pitchFamily="34" charset="0"/>
              </a:rPr>
              <a:t>business logic is located in the middle tier.</a:t>
            </a:r>
          </a:p>
          <a:p>
            <a:pPr algn="just"/>
            <a:r>
              <a:rPr lang="en-US" dirty="0" smtClean="0">
                <a:latin typeface="Calibri" pitchFamily="34" charset="0"/>
              </a:rPr>
              <a:t>In this structure, when the business activity or business rules change, only the middle tier must be modified.</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pPr algn="just"/>
            <a:r>
              <a:rPr lang="en-US" dirty="0" smtClean="0">
                <a:latin typeface="Calibri" pitchFamily="34" charset="0"/>
              </a:rPr>
              <a:t>In three-tier architecture, the business system must provide three types of main services:</a:t>
            </a:r>
          </a:p>
          <a:p>
            <a:pPr lvl="1" algn="just"/>
            <a:r>
              <a:rPr lang="en-US" b="1" dirty="0" smtClean="0">
                <a:latin typeface="Calibri" pitchFamily="34" charset="0"/>
              </a:rPr>
              <a:t>Presentation (GUI) or user services</a:t>
            </a:r>
          </a:p>
          <a:p>
            <a:pPr lvl="1" algn="just"/>
            <a:r>
              <a:rPr lang="en-US" b="1" dirty="0" smtClean="0">
                <a:latin typeface="Calibri" pitchFamily="34" charset="0"/>
              </a:rPr>
              <a:t>Application services or business rules</a:t>
            </a:r>
          </a:p>
          <a:p>
            <a:pPr lvl="1" algn="just"/>
            <a:r>
              <a:rPr lang="en-US" b="1" dirty="0" smtClean="0">
                <a:latin typeface="Calibri" pitchFamily="34" charset="0"/>
              </a:rPr>
              <a:t>Database services or data server</a:t>
            </a:r>
            <a:endParaRPr lang="en-US" dirty="0" smtClean="0">
              <a:latin typeface="Calibri" pitchFamily="34" charset="0"/>
            </a:endParaRPr>
          </a:p>
          <a:p>
            <a:pPr algn="just"/>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b="1" dirty="0" smtClean="0">
                <a:latin typeface="Calibri" pitchFamily="34" charset="0"/>
              </a:rPr>
              <a:t>Client/Server: Fat or Thin</a:t>
            </a:r>
            <a:endParaRPr lang="en-US" dirty="0">
              <a:latin typeface="Calibri" pitchFamily="34" charset="0"/>
            </a:endParaRPr>
          </a:p>
        </p:txBody>
      </p:sp>
      <p:sp>
        <p:nvSpPr>
          <p:cNvPr id="3" name="Content Placeholder 2"/>
          <p:cNvSpPr>
            <a:spLocks noGrp="1"/>
          </p:cNvSpPr>
          <p:nvPr>
            <p:ph idx="1"/>
          </p:nvPr>
        </p:nvSpPr>
        <p:spPr>
          <a:xfrm>
            <a:off x="1066800" y="914400"/>
            <a:ext cx="7866888" cy="5334000"/>
          </a:xfrm>
        </p:spPr>
        <p:txBody>
          <a:bodyPr>
            <a:noAutofit/>
          </a:bodyPr>
          <a:lstStyle/>
          <a:p>
            <a:pPr algn="just">
              <a:lnSpc>
                <a:spcPct val="120000"/>
              </a:lnSpc>
            </a:pPr>
            <a:r>
              <a:rPr lang="en-US" sz="2800" b="1" i="1" dirty="0" smtClean="0">
                <a:latin typeface="Calibri" pitchFamily="34" charset="0"/>
              </a:rPr>
              <a:t>A Client or a Server is so named depending on the extent to which the processing is shared between the client and server.</a:t>
            </a:r>
          </a:p>
          <a:p>
            <a:pPr algn="just">
              <a:lnSpc>
                <a:spcPct val="120000"/>
              </a:lnSpc>
            </a:pPr>
            <a:r>
              <a:rPr lang="en-US" sz="2800" dirty="0" smtClean="0">
                <a:latin typeface="Calibri" pitchFamily="34" charset="0"/>
              </a:rPr>
              <a:t> A </a:t>
            </a:r>
            <a:r>
              <a:rPr lang="en-US" sz="2800" b="1" dirty="0" smtClean="0">
                <a:latin typeface="Calibri" pitchFamily="34" charset="0"/>
              </a:rPr>
              <a:t>thin client </a:t>
            </a:r>
            <a:r>
              <a:rPr lang="en-US" sz="2800" dirty="0" smtClean="0">
                <a:latin typeface="Calibri" pitchFamily="34" charset="0"/>
              </a:rPr>
              <a:t>is one that conducts a minimum of processing on the client side.</a:t>
            </a:r>
          </a:p>
          <a:p>
            <a:pPr algn="just">
              <a:lnSpc>
                <a:spcPct val="120000"/>
              </a:lnSpc>
            </a:pPr>
            <a:r>
              <a:rPr lang="en-US" sz="2800" dirty="0" smtClean="0">
                <a:latin typeface="Calibri" pitchFamily="34" charset="0"/>
              </a:rPr>
              <a:t>A </a:t>
            </a:r>
            <a:r>
              <a:rPr lang="en-US" sz="2800" b="1" dirty="0" smtClean="0">
                <a:latin typeface="Calibri" pitchFamily="34" charset="0"/>
              </a:rPr>
              <a:t>fat client </a:t>
            </a:r>
            <a:r>
              <a:rPr lang="en-US" sz="2800" dirty="0" smtClean="0">
                <a:latin typeface="Calibri" pitchFamily="34" charset="0"/>
              </a:rPr>
              <a:t>is one that carries a relatively larger proportion of processing load. </a:t>
            </a:r>
          </a:p>
          <a:p>
            <a:pPr algn="just">
              <a:lnSpc>
                <a:spcPct val="120000"/>
              </a:lnSpc>
            </a:pPr>
            <a:r>
              <a:rPr lang="en-US" sz="2800" dirty="0" smtClean="0">
                <a:latin typeface="Calibri" pitchFamily="34" charset="0"/>
              </a:rPr>
              <a:t>The concept of Fat Clients or Fat Servers is given by one of the important criterion - </a:t>
            </a:r>
            <a:r>
              <a:rPr lang="en-US" sz="2800" b="1" i="1" dirty="0" smtClean="0">
                <a:latin typeface="Calibri" pitchFamily="34" charset="0"/>
              </a:rPr>
              <a:t>how much of an application is placed at the client end vs. the server end</a:t>
            </a:r>
            <a:r>
              <a:rPr lang="en-US" sz="2800" dirty="0" smtClean="0">
                <a:latin typeface="Calibri" pitchFamily="34" charset="0"/>
              </a:rPr>
              <a:t>.</a:t>
            </a:r>
            <a:endParaRPr lang="en-US" sz="2800" dirty="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35608" y="457200"/>
            <a:ext cx="7498080" cy="5791200"/>
          </a:xfrm>
        </p:spPr>
        <p:txBody>
          <a:bodyPr>
            <a:normAutofit/>
          </a:bodyPr>
          <a:lstStyle/>
          <a:p>
            <a:r>
              <a:rPr lang="en-US" b="1" dirty="0" smtClean="0">
                <a:latin typeface="Calibri" pitchFamily="34" charset="0"/>
              </a:rPr>
              <a:t>Presentation (GUI) or user services: </a:t>
            </a:r>
          </a:p>
          <a:p>
            <a:pPr algn="just"/>
            <a:r>
              <a:rPr lang="en-US" dirty="0" smtClean="0">
                <a:latin typeface="Calibri" pitchFamily="34" charset="0"/>
              </a:rPr>
              <a:t>Include maintaining the graphical user interface and generating what users see on the monitor. </a:t>
            </a:r>
          </a:p>
          <a:p>
            <a:r>
              <a:rPr lang="en-US" b="1" dirty="0" smtClean="0">
                <a:latin typeface="Calibri" pitchFamily="34" charset="0"/>
              </a:rPr>
              <a:t>Presentation Logic</a:t>
            </a:r>
            <a:r>
              <a:rPr lang="en-US" dirty="0" smtClean="0">
                <a:latin typeface="Calibri" pitchFamily="34" charset="0"/>
              </a:rPr>
              <a:t> dealing with:</a:t>
            </a:r>
          </a:p>
          <a:p>
            <a:pPr lvl="1"/>
            <a:r>
              <a:rPr lang="en-US" sz="3200" dirty="0" smtClean="0">
                <a:latin typeface="Calibri" pitchFamily="34" charset="0"/>
              </a:rPr>
              <a:t> Screen formatting</a:t>
            </a:r>
          </a:p>
          <a:p>
            <a:pPr lvl="1"/>
            <a:r>
              <a:rPr lang="en-US" sz="3200" dirty="0" smtClean="0">
                <a:latin typeface="Calibri" pitchFamily="34" charset="0"/>
              </a:rPr>
              <a:t> Windows management</a:t>
            </a:r>
          </a:p>
          <a:p>
            <a:pPr lvl="1"/>
            <a:r>
              <a:rPr lang="en-US" sz="3200" dirty="0" smtClean="0">
                <a:latin typeface="Calibri" pitchFamily="34" charset="0"/>
              </a:rPr>
              <a:t> Input editing</a:t>
            </a:r>
          </a:p>
          <a:p>
            <a:pPr lvl="1"/>
            <a:r>
              <a:rPr lang="en-US" sz="3200" dirty="0" smtClean="0">
                <a:latin typeface="Calibri" pitchFamily="34" charset="0"/>
              </a:rPr>
              <a:t> What-if analysis</a:t>
            </a:r>
            <a:endParaRPr lang="en-US" sz="3200" dirty="0">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66800" y="228600"/>
            <a:ext cx="7866888" cy="6400800"/>
          </a:xfrm>
        </p:spPr>
        <p:txBody>
          <a:bodyPr>
            <a:normAutofit fontScale="92500" lnSpcReduction="20000"/>
          </a:bodyPr>
          <a:lstStyle/>
          <a:p>
            <a:pPr algn="just"/>
            <a:r>
              <a:rPr lang="en-US" b="1" dirty="0" smtClean="0">
                <a:latin typeface="Calibri" pitchFamily="34" charset="0"/>
              </a:rPr>
              <a:t>Application services or business rules: </a:t>
            </a:r>
          </a:p>
          <a:p>
            <a:pPr algn="just"/>
            <a:r>
              <a:rPr lang="en-US" dirty="0" smtClean="0">
                <a:latin typeface="Calibri" pitchFamily="34" charset="0"/>
              </a:rPr>
              <a:t>These include executing applications and controlling program flow. </a:t>
            </a:r>
            <a:r>
              <a:rPr lang="en-US" b="1" dirty="0" smtClean="0">
                <a:latin typeface="Calibri" pitchFamily="34" charset="0"/>
              </a:rPr>
              <a:t>Business logic </a:t>
            </a:r>
            <a:r>
              <a:rPr lang="en-US" dirty="0" smtClean="0">
                <a:latin typeface="Calibri" pitchFamily="34" charset="0"/>
              </a:rPr>
              <a:t>dealing with:</a:t>
            </a:r>
          </a:p>
          <a:p>
            <a:pPr lvl="1" algn="just"/>
            <a:r>
              <a:rPr lang="en-US" dirty="0" smtClean="0">
                <a:latin typeface="Calibri" pitchFamily="34" charset="0"/>
              </a:rPr>
              <a:t> Domain and range validation</a:t>
            </a:r>
          </a:p>
          <a:p>
            <a:pPr lvl="1" algn="just"/>
            <a:r>
              <a:rPr lang="en-US" dirty="0" smtClean="0">
                <a:latin typeface="Calibri" pitchFamily="34" charset="0"/>
              </a:rPr>
              <a:t> Data dependency validation</a:t>
            </a:r>
          </a:p>
          <a:p>
            <a:pPr lvl="1" algn="just"/>
            <a:r>
              <a:rPr lang="en-US" dirty="0" smtClean="0">
                <a:latin typeface="Calibri" pitchFamily="34" charset="0"/>
              </a:rPr>
              <a:t> Request/response architecture of Inter Process Communication level</a:t>
            </a:r>
          </a:p>
          <a:p>
            <a:pPr lvl="1" algn="just"/>
            <a:endParaRPr lang="en-US" dirty="0" smtClean="0">
              <a:latin typeface="Calibri" pitchFamily="34" charset="0"/>
            </a:endParaRPr>
          </a:p>
          <a:p>
            <a:pPr algn="just"/>
            <a:r>
              <a:rPr lang="en-US" dirty="0" smtClean="0">
                <a:latin typeface="Calibri" pitchFamily="34" charset="0"/>
              </a:rPr>
              <a:t> </a:t>
            </a:r>
            <a:r>
              <a:rPr lang="en-US" b="1" dirty="0" smtClean="0">
                <a:latin typeface="Calibri" pitchFamily="34" charset="0"/>
              </a:rPr>
              <a:t>Database services or data server: </a:t>
            </a:r>
            <a:r>
              <a:rPr lang="en-US" dirty="0" smtClean="0">
                <a:latin typeface="Calibri" pitchFamily="34" charset="0"/>
              </a:rPr>
              <a:t>Which refers to the management of underlying databases. </a:t>
            </a:r>
            <a:r>
              <a:rPr lang="en-US" b="1" dirty="0" smtClean="0">
                <a:latin typeface="Calibri" pitchFamily="34" charset="0"/>
              </a:rPr>
              <a:t>Server logic </a:t>
            </a:r>
            <a:r>
              <a:rPr lang="en-US" dirty="0" smtClean="0">
                <a:latin typeface="Calibri" pitchFamily="34" charset="0"/>
              </a:rPr>
              <a:t>deals with:</a:t>
            </a:r>
          </a:p>
          <a:p>
            <a:pPr lvl="1" algn="just"/>
            <a:r>
              <a:rPr lang="en-US" dirty="0" smtClean="0">
                <a:latin typeface="Calibri" pitchFamily="34" charset="0"/>
              </a:rPr>
              <a:t> Data access</a:t>
            </a:r>
          </a:p>
          <a:p>
            <a:pPr lvl="1" algn="just"/>
            <a:r>
              <a:rPr lang="en-US" dirty="0" smtClean="0">
                <a:latin typeface="Calibri" pitchFamily="34" charset="0"/>
              </a:rPr>
              <a:t> Data management</a:t>
            </a:r>
          </a:p>
          <a:p>
            <a:pPr lvl="1" algn="just"/>
            <a:r>
              <a:rPr lang="en-US" dirty="0" smtClean="0">
                <a:latin typeface="Calibri" pitchFamily="34" charset="0"/>
              </a:rPr>
              <a:t> Data security</a:t>
            </a:r>
          </a:p>
          <a:p>
            <a:pPr lvl="1" algn="just"/>
            <a:r>
              <a:rPr lang="en-US" dirty="0" smtClean="0">
                <a:latin typeface="Calibri" pitchFamily="34" charset="0"/>
              </a:rPr>
              <a:t> SQL parsing</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43000" y="1066800"/>
            <a:ext cx="7710876"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0" y="838200"/>
            <a:ext cx="6400800" cy="4810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019800"/>
          </a:xfrm>
        </p:spPr>
        <p:txBody>
          <a:bodyPr>
            <a:normAutofit fontScale="92500" lnSpcReduction="10000"/>
          </a:bodyPr>
          <a:lstStyle/>
          <a:p>
            <a:pPr algn="just"/>
            <a:r>
              <a:rPr lang="en-US" dirty="0" smtClean="0">
                <a:latin typeface="Calibri" pitchFamily="34" charset="0"/>
              </a:rPr>
              <a:t>In three-tier model, a third server is employed to handle requests from the client and then pass them off to the database server. </a:t>
            </a:r>
          </a:p>
          <a:p>
            <a:pPr algn="just"/>
            <a:r>
              <a:rPr lang="en-US" dirty="0" smtClean="0">
                <a:latin typeface="Calibri" pitchFamily="34" charset="0"/>
              </a:rPr>
              <a:t>The third server acts as proxy for all client requests. </a:t>
            </a:r>
          </a:p>
          <a:p>
            <a:pPr algn="just"/>
            <a:r>
              <a:rPr lang="en-US" dirty="0" smtClean="0">
                <a:latin typeface="Calibri" pitchFamily="34" charset="0"/>
              </a:rPr>
              <a:t>In other words:</a:t>
            </a:r>
          </a:p>
          <a:p>
            <a:pPr algn="just"/>
            <a:r>
              <a:rPr lang="en-US" b="1" i="1" dirty="0" smtClean="0">
                <a:latin typeface="Calibri" pitchFamily="34" charset="0"/>
              </a:rPr>
              <a:t>“In three-tier client/server system the client request are handled by intermediate servers which coordinate the execution of the client request with subordinate servers.”</a:t>
            </a:r>
          </a:p>
          <a:p>
            <a:pPr algn="just"/>
            <a:r>
              <a:rPr lang="en-US" dirty="0" smtClean="0">
                <a:solidFill>
                  <a:srgbClr val="C00000"/>
                </a:solidFill>
                <a:latin typeface="Calibri" pitchFamily="34" charset="0"/>
              </a:rPr>
              <a:t>All client requests for the database are routed through the proxy server, thereby creating a more secure environment for your database.</a:t>
            </a:r>
            <a:endParaRPr lang="en-US" dirty="0">
              <a:solidFill>
                <a:srgbClr val="C00000"/>
              </a:solidFill>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867400"/>
          </a:xfrm>
        </p:spPr>
        <p:txBody>
          <a:bodyPr>
            <a:normAutofit fontScale="92500"/>
          </a:bodyPr>
          <a:lstStyle/>
          <a:p>
            <a:pPr algn="just"/>
            <a:r>
              <a:rPr lang="en-US" dirty="0" smtClean="0">
                <a:latin typeface="Calibri" pitchFamily="34" charset="0"/>
              </a:rPr>
              <a:t>The client uses a driver to translate the client’s request into a database native library call. </a:t>
            </a:r>
          </a:p>
          <a:p>
            <a:pPr algn="just"/>
            <a:r>
              <a:rPr lang="en-US" dirty="0" smtClean="0">
                <a:latin typeface="Calibri" pitchFamily="34" charset="0"/>
              </a:rPr>
              <a:t>In a three-tier environment, the driver translates the request into a “network” protocol and then makes a request via the proxy server.</a:t>
            </a:r>
          </a:p>
          <a:p>
            <a:pPr algn="just"/>
            <a:r>
              <a:rPr lang="en-US" dirty="0" smtClean="0">
                <a:latin typeface="Calibri" pitchFamily="34" charset="0"/>
              </a:rPr>
              <a:t>The proxy server makes the database request on behalf of the client and passes the results back after they have been serviced by the database. </a:t>
            </a:r>
          </a:p>
          <a:p>
            <a:pPr algn="just"/>
            <a:r>
              <a:rPr lang="en-US" dirty="0" smtClean="0">
                <a:latin typeface="Calibri" pitchFamily="34" charset="0"/>
              </a:rPr>
              <a:t>This approach eliminates the need for DBMS to be located on the same server.</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5943600"/>
          </a:xfrm>
        </p:spPr>
        <p:txBody>
          <a:bodyPr>
            <a:normAutofit/>
          </a:bodyPr>
          <a:lstStyle/>
          <a:p>
            <a:pPr algn="just"/>
            <a:r>
              <a:rPr lang="en-US" dirty="0" smtClean="0">
                <a:latin typeface="Calibri" pitchFamily="34" charset="0"/>
              </a:rPr>
              <a:t>There are a couple of </a:t>
            </a:r>
            <a:r>
              <a:rPr lang="en-US" b="1" dirty="0" smtClean="0">
                <a:latin typeface="Calibri" pitchFamily="34" charset="0"/>
              </a:rPr>
              <a:t>drawbacks</a:t>
            </a:r>
            <a:r>
              <a:rPr lang="en-US" dirty="0" smtClean="0">
                <a:latin typeface="Calibri" pitchFamily="34" charset="0"/>
              </a:rPr>
              <a:t> to this model. </a:t>
            </a:r>
          </a:p>
          <a:p>
            <a:pPr lvl="1" algn="just"/>
            <a:r>
              <a:rPr lang="en-US" sz="3200" dirty="0" smtClean="0">
                <a:latin typeface="Calibri" pitchFamily="34" charset="0"/>
              </a:rPr>
              <a:t>One is that it requires that a small server process (</a:t>
            </a:r>
            <a:r>
              <a:rPr lang="en-US" sz="3200" b="1" dirty="0" smtClean="0">
                <a:latin typeface="Calibri" pitchFamily="34" charset="0"/>
              </a:rPr>
              <a:t>listener</a:t>
            </a:r>
            <a:r>
              <a:rPr lang="en-US" sz="3200" dirty="0" smtClean="0">
                <a:latin typeface="Calibri" pitchFamily="34" charset="0"/>
              </a:rPr>
              <a:t>) be set up on the middle server. </a:t>
            </a:r>
          </a:p>
          <a:p>
            <a:pPr lvl="1" algn="just"/>
            <a:r>
              <a:rPr lang="en-US" sz="3200" dirty="0" smtClean="0">
                <a:latin typeface="Calibri" pitchFamily="34" charset="0"/>
              </a:rPr>
              <a:t>Secondly, it requires all your client requests be transmitted into a “network” protocol.</a:t>
            </a:r>
            <a:endParaRPr lang="en-US" sz="3200" dirty="0">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81000"/>
            <a:ext cx="7943088" cy="5867400"/>
          </a:xfrm>
        </p:spPr>
        <p:txBody>
          <a:bodyPr>
            <a:normAutofit/>
          </a:bodyPr>
          <a:lstStyle/>
          <a:p>
            <a:pPr algn="just"/>
            <a:r>
              <a:rPr lang="en-US" b="1" dirty="0" smtClean="0">
                <a:latin typeface="Calibri" pitchFamily="34" charset="0"/>
              </a:rPr>
              <a:t>First-tier (client-tier): </a:t>
            </a:r>
          </a:p>
          <a:p>
            <a:pPr algn="just"/>
            <a:r>
              <a:rPr lang="en-US" dirty="0" smtClean="0">
                <a:latin typeface="Calibri" pitchFamily="34" charset="0"/>
              </a:rPr>
              <a:t>The main responsibility of this tier is to receive user events and to control the user interface and presentation of data. </a:t>
            </a:r>
          </a:p>
          <a:p>
            <a:pPr algn="just"/>
            <a:r>
              <a:rPr lang="en-US" dirty="0" smtClean="0">
                <a:latin typeface="Calibri" pitchFamily="34" charset="0"/>
              </a:rPr>
              <a:t>As most of the software is removed from the client, the client is called “</a:t>
            </a:r>
            <a:r>
              <a:rPr lang="en-US" b="1" dirty="0" smtClean="0">
                <a:latin typeface="Calibri" pitchFamily="34" charset="0"/>
              </a:rPr>
              <a:t>Thin Client</a:t>
            </a:r>
            <a:r>
              <a:rPr lang="en-US" dirty="0" smtClean="0">
                <a:latin typeface="Calibri" pitchFamily="34" charset="0"/>
              </a:rPr>
              <a:t>”. </a:t>
            </a:r>
          </a:p>
          <a:p>
            <a:pPr algn="just"/>
            <a:r>
              <a:rPr lang="en-US" dirty="0" smtClean="0">
                <a:latin typeface="Calibri" pitchFamily="34" charset="0"/>
              </a:rPr>
              <a:t>Mainly </a:t>
            </a:r>
            <a:r>
              <a:rPr lang="en-US" b="1" dirty="0" smtClean="0">
                <a:latin typeface="Calibri" pitchFamily="34" charset="0"/>
              </a:rPr>
              <a:t>browser and presentation code </a:t>
            </a:r>
            <a:r>
              <a:rPr lang="en-US" dirty="0" smtClean="0">
                <a:latin typeface="Calibri" pitchFamily="34" charset="0"/>
              </a:rPr>
              <a:t>resides on this tier.</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5943600"/>
          </a:xfrm>
        </p:spPr>
        <p:txBody>
          <a:bodyPr>
            <a:normAutofit fontScale="92500" lnSpcReduction="10000"/>
          </a:bodyPr>
          <a:lstStyle/>
          <a:p>
            <a:pPr algn="just"/>
            <a:r>
              <a:rPr lang="en-US" b="1" dirty="0" smtClean="0">
                <a:latin typeface="Calibri" pitchFamily="34" charset="0"/>
              </a:rPr>
              <a:t>Second-tier (application-server-tier): </a:t>
            </a:r>
          </a:p>
          <a:p>
            <a:pPr algn="just"/>
            <a:r>
              <a:rPr lang="en-US" dirty="0" smtClean="0">
                <a:latin typeface="Calibri" pitchFamily="34" charset="0"/>
              </a:rPr>
              <a:t>The complex </a:t>
            </a:r>
            <a:r>
              <a:rPr lang="en-US" b="1" dirty="0" smtClean="0">
                <a:latin typeface="Calibri" pitchFamily="34" charset="0"/>
              </a:rPr>
              <a:t>application</a:t>
            </a:r>
            <a:r>
              <a:rPr lang="en-US" dirty="0" smtClean="0">
                <a:latin typeface="Calibri" pitchFamily="34" charset="0"/>
              </a:rPr>
              <a:t> </a:t>
            </a:r>
            <a:r>
              <a:rPr lang="en-US" b="1" dirty="0" smtClean="0">
                <a:latin typeface="Calibri" pitchFamily="34" charset="0"/>
              </a:rPr>
              <a:t>logic</a:t>
            </a:r>
            <a:r>
              <a:rPr lang="en-US" dirty="0" smtClean="0">
                <a:latin typeface="Calibri" pitchFamily="34" charset="0"/>
              </a:rPr>
              <a:t> is loaded here and available to the client tier on request from client. </a:t>
            </a:r>
          </a:p>
          <a:p>
            <a:pPr algn="just"/>
            <a:r>
              <a:rPr lang="en-US" dirty="0" smtClean="0">
                <a:latin typeface="Calibri" pitchFamily="34" charset="0"/>
              </a:rPr>
              <a:t>This level forms the central key towards solving the 2-tier problem. </a:t>
            </a:r>
          </a:p>
          <a:p>
            <a:pPr algn="just"/>
            <a:r>
              <a:rPr lang="en-US" b="1" i="1" dirty="0" smtClean="0">
                <a:latin typeface="Calibri" pitchFamily="34" charset="0"/>
              </a:rPr>
              <a:t>This tier can protect direct access of data. </a:t>
            </a:r>
          </a:p>
          <a:p>
            <a:pPr algn="just"/>
            <a:r>
              <a:rPr lang="en-US" dirty="0" smtClean="0">
                <a:latin typeface="Calibri" pitchFamily="34" charset="0"/>
              </a:rPr>
              <a:t>Object oriented analysis aims in this tier to record and abstract business processing in business projects. </a:t>
            </a:r>
          </a:p>
          <a:p>
            <a:pPr algn="just"/>
            <a:r>
              <a:rPr lang="en-US" dirty="0" smtClean="0">
                <a:latin typeface="Calibri" pitchFamily="34" charset="0"/>
              </a:rPr>
              <a:t>This way it is possible to map this tier directly from the case tools that support object oriented analysis.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5943600"/>
          </a:xfrm>
        </p:spPr>
        <p:txBody>
          <a:bodyPr>
            <a:normAutofit fontScale="92500" lnSpcReduction="20000"/>
          </a:bodyPr>
          <a:lstStyle/>
          <a:p>
            <a:pPr algn="just"/>
            <a:r>
              <a:rPr lang="en-US" b="1" dirty="0" smtClean="0">
                <a:latin typeface="Calibri" pitchFamily="34" charset="0"/>
              </a:rPr>
              <a:t>Three-tier (database-server-tier): </a:t>
            </a:r>
          </a:p>
          <a:p>
            <a:pPr algn="just"/>
            <a:r>
              <a:rPr lang="en-US" dirty="0" smtClean="0">
                <a:latin typeface="Calibri" pitchFamily="34" charset="0"/>
              </a:rPr>
              <a:t>This tier is responsible for </a:t>
            </a:r>
            <a:r>
              <a:rPr lang="en-US" b="1" dirty="0" smtClean="0">
                <a:latin typeface="Calibri" pitchFamily="34" charset="0"/>
              </a:rPr>
              <a:t>data storage</a:t>
            </a:r>
            <a:r>
              <a:rPr lang="en-US" dirty="0" smtClean="0">
                <a:latin typeface="Calibri" pitchFamily="34" charset="0"/>
              </a:rPr>
              <a:t>. </a:t>
            </a:r>
          </a:p>
          <a:p>
            <a:pPr algn="just"/>
            <a:r>
              <a:rPr lang="en-US" dirty="0" smtClean="0">
                <a:latin typeface="Calibri" pitchFamily="34" charset="0"/>
              </a:rPr>
              <a:t>This server mostly operates on a </a:t>
            </a:r>
            <a:r>
              <a:rPr lang="en-US" b="1" dirty="0" smtClean="0">
                <a:latin typeface="Calibri" pitchFamily="34" charset="0"/>
              </a:rPr>
              <a:t>relational database</a:t>
            </a:r>
            <a:r>
              <a:rPr lang="en-US" dirty="0" smtClean="0">
                <a:latin typeface="Calibri" pitchFamily="34" charset="0"/>
              </a:rPr>
              <a:t>.</a:t>
            </a:r>
          </a:p>
          <a:p>
            <a:pPr algn="just"/>
            <a:endParaRPr lang="en-US" dirty="0" smtClean="0">
              <a:latin typeface="Calibri" pitchFamily="34" charset="0"/>
            </a:endParaRPr>
          </a:p>
          <a:p>
            <a:pPr algn="just"/>
            <a:endParaRPr lang="en-US" dirty="0" smtClean="0">
              <a:latin typeface="Calibri" pitchFamily="34" charset="0"/>
            </a:endParaRPr>
          </a:p>
          <a:p>
            <a:pPr algn="just"/>
            <a:r>
              <a:rPr lang="en-US" dirty="0" smtClean="0">
                <a:latin typeface="Calibri" pitchFamily="34" charset="0"/>
              </a:rPr>
              <a:t>The boundaries between tiers are logical. </a:t>
            </a:r>
          </a:p>
          <a:p>
            <a:pPr algn="just"/>
            <a:r>
              <a:rPr lang="en-US" dirty="0" smtClean="0">
                <a:latin typeface="Calibri" pitchFamily="34" charset="0"/>
              </a:rPr>
              <a:t>One can run 3-tiers in one and the same machine. </a:t>
            </a:r>
          </a:p>
          <a:p>
            <a:pPr algn="just"/>
            <a:r>
              <a:rPr lang="en-US" dirty="0" smtClean="0">
                <a:latin typeface="Calibri" pitchFamily="34" charset="0"/>
              </a:rPr>
              <a:t>The important fact is that the system is neatly structured and well-planned definitions of the software boundaries exist between the different  tiers.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pPr algn="just"/>
            <a:r>
              <a:rPr lang="en-US" b="1" dirty="0" smtClean="0">
                <a:latin typeface="Calibri" pitchFamily="34" charset="0"/>
              </a:rPr>
              <a:t>Fat Clients: </a:t>
            </a:r>
            <a:r>
              <a:rPr lang="en-US" dirty="0" smtClean="0">
                <a:latin typeface="Calibri" pitchFamily="34" charset="0"/>
              </a:rPr>
              <a:t>This architecture places more application functionality </a:t>
            </a:r>
            <a:r>
              <a:rPr lang="en-US" i="1" dirty="0" smtClean="0">
                <a:latin typeface="Calibri" pitchFamily="34" charset="0"/>
              </a:rPr>
              <a:t>on the client machine(s).</a:t>
            </a:r>
          </a:p>
          <a:p>
            <a:pPr algn="just"/>
            <a:r>
              <a:rPr lang="en-US" dirty="0" smtClean="0">
                <a:latin typeface="Calibri" pitchFamily="34" charset="0"/>
              </a:rPr>
              <a:t>They are used in traditional of Client/Server models. </a:t>
            </a:r>
          </a:p>
          <a:p>
            <a:pPr algn="just"/>
            <a:r>
              <a:rPr lang="en-US" dirty="0" smtClean="0">
                <a:latin typeface="Calibri" pitchFamily="34" charset="0"/>
              </a:rPr>
              <a:t>Their use can be a maintenance headache for Client/Server systems.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pitchFamily="34" charset="0"/>
              </a:rPr>
              <a:t>Advantages of three-tier model</a:t>
            </a:r>
            <a:endParaRPr lang="en-US" dirty="0">
              <a:latin typeface="Calibri" pitchFamily="34" charset="0"/>
            </a:endParaRPr>
          </a:p>
        </p:txBody>
      </p:sp>
      <p:sp>
        <p:nvSpPr>
          <p:cNvPr id="3" name="Content Placeholder 2"/>
          <p:cNvSpPr>
            <a:spLocks noGrp="1"/>
          </p:cNvSpPr>
          <p:nvPr>
            <p:ph idx="1"/>
          </p:nvPr>
        </p:nvSpPr>
        <p:spPr>
          <a:xfrm>
            <a:off x="1066800" y="1447800"/>
            <a:ext cx="7866888" cy="5181600"/>
          </a:xfrm>
        </p:spPr>
        <p:txBody>
          <a:bodyPr>
            <a:normAutofit fontScale="85000" lnSpcReduction="20000"/>
          </a:bodyPr>
          <a:lstStyle/>
          <a:p>
            <a:pPr algn="just"/>
            <a:r>
              <a:rPr lang="en-US" dirty="0" smtClean="0">
                <a:solidFill>
                  <a:srgbClr val="C00000"/>
                </a:solidFill>
                <a:latin typeface="Calibri" pitchFamily="34" charset="0"/>
              </a:rPr>
              <a:t>Application maintenance is centralized </a:t>
            </a:r>
            <a:r>
              <a:rPr lang="en-US" dirty="0" smtClean="0">
                <a:latin typeface="Calibri" pitchFamily="34" charset="0"/>
              </a:rPr>
              <a:t>with the transfer of the business logic for many end users into a single application server. This eliminates the concern of software distribution that are problematic in the traditional two-tier Client/Server model.</a:t>
            </a:r>
          </a:p>
          <a:p>
            <a:pPr algn="just"/>
            <a:r>
              <a:rPr lang="en-US" dirty="0" smtClean="0">
                <a:latin typeface="Calibri" pitchFamily="34" charset="0"/>
              </a:rPr>
              <a:t>Clear separation of user-interface-control and data presentation from application logic. Through this separation </a:t>
            </a:r>
            <a:r>
              <a:rPr lang="en-US" dirty="0" smtClean="0">
                <a:solidFill>
                  <a:srgbClr val="C00000"/>
                </a:solidFill>
                <a:latin typeface="Calibri" pitchFamily="34" charset="0"/>
              </a:rPr>
              <a:t>more clients are able to have access to a wide variety of server applications</a:t>
            </a:r>
            <a:r>
              <a:rPr lang="en-US" dirty="0" smtClean="0">
                <a:latin typeface="Calibri" pitchFamily="34" charset="0"/>
              </a:rPr>
              <a:t>. The two main advantages for client-applications are clear: </a:t>
            </a:r>
            <a:r>
              <a:rPr lang="en-US" b="1" i="1" dirty="0" smtClean="0">
                <a:latin typeface="Calibri" pitchFamily="34" charset="0"/>
              </a:rPr>
              <a:t>quicker development through the reuse of pre-built business-logic components and a shorter test phas</a:t>
            </a:r>
            <a:r>
              <a:rPr lang="en-US" dirty="0" smtClean="0">
                <a:latin typeface="Calibri" pitchFamily="34" charset="0"/>
              </a:rPr>
              <a:t>e, because the server-components have already been tested.</a:t>
            </a:r>
          </a:p>
          <a:p>
            <a:pPr algn="just"/>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5943600"/>
          </a:xfrm>
        </p:spPr>
        <p:txBody>
          <a:bodyPr>
            <a:normAutofit/>
          </a:bodyPr>
          <a:lstStyle/>
          <a:p>
            <a:pPr algn="just"/>
            <a:r>
              <a:rPr lang="en-US" dirty="0" smtClean="0">
                <a:latin typeface="Calibri" pitchFamily="34" charset="0"/>
              </a:rPr>
              <a:t>Many users are able to </a:t>
            </a:r>
            <a:r>
              <a:rPr lang="en-US" dirty="0" smtClean="0">
                <a:solidFill>
                  <a:srgbClr val="C00000"/>
                </a:solidFill>
                <a:latin typeface="Calibri" pitchFamily="34" charset="0"/>
              </a:rPr>
              <a:t>access a wide variety of server applications</a:t>
            </a:r>
            <a:r>
              <a:rPr lang="en-US" dirty="0" smtClean="0">
                <a:latin typeface="Calibri" pitchFamily="34" charset="0"/>
              </a:rPr>
              <a:t>, as all application logic are loaded in the applications server.</a:t>
            </a:r>
          </a:p>
          <a:p>
            <a:pPr algn="just"/>
            <a:r>
              <a:rPr lang="en-US" dirty="0" smtClean="0">
                <a:latin typeface="Calibri" pitchFamily="34" charset="0"/>
              </a:rPr>
              <a:t>As a rule </a:t>
            </a:r>
            <a:r>
              <a:rPr lang="en-US" dirty="0" smtClean="0">
                <a:solidFill>
                  <a:srgbClr val="C00000"/>
                </a:solidFill>
                <a:latin typeface="Calibri" pitchFamily="34" charset="0"/>
              </a:rPr>
              <a:t>servers are “trusted” systems</a:t>
            </a:r>
            <a:r>
              <a:rPr lang="en-US" dirty="0" smtClean="0">
                <a:latin typeface="Calibri" pitchFamily="34" charset="0"/>
              </a:rPr>
              <a:t>. Their authorization is simpler than that of thousands of “</a:t>
            </a:r>
            <a:r>
              <a:rPr lang="en-US" dirty="0" err="1" smtClean="0">
                <a:latin typeface="Calibri" pitchFamily="34" charset="0"/>
              </a:rPr>
              <a:t>untrusted</a:t>
            </a:r>
            <a:r>
              <a:rPr lang="en-US" dirty="0" smtClean="0">
                <a:latin typeface="Calibri" pitchFamily="34" charset="0"/>
              </a:rPr>
              <a:t>” client-PCs. </a:t>
            </a:r>
            <a:r>
              <a:rPr lang="en-US" dirty="0" smtClean="0">
                <a:solidFill>
                  <a:srgbClr val="C00000"/>
                </a:solidFill>
                <a:latin typeface="Calibri" pitchFamily="34" charset="0"/>
              </a:rPr>
              <a:t>Data protection and security is simpler to obtain</a:t>
            </a:r>
            <a:r>
              <a:rPr lang="en-US" dirty="0" smtClean="0">
                <a:latin typeface="Calibri" pitchFamily="34" charset="0"/>
              </a:rPr>
              <a:t>. Therefore, it makes sense to run critical business processes that work with security sensitive data, on the server.</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019800"/>
          </a:xfrm>
        </p:spPr>
        <p:txBody>
          <a:bodyPr>
            <a:normAutofit fontScale="92500" lnSpcReduction="10000"/>
          </a:bodyPr>
          <a:lstStyle/>
          <a:p>
            <a:pPr algn="just"/>
            <a:r>
              <a:rPr lang="en-US" dirty="0" smtClean="0">
                <a:solidFill>
                  <a:srgbClr val="C00000"/>
                </a:solidFill>
                <a:latin typeface="Calibri" pitchFamily="34" charset="0"/>
              </a:rPr>
              <a:t>Redefinition of the storage strategy won’t influence the clients</a:t>
            </a:r>
            <a:r>
              <a:rPr lang="en-US" dirty="0" smtClean="0">
                <a:latin typeface="Calibri" pitchFamily="34" charset="0"/>
              </a:rPr>
              <a:t>. RDBMS’ offer a certain independence from storage details for the clients. However, cases like changing table attributes make it necessary to adapt the client’s application. In the future, even radical changes, like switching from an RDBMS to an OODBMS, won’t influence the client.</a:t>
            </a:r>
          </a:p>
          <a:p>
            <a:pPr algn="just"/>
            <a:r>
              <a:rPr lang="en-US" dirty="0" smtClean="0">
                <a:solidFill>
                  <a:srgbClr val="C00000"/>
                </a:solidFill>
                <a:latin typeface="Calibri" pitchFamily="34" charset="0"/>
              </a:rPr>
              <a:t>Load balancing is easier</a:t>
            </a:r>
            <a:r>
              <a:rPr lang="en-US" dirty="0" smtClean="0">
                <a:latin typeface="Calibri" pitchFamily="34" charset="0"/>
              </a:rPr>
              <a:t> with the separation of the core business logic from the database server.</a:t>
            </a:r>
          </a:p>
          <a:p>
            <a:pPr algn="just"/>
            <a:r>
              <a:rPr lang="en-US" dirty="0" smtClean="0">
                <a:solidFill>
                  <a:srgbClr val="C00000"/>
                </a:solidFill>
                <a:latin typeface="Calibri" pitchFamily="34" charset="0"/>
              </a:rPr>
              <a:t>Dynamic load balancing</a:t>
            </a:r>
            <a:r>
              <a:rPr lang="en-US" dirty="0" smtClean="0">
                <a:latin typeface="Calibri" pitchFamily="34" charset="0"/>
              </a:rPr>
              <a:t>: if bottlenecks in terms of performance occur, the server process can be moved to other servers at runtime.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096000"/>
          </a:xfrm>
        </p:spPr>
        <p:txBody>
          <a:bodyPr>
            <a:normAutofit lnSpcReduction="10000"/>
          </a:bodyPr>
          <a:lstStyle/>
          <a:p>
            <a:pPr algn="just"/>
            <a:r>
              <a:rPr lang="en-US" dirty="0" smtClean="0">
                <a:latin typeface="Calibri" pitchFamily="34" charset="0"/>
              </a:rPr>
              <a:t>Business objects and data storage should be brought as close together as possible. Ideally, they should be together physically on the same server. This way </a:t>
            </a:r>
            <a:r>
              <a:rPr lang="en-US" dirty="0" smtClean="0">
                <a:solidFill>
                  <a:srgbClr val="C00000"/>
                </a:solidFill>
                <a:latin typeface="Calibri" pitchFamily="34" charset="0"/>
              </a:rPr>
              <a:t>network load for complex access can be reduced</a:t>
            </a:r>
            <a:r>
              <a:rPr lang="en-US" dirty="0" smtClean="0">
                <a:latin typeface="Calibri" pitchFamily="34" charset="0"/>
              </a:rPr>
              <a:t>.</a:t>
            </a:r>
          </a:p>
          <a:p>
            <a:pPr algn="just"/>
            <a:r>
              <a:rPr lang="en-US" dirty="0" smtClean="0">
                <a:latin typeface="Calibri" pitchFamily="34" charset="0"/>
              </a:rPr>
              <a:t>The need for </a:t>
            </a:r>
            <a:r>
              <a:rPr lang="en-US" dirty="0" smtClean="0">
                <a:solidFill>
                  <a:srgbClr val="C00000"/>
                </a:solidFill>
                <a:latin typeface="Calibri" pitchFamily="34" charset="0"/>
              </a:rPr>
              <a:t>less expensive hardware </a:t>
            </a:r>
            <a:r>
              <a:rPr lang="en-US" dirty="0" smtClean="0">
                <a:latin typeface="Calibri" pitchFamily="34" charset="0"/>
              </a:rPr>
              <a:t>because the client is ‘thin’.</a:t>
            </a:r>
          </a:p>
          <a:p>
            <a:pPr algn="just"/>
            <a:r>
              <a:rPr lang="en-US" dirty="0" smtClean="0">
                <a:solidFill>
                  <a:srgbClr val="C00000"/>
                </a:solidFill>
                <a:latin typeface="Calibri" pitchFamily="34" charset="0"/>
              </a:rPr>
              <a:t>Change management is easier and faster to execute</a:t>
            </a:r>
            <a:r>
              <a:rPr lang="en-US" dirty="0" smtClean="0">
                <a:latin typeface="Calibri" pitchFamily="34" charset="0"/>
              </a:rPr>
              <a:t>. This is because a component/ program logic/business logic is implemented on the server rather than furnishing numerous PCs with new program versions.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5943600"/>
          </a:xfrm>
        </p:spPr>
        <p:txBody>
          <a:bodyPr>
            <a:normAutofit lnSpcReduction="10000"/>
          </a:bodyPr>
          <a:lstStyle/>
          <a:p>
            <a:pPr algn="just"/>
            <a:r>
              <a:rPr lang="en-US" dirty="0" smtClean="0">
                <a:latin typeface="Calibri" pitchFamily="34" charset="0"/>
              </a:rPr>
              <a:t>The added modularity makes it easier to modify or replace one tier without affecting the other tier.</a:t>
            </a:r>
          </a:p>
          <a:p>
            <a:pPr algn="just"/>
            <a:r>
              <a:rPr lang="en-US" dirty="0" smtClean="0">
                <a:latin typeface="Calibri" pitchFamily="34" charset="0"/>
              </a:rPr>
              <a:t>Clients do not need to have native libraries loaded locally.</a:t>
            </a:r>
          </a:p>
          <a:p>
            <a:pPr algn="just"/>
            <a:r>
              <a:rPr lang="en-US" dirty="0" smtClean="0">
                <a:latin typeface="Calibri" pitchFamily="34" charset="0"/>
              </a:rPr>
              <a:t>Drivers can be managed centrally.</a:t>
            </a:r>
          </a:p>
          <a:p>
            <a:pPr algn="just"/>
            <a:r>
              <a:rPr lang="en-US" dirty="0" smtClean="0">
                <a:latin typeface="Calibri" pitchFamily="34" charset="0"/>
              </a:rPr>
              <a:t>Your database server does not have to be directly visible to the Internet.</a:t>
            </a:r>
          </a:p>
          <a:p>
            <a:pPr algn="just"/>
            <a:r>
              <a:rPr lang="en-US" dirty="0" smtClean="0">
                <a:latin typeface="Calibri" pitchFamily="34" charset="0"/>
              </a:rPr>
              <a:t>Three-tier architecture maps quite naturally to the Web environment, with a Web browser acting as the ‘thin’ client, and a Web server acting as the application server.</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lstStyle/>
          <a:p>
            <a:pPr algn="just"/>
            <a:r>
              <a:rPr lang="en-US" dirty="0" smtClean="0">
                <a:latin typeface="Calibri" pitchFamily="34" charset="0"/>
              </a:rPr>
              <a:t>Some </a:t>
            </a:r>
            <a:r>
              <a:rPr lang="en-US" b="1" dirty="0" smtClean="0">
                <a:latin typeface="Calibri" pitchFamily="34" charset="0"/>
              </a:rPr>
              <a:t>disadvantages</a:t>
            </a:r>
            <a:r>
              <a:rPr lang="en-US" dirty="0" smtClean="0">
                <a:latin typeface="Calibri" pitchFamily="34" charset="0"/>
              </a:rPr>
              <a:t> are:</a:t>
            </a:r>
          </a:p>
          <a:p>
            <a:pPr algn="just"/>
            <a:r>
              <a:rPr lang="en-US" dirty="0" smtClean="0">
                <a:latin typeface="Calibri" pitchFamily="34" charset="0"/>
              </a:rPr>
              <a:t>The client does not maintain a persistent database connection.</a:t>
            </a:r>
          </a:p>
          <a:p>
            <a:pPr algn="just"/>
            <a:r>
              <a:rPr lang="en-US" dirty="0" smtClean="0">
                <a:latin typeface="Calibri" pitchFamily="34" charset="0"/>
              </a:rPr>
              <a:t>A separate proxy server may be required.</a:t>
            </a:r>
          </a:p>
          <a:p>
            <a:pPr algn="just"/>
            <a:r>
              <a:rPr lang="en-US" dirty="0" smtClean="0">
                <a:latin typeface="Calibri" pitchFamily="34" charset="0"/>
              </a:rPr>
              <a:t>The network protocol used by the driver may be proprietary.</a:t>
            </a:r>
          </a:p>
          <a:p>
            <a:pPr algn="just"/>
            <a:r>
              <a:rPr lang="en-US" dirty="0" smtClean="0">
                <a:latin typeface="Calibri" pitchFamily="34" charset="0"/>
              </a:rPr>
              <a:t>You may see increased network traffic if a separate proxy server is used.</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Autofit/>
          </a:bodyPr>
          <a:lstStyle/>
          <a:p>
            <a:r>
              <a:rPr lang="en-US" sz="3200" b="1" dirty="0" smtClean="0">
                <a:latin typeface="Calibri" pitchFamily="34" charset="0"/>
              </a:rPr>
              <a:t>Transaction Processing Monitors (TPM)</a:t>
            </a:r>
            <a:endParaRPr lang="en-US" sz="3200" dirty="0">
              <a:latin typeface="Calibri" pitchFamily="34" charset="0"/>
            </a:endParaRPr>
          </a:p>
        </p:txBody>
      </p:sp>
      <p:sp>
        <p:nvSpPr>
          <p:cNvPr id="3" name="Content Placeholder 2"/>
          <p:cNvSpPr>
            <a:spLocks noGrp="1"/>
          </p:cNvSpPr>
          <p:nvPr>
            <p:ph idx="1"/>
          </p:nvPr>
        </p:nvSpPr>
        <p:spPr>
          <a:xfrm>
            <a:off x="1066800" y="990600"/>
            <a:ext cx="7866888" cy="5257800"/>
          </a:xfrm>
        </p:spPr>
        <p:txBody>
          <a:bodyPr>
            <a:normAutofit lnSpcReduction="10000"/>
          </a:bodyPr>
          <a:lstStyle/>
          <a:p>
            <a:pPr algn="just"/>
            <a:r>
              <a:rPr lang="en-US" dirty="0" smtClean="0">
                <a:latin typeface="Calibri" pitchFamily="34" charset="0"/>
              </a:rPr>
              <a:t>The three-tier architecture has proved popular in more environments, such as the Internet and company Intranets where a Web browser can be used as a client. </a:t>
            </a:r>
          </a:p>
          <a:p>
            <a:pPr algn="just"/>
            <a:r>
              <a:rPr lang="en-US" dirty="0" smtClean="0">
                <a:latin typeface="Calibri" pitchFamily="34" charset="0"/>
              </a:rPr>
              <a:t>It is also an important architecture for TPM.</a:t>
            </a:r>
          </a:p>
          <a:p>
            <a:pPr algn="just"/>
            <a:r>
              <a:rPr lang="en-US" b="1" i="1" dirty="0" smtClean="0">
                <a:latin typeface="Calibri" pitchFamily="34" charset="0"/>
              </a:rPr>
              <a:t>A Transaction Processing Monitor is a program that controls data transfer between client and server in order to provide consistent environment, particularly for online transaction processing (OLTP).</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fontScale="92500"/>
          </a:bodyPr>
          <a:lstStyle/>
          <a:p>
            <a:pPr algn="just"/>
            <a:r>
              <a:rPr lang="en-US" dirty="0" smtClean="0">
                <a:latin typeface="Calibri" pitchFamily="34" charset="0"/>
              </a:rPr>
              <a:t>Complex applications are often built on top of several resource managers (such as DBMS, operating system, user interface, and messaging software). </a:t>
            </a:r>
          </a:p>
          <a:p>
            <a:pPr algn="just"/>
            <a:r>
              <a:rPr lang="en-US" b="1" i="1" dirty="0" smtClean="0">
                <a:latin typeface="Calibri" pitchFamily="34" charset="0"/>
              </a:rPr>
              <a:t>A Transaction Processing Monitor or TP Monitor is a </a:t>
            </a:r>
            <a:r>
              <a:rPr lang="en-US" b="1" i="1" dirty="0" smtClean="0">
                <a:solidFill>
                  <a:srgbClr val="C00000"/>
                </a:solidFill>
                <a:latin typeface="Calibri" pitchFamily="34" charset="0"/>
              </a:rPr>
              <a:t>middleware component </a:t>
            </a:r>
            <a:r>
              <a:rPr lang="en-US" b="1" i="1" dirty="0" smtClean="0">
                <a:latin typeface="Calibri" pitchFamily="34" charset="0"/>
              </a:rPr>
              <a:t>that provides access to the services of a number of resource managers and provides a uniform interface for programmers who are developing transactional software. </a:t>
            </a:r>
          </a:p>
          <a:p>
            <a:pPr algn="just"/>
            <a:r>
              <a:rPr lang="en-US" dirty="0" smtClean="0">
                <a:latin typeface="Calibri" pitchFamily="34" charset="0"/>
              </a:rPr>
              <a:t>Figure illustrates how a TP Monitor forms the middle tier of three-tier architecture.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371600" y="457200"/>
            <a:ext cx="7019925" cy="4638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019800"/>
          </a:xfrm>
        </p:spPr>
        <p:txBody>
          <a:bodyPr>
            <a:normAutofit/>
          </a:bodyPr>
          <a:lstStyle/>
          <a:p>
            <a:pPr algn="just">
              <a:lnSpc>
                <a:spcPct val="110000"/>
              </a:lnSpc>
            </a:pPr>
            <a:r>
              <a:rPr lang="en-US" b="1" dirty="0" smtClean="0">
                <a:solidFill>
                  <a:schemeClr val="tx2">
                    <a:lumMod val="60000"/>
                    <a:lumOff val="40000"/>
                  </a:schemeClr>
                </a:solidFill>
                <a:latin typeface="Calibri" pitchFamily="34" charset="0"/>
              </a:rPr>
              <a:t>The advantages associated with TP Monitors are </a:t>
            </a:r>
            <a:r>
              <a:rPr lang="en-US" dirty="0" smtClean="0">
                <a:latin typeface="Calibri" pitchFamily="34" charset="0"/>
              </a:rPr>
              <a:t>:</a:t>
            </a:r>
          </a:p>
          <a:p>
            <a:pPr algn="just">
              <a:lnSpc>
                <a:spcPct val="110000"/>
              </a:lnSpc>
            </a:pPr>
            <a:r>
              <a:rPr lang="en-US" b="1" i="1" dirty="0" smtClean="0">
                <a:latin typeface="Calibri" pitchFamily="34" charset="0"/>
              </a:rPr>
              <a:t>Transaction Routing</a:t>
            </a:r>
            <a:endParaRPr lang="en-US" dirty="0" smtClean="0">
              <a:latin typeface="Calibri" pitchFamily="34" charset="0"/>
            </a:endParaRPr>
          </a:p>
          <a:p>
            <a:pPr algn="just">
              <a:lnSpc>
                <a:spcPct val="110000"/>
              </a:lnSpc>
            </a:pPr>
            <a:r>
              <a:rPr lang="en-US" b="1" i="1" dirty="0" smtClean="0">
                <a:latin typeface="Calibri" pitchFamily="34" charset="0"/>
              </a:rPr>
              <a:t>Managing Distributed Transaction</a:t>
            </a:r>
          </a:p>
          <a:p>
            <a:pPr algn="just">
              <a:lnSpc>
                <a:spcPct val="110000"/>
              </a:lnSpc>
            </a:pPr>
            <a:r>
              <a:rPr lang="en-US" b="1" i="1" dirty="0" smtClean="0">
                <a:latin typeface="Calibri" pitchFamily="34" charset="0"/>
              </a:rPr>
              <a:t>Load balancing</a:t>
            </a:r>
          </a:p>
          <a:p>
            <a:pPr algn="just">
              <a:lnSpc>
                <a:spcPct val="110000"/>
              </a:lnSpc>
            </a:pPr>
            <a:r>
              <a:rPr lang="en-US" b="1" i="1" dirty="0" smtClean="0"/>
              <a:t>Funneling</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477000"/>
          </a:xfrm>
        </p:spPr>
        <p:txBody>
          <a:bodyPr>
            <a:normAutofit fontScale="85000" lnSpcReduction="10000"/>
          </a:bodyPr>
          <a:lstStyle/>
          <a:p>
            <a:pPr algn="just">
              <a:lnSpc>
                <a:spcPct val="120000"/>
              </a:lnSpc>
            </a:pPr>
            <a:r>
              <a:rPr lang="en-US" b="1" dirty="0" smtClean="0">
                <a:latin typeface="Calibri" pitchFamily="34" charset="0"/>
              </a:rPr>
              <a:t>Fat Servers: </a:t>
            </a:r>
            <a:r>
              <a:rPr lang="en-US" dirty="0" smtClean="0">
                <a:latin typeface="Calibri" pitchFamily="34" charset="0"/>
              </a:rPr>
              <a:t>This architecture places </a:t>
            </a:r>
            <a:r>
              <a:rPr lang="en-US" b="1" dirty="0" smtClean="0">
                <a:latin typeface="Calibri" pitchFamily="34" charset="0"/>
              </a:rPr>
              <a:t>more application functionality </a:t>
            </a:r>
            <a:r>
              <a:rPr lang="en-US" b="1" i="1" dirty="0" smtClean="0">
                <a:latin typeface="Calibri" pitchFamily="34" charset="0"/>
              </a:rPr>
              <a:t>on the server machine(s). </a:t>
            </a:r>
          </a:p>
          <a:p>
            <a:pPr algn="just">
              <a:lnSpc>
                <a:spcPct val="120000"/>
              </a:lnSpc>
            </a:pPr>
            <a:r>
              <a:rPr lang="en-US" i="1" dirty="0" smtClean="0">
                <a:latin typeface="Calibri" pitchFamily="34" charset="0"/>
              </a:rPr>
              <a:t>Typically, the server provides more abstract, higher level services. </a:t>
            </a:r>
          </a:p>
          <a:p>
            <a:pPr algn="just">
              <a:lnSpc>
                <a:spcPct val="120000"/>
              </a:lnSpc>
            </a:pPr>
            <a:r>
              <a:rPr lang="en-US" b="1" i="1" dirty="0" smtClean="0">
                <a:latin typeface="Calibri" pitchFamily="34" charset="0"/>
              </a:rPr>
              <a:t>The current trend is more towards fat servers in Client/Server Systems</a:t>
            </a:r>
            <a:r>
              <a:rPr lang="en-US" dirty="0" smtClean="0">
                <a:latin typeface="Calibri" pitchFamily="34" charset="0"/>
              </a:rPr>
              <a:t>. </a:t>
            </a:r>
          </a:p>
          <a:p>
            <a:pPr algn="just">
              <a:lnSpc>
                <a:spcPct val="120000"/>
              </a:lnSpc>
            </a:pPr>
            <a:r>
              <a:rPr lang="en-US" dirty="0" smtClean="0">
                <a:latin typeface="Calibri" pitchFamily="34" charset="0"/>
              </a:rPr>
              <a:t>The client is often found using a fast web browser. </a:t>
            </a:r>
          </a:p>
          <a:p>
            <a:pPr algn="just">
              <a:lnSpc>
                <a:spcPct val="120000"/>
              </a:lnSpc>
            </a:pPr>
            <a:r>
              <a:rPr lang="en-US" dirty="0" smtClean="0">
                <a:latin typeface="Calibri" pitchFamily="34" charset="0"/>
              </a:rPr>
              <a:t>The </a:t>
            </a:r>
            <a:r>
              <a:rPr lang="en-US" b="1" i="1" dirty="0" smtClean="0">
                <a:latin typeface="Calibri" pitchFamily="34" charset="0"/>
              </a:rPr>
              <a:t>biggest advantage of using the fat server is that it is easier to manage because only the software on the servers needs to be changed</a:t>
            </a:r>
            <a:r>
              <a:rPr lang="en-US" dirty="0" smtClean="0">
                <a:latin typeface="Calibri" pitchFamily="34" charset="0"/>
              </a:rPr>
              <a:t>, whereas updating potentially thousands of client machines is a real headache.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019800"/>
          </a:xfrm>
        </p:spPr>
        <p:txBody>
          <a:bodyPr>
            <a:normAutofit fontScale="85000" lnSpcReduction="10000"/>
          </a:bodyPr>
          <a:lstStyle/>
          <a:p>
            <a:pPr algn="just">
              <a:lnSpc>
                <a:spcPct val="110000"/>
              </a:lnSpc>
            </a:pPr>
            <a:r>
              <a:rPr lang="en-US" b="1" dirty="0" smtClean="0">
                <a:solidFill>
                  <a:schemeClr val="tx2">
                    <a:lumMod val="60000"/>
                    <a:lumOff val="40000"/>
                  </a:schemeClr>
                </a:solidFill>
                <a:latin typeface="Calibri" pitchFamily="34" charset="0"/>
              </a:rPr>
              <a:t>The advantages associated with TP Monitors are </a:t>
            </a:r>
            <a:r>
              <a:rPr lang="en-US" dirty="0" smtClean="0">
                <a:latin typeface="Calibri" pitchFamily="34" charset="0"/>
              </a:rPr>
              <a:t>:</a:t>
            </a:r>
          </a:p>
          <a:p>
            <a:pPr algn="just">
              <a:lnSpc>
                <a:spcPct val="110000"/>
              </a:lnSpc>
            </a:pPr>
            <a:r>
              <a:rPr lang="en-US" b="1" i="1" dirty="0" smtClean="0">
                <a:latin typeface="Calibri" pitchFamily="34" charset="0"/>
              </a:rPr>
              <a:t>Transaction Routing</a:t>
            </a:r>
            <a:r>
              <a:rPr lang="en-US" i="1" dirty="0" smtClean="0">
                <a:latin typeface="Calibri" pitchFamily="34" charset="0"/>
              </a:rPr>
              <a:t>: </a:t>
            </a:r>
            <a:r>
              <a:rPr lang="en-US" dirty="0" smtClean="0">
                <a:latin typeface="Calibri" pitchFamily="34" charset="0"/>
              </a:rPr>
              <a:t>TP monitor can increase scalability by directing transactions to specific DBMS’s.</a:t>
            </a:r>
          </a:p>
          <a:p>
            <a:pPr algn="just">
              <a:lnSpc>
                <a:spcPct val="110000"/>
              </a:lnSpc>
            </a:pPr>
            <a:r>
              <a:rPr lang="en-US" b="1" i="1" dirty="0" smtClean="0">
                <a:latin typeface="Calibri" pitchFamily="34" charset="0"/>
              </a:rPr>
              <a:t>Managing Distributed Transaction</a:t>
            </a:r>
            <a:r>
              <a:rPr lang="en-US" i="1" dirty="0" smtClean="0">
                <a:latin typeface="Calibri" pitchFamily="34" charset="0"/>
              </a:rPr>
              <a:t>: The TP Monitor can manage transactions that </a:t>
            </a:r>
            <a:r>
              <a:rPr lang="en-US" dirty="0" smtClean="0">
                <a:latin typeface="Calibri" pitchFamily="34" charset="0"/>
              </a:rPr>
              <a:t>require access to data held in multiple, possibly heterogeneous, DBMSs. </a:t>
            </a:r>
          </a:p>
          <a:p>
            <a:pPr algn="just">
              <a:lnSpc>
                <a:spcPct val="110000"/>
              </a:lnSpc>
              <a:buNone/>
            </a:pPr>
            <a:r>
              <a:rPr lang="en-US" dirty="0" smtClean="0">
                <a:latin typeface="Calibri" pitchFamily="34" charset="0"/>
              </a:rPr>
              <a:t>	For example, a transaction may require to update data item held in an oracle DBMS at site 1, an Informix DBMS at site 2, and an IMS DBMS at site 3. </a:t>
            </a:r>
          </a:p>
          <a:p>
            <a:pPr algn="just">
              <a:lnSpc>
                <a:spcPct val="110000"/>
              </a:lnSpc>
              <a:buNone/>
            </a:pPr>
            <a:r>
              <a:rPr lang="en-US" b="1" dirty="0" smtClean="0">
                <a:latin typeface="Calibri" pitchFamily="34" charset="0"/>
              </a:rPr>
              <a:t>	TP Monitors normally control transactions using the X/Open Distributed transaction processing (DTP) standards</a:t>
            </a:r>
            <a:r>
              <a:rPr lang="en-US" dirty="0" smtClean="0">
                <a:latin typeface="Calibri" pitchFamily="34" charset="0"/>
              </a:rPr>
              <a: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2400"/>
            <a:ext cx="7848600" cy="6172200"/>
          </a:xfrm>
        </p:spPr>
        <p:txBody>
          <a:bodyPr>
            <a:normAutofit/>
          </a:bodyPr>
          <a:lstStyle/>
          <a:p>
            <a:pPr algn="just">
              <a:buNone/>
            </a:pPr>
            <a:r>
              <a:rPr lang="en-US" dirty="0" smtClean="0">
                <a:latin typeface="Calibri" pitchFamily="34" charset="0"/>
              </a:rPr>
              <a:t>	A DBMS that support this standard can function as a resource manager under the control of a TP Monitor acting as a transaction manager.</a:t>
            </a:r>
          </a:p>
          <a:p>
            <a:pPr algn="just"/>
            <a:r>
              <a:rPr lang="en-US" b="1" i="1" dirty="0" smtClean="0">
                <a:latin typeface="Calibri" pitchFamily="34" charset="0"/>
              </a:rPr>
              <a:t>Load balancing</a:t>
            </a:r>
            <a:r>
              <a:rPr lang="en-US" i="1" dirty="0" smtClean="0">
                <a:latin typeface="Calibri" pitchFamily="34" charset="0"/>
              </a:rPr>
              <a:t>: The TP Monitor can balance client requests across multiple DBMS’s </a:t>
            </a:r>
            <a:r>
              <a:rPr lang="en-US" dirty="0" smtClean="0">
                <a:latin typeface="Calibri" pitchFamily="34" charset="0"/>
              </a:rPr>
              <a:t>on one or more computers by directing client services calls to the least loaded server. In addition, it can dynamically bring in additional DBMSs as required to provide the necessary performance.</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fontScale="92500"/>
          </a:bodyPr>
          <a:lstStyle/>
          <a:p>
            <a:pPr algn="just"/>
            <a:r>
              <a:rPr lang="en-US" b="1" i="1" dirty="0" smtClean="0">
                <a:latin typeface="Calibri" pitchFamily="34" charset="0"/>
              </a:rPr>
              <a:t>Funneling</a:t>
            </a:r>
            <a:r>
              <a:rPr lang="en-US" i="1" dirty="0" smtClean="0">
                <a:latin typeface="Calibri" pitchFamily="34" charset="0"/>
              </a:rPr>
              <a:t>: </a:t>
            </a:r>
            <a:r>
              <a:rPr lang="en-US" dirty="0" smtClean="0">
                <a:latin typeface="Calibri" pitchFamily="34" charset="0"/>
              </a:rPr>
              <a:t>In an environment with a large number of users, it may sometimes be difficult for all users to be logged on simultaneously to the DBMS. </a:t>
            </a:r>
          </a:p>
          <a:p>
            <a:pPr algn="just"/>
            <a:r>
              <a:rPr lang="en-US" dirty="0" smtClean="0">
                <a:latin typeface="Calibri" pitchFamily="34" charset="0"/>
              </a:rPr>
              <a:t>Instead of each user connecting to the DBMS, the TP Monitor can establish connections with DBMS’s as and when required, and can funnel user requests through these connections.</a:t>
            </a:r>
          </a:p>
          <a:p>
            <a:pPr algn="just"/>
            <a:r>
              <a:rPr lang="en-US" dirty="0" smtClean="0">
                <a:latin typeface="Calibri" pitchFamily="34" charset="0"/>
              </a:rPr>
              <a:t> This </a:t>
            </a:r>
            <a:r>
              <a:rPr lang="en-US" b="1" i="1" dirty="0" smtClean="0">
                <a:latin typeface="Calibri" pitchFamily="34" charset="0"/>
              </a:rPr>
              <a:t>allows a large number of users to access the available DBMSs with a potentially smaller number of connections</a:t>
            </a:r>
            <a:r>
              <a:rPr lang="en-US" dirty="0" smtClean="0">
                <a:latin typeface="Calibri" pitchFamily="34" charset="0"/>
              </a:rPr>
              <a:t>, which in turn would mean less resource usages.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81000"/>
            <a:ext cx="7866888" cy="5867400"/>
          </a:xfrm>
        </p:spPr>
        <p:txBody>
          <a:bodyPr>
            <a:normAutofit/>
          </a:bodyPr>
          <a:lstStyle/>
          <a:p>
            <a:pPr algn="just"/>
            <a:r>
              <a:rPr lang="en-US" b="1" i="1" dirty="0" smtClean="0">
                <a:latin typeface="Calibri" pitchFamily="34" charset="0"/>
              </a:rPr>
              <a:t>Increased reliability</a:t>
            </a:r>
            <a:r>
              <a:rPr lang="en-US" i="1" dirty="0" smtClean="0">
                <a:latin typeface="Calibri" pitchFamily="34" charset="0"/>
              </a:rPr>
              <a:t>: </a:t>
            </a:r>
            <a:r>
              <a:rPr lang="en-US" dirty="0" smtClean="0">
                <a:latin typeface="Calibri" pitchFamily="34" charset="0"/>
              </a:rPr>
              <a:t>The </a:t>
            </a:r>
            <a:r>
              <a:rPr lang="en-US" b="1" i="1" dirty="0" smtClean="0">
                <a:latin typeface="Calibri" pitchFamily="34" charset="0"/>
              </a:rPr>
              <a:t>TP Monitor acts as transaction manager</a:t>
            </a:r>
            <a:r>
              <a:rPr lang="en-US" dirty="0" smtClean="0">
                <a:latin typeface="Calibri" pitchFamily="34" charset="0"/>
              </a:rPr>
              <a:t>, performing the necessary action to maintain the consistency of database, with the DBMS acting as a resource manager. </a:t>
            </a:r>
          </a:p>
          <a:p>
            <a:pPr algn="just"/>
            <a:r>
              <a:rPr lang="en-US" dirty="0" smtClean="0">
                <a:latin typeface="Calibri" pitchFamily="34" charset="0"/>
              </a:rPr>
              <a:t>If the DBMS fails, the TP Monitor may be able to resubmit the transaction to another DBMS or can hold the transaction until the DBMS becomes available again.</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a:bodyPr>
          <a:lstStyle/>
          <a:p>
            <a:pPr algn="just"/>
            <a:r>
              <a:rPr lang="en-US" dirty="0" smtClean="0">
                <a:latin typeface="Calibri" pitchFamily="34" charset="0"/>
              </a:rPr>
              <a:t>A TP Monitor is typically used in environments with a very heavy volume of transaction, where the TP Monitor can be used to offload processes from the DBMS server. </a:t>
            </a:r>
          </a:p>
          <a:p>
            <a:pPr algn="just"/>
            <a:r>
              <a:rPr lang="en-US" dirty="0" smtClean="0">
                <a:latin typeface="Calibri" pitchFamily="34" charset="0"/>
              </a:rPr>
              <a:t>Examples of TP Monitors include :</a:t>
            </a:r>
          </a:p>
          <a:p>
            <a:pPr lvl="1" algn="just"/>
            <a:r>
              <a:rPr lang="en-US" dirty="0" smtClean="0">
                <a:latin typeface="Calibri" pitchFamily="34" charset="0"/>
              </a:rPr>
              <a:t>CICS and </a:t>
            </a:r>
            <a:r>
              <a:rPr lang="en-US" dirty="0" err="1" smtClean="0">
                <a:latin typeface="Calibri" pitchFamily="34" charset="0"/>
              </a:rPr>
              <a:t>Encina</a:t>
            </a:r>
            <a:r>
              <a:rPr lang="en-US" dirty="0" smtClean="0">
                <a:latin typeface="Calibri" pitchFamily="34" charset="0"/>
              </a:rPr>
              <a:t> from IBM </a:t>
            </a:r>
          </a:p>
          <a:p>
            <a:pPr lvl="1" algn="just"/>
            <a:r>
              <a:rPr lang="en-US" dirty="0" err="1" smtClean="0">
                <a:latin typeface="Calibri" pitchFamily="34" charset="0"/>
              </a:rPr>
              <a:t>Tuxido</a:t>
            </a:r>
            <a:r>
              <a:rPr lang="en-US" dirty="0" smtClean="0">
                <a:latin typeface="Calibri" pitchFamily="34" charset="0"/>
              </a:rPr>
              <a:t> from BEA system</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Calibri" pitchFamily="34" charset="0"/>
              </a:rPr>
              <a:t>N-tier Client/Server Model</a:t>
            </a:r>
            <a:endParaRPr lang="en-US" dirty="0">
              <a:latin typeface="Calibri"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Calibri" pitchFamily="34" charset="0"/>
              </a:rPr>
              <a:t>N-tier computing obliges developer to design components according to a business schema that represents entities, relationship, activities roles, and rules.</a:t>
            </a:r>
          </a:p>
          <a:p>
            <a:pPr algn="just"/>
            <a:r>
              <a:rPr lang="en-US" dirty="0" smtClean="0">
                <a:latin typeface="Calibri" pitchFamily="34" charset="0"/>
              </a:rPr>
              <a:t>It enables them to distribute functionality across logical and physical tiers, allowing better utilization of hardware and platform resources, as well as sharing of those resources and the components that they support to serve several large applications at the same time.</a:t>
            </a:r>
            <a:endParaRPr lang="en-US" dirty="0">
              <a:latin typeface="Calibri"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2400"/>
            <a:ext cx="7943088" cy="6096000"/>
          </a:xfrm>
        </p:spPr>
        <p:txBody>
          <a:bodyPr>
            <a:normAutofit/>
          </a:bodyPr>
          <a:lstStyle/>
          <a:p>
            <a:pPr algn="just"/>
            <a:r>
              <a:rPr lang="en-US" dirty="0" smtClean="0">
                <a:latin typeface="Calibri" pitchFamily="34" charset="0"/>
              </a:rPr>
              <a:t>The splitting may be between application logic components, security logic, and presentation logic, computational-intensive and I/O-intensive components and so on. </a:t>
            </a:r>
          </a:p>
          <a:p>
            <a:pPr algn="just"/>
            <a:r>
              <a:rPr lang="en-US" dirty="0" smtClean="0">
                <a:latin typeface="Calibri" pitchFamily="34" charset="0"/>
              </a:rPr>
              <a:t>The most common approach used when designing N-tier system is the three-tier architecture. </a:t>
            </a:r>
          </a:p>
          <a:p>
            <a:pPr algn="just"/>
            <a:r>
              <a:rPr lang="en-US" dirty="0" smtClean="0">
                <a:latin typeface="Calibri" pitchFamily="34" charset="0"/>
              </a:rPr>
              <a:t>Three-tier and N-tier notations are similar, although N-tier architecture provides finer-grained layers.</a:t>
            </a:r>
            <a:endParaRPr lang="en-US" dirty="0">
              <a:latin typeface="Calibri"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19200" y="990600"/>
            <a:ext cx="7540209" cy="426720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867400"/>
          </a:xfrm>
        </p:spPr>
        <p:txBody>
          <a:bodyPr>
            <a:normAutofit/>
          </a:bodyPr>
          <a:lstStyle/>
          <a:p>
            <a:pPr algn="just"/>
            <a:r>
              <a:rPr lang="en-US" sz="2800" dirty="0" smtClean="0"/>
              <a:t>N-tier computing provides many </a:t>
            </a:r>
            <a:r>
              <a:rPr lang="en-US" sz="2800" b="1" dirty="0" smtClean="0"/>
              <a:t>advantages</a:t>
            </a:r>
            <a:r>
              <a:rPr lang="en-US" sz="2800" dirty="0" smtClean="0"/>
              <a:t> over traditional two-tier or single-tier design :</a:t>
            </a:r>
          </a:p>
          <a:p>
            <a:pPr lvl="1" algn="just"/>
            <a:r>
              <a:rPr lang="en-US" dirty="0" smtClean="0"/>
              <a:t>Overall performance has been improved.</a:t>
            </a:r>
          </a:p>
          <a:p>
            <a:pPr lvl="1" algn="just"/>
            <a:r>
              <a:rPr lang="en-US" dirty="0" smtClean="0"/>
              <a:t>The business logic is centralized.</a:t>
            </a:r>
          </a:p>
          <a:p>
            <a:pPr lvl="1" algn="just"/>
            <a:r>
              <a:rPr lang="en-US" dirty="0" smtClean="0"/>
              <a:t>Enhanced security level is attained.</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View Controller (MVC)</a:t>
            </a:r>
            <a:endParaRPr lang="en-US" dirty="0"/>
          </a:p>
        </p:txBody>
      </p:sp>
      <p:sp>
        <p:nvSpPr>
          <p:cNvPr id="3" name="Content Placeholder 2"/>
          <p:cNvSpPr>
            <a:spLocks noGrp="1"/>
          </p:cNvSpPr>
          <p:nvPr>
            <p:ph idx="1"/>
          </p:nvPr>
        </p:nvSpPr>
        <p:spPr>
          <a:xfrm>
            <a:off x="1143000" y="1447800"/>
            <a:ext cx="7790688" cy="5257800"/>
          </a:xfrm>
        </p:spPr>
        <p:txBody>
          <a:bodyPr>
            <a:normAutofit fontScale="85000" lnSpcReduction="10000"/>
          </a:bodyPr>
          <a:lstStyle/>
          <a:p>
            <a:pPr algn="just"/>
            <a:r>
              <a:rPr lang="en-US" dirty="0" smtClean="0">
                <a:latin typeface="Calibri" pitchFamily="34" charset="0"/>
              </a:rPr>
              <a:t>The </a:t>
            </a:r>
            <a:r>
              <a:rPr lang="en-US" b="1" dirty="0" smtClean="0">
                <a:latin typeface="Calibri" pitchFamily="34" charset="0"/>
              </a:rPr>
              <a:t>Model-View-Controller (MVC)</a:t>
            </a:r>
            <a:r>
              <a:rPr lang="en-US" dirty="0" smtClean="0">
                <a:latin typeface="Calibri" pitchFamily="34" charset="0"/>
              </a:rPr>
              <a:t> is an architectural pattern that separates an application into three main logical components: the </a:t>
            </a:r>
            <a:r>
              <a:rPr lang="en-US" b="1" dirty="0" smtClean="0">
                <a:latin typeface="Calibri" pitchFamily="34" charset="0"/>
              </a:rPr>
              <a:t>model</a:t>
            </a:r>
            <a:r>
              <a:rPr lang="en-US" dirty="0" smtClean="0">
                <a:latin typeface="Calibri" pitchFamily="34" charset="0"/>
              </a:rPr>
              <a:t>, the </a:t>
            </a:r>
            <a:r>
              <a:rPr lang="en-US" b="1" dirty="0" smtClean="0">
                <a:latin typeface="Calibri" pitchFamily="34" charset="0"/>
              </a:rPr>
              <a:t>view</a:t>
            </a:r>
            <a:r>
              <a:rPr lang="en-US" dirty="0" smtClean="0">
                <a:latin typeface="Calibri" pitchFamily="34" charset="0"/>
              </a:rPr>
              <a:t>, and the </a:t>
            </a:r>
            <a:r>
              <a:rPr lang="en-US" b="1" dirty="0" smtClean="0">
                <a:latin typeface="Calibri" pitchFamily="34" charset="0"/>
              </a:rPr>
              <a:t>controller</a:t>
            </a:r>
            <a:r>
              <a:rPr lang="en-US" dirty="0" smtClean="0">
                <a:latin typeface="Calibri" pitchFamily="34" charset="0"/>
              </a:rPr>
              <a:t>. </a:t>
            </a:r>
          </a:p>
          <a:p>
            <a:pPr algn="just"/>
            <a:r>
              <a:rPr lang="en-US" dirty="0" smtClean="0">
                <a:latin typeface="Calibri" pitchFamily="34" charset="0"/>
              </a:rPr>
              <a:t>Each of these components are built to handle specific development aspects of an application. </a:t>
            </a:r>
          </a:p>
          <a:p>
            <a:pPr algn="just"/>
            <a:r>
              <a:rPr lang="en-US" dirty="0" smtClean="0">
                <a:latin typeface="Calibri" pitchFamily="34" charset="0"/>
              </a:rPr>
              <a:t>MVC is one of the most frequently used industry-standard web development framework to create scalable and extensible projects. </a:t>
            </a:r>
          </a:p>
          <a:p>
            <a:pPr algn="just"/>
            <a:r>
              <a:rPr lang="en-US" dirty="0" smtClean="0">
                <a:latin typeface="Calibri" pitchFamily="34" charset="0"/>
              </a:rPr>
              <a:t>The MVC design pattern serves to separate the presentation layer from the business logic.</a:t>
            </a:r>
            <a:endParaRPr lang="en-US" dirty="0">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457200"/>
          </a:xfrm>
        </p:spPr>
        <p:txBody>
          <a:bodyPr>
            <a:noAutofit/>
          </a:bodyPr>
          <a:lstStyle/>
          <a:p>
            <a:r>
              <a:rPr lang="en-US" sz="3200" b="1" dirty="0" smtClean="0">
                <a:latin typeface="Calibri" pitchFamily="34" charset="0"/>
              </a:rPr>
              <a:t>Client/Server: Stateless or </a:t>
            </a:r>
            <a:r>
              <a:rPr lang="en-US" sz="3200" b="1" dirty="0" err="1" smtClean="0">
                <a:latin typeface="Calibri" pitchFamily="34" charset="0"/>
              </a:rPr>
              <a:t>Stateful</a:t>
            </a:r>
            <a:endParaRPr lang="en-US" sz="3200" dirty="0">
              <a:latin typeface="Calibri" pitchFamily="34" charset="0"/>
            </a:endParaRPr>
          </a:p>
        </p:txBody>
      </p:sp>
      <p:sp>
        <p:nvSpPr>
          <p:cNvPr id="3" name="Content Placeholder 2"/>
          <p:cNvSpPr>
            <a:spLocks noGrp="1"/>
          </p:cNvSpPr>
          <p:nvPr>
            <p:ph idx="1"/>
          </p:nvPr>
        </p:nvSpPr>
        <p:spPr>
          <a:xfrm>
            <a:off x="990600" y="914400"/>
            <a:ext cx="7943088" cy="5334000"/>
          </a:xfrm>
        </p:spPr>
        <p:txBody>
          <a:bodyPr>
            <a:noAutofit/>
          </a:bodyPr>
          <a:lstStyle/>
          <a:p>
            <a:pPr algn="just"/>
            <a:r>
              <a:rPr lang="en-US" sz="2400" dirty="0" smtClean="0">
                <a:latin typeface="Calibri" pitchFamily="34" charset="0"/>
              </a:rPr>
              <a:t>A </a:t>
            </a:r>
            <a:r>
              <a:rPr lang="en-US" sz="2400" b="1" dirty="0" smtClean="0">
                <a:latin typeface="Calibri" pitchFamily="34" charset="0"/>
              </a:rPr>
              <a:t>stateless server </a:t>
            </a:r>
            <a:r>
              <a:rPr lang="en-US" sz="2400" dirty="0" smtClean="0">
                <a:latin typeface="Calibri" pitchFamily="34" charset="0"/>
              </a:rPr>
              <a:t>is a server that treats each request as an independent transaction that is unrelated to any previous request. </a:t>
            </a:r>
          </a:p>
          <a:p>
            <a:pPr algn="just"/>
            <a:r>
              <a:rPr lang="en-US" sz="2400" dirty="0" smtClean="0">
                <a:latin typeface="Calibri" pitchFamily="34" charset="0"/>
              </a:rPr>
              <a:t>The biggest </a:t>
            </a:r>
            <a:r>
              <a:rPr lang="en-US" sz="2400" b="1" dirty="0" smtClean="0">
                <a:latin typeface="Calibri" pitchFamily="34" charset="0"/>
              </a:rPr>
              <a:t>advantage</a:t>
            </a:r>
            <a:r>
              <a:rPr lang="en-US" sz="2400" dirty="0" smtClean="0">
                <a:latin typeface="Calibri" pitchFamily="34" charset="0"/>
              </a:rPr>
              <a:t> of stateless is that </a:t>
            </a:r>
            <a:r>
              <a:rPr lang="en-US" sz="2400" b="1" dirty="0" smtClean="0">
                <a:latin typeface="Calibri" pitchFamily="34" charset="0"/>
              </a:rPr>
              <a:t>it simplifies the server design </a:t>
            </a:r>
            <a:r>
              <a:rPr lang="en-US" sz="2400" dirty="0" smtClean="0">
                <a:latin typeface="Calibri" pitchFamily="34" charset="0"/>
              </a:rPr>
              <a:t>because it does not need to dynamically allocate storage to deal with conversations in progress or worry about freeing it if a client dies in mid-transaction. </a:t>
            </a:r>
          </a:p>
          <a:p>
            <a:pPr algn="just"/>
            <a:r>
              <a:rPr lang="en-US" sz="2400" b="1" dirty="0" smtClean="0">
                <a:latin typeface="Calibri" pitchFamily="34" charset="0"/>
              </a:rPr>
              <a:t>Disadvantage</a:t>
            </a:r>
            <a:r>
              <a:rPr lang="en-US" sz="2400" dirty="0" smtClean="0">
                <a:latin typeface="Calibri" pitchFamily="34" charset="0"/>
              </a:rPr>
              <a:t>: it may be necessary to include more information in each request and this extra information will need to be interpreted by the server each time. </a:t>
            </a:r>
          </a:p>
          <a:p>
            <a:pPr algn="just"/>
            <a:r>
              <a:rPr lang="en-US" sz="2400" dirty="0" smtClean="0">
                <a:latin typeface="Calibri" pitchFamily="34" charset="0"/>
              </a:rPr>
              <a:t>An </a:t>
            </a:r>
            <a:r>
              <a:rPr lang="en-US" sz="2400" b="1" dirty="0" smtClean="0">
                <a:latin typeface="Calibri" pitchFamily="34" charset="0"/>
              </a:rPr>
              <a:t>example</a:t>
            </a:r>
            <a:r>
              <a:rPr lang="en-US" sz="2400" dirty="0" smtClean="0">
                <a:latin typeface="Calibri" pitchFamily="34" charset="0"/>
              </a:rPr>
              <a:t> of a stateless server is </a:t>
            </a:r>
            <a:r>
              <a:rPr lang="en-US" sz="2400" b="1" dirty="0" smtClean="0">
                <a:latin typeface="Calibri" pitchFamily="34" charset="0"/>
              </a:rPr>
              <a:t>a World Wide Web server</a:t>
            </a:r>
            <a:r>
              <a:rPr lang="en-US" sz="2400" dirty="0" smtClean="0">
                <a:latin typeface="Calibri" pitchFamily="34" charset="0"/>
              </a:rPr>
              <a:t>. </a:t>
            </a:r>
          </a:p>
          <a:p>
            <a:pPr algn="just"/>
            <a:r>
              <a:rPr lang="en-US" sz="2400" dirty="0" smtClean="0">
                <a:latin typeface="Calibri" pitchFamily="34" charset="0"/>
              </a:rPr>
              <a:t>With the exception of cookies, these take in requests (URLs) which completely specify the required document and do not require any context or memory of previous requests.</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00200" y="457200"/>
            <a:ext cx="6696075" cy="4657725"/>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400800"/>
          </a:xfrm>
        </p:spPr>
        <p:txBody>
          <a:bodyPr>
            <a:normAutofit fontScale="92500" lnSpcReduction="20000"/>
          </a:bodyPr>
          <a:lstStyle/>
          <a:p>
            <a:pPr algn="just"/>
            <a:r>
              <a:rPr lang="en-US" dirty="0" smtClean="0">
                <a:latin typeface="Calibri" pitchFamily="34" charset="0"/>
              </a:rPr>
              <a:t>The Model View Controller architectural pattern separates concerns into one of 3 buckets:</a:t>
            </a:r>
          </a:p>
          <a:p>
            <a:pPr algn="just"/>
            <a:r>
              <a:rPr lang="en-US" b="1" dirty="0" smtClean="0">
                <a:solidFill>
                  <a:srgbClr val="C00000"/>
                </a:solidFill>
                <a:latin typeface="Calibri" pitchFamily="34" charset="0"/>
              </a:rPr>
              <a:t>Model</a:t>
            </a:r>
            <a:r>
              <a:rPr lang="en-US" b="1" dirty="0" smtClean="0">
                <a:latin typeface="Calibri" pitchFamily="34" charset="0"/>
              </a:rPr>
              <a:t>:</a:t>
            </a:r>
            <a:r>
              <a:rPr lang="en-US" dirty="0" smtClean="0">
                <a:latin typeface="Calibri" pitchFamily="34" charset="0"/>
              </a:rPr>
              <a:t> stores &amp; manages data. Often a database.</a:t>
            </a:r>
          </a:p>
          <a:p>
            <a:pPr algn="just"/>
            <a:r>
              <a:rPr lang="en-US" b="1" dirty="0" smtClean="0">
                <a:solidFill>
                  <a:srgbClr val="C00000"/>
                </a:solidFill>
                <a:latin typeface="Calibri" pitchFamily="34" charset="0"/>
              </a:rPr>
              <a:t>View</a:t>
            </a:r>
            <a:r>
              <a:rPr lang="en-US" b="1" dirty="0" smtClean="0">
                <a:latin typeface="Calibri" pitchFamily="34" charset="0"/>
              </a:rPr>
              <a:t>:</a:t>
            </a:r>
            <a:r>
              <a:rPr lang="en-US" dirty="0" smtClean="0">
                <a:latin typeface="Calibri" pitchFamily="34" charset="0"/>
              </a:rPr>
              <a:t> Graphical User Interface. The view is a visual representation of the data - like a chart, diagram, table, form.</a:t>
            </a:r>
          </a:p>
          <a:p>
            <a:pPr algn="just"/>
            <a:r>
              <a:rPr lang="en-US" dirty="0" smtClean="0">
                <a:latin typeface="Calibri" pitchFamily="34" charset="0"/>
              </a:rPr>
              <a:t>The view contains all functionality that directly interacts with the user - like clicking a button, or an enter event.</a:t>
            </a:r>
          </a:p>
          <a:p>
            <a:pPr algn="just"/>
            <a:r>
              <a:rPr lang="en-US" b="1" dirty="0" smtClean="0">
                <a:solidFill>
                  <a:srgbClr val="C00000"/>
                </a:solidFill>
                <a:latin typeface="Calibri" pitchFamily="34" charset="0"/>
              </a:rPr>
              <a:t>Controller</a:t>
            </a:r>
            <a:r>
              <a:rPr lang="en-US" b="1" dirty="0" smtClean="0">
                <a:latin typeface="Calibri" pitchFamily="34" charset="0"/>
              </a:rPr>
              <a:t>:</a:t>
            </a:r>
            <a:r>
              <a:rPr lang="en-US" dirty="0" smtClean="0">
                <a:latin typeface="Calibri" pitchFamily="34" charset="0"/>
              </a:rPr>
              <a:t> Brains of the application. The controller connects the model and view. </a:t>
            </a:r>
          </a:p>
          <a:p>
            <a:pPr algn="just"/>
            <a:r>
              <a:rPr lang="en-US" dirty="0" smtClean="0">
                <a:latin typeface="Calibri" pitchFamily="34" charset="0"/>
              </a:rPr>
              <a:t>The controller converts inputs from the view to demands to retrieve/update data in the model.</a:t>
            </a:r>
          </a:p>
          <a:p>
            <a:pPr algn="just"/>
            <a:endParaRPr lang="en-US" dirty="0">
              <a:latin typeface="Calibri"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pPr algn="ctr"/>
            <a:r>
              <a:rPr lang="en-US" b="1" dirty="0" smtClean="0"/>
              <a:t>Benefits of MVC</a:t>
            </a:r>
            <a:endParaRPr lang="en-US" dirty="0"/>
          </a:p>
        </p:txBody>
      </p:sp>
      <p:sp>
        <p:nvSpPr>
          <p:cNvPr id="3" name="Content Placeholder 2"/>
          <p:cNvSpPr>
            <a:spLocks noGrp="1"/>
          </p:cNvSpPr>
          <p:nvPr>
            <p:ph idx="1"/>
          </p:nvPr>
        </p:nvSpPr>
        <p:spPr>
          <a:xfrm>
            <a:off x="1066800" y="990600"/>
            <a:ext cx="7866888" cy="5562600"/>
          </a:xfrm>
        </p:spPr>
        <p:txBody>
          <a:bodyPr>
            <a:normAutofit fontScale="70000" lnSpcReduction="20000"/>
          </a:bodyPr>
          <a:lstStyle/>
          <a:p>
            <a:pPr algn="just"/>
            <a:r>
              <a:rPr lang="en-US" dirty="0" smtClean="0">
                <a:latin typeface="Calibri" pitchFamily="34" charset="0"/>
              </a:rPr>
              <a:t>Traditionally used for Graphical user interfaces (GUIs)</a:t>
            </a:r>
          </a:p>
          <a:p>
            <a:pPr algn="just"/>
            <a:r>
              <a:rPr lang="en-US" dirty="0" smtClean="0">
                <a:latin typeface="Calibri" pitchFamily="34" charset="0"/>
              </a:rPr>
              <a:t>Popular in web applications</a:t>
            </a:r>
          </a:p>
          <a:p>
            <a:pPr algn="just"/>
            <a:r>
              <a:rPr lang="en-US" dirty="0" smtClean="0">
                <a:latin typeface="Calibri" pitchFamily="34" charset="0"/>
              </a:rPr>
              <a:t>MVC responsibilities are divided between the client &amp; server</a:t>
            </a:r>
          </a:p>
          <a:p>
            <a:pPr algn="just"/>
            <a:r>
              <a:rPr lang="en-US" dirty="0" smtClean="0">
                <a:latin typeface="Calibri" pitchFamily="34" charset="0"/>
              </a:rPr>
              <a:t>MVC is helpful design pattern when planning development </a:t>
            </a:r>
          </a:p>
          <a:p>
            <a:pPr algn="just"/>
            <a:r>
              <a:rPr lang="en-US" dirty="0" smtClean="0">
                <a:latin typeface="Calibri" pitchFamily="34" charset="0"/>
              </a:rPr>
              <a:t>Separation of Concerns: that code is divided based on function to either the model, view, or controller bucket</a:t>
            </a:r>
          </a:p>
          <a:p>
            <a:pPr algn="just"/>
            <a:r>
              <a:rPr lang="en-US" dirty="0" smtClean="0">
                <a:latin typeface="Calibri" pitchFamily="34" charset="0"/>
              </a:rPr>
              <a:t>Loosely Coupled</a:t>
            </a:r>
          </a:p>
          <a:p>
            <a:pPr algn="just"/>
            <a:r>
              <a:rPr lang="en-US" dirty="0" smtClean="0">
                <a:latin typeface="Calibri" pitchFamily="34" charset="0"/>
              </a:rPr>
              <a:t>High Cohesion</a:t>
            </a:r>
          </a:p>
          <a:p>
            <a:pPr algn="just"/>
            <a:r>
              <a:rPr lang="en-US" dirty="0" err="1" smtClean="0">
                <a:latin typeface="Calibri" pitchFamily="34" charset="0"/>
              </a:rPr>
              <a:t>Reuseable</a:t>
            </a:r>
            <a:r>
              <a:rPr lang="en-US" dirty="0" smtClean="0">
                <a:latin typeface="Calibri" pitchFamily="34" charset="0"/>
              </a:rPr>
              <a:t> without modification</a:t>
            </a:r>
          </a:p>
          <a:p>
            <a:pPr algn="just"/>
            <a:r>
              <a:rPr lang="en-US" dirty="0" smtClean="0">
                <a:latin typeface="Calibri" pitchFamily="34" charset="0"/>
              </a:rPr>
              <a:t>Code reuse</a:t>
            </a:r>
          </a:p>
          <a:p>
            <a:pPr algn="just"/>
            <a:r>
              <a:rPr lang="en-US" dirty="0" smtClean="0">
                <a:latin typeface="Calibri" pitchFamily="34" charset="0"/>
              </a:rPr>
              <a:t>Extendable code</a:t>
            </a:r>
          </a:p>
          <a:p>
            <a:pPr algn="just"/>
            <a:r>
              <a:rPr lang="en-US" dirty="0" smtClean="0">
                <a:latin typeface="Calibri" pitchFamily="34" charset="0"/>
              </a:rPr>
              <a:t>Easier to maintain or modify</a:t>
            </a:r>
          </a:p>
          <a:p>
            <a:pPr algn="just"/>
            <a:r>
              <a:rPr lang="en-US" dirty="0" smtClean="0">
                <a:latin typeface="Calibri" pitchFamily="34" charset="0"/>
              </a:rPr>
              <a:t>Supports Multiple views</a:t>
            </a:r>
          </a:p>
          <a:p>
            <a:pPr algn="just"/>
            <a:r>
              <a:rPr lang="en-US" dirty="0" smtClean="0">
                <a:latin typeface="Calibri" pitchFamily="34" charset="0"/>
              </a:rPr>
              <a:t>Each part can be tested independently (Model, view, controller)</a:t>
            </a:r>
            <a:endParaRPr lang="en-US" dirty="0">
              <a:latin typeface="Calibri"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COMPONENTS</a:t>
            </a:r>
            <a:endParaRPr lang="en-US" dirty="0"/>
          </a:p>
        </p:txBody>
      </p:sp>
      <p:sp>
        <p:nvSpPr>
          <p:cNvPr id="3" name="Content Placeholder 2"/>
          <p:cNvSpPr>
            <a:spLocks noGrp="1"/>
          </p:cNvSpPr>
          <p:nvPr>
            <p:ph idx="1"/>
          </p:nvPr>
        </p:nvSpPr>
        <p:spPr>
          <a:xfrm>
            <a:off x="1066800" y="1447800"/>
            <a:ext cx="7866888" cy="4800600"/>
          </a:xfrm>
        </p:spPr>
        <p:txBody>
          <a:bodyPr>
            <a:normAutofit fontScale="92500" lnSpcReduction="10000"/>
          </a:bodyPr>
          <a:lstStyle/>
          <a:p>
            <a:pPr algn="just"/>
            <a:r>
              <a:rPr lang="en-US" dirty="0" smtClean="0">
                <a:latin typeface="Calibri" pitchFamily="34" charset="0"/>
              </a:rPr>
              <a:t>Client/Server architecture is based on hardware and software components that interact to form a system. </a:t>
            </a:r>
          </a:p>
          <a:p>
            <a:pPr algn="just"/>
            <a:r>
              <a:rPr lang="en-US" dirty="0" smtClean="0">
                <a:latin typeface="Calibri" pitchFamily="34" charset="0"/>
              </a:rPr>
              <a:t>The system includes mainly three components.</a:t>
            </a:r>
          </a:p>
          <a:p>
            <a:pPr marL="653796" indent="-571500" algn="just">
              <a:buFont typeface="+mj-lt"/>
              <a:buAutoNum type="romanLcPeriod"/>
            </a:pPr>
            <a:r>
              <a:rPr lang="en-US" b="1" dirty="0" smtClean="0">
                <a:latin typeface="Calibri" pitchFamily="34" charset="0"/>
              </a:rPr>
              <a:t>Hardware</a:t>
            </a:r>
            <a:r>
              <a:rPr lang="en-US" dirty="0" smtClean="0">
                <a:latin typeface="Calibri" pitchFamily="34" charset="0"/>
              </a:rPr>
              <a:t> (client and server).</a:t>
            </a:r>
          </a:p>
          <a:p>
            <a:pPr marL="653796" indent="-571500" algn="just">
              <a:buFont typeface="+mj-lt"/>
              <a:buAutoNum type="romanLcPeriod"/>
            </a:pPr>
            <a:r>
              <a:rPr lang="en-US" b="1" dirty="0" smtClean="0">
                <a:latin typeface="Calibri" pitchFamily="34" charset="0"/>
              </a:rPr>
              <a:t>Software</a:t>
            </a:r>
            <a:r>
              <a:rPr lang="en-US" dirty="0" smtClean="0">
                <a:latin typeface="Calibri" pitchFamily="34" charset="0"/>
              </a:rPr>
              <a:t> (which make hardware operational).</a:t>
            </a:r>
          </a:p>
          <a:p>
            <a:pPr marL="653796" indent="-571500" algn="just">
              <a:buFont typeface="+mj-lt"/>
              <a:buAutoNum type="romanLcPeriod"/>
            </a:pPr>
            <a:r>
              <a:rPr lang="en-US" b="1" dirty="0" smtClean="0">
                <a:latin typeface="Calibri" pitchFamily="34" charset="0"/>
              </a:rPr>
              <a:t>Communication middleware</a:t>
            </a:r>
            <a:r>
              <a:rPr lang="en-US" dirty="0" smtClean="0">
                <a:latin typeface="Calibri" pitchFamily="34" charset="0"/>
              </a:rPr>
              <a:t>. (associated with a network which are used to link the hardware and software).</a:t>
            </a:r>
            <a:endParaRPr lang="en-US" dirty="0">
              <a:latin typeface="Calibri"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pPr algn="just">
              <a:buNone/>
            </a:pPr>
            <a:r>
              <a:rPr lang="en-US" b="1" dirty="0" smtClean="0">
                <a:solidFill>
                  <a:srgbClr val="C00000"/>
                </a:solidFill>
              </a:rPr>
              <a:t>Client</a:t>
            </a:r>
            <a:endParaRPr lang="en-US" dirty="0" smtClean="0">
              <a:solidFill>
                <a:srgbClr val="C00000"/>
              </a:solidFill>
              <a:latin typeface="Calibri" pitchFamily="34" charset="0"/>
            </a:endParaRPr>
          </a:p>
          <a:p>
            <a:pPr algn="just"/>
            <a:r>
              <a:rPr lang="en-US" dirty="0" smtClean="0">
                <a:latin typeface="Calibri" pitchFamily="34" charset="0"/>
              </a:rPr>
              <a:t>The </a:t>
            </a:r>
            <a:r>
              <a:rPr lang="en-US" b="1" dirty="0" smtClean="0">
                <a:latin typeface="Calibri" pitchFamily="34" charset="0"/>
              </a:rPr>
              <a:t>client </a:t>
            </a:r>
            <a:r>
              <a:rPr lang="en-US" dirty="0" smtClean="0">
                <a:latin typeface="Calibri" pitchFamily="34" charset="0"/>
              </a:rPr>
              <a:t>is any computer </a:t>
            </a:r>
            <a:r>
              <a:rPr lang="en-US" b="1" dirty="0" smtClean="0">
                <a:latin typeface="Calibri" pitchFamily="34" charset="0"/>
              </a:rPr>
              <a:t>process </a:t>
            </a:r>
            <a:r>
              <a:rPr lang="en-US" dirty="0" smtClean="0">
                <a:latin typeface="Calibri" pitchFamily="34" charset="0"/>
              </a:rPr>
              <a:t>that requests services from server.</a:t>
            </a:r>
          </a:p>
          <a:p>
            <a:pPr algn="just"/>
            <a:r>
              <a:rPr lang="en-US" dirty="0" smtClean="0">
                <a:latin typeface="Calibri" pitchFamily="34" charset="0"/>
              </a:rPr>
              <a:t> The client uses the services provided by one or more server processors. </a:t>
            </a:r>
          </a:p>
          <a:p>
            <a:pPr algn="just"/>
            <a:r>
              <a:rPr lang="en-US" dirty="0" smtClean="0">
                <a:latin typeface="Calibri" pitchFamily="34" charset="0"/>
              </a:rPr>
              <a:t>The client is also known as the </a:t>
            </a:r>
            <a:r>
              <a:rPr lang="en-US" b="1" dirty="0" smtClean="0">
                <a:latin typeface="Calibri" pitchFamily="34" charset="0"/>
              </a:rPr>
              <a:t>front-end application</a:t>
            </a:r>
            <a:r>
              <a:rPr lang="en-US" dirty="0" smtClean="0">
                <a:latin typeface="Calibri" pitchFamily="34" charset="0"/>
              </a:rPr>
              <a:t>, reflecting that the end user usually interacts with the client process.</a:t>
            </a:r>
          </a:p>
          <a:p>
            <a:pPr algn="just"/>
            <a:endParaRPr lang="en-US" dirty="0">
              <a:latin typeface="Calibri"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pPr algn="just">
              <a:buNone/>
            </a:pPr>
            <a:r>
              <a:rPr lang="en-US" b="1" dirty="0" smtClean="0">
                <a:solidFill>
                  <a:srgbClr val="C00000"/>
                </a:solidFill>
                <a:latin typeface="Calibri" pitchFamily="34" charset="0"/>
              </a:rPr>
              <a:t>Server</a:t>
            </a:r>
            <a:endParaRPr lang="en-US" dirty="0" smtClean="0">
              <a:solidFill>
                <a:srgbClr val="C00000"/>
              </a:solidFill>
              <a:latin typeface="Calibri" pitchFamily="34" charset="0"/>
            </a:endParaRPr>
          </a:p>
          <a:p>
            <a:pPr algn="just"/>
            <a:r>
              <a:rPr lang="en-US" dirty="0" smtClean="0">
                <a:latin typeface="Calibri" pitchFamily="34" charset="0"/>
              </a:rPr>
              <a:t>The server is any computer </a:t>
            </a:r>
            <a:r>
              <a:rPr lang="en-US" b="1" dirty="0" smtClean="0">
                <a:latin typeface="Calibri" pitchFamily="34" charset="0"/>
              </a:rPr>
              <a:t>process </a:t>
            </a:r>
            <a:r>
              <a:rPr lang="en-US" dirty="0" smtClean="0">
                <a:latin typeface="Calibri" pitchFamily="34" charset="0"/>
              </a:rPr>
              <a:t>providing the services to the client.</a:t>
            </a:r>
          </a:p>
          <a:p>
            <a:pPr algn="just"/>
            <a:r>
              <a:rPr lang="en-US" dirty="0" smtClean="0">
                <a:latin typeface="Calibri" pitchFamily="34" charset="0"/>
              </a:rPr>
              <a:t>It supports multiple and simultaneous clients requests. </a:t>
            </a:r>
          </a:p>
          <a:p>
            <a:pPr algn="just"/>
            <a:r>
              <a:rPr lang="en-US" dirty="0" smtClean="0">
                <a:latin typeface="Calibri" pitchFamily="34" charset="0"/>
              </a:rPr>
              <a:t>The server is also known as </a:t>
            </a:r>
            <a:r>
              <a:rPr lang="en-US" b="1" dirty="0" smtClean="0">
                <a:latin typeface="Calibri" pitchFamily="34" charset="0"/>
              </a:rPr>
              <a:t>back-end application</a:t>
            </a:r>
            <a:r>
              <a:rPr lang="en-US" dirty="0" smtClean="0">
                <a:latin typeface="Calibri" pitchFamily="34" charset="0"/>
              </a:rPr>
              <a:t>, reflecting the fact that the server process provides the background services for the client process.</a:t>
            </a:r>
            <a:endParaRPr lang="en-US" dirty="0">
              <a:latin typeface="Calibri"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fontScale="92500" lnSpcReduction="20000"/>
          </a:bodyPr>
          <a:lstStyle/>
          <a:p>
            <a:pPr algn="just">
              <a:buNone/>
            </a:pPr>
            <a:r>
              <a:rPr lang="en-US" b="1" dirty="0" smtClean="0">
                <a:solidFill>
                  <a:srgbClr val="C00000"/>
                </a:solidFill>
                <a:latin typeface="Calibri" pitchFamily="34" charset="0"/>
              </a:rPr>
              <a:t>Communication Middleware</a:t>
            </a:r>
          </a:p>
          <a:p>
            <a:pPr algn="just"/>
            <a:r>
              <a:rPr lang="en-US" dirty="0" smtClean="0">
                <a:latin typeface="Calibri" pitchFamily="34" charset="0"/>
              </a:rPr>
              <a:t>The communication middleware is any computer </a:t>
            </a:r>
            <a:r>
              <a:rPr lang="en-US" b="1" dirty="0" smtClean="0">
                <a:latin typeface="Calibri" pitchFamily="34" charset="0"/>
              </a:rPr>
              <a:t>process through </a:t>
            </a:r>
            <a:r>
              <a:rPr lang="en-US" dirty="0" smtClean="0">
                <a:latin typeface="Calibri" pitchFamily="34" charset="0"/>
              </a:rPr>
              <a:t>which client and server communicate. </a:t>
            </a:r>
          </a:p>
          <a:p>
            <a:pPr algn="just"/>
            <a:r>
              <a:rPr lang="en-US" dirty="0" smtClean="0">
                <a:latin typeface="Calibri" pitchFamily="34" charset="0"/>
              </a:rPr>
              <a:t>Middleware is used to integrate application programs and other software components in a distributed environment.</a:t>
            </a:r>
          </a:p>
          <a:p>
            <a:pPr algn="just"/>
            <a:r>
              <a:rPr lang="en-US" dirty="0" smtClean="0">
                <a:latin typeface="Calibri" pitchFamily="34" charset="0"/>
              </a:rPr>
              <a:t> Also known as </a:t>
            </a:r>
            <a:r>
              <a:rPr lang="en-US" b="1" dirty="0" smtClean="0">
                <a:latin typeface="Calibri" pitchFamily="34" charset="0"/>
              </a:rPr>
              <a:t>communication layer.</a:t>
            </a:r>
          </a:p>
          <a:p>
            <a:pPr algn="just"/>
            <a:r>
              <a:rPr lang="en-US" dirty="0" smtClean="0">
                <a:latin typeface="Calibri" pitchFamily="34" charset="0"/>
              </a:rPr>
              <a:t>Communication layer is made up of several layers of software that aids the transmission of data and control information between Client and Server. </a:t>
            </a:r>
          </a:p>
          <a:p>
            <a:pPr algn="just"/>
            <a:r>
              <a:rPr lang="en-US" dirty="0" smtClean="0">
                <a:latin typeface="Calibri" pitchFamily="34" charset="0"/>
              </a:rPr>
              <a:t>Communication middleware is usually associated with a network.</a:t>
            </a:r>
            <a:endParaRPr lang="en-US" dirty="0">
              <a:latin typeface="Calibri"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447800" y="304800"/>
            <a:ext cx="6629400" cy="23336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2057400" y="3810000"/>
            <a:ext cx="6181725" cy="25908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latin typeface="Calibri" pitchFamily="34" charset="0"/>
              </a:rPr>
              <a:t>Interaction between the Components</a:t>
            </a:r>
            <a:endParaRPr lang="en-US" sz="3200" dirty="0">
              <a:latin typeface="Calibri" pitchFamily="34" charset="0"/>
            </a:endParaRPr>
          </a:p>
        </p:txBody>
      </p:sp>
      <p:sp>
        <p:nvSpPr>
          <p:cNvPr id="3" name="Content Placeholder 2"/>
          <p:cNvSpPr>
            <a:spLocks noGrp="1"/>
          </p:cNvSpPr>
          <p:nvPr>
            <p:ph idx="1"/>
          </p:nvPr>
        </p:nvSpPr>
        <p:spPr>
          <a:xfrm>
            <a:off x="990600" y="1447800"/>
            <a:ext cx="7943088" cy="5029200"/>
          </a:xfrm>
        </p:spPr>
        <p:txBody>
          <a:bodyPr>
            <a:normAutofit fontScale="92500" lnSpcReduction="20000"/>
          </a:bodyPr>
          <a:lstStyle/>
          <a:p>
            <a:pPr algn="just"/>
            <a:r>
              <a:rPr lang="en-US" dirty="0" smtClean="0">
                <a:latin typeface="Calibri" pitchFamily="34" charset="0"/>
              </a:rPr>
              <a:t>The client process is providing the interface to the end users.</a:t>
            </a:r>
          </a:p>
          <a:p>
            <a:pPr algn="just"/>
            <a:r>
              <a:rPr lang="en-US" dirty="0" smtClean="0">
                <a:latin typeface="Calibri" pitchFamily="34" charset="0"/>
              </a:rPr>
              <a:t>Communication middleware is providing all the possible support for the communication taking place between the client and server processes. </a:t>
            </a:r>
          </a:p>
          <a:p>
            <a:pPr algn="just"/>
            <a:r>
              <a:rPr lang="en-US" dirty="0" smtClean="0">
                <a:latin typeface="Calibri" pitchFamily="34" charset="0"/>
              </a:rPr>
              <a:t>Communication middleware ensures that the messages between clients and servers are properly routed and delivered. </a:t>
            </a:r>
          </a:p>
          <a:p>
            <a:pPr algn="just"/>
            <a:r>
              <a:rPr lang="en-US" dirty="0" smtClean="0">
                <a:latin typeface="Calibri" pitchFamily="34" charset="0"/>
              </a:rPr>
              <a:t>Requests are handled by the database server, which checks the validity of the request, executes them, and send the result back to the clients.</a:t>
            </a:r>
            <a:endParaRPr lang="en-US" dirty="0">
              <a:latin typeface="Calibri"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81025" y="1143000"/>
            <a:ext cx="8562975" cy="3429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8600"/>
            <a:ext cx="8019288" cy="6477000"/>
          </a:xfrm>
        </p:spPr>
        <p:txBody>
          <a:bodyPr>
            <a:normAutofit fontScale="85000" lnSpcReduction="10000"/>
          </a:bodyPr>
          <a:lstStyle/>
          <a:p>
            <a:pPr algn="just"/>
            <a:r>
              <a:rPr lang="en-US" sz="3800" b="1" i="1" dirty="0" err="1" smtClean="0">
                <a:latin typeface="Calibri" pitchFamily="34" charset="0"/>
              </a:rPr>
              <a:t>Stateful</a:t>
            </a:r>
            <a:r>
              <a:rPr lang="en-US" sz="3800" b="1" i="1" dirty="0" smtClean="0">
                <a:latin typeface="Calibri" pitchFamily="34" charset="0"/>
              </a:rPr>
              <a:t> Server</a:t>
            </a:r>
          </a:p>
          <a:p>
            <a:pPr algn="just"/>
            <a:r>
              <a:rPr lang="en-US" dirty="0" smtClean="0">
                <a:latin typeface="Calibri" pitchFamily="34" charset="0"/>
              </a:rPr>
              <a:t>Client data (state) information are maintained by server on status of ongoing interaction with clients. </a:t>
            </a:r>
          </a:p>
          <a:p>
            <a:pPr algn="just"/>
            <a:r>
              <a:rPr lang="en-US" dirty="0" smtClean="0">
                <a:latin typeface="Calibri" pitchFamily="34" charset="0"/>
              </a:rPr>
              <a:t>The server remembers what client requested previously and at last maintains the information as an incremental reply for each request.</a:t>
            </a:r>
          </a:p>
          <a:p>
            <a:pPr algn="just"/>
            <a:r>
              <a:rPr lang="en-US" dirty="0" smtClean="0">
                <a:latin typeface="Calibri" pitchFamily="34" charset="0"/>
              </a:rPr>
              <a:t>The </a:t>
            </a:r>
            <a:r>
              <a:rPr lang="en-US" b="1" dirty="0" smtClean="0">
                <a:latin typeface="Calibri" pitchFamily="34" charset="0"/>
              </a:rPr>
              <a:t>advantages</a:t>
            </a:r>
            <a:r>
              <a:rPr lang="en-US" dirty="0" smtClean="0">
                <a:latin typeface="Calibri" pitchFamily="34" charset="0"/>
              </a:rPr>
              <a:t> of </a:t>
            </a:r>
            <a:r>
              <a:rPr lang="en-US" dirty="0" err="1" smtClean="0">
                <a:latin typeface="Calibri" pitchFamily="34" charset="0"/>
              </a:rPr>
              <a:t>stateful</a:t>
            </a:r>
            <a:r>
              <a:rPr lang="en-US" dirty="0" smtClean="0">
                <a:latin typeface="Calibri" pitchFamily="34" charset="0"/>
              </a:rPr>
              <a:t> server is </a:t>
            </a:r>
            <a:r>
              <a:rPr lang="en-US" b="1" i="1" dirty="0" smtClean="0">
                <a:latin typeface="Calibri" pitchFamily="34" charset="0"/>
              </a:rPr>
              <a:t>that requests are more efficiently handled and are of smaller in size. </a:t>
            </a:r>
          </a:p>
          <a:p>
            <a:pPr algn="just"/>
            <a:r>
              <a:rPr lang="en-US" b="1" dirty="0" smtClean="0">
                <a:latin typeface="Calibri" pitchFamily="34" charset="0"/>
              </a:rPr>
              <a:t>Disadvantages</a:t>
            </a:r>
            <a:r>
              <a:rPr lang="en-US" dirty="0" smtClean="0">
                <a:latin typeface="Calibri" pitchFamily="34" charset="0"/>
              </a:rPr>
              <a:t> :</a:t>
            </a:r>
          </a:p>
          <a:p>
            <a:pPr lvl="1" algn="just"/>
            <a:r>
              <a:rPr lang="en-US" dirty="0" smtClean="0">
                <a:latin typeface="Calibri" pitchFamily="34" charset="0"/>
              </a:rPr>
              <a:t>state information becomes invalid when messages are unreliable. </a:t>
            </a:r>
          </a:p>
          <a:p>
            <a:pPr lvl="1" algn="just"/>
            <a:r>
              <a:rPr lang="en-US" dirty="0" smtClean="0">
                <a:latin typeface="Calibri" pitchFamily="34" charset="0"/>
              </a:rPr>
              <a:t>if clients crash (or reboot) frequently, state information may exhaust  server’s memory. </a:t>
            </a:r>
          </a:p>
          <a:p>
            <a:pPr algn="just"/>
            <a:r>
              <a:rPr lang="en-US" dirty="0" smtClean="0">
                <a:latin typeface="Calibri" pitchFamily="34" charset="0"/>
              </a:rPr>
              <a:t>The best example of </a:t>
            </a:r>
            <a:r>
              <a:rPr lang="en-US" dirty="0" err="1" smtClean="0">
                <a:latin typeface="Calibri" pitchFamily="34" charset="0"/>
              </a:rPr>
              <a:t>stateful</a:t>
            </a:r>
            <a:r>
              <a:rPr lang="en-US" dirty="0" smtClean="0">
                <a:latin typeface="Calibri" pitchFamily="34" charset="0"/>
              </a:rPr>
              <a:t> server is </a:t>
            </a:r>
            <a:r>
              <a:rPr lang="en-US" b="1" dirty="0" smtClean="0">
                <a:latin typeface="Calibri" pitchFamily="34" charset="0"/>
              </a:rPr>
              <a:t>remote file server.</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867400"/>
          </a:xfrm>
        </p:spPr>
        <p:txBody>
          <a:bodyPr>
            <a:normAutofit/>
          </a:bodyPr>
          <a:lstStyle/>
          <a:p>
            <a:pPr algn="just"/>
            <a:r>
              <a:rPr lang="en-US" dirty="0" smtClean="0">
                <a:latin typeface="Calibri" pitchFamily="34" charset="0"/>
              </a:rPr>
              <a:t>A client application is not restricted to accessing a single service. </a:t>
            </a:r>
          </a:p>
          <a:p>
            <a:pPr algn="just"/>
            <a:r>
              <a:rPr lang="en-US" dirty="0" smtClean="0">
                <a:latin typeface="Calibri" pitchFamily="34" charset="0"/>
              </a:rPr>
              <a:t>The client contacts a different server (perhaps on a different computer) for each service.</a:t>
            </a:r>
          </a:p>
          <a:p>
            <a:pPr algn="just"/>
            <a:r>
              <a:rPr lang="en-US" dirty="0" smtClean="0">
                <a:latin typeface="Calibri" pitchFamily="34" charset="0"/>
              </a:rPr>
              <a:t> A client application is not restricted to accessing a single server for a given service.</a:t>
            </a:r>
          </a:p>
          <a:p>
            <a:pPr algn="just"/>
            <a:r>
              <a:rPr lang="en-US" dirty="0" smtClean="0">
                <a:latin typeface="Calibri" pitchFamily="34" charset="0"/>
              </a:rPr>
              <a:t>A server is not restricted from performing further Client/Server interactions — a server for one service can become a client of another.</a:t>
            </a:r>
            <a:endParaRPr lang="en-US" dirty="0">
              <a:latin typeface="Calibri"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66800" y="4495800"/>
            <a:ext cx="7866888" cy="2133600"/>
          </a:xfrm>
        </p:spPr>
        <p:txBody>
          <a:bodyPr>
            <a:normAutofit fontScale="77500" lnSpcReduction="20000"/>
          </a:bodyPr>
          <a:lstStyle/>
          <a:p>
            <a:pPr algn="just"/>
            <a:r>
              <a:rPr lang="en-US" b="1" dirty="0" smtClean="0"/>
              <a:t>Back-end processes as: </a:t>
            </a:r>
            <a:r>
              <a:rPr lang="en-US" dirty="0" smtClean="0"/>
              <a:t>IBM Database server process and Compaq Zeon Server</a:t>
            </a:r>
          </a:p>
          <a:p>
            <a:pPr algn="just"/>
            <a:r>
              <a:rPr lang="en-US" b="1" dirty="0" smtClean="0"/>
              <a:t>Front-end as: </a:t>
            </a:r>
            <a:r>
              <a:rPr lang="en-US" dirty="0" smtClean="0"/>
              <a:t>Application client processes (Windows, Unix and Mac Systems)</a:t>
            </a:r>
          </a:p>
          <a:p>
            <a:pPr algn="just"/>
            <a:r>
              <a:rPr lang="en-US" b="1" dirty="0" smtClean="0"/>
              <a:t>Middleware as: </a:t>
            </a:r>
            <a:r>
              <a:rPr lang="en-US" dirty="0" smtClean="0"/>
              <a:t>Communication middleware (network and supporting software)</a:t>
            </a:r>
            <a:endParaRPr lang="en-US" dirty="0"/>
          </a:p>
        </p:txBody>
      </p:sp>
      <p:pic>
        <p:nvPicPr>
          <p:cNvPr id="6146" name="Picture 2"/>
          <p:cNvPicPr>
            <a:picLocks noChangeAspect="1" noChangeArrowheads="1"/>
          </p:cNvPicPr>
          <p:nvPr/>
        </p:nvPicPr>
        <p:blipFill>
          <a:blip r:embed="rId2"/>
          <a:srcRect/>
          <a:stretch>
            <a:fillRect/>
          </a:stretch>
        </p:blipFill>
        <p:spPr bwMode="auto">
          <a:xfrm>
            <a:off x="1828800" y="152400"/>
            <a:ext cx="6362700" cy="390525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Principles Behind Client/Server Systems</a:t>
            </a:r>
            <a:endParaRPr lang="en-US" dirty="0"/>
          </a:p>
        </p:txBody>
      </p:sp>
      <p:sp>
        <p:nvSpPr>
          <p:cNvPr id="3" name="Content Placeholder 2"/>
          <p:cNvSpPr>
            <a:spLocks noGrp="1"/>
          </p:cNvSpPr>
          <p:nvPr>
            <p:ph idx="1"/>
          </p:nvPr>
        </p:nvSpPr>
        <p:spPr>
          <a:xfrm>
            <a:off x="1435608" y="1752600"/>
            <a:ext cx="7498080" cy="4495800"/>
          </a:xfrm>
        </p:spPr>
        <p:txBody>
          <a:bodyPr/>
          <a:lstStyle/>
          <a:p>
            <a:pPr algn="just"/>
            <a:r>
              <a:rPr lang="en-US" dirty="0" smtClean="0"/>
              <a:t>The components of the Client/Server architecture must conform to some basic principles, if they are to interact properly. </a:t>
            </a:r>
          </a:p>
          <a:p>
            <a:pPr algn="just"/>
            <a:r>
              <a:rPr lang="en-US" dirty="0" smtClean="0"/>
              <a:t>These principles must be uniformly applicable to client, server, and to communication middleware components.</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normAutofit/>
          </a:bodyPr>
          <a:lstStyle/>
          <a:p>
            <a:pPr>
              <a:buNone/>
            </a:pPr>
            <a:r>
              <a:rPr lang="en-US" dirty="0" smtClean="0">
                <a:latin typeface="Calibri" pitchFamily="34" charset="0"/>
              </a:rPr>
              <a:t>The main principles are as follows:</a:t>
            </a:r>
          </a:p>
          <a:p>
            <a:pPr lvl="1">
              <a:lnSpc>
                <a:spcPct val="150000"/>
              </a:lnSpc>
              <a:buNone/>
            </a:pPr>
            <a:r>
              <a:rPr lang="en-US" sz="3200" b="1" dirty="0" smtClean="0">
                <a:latin typeface="Calibri" pitchFamily="34" charset="0"/>
              </a:rPr>
              <a:t>(</a:t>
            </a:r>
            <a:r>
              <a:rPr lang="en-US" sz="3200" b="1" i="1" dirty="0" err="1" smtClean="0">
                <a:latin typeface="Calibri" pitchFamily="34" charset="0"/>
              </a:rPr>
              <a:t>i</a:t>
            </a:r>
            <a:r>
              <a:rPr lang="en-US" sz="3200" b="1" i="1" dirty="0" smtClean="0">
                <a:latin typeface="Calibri" pitchFamily="34" charset="0"/>
              </a:rPr>
              <a:t>) Hardware independence.</a:t>
            </a:r>
          </a:p>
          <a:p>
            <a:pPr lvl="1">
              <a:lnSpc>
                <a:spcPct val="150000"/>
              </a:lnSpc>
              <a:buNone/>
            </a:pPr>
            <a:r>
              <a:rPr lang="en-US" sz="3200" b="1" dirty="0" smtClean="0">
                <a:latin typeface="Calibri" pitchFamily="34" charset="0"/>
              </a:rPr>
              <a:t>(</a:t>
            </a:r>
            <a:r>
              <a:rPr lang="en-US" sz="3200" b="1" i="1" dirty="0" smtClean="0">
                <a:latin typeface="Calibri" pitchFamily="34" charset="0"/>
              </a:rPr>
              <a:t>ii) Software independence.</a:t>
            </a:r>
          </a:p>
          <a:p>
            <a:pPr lvl="1">
              <a:lnSpc>
                <a:spcPct val="150000"/>
              </a:lnSpc>
              <a:buNone/>
            </a:pPr>
            <a:r>
              <a:rPr lang="en-US" sz="3200" b="1" dirty="0" smtClean="0">
                <a:latin typeface="Calibri" pitchFamily="34" charset="0"/>
              </a:rPr>
              <a:t>(</a:t>
            </a:r>
            <a:r>
              <a:rPr lang="en-US" sz="3200" b="1" i="1" dirty="0" smtClean="0">
                <a:latin typeface="Calibri" pitchFamily="34" charset="0"/>
              </a:rPr>
              <a:t>iii) Open access to services.</a:t>
            </a:r>
          </a:p>
          <a:p>
            <a:pPr lvl="1">
              <a:lnSpc>
                <a:spcPct val="150000"/>
              </a:lnSpc>
              <a:buNone/>
            </a:pPr>
            <a:r>
              <a:rPr lang="en-US" sz="3200" b="1" dirty="0" smtClean="0">
                <a:latin typeface="Calibri" pitchFamily="34" charset="0"/>
              </a:rPr>
              <a:t>(</a:t>
            </a:r>
            <a:r>
              <a:rPr lang="en-US" sz="3200" b="1" i="1" dirty="0" smtClean="0">
                <a:latin typeface="Calibri" pitchFamily="34" charset="0"/>
              </a:rPr>
              <a:t>iv) Process distribution.</a:t>
            </a:r>
          </a:p>
          <a:p>
            <a:pPr lvl="1">
              <a:lnSpc>
                <a:spcPct val="150000"/>
              </a:lnSpc>
              <a:buNone/>
            </a:pPr>
            <a:r>
              <a:rPr lang="en-US" sz="3200" b="1" dirty="0" smtClean="0">
                <a:latin typeface="Calibri" pitchFamily="34" charset="0"/>
              </a:rPr>
              <a:t>(</a:t>
            </a:r>
            <a:r>
              <a:rPr lang="en-US" sz="3200" b="1" i="1" dirty="0" smtClean="0">
                <a:latin typeface="Calibri" pitchFamily="34" charset="0"/>
              </a:rPr>
              <a:t>v) Standards.</a:t>
            </a:r>
            <a:endParaRPr lang="en-US" sz="3200" b="1" dirty="0">
              <a:latin typeface="Calibri"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lstStyle/>
          <a:p>
            <a:pPr algn="just">
              <a:buNone/>
            </a:pPr>
            <a:r>
              <a:rPr lang="en-US" b="1" dirty="0" smtClean="0">
                <a:latin typeface="Calibri" pitchFamily="34" charset="0"/>
              </a:rPr>
              <a:t>Hardware independence: </a:t>
            </a:r>
          </a:p>
          <a:p>
            <a:pPr algn="just"/>
            <a:r>
              <a:rPr lang="en-US" dirty="0" smtClean="0">
                <a:latin typeface="Calibri" pitchFamily="34" charset="0"/>
              </a:rPr>
              <a:t>The principles of hardware independence requires that the Client, Server, and communication middleware, processes run on multiple hardware platforms (IBM, DEC, Compaq, Apple, and so on) without any functional differences.</a:t>
            </a:r>
            <a:endParaRPr lang="en-US" dirty="0">
              <a:latin typeface="Calibri"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normAutofit/>
          </a:bodyPr>
          <a:lstStyle/>
          <a:p>
            <a:pPr algn="just">
              <a:buNone/>
            </a:pPr>
            <a:r>
              <a:rPr lang="en-US" b="1" dirty="0" smtClean="0">
                <a:latin typeface="Calibri" pitchFamily="34" charset="0"/>
              </a:rPr>
              <a:t>Software independence: </a:t>
            </a:r>
          </a:p>
          <a:p>
            <a:pPr algn="just"/>
            <a:r>
              <a:rPr lang="en-US" dirty="0" smtClean="0"/>
              <a:t>The principles of software independence requires that the Client, Server, and communication middleware processes </a:t>
            </a:r>
          </a:p>
          <a:p>
            <a:pPr lvl="1" algn="just"/>
            <a:r>
              <a:rPr lang="en-US" b="1" dirty="0" smtClean="0"/>
              <a:t>support multiple operating systems </a:t>
            </a:r>
            <a:r>
              <a:rPr lang="en-US" dirty="0" smtClean="0"/>
              <a:t>(such as Windows 98, Windows NT, Apple Mac system, OS/2, Linux, and Unix) </a:t>
            </a:r>
          </a:p>
          <a:p>
            <a:pPr lvl="1" algn="just"/>
            <a:r>
              <a:rPr lang="en-US" b="1" dirty="0" smtClean="0"/>
              <a:t>multiple network protocols </a:t>
            </a:r>
            <a:r>
              <a:rPr lang="en-US" dirty="0" smtClean="0"/>
              <a:t>(such as IPX, and TCP/IP), and </a:t>
            </a:r>
          </a:p>
          <a:p>
            <a:pPr lvl="1" algn="just"/>
            <a:r>
              <a:rPr lang="en-US" b="1" dirty="0" smtClean="0"/>
              <a:t>multiple application </a:t>
            </a:r>
            <a:r>
              <a:rPr lang="en-US" dirty="0" smtClean="0"/>
              <a:t>(spreadsheet, database electronic mail and so on).</a:t>
            </a:r>
            <a:endParaRPr lang="en-US" dirty="0">
              <a:latin typeface="Calibri"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normAutofit/>
          </a:bodyPr>
          <a:lstStyle/>
          <a:p>
            <a:pPr algn="just">
              <a:buNone/>
            </a:pPr>
            <a:r>
              <a:rPr lang="en-US" b="1" dirty="0" smtClean="0">
                <a:latin typeface="Calibri" pitchFamily="34" charset="0"/>
              </a:rPr>
              <a:t>Open access to services : </a:t>
            </a:r>
          </a:p>
          <a:p>
            <a:pPr algn="just"/>
            <a:r>
              <a:rPr lang="en-US" dirty="0" smtClean="0">
                <a:latin typeface="Calibri" pitchFamily="34" charset="0"/>
              </a:rPr>
              <a:t>All client in the system must have </a:t>
            </a:r>
            <a:r>
              <a:rPr lang="en-US" b="1" dirty="0" smtClean="0">
                <a:latin typeface="Calibri" pitchFamily="34" charset="0"/>
              </a:rPr>
              <a:t>open (unrestricted) access to all the services provided within the network</a:t>
            </a:r>
            <a:r>
              <a:rPr lang="en-US" dirty="0" smtClean="0">
                <a:latin typeface="Calibri" pitchFamily="34" charset="0"/>
              </a:rPr>
              <a:t>, and these services must not be dependent on the location of the client or the server. </a:t>
            </a:r>
          </a:p>
          <a:p>
            <a:pPr algn="just"/>
            <a:r>
              <a:rPr lang="en-US" dirty="0" smtClean="0">
                <a:latin typeface="Calibri" pitchFamily="34" charset="0"/>
              </a:rPr>
              <a:t>A key issue is that the services should be provided on demand to the client. </a:t>
            </a:r>
          </a:p>
          <a:p>
            <a:pPr algn="just"/>
            <a:r>
              <a:rPr lang="en-US" dirty="0" smtClean="0">
                <a:latin typeface="Calibri" pitchFamily="34" charset="0"/>
              </a:rPr>
              <a:t>In fact, the </a:t>
            </a:r>
            <a:r>
              <a:rPr lang="en-US" b="1" dirty="0" smtClean="0">
                <a:latin typeface="Calibri" pitchFamily="34" charset="0"/>
              </a:rPr>
              <a:t>provision of on-demand service</a:t>
            </a:r>
            <a:r>
              <a:rPr lang="en-US" dirty="0" smtClean="0">
                <a:latin typeface="Calibri" pitchFamily="34" charset="0"/>
              </a:rPr>
              <a:t> is one of the main objectives of Client/Server computing model.</a:t>
            </a:r>
            <a:endParaRPr lang="en-US" b="1" dirty="0" smtClean="0">
              <a:latin typeface="Calibri"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533400"/>
            <a:ext cx="7790688" cy="6096000"/>
          </a:xfrm>
        </p:spPr>
        <p:txBody>
          <a:bodyPr>
            <a:normAutofit fontScale="77500" lnSpcReduction="20000"/>
          </a:bodyPr>
          <a:lstStyle/>
          <a:p>
            <a:pPr algn="just">
              <a:buNone/>
            </a:pPr>
            <a:r>
              <a:rPr lang="en-US" b="1" dirty="0" smtClean="0">
                <a:latin typeface="Calibri" pitchFamily="34" charset="0"/>
              </a:rPr>
              <a:t>Process distribution : </a:t>
            </a:r>
          </a:p>
          <a:p>
            <a:pPr algn="just"/>
            <a:r>
              <a:rPr lang="en-US" dirty="0" smtClean="0">
                <a:latin typeface="Calibri" pitchFamily="34" charset="0"/>
              </a:rPr>
              <a:t>A primary identifying characteristic of Client/Server system is that the </a:t>
            </a:r>
            <a:r>
              <a:rPr lang="en-US" dirty="0" smtClean="0">
                <a:solidFill>
                  <a:srgbClr val="C00000"/>
                </a:solidFill>
                <a:latin typeface="Calibri" pitchFamily="34" charset="0"/>
              </a:rPr>
              <a:t>processing of information is distributed among Clients and Servers</a:t>
            </a:r>
            <a:r>
              <a:rPr lang="en-US" dirty="0" smtClean="0">
                <a:latin typeface="Calibri" pitchFamily="34" charset="0"/>
              </a:rPr>
              <a:t>. </a:t>
            </a:r>
          </a:p>
          <a:p>
            <a:pPr algn="just"/>
            <a:r>
              <a:rPr lang="en-US" dirty="0" smtClean="0">
                <a:latin typeface="Calibri" pitchFamily="34" charset="0"/>
              </a:rPr>
              <a:t>The division of the application-processing load must conform to the following </a:t>
            </a:r>
            <a:r>
              <a:rPr lang="en-US" dirty="0" smtClean="0">
                <a:solidFill>
                  <a:srgbClr val="C00000"/>
                </a:solidFill>
                <a:latin typeface="Calibri" pitchFamily="34" charset="0"/>
              </a:rPr>
              <a:t>rules</a:t>
            </a:r>
            <a:r>
              <a:rPr lang="en-US" dirty="0" smtClean="0">
                <a:latin typeface="Calibri" pitchFamily="34" charset="0"/>
              </a:rPr>
              <a:t>:</a:t>
            </a:r>
          </a:p>
          <a:p>
            <a:pPr marL="596646" indent="-514350" algn="just">
              <a:buFont typeface="+mj-lt"/>
              <a:buAutoNum type="arabicPeriod"/>
            </a:pPr>
            <a:r>
              <a:rPr lang="en-US" dirty="0" smtClean="0">
                <a:solidFill>
                  <a:srgbClr val="C00000"/>
                </a:solidFill>
                <a:latin typeface="Calibri" pitchFamily="34" charset="0"/>
              </a:rPr>
              <a:t>Client and server processes must be autonomous entities with clearly defined boundaries and functions. </a:t>
            </a:r>
            <a:r>
              <a:rPr lang="en-US" dirty="0" smtClean="0">
                <a:latin typeface="Calibri" pitchFamily="34" charset="0"/>
              </a:rPr>
              <a:t>This property enables us to clearly define the functionality of each side, and it enhances the modularity and flexibility of the system. </a:t>
            </a:r>
          </a:p>
          <a:p>
            <a:pPr marL="596646" indent="-514350" algn="just">
              <a:buFont typeface="+mj-lt"/>
              <a:buAutoNum type="arabicPeriod"/>
            </a:pPr>
            <a:r>
              <a:rPr lang="en-US" dirty="0" smtClean="0">
                <a:solidFill>
                  <a:srgbClr val="C00000"/>
                </a:solidFill>
                <a:latin typeface="Calibri" pitchFamily="34" charset="0"/>
              </a:rPr>
              <a:t>Local utilization of resources (at both client and server sides) must be maximized</a:t>
            </a:r>
            <a:r>
              <a:rPr lang="en-US" dirty="0" smtClean="0">
                <a:latin typeface="Calibri" pitchFamily="34" charset="0"/>
              </a:rPr>
              <a:t>. The client and server process must fully utilize the processing power of the host computers. This property enables the system to assign functionality to the computer best suited to the task. A</a:t>
            </a:r>
            <a:r>
              <a:rPr lang="en-US" dirty="0" smtClean="0"/>
              <a:t> server process should service multiple requests from multiple clients.</a:t>
            </a:r>
            <a:endParaRPr lang="en-US" b="1" dirty="0" smtClean="0">
              <a:latin typeface="Calibri"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5943600"/>
          </a:xfrm>
        </p:spPr>
        <p:txBody>
          <a:bodyPr>
            <a:normAutofit lnSpcReduction="10000"/>
          </a:bodyPr>
          <a:lstStyle/>
          <a:p>
            <a:pPr algn="just"/>
            <a:r>
              <a:rPr lang="en-US" dirty="0" smtClean="0">
                <a:solidFill>
                  <a:srgbClr val="C00000"/>
                </a:solidFill>
              </a:rPr>
              <a:t>Scalability and flexibility requires </a:t>
            </a:r>
            <a:r>
              <a:rPr lang="en-US" dirty="0" smtClean="0"/>
              <a:t>that the client and server process be easily upgradeable to run on more powerful hardware and software platforms. This property extends the functionality of Client/Server processes when they are called upon to provide the additional capabilities or better performance.</a:t>
            </a:r>
          </a:p>
          <a:p>
            <a:pPr algn="just"/>
            <a:r>
              <a:rPr lang="en-US" dirty="0" smtClean="0">
                <a:solidFill>
                  <a:srgbClr val="C00000"/>
                </a:solidFill>
              </a:rPr>
              <a:t>Interoperability and integration </a:t>
            </a:r>
            <a:r>
              <a:rPr lang="en-US" dirty="0" smtClean="0"/>
              <a:t>requires that client and server processes be seamlessly integrated to form a system. Swapping a server process must be transparent the client process.</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52400"/>
            <a:ext cx="7498080" cy="6553200"/>
          </a:xfrm>
        </p:spPr>
        <p:txBody>
          <a:bodyPr>
            <a:normAutofit fontScale="77500" lnSpcReduction="20000"/>
          </a:bodyPr>
          <a:lstStyle/>
          <a:p>
            <a:pPr algn="just"/>
            <a:r>
              <a:rPr lang="en-US" b="1" dirty="0" smtClean="0"/>
              <a:t>Standards:</a:t>
            </a:r>
          </a:p>
          <a:p>
            <a:pPr algn="just"/>
            <a:r>
              <a:rPr lang="en-US" b="1" dirty="0" smtClean="0"/>
              <a:t>finally all the principles that are formulated must be based on </a:t>
            </a:r>
            <a:r>
              <a:rPr lang="en-US" dirty="0" smtClean="0"/>
              <a:t>standards applied within the Client/Server architecture. </a:t>
            </a:r>
          </a:p>
          <a:p>
            <a:pPr algn="just"/>
            <a:r>
              <a:rPr lang="en-US" dirty="0" smtClean="0"/>
              <a:t>For example, standard must govern the user interface, data access, network protocols, </a:t>
            </a:r>
            <a:r>
              <a:rPr lang="en-US" dirty="0" err="1" smtClean="0"/>
              <a:t>interprocess</a:t>
            </a:r>
            <a:r>
              <a:rPr lang="en-US" dirty="0" smtClean="0"/>
              <a:t> communications and so on. </a:t>
            </a:r>
          </a:p>
          <a:p>
            <a:pPr algn="just"/>
            <a:r>
              <a:rPr lang="en-US" dirty="0" smtClean="0"/>
              <a:t>Standards ensure that all components interact in an orderly manner to achieve the desired results. </a:t>
            </a:r>
          </a:p>
          <a:p>
            <a:pPr algn="just"/>
            <a:r>
              <a:rPr lang="en-US" dirty="0" smtClean="0"/>
              <a:t>There is no universal standard for all the components. </a:t>
            </a:r>
          </a:p>
          <a:p>
            <a:pPr algn="just"/>
            <a:r>
              <a:rPr lang="en-US" dirty="0" smtClean="0"/>
              <a:t>The fact is that there are many different standards from which to choose. </a:t>
            </a:r>
          </a:p>
          <a:p>
            <a:pPr algn="just"/>
            <a:r>
              <a:rPr lang="en-US" dirty="0" smtClean="0"/>
              <a:t>For example, an application can be based on Open Database Connectivity (ODBC) instead of Integrated Database Application Programming Interface (IDAPI) for Data access (ODBC and IDAPI are database middleware components that enables the system to provide a data access standard for multiple processes.)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8600"/>
            <a:ext cx="8019288" cy="6477000"/>
          </a:xfrm>
        </p:spPr>
        <p:txBody>
          <a:bodyPr>
            <a:normAutofit fontScale="55000" lnSpcReduction="20000"/>
          </a:bodyPr>
          <a:lstStyle/>
          <a:p>
            <a:pPr algn="just"/>
            <a:r>
              <a:rPr lang="en-US" sz="5800" b="1" i="1" dirty="0" smtClean="0">
                <a:latin typeface="Calibri" pitchFamily="34" charset="0"/>
              </a:rPr>
              <a:t>Stateless </a:t>
            </a:r>
            <a:r>
              <a:rPr lang="en-US" sz="5800" b="1" i="1" dirty="0" err="1" smtClean="0">
                <a:latin typeface="Calibri" pitchFamily="34" charset="0"/>
              </a:rPr>
              <a:t>vs</a:t>
            </a:r>
            <a:r>
              <a:rPr lang="en-US" sz="5800" b="1" i="1" dirty="0" smtClean="0">
                <a:latin typeface="Calibri" pitchFamily="34" charset="0"/>
              </a:rPr>
              <a:t> </a:t>
            </a:r>
            <a:r>
              <a:rPr lang="en-US" sz="5800" b="1" i="1" dirty="0" err="1" smtClean="0">
                <a:latin typeface="Calibri" pitchFamily="34" charset="0"/>
              </a:rPr>
              <a:t>Stateful</a:t>
            </a:r>
            <a:r>
              <a:rPr lang="en-US" sz="5800" b="1" i="1" dirty="0" smtClean="0">
                <a:latin typeface="Calibri" pitchFamily="34" charset="0"/>
              </a:rPr>
              <a:t> Servers </a:t>
            </a:r>
          </a:p>
          <a:p>
            <a:pPr algn="just">
              <a:lnSpc>
                <a:spcPct val="120000"/>
              </a:lnSpc>
            </a:pPr>
            <a:r>
              <a:rPr lang="en-US" sz="4500" dirty="0" smtClean="0">
                <a:latin typeface="Calibri" pitchFamily="34" charset="0"/>
              </a:rPr>
              <a:t>A </a:t>
            </a:r>
            <a:r>
              <a:rPr lang="en-US" sz="4500" dirty="0" err="1" smtClean="0">
                <a:latin typeface="Calibri" pitchFamily="34" charset="0"/>
              </a:rPr>
              <a:t>stateful</a:t>
            </a:r>
            <a:r>
              <a:rPr lang="en-US" sz="4500" dirty="0" smtClean="0">
                <a:latin typeface="Calibri" pitchFamily="34" charset="0"/>
              </a:rPr>
              <a:t> server remembers client data (state) from one request to the next.</a:t>
            </a:r>
          </a:p>
          <a:p>
            <a:pPr algn="just">
              <a:lnSpc>
                <a:spcPct val="120000"/>
              </a:lnSpc>
            </a:pPr>
            <a:r>
              <a:rPr lang="en-US" sz="4500" dirty="0" smtClean="0">
                <a:latin typeface="Calibri" pitchFamily="34" charset="0"/>
              </a:rPr>
              <a:t>A stateless server keeps no state information. </a:t>
            </a:r>
          </a:p>
          <a:p>
            <a:pPr algn="just">
              <a:lnSpc>
                <a:spcPct val="120000"/>
              </a:lnSpc>
            </a:pPr>
            <a:r>
              <a:rPr lang="en-US" sz="4500" dirty="0" smtClean="0">
                <a:latin typeface="Calibri" pitchFamily="34" charset="0"/>
              </a:rPr>
              <a:t>Using a stateless file server, the client must specify complete file names in each request, specify location for reading or writing and re-authenticate for each request.</a:t>
            </a:r>
          </a:p>
          <a:p>
            <a:pPr algn="just">
              <a:lnSpc>
                <a:spcPct val="120000"/>
              </a:lnSpc>
            </a:pPr>
            <a:r>
              <a:rPr lang="en-US" sz="4500" dirty="0" smtClean="0">
                <a:latin typeface="Calibri" pitchFamily="34" charset="0"/>
              </a:rPr>
              <a:t>Using a </a:t>
            </a:r>
            <a:r>
              <a:rPr lang="en-US" sz="4500" dirty="0" err="1" smtClean="0">
                <a:latin typeface="Calibri" pitchFamily="34" charset="0"/>
              </a:rPr>
              <a:t>stateful</a:t>
            </a:r>
            <a:r>
              <a:rPr lang="en-US" sz="4500" dirty="0" smtClean="0">
                <a:latin typeface="Calibri" pitchFamily="34" charset="0"/>
              </a:rPr>
              <a:t> file server, the client can send less data with each request. A </a:t>
            </a:r>
            <a:r>
              <a:rPr lang="en-US" sz="4500" dirty="0" err="1" smtClean="0">
                <a:latin typeface="Calibri" pitchFamily="34" charset="0"/>
              </a:rPr>
              <a:t>stateful</a:t>
            </a:r>
            <a:r>
              <a:rPr lang="en-US" sz="4500" dirty="0" smtClean="0">
                <a:latin typeface="Calibri" pitchFamily="34" charset="0"/>
              </a:rPr>
              <a:t> server is simpler.</a:t>
            </a:r>
          </a:p>
          <a:p>
            <a:pPr algn="just">
              <a:lnSpc>
                <a:spcPct val="120000"/>
              </a:lnSpc>
            </a:pPr>
            <a:r>
              <a:rPr lang="en-US" sz="4500" dirty="0" smtClean="0">
                <a:latin typeface="Calibri" pitchFamily="34" charset="0"/>
              </a:rPr>
              <a:t>A stateless server is more robust and lost connections can’t leave a file in an invalid state, rebooting the server does not lose state information, rebooting the client does not confuse a stateless server.</a:t>
            </a:r>
            <a:endParaRPr lang="en-US" sz="4500" i="1" dirty="0" smtClean="0">
              <a:latin typeface="Calibri"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smtClean="0">
                <a:latin typeface="Calibri" pitchFamily="34" charset="0"/>
              </a:rPr>
              <a:t>Architecture For Business Information System</a:t>
            </a:r>
            <a:endParaRPr lang="en-US" sz="3600" dirty="0">
              <a:latin typeface="Calibri" pitchFamily="34" charset="0"/>
            </a:endParaRPr>
          </a:p>
        </p:txBody>
      </p:sp>
      <p:sp>
        <p:nvSpPr>
          <p:cNvPr id="3" name="Content Placeholder 2"/>
          <p:cNvSpPr>
            <a:spLocks noGrp="1"/>
          </p:cNvSpPr>
          <p:nvPr>
            <p:ph idx="1"/>
          </p:nvPr>
        </p:nvSpPr>
        <p:spPr>
          <a:xfrm>
            <a:off x="990600" y="1447800"/>
            <a:ext cx="7943088" cy="5181600"/>
          </a:xfrm>
        </p:spPr>
        <p:txBody>
          <a:bodyPr>
            <a:normAutofit/>
          </a:bodyPr>
          <a:lstStyle/>
          <a:p>
            <a:pPr algn="just"/>
            <a:r>
              <a:rPr lang="en-US" dirty="0" smtClean="0">
                <a:latin typeface="Calibri" pitchFamily="34" charset="0"/>
              </a:rPr>
              <a:t>We will discuss several patterns for distributing business information systems that are structured according to a layered architecture. </a:t>
            </a:r>
          </a:p>
          <a:p>
            <a:pPr algn="just"/>
            <a:r>
              <a:rPr lang="en-US" b="1" i="1" dirty="0" smtClean="0">
                <a:latin typeface="Calibri" pitchFamily="34" charset="0"/>
              </a:rPr>
              <a:t>Each distribution pattern cuts the architecture into different client and server components</a:t>
            </a:r>
            <a:r>
              <a:rPr lang="en-US" i="1" dirty="0" smtClean="0">
                <a:latin typeface="Calibri" pitchFamily="34" charset="0"/>
              </a:rPr>
              <a:t>. </a:t>
            </a:r>
          </a:p>
          <a:p>
            <a:pPr algn="just"/>
            <a:r>
              <a:rPr lang="en-US" dirty="0" smtClean="0">
                <a:latin typeface="Calibri" pitchFamily="34" charset="0"/>
              </a:rPr>
              <a:t>All the patterns discussed give an answer to the same question: How do I distribute a business information system?</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04800"/>
            <a:ext cx="7879080" cy="6324600"/>
          </a:xfrm>
        </p:spPr>
        <p:txBody>
          <a:bodyPr>
            <a:normAutofit fontScale="92500" lnSpcReduction="20000"/>
          </a:bodyPr>
          <a:lstStyle/>
          <a:p>
            <a:pPr algn="just"/>
            <a:r>
              <a:rPr lang="en-US" dirty="0" smtClean="0">
                <a:latin typeface="Calibri" pitchFamily="34" charset="0"/>
              </a:rPr>
              <a:t>While constructing the architecture for a business information system, which will be deployed across a set of distributed processing units (e.g., machines in a network, processes on one machine, threads within one process), you are faced with the question:</a:t>
            </a:r>
          </a:p>
          <a:p>
            <a:pPr algn="just"/>
            <a:r>
              <a:rPr lang="en-US" b="1" i="1" dirty="0" smtClean="0">
                <a:latin typeface="Calibri" pitchFamily="34" charset="0"/>
              </a:rPr>
              <a:t>How do I partition the business information system into a number of client and server components, so that my users’ functional and non-functional requirements are met?</a:t>
            </a:r>
          </a:p>
          <a:p>
            <a:pPr algn="just"/>
            <a:r>
              <a:rPr lang="en-US" dirty="0" smtClean="0">
                <a:latin typeface="Calibri" pitchFamily="34" charset="0"/>
              </a:rPr>
              <a:t>There are several answers to this question.  </a:t>
            </a:r>
          </a:p>
          <a:p>
            <a:pPr algn="just"/>
            <a:r>
              <a:rPr lang="en-US" dirty="0" smtClean="0">
                <a:solidFill>
                  <a:srgbClr val="C00000"/>
                </a:solidFill>
                <a:latin typeface="Calibri" pitchFamily="34" charset="0"/>
              </a:rPr>
              <a:t>The decision for a particular distribution style is driven by users’ requirements. </a:t>
            </a:r>
          </a:p>
          <a:p>
            <a:pPr algn="just"/>
            <a:r>
              <a:rPr lang="en-US" dirty="0" smtClean="0">
                <a:latin typeface="Calibri" pitchFamily="34" charset="0"/>
              </a:rPr>
              <a:t>It significantly influences the software design and requires a very careful analysis of the functional and non-functional requirements.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Calibri" pitchFamily="34" charset="0"/>
              </a:rPr>
              <a:t>Three-Layer Architecture</a:t>
            </a:r>
          </a:p>
          <a:p>
            <a:r>
              <a:rPr lang="en-US" b="1" dirty="0" smtClean="0">
                <a:latin typeface="Calibri" pitchFamily="34" charset="0"/>
              </a:rPr>
              <a:t>General Forces</a:t>
            </a:r>
          </a:p>
          <a:p>
            <a:r>
              <a:rPr lang="en-US" b="1" dirty="0" smtClean="0">
                <a:latin typeface="Calibri" pitchFamily="34" charset="0"/>
              </a:rPr>
              <a:t>Distribution Pattern</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itchFamily="34" charset="0"/>
              </a:rPr>
              <a:t>Three-Layer Architecture</a:t>
            </a:r>
            <a:endParaRPr lang="en-US" dirty="0">
              <a:latin typeface="Calibri" pitchFamily="34" charset="0"/>
            </a:endParaRPr>
          </a:p>
        </p:txBody>
      </p:sp>
      <p:sp>
        <p:nvSpPr>
          <p:cNvPr id="3" name="Content Placeholder 2"/>
          <p:cNvSpPr>
            <a:spLocks noGrp="1"/>
          </p:cNvSpPr>
          <p:nvPr>
            <p:ph idx="1"/>
          </p:nvPr>
        </p:nvSpPr>
        <p:spPr>
          <a:xfrm>
            <a:off x="914400" y="1447800"/>
            <a:ext cx="8019288" cy="5181600"/>
          </a:xfrm>
        </p:spPr>
        <p:txBody>
          <a:bodyPr>
            <a:normAutofit fontScale="92500" lnSpcReduction="20000"/>
          </a:bodyPr>
          <a:lstStyle/>
          <a:p>
            <a:pPr algn="just"/>
            <a:r>
              <a:rPr lang="en-US" dirty="0" smtClean="0">
                <a:latin typeface="Calibri" pitchFamily="34" charset="0"/>
              </a:rPr>
              <a:t>A Business Information System, in which many users work in parallel on a large amount of data. </a:t>
            </a:r>
          </a:p>
          <a:p>
            <a:pPr algn="just"/>
            <a:r>
              <a:rPr lang="en-US" dirty="0" smtClean="0">
                <a:latin typeface="Calibri" pitchFamily="34" charset="0"/>
              </a:rPr>
              <a:t>The system supports distributed business processes, which may span a single department, a whole enterprise, or even several enterprises. </a:t>
            </a:r>
          </a:p>
          <a:p>
            <a:pPr algn="just"/>
            <a:r>
              <a:rPr lang="en-US" dirty="0" smtClean="0">
                <a:latin typeface="Calibri" pitchFamily="34" charset="0"/>
              </a:rPr>
              <a:t>The system must support more than one type of data processing, such as On-Line Transaction Processing (OLTP), off-line processing or batch processing. </a:t>
            </a:r>
          </a:p>
          <a:p>
            <a:pPr algn="just"/>
            <a:r>
              <a:rPr lang="en-US" dirty="0" smtClean="0">
                <a:latin typeface="Calibri" pitchFamily="34" charset="0"/>
              </a:rPr>
              <a:t>Typically, the application architecture of the system is a </a:t>
            </a:r>
            <a:r>
              <a:rPr lang="en-US" i="1" dirty="0" smtClean="0">
                <a:latin typeface="Calibri" pitchFamily="34" charset="0"/>
              </a:rPr>
              <a:t>Three-Layer Architecture, illustrated in Fig.</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00" y="609600"/>
            <a:ext cx="7235407"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6400800"/>
          </a:xfrm>
        </p:spPr>
        <p:txBody>
          <a:bodyPr>
            <a:normAutofit fontScale="92500"/>
          </a:bodyPr>
          <a:lstStyle/>
          <a:p>
            <a:pPr algn="just"/>
            <a:r>
              <a:rPr lang="en-US" b="1" i="1" dirty="0" smtClean="0">
                <a:latin typeface="Calibri" pitchFamily="34" charset="0"/>
              </a:rPr>
              <a:t>The user interface handles presentational tasks and controls the dialogue.</a:t>
            </a:r>
          </a:p>
          <a:p>
            <a:pPr algn="just"/>
            <a:r>
              <a:rPr lang="en-US" b="1" i="1" dirty="0" smtClean="0">
                <a:latin typeface="Calibri" pitchFamily="34" charset="0"/>
              </a:rPr>
              <a:t>The application kernel performs the domain specific business tasks.</a:t>
            </a:r>
          </a:p>
          <a:p>
            <a:pPr algn="just"/>
            <a:r>
              <a:rPr lang="en-US" b="1" i="1" dirty="0" smtClean="0">
                <a:latin typeface="Calibri" pitchFamily="34" charset="0"/>
              </a:rPr>
              <a:t>The database access layer connects the application kernel functions to a database. </a:t>
            </a:r>
          </a:p>
          <a:p>
            <a:pPr algn="just"/>
            <a:r>
              <a:rPr lang="en-US" dirty="0" smtClean="0">
                <a:latin typeface="Calibri" pitchFamily="34" charset="0"/>
              </a:rPr>
              <a:t>In developing distributed system architecture we mainly use the </a:t>
            </a:r>
            <a:r>
              <a:rPr lang="en-US" i="1" dirty="0" smtClean="0">
                <a:latin typeface="Calibri" pitchFamily="34" charset="0"/>
              </a:rPr>
              <a:t>Client/Server Style. </a:t>
            </a:r>
          </a:p>
          <a:p>
            <a:pPr algn="just"/>
            <a:r>
              <a:rPr lang="en-US" i="1" dirty="0" smtClean="0">
                <a:latin typeface="Calibri" pitchFamily="34" charset="0"/>
              </a:rPr>
              <a:t>Within these model two roles, client and server classify </a:t>
            </a:r>
            <a:r>
              <a:rPr lang="en-US" dirty="0" smtClean="0">
                <a:latin typeface="Calibri" pitchFamily="34" charset="0"/>
              </a:rPr>
              <a:t>components of a distributed system. </a:t>
            </a:r>
          </a:p>
          <a:p>
            <a:pPr algn="just"/>
            <a:r>
              <a:rPr lang="en-US" dirty="0" smtClean="0">
                <a:latin typeface="Calibri" pitchFamily="34" charset="0"/>
              </a:rPr>
              <a:t>Clients and servers communicate via a simple request/response protocol.</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General Forces	</a:t>
            </a:r>
            <a:endParaRPr lang="en-US" dirty="0"/>
          </a:p>
        </p:txBody>
      </p:sp>
      <p:sp>
        <p:nvSpPr>
          <p:cNvPr id="3" name="Content Placeholder 2"/>
          <p:cNvSpPr>
            <a:spLocks noGrp="1"/>
          </p:cNvSpPr>
          <p:nvPr>
            <p:ph idx="1"/>
          </p:nvPr>
        </p:nvSpPr>
        <p:spPr/>
        <p:txBody>
          <a:bodyPr/>
          <a:lstStyle/>
          <a:p>
            <a:r>
              <a:rPr lang="en-US" i="1" dirty="0" smtClean="0"/>
              <a:t>Business needs vs. construction complexity</a:t>
            </a:r>
          </a:p>
          <a:p>
            <a:r>
              <a:rPr lang="en-US" i="1" dirty="0" smtClean="0"/>
              <a:t>Processing style</a:t>
            </a:r>
          </a:p>
          <a:p>
            <a:r>
              <a:rPr lang="en-US" i="1" dirty="0" smtClean="0"/>
              <a:t>Distribution vs. performance</a:t>
            </a:r>
          </a:p>
          <a:p>
            <a:r>
              <a:rPr lang="en-US" i="1" dirty="0" smtClean="0"/>
              <a:t>Distribution vs. security</a:t>
            </a:r>
          </a:p>
          <a:p>
            <a:r>
              <a:rPr lang="en-US" i="1" dirty="0" smtClean="0"/>
              <a:t>Distribution vs. consistency</a:t>
            </a:r>
          </a:p>
          <a:p>
            <a:r>
              <a:rPr lang="en-US" i="1" dirty="0" smtClean="0"/>
              <a:t>Software distribution cost</a:t>
            </a:r>
          </a:p>
          <a:p>
            <a:r>
              <a:rPr lang="en-US" i="1" dirty="0" smtClean="0"/>
              <a:t>Reusability vs. performance vs. complexity</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457200"/>
          </a:xfrm>
        </p:spPr>
        <p:txBody>
          <a:bodyPr>
            <a:normAutofit fontScale="90000"/>
          </a:bodyPr>
          <a:lstStyle/>
          <a:p>
            <a:pPr algn="ctr"/>
            <a:r>
              <a:rPr lang="en-US" dirty="0" smtClean="0"/>
              <a:t>Distribution Pattern</a:t>
            </a:r>
            <a:endParaRPr lang="en-US" dirty="0"/>
          </a:p>
        </p:txBody>
      </p:sp>
      <p:sp>
        <p:nvSpPr>
          <p:cNvPr id="3" name="Content Placeholder 2"/>
          <p:cNvSpPr>
            <a:spLocks noGrp="1"/>
          </p:cNvSpPr>
          <p:nvPr>
            <p:ph idx="1"/>
          </p:nvPr>
        </p:nvSpPr>
        <p:spPr>
          <a:xfrm>
            <a:off x="1066800" y="914400"/>
            <a:ext cx="7866888" cy="5715000"/>
          </a:xfrm>
        </p:spPr>
        <p:txBody>
          <a:bodyPr>
            <a:noAutofit/>
          </a:bodyPr>
          <a:lstStyle/>
          <a:p>
            <a:pPr algn="just"/>
            <a:r>
              <a:rPr lang="en-US" sz="2800" dirty="0" smtClean="0">
                <a:latin typeface="Calibri" pitchFamily="34" charset="0"/>
              </a:rPr>
              <a:t>To distribute an information system by assigning client and server roles to the components of the layered architecture we have the choice of several distribution styles. </a:t>
            </a:r>
          </a:p>
          <a:p>
            <a:pPr algn="just"/>
            <a:r>
              <a:rPr lang="en-US" sz="2800" dirty="0" smtClean="0">
                <a:latin typeface="Calibri" pitchFamily="34" charset="0"/>
              </a:rPr>
              <a:t>Figure 3.9 shows the styles, which build the pattern language.</a:t>
            </a:r>
          </a:p>
          <a:p>
            <a:pPr algn="just"/>
            <a:r>
              <a:rPr lang="en-US" sz="2800" dirty="0" smtClean="0">
                <a:latin typeface="Calibri" pitchFamily="34" charset="0"/>
              </a:rPr>
              <a:t>An abstract for each pattern:</a:t>
            </a:r>
          </a:p>
          <a:p>
            <a:pPr lvl="1" algn="just"/>
            <a:r>
              <a:rPr lang="en-US" b="1" i="1" dirty="0" smtClean="0">
                <a:latin typeface="Calibri" pitchFamily="34" charset="0"/>
              </a:rPr>
              <a:t>Distributed presentation</a:t>
            </a:r>
          </a:p>
          <a:p>
            <a:pPr lvl="1" algn="just"/>
            <a:r>
              <a:rPr lang="en-US" b="1" i="1" dirty="0" smtClean="0">
                <a:latin typeface="Calibri" pitchFamily="34" charset="0"/>
              </a:rPr>
              <a:t>Remote user interface</a:t>
            </a:r>
          </a:p>
          <a:p>
            <a:pPr lvl="1" algn="just"/>
            <a:r>
              <a:rPr lang="en-US" b="1" i="1" dirty="0" smtClean="0">
                <a:latin typeface="Calibri" pitchFamily="34" charset="0"/>
              </a:rPr>
              <a:t>Distributed application kernel</a:t>
            </a:r>
          </a:p>
          <a:p>
            <a:pPr lvl="1" algn="just"/>
            <a:r>
              <a:rPr lang="en-US" b="1" i="1" dirty="0" smtClean="0">
                <a:latin typeface="Calibri" pitchFamily="34" charset="0"/>
              </a:rPr>
              <a:t>Remote database</a:t>
            </a:r>
          </a:p>
          <a:p>
            <a:pPr lvl="1" algn="just"/>
            <a:r>
              <a:rPr lang="en-US" b="1" i="1" dirty="0" smtClean="0">
                <a:latin typeface="Calibri" pitchFamily="34" charset="0"/>
              </a:rPr>
              <a:t>Distributed database</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19200" y="609600"/>
            <a:ext cx="7524750" cy="5038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8095488" cy="6477000"/>
          </a:xfrm>
        </p:spPr>
        <p:txBody>
          <a:bodyPr>
            <a:normAutofit fontScale="92500" lnSpcReduction="20000"/>
          </a:bodyPr>
          <a:lstStyle/>
          <a:p>
            <a:pPr algn="just"/>
            <a:r>
              <a:rPr lang="en-US" b="1" dirty="0" smtClean="0">
                <a:solidFill>
                  <a:srgbClr val="C00000"/>
                </a:solidFill>
                <a:latin typeface="Calibri" pitchFamily="34" charset="0"/>
              </a:rPr>
              <a:t>Distributed presentation</a:t>
            </a:r>
          </a:p>
          <a:p>
            <a:pPr algn="just">
              <a:buNone/>
            </a:pPr>
            <a:endParaRPr lang="en-US" sz="600" b="1" dirty="0" smtClean="0">
              <a:solidFill>
                <a:srgbClr val="C00000"/>
              </a:solidFill>
              <a:latin typeface="Calibri" pitchFamily="34" charset="0"/>
            </a:endParaRPr>
          </a:p>
          <a:p>
            <a:pPr algn="just"/>
            <a:r>
              <a:rPr lang="en-US" dirty="0" smtClean="0">
                <a:latin typeface="Calibri" pitchFamily="34" charset="0"/>
              </a:rPr>
              <a:t>This pattern </a:t>
            </a:r>
            <a:r>
              <a:rPr lang="en-US" b="1" dirty="0" smtClean="0">
                <a:latin typeface="Calibri" pitchFamily="34" charset="0"/>
              </a:rPr>
              <a:t>partitions the system within the presentation component</a:t>
            </a:r>
            <a:r>
              <a:rPr lang="en-US" dirty="0" smtClean="0">
                <a:latin typeface="Calibri" pitchFamily="34" charset="0"/>
              </a:rPr>
              <a:t>. </a:t>
            </a:r>
          </a:p>
          <a:p>
            <a:pPr algn="just"/>
            <a:r>
              <a:rPr lang="en-US" dirty="0" smtClean="0">
                <a:latin typeface="Calibri" pitchFamily="34" charset="0"/>
              </a:rPr>
              <a:t>One part of the presentation component is packaged as a distribution unit and is processed separately from the other part of the presentation, which can be packaged together with the other application layers. </a:t>
            </a:r>
          </a:p>
          <a:p>
            <a:pPr algn="just"/>
            <a:r>
              <a:rPr lang="en-US" dirty="0" smtClean="0">
                <a:latin typeface="Calibri" pitchFamily="34" charset="0"/>
              </a:rPr>
              <a:t>This pattern allows of an easy implementation and </a:t>
            </a:r>
            <a:r>
              <a:rPr lang="en-US" b="1" dirty="0" smtClean="0">
                <a:latin typeface="Calibri" pitchFamily="34" charset="0"/>
              </a:rPr>
              <a:t>very thin clients</a:t>
            </a:r>
            <a:r>
              <a:rPr lang="en-US" dirty="0" smtClean="0">
                <a:latin typeface="Calibri" pitchFamily="34" charset="0"/>
              </a:rPr>
              <a:t>. Host systems with 3270-terminals is a classical example for this approach. </a:t>
            </a:r>
          </a:p>
          <a:p>
            <a:pPr algn="just"/>
            <a:r>
              <a:rPr lang="en-US" dirty="0" smtClean="0">
                <a:latin typeface="Calibri" pitchFamily="34" charset="0"/>
              </a:rPr>
              <a:t>Network computers, Internet and intranet technology are modern environments where this pattern can be applied as well.</a:t>
            </a:r>
          </a:p>
          <a:p>
            <a:pPr algn="just"/>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Autofit/>
          </a:bodyPr>
          <a:lstStyle/>
          <a:p>
            <a:pPr algn="ctr"/>
            <a:r>
              <a:rPr lang="en-US" sz="3600" b="1" dirty="0" smtClean="0">
                <a:latin typeface="Calibri" pitchFamily="34" charset="0"/>
              </a:rPr>
              <a:t>Servers and Mainframes</a:t>
            </a:r>
            <a:endParaRPr lang="en-US" sz="3600" dirty="0">
              <a:latin typeface="Calibri" pitchFamily="34" charset="0"/>
            </a:endParaRPr>
          </a:p>
        </p:txBody>
      </p:sp>
      <p:sp>
        <p:nvSpPr>
          <p:cNvPr id="3" name="Content Placeholder 2"/>
          <p:cNvSpPr>
            <a:spLocks noGrp="1"/>
          </p:cNvSpPr>
          <p:nvPr>
            <p:ph idx="1"/>
          </p:nvPr>
        </p:nvSpPr>
        <p:spPr>
          <a:xfrm>
            <a:off x="990600" y="914400"/>
            <a:ext cx="7943088" cy="5334000"/>
          </a:xfrm>
        </p:spPr>
        <p:txBody>
          <a:bodyPr>
            <a:noAutofit/>
          </a:bodyPr>
          <a:lstStyle/>
          <a:p>
            <a:pPr algn="just"/>
            <a:r>
              <a:rPr lang="en-US" sz="2400" dirty="0" smtClean="0">
                <a:latin typeface="Calibri" pitchFamily="34" charset="0"/>
              </a:rPr>
              <a:t>The CPU inside a mainframe was much faster than a personal computer.</a:t>
            </a:r>
          </a:p>
          <a:p>
            <a:pPr algn="just"/>
            <a:r>
              <a:rPr lang="en-US" sz="2400" dirty="0" smtClean="0">
                <a:latin typeface="Calibri" pitchFamily="34" charset="0"/>
              </a:rPr>
              <a:t> A mainframe most closely resembled a LAN. </a:t>
            </a:r>
          </a:p>
          <a:p>
            <a:pPr algn="just"/>
            <a:r>
              <a:rPr lang="en-US" sz="2400" dirty="0" smtClean="0">
                <a:latin typeface="Calibri" pitchFamily="34" charset="0"/>
              </a:rPr>
              <a:t>A mainframe was ‘larger’ in terms of:</a:t>
            </a:r>
          </a:p>
          <a:p>
            <a:pPr lvl="1" algn="just"/>
            <a:r>
              <a:rPr lang="en-US" sz="2400" dirty="0" smtClean="0">
                <a:latin typeface="Calibri" pitchFamily="34" charset="0"/>
              </a:rPr>
              <a:t>The raw speed expressed in instructions per second, or cycles.</a:t>
            </a:r>
          </a:p>
          <a:p>
            <a:pPr lvl="1" algn="just"/>
            <a:r>
              <a:rPr lang="en-US" sz="2400" dirty="0" smtClean="0">
                <a:latin typeface="Calibri" pitchFamily="34" charset="0"/>
              </a:rPr>
              <a:t>The amount of memory that could be addressed directly by a program.</a:t>
            </a:r>
          </a:p>
          <a:p>
            <a:pPr algn="just"/>
            <a:r>
              <a:rPr lang="en-US" sz="2400" dirty="0" smtClean="0">
                <a:latin typeface="Calibri" pitchFamily="34" charset="0"/>
              </a:rPr>
              <a:t>Mainframes are the monstrous computer system that deals mainly the business functions and technically these giant machines will run MVS, IMS and VSAM operating systems.</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8095488" cy="6477000"/>
          </a:xfrm>
        </p:spPr>
        <p:txBody>
          <a:bodyPr>
            <a:normAutofit lnSpcReduction="10000"/>
          </a:bodyPr>
          <a:lstStyle/>
          <a:p>
            <a:pPr algn="just"/>
            <a:r>
              <a:rPr lang="en-US" b="1" i="1" dirty="0" smtClean="0">
                <a:solidFill>
                  <a:srgbClr val="C00000"/>
                </a:solidFill>
                <a:latin typeface="Calibri" pitchFamily="34" charset="0"/>
              </a:rPr>
              <a:t>Remote user interface</a:t>
            </a:r>
            <a:r>
              <a:rPr lang="en-US" i="1" dirty="0" smtClean="0">
                <a:solidFill>
                  <a:srgbClr val="C00000"/>
                </a:solidFill>
                <a:latin typeface="Calibri" pitchFamily="34" charset="0"/>
              </a:rPr>
              <a:t>:</a:t>
            </a:r>
          </a:p>
          <a:p>
            <a:pPr algn="just"/>
            <a:endParaRPr lang="en-US" sz="100" b="1" dirty="0" smtClean="0">
              <a:solidFill>
                <a:srgbClr val="C00000"/>
              </a:solidFill>
              <a:latin typeface="Calibri" pitchFamily="34" charset="0"/>
            </a:endParaRPr>
          </a:p>
          <a:p>
            <a:pPr algn="just"/>
            <a:r>
              <a:rPr lang="en-US" dirty="0" smtClean="0">
                <a:latin typeface="Calibri" pitchFamily="34" charset="0"/>
              </a:rPr>
              <a:t>Instead of distributing presentation functionality the whole user interface becomes a unit of distribution and acts as a client of the application kernel on the server side.</a:t>
            </a:r>
          </a:p>
          <a:p>
            <a:pPr algn="just">
              <a:buNone/>
            </a:pPr>
            <a:endParaRPr lang="en-US" dirty="0" smtClean="0">
              <a:latin typeface="Calibri" pitchFamily="34" charset="0"/>
            </a:endParaRPr>
          </a:p>
          <a:p>
            <a:pPr algn="just"/>
            <a:r>
              <a:rPr lang="en-US" b="1" i="1" dirty="0" smtClean="0">
                <a:solidFill>
                  <a:srgbClr val="C00000"/>
                </a:solidFill>
                <a:latin typeface="Calibri" pitchFamily="34" charset="0"/>
              </a:rPr>
              <a:t>Distributed application kernel</a:t>
            </a:r>
            <a:r>
              <a:rPr lang="en-US" i="1" dirty="0" smtClean="0">
                <a:solidFill>
                  <a:srgbClr val="C00000"/>
                </a:solidFill>
                <a:latin typeface="Calibri" pitchFamily="34" charset="0"/>
              </a:rPr>
              <a:t>: </a:t>
            </a:r>
          </a:p>
          <a:p>
            <a:pPr algn="just"/>
            <a:r>
              <a:rPr lang="en-US" dirty="0" smtClean="0">
                <a:latin typeface="Calibri" pitchFamily="34" charset="0"/>
              </a:rPr>
              <a:t>The pattern splits the application kernel into two parts which are processed separately. </a:t>
            </a:r>
          </a:p>
          <a:p>
            <a:pPr algn="just"/>
            <a:r>
              <a:rPr lang="en-US" dirty="0" smtClean="0">
                <a:latin typeface="Calibri" pitchFamily="34" charset="0"/>
              </a:rPr>
              <a:t>This pattern becomes very challenging if transactions span process boundaries (distributed transaction processing).</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8095488" cy="6477000"/>
          </a:xfrm>
        </p:spPr>
        <p:txBody>
          <a:bodyPr>
            <a:normAutofit/>
          </a:bodyPr>
          <a:lstStyle/>
          <a:p>
            <a:pPr algn="just"/>
            <a:r>
              <a:rPr lang="en-US" b="1" i="1" dirty="0" smtClean="0">
                <a:solidFill>
                  <a:srgbClr val="C00000"/>
                </a:solidFill>
              </a:rPr>
              <a:t>Remote database</a:t>
            </a:r>
            <a:r>
              <a:rPr lang="en-US" i="1" dirty="0" smtClean="0"/>
              <a:t>: </a:t>
            </a:r>
          </a:p>
          <a:p>
            <a:pPr algn="just"/>
            <a:r>
              <a:rPr lang="en-US" dirty="0" smtClean="0"/>
              <a:t>The database is a major component of a business information system with special requirements on the execution environment. </a:t>
            </a:r>
          </a:p>
          <a:p>
            <a:pPr algn="just"/>
            <a:r>
              <a:rPr lang="en-US" dirty="0" smtClean="0"/>
              <a:t>Sometimes, several applications work on the same database. </a:t>
            </a:r>
          </a:p>
          <a:p>
            <a:pPr algn="just"/>
            <a:r>
              <a:rPr lang="en-US" dirty="0" smtClean="0"/>
              <a:t>This pattern locates the database component on a separate node within the system’s network.</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a:bodyPr>
          <a:lstStyle/>
          <a:p>
            <a:pPr algn="just"/>
            <a:r>
              <a:rPr lang="en-US" b="1" i="1" dirty="0" smtClean="0">
                <a:solidFill>
                  <a:srgbClr val="C00000"/>
                </a:solidFill>
                <a:latin typeface="Calibri" pitchFamily="34" charset="0"/>
              </a:rPr>
              <a:t>Distributed database</a:t>
            </a:r>
            <a:r>
              <a:rPr lang="en-US" i="1" dirty="0" smtClean="0">
                <a:latin typeface="Calibri" pitchFamily="34" charset="0"/>
              </a:rPr>
              <a:t>: </a:t>
            </a:r>
          </a:p>
          <a:p>
            <a:pPr algn="just"/>
            <a:r>
              <a:rPr lang="en-US" i="1" dirty="0" smtClean="0">
                <a:latin typeface="Calibri" pitchFamily="34" charset="0"/>
              </a:rPr>
              <a:t>The database is decomposed into separate database components, </a:t>
            </a:r>
            <a:r>
              <a:rPr lang="en-US" dirty="0" smtClean="0">
                <a:latin typeface="Calibri" pitchFamily="34" charset="0"/>
              </a:rPr>
              <a:t>which interact by means of </a:t>
            </a:r>
            <a:r>
              <a:rPr lang="en-US" dirty="0" err="1" smtClean="0">
                <a:latin typeface="Calibri" pitchFamily="34" charset="0"/>
              </a:rPr>
              <a:t>interprocess</a:t>
            </a:r>
            <a:r>
              <a:rPr lang="en-US" dirty="0" smtClean="0">
                <a:latin typeface="Calibri" pitchFamily="34" charset="0"/>
              </a:rPr>
              <a:t> communication facilities. </a:t>
            </a:r>
          </a:p>
          <a:p>
            <a:pPr algn="just"/>
            <a:r>
              <a:rPr lang="en-US" dirty="0" smtClean="0">
                <a:latin typeface="Calibri" pitchFamily="34" charset="0"/>
              </a:rPr>
              <a:t>With a distributed database an application can integrate data from different database systems or data can be stored more closely to the location where it is processed.</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Autofit/>
          </a:bodyPr>
          <a:lstStyle/>
          <a:p>
            <a:pPr algn="ctr"/>
            <a:r>
              <a:rPr lang="en-US" sz="4000" b="1" dirty="0" smtClean="0">
                <a:latin typeface="Calibri" pitchFamily="34" charset="0"/>
              </a:rPr>
              <a:t>Existing Client/Server Architecture</a:t>
            </a:r>
            <a:endParaRPr lang="en-US" sz="4000" dirty="0">
              <a:latin typeface="Calibri" pitchFamily="34" charset="0"/>
            </a:endParaRPr>
          </a:p>
        </p:txBody>
      </p:sp>
      <p:sp>
        <p:nvSpPr>
          <p:cNvPr id="3" name="Content Placeholder 2"/>
          <p:cNvSpPr>
            <a:spLocks noGrp="1"/>
          </p:cNvSpPr>
          <p:nvPr>
            <p:ph idx="1"/>
          </p:nvPr>
        </p:nvSpPr>
        <p:spPr>
          <a:xfrm>
            <a:off x="1447800" y="1981200"/>
            <a:ext cx="7498080" cy="4495800"/>
          </a:xfrm>
        </p:spPr>
        <p:txBody>
          <a:bodyPr/>
          <a:lstStyle/>
          <a:p>
            <a:pPr marL="596646" indent="-514350">
              <a:buFont typeface="+mj-lt"/>
              <a:buAutoNum type="arabicPeriod"/>
            </a:pPr>
            <a:r>
              <a:rPr lang="en-US" b="1" dirty="0" smtClean="0">
                <a:latin typeface="Calibri" pitchFamily="34" charset="0"/>
              </a:rPr>
              <a:t>Mainframe-based Environment</a:t>
            </a:r>
          </a:p>
          <a:p>
            <a:pPr marL="596646" indent="-514350">
              <a:buFont typeface="+mj-lt"/>
              <a:buAutoNum type="arabicPeriod"/>
            </a:pPr>
            <a:r>
              <a:rPr lang="en-US" b="1" dirty="0" smtClean="0">
                <a:latin typeface="Calibri" pitchFamily="34" charset="0"/>
              </a:rPr>
              <a:t>LAN-based Environment</a:t>
            </a:r>
          </a:p>
          <a:p>
            <a:pPr marL="596646" indent="-514350">
              <a:buFont typeface="+mj-lt"/>
              <a:buAutoNum type="arabicPeriod"/>
            </a:pPr>
            <a:r>
              <a:rPr lang="en-US" b="1" dirty="0" smtClean="0">
                <a:latin typeface="Calibri" pitchFamily="34" charset="0"/>
              </a:rPr>
              <a:t>Internet-based Environment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096000"/>
          </a:xfrm>
        </p:spPr>
        <p:txBody>
          <a:bodyPr/>
          <a:lstStyle/>
          <a:p>
            <a:r>
              <a:rPr lang="en-US" b="1" dirty="0" smtClean="0"/>
              <a:t>Mainframe-based Environment</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1295400" y="1143000"/>
            <a:ext cx="7400925"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52400"/>
            <a:ext cx="7498080" cy="6096000"/>
          </a:xfrm>
        </p:spPr>
        <p:txBody>
          <a:bodyPr>
            <a:normAutofit fontScale="85000" lnSpcReduction="20000"/>
          </a:bodyPr>
          <a:lstStyle/>
          <a:p>
            <a:r>
              <a:rPr lang="en-US" dirty="0" smtClean="0"/>
              <a:t>In mainframe systems </a:t>
            </a:r>
            <a:r>
              <a:rPr lang="en-US" b="1" dirty="0" smtClean="0"/>
              <a:t>all the processing takes place on the mainframe</a:t>
            </a:r>
            <a:r>
              <a:rPr lang="en-US" dirty="0" smtClean="0"/>
              <a:t> and usually dumb terminals that are known as end user platform are used to display the data on screens.</a:t>
            </a:r>
          </a:p>
          <a:p>
            <a:r>
              <a:rPr lang="en-US" dirty="0" smtClean="0"/>
              <a:t>Dumb terminals do not have any autonomy. </a:t>
            </a:r>
          </a:p>
          <a:p>
            <a:r>
              <a:rPr lang="en-US" b="1" dirty="0" smtClean="0"/>
              <a:t>Mainframes systems</a:t>
            </a:r>
          </a:p>
          <a:p>
            <a:pPr lvl="1"/>
            <a:r>
              <a:rPr lang="en-US" b="1" dirty="0" smtClean="0"/>
              <a:t>are highly centralized</a:t>
            </a:r>
            <a:r>
              <a:rPr lang="en-US" dirty="0" smtClean="0"/>
              <a:t> known to be integrated systems. </a:t>
            </a:r>
          </a:p>
          <a:p>
            <a:pPr lvl="1"/>
            <a:r>
              <a:rPr lang="en-US" dirty="0" smtClean="0"/>
              <a:t>have very limited data manipulation capabilities from the application development point of view. </a:t>
            </a:r>
          </a:p>
          <a:p>
            <a:pPr lvl="1"/>
            <a:r>
              <a:rPr lang="en-US" dirty="0" smtClean="0"/>
              <a:t>are over structured, time-consuming and create application backlogs. </a:t>
            </a:r>
          </a:p>
          <a:p>
            <a:r>
              <a:rPr lang="en-US" dirty="0" smtClean="0"/>
              <a:t>Various computer applications were implemented on </a:t>
            </a:r>
            <a:r>
              <a:rPr lang="en-US" i="1" dirty="0" smtClean="0"/>
              <a:t>mainframe computers (from IBM and others), </a:t>
            </a:r>
            <a:r>
              <a:rPr lang="en-US" dirty="0" smtClean="0"/>
              <a:t>with lots of attached (dumb, or semi-intelligent) terminals see the Fig. 3.10.</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03592" cy="5867400"/>
          </a:xfrm>
        </p:spPr>
        <p:txBody>
          <a:bodyPr>
            <a:normAutofit/>
          </a:bodyPr>
          <a:lstStyle/>
          <a:p>
            <a:pPr algn="just"/>
            <a:r>
              <a:rPr lang="en-US" sz="2800" dirty="0" smtClean="0"/>
              <a:t>There are some major problems with this approach:</a:t>
            </a:r>
          </a:p>
          <a:p>
            <a:pPr lvl="1" algn="just"/>
            <a:r>
              <a:rPr lang="en-US" dirty="0" smtClean="0"/>
              <a:t> Mainframe system are very inflexible.</a:t>
            </a:r>
          </a:p>
          <a:p>
            <a:pPr lvl="1" algn="just"/>
            <a:r>
              <a:rPr lang="en-US" dirty="0" smtClean="0"/>
              <a:t> Vendor lock-in was very expensive.</a:t>
            </a:r>
          </a:p>
          <a:p>
            <a:pPr lvl="1" algn="just"/>
            <a:r>
              <a:rPr lang="en-US" dirty="0" smtClean="0"/>
              <a:t>Centralized DP department was unable to keep up with the demand for new applications.</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866888" cy="6553200"/>
          </a:xfrm>
        </p:spPr>
        <p:txBody>
          <a:bodyPr>
            <a:normAutofit fontScale="77500" lnSpcReduction="20000"/>
          </a:bodyPr>
          <a:lstStyle/>
          <a:p>
            <a:pPr algn="just"/>
            <a:r>
              <a:rPr lang="en-US" b="1" dirty="0" smtClean="0">
                <a:solidFill>
                  <a:srgbClr val="C00000"/>
                </a:solidFill>
                <a:latin typeface="Calibri" pitchFamily="34" charset="0"/>
              </a:rPr>
              <a:t>LAN-based Environment</a:t>
            </a:r>
          </a:p>
          <a:p>
            <a:pPr algn="just"/>
            <a:r>
              <a:rPr lang="en-US" dirty="0" smtClean="0">
                <a:latin typeface="Calibri" pitchFamily="34" charset="0"/>
              </a:rPr>
              <a:t>LAN can be configured as a Client/Server LAN in which one or more stations called </a:t>
            </a:r>
            <a:r>
              <a:rPr lang="en-US" b="1" dirty="0" smtClean="0">
                <a:latin typeface="Calibri" pitchFamily="34" charset="0"/>
              </a:rPr>
              <a:t>servers give services to other stations, called clients</a:t>
            </a:r>
            <a:r>
              <a:rPr lang="en-US" dirty="0" smtClean="0">
                <a:latin typeface="Calibri" pitchFamily="34" charset="0"/>
              </a:rPr>
              <a:t>. </a:t>
            </a:r>
          </a:p>
          <a:p>
            <a:pPr algn="just"/>
            <a:r>
              <a:rPr lang="en-US" dirty="0" smtClean="0">
                <a:latin typeface="Calibri" pitchFamily="34" charset="0"/>
              </a:rPr>
              <a:t>The server version of network operating system is installed on the server or servers.</a:t>
            </a:r>
          </a:p>
          <a:p>
            <a:pPr algn="just"/>
            <a:r>
              <a:rPr lang="en-US" dirty="0" smtClean="0">
                <a:latin typeface="Calibri" pitchFamily="34" charset="0"/>
              </a:rPr>
              <a:t>The client version of the network operating system is installed on clients. </a:t>
            </a:r>
          </a:p>
          <a:p>
            <a:pPr algn="just"/>
            <a:r>
              <a:rPr lang="en-US" dirty="0" smtClean="0">
                <a:latin typeface="Calibri" pitchFamily="34" charset="0"/>
              </a:rPr>
              <a:t>A LAN may have a general server or several dedicated servers.</a:t>
            </a:r>
          </a:p>
          <a:p>
            <a:pPr algn="just"/>
            <a:r>
              <a:rPr lang="en-US" b="1" dirty="0" smtClean="0">
                <a:latin typeface="Calibri" pitchFamily="34" charset="0"/>
              </a:rPr>
              <a:t>A network may have several servers; each dedicated to a particular task</a:t>
            </a:r>
            <a:r>
              <a:rPr lang="en-US" dirty="0" smtClean="0">
                <a:latin typeface="Calibri" pitchFamily="34" charset="0"/>
              </a:rPr>
              <a:t> for example database servers, print servers, and file servers, mail server. </a:t>
            </a:r>
          </a:p>
          <a:p>
            <a:pPr algn="just"/>
            <a:r>
              <a:rPr lang="en-US" dirty="0" smtClean="0">
                <a:latin typeface="Calibri" pitchFamily="34" charset="0"/>
              </a:rPr>
              <a:t>Each server in the Client/Server based LAN environment provides a set of shared user services to the clients. </a:t>
            </a:r>
          </a:p>
          <a:p>
            <a:pPr algn="just"/>
            <a:r>
              <a:rPr lang="en-US" dirty="0" smtClean="0">
                <a:latin typeface="Calibri" pitchFamily="34" charset="0"/>
              </a:rPr>
              <a:t>These servers enable many clients to share access to the same resources and enable the use of high performance computer systems to manage the resources.</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600200" y="1447800"/>
            <a:ext cx="6934200" cy="44510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629400"/>
          </a:xfrm>
        </p:spPr>
        <p:txBody>
          <a:bodyPr>
            <a:normAutofit fontScale="85000" lnSpcReduction="10000"/>
          </a:bodyPr>
          <a:lstStyle/>
          <a:p>
            <a:pPr algn="just"/>
            <a:r>
              <a:rPr lang="en-US" dirty="0" smtClean="0">
                <a:latin typeface="Calibri" pitchFamily="34" charset="0"/>
              </a:rPr>
              <a:t>A</a:t>
            </a:r>
            <a:r>
              <a:rPr lang="en-US" b="1" dirty="0" smtClean="0">
                <a:latin typeface="Calibri" pitchFamily="34" charset="0"/>
              </a:rPr>
              <a:t> file server </a:t>
            </a:r>
            <a:r>
              <a:rPr lang="en-US" dirty="0" smtClean="0">
                <a:latin typeface="Calibri" pitchFamily="34" charset="0"/>
              </a:rPr>
              <a:t>allows the client to access shared data stored on the disk connected to the file server. When a user needs data, it access the server, which then sends a copy.</a:t>
            </a:r>
          </a:p>
          <a:p>
            <a:pPr algn="just"/>
            <a:r>
              <a:rPr lang="en-US" dirty="0" smtClean="0">
                <a:latin typeface="Calibri" pitchFamily="34" charset="0"/>
              </a:rPr>
              <a:t>A </a:t>
            </a:r>
            <a:r>
              <a:rPr lang="en-US" b="1" dirty="0" smtClean="0">
                <a:latin typeface="Calibri" pitchFamily="34" charset="0"/>
              </a:rPr>
              <a:t>print server </a:t>
            </a:r>
            <a:r>
              <a:rPr lang="en-US" dirty="0" smtClean="0">
                <a:latin typeface="Calibri" pitchFamily="34" charset="0"/>
              </a:rPr>
              <a:t>allows different clients to share a printer. Each client can send data to be printed to the print server, which then spools and print them. </a:t>
            </a:r>
          </a:p>
          <a:p>
            <a:pPr algn="just"/>
            <a:r>
              <a:rPr lang="en-US" dirty="0" smtClean="0">
                <a:latin typeface="Calibri" pitchFamily="34" charset="0"/>
              </a:rPr>
              <a:t>In this environment, the file server station server runs a server file access program, a mail server station runs a server mail handling program, and a print server station a server print handling program, or a client print program.</a:t>
            </a:r>
          </a:p>
          <a:p>
            <a:pPr algn="just"/>
            <a:r>
              <a:rPr lang="en-US" dirty="0" smtClean="0">
                <a:latin typeface="Calibri" pitchFamily="34" charset="0"/>
              </a:rPr>
              <a:t>Users, applications and resources are distributed in response to business requirements and linked by single Local Area Networks.</a:t>
            </a:r>
            <a:endParaRPr lang="en-US" dirty="0">
              <a:latin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3146</TotalTime>
  <Words>5999</Words>
  <Application>Microsoft Office PowerPoint</Application>
  <PresentationFormat>On-screen Show (4:3)</PresentationFormat>
  <Paragraphs>434</Paragraphs>
  <Slides>102</Slides>
  <Notes>0</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Solstice</vt:lpstr>
      <vt:lpstr>      CST426 - CLIENT SERVER ARCHITECTURE </vt:lpstr>
      <vt:lpstr>Module – 2 (Client/Server Application Components) </vt:lpstr>
      <vt:lpstr>Client/Server: Fat or Thin</vt:lpstr>
      <vt:lpstr>Slide 4</vt:lpstr>
      <vt:lpstr>Slide 5</vt:lpstr>
      <vt:lpstr>Client/Server: Stateless or Stateful</vt:lpstr>
      <vt:lpstr>Slide 7</vt:lpstr>
      <vt:lpstr>Slide 8</vt:lpstr>
      <vt:lpstr>Servers and Mainframes</vt:lpstr>
      <vt:lpstr>Slide 10</vt:lpstr>
      <vt:lpstr>Slide 11</vt:lpstr>
      <vt:lpstr>Client/Server Functions</vt:lpstr>
      <vt:lpstr>Slide 13</vt:lpstr>
      <vt:lpstr>Client/Server Topologies</vt:lpstr>
      <vt:lpstr>Slide 15</vt:lpstr>
      <vt:lpstr>Slide 16</vt:lpstr>
      <vt:lpstr>Slide 17</vt:lpstr>
      <vt:lpstr>CLASSIFICATION OF CLIENT/SERVER SYSTEMS</vt:lpstr>
      <vt:lpstr>Two-tier Client/Server Model</vt:lpstr>
      <vt:lpstr>Slide 20</vt:lpstr>
      <vt:lpstr>Slide 21</vt:lpstr>
      <vt:lpstr>Slide 22</vt:lpstr>
      <vt:lpstr>Slide 23</vt:lpstr>
      <vt:lpstr>Advantages of two-tier systems</vt:lpstr>
      <vt:lpstr>Slide 25</vt:lpstr>
      <vt:lpstr>Disadvantages of two-tier architecture </vt:lpstr>
      <vt:lpstr>Slide 27</vt:lpstr>
      <vt:lpstr>Three-tier Client/Server Model</vt:lpstr>
      <vt:lpstr>Slide 29</vt:lpstr>
      <vt:lpstr>Slide 30</vt:lpstr>
      <vt:lpstr>Slide 31</vt:lpstr>
      <vt:lpstr>Slide 32</vt:lpstr>
      <vt:lpstr>Slide 33</vt:lpstr>
      <vt:lpstr>Slide 34</vt:lpstr>
      <vt:lpstr>Slide 35</vt:lpstr>
      <vt:lpstr>Slide 36</vt:lpstr>
      <vt:lpstr>Slide 37</vt:lpstr>
      <vt:lpstr>Slide 38</vt:lpstr>
      <vt:lpstr>Slide 39</vt:lpstr>
      <vt:lpstr>Advantages of three-tier model</vt:lpstr>
      <vt:lpstr>Slide 41</vt:lpstr>
      <vt:lpstr>Slide 42</vt:lpstr>
      <vt:lpstr>Slide 43</vt:lpstr>
      <vt:lpstr>Slide 44</vt:lpstr>
      <vt:lpstr>Slide 45</vt:lpstr>
      <vt:lpstr>Transaction Processing Monitors (TPM)</vt:lpstr>
      <vt:lpstr>Slide 47</vt:lpstr>
      <vt:lpstr>Slide 48</vt:lpstr>
      <vt:lpstr>Slide 49</vt:lpstr>
      <vt:lpstr>Slide 50</vt:lpstr>
      <vt:lpstr>Slide 51</vt:lpstr>
      <vt:lpstr>Slide 52</vt:lpstr>
      <vt:lpstr>Slide 53</vt:lpstr>
      <vt:lpstr>Slide 54</vt:lpstr>
      <vt:lpstr>N-tier Client/Server Model</vt:lpstr>
      <vt:lpstr>Slide 56</vt:lpstr>
      <vt:lpstr>Slide 57</vt:lpstr>
      <vt:lpstr>Slide 58</vt:lpstr>
      <vt:lpstr>Model View Controller (MVC)</vt:lpstr>
      <vt:lpstr>Slide 60</vt:lpstr>
      <vt:lpstr>Slide 61</vt:lpstr>
      <vt:lpstr>Benefits of MVC</vt:lpstr>
      <vt:lpstr>COMPONENTS</vt:lpstr>
      <vt:lpstr>Slide 64</vt:lpstr>
      <vt:lpstr>Slide 65</vt:lpstr>
      <vt:lpstr>Slide 66</vt:lpstr>
      <vt:lpstr>Slide 67</vt:lpstr>
      <vt:lpstr>Interaction between the Components</vt:lpstr>
      <vt:lpstr>Slide 69</vt:lpstr>
      <vt:lpstr>Slide 70</vt:lpstr>
      <vt:lpstr>Slide 71</vt:lpstr>
      <vt:lpstr>Principles Behind Client/Server Systems</vt:lpstr>
      <vt:lpstr>Slide 73</vt:lpstr>
      <vt:lpstr>Slide 74</vt:lpstr>
      <vt:lpstr>Slide 75</vt:lpstr>
      <vt:lpstr>Slide 76</vt:lpstr>
      <vt:lpstr>Slide 77</vt:lpstr>
      <vt:lpstr>Slide 78</vt:lpstr>
      <vt:lpstr>Slide 79</vt:lpstr>
      <vt:lpstr>Architecture For Business Information System</vt:lpstr>
      <vt:lpstr>Slide 81</vt:lpstr>
      <vt:lpstr>Slide 82</vt:lpstr>
      <vt:lpstr>Three-Layer Architecture</vt:lpstr>
      <vt:lpstr>Slide 84</vt:lpstr>
      <vt:lpstr>Slide 85</vt:lpstr>
      <vt:lpstr>General Forces </vt:lpstr>
      <vt:lpstr>Distribution Pattern</vt:lpstr>
      <vt:lpstr>Slide 88</vt:lpstr>
      <vt:lpstr>Slide 89</vt:lpstr>
      <vt:lpstr>Slide 90</vt:lpstr>
      <vt:lpstr>Slide 91</vt:lpstr>
      <vt:lpstr>Slide 92</vt:lpstr>
      <vt:lpstr>Existing Client/Server Architecture</vt:lpstr>
      <vt:lpstr>Slide 94</vt:lpstr>
      <vt:lpstr>Slide 95</vt:lpstr>
      <vt:lpstr>Slide 96</vt:lpstr>
      <vt:lpstr>Slide 97</vt:lpstr>
      <vt:lpstr>Slide 98</vt:lpstr>
      <vt:lpstr>Slide 99</vt:lpstr>
      <vt:lpstr>Slide 100</vt:lpstr>
      <vt:lpstr>Slide 101</vt:lpstr>
      <vt:lpstr>Slide 102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CST426 - CLIENT SERVER ARCHITECTURE </dc:title>
  <dc:creator>DELL</dc:creator>
  <cp:lastModifiedBy>DELL</cp:lastModifiedBy>
  <cp:revision>162</cp:revision>
  <dcterms:created xsi:type="dcterms:W3CDTF">2006-08-16T00:00:00Z</dcterms:created>
  <dcterms:modified xsi:type="dcterms:W3CDTF">2023-03-14T06:10:49Z</dcterms:modified>
</cp:coreProperties>
</file>