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9" r:id="rId22"/>
    <p:sldId id="280" r:id="rId23"/>
    <p:sldId id="281" r:id="rId24"/>
    <p:sldId id="277" r:id="rId25"/>
    <p:sldId id="283" r:id="rId26"/>
    <p:sldId id="282" r:id="rId27"/>
    <p:sldId id="284" r:id="rId28"/>
    <p:sldId id="285" r:id="rId29"/>
    <p:sldId id="287" r:id="rId30"/>
    <p:sldId id="286" r:id="rId31"/>
    <p:sldId id="290" r:id="rId32"/>
    <p:sldId id="288" r:id="rId33"/>
    <p:sldId id="289" r:id="rId34"/>
    <p:sldId id="291" r:id="rId35"/>
    <p:sldId id="295" r:id="rId36"/>
    <p:sldId id="292" r:id="rId37"/>
    <p:sldId id="293" r:id="rId38"/>
    <p:sldId id="294" r:id="rId39"/>
    <p:sldId id="305" r:id="rId40"/>
    <p:sldId id="297" r:id="rId41"/>
    <p:sldId id="298" r:id="rId42"/>
    <p:sldId id="299" r:id="rId43"/>
    <p:sldId id="300" r:id="rId44"/>
    <p:sldId id="301" r:id="rId45"/>
    <p:sldId id="302" r:id="rId46"/>
    <p:sldId id="303" r:id="rId47"/>
    <p:sldId id="304"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44"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9" r:id="rId101"/>
    <p:sldId id="360" r:id="rId102"/>
    <p:sldId id="361" r:id="rId103"/>
    <p:sldId id="362" r:id="rId104"/>
    <p:sldId id="363" r:id="rId105"/>
    <p:sldId id="364" r:id="rId106"/>
    <p:sldId id="365"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300" autoAdjust="0"/>
    <p:restoredTop sz="94660"/>
  </p:normalViewPr>
  <p:slideViewPr>
    <p:cSldViewPr>
      <p:cViewPr>
        <p:scale>
          <a:sx n="75" d="100"/>
          <a:sy n="75" d="100"/>
        </p:scale>
        <p:origin x="-1254"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2ADFE0-ECE9-4C83-9C88-92BD0C44E616}" type="datetimeFigureOut">
              <a:rPr lang="en-US" smtClean="0"/>
              <a:pPr/>
              <a:t>5/4/2023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8A94D4-3BEC-4811-BFBA-AAE68417C76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8A94D4-3BEC-4811-BFBA-AAE68417C765}"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8A94D4-3BEC-4811-BFBA-AAE68417C765}" type="slidenum">
              <a:rPr lang="en-US" smtClean="0"/>
              <a:pPr/>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5/4/2023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5/4/2023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5/4/2023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5/4/2023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5/4/2023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990600"/>
            <a:ext cx="7406640" cy="2538984"/>
          </a:xfrm>
        </p:spPr>
        <p:txBody>
          <a:bodyPr>
            <a:normAutofit fontScale="90000"/>
          </a:bodyPr>
          <a:lstStyle/>
          <a:p>
            <a:pPr algn="ct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CST426 - CLIENT SERVER ARCHITECTURE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47800" y="1066800"/>
            <a:ext cx="7077075" cy="4714875"/>
          </a:xfrm>
          <a:prstGeom prst="rect">
            <a:avLst/>
          </a:prstGeom>
          <a:noFill/>
          <a:ln w="9525">
            <a:noFill/>
            <a:miter lim="800000"/>
            <a:headEnd/>
            <a:tailEnd/>
          </a:ln>
          <a:effec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r>
              <a:rPr lang="en-US" b="1" dirty="0" smtClean="0">
                <a:latin typeface="Calibri" pitchFamily="34" charset="0"/>
              </a:rPr>
              <a:t>The Server Operating System</a:t>
            </a:r>
            <a:endParaRPr lang="en-US" dirty="0">
              <a:latin typeface="Calibri" pitchFamily="34" charset="0"/>
            </a:endParaRPr>
          </a:p>
        </p:txBody>
      </p:sp>
      <p:sp>
        <p:nvSpPr>
          <p:cNvPr id="3" name="Content Placeholder 2"/>
          <p:cNvSpPr>
            <a:spLocks noGrp="1"/>
          </p:cNvSpPr>
          <p:nvPr>
            <p:ph idx="1"/>
          </p:nvPr>
        </p:nvSpPr>
        <p:spPr>
          <a:xfrm>
            <a:off x="1435608" y="914400"/>
            <a:ext cx="7498080" cy="5334000"/>
          </a:xfrm>
        </p:spPr>
        <p:txBody>
          <a:bodyPr>
            <a:normAutofit fontScale="92500"/>
          </a:bodyPr>
          <a:lstStyle/>
          <a:p>
            <a:pPr algn="just"/>
            <a:r>
              <a:rPr lang="en-US" dirty="0" smtClean="0">
                <a:latin typeface="Calibri" pitchFamily="34" charset="0"/>
              </a:rPr>
              <a:t>Servers provide the platform for application, database, and communication services. </a:t>
            </a:r>
          </a:p>
          <a:p>
            <a:pPr algn="just"/>
            <a:r>
              <a:rPr lang="en-US" dirty="0" smtClean="0">
                <a:latin typeface="Calibri" pitchFamily="34" charset="0"/>
              </a:rPr>
              <a:t>There are six operating system platforms that have the greatest potential and/or are prevalent today: </a:t>
            </a:r>
          </a:p>
          <a:p>
            <a:pPr lvl="1" algn="just"/>
            <a:r>
              <a:rPr lang="en-US" b="1" dirty="0" smtClean="0">
                <a:latin typeface="Calibri" pitchFamily="34" charset="0"/>
              </a:rPr>
              <a:t>NetWare</a:t>
            </a:r>
          </a:p>
          <a:p>
            <a:pPr lvl="1" algn="just"/>
            <a:r>
              <a:rPr lang="en-US" b="1" dirty="0" smtClean="0">
                <a:latin typeface="Calibri" pitchFamily="34" charset="0"/>
              </a:rPr>
              <a:t>OS/2</a:t>
            </a:r>
          </a:p>
          <a:p>
            <a:pPr lvl="1" algn="just"/>
            <a:r>
              <a:rPr lang="en-US" b="1" dirty="0" smtClean="0">
                <a:latin typeface="Calibri" pitchFamily="34" charset="0"/>
              </a:rPr>
              <a:t>Windows NT</a:t>
            </a:r>
          </a:p>
          <a:p>
            <a:pPr lvl="1" algn="just"/>
            <a:r>
              <a:rPr lang="en-US" b="1" dirty="0" smtClean="0">
                <a:latin typeface="Calibri" pitchFamily="34" charset="0"/>
              </a:rPr>
              <a:t>MVS</a:t>
            </a:r>
          </a:p>
          <a:p>
            <a:pPr lvl="1" algn="just"/>
            <a:r>
              <a:rPr lang="en-US" b="1" dirty="0" smtClean="0">
                <a:latin typeface="Calibri" pitchFamily="34" charset="0"/>
              </a:rPr>
              <a:t>VMS</a:t>
            </a:r>
          </a:p>
          <a:p>
            <a:pPr lvl="1" algn="just"/>
            <a:r>
              <a:rPr lang="en-US" b="1" dirty="0" smtClean="0">
                <a:latin typeface="Calibri" pitchFamily="34" charset="0"/>
              </a:rPr>
              <a:t>UNIX</a:t>
            </a:r>
            <a:endParaRPr lang="en-US" b="1" dirty="0">
              <a:latin typeface="Calibri" pitchFamily="34"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pPr algn="ctr"/>
            <a:r>
              <a:rPr lang="en-US" b="1" dirty="0" smtClean="0">
                <a:latin typeface="Calibri" pitchFamily="34" charset="0"/>
              </a:rPr>
              <a:t>NetWare</a:t>
            </a:r>
            <a:endParaRPr lang="en-US" dirty="0">
              <a:latin typeface="Calibri" pitchFamily="34" charset="0"/>
            </a:endParaRPr>
          </a:p>
        </p:txBody>
      </p:sp>
      <p:sp>
        <p:nvSpPr>
          <p:cNvPr id="3" name="Content Placeholder 2"/>
          <p:cNvSpPr>
            <a:spLocks noGrp="1"/>
          </p:cNvSpPr>
          <p:nvPr>
            <p:ph idx="1"/>
          </p:nvPr>
        </p:nvSpPr>
        <p:spPr>
          <a:xfrm>
            <a:off x="1143000" y="990600"/>
            <a:ext cx="7790688" cy="5486400"/>
          </a:xfrm>
        </p:spPr>
        <p:txBody>
          <a:bodyPr>
            <a:normAutofit fontScale="85000" lnSpcReduction="20000"/>
          </a:bodyPr>
          <a:lstStyle/>
          <a:p>
            <a:pPr algn="just"/>
            <a:r>
              <a:rPr lang="en-US" dirty="0" smtClean="0">
                <a:latin typeface="Calibri" pitchFamily="34" charset="0"/>
              </a:rPr>
              <a:t>NetWare is used by many organizations, large and small, for the provision of file, printer, and network services. </a:t>
            </a:r>
          </a:p>
          <a:p>
            <a:pPr algn="just"/>
            <a:r>
              <a:rPr lang="en-US" b="1" dirty="0" smtClean="0">
                <a:latin typeface="Calibri" pitchFamily="34" charset="0"/>
              </a:rPr>
              <a:t>NetWare is a self-contained operating system</a:t>
            </a:r>
            <a:r>
              <a:rPr lang="en-US" dirty="0" smtClean="0">
                <a:latin typeface="Calibri" pitchFamily="34" charset="0"/>
              </a:rPr>
              <a:t>. It does not require a separate OS (as do Windows NT, OS/2, and UNIX) to run. </a:t>
            </a:r>
          </a:p>
          <a:p>
            <a:pPr algn="just"/>
            <a:r>
              <a:rPr lang="en-US" dirty="0" smtClean="0">
                <a:latin typeface="Calibri" pitchFamily="34" charset="0"/>
              </a:rPr>
              <a:t>Novell is taking steps to allow NetWare to run on servers with UNIX.</a:t>
            </a:r>
          </a:p>
          <a:p>
            <a:pPr algn="just"/>
            <a:r>
              <a:rPr lang="en-US" dirty="0" smtClean="0">
                <a:latin typeface="Calibri" pitchFamily="34" charset="0"/>
              </a:rPr>
              <a:t>Novell purchased USL and will develop shrink-wrapped products to run under both NetWare and UNIX System V, Release 4.2. </a:t>
            </a:r>
          </a:p>
          <a:p>
            <a:pPr algn="just"/>
            <a:r>
              <a:rPr lang="en-US" dirty="0" smtClean="0">
                <a:latin typeface="Calibri" pitchFamily="34" charset="0"/>
              </a:rPr>
              <a:t>The products will enable UNIX to simultaneously access information from both a NetWare and a UNIX server.</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OS/2</a:t>
            </a:r>
            <a:endParaRPr lang="en-US" dirty="0"/>
          </a:p>
        </p:txBody>
      </p:sp>
      <p:sp>
        <p:nvSpPr>
          <p:cNvPr id="3" name="Content Placeholder 2"/>
          <p:cNvSpPr>
            <a:spLocks noGrp="1"/>
          </p:cNvSpPr>
          <p:nvPr>
            <p:ph idx="1"/>
          </p:nvPr>
        </p:nvSpPr>
        <p:spPr>
          <a:xfrm>
            <a:off x="1066800" y="1295400"/>
            <a:ext cx="7866888" cy="5257800"/>
          </a:xfrm>
        </p:spPr>
        <p:txBody>
          <a:bodyPr>
            <a:normAutofit fontScale="77500" lnSpcReduction="20000"/>
          </a:bodyPr>
          <a:lstStyle/>
          <a:p>
            <a:pPr algn="just"/>
            <a:r>
              <a:rPr lang="en-US" dirty="0" smtClean="0">
                <a:latin typeface="Calibri" pitchFamily="34" charset="0"/>
              </a:rPr>
              <a:t>OS/2 is the server platform for Intel products provided by IBM in the System Application Architecture (SAA) model. </a:t>
            </a:r>
          </a:p>
          <a:p>
            <a:pPr algn="just"/>
            <a:r>
              <a:rPr lang="en-US" dirty="0" smtClean="0">
                <a:latin typeface="Calibri" pitchFamily="34" charset="0"/>
              </a:rPr>
              <a:t>OS/2 provides the </a:t>
            </a:r>
            <a:r>
              <a:rPr lang="en-US" b="1" dirty="0" smtClean="0">
                <a:latin typeface="Calibri" pitchFamily="34" charset="0"/>
              </a:rPr>
              <a:t>storage protection and preemptive multitasking services </a:t>
            </a:r>
            <a:r>
              <a:rPr lang="en-US" dirty="0" smtClean="0">
                <a:latin typeface="Calibri" pitchFamily="34" charset="0"/>
              </a:rPr>
              <a:t>needed for the server platform. </a:t>
            </a:r>
          </a:p>
          <a:p>
            <a:pPr algn="just"/>
            <a:r>
              <a:rPr lang="en-US" dirty="0" smtClean="0">
                <a:latin typeface="Calibri" pitchFamily="34" charset="0"/>
              </a:rPr>
              <a:t>Several database and many application products have been ported to OS/2. </a:t>
            </a:r>
          </a:p>
          <a:p>
            <a:pPr algn="just"/>
            <a:r>
              <a:rPr lang="en-US" b="1" dirty="0" smtClean="0">
                <a:latin typeface="Calibri" pitchFamily="34" charset="0"/>
              </a:rPr>
              <a:t>The only network operating systems directly supported with OS/2 are LAN Manager and LAN Server. </a:t>
            </a:r>
          </a:p>
          <a:p>
            <a:pPr algn="just"/>
            <a:r>
              <a:rPr lang="en-US" dirty="0" smtClean="0">
                <a:latin typeface="Calibri" pitchFamily="34" charset="0"/>
              </a:rPr>
              <a:t>Novell supports the use of OS/2 servers running on separate processors from the NetWare server. </a:t>
            </a:r>
          </a:p>
          <a:p>
            <a:pPr algn="just"/>
            <a:r>
              <a:rPr lang="en-US" dirty="0" smtClean="0">
                <a:latin typeface="Calibri" pitchFamily="34" charset="0"/>
              </a:rPr>
              <a:t>The combination of Novell with an OS/2 database and application servers can provide the necessary environment for a production-quality client/server implementation.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itchFamily="34" charset="0"/>
              </a:rPr>
              <a:t>Windows NT</a:t>
            </a:r>
            <a:endParaRPr lang="en-US" dirty="0">
              <a:latin typeface="Calibri" pitchFamily="34" charset="0"/>
            </a:endParaRPr>
          </a:p>
        </p:txBody>
      </p:sp>
      <p:sp>
        <p:nvSpPr>
          <p:cNvPr id="3" name="Content Placeholder 2"/>
          <p:cNvSpPr>
            <a:spLocks noGrp="1"/>
          </p:cNvSpPr>
          <p:nvPr>
            <p:ph idx="1"/>
          </p:nvPr>
        </p:nvSpPr>
        <p:spPr>
          <a:xfrm>
            <a:off x="1066800" y="1447800"/>
            <a:ext cx="7866888" cy="4800600"/>
          </a:xfrm>
        </p:spPr>
        <p:txBody>
          <a:bodyPr>
            <a:normAutofit fontScale="85000" lnSpcReduction="10000"/>
          </a:bodyPr>
          <a:lstStyle/>
          <a:p>
            <a:pPr algn="just"/>
            <a:r>
              <a:rPr lang="en-US" dirty="0" smtClean="0">
                <a:latin typeface="Calibri" pitchFamily="34" charset="0"/>
              </a:rPr>
              <a:t>With the release of Windows NT (New Technology) in September of 1993, Microsoft staked its unique position with a server operating system. </a:t>
            </a:r>
          </a:p>
          <a:p>
            <a:pPr algn="just"/>
            <a:r>
              <a:rPr lang="en-US" dirty="0" smtClean="0">
                <a:latin typeface="Calibri" pitchFamily="34" charset="0"/>
              </a:rPr>
              <a:t>NT provides the preemptive multitasking services required for a functional server. </a:t>
            </a:r>
          </a:p>
          <a:p>
            <a:pPr algn="just"/>
            <a:r>
              <a:rPr lang="en-US" dirty="0" smtClean="0">
                <a:latin typeface="Calibri" pitchFamily="34" charset="0"/>
              </a:rPr>
              <a:t>It provides excellent support for Windows clients and incorporates the necessary storage protection services required for a reliable server operating system. </a:t>
            </a:r>
          </a:p>
          <a:p>
            <a:pPr algn="just"/>
            <a:r>
              <a:rPr lang="en-US" dirty="0" smtClean="0">
                <a:latin typeface="Calibri" pitchFamily="34" charset="0"/>
              </a:rPr>
              <a:t>Its implementation of C2 level security goes well beyond that provided by OS/2 and most UNIX implementations.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pPr algn="ctr"/>
            <a:r>
              <a:rPr lang="en-US" b="1" dirty="0" smtClean="0">
                <a:latin typeface="Calibri" pitchFamily="34" charset="0"/>
              </a:rPr>
              <a:t>MVS</a:t>
            </a:r>
            <a:endParaRPr lang="en-US" dirty="0">
              <a:latin typeface="Calibri" pitchFamily="34" charset="0"/>
            </a:endParaRPr>
          </a:p>
        </p:txBody>
      </p:sp>
      <p:sp>
        <p:nvSpPr>
          <p:cNvPr id="3" name="Content Placeholder 2"/>
          <p:cNvSpPr>
            <a:spLocks noGrp="1"/>
          </p:cNvSpPr>
          <p:nvPr>
            <p:ph idx="1"/>
          </p:nvPr>
        </p:nvSpPr>
        <p:spPr>
          <a:xfrm>
            <a:off x="1435608" y="1066800"/>
            <a:ext cx="7498080" cy="5181600"/>
          </a:xfrm>
        </p:spPr>
        <p:txBody>
          <a:bodyPr>
            <a:normAutofit fontScale="85000" lnSpcReduction="20000"/>
          </a:bodyPr>
          <a:lstStyle/>
          <a:p>
            <a:pPr algn="just"/>
            <a:r>
              <a:rPr lang="en-US" dirty="0" smtClean="0">
                <a:latin typeface="Calibri" pitchFamily="34" charset="0"/>
              </a:rPr>
              <a:t>IBM provides MVS as a platform for large applications.</a:t>
            </a:r>
          </a:p>
          <a:p>
            <a:pPr algn="just"/>
            <a:r>
              <a:rPr lang="en-US" dirty="0" smtClean="0">
                <a:latin typeface="Calibri" pitchFamily="34" charset="0"/>
              </a:rPr>
              <a:t>The standard networking environment for many large organizations – SNA - is a component of MVS.</a:t>
            </a:r>
          </a:p>
          <a:p>
            <a:pPr algn="just"/>
            <a:r>
              <a:rPr lang="en-US" dirty="0" smtClean="0">
                <a:latin typeface="Calibri" pitchFamily="34" charset="0"/>
              </a:rPr>
              <a:t>IBM prefers to label proprietary systems today under the umbrella of </a:t>
            </a:r>
            <a:r>
              <a:rPr lang="en-US" b="1" dirty="0" smtClean="0">
                <a:latin typeface="Calibri" pitchFamily="34" charset="0"/>
              </a:rPr>
              <a:t>SAA (Systems Application Architecture). </a:t>
            </a:r>
          </a:p>
          <a:p>
            <a:pPr algn="just"/>
            <a:r>
              <a:rPr lang="en-US" dirty="0" smtClean="0">
                <a:latin typeface="Calibri" pitchFamily="34" charset="0"/>
              </a:rPr>
              <a:t>The objective of SAA is to provide all services on all IBM platforms in a compatible way.  </a:t>
            </a:r>
          </a:p>
          <a:p>
            <a:pPr algn="just"/>
            <a:r>
              <a:rPr lang="en-US" dirty="0" smtClean="0">
                <a:latin typeface="Calibri" pitchFamily="34" charset="0"/>
              </a:rPr>
              <a:t>IBM provides support for the LAN Server running natively under MVS.</a:t>
            </a:r>
          </a:p>
          <a:p>
            <a:pPr algn="just"/>
            <a:r>
              <a:rPr lang="en-US" dirty="0" smtClean="0">
                <a:latin typeface="Calibri" pitchFamily="34" charset="0"/>
              </a:rPr>
              <a:t>MVS provides a powerful database server using DB2 and LU6.2.</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pPr algn="ctr"/>
            <a:r>
              <a:rPr lang="en-US" b="1" dirty="0" smtClean="0">
                <a:latin typeface="Calibri" pitchFamily="34" charset="0"/>
              </a:rPr>
              <a:t>OPENVMS</a:t>
            </a:r>
            <a:endParaRPr lang="en-US" dirty="0">
              <a:latin typeface="Calibri" pitchFamily="34" charset="0"/>
            </a:endParaRPr>
          </a:p>
        </p:txBody>
      </p:sp>
      <p:sp>
        <p:nvSpPr>
          <p:cNvPr id="3" name="Content Placeholder 2"/>
          <p:cNvSpPr>
            <a:spLocks noGrp="1"/>
          </p:cNvSpPr>
          <p:nvPr>
            <p:ph idx="1"/>
          </p:nvPr>
        </p:nvSpPr>
        <p:spPr>
          <a:xfrm>
            <a:off x="1219200" y="1143000"/>
            <a:ext cx="7714488" cy="5410200"/>
          </a:xfrm>
        </p:spPr>
        <p:txBody>
          <a:bodyPr>
            <a:normAutofit fontScale="92500" lnSpcReduction="10000"/>
          </a:bodyPr>
          <a:lstStyle/>
          <a:p>
            <a:pPr algn="just"/>
            <a:r>
              <a:rPr lang="en-US" dirty="0" smtClean="0">
                <a:latin typeface="Calibri" pitchFamily="34" charset="0"/>
              </a:rPr>
              <a:t>NetWare supports the use of OPENVMS servers for file services. </a:t>
            </a:r>
          </a:p>
          <a:p>
            <a:pPr algn="just"/>
            <a:r>
              <a:rPr lang="en-US" dirty="0" smtClean="0">
                <a:latin typeface="Calibri" pitchFamily="34" charset="0"/>
              </a:rPr>
              <a:t>DEC provides its own server interface using a LAN Manager derivative product called </a:t>
            </a:r>
            <a:r>
              <a:rPr lang="en-US" dirty="0" err="1" smtClean="0">
                <a:latin typeface="Calibri" pitchFamily="34" charset="0"/>
              </a:rPr>
              <a:t>Pathworks</a:t>
            </a:r>
            <a:r>
              <a:rPr lang="en-US" dirty="0" smtClean="0">
                <a:latin typeface="Calibri" pitchFamily="34" charset="0"/>
              </a:rPr>
              <a:t>.</a:t>
            </a:r>
          </a:p>
          <a:p>
            <a:pPr algn="just"/>
            <a:r>
              <a:rPr lang="en-US" dirty="0" smtClean="0">
                <a:latin typeface="Calibri" pitchFamily="34" charset="0"/>
              </a:rPr>
              <a:t>NetWare supports the use of OPENVMS servers for file services. </a:t>
            </a:r>
          </a:p>
          <a:p>
            <a:pPr algn="just"/>
            <a:r>
              <a:rPr lang="en-US" dirty="0" smtClean="0">
                <a:latin typeface="Calibri" pitchFamily="34" charset="0"/>
              </a:rPr>
              <a:t>DEC provides its own server interface using a LAN Manager derivative product called </a:t>
            </a:r>
            <a:r>
              <a:rPr lang="en-US" dirty="0" err="1" smtClean="0">
                <a:latin typeface="Calibri" pitchFamily="34" charset="0"/>
              </a:rPr>
              <a:t>Pathworks</a:t>
            </a:r>
            <a:r>
              <a:rPr lang="en-US" dirty="0" smtClean="0">
                <a:latin typeface="Calibri" pitchFamily="34" charset="0"/>
              </a:rPr>
              <a:t>.</a:t>
            </a:r>
          </a:p>
          <a:p>
            <a:pPr algn="just"/>
            <a:r>
              <a:rPr lang="en-US" dirty="0" err="1" smtClean="0">
                <a:latin typeface="Calibri" pitchFamily="34" charset="0"/>
              </a:rPr>
              <a:t>Pathworks</a:t>
            </a:r>
            <a:r>
              <a:rPr lang="en-US" dirty="0" smtClean="0">
                <a:latin typeface="Calibri" pitchFamily="34" charset="0"/>
              </a:rPr>
              <a:t> runs native on the VAX and RISC Alpha RXP.</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533400"/>
            <a:ext cx="7790688" cy="5715000"/>
          </a:xfrm>
        </p:spPr>
        <p:txBody>
          <a:bodyPr/>
          <a:lstStyle/>
          <a:p>
            <a:pPr algn="just"/>
            <a:r>
              <a:rPr lang="en-US" dirty="0" smtClean="0">
                <a:latin typeface="Calibri" pitchFamily="34" charset="0"/>
              </a:rPr>
              <a:t>VAX OPENVMS support for database products such as RDB, Sybase, Ingres, and Oracle enables this platform to execute effectively as a database server for client/server applications.</a:t>
            </a:r>
          </a:p>
          <a:p>
            <a:pPr algn="just"/>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714488" cy="6172200"/>
          </a:xfrm>
        </p:spPr>
        <p:txBody>
          <a:bodyPr>
            <a:normAutofit fontScale="92500" lnSpcReduction="20000"/>
          </a:bodyPr>
          <a:lstStyle/>
          <a:p>
            <a:pPr algn="just"/>
            <a:r>
              <a:rPr lang="en-US" dirty="0" smtClean="0">
                <a:latin typeface="Calibri" pitchFamily="34" charset="0"/>
              </a:rPr>
              <a:t>A remote procedure is uniquely identified by the triple:  </a:t>
            </a:r>
            <a:r>
              <a:rPr lang="en-US" b="1" dirty="0" smtClean="0">
                <a:latin typeface="Calibri" pitchFamily="34" charset="0"/>
              </a:rPr>
              <a:t>program number, version number, procedure number  </a:t>
            </a:r>
          </a:p>
          <a:p>
            <a:pPr algn="just"/>
            <a:r>
              <a:rPr lang="en-US" dirty="0" smtClean="0">
                <a:latin typeface="Calibri" pitchFamily="34" charset="0"/>
              </a:rPr>
              <a:t>The program number identifies a group of related remote procedures, each of which has a unique procedure number. </a:t>
            </a:r>
          </a:p>
          <a:p>
            <a:pPr algn="just"/>
            <a:r>
              <a:rPr lang="en-US" dirty="0" smtClean="0">
                <a:latin typeface="Calibri" pitchFamily="34" charset="0"/>
              </a:rPr>
              <a:t>A program may consist of one or more versions. </a:t>
            </a:r>
          </a:p>
          <a:p>
            <a:pPr algn="just"/>
            <a:r>
              <a:rPr lang="en-US" dirty="0" smtClean="0">
                <a:latin typeface="Calibri" pitchFamily="34" charset="0"/>
              </a:rPr>
              <a:t>Each version consists of a collection of procedures which are available to be called remotely. </a:t>
            </a:r>
          </a:p>
          <a:p>
            <a:pPr algn="just"/>
            <a:r>
              <a:rPr lang="en-US" dirty="0" smtClean="0">
                <a:latin typeface="Calibri" pitchFamily="34" charset="0"/>
              </a:rPr>
              <a:t>Each version contains a number of procedures that can be called remotely. </a:t>
            </a:r>
          </a:p>
          <a:p>
            <a:pPr algn="just"/>
            <a:r>
              <a:rPr lang="en-US" dirty="0" smtClean="0">
                <a:latin typeface="Calibri" pitchFamily="34" charset="0"/>
              </a:rPr>
              <a:t>Each procedure has a procedure number.</a:t>
            </a:r>
            <a:endParaRPr lang="en-US" dirty="0">
              <a:latin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14400" y="1371600"/>
            <a:ext cx="8020050" cy="41052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6324600"/>
          </a:xfrm>
        </p:spPr>
        <p:txBody>
          <a:bodyPr>
            <a:normAutofit lnSpcReduction="10000"/>
          </a:bodyPr>
          <a:lstStyle/>
          <a:p>
            <a:pPr algn="just"/>
            <a:r>
              <a:rPr lang="en-US" dirty="0" smtClean="0"/>
              <a:t>When the client invokes the remote procedure RPC calls the appropriate stub, passes the parameters to it, which are then provided, to remote procedure. </a:t>
            </a:r>
          </a:p>
          <a:p>
            <a:pPr algn="just"/>
            <a:r>
              <a:rPr lang="en-US" dirty="0" smtClean="0"/>
              <a:t>This stub locates the port on the server and </a:t>
            </a:r>
            <a:r>
              <a:rPr lang="en-US" b="1" dirty="0" smtClean="0"/>
              <a:t>marshalling </a:t>
            </a:r>
            <a:r>
              <a:rPr lang="en-US" dirty="0" smtClean="0"/>
              <a:t>involves packaging the parameter into a form, which may be transmitted over network. </a:t>
            </a:r>
          </a:p>
          <a:p>
            <a:pPr algn="just"/>
            <a:r>
              <a:rPr lang="en-US" dirty="0" smtClean="0"/>
              <a:t>The stub then transmits a message to server using message passing. </a:t>
            </a:r>
          </a:p>
          <a:p>
            <a:pPr algn="just"/>
            <a:r>
              <a:rPr lang="en-US" dirty="0" smtClean="0"/>
              <a:t>Now the message sent by the host is received at the client side with the help of similar type of stub.</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pPr algn="ctr"/>
            <a:r>
              <a:rPr lang="en-US" b="1" dirty="0" smtClean="0"/>
              <a:t>Window Services</a:t>
            </a:r>
            <a:endParaRPr lang="en-US" dirty="0"/>
          </a:p>
        </p:txBody>
      </p:sp>
      <p:sp>
        <p:nvSpPr>
          <p:cNvPr id="3" name="Content Placeholder 2"/>
          <p:cNvSpPr>
            <a:spLocks noGrp="1"/>
          </p:cNvSpPr>
          <p:nvPr>
            <p:ph idx="1"/>
          </p:nvPr>
        </p:nvSpPr>
        <p:spPr>
          <a:xfrm>
            <a:off x="1143000" y="990600"/>
            <a:ext cx="7790688" cy="5638800"/>
          </a:xfrm>
        </p:spPr>
        <p:txBody>
          <a:bodyPr>
            <a:normAutofit fontScale="85000" lnSpcReduction="20000"/>
          </a:bodyPr>
          <a:lstStyle/>
          <a:p>
            <a:pPr algn="just"/>
            <a:r>
              <a:rPr lang="en-US" dirty="0" smtClean="0">
                <a:latin typeface="Calibri" pitchFamily="34" charset="0"/>
              </a:rPr>
              <a:t>A client workstation may have several windows open on-screen at any time. </a:t>
            </a:r>
          </a:p>
          <a:p>
            <a:pPr algn="just"/>
            <a:r>
              <a:rPr lang="en-US" b="1" i="1" dirty="0" smtClean="0">
                <a:latin typeface="Calibri" pitchFamily="34" charset="0"/>
              </a:rPr>
              <a:t>The capability to activate, view, move, size, or hide a particular window is provided by the window services of the client operating system</a:t>
            </a:r>
            <a:r>
              <a:rPr lang="en-US" dirty="0" smtClean="0">
                <a:latin typeface="Calibri" pitchFamily="34" charset="0"/>
              </a:rPr>
              <a:t>. </a:t>
            </a:r>
          </a:p>
          <a:p>
            <a:pPr algn="just"/>
            <a:r>
              <a:rPr lang="en-US" dirty="0" smtClean="0">
                <a:latin typeface="Calibri" pitchFamily="34" charset="0"/>
              </a:rPr>
              <a:t>These services are essential in a client/server implementation, because they interact with message services provided to notify the user of events that occur on a server. </a:t>
            </a:r>
          </a:p>
          <a:p>
            <a:pPr algn="just"/>
            <a:r>
              <a:rPr lang="en-US" dirty="0" smtClean="0">
                <a:latin typeface="Calibri" pitchFamily="34" charset="0"/>
              </a:rPr>
              <a:t>Application programs are written with no sensitivity to the windowing. </a:t>
            </a:r>
          </a:p>
          <a:p>
            <a:pPr algn="just"/>
            <a:r>
              <a:rPr lang="en-US" dirty="0" smtClean="0">
                <a:latin typeface="Calibri" pitchFamily="34" charset="0"/>
              </a:rPr>
              <a:t>Each application is written with the assumption that it has a virtual screen. </a:t>
            </a:r>
          </a:p>
          <a:p>
            <a:pPr algn="just"/>
            <a:r>
              <a:rPr lang="en-US" dirty="0" smtClean="0">
                <a:latin typeface="Calibri" pitchFamily="34" charset="0"/>
              </a:rPr>
              <a:t>This virtual screen can be an arbitrary size and can even be larger than the physical screen.</a:t>
            </a:r>
            <a:endParaRPr lang="en-US" dirty="0">
              <a:latin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400800"/>
          </a:xfrm>
        </p:spPr>
        <p:txBody>
          <a:bodyPr>
            <a:normAutofit fontScale="92500" lnSpcReduction="20000"/>
          </a:bodyPr>
          <a:lstStyle/>
          <a:p>
            <a:pPr algn="just"/>
            <a:r>
              <a:rPr lang="en-US" b="1" i="1" dirty="0" smtClean="0">
                <a:latin typeface="Calibri" pitchFamily="34" charset="0"/>
              </a:rPr>
              <a:t>The windowing services handle placement and manipulation of the application window. </a:t>
            </a:r>
          </a:p>
          <a:p>
            <a:pPr algn="just"/>
            <a:r>
              <a:rPr lang="en-US" dirty="0" smtClean="0">
                <a:latin typeface="Calibri" pitchFamily="34" charset="0"/>
              </a:rPr>
              <a:t>So there is no need for the developer to build or manage the windowing services. </a:t>
            </a:r>
          </a:p>
          <a:p>
            <a:pPr algn="just"/>
            <a:r>
              <a:rPr lang="en-US" dirty="0" smtClean="0">
                <a:latin typeface="Calibri" pitchFamily="34" charset="0"/>
              </a:rPr>
              <a:t>The client user is totally in control of his or her desktop and can give priority to the most important tasks at hand by positioning the window of interest to the "front and center." </a:t>
            </a:r>
          </a:p>
          <a:p>
            <a:pPr algn="just"/>
            <a:r>
              <a:rPr lang="en-US" dirty="0" smtClean="0">
                <a:latin typeface="Calibri" pitchFamily="34" charset="0"/>
              </a:rPr>
              <a:t>The NOS provides software on the client workstation to manage the creation of pop-up windows that display alerts generated from remote servers. </a:t>
            </a:r>
          </a:p>
          <a:p>
            <a:pPr algn="just"/>
            <a:r>
              <a:rPr lang="en-US" dirty="0" smtClean="0">
                <a:latin typeface="Calibri" pitchFamily="34" charset="0"/>
              </a:rPr>
              <a:t>E-mail receipt, print complete, Fax available, and application termination are examples of alerts that might generate a pop-up window to notify the client user.</a:t>
            </a:r>
            <a:endParaRPr lang="en-US" dirty="0">
              <a:latin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pPr algn="ctr"/>
            <a:r>
              <a:rPr lang="en-US" b="1" dirty="0" smtClean="0">
                <a:latin typeface="Calibri" pitchFamily="34" charset="0"/>
              </a:rPr>
              <a:t>Fax/Print Services</a:t>
            </a:r>
            <a:endParaRPr lang="en-US" dirty="0">
              <a:latin typeface="Calibri" pitchFamily="34" charset="0"/>
            </a:endParaRPr>
          </a:p>
        </p:txBody>
      </p:sp>
      <p:sp>
        <p:nvSpPr>
          <p:cNvPr id="3" name="Content Placeholder 2"/>
          <p:cNvSpPr>
            <a:spLocks noGrp="1"/>
          </p:cNvSpPr>
          <p:nvPr>
            <p:ph idx="1"/>
          </p:nvPr>
        </p:nvSpPr>
        <p:spPr>
          <a:xfrm>
            <a:off x="1143000" y="1066800"/>
            <a:ext cx="7790688" cy="5486400"/>
          </a:xfrm>
        </p:spPr>
        <p:txBody>
          <a:bodyPr>
            <a:normAutofit fontScale="85000" lnSpcReduction="10000"/>
          </a:bodyPr>
          <a:lstStyle/>
          <a:p>
            <a:pPr algn="just"/>
            <a:r>
              <a:rPr lang="en-US" dirty="0" smtClean="0">
                <a:latin typeface="Calibri" pitchFamily="34" charset="0"/>
              </a:rPr>
              <a:t>The NOS enables the client to generate print requests even when the printer is busy. </a:t>
            </a:r>
          </a:p>
          <a:p>
            <a:pPr algn="just"/>
            <a:r>
              <a:rPr lang="en-US" dirty="0" smtClean="0">
                <a:latin typeface="Calibri" pitchFamily="34" charset="0"/>
              </a:rPr>
              <a:t>These are redirected by the </a:t>
            </a:r>
            <a:r>
              <a:rPr lang="en-US" b="1" dirty="0" smtClean="0">
                <a:latin typeface="Calibri" pitchFamily="34" charset="0"/>
              </a:rPr>
              <a:t>NOS</a:t>
            </a:r>
            <a:r>
              <a:rPr lang="en-US" dirty="0" smtClean="0">
                <a:latin typeface="Calibri" pitchFamily="34" charset="0"/>
              </a:rPr>
              <a:t> </a:t>
            </a:r>
            <a:r>
              <a:rPr lang="en-US" b="1" dirty="0" smtClean="0">
                <a:latin typeface="Calibri" pitchFamily="34" charset="0"/>
              </a:rPr>
              <a:t>redirector</a:t>
            </a:r>
            <a:r>
              <a:rPr lang="en-US" dirty="0" smtClean="0">
                <a:latin typeface="Calibri" pitchFamily="34" charset="0"/>
              </a:rPr>
              <a:t> software and managed by the print server </a:t>
            </a:r>
            <a:r>
              <a:rPr lang="en-US" b="1" dirty="0" smtClean="0">
                <a:latin typeface="Calibri" pitchFamily="34" charset="0"/>
              </a:rPr>
              <a:t>queue manager</a:t>
            </a:r>
            <a:r>
              <a:rPr lang="en-US" dirty="0" smtClean="0">
                <a:latin typeface="Calibri" pitchFamily="34" charset="0"/>
              </a:rPr>
              <a:t>. </a:t>
            </a:r>
          </a:p>
          <a:p>
            <a:pPr algn="just"/>
            <a:r>
              <a:rPr lang="en-US" dirty="0" smtClean="0">
                <a:latin typeface="Calibri" pitchFamily="34" charset="0"/>
              </a:rPr>
              <a:t>The client workstation can view the status of the print queues at any time. </a:t>
            </a:r>
          </a:p>
          <a:p>
            <a:pPr algn="just"/>
            <a:r>
              <a:rPr lang="en-US" dirty="0" smtClean="0">
                <a:latin typeface="Calibri" pitchFamily="34" charset="0"/>
              </a:rPr>
              <a:t>Many print servers notify the client workstation when the print request is completed. </a:t>
            </a:r>
          </a:p>
          <a:p>
            <a:pPr algn="just"/>
            <a:r>
              <a:rPr lang="en-US" dirty="0" smtClean="0">
                <a:latin typeface="Calibri" pitchFamily="34" charset="0"/>
              </a:rPr>
              <a:t>Fax services are made available in exactly the same manner as print  servers, with the same requester server interface and notification made available.</a:t>
            </a:r>
            <a:endParaRPr lang="en-US" dirty="0">
              <a:latin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pPr algn="ctr"/>
            <a:r>
              <a:rPr lang="en-US" b="1" dirty="0" smtClean="0">
                <a:latin typeface="Calibri" pitchFamily="34" charset="0"/>
              </a:rPr>
              <a:t>Remote Boot Services</a:t>
            </a:r>
            <a:endParaRPr lang="en-US" dirty="0">
              <a:latin typeface="Calibri" pitchFamily="34" charset="0"/>
            </a:endParaRPr>
          </a:p>
        </p:txBody>
      </p:sp>
      <p:sp>
        <p:nvSpPr>
          <p:cNvPr id="3" name="Content Placeholder 2"/>
          <p:cNvSpPr>
            <a:spLocks noGrp="1"/>
          </p:cNvSpPr>
          <p:nvPr>
            <p:ph idx="1"/>
          </p:nvPr>
        </p:nvSpPr>
        <p:spPr>
          <a:xfrm>
            <a:off x="1066800" y="1143000"/>
            <a:ext cx="7866888" cy="5410200"/>
          </a:xfrm>
        </p:spPr>
        <p:txBody>
          <a:bodyPr>
            <a:normAutofit fontScale="85000" lnSpcReduction="10000"/>
          </a:bodyPr>
          <a:lstStyle/>
          <a:p>
            <a:pPr algn="just"/>
            <a:r>
              <a:rPr lang="en-US" dirty="0" smtClean="0">
                <a:latin typeface="Calibri" pitchFamily="34" charset="0"/>
              </a:rPr>
              <a:t>Some applications operate well on workstations without any local disk storage; X-terminals and workstations used in secure locations are examples. </a:t>
            </a:r>
          </a:p>
          <a:p>
            <a:pPr algn="just"/>
            <a:r>
              <a:rPr lang="en-US" dirty="0" smtClean="0">
                <a:latin typeface="Calibri" pitchFamily="34" charset="0"/>
              </a:rPr>
              <a:t>The client workstation must provide sufficient  software burned into </a:t>
            </a:r>
            <a:r>
              <a:rPr lang="en-US" b="1" dirty="0" smtClean="0">
                <a:latin typeface="Calibri" pitchFamily="34" charset="0"/>
              </a:rPr>
              <a:t>erasable programmable read-only memory</a:t>
            </a:r>
            <a:r>
              <a:rPr lang="en-US" dirty="0" smtClean="0">
                <a:latin typeface="Calibri" pitchFamily="34" charset="0"/>
              </a:rPr>
              <a:t> (</a:t>
            </a:r>
            <a:r>
              <a:rPr lang="en-US" b="1" dirty="0" smtClean="0">
                <a:latin typeface="Calibri" pitchFamily="34" charset="0"/>
              </a:rPr>
              <a:t>E-PROM</a:t>
            </a:r>
            <a:r>
              <a:rPr lang="en-US" dirty="0" smtClean="0">
                <a:latin typeface="Calibri" pitchFamily="34" charset="0"/>
              </a:rPr>
              <a:t>) to start the initial program load (IPL)—that is, boot process. </a:t>
            </a:r>
          </a:p>
          <a:p>
            <a:pPr algn="just"/>
            <a:r>
              <a:rPr lang="en-US" dirty="0" smtClean="0">
                <a:latin typeface="Calibri" pitchFamily="34" charset="0"/>
              </a:rPr>
              <a:t>E-PROM is included in all workstations to hold the </a:t>
            </a:r>
            <a:r>
              <a:rPr lang="en-US" b="1" dirty="0" smtClean="0">
                <a:latin typeface="Calibri" pitchFamily="34" charset="0"/>
              </a:rPr>
              <a:t>Basic </a:t>
            </a:r>
            <a:r>
              <a:rPr lang="en-US" b="1" dirty="0" err="1" smtClean="0">
                <a:latin typeface="Calibri" pitchFamily="34" charset="0"/>
              </a:rPr>
              <a:t>Input/Output</a:t>
            </a:r>
            <a:r>
              <a:rPr lang="en-US" b="1" dirty="0" smtClean="0">
                <a:latin typeface="Calibri" pitchFamily="34" charset="0"/>
              </a:rPr>
              <a:t> System (BIOS) </a:t>
            </a:r>
            <a:r>
              <a:rPr lang="en-US" dirty="0" smtClean="0">
                <a:latin typeface="Calibri" pitchFamily="34" charset="0"/>
              </a:rPr>
              <a:t>services. </a:t>
            </a:r>
          </a:p>
          <a:p>
            <a:pPr algn="just"/>
            <a:r>
              <a:rPr lang="en-US" dirty="0" smtClean="0">
                <a:latin typeface="Calibri" pitchFamily="34" charset="0"/>
              </a:rPr>
              <a:t>This mini-operating system is powerful enough to load the remote software that provides the remaining services and applications functions to the client workstation or X-terminal.</a:t>
            </a:r>
            <a:endParaRPr lang="en-US" dirty="0">
              <a:latin typeface="Calibr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pPr algn="ctr"/>
            <a:r>
              <a:rPr lang="en-US" sz="3200" b="1" dirty="0" smtClean="0"/>
              <a:t>Other Remote Services</a:t>
            </a:r>
            <a:endParaRPr lang="en-US" sz="3200" dirty="0"/>
          </a:p>
        </p:txBody>
      </p:sp>
      <p:sp>
        <p:nvSpPr>
          <p:cNvPr id="3" name="Content Placeholder 2"/>
          <p:cNvSpPr>
            <a:spLocks noGrp="1"/>
          </p:cNvSpPr>
          <p:nvPr>
            <p:ph idx="1"/>
          </p:nvPr>
        </p:nvSpPr>
        <p:spPr>
          <a:xfrm>
            <a:off x="990600" y="914400"/>
            <a:ext cx="7848600" cy="5638800"/>
          </a:xfrm>
        </p:spPr>
        <p:txBody>
          <a:bodyPr>
            <a:normAutofit fontScale="77500" lnSpcReduction="20000"/>
          </a:bodyPr>
          <a:lstStyle/>
          <a:p>
            <a:pPr algn="just"/>
            <a:r>
              <a:rPr lang="en-US" b="1" i="1" dirty="0" smtClean="0">
                <a:latin typeface="Calibri" pitchFamily="34" charset="0"/>
              </a:rPr>
              <a:t>Applications can be invoked from the client to execute remotely on a server</a:t>
            </a:r>
            <a:r>
              <a:rPr lang="en-US" dirty="0" smtClean="0">
                <a:latin typeface="Calibri" pitchFamily="34" charset="0"/>
              </a:rPr>
              <a:t>. </a:t>
            </a:r>
          </a:p>
          <a:p>
            <a:pPr algn="just"/>
            <a:r>
              <a:rPr lang="en-US" b="1" dirty="0" smtClean="0">
                <a:latin typeface="Calibri" pitchFamily="34" charset="0"/>
              </a:rPr>
              <a:t>Backup services </a:t>
            </a:r>
            <a:r>
              <a:rPr lang="en-US" dirty="0" smtClean="0">
                <a:latin typeface="Calibri" pitchFamily="34" charset="0"/>
              </a:rPr>
              <a:t>are an example of services that might be remotely invoked from a client workstation. </a:t>
            </a:r>
          </a:p>
          <a:p>
            <a:pPr algn="just"/>
            <a:r>
              <a:rPr lang="en-US" dirty="0" smtClean="0">
                <a:latin typeface="Calibri" pitchFamily="34" charset="0"/>
              </a:rPr>
              <a:t>Business functions such as downloading data from a host or checking a list of stock prices might also be invoked locally to run remotely. </a:t>
            </a:r>
          </a:p>
          <a:p>
            <a:pPr algn="just"/>
            <a:r>
              <a:rPr lang="en-US" dirty="0" smtClean="0">
                <a:latin typeface="Calibri" pitchFamily="34" charset="0"/>
              </a:rPr>
              <a:t>Software is provided by the NOS to run on the client workstation to initiate these remote applications.</a:t>
            </a:r>
          </a:p>
          <a:p>
            <a:pPr algn="just"/>
            <a:r>
              <a:rPr lang="en-US" dirty="0" smtClean="0">
                <a:latin typeface="Calibri" pitchFamily="34" charset="0"/>
              </a:rPr>
              <a:t>Mobile computing is increasingly being used to remain functional while out of the office. </a:t>
            </a:r>
          </a:p>
          <a:p>
            <a:pPr algn="just"/>
            <a:r>
              <a:rPr lang="en-US" dirty="0" smtClean="0">
                <a:latin typeface="Calibri" pitchFamily="34" charset="0"/>
              </a:rPr>
              <a:t>Applications can be built to operate effectively from the office LAN or the remote laptop. </a:t>
            </a:r>
          </a:p>
          <a:p>
            <a:pPr algn="just"/>
            <a:r>
              <a:rPr lang="en-US" dirty="0" smtClean="0">
                <a:latin typeface="Calibri" pitchFamily="34" charset="0"/>
              </a:rPr>
              <a:t>The IPC protocol of choice for mobile access is TCP/IP based.</a:t>
            </a:r>
            <a:endParaRPr lang="en-US" dirty="0">
              <a:latin typeface="Calibri"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Utility Services</a:t>
            </a:r>
            <a:endParaRPr lang="en-US" sz="4000" dirty="0"/>
          </a:p>
        </p:txBody>
      </p:sp>
      <p:sp>
        <p:nvSpPr>
          <p:cNvPr id="3" name="Content Placeholder 2"/>
          <p:cNvSpPr>
            <a:spLocks noGrp="1"/>
          </p:cNvSpPr>
          <p:nvPr>
            <p:ph idx="1"/>
          </p:nvPr>
        </p:nvSpPr>
        <p:spPr/>
        <p:txBody>
          <a:bodyPr/>
          <a:lstStyle/>
          <a:p>
            <a:pPr algn="just"/>
            <a:r>
              <a:rPr lang="en-US" dirty="0" smtClean="0">
                <a:latin typeface="Calibri" pitchFamily="34" charset="0"/>
              </a:rPr>
              <a:t>The operating system provides local functions such as </a:t>
            </a:r>
            <a:r>
              <a:rPr lang="en-US" b="1" dirty="0" smtClean="0">
                <a:latin typeface="Calibri" pitchFamily="34" charset="0"/>
              </a:rPr>
              <a:t>copy, move, edit, compare, and help </a:t>
            </a:r>
            <a:r>
              <a:rPr lang="en-US" dirty="0" smtClean="0">
                <a:latin typeface="Calibri" pitchFamily="34" charset="0"/>
              </a:rPr>
              <a:t>that execute on the client workstation.</a:t>
            </a:r>
            <a:endParaRPr lang="en-US" dirty="0">
              <a:latin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Module – </a:t>
            </a:r>
            <a:r>
              <a:rPr lang="fr-FR" b="1" dirty="0" smtClean="0"/>
              <a:t>3</a:t>
            </a:r>
            <a:br>
              <a:rPr lang="fr-FR" b="1" dirty="0" smtClean="0"/>
            </a:br>
            <a:r>
              <a:rPr lang="en-US" b="1" dirty="0" smtClean="0"/>
              <a:t>Client/Server Network  </a:t>
            </a:r>
            <a:endParaRPr lang="en-US" dirty="0"/>
          </a:p>
        </p:txBody>
      </p:sp>
      <p:sp>
        <p:nvSpPr>
          <p:cNvPr id="3" name="Content Placeholder 2"/>
          <p:cNvSpPr>
            <a:spLocks noGrp="1"/>
          </p:cNvSpPr>
          <p:nvPr>
            <p:ph idx="1"/>
          </p:nvPr>
        </p:nvSpPr>
        <p:spPr>
          <a:xfrm>
            <a:off x="914400" y="1676400"/>
            <a:ext cx="4648200" cy="5029200"/>
          </a:xfrm>
        </p:spPr>
        <p:txBody>
          <a:bodyPr>
            <a:normAutofit fontScale="77500" lnSpcReduction="20000"/>
          </a:bodyPr>
          <a:lstStyle/>
          <a:p>
            <a:r>
              <a:rPr lang="en-US" dirty="0" smtClean="0"/>
              <a:t>Client</a:t>
            </a:r>
          </a:p>
          <a:p>
            <a:pPr lvl="1"/>
            <a:r>
              <a:rPr lang="en-US" dirty="0" smtClean="0"/>
              <a:t>Services</a:t>
            </a:r>
          </a:p>
          <a:p>
            <a:pPr lvl="1"/>
            <a:r>
              <a:rPr lang="en-US" dirty="0" smtClean="0"/>
              <a:t>Request for services</a:t>
            </a:r>
          </a:p>
          <a:p>
            <a:pPr lvl="1"/>
            <a:r>
              <a:rPr lang="en-US" dirty="0" smtClean="0"/>
              <a:t>RPC</a:t>
            </a:r>
          </a:p>
          <a:p>
            <a:pPr lvl="1"/>
            <a:r>
              <a:rPr lang="en-US" dirty="0" smtClean="0"/>
              <a:t>Windows services</a:t>
            </a:r>
          </a:p>
          <a:p>
            <a:pPr lvl="1"/>
            <a:r>
              <a:rPr lang="en-US" dirty="0" smtClean="0"/>
              <a:t>Print services</a:t>
            </a:r>
          </a:p>
          <a:p>
            <a:pPr lvl="1"/>
            <a:r>
              <a:rPr lang="en-US" dirty="0" smtClean="0"/>
              <a:t>Remote boot services</a:t>
            </a:r>
          </a:p>
          <a:p>
            <a:pPr lvl="1"/>
            <a:r>
              <a:rPr lang="en-US" dirty="0" smtClean="0"/>
              <a:t>other remote services</a:t>
            </a:r>
          </a:p>
          <a:p>
            <a:pPr lvl="1"/>
            <a:r>
              <a:rPr lang="en-US" dirty="0" smtClean="0"/>
              <a:t>Utility Services</a:t>
            </a:r>
          </a:p>
          <a:p>
            <a:pPr lvl="1"/>
            <a:r>
              <a:rPr lang="en-US" dirty="0" smtClean="0"/>
              <a:t>Dynamic Data Exchange (DDE)</a:t>
            </a:r>
          </a:p>
          <a:p>
            <a:pPr lvl="1"/>
            <a:r>
              <a:rPr lang="en-US" dirty="0" smtClean="0"/>
              <a:t>Object Linking and Embedding (OLE)</a:t>
            </a:r>
          </a:p>
          <a:p>
            <a:pPr lvl="1"/>
            <a:r>
              <a:rPr lang="en-US" dirty="0" smtClean="0"/>
              <a:t>Common Object Request Broker Architecture (CORBA). </a:t>
            </a:r>
          </a:p>
        </p:txBody>
      </p:sp>
      <p:sp>
        <p:nvSpPr>
          <p:cNvPr id="4" name="Content Placeholder 2"/>
          <p:cNvSpPr txBox="1">
            <a:spLocks/>
          </p:cNvSpPr>
          <p:nvPr/>
        </p:nvSpPr>
        <p:spPr>
          <a:xfrm>
            <a:off x="5638800" y="1600200"/>
            <a:ext cx="3276600" cy="45720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Server</a:t>
            </a:r>
          </a:p>
          <a:p>
            <a:pPr marL="822960" lvl="1" indent="-283464">
              <a:spcBef>
                <a:spcPts val="600"/>
              </a:spcBef>
              <a:buClr>
                <a:schemeClr val="accent1"/>
              </a:buClr>
              <a:buSzPct val="80000"/>
              <a:buFont typeface="Wingdings 2"/>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Detailed server functionality</a:t>
            </a:r>
          </a:p>
          <a:p>
            <a:pPr marL="822960" lvl="1" indent="-283464">
              <a:spcBef>
                <a:spcPts val="600"/>
              </a:spcBef>
              <a:buClr>
                <a:schemeClr val="accent1"/>
              </a:buClr>
              <a:buSzPct val="80000"/>
              <a:buFont typeface="Wingdings 2"/>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Network operating system</a:t>
            </a:r>
          </a:p>
          <a:p>
            <a:pPr marL="822960" lvl="1" indent="-283464">
              <a:spcBef>
                <a:spcPts val="600"/>
              </a:spcBef>
              <a:buClr>
                <a:schemeClr val="accent1"/>
              </a:buClr>
              <a:buSzPct val="80000"/>
              <a:buFont typeface="Wingdings 2"/>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Available platforms</a:t>
            </a:r>
          </a:p>
          <a:p>
            <a:pPr marL="822960" lvl="1" indent="-283464">
              <a:spcBef>
                <a:spcPts val="600"/>
              </a:spcBef>
              <a:buClr>
                <a:schemeClr val="accent1"/>
              </a:buClr>
              <a:buSzPct val="80000"/>
              <a:buFont typeface="Wingdings 2"/>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Server operating system.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r>
              <a:rPr lang="en-US" b="1" dirty="0" smtClean="0">
                <a:latin typeface="Calibri" pitchFamily="34" charset="0"/>
              </a:rPr>
              <a:t>Dynamic Data Exchange (DDE)</a:t>
            </a:r>
            <a:endParaRPr lang="en-US" dirty="0">
              <a:latin typeface="Calibri" pitchFamily="34" charset="0"/>
            </a:endParaRPr>
          </a:p>
        </p:txBody>
      </p:sp>
      <p:sp>
        <p:nvSpPr>
          <p:cNvPr id="3" name="Content Placeholder 2"/>
          <p:cNvSpPr>
            <a:spLocks noGrp="1"/>
          </p:cNvSpPr>
          <p:nvPr>
            <p:ph idx="1"/>
          </p:nvPr>
        </p:nvSpPr>
        <p:spPr>
          <a:xfrm>
            <a:off x="990600" y="990600"/>
            <a:ext cx="7943088" cy="5867400"/>
          </a:xfrm>
        </p:spPr>
        <p:txBody>
          <a:bodyPr>
            <a:normAutofit fontScale="85000" lnSpcReduction="20000"/>
          </a:bodyPr>
          <a:lstStyle/>
          <a:p>
            <a:pPr algn="just"/>
            <a:r>
              <a:rPr lang="en-US" dirty="0" smtClean="0">
                <a:latin typeface="Calibri" pitchFamily="34" charset="0"/>
              </a:rPr>
              <a:t>DDE is described as a conversation between two applications, a client application and a server application. </a:t>
            </a:r>
          </a:p>
          <a:p>
            <a:pPr algn="just"/>
            <a:r>
              <a:rPr lang="en-US" dirty="0" smtClean="0">
                <a:latin typeface="Calibri" pitchFamily="34" charset="0"/>
              </a:rPr>
              <a:t>It </a:t>
            </a:r>
            <a:r>
              <a:rPr lang="en-US" b="1" dirty="0" smtClean="0">
                <a:latin typeface="Calibri" pitchFamily="34" charset="0"/>
              </a:rPr>
              <a:t>sends messages </a:t>
            </a:r>
            <a:r>
              <a:rPr lang="en-US" dirty="0" smtClean="0">
                <a:latin typeface="Calibri" pitchFamily="34" charset="0"/>
              </a:rPr>
              <a:t>between applications that share data and </a:t>
            </a:r>
            <a:r>
              <a:rPr lang="en-US" b="1" dirty="0" smtClean="0">
                <a:latin typeface="Calibri" pitchFamily="34" charset="0"/>
              </a:rPr>
              <a:t>uses shared memory </a:t>
            </a:r>
            <a:r>
              <a:rPr lang="en-US" dirty="0" smtClean="0">
                <a:latin typeface="Calibri" pitchFamily="34" charset="0"/>
              </a:rPr>
              <a:t>to exchange data between applications.</a:t>
            </a:r>
          </a:p>
          <a:p>
            <a:pPr algn="just"/>
            <a:r>
              <a:rPr lang="en-US" b="1" dirty="0" smtClean="0">
                <a:latin typeface="Calibri" pitchFamily="34" charset="0"/>
              </a:rPr>
              <a:t>DDE is a feature of some operating systems (like Windows 98, OS/2) presentation manager that enable users to pass data between applications to application. </a:t>
            </a:r>
          </a:p>
          <a:p>
            <a:pPr algn="just"/>
            <a:r>
              <a:rPr lang="en-US" dirty="0" smtClean="0">
                <a:latin typeface="Calibri" pitchFamily="34" charset="0"/>
              </a:rPr>
              <a:t>For </a:t>
            </a:r>
            <a:r>
              <a:rPr lang="en-US" dirty="0" err="1" smtClean="0">
                <a:latin typeface="Calibri" pitchFamily="34" charset="0"/>
              </a:rPr>
              <a:t>eg</a:t>
            </a:r>
            <a:r>
              <a:rPr lang="en-US" dirty="0" smtClean="0">
                <a:latin typeface="Calibri" pitchFamily="34" charset="0"/>
              </a:rPr>
              <a:t>:, if an application wants to connect a Microsoft Excel spreadsheet with Microsoft Word for windows report in such a way that changes to the spreadsheet are reflected automatically in the report, in that case Microsoft Word for windows is the client and Microsoft Excel is the server.</a:t>
            </a:r>
            <a:endParaRPr lang="en-US" dirty="0">
              <a:latin typeface="Calibri"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43088" cy="6629400"/>
          </a:xfrm>
        </p:spPr>
        <p:txBody>
          <a:bodyPr>
            <a:normAutofit fontScale="85000" lnSpcReduction="20000"/>
          </a:bodyPr>
          <a:lstStyle/>
          <a:p>
            <a:pPr algn="ctr">
              <a:buNone/>
            </a:pPr>
            <a:r>
              <a:rPr lang="en-US" b="1" dirty="0" smtClean="0">
                <a:latin typeface="Calibri" pitchFamily="34" charset="0"/>
              </a:rPr>
              <a:t>Uses for Windows Dynamic Data Exchange</a:t>
            </a:r>
          </a:p>
          <a:p>
            <a:pPr algn="ctr">
              <a:buNone/>
            </a:pPr>
            <a:endParaRPr lang="en-US" sz="1100" b="1" dirty="0" smtClean="0">
              <a:latin typeface="Calibri" pitchFamily="34" charset="0"/>
            </a:endParaRPr>
          </a:p>
          <a:p>
            <a:pPr algn="just"/>
            <a:r>
              <a:rPr lang="en-US" dirty="0" smtClean="0">
                <a:latin typeface="Calibri" pitchFamily="34" charset="0"/>
              </a:rPr>
              <a:t>DDE is most appropriate for data exchanges that </a:t>
            </a:r>
            <a:r>
              <a:rPr lang="en-US" b="1" dirty="0" smtClean="0">
                <a:latin typeface="Calibri" pitchFamily="34" charset="0"/>
              </a:rPr>
              <a:t>do not require ongoing user interaction. </a:t>
            </a:r>
          </a:p>
          <a:p>
            <a:pPr algn="just"/>
            <a:r>
              <a:rPr lang="en-US" dirty="0" smtClean="0">
                <a:latin typeface="Calibri" pitchFamily="34" charset="0"/>
              </a:rPr>
              <a:t>An application provides a method for the user to establish the link between the applications exchanging data. </a:t>
            </a:r>
          </a:p>
          <a:p>
            <a:pPr algn="just"/>
            <a:r>
              <a:rPr lang="en-US" dirty="0" smtClean="0">
                <a:latin typeface="Calibri" pitchFamily="34" charset="0"/>
              </a:rPr>
              <a:t>Once that link is established, the applications exchange data without further user involvement.</a:t>
            </a:r>
          </a:p>
          <a:p>
            <a:pPr algn="just"/>
            <a:r>
              <a:rPr lang="en-US" dirty="0" smtClean="0">
                <a:latin typeface="Calibri" pitchFamily="34" charset="0"/>
              </a:rPr>
              <a:t>DDE can be used to implement a broad range of application features:</a:t>
            </a:r>
          </a:p>
          <a:p>
            <a:pPr algn="just"/>
            <a:r>
              <a:rPr lang="en-US" b="1" dirty="0" smtClean="0">
                <a:latin typeface="Calibri" pitchFamily="34" charset="0"/>
              </a:rPr>
              <a:t>Linking to real-time data,</a:t>
            </a:r>
            <a:r>
              <a:rPr lang="en-US" dirty="0" smtClean="0">
                <a:latin typeface="Calibri" pitchFamily="34" charset="0"/>
              </a:rPr>
              <a:t> such as to stock market updates, scientific instruments, or process control.</a:t>
            </a:r>
          </a:p>
          <a:p>
            <a:pPr algn="just"/>
            <a:r>
              <a:rPr lang="en-US" b="1" dirty="0" smtClean="0">
                <a:latin typeface="Calibri" pitchFamily="34" charset="0"/>
              </a:rPr>
              <a:t>Creating compound documents</a:t>
            </a:r>
            <a:r>
              <a:rPr lang="en-US" dirty="0" smtClean="0">
                <a:latin typeface="Calibri" pitchFamily="34" charset="0"/>
              </a:rPr>
              <a:t>, such as a word processing document that includes a chart produced by a graphics application. Using DDE, the chart will change when the source data is changed, while the rest of the document remains the same.</a:t>
            </a:r>
          </a:p>
          <a:p>
            <a:pPr algn="just"/>
            <a:endParaRPr lang="en-US" dirty="0">
              <a:latin typeface="Calibri"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7790688" cy="5867400"/>
          </a:xfrm>
        </p:spPr>
        <p:txBody>
          <a:bodyPr>
            <a:normAutofit/>
          </a:bodyPr>
          <a:lstStyle/>
          <a:p>
            <a:pPr algn="just"/>
            <a:r>
              <a:rPr lang="en-US" dirty="0" smtClean="0">
                <a:latin typeface="Calibri" pitchFamily="34" charset="0"/>
              </a:rPr>
              <a:t>Two applications participating in DDE are said to be engaged in a </a:t>
            </a:r>
            <a:r>
              <a:rPr lang="en-US" b="1" dirty="0" smtClean="0">
                <a:latin typeface="Calibri" pitchFamily="34" charset="0"/>
              </a:rPr>
              <a:t>DDE conversation</a:t>
            </a:r>
            <a:r>
              <a:rPr lang="en-US" dirty="0" smtClean="0">
                <a:latin typeface="Calibri" pitchFamily="34" charset="0"/>
              </a:rPr>
              <a:t>. </a:t>
            </a:r>
          </a:p>
          <a:p>
            <a:pPr algn="just"/>
            <a:r>
              <a:rPr lang="en-US" dirty="0" smtClean="0">
                <a:latin typeface="Calibri" pitchFamily="34" charset="0"/>
              </a:rPr>
              <a:t>The application that initiates the conversation is the </a:t>
            </a:r>
            <a:r>
              <a:rPr lang="en-US" b="1" dirty="0" smtClean="0">
                <a:latin typeface="Calibri" pitchFamily="34" charset="0"/>
              </a:rPr>
              <a:t>DDE client application</a:t>
            </a:r>
            <a:r>
              <a:rPr lang="en-US" dirty="0" smtClean="0">
                <a:latin typeface="Calibri" pitchFamily="34" charset="0"/>
              </a:rPr>
              <a:t>; the application that responds to the client is the </a:t>
            </a:r>
            <a:r>
              <a:rPr lang="en-US" b="1" dirty="0" smtClean="0">
                <a:latin typeface="Calibri" pitchFamily="34" charset="0"/>
              </a:rPr>
              <a:t>DDE server application</a:t>
            </a:r>
            <a:r>
              <a:rPr lang="en-US" dirty="0" smtClean="0">
                <a:latin typeface="Calibri" pitchFamily="34" charset="0"/>
              </a:rPr>
              <a:t>. </a:t>
            </a:r>
          </a:p>
          <a:p>
            <a:pPr algn="just"/>
            <a:r>
              <a:rPr lang="en-US" dirty="0" smtClean="0">
                <a:latin typeface="Calibri" pitchFamily="34" charset="0"/>
              </a:rPr>
              <a:t>An application can engage in several conversations at the same time, acting as the client in some and as the server in others.</a:t>
            </a:r>
            <a:endParaRPr lang="en-US" dirty="0">
              <a:latin typeface="Calibri"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7790688" cy="5867400"/>
          </a:xfrm>
        </p:spPr>
        <p:txBody>
          <a:bodyPr>
            <a:noAutofit/>
          </a:bodyPr>
          <a:lstStyle/>
          <a:p>
            <a:pPr algn="just"/>
            <a:r>
              <a:rPr lang="en-US" sz="2400" dirty="0" smtClean="0">
                <a:latin typeface="Calibri" pitchFamily="34" charset="0"/>
              </a:rPr>
              <a:t>The DDE protocol identifies the units of data passed between the client and server with a three-level hierarchy of </a:t>
            </a:r>
            <a:r>
              <a:rPr lang="en-US" sz="2400" dirty="0" smtClean="0">
                <a:solidFill>
                  <a:srgbClr val="C00000"/>
                </a:solidFill>
                <a:latin typeface="Calibri" pitchFamily="34" charset="0"/>
              </a:rPr>
              <a:t>application</a:t>
            </a:r>
            <a:r>
              <a:rPr lang="en-US" sz="2400" dirty="0" smtClean="0">
                <a:latin typeface="Calibri" pitchFamily="34" charset="0"/>
              </a:rPr>
              <a:t>, </a:t>
            </a:r>
            <a:r>
              <a:rPr lang="en-US" sz="2400" dirty="0" smtClean="0">
                <a:solidFill>
                  <a:srgbClr val="C00000"/>
                </a:solidFill>
                <a:latin typeface="Calibri" pitchFamily="34" charset="0"/>
              </a:rPr>
              <a:t>topic</a:t>
            </a:r>
            <a:r>
              <a:rPr lang="en-US" sz="2400" dirty="0" smtClean="0">
                <a:latin typeface="Calibri" pitchFamily="34" charset="0"/>
              </a:rPr>
              <a:t>, and </a:t>
            </a:r>
            <a:r>
              <a:rPr lang="en-US" sz="2400" dirty="0" smtClean="0">
                <a:solidFill>
                  <a:srgbClr val="C00000"/>
                </a:solidFill>
                <a:latin typeface="Calibri" pitchFamily="34" charset="0"/>
              </a:rPr>
              <a:t>item</a:t>
            </a:r>
            <a:r>
              <a:rPr lang="en-US" sz="2400" dirty="0" smtClean="0">
                <a:latin typeface="Calibri" pitchFamily="34" charset="0"/>
              </a:rPr>
              <a:t> names.</a:t>
            </a:r>
          </a:p>
          <a:p>
            <a:pPr algn="just"/>
            <a:r>
              <a:rPr lang="en-US" sz="2400" dirty="0" smtClean="0">
                <a:latin typeface="Calibri" pitchFamily="34" charset="0"/>
              </a:rPr>
              <a:t>Each DDE conversation is uniquely defined by the application name and topic. </a:t>
            </a:r>
          </a:p>
          <a:p>
            <a:pPr algn="just"/>
            <a:r>
              <a:rPr lang="en-US" sz="2400" dirty="0" smtClean="0">
                <a:latin typeface="Calibri" pitchFamily="34" charset="0"/>
              </a:rPr>
              <a:t>At the beginning of a DDE conversation, the client and server determine the application name and topic. </a:t>
            </a:r>
          </a:p>
          <a:p>
            <a:pPr algn="just"/>
            <a:r>
              <a:rPr lang="en-US" sz="2400" dirty="0" smtClean="0">
                <a:latin typeface="Calibri" pitchFamily="34" charset="0"/>
              </a:rPr>
              <a:t>The application name is usually the name of the server application. For </a:t>
            </a:r>
            <a:r>
              <a:rPr lang="en-US" sz="2400" dirty="0" err="1" smtClean="0">
                <a:latin typeface="Calibri" pitchFamily="34" charset="0"/>
              </a:rPr>
              <a:t>eg</a:t>
            </a:r>
            <a:r>
              <a:rPr lang="en-US" sz="2400" dirty="0" smtClean="0">
                <a:latin typeface="Calibri" pitchFamily="34" charset="0"/>
              </a:rPr>
              <a:t>, when Excel acts as the server in a conversation, the application name is Excel.</a:t>
            </a:r>
          </a:p>
          <a:p>
            <a:pPr algn="just"/>
            <a:r>
              <a:rPr lang="en-US" sz="2400" dirty="0" smtClean="0">
                <a:latin typeface="Calibri" pitchFamily="34" charset="0"/>
              </a:rPr>
              <a:t>For applications that operate on file-based documents, the topic is usually a filename.</a:t>
            </a:r>
          </a:p>
          <a:p>
            <a:pPr algn="just"/>
            <a:r>
              <a:rPr lang="en-US" sz="2400" dirty="0" smtClean="0">
                <a:latin typeface="Calibri" pitchFamily="34" charset="0"/>
              </a:rPr>
              <a:t>A </a:t>
            </a:r>
            <a:r>
              <a:rPr lang="en-US" sz="2400" b="1" dirty="0" smtClean="0">
                <a:latin typeface="Calibri" pitchFamily="34" charset="0"/>
              </a:rPr>
              <a:t>DDE data item </a:t>
            </a:r>
            <a:r>
              <a:rPr lang="en-US" sz="2400" dirty="0" smtClean="0">
                <a:latin typeface="Calibri" pitchFamily="34" charset="0"/>
              </a:rPr>
              <a:t>is information related to the conversation topic exchanged between the applications.</a:t>
            </a:r>
          </a:p>
          <a:p>
            <a:pPr algn="just"/>
            <a:endParaRPr lang="en-US" sz="2400" dirty="0">
              <a:latin typeface="Calibri"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43088" cy="6248400"/>
          </a:xfrm>
        </p:spPr>
        <p:txBody>
          <a:bodyPr>
            <a:noAutofit/>
          </a:bodyPr>
          <a:lstStyle/>
          <a:p>
            <a:pPr algn="just"/>
            <a:r>
              <a:rPr lang="en-US" sz="2800" dirty="0" smtClean="0">
                <a:latin typeface="Calibri" pitchFamily="34" charset="0"/>
              </a:rPr>
              <a:t>For </a:t>
            </a:r>
            <a:r>
              <a:rPr lang="en-US" sz="2800" dirty="0" err="1" smtClean="0">
                <a:latin typeface="Calibri" pitchFamily="34" charset="0"/>
              </a:rPr>
              <a:t>eg</a:t>
            </a:r>
            <a:r>
              <a:rPr lang="en-US" sz="2800" dirty="0" smtClean="0">
                <a:latin typeface="Calibri" pitchFamily="34" charset="0"/>
              </a:rPr>
              <a:t>, if the Word document is to receive data automatically from a range named IBM in a Excel worksheet, named STOCKS.XLS then STOCKS.XLS is the topic and IBM is the item. </a:t>
            </a:r>
          </a:p>
          <a:p>
            <a:pPr algn="just"/>
            <a:r>
              <a:rPr lang="en-US" sz="2800" dirty="0" smtClean="0">
                <a:latin typeface="Calibri" pitchFamily="34" charset="0"/>
              </a:rPr>
              <a:t>A simplest way to set up a DDE link is to copy a block of data from the server application to the clipboard, activate the client application, move the insertion point to the location in the receiving document where </a:t>
            </a:r>
            <a:r>
              <a:rPr lang="en-US" sz="2800" dirty="0" smtClean="0"/>
              <a:t>you want the information to go, and then use a Paste Link command.</a:t>
            </a:r>
            <a:endParaRPr lang="en-US" sz="2800" dirty="0">
              <a:latin typeface="Calibri"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1162"/>
          </a:xfrm>
        </p:spPr>
        <p:txBody>
          <a:bodyPr>
            <a:noAutofit/>
          </a:bodyPr>
          <a:lstStyle/>
          <a:p>
            <a:pPr algn="ctr"/>
            <a:r>
              <a:rPr lang="en-US" sz="2800" b="1" dirty="0" smtClean="0">
                <a:latin typeface="Calibri" pitchFamily="34" charset="0"/>
              </a:rPr>
              <a:t>Dynamic Data Exchange Message Flow</a:t>
            </a:r>
            <a:endParaRPr lang="en-US" sz="2800" dirty="0">
              <a:latin typeface="Calibri" pitchFamily="34" charset="0"/>
            </a:endParaRPr>
          </a:p>
        </p:txBody>
      </p:sp>
      <p:sp>
        <p:nvSpPr>
          <p:cNvPr id="3" name="Content Placeholder 2"/>
          <p:cNvSpPr>
            <a:spLocks noGrp="1"/>
          </p:cNvSpPr>
          <p:nvPr>
            <p:ph idx="1"/>
          </p:nvPr>
        </p:nvSpPr>
        <p:spPr>
          <a:xfrm>
            <a:off x="1066800" y="914400"/>
            <a:ext cx="7866888" cy="5791200"/>
          </a:xfrm>
        </p:spPr>
        <p:txBody>
          <a:bodyPr>
            <a:normAutofit fontScale="85000" lnSpcReduction="20000"/>
          </a:bodyPr>
          <a:lstStyle/>
          <a:p>
            <a:r>
              <a:rPr lang="en-US" dirty="0" smtClean="0">
                <a:latin typeface="Calibri" pitchFamily="34" charset="0"/>
              </a:rPr>
              <a:t>A typical DDE conversation consists of the following events:</a:t>
            </a:r>
          </a:p>
          <a:p>
            <a:pPr marL="596646" indent="-514350">
              <a:buFont typeface="+mj-lt"/>
              <a:buAutoNum type="arabicPeriod"/>
            </a:pPr>
            <a:r>
              <a:rPr lang="en-US" dirty="0" smtClean="0">
                <a:latin typeface="Calibri" pitchFamily="34" charset="0"/>
              </a:rPr>
              <a:t>The client application initiates the conversation, and the server application responds.</a:t>
            </a:r>
          </a:p>
          <a:p>
            <a:pPr marL="596646" indent="-514350">
              <a:buFont typeface="+mj-lt"/>
              <a:buAutoNum type="arabicPeriod"/>
            </a:pPr>
            <a:r>
              <a:rPr lang="en-US" dirty="0" smtClean="0">
                <a:latin typeface="Calibri" pitchFamily="34" charset="0"/>
              </a:rPr>
              <a:t>The applications exchange data by any or all of the following methods:</a:t>
            </a:r>
          </a:p>
          <a:p>
            <a:pPr lvl="2"/>
            <a:r>
              <a:rPr lang="en-US" dirty="0" smtClean="0">
                <a:latin typeface="Calibri" pitchFamily="34" charset="0"/>
              </a:rPr>
              <a:t>The server application sends data to the client at the client's request.</a:t>
            </a:r>
          </a:p>
          <a:p>
            <a:pPr lvl="2"/>
            <a:r>
              <a:rPr lang="en-US" dirty="0" smtClean="0">
                <a:latin typeface="Calibri" pitchFamily="34" charset="0"/>
              </a:rPr>
              <a:t>The client application sends unsolicited data to the server application.</a:t>
            </a:r>
          </a:p>
          <a:p>
            <a:pPr lvl="2"/>
            <a:r>
              <a:rPr lang="en-US" dirty="0" smtClean="0">
                <a:latin typeface="Calibri" pitchFamily="34" charset="0"/>
              </a:rPr>
              <a:t>The client application requests the server application to notify the client whenever a data item changes (warm data link).</a:t>
            </a:r>
          </a:p>
          <a:p>
            <a:pPr lvl="2"/>
            <a:r>
              <a:rPr lang="en-US" dirty="0" smtClean="0">
                <a:latin typeface="Calibri" pitchFamily="34" charset="0"/>
              </a:rPr>
              <a:t>The client application requests the server application to send data whenever the data changes (hot data link).</a:t>
            </a:r>
          </a:p>
          <a:p>
            <a:pPr lvl="2"/>
            <a:r>
              <a:rPr lang="en-US" dirty="0" smtClean="0">
                <a:latin typeface="Calibri" pitchFamily="34" charset="0"/>
              </a:rPr>
              <a:t>The server application carries out a command at the client's request.</a:t>
            </a:r>
          </a:p>
          <a:p>
            <a:pPr marL="596646" indent="-514350">
              <a:buFont typeface="+mj-lt"/>
              <a:buAutoNum type="arabicPeriod"/>
            </a:pPr>
            <a:r>
              <a:rPr lang="en-US" dirty="0" smtClean="0">
                <a:latin typeface="Calibri" pitchFamily="34" charset="0"/>
              </a:rPr>
              <a:t>Either the client or server application terminates the conversation.</a:t>
            </a:r>
          </a:p>
          <a:p>
            <a:endParaRPr lang="en-US" dirty="0">
              <a:latin typeface="Calibri"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019800"/>
          </a:xfrm>
        </p:spPr>
        <p:txBody>
          <a:bodyPr>
            <a:normAutofit lnSpcReduction="10000"/>
          </a:bodyPr>
          <a:lstStyle/>
          <a:p>
            <a:pPr algn="just"/>
            <a:r>
              <a:rPr lang="en-US" dirty="0" smtClean="0">
                <a:latin typeface="Calibri" pitchFamily="34" charset="0"/>
              </a:rPr>
              <a:t>Once a DDE conversation has begun, the client can establish one or more </a:t>
            </a:r>
            <a:r>
              <a:rPr lang="en-US" dirty="0" smtClean="0">
                <a:solidFill>
                  <a:srgbClr val="C00000"/>
                </a:solidFill>
                <a:latin typeface="Calibri" pitchFamily="34" charset="0"/>
              </a:rPr>
              <a:t>permanent data links </a:t>
            </a:r>
            <a:r>
              <a:rPr lang="en-US" dirty="0" smtClean="0">
                <a:latin typeface="Calibri" pitchFamily="34" charset="0"/>
              </a:rPr>
              <a:t>with the server. </a:t>
            </a:r>
          </a:p>
          <a:p>
            <a:pPr algn="just"/>
            <a:r>
              <a:rPr lang="en-US" dirty="0" smtClean="0">
                <a:latin typeface="Calibri" pitchFamily="34" charset="0"/>
              </a:rPr>
              <a:t>There are two kinds of permanent DDE data links: warm and hot. </a:t>
            </a:r>
          </a:p>
          <a:p>
            <a:pPr algn="just"/>
            <a:r>
              <a:rPr lang="en-US" dirty="0" smtClean="0">
                <a:latin typeface="Calibri" pitchFamily="34" charset="0"/>
              </a:rPr>
              <a:t>In a </a:t>
            </a:r>
            <a:r>
              <a:rPr lang="en-US" dirty="0" smtClean="0">
                <a:solidFill>
                  <a:srgbClr val="C00000"/>
                </a:solidFill>
                <a:latin typeface="Calibri" pitchFamily="34" charset="0"/>
              </a:rPr>
              <a:t>warm data link</a:t>
            </a:r>
            <a:r>
              <a:rPr lang="en-US" dirty="0" smtClean="0">
                <a:latin typeface="Calibri" pitchFamily="34" charset="0"/>
              </a:rPr>
              <a:t>, the server notifies the client that the value of the data item has changed, but the server does not send the data value to the client until the client requests it. </a:t>
            </a:r>
          </a:p>
          <a:p>
            <a:pPr algn="just"/>
            <a:r>
              <a:rPr lang="en-US" dirty="0" smtClean="0">
                <a:latin typeface="Calibri" pitchFamily="34" charset="0"/>
              </a:rPr>
              <a:t>In a </a:t>
            </a:r>
            <a:r>
              <a:rPr lang="en-US" dirty="0" smtClean="0">
                <a:solidFill>
                  <a:srgbClr val="C00000"/>
                </a:solidFill>
                <a:latin typeface="Calibri" pitchFamily="34" charset="0"/>
              </a:rPr>
              <a:t>hot data link</a:t>
            </a:r>
            <a:r>
              <a:rPr lang="en-US" dirty="0" smtClean="0">
                <a:latin typeface="Calibri" pitchFamily="34" charset="0"/>
              </a:rPr>
              <a:t>, the server immediately sends the changed data value to the client.</a:t>
            </a:r>
          </a:p>
          <a:p>
            <a:pPr algn="just"/>
            <a:endParaRPr lang="en-US" dirty="0">
              <a:latin typeface="Calibri"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7790688" cy="5867400"/>
          </a:xfrm>
        </p:spPr>
        <p:txBody>
          <a:bodyPr/>
          <a:lstStyle/>
          <a:p>
            <a:r>
              <a:rPr lang="en-US" dirty="0" smtClean="0">
                <a:latin typeface="Calibri" pitchFamily="34" charset="0"/>
              </a:rPr>
              <a:t>A DDE link may be </a:t>
            </a:r>
            <a:r>
              <a:rPr lang="en-US" b="1" dirty="0" smtClean="0">
                <a:latin typeface="Calibri" pitchFamily="34" charset="0"/>
              </a:rPr>
              <a:t>automatic or manual</a:t>
            </a:r>
            <a:r>
              <a:rPr lang="en-US" dirty="0" smtClean="0">
                <a:latin typeface="Calibri" pitchFamily="34" charset="0"/>
              </a:rPr>
              <a:t>. </a:t>
            </a:r>
          </a:p>
          <a:p>
            <a:r>
              <a:rPr lang="en-US" dirty="0" smtClean="0">
                <a:latin typeface="Calibri" pitchFamily="34" charset="0"/>
              </a:rPr>
              <a:t>An automatic link is refreshed whenever the source data changes, provided both the client and server applications are running. </a:t>
            </a:r>
          </a:p>
          <a:p>
            <a:r>
              <a:rPr lang="en-US" dirty="0" smtClean="0">
                <a:latin typeface="Calibri" pitchFamily="34" charset="0"/>
              </a:rPr>
              <a:t>A manual link is refreshed only when you issue a command in the client application.</a:t>
            </a:r>
            <a:endParaRPr lang="en-US" dirty="0">
              <a:latin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Autofit/>
          </a:bodyPr>
          <a:lstStyle/>
          <a:p>
            <a:r>
              <a:rPr lang="en-US" sz="3200" b="1" dirty="0" smtClean="0">
                <a:latin typeface="Calibri" pitchFamily="34" charset="0"/>
              </a:rPr>
              <a:t>Object Linking and Embedding (OLE)</a:t>
            </a:r>
            <a:endParaRPr lang="en-US" sz="3200" dirty="0">
              <a:latin typeface="Calibri" pitchFamily="34" charset="0"/>
            </a:endParaRPr>
          </a:p>
        </p:txBody>
      </p:sp>
      <p:sp>
        <p:nvSpPr>
          <p:cNvPr id="3" name="Content Placeholder 2"/>
          <p:cNvSpPr>
            <a:spLocks noGrp="1"/>
          </p:cNvSpPr>
          <p:nvPr>
            <p:ph idx="1"/>
          </p:nvPr>
        </p:nvSpPr>
        <p:spPr>
          <a:xfrm>
            <a:off x="1066800" y="914400"/>
            <a:ext cx="7802880" cy="5791200"/>
          </a:xfrm>
        </p:spPr>
        <p:txBody>
          <a:bodyPr>
            <a:noAutofit/>
          </a:bodyPr>
          <a:lstStyle/>
          <a:p>
            <a:pPr algn="just"/>
            <a:r>
              <a:rPr lang="en-US" sz="2400" dirty="0" smtClean="0">
                <a:latin typeface="Calibri" pitchFamily="34" charset="0"/>
              </a:rPr>
              <a:t>OLE is an extension to DDE that enables objects to be created with the object components software </a:t>
            </a:r>
            <a:r>
              <a:rPr lang="en-US" sz="2400" b="1" i="1" dirty="0" smtClean="0">
                <a:latin typeface="Calibri" pitchFamily="34" charset="0"/>
              </a:rPr>
              <a:t>aware</a:t>
            </a:r>
            <a:r>
              <a:rPr lang="en-US" sz="2400" i="1" dirty="0" smtClean="0">
                <a:latin typeface="Calibri" pitchFamily="34" charset="0"/>
              </a:rPr>
              <a:t>. </a:t>
            </a:r>
          </a:p>
          <a:p>
            <a:pPr algn="just"/>
            <a:r>
              <a:rPr lang="en-US" sz="2400" i="1" dirty="0" smtClean="0">
                <a:latin typeface="Calibri" pitchFamily="34" charset="0"/>
              </a:rPr>
              <a:t>Aware means that a reference to the object or one of its components automatically launches the </a:t>
            </a:r>
            <a:r>
              <a:rPr lang="en-US" sz="2400" dirty="0" smtClean="0">
                <a:latin typeface="Calibri" pitchFamily="34" charset="0"/>
              </a:rPr>
              <a:t>appropriate software to manipulate the data. </a:t>
            </a:r>
          </a:p>
          <a:p>
            <a:pPr algn="just"/>
            <a:r>
              <a:rPr lang="en-US" sz="2400" dirty="0" smtClean="0">
                <a:latin typeface="Calibri" pitchFamily="34" charset="0"/>
              </a:rPr>
              <a:t>For example, a document created with a word processor may include an image created by a graphics package. </a:t>
            </a:r>
          </a:p>
          <a:p>
            <a:pPr algn="just"/>
            <a:r>
              <a:rPr lang="en-US" sz="2400" dirty="0" smtClean="0">
                <a:latin typeface="Calibri" pitchFamily="34" charset="0"/>
              </a:rPr>
              <a:t>The image can be converted to the internal graphics form of the word processor, such as WPG form for WordPerfect. </a:t>
            </a:r>
          </a:p>
          <a:p>
            <a:pPr algn="just"/>
            <a:r>
              <a:rPr lang="en-US" sz="2400" dirty="0" smtClean="0">
                <a:latin typeface="Calibri" pitchFamily="34" charset="0"/>
              </a:rPr>
              <a:t>With OLE, the image can be included in its original form within the document object; whenever the image is selected or highlighted, the graphics package will take control to manipulate the image.</a:t>
            </a:r>
          </a:p>
          <a:p>
            <a:pPr algn="just"/>
            <a:r>
              <a:rPr lang="en-US" sz="2400" dirty="0" smtClean="0">
                <a:latin typeface="Calibri" pitchFamily="34" charset="0"/>
              </a:rPr>
              <a:t> Activation of the software is totally transparent to the users as they navigate through the document.</a:t>
            </a:r>
            <a:endParaRPr lang="en-US" sz="2400" dirty="0">
              <a:latin typeface="Calibri"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019800"/>
          </a:xfrm>
        </p:spPr>
        <p:txBody>
          <a:bodyPr>
            <a:normAutofit/>
          </a:bodyPr>
          <a:lstStyle/>
          <a:p>
            <a:pPr algn="just"/>
            <a:r>
              <a:rPr lang="en-US" dirty="0" smtClean="0">
                <a:latin typeface="Calibri" pitchFamily="34" charset="0"/>
              </a:rPr>
              <a:t>Currently with OLE, one software package accesses data created from another through the use of a </a:t>
            </a:r>
            <a:r>
              <a:rPr lang="en-US" b="1" i="1" dirty="0" smtClean="0">
                <a:latin typeface="Calibri" pitchFamily="34" charset="0"/>
              </a:rPr>
              <a:t>viewer or launcher</a:t>
            </a:r>
            <a:r>
              <a:rPr lang="en-US" i="1" dirty="0" smtClean="0">
                <a:latin typeface="Calibri" pitchFamily="34" charset="0"/>
              </a:rPr>
              <a:t>. </a:t>
            </a:r>
          </a:p>
          <a:p>
            <a:pPr algn="just"/>
            <a:r>
              <a:rPr lang="en-US" i="1" dirty="0" smtClean="0">
                <a:latin typeface="Calibri" pitchFamily="34" charset="0"/>
              </a:rPr>
              <a:t>These viewers and launchers must be custom built for every application. </a:t>
            </a:r>
          </a:p>
          <a:p>
            <a:pPr algn="just"/>
            <a:r>
              <a:rPr lang="en-US" i="1" dirty="0" smtClean="0">
                <a:latin typeface="Calibri" pitchFamily="34" charset="0"/>
              </a:rPr>
              <a:t>With the </a:t>
            </a:r>
            <a:r>
              <a:rPr lang="en-US" b="1" dirty="0" smtClean="0">
                <a:latin typeface="Calibri" pitchFamily="34" charset="0"/>
              </a:rPr>
              <a:t>viewer</a:t>
            </a:r>
            <a:r>
              <a:rPr lang="en-US" dirty="0" smtClean="0">
                <a:latin typeface="Calibri" pitchFamily="34" charset="0"/>
              </a:rPr>
              <a:t>, users can see data from one software package while they are running another package. </a:t>
            </a:r>
          </a:p>
          <a:p>
            <a:pPr algn="just"/>
            <a:r>
              <a:rPr lang="en-US" b="1" dirty="0" smtClean="0">
                <a:latin typeface="Calibri" pitchFamily="34" charset="0"/>
              </a:rPr>
              <a:t>Launchers</a:t>
            </a:r>
            <a:r>
              <a:rPr lang="en-US" dirty="0" smtClean="0">
                <a:latin typeface="Calibri" pitchFamily="34" charset="0"/>
              </a:rPr>
              <a:t> invoke the software package that created the data and thus provide the full functionality of the launched software.</a:t>
            </a:r>
            <a:endParaRPr lang="en-US" dirty="0">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pPr algn="ctr"/>
            <a:r>
              <a:rPr lang="en-US" b="1" dirty="0" smtClean="0"/>
              <a:t>Client Services</a:t>
            </a:r>
            <a:endParaRPr lang="en-US" dirty="0"/>
          </a:p>
        </p:txBody>
      </p:sp>
      <p:sp>
        <p:nvSpPr>
          <p:cNvPr id="3" name="Content Placeholder 2"/>
          <p:cNvSpPr>
            <a:spLocks noGrp="1"/>
          </p:cNvSpPr>
          <p:nvPr>
            <p:ph idx="1"/>
          </p:nvPr>
        </p:nvSpPr>
        <p:spPr>
          <a:xfrm>
            <a:off x="914400" y="1143000"/>
            <a:ext cx="8019288" cy="5562600"/>
          </a:xfrm>
        </p:spPr>
        <p:txBody>
          <a:bodyPr>
            <a:normAutofit fontScale="77500" lnSpcReduction="20000"/>
          </a:bodyPr>
          <a:lstStyle/>
          <a:p>
            <a:pPr algn="just"/>
            <a:r>
              <a:rPr lang="en-US" dirty="0" smtClean="0">
                <a:latin typeface="Calibri" pitchFamily="34" charset="0"/>
              </a:rPr>
              <a:t>Some of the </a:t>
            </a:r>
            <a:r>
              <a:rPr lang="en-US" b="1" dirty="0" smtClean="0">
                <a:latin typeface="Calibri" pitchFamily="34" charset="0"/>
              </a:rPr>
              <a:t>main services </a:t>
            </a:r>
            <a:r>
              <a:rPr lang="en-US" dirty="0" smtClean="0">
                <a:latin typeface="Calibri" pitchFamily="34" charset="0"/>
              </a:rPr>
              <a:t>that client performs :</a:t>
            </a:r>
          </a:p>
          <a:p>
            <a:pPr algn="just"/>
            <a:r>
              <a:rPr lang="en-US" dirty="0" smtClean="0">
                <a:latin typeface="Calibri" pitchFamily="34" charset="0"/>
              </a:rPr>
              <a:t>Responsible for managing the user interface.</a:t>
            </a:r>
          </a:p>
          <a:p>
            <a:pPr algn="just"/>
            <a:r>
              <a:rPr lang="en-US" dirty="0" smtClean="0">
                <a:latin typeface="Calibri" pitchFamily="34" charset="0"/>
              </a:rPr>
              <a:t>Provides presentation services.</a:t>
            </a:r>
          </a:p>
          <a:p>
            <a:pPr algn="just"/>
            <a:r>
              <a:rPr lang="en-US" dirty="0" smtClean="0">
                <a:latin typeface="Calibri" pitchFamily="34" charset="0"/>
              </a:rPr>
              <a:t>Accepts and checks the syntax of user inputs. </a:t>
            </a:r>
          </a:p>
          <a:p>
            <a:pPr algn="just"/>
            <a:r>
              <a:rPr lang="en-US" dirty="0" smtClean="0">
                <a:latin typeface="Calibri" pitchFamily="34" charset="0"/>
              </a:rPr>
              <a:t>Acts as a consumer of services provided by one or more server processors.</a:t>
            </a:r>
          </a:p>
          <a:p>
            <a:pPr algn="just"/>
            <a:r>
              <a:rPr lang="en-US" dirty="0" smtClean="0">
                <a:latin typeface="Calibri" pitchFamily="34" charset="0"/>
              </a:rPr>
              <a:t>Processes application logic.</a:t>
            </a:r>
          </a:p>
          <a:p>
            <a:pPr algn="just"/>
            <a:r>
              <a:rPr lang="en-US" dirty="0" smtClean="0">
                <a:latin typeface="Calibri" pitchFamily="34" charset="0"/>
              </a:rPr>
              <a:t>The role of the client process can be further extended at the client by adding logic that is not implemented in the host server application. </a:t>
            </a:r>
          </a:p>
          <a:p>
            <a:pPr algn="just"/>
            <a:r>
              <a:rPr lang="en-US" dirty="0" smtClean="0">
                <a:latin typeface="Calibri" pitchFamily="34" charset="0"/>
              </a:rPr>
              <a:t>Local editing, automatic data entry, help capabilities, and other logic processes can be added in front of the existing host server application.</a:t>
            </a:r>
          </a:p>
          <a:p>
            <a:pPr algn="just"/>
            <a:r>
              <a:rPr lang="en-US" dirty="0" smtClean="0">
                <a:latin typeface="Calibri" pitchFamily="34" charset="0"/>
              </a:rPr>
              <a:t>Generates database request and transmits to server.</a:t>
            </a:r>
          </a:p>
          <a:p>
            <a:pPr algn="just"/>
            <a:r>
              <a:rPr lang="en-US" dirty="0" smtClean="0">
                <a:latin typeface="Calibri" pitchFamily="34" charset="0"/>
              </a:rPr>
              <a:t>Passes response back to server.</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normAutofit lnSpcReduction="10000"/>
          </a:bodyPr>
          <a:lstStyle/>
          <a:p>
            <a:pPr algn="just"/>
            <a:r>
              <a:rPr lang="en-US" dirty="0" smtClean="0">
                <a:latin typeface="Calibri" pitchFamily="34" charset="0"/>
              </a:rPr>
              <a:t>Currently with OLE, one software package accesses data created from another through the use of a </a:t>
            </a:r>
            <a:r>
              <a:rPr lang="en-US" i="1" dirty="0" smtClean="0">
                <a:latin typeface="Calibri" pitchFamily="34" charset="0"/>
              </a:rPr>
              <a:t>viewer or launcher. </a:t>
            </a:r>
          </a:p>
          <a:p>
            <a:pPr algn="just"/>
            <a:r>
              <a:rPr lang="en-US" i="1" dirty="0" smtClean="0">
                <a:latin typeface="Calibri" pitchFamily="34" charset="0"/>
              </a:rPr>
              <a:t>These viewers and launchers must be custom built for every application. </a:t>
            </a:r>
          </a:p>
          <a:p>
            <a:pPr algn="just"/>
            <a:r>
              <a:rPr lang="en-US" i="1" dirty="0" smtClean="0">
                <a:latin typeface="Calibri" pitchFamily="34" charset="0"/>
              </a:rPr>
              <a:t>With the </a:t>
            </a:r>
            <a:r>
              <a:rPr lang="en-US" dirty="0" smtClean="0">
                <a:latin typeface="Calibri" pitchFamily="34" charset="0"/>
              </a:rPr>
              <a:t>viewer, users can see data from one software package while they are running another package. </a:t>
            </a:r>
          </a:p>
          <a:p>
            <a:pPr algn="just"/>
            <a:r>
              <a:rPr lang="en-US" dirty="0" smtClean="0">
                <a:latin typeface="Calibri" pitchFamily="34" charset="0"/>
              </a:rPr>
              <a:t>Launchers invoke the software package that created the data and thus provide the full functionality of the launched software.</a:t>
            </a:r>
            <a:endParaRPr lang="en-US" dirty="0">
              <a:latin typeface="Calibri"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lstStyle/>
          <a:p>
            <a:pPr algn="just"/>
            <a:r>
              <a:rPr lang="en-US" dirty="0" smtClean="0"/>
              <a:t>OLE 2.0 extends OLE capabilities to enable </a:t>
            </a:r>
            <a:r>
              <a:rPr lang="en-US" b="1" dirty="0" smtClean="0"/>
              <a:t>a group of data to be defined as an object and saved into a database. </a:t>
            </a:r>
          </a:p>
          <a:p>
            <a:pPr algn="just"/>
            <a:r>
              <a:rPr lang="en-US" dirty="0" smtClean="0"/>
              <a:t>This object can then be dragged and dropped into other applications and edited without the need to switch back to the application which created it. </a:t>
            </a:r>
          </a:p>
          <a:p>
            <a:pPr algn="just"/>
            <a:r>
              <a:rPr lang="en-US" dirty="0" smtClean="0"/>
              <a:t>This provides a more seamless interface for the user.</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638288" cy="5867400"/>
          </a:xfrm>
        </p:spPr>
        <p:txBody>
          <a:bodyPr>
            <a:normAutofit/>
          </a:bodyPr>
          <a:lstStyle/>
          <a:p>
            <a:pPr algn="just"/>
            <a:r>
              <a:rPr lang="en-US" dirty="0" smtClean="0">
                <a:latin typeface="Calibri" pitchFamily="34" charset="0"/>
              </a:rPr>
              <a:t>DDE and OLE provide a substantial advantage: any DDE- or OLE-enabled application can use any software that supports these data interchange APIs. </a:t>
            </a:r>
          </a:p>
          <a:p>
            <a:pPr algn="just"/>
            <a:r>
              <a:rPr lang="en-US" dirty="0" smtClean="0">
                <a:latin typeface="Calibri" pitchFamily="34" charset="0"/>
              </a:rPr>
              <a:t>An e-mail application will be able to attach any number of components into the mail object without the need to provide custom viewers or launchers.</a:t>
            </a:r>
            <a:endParaRPr lang="en-US" dirty="0">
              <a:latin typeface="Calibri"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5943600"/>
          </a:xfrm>
        </p:spPr>
        <p:txBody>
          <a:bodyPr>
            <a:normAutofit/>
          </a:bodyPr>
          <a:lstStyle/>
          <a:p>
            <a:pPr algn="just"/>
            <a:r>
              <a:rPr lang="en-US" dirty="0" smtClean="0">
                <a:latin typeface="Calibri" pitchFamily="34" charset="0"/>
              </a:rPr>
              <a:t>Not all Windows applications support OLE, but Microsoft has released its </a:t>
            </a:r>
            <a:r>
              <a:rPr lang="en-US" b="1" dirty="0" smtClean="0">
                <a:latin typeface="Calibri" pitchFamily="34" charset="0"/>
              </a:rPr>
              <a:t>OLE 2.0 software development kit (SDK)</a:t>
            </a:r>
            <a:r>
              <a:rPr lang="en-US" dirty="0" smtClean="0">
                <a:latin typeface="Calibri" pitchFamily="34" charset="0"/>
              </a:rPr>
              <a:t>. </a:t>
            </a:r>
          </a:p>
          <a:p>
            <a:pPr algn="just"/>
            <a:r>
              <a:rPr lang="en-US" dirty="0" smtClean="0">
                <a:latin typeface="Calibri" pitchFamily="34" charset="0"/>
              </a:rPr>
              <a:t>The toolkit greatly simplifies OLE integration into third-party, developed applications. </a:t>
            </a:r>
          </a:p>
          <a:p>
            <a:pPr algn="just"/>
            <a:r>
              <a:rPr lang="en-US" dirty="0" smtClean="0">
                <a:latin typeface="Calibri" pitchFamily="34" charset="0"/>
              </a:rPr>
              <a:t>Organizations wanting to create a consistent desktop are beginning to use the OLE SDK as part of custom applications.</a:t>
            </a:r>
            <a:endParaRPr lang="en-US" dirty="0">
              <a:latin typeface="Calibri"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normAutofit/>
          </a:bodyPr>
          <a:lstStyle/>
          <a:p>
            <a:pPr algn="just"/>
            <a:r>
              <a:rPr lang="en-US" dirty="0" smtClean="0">
                <a:latin typeface="Calibri" pitchFamily="34" charset="0"/>
              </a:rPr>
              <a:t>In OLE 1.x, double-clicking a Lotus 1-2-3 for Windows spreadsheet embedded in a Microsoft Word for Windows document launches 1-2-3 and opens the document in a 1-2-3 window. </a:t>
            </a:r>
          </a:p>
          <a:p>
            <a:pPr algn="just"/>
            <a:r>
              <a:rPr lang="en-US" dirty="0" smtClean="0">
                <a:latin typeface="Calibri" pitchFamily="34" charset="0"/>
              </a:rPr>
              <a:t>Under OLE 2.0, the active window (Word's) menu and toolbar change to that of 1-2-3. </a:t>
            </a:r>
          </a:p>
          <a:p>
            <a:pPr algn="just"/>
            <a:r>
              <a:rPr lang="en-US" dirty="0" smtClean="0">
                <a:latin typeface="Calibri" pitchFamily="34" charset="0"/>
              </a:rPr>
              <a:t>The user deals only with the object, with no need to be aware of the multiple software being loaded.</a:t>
            </a:r>
            <a:endParaRPr lang="en-US" dirty="0">
              <a:latin typeface="Calibri"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020762"/>
          </a:xfrm>
        </p:spPr>
        <p:txBody>
          <a:bodyPr>
            <a:normAutofit fontScale="90000"/>
          </a:bodyPr>
          <a:lstStyle/>
          <a:p>
            <a:pPr algn="ctr"/>
            <a:r>
              <a:rPr lang="en-US" b="1" dirty="0" smtClean="0">
                <a:latin typeface="Calibri" pitchFamily="34" charset="0"/>
              </a:rPr>
              <a:t>Common Object Request Broker Architecture (CORBA)</a:t>
            </a:r>
            <a:endParaRPr lang="en-US" b="1" dirty="0">
              <a:latin typeface="Calibri" pitchFamily="34" charset="0"/>
            </a:endParaRPr>
          </a:p>
        </p:txBody>
      </p:sp>
      <p:sp>
        <p:nvSpPr>
          <p:cNvPr id="3" name="Content Placeholder 2"/>
          <p:cNvSpPr>
            <a:spLocks noGrp="1"/>
          </p:cNvSpPr>
          <p:nvPr>
            <p:ph idx="1"/>
          </p:nvPr>
        </p:nvSpPr>
        <p:spPr>
          <a:xfrm>
            <a:off x="990600" y="1676400"/>
            <a:ext cx="7943088" cy="4953000"/>
          </a:xfrm>
        </p:spPr>
        <p:txBody>
          <a:bodyPr>
            <a:normAutofit fontScale="85000" lnSpcReduction="20000"/>
          </a:bodyPr>
          <a:lstStyle/>
          <a:p>
            <a:pPr lvl="0" algn="just"/>
            <a:r>
              <a:rPr lang="en-US" dirty="0" smtClean="0">
                <a:latin typeface="Calibri" pitchFamily="34" charset="0"/>
              </a:rPr>
              <a:t>CORBA is a standard defined by the OMG (</a:t>
            </a:r>
            <a:r>
              <a:rPr lang="en-US" b="1" dirty="0" smtClean="0">
                <a:latin typeface="Calibri" pitchFamily="34" charset="0"/>
              </a:rPr>
              <a:t>Object Management Group</a:t>
            </a:r>
            <a:r>
              <a:rPr lang="en-US" dirty="0" smtClean="0">
                <a:latin typeface="Calibri" pitchFamily="34" charset="0"/>
              </a:rPr>
              <a:t>). It describes an architecture, interfaces, and protocols that </a:t>
            </a:r>
            <a:r>
              <a:rPr lang="en-US" b="1" dirty="0" smtClean="0">
                <a:latin typeface="Calibri" pitchFamily="34" charset="0"/>
              </a:rPr>
              <a:t>distributed objects can use to interact with each othe</a:t>
            </a:r>
            <a:r>
              <a:rPr lang="en-US" dirty="0" smtClean="0">
                <a:latin typeface="Calibri" pitchFamily="34" charset="0"/>
              </a:rPr>
              <a:t>r.</a:t>
            </a:r>
            <a:endParaRPr lang="en-US" b="1" dirty="0" smtClean="0">
              <a:latin typeface="Calibri" pitchFamily="34" charset="0"/>
            </a:endParaRPr>
          </a:p>
          <a:p>
            <a:pPr algn="just"/>
            <a:r>
              <a:rPr lang="en-US" dirty="0" smtClean="0">
                <a:latin typeface="Calibri" pitchFamily="34" charset="0"/>
              </a:rPr>
              <a:t>OLE focuses on data sharing between applications on a single desktop.</a:t>
            </a:r>
          </a:p>
          <a:p>
            <a:pPr algn="just"/>
            <a:r>
              <a:rPr lang="en-US" b="1" dirty="0" smtClean="0">
                <a:latin typeface="Calibri" pitchFamily="34" charset="0"/>
              </a:rPr>
              <a:t>CORBA addresses cross-platform data transfer and the process of moving objects over networks. </a:t>
            </a:r>
          </a:p>
          <a:p>
            <a:pPr algn="just"/>
            <a:r>
              <a:rPr lang="en-US" dirty="0" smtClean="0">
                <a:latin typeface="Calibri" pitchFamily="34" charset="0"/>
              </a:rPr>
              <a:t>CORBA support enables Windows and UNIX clients to share objects. </a:t>
            </a:r>
          </a:p>
          <a:p>
            <a:pPr algn="just"/>
            <a:r>
              <a:rPr lang="en-US" dirty="0" err="1" smtClean="0">
                <a:latin typeface="Calibri" pitchFamily="34" charset="0"/>
              </a:rPr>
              <a:t>Eg</a:t>
            </a:r>
            <a:r>
              <a:rPr lang="en-US" dirty="0" smtClean="0">
                <a:latin typeface="Calibri" pitchFamily="34" charset="0"/>
              </a:rPr>
              <a:t>: A word processor operating on a Windows desktop can include graphics generated from a UNIX workstation.</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atin typeface="Calibri" pitchFamily="34" charset="0"/>
              </a:rPr>
              <a:t>CORBA – Common Object Request Broker</a:t>
            </a:r>
            <a:endParaRPr lang="en-US" b="1" dirty="0">
              <a:latin typeface="Calibri" pitchFamily="34" charset="0"/>
            </a:endParaRPr>
          </a:p>
        </p:txBody>
      </p:sp>
      <p:pic>
        <p:nvPicPr>
          <p:cNvPr id="1027" name="Picture 3"/>
          <p:cNvPicPr>
            <a:picLocks noChangeAspect="1" noChangeArrowheads="1"/>
          </p:cNvPicPr>
          <p:nvPr/>
        </p:nvPicPr>
        <p:blipFill>
          <a:blip r:embed="rId2"/>
          <a:srcRect/>
          <a:stretch>
            <a:fillRect/>
          </a:stretch>
        </p:blipFill>
        <p:spPr bwMode="auto">
          <a:xfrm>
            <a:off x="9525" y="2133600"/>
            <a:ext cx="9134475" cy="3648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457200"/>
            <a:ext cx="7790688" cy="5791200"/>
          </a:xfrm>
        </p:spPr>
        <p:txBody>
          <a:bodyPr>
            <a:normAutofit/>
          </a:bodyPr>
          <a:lstStyle/>
          <a:p>
            <a:pPr algn="just"/>
            <a:r>
              <a:rPr lang="en-US" dirty="0" smtClean="0">
                <a:latin typeface="Calibri" pitchFamily="34" charset="0"/>
              </a:rPr>
              <a:t>CORBA is a standard for distributing objects across networks so that operations on those objects can be called remotely. </a:t>
            </a:r>
          </a:p>
          <a:p>
            <a:pPr algn="just"/>
            <a:r>
              <a:rPr lang="en-US" dirty="0" smtClean="0">
                <a:latin typeface="Calibri" pitchFamily="34" charset="0"/>
              </a:rPr>
              <a:t>CORBA is not associated with a particular programming language, and any language with a CORBA binding can be used to call and implement CORBA objects. </a:t>
            </a:r>
          </a:p>
          <a:p>
            <a:pPr lvl="0" algn="just"/>
            <a:r>
              <a:rPr lang="en-US" dirty="0" smtClean="0">
                <a:latin typeface="Calibri" pitchFamily="34" charset="0"/>
              </a:rPr>
              <a:t>Part of the CORBA standard is the </a:t>
            </a:r>
            <a:r>
              <a:rPr lang="en-US" b="1" dirty="0" smtClean="0">
                <a:latin typeface="Calibri" pitchFamily="34" charset="0"/>
              </a:rPr>
              <a:t>Interface Definition Language (IDL), </a:t>
            </a:r>
            <a:r>
              <a:rPr lang="en-US" dirty="0" smtClean="0">
                <a:latin typeface="Calibri" pitchFamily="34" charset="0"/>
              </a:rPr>
              <a:t>which is an implementation-independent language for describing the interfaces of remote objects.</a:t>
            </a:r>
            <a:endParaRPr lang="en-US" b="1" dirty="0" smtClean="0">
              <a:latin typeface="Calibri" pitchFamily="34" charset="0"/>
            </a:endParaRPr>
          </a:p>
          <a:p>
            <a:pPr algn="just"/>
            <a:endParaRPr lang="en-US" dirty="0" smtClean="0">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43088" cy="6629400"/>
          </a:xfrm>
        </p:spPr>
        <p:txBody>
          <a:bodyPr>
            <a:normAutofit fontScale="92500" lnSpcReduction="10000"/>
          </a:bodyPr>
          <a:lstStyle/>
          <a:p>
            <a:pPr algn="just"/>
            <a:r>
              <a:rPr lang="en-US" dirty="0" smtClean="0">
                <a:latin typeface="Calibri" pitchFamily="34" charset="0"/>
              </a:rPr>
              <a:t>CORBA includes the following components: </a:t>
            </a:r>
          </a:p>
          <a:p>
            <a:pPr algn="just"/>
            <a:r>
              <a:rPr lang="en-US" b="1" dirty="0" smtClean="0">
                <a:latin typeface="Calibri" pitchFamily="34" charset="0"/>
              </a:rPr>
              <a:t>Object Request Broker (ORB) </a:t>
            </a:r>
            <a:r>
              <a:rPr lang="en-US" dirty="0" smtClean="0">
                <a:latin typeface="Calibri" pitchFamily="34" charset="0"/>
              </a:rPr>
              <a:t>: responsible for all interactions between remote objects and the applications that use them. ORB handles the communication, marshaling, and </a:t>
            </a:r>
            <a:r>
              <a:rPr lang="en-US" dirty="0" err="1" smtClean="0">
                <a:latin typeface="Calibri" pitchFamily="34" charset="0"/>
              </a:rPr>
              <a:t>unmarshaling</a:t>
            </a:r>
            <a:r>
              <a:rPr lang="en-US" dirty="0" smtClean="0">
                <a:latin typeface="Calibri" pitchFamily="34" charset="0"/>
              </a:rPr>
              <a:t> of parameters so that the parameter handling is transparent for a CORBA server and client applications. </a:t>
            </a:r>
          </a:p>
          <a:p>
            <a:pPr algn="just"/>
            <a:r>
              <a:rPr lang="en-US" b="1" dirty="0" smtClean="0">
                <a:latin typeface="Calibri" pitchFamily="34" charset="0"/>
              </a:rPr>
              <a:t>CORBA server : </a:t>
            </a:r>
            <a:r>
              <a:rPr lang="en-US" dirty="0" smtClean="0">
                <a:latin typeface="Calibri" pitchFamily="34" charset="0"/>
              </a:rPr>
              <a:t>The CORBA server creates CORBA objects and initializes them with an ORB. The server places references to the CORBA objects inside a naming service so that clients can access them. </a:t>
            </a:r>
          </a:p>
          <a:p>
            <a:pPr algn="just"/>
            <a:r>
              <a:rPr lang="en-US" b="1" dirty="0" smtClean="0">
                <a:latin typeface="Calibri" pitchFamily="34" charset="0"/>
              </a:rPr>
              <a:t>CORBA Request node : </a:t>
            </a:r>
            <a:r>
              <a:rPr lang="en-US" dirty="0" smtClean="0">
                <a:latin typeface="Calibri" pitchFamily="34" charset="0"/>
              </a:rPr>
              <a:t>The </a:t>
            </a:r>
            <a:r>
              <a:rPr lang="en-US" dirty="0" err="1" smtClean="0">
                <a:latin typeface="Calibri" pitchFamily="34" charset="0"/>
              </a:rPr>
              <a:t>CORBARequest</a:t>
            </a:r>
            <a:r>
              <a:rPr lang="en-US" dirty="0" smtClean="0">
                <a:latin typeface="Calibri" pitchFamily="34" charset="0"/>
              </a:rPr>
              <a:t> node acts as a CORBA client. </a:t>
            </a:r>
          </a:p>
          <a:p>
            <a:pPr lvl="0" algn="just"/>
            <a:endParaRPr lang="en-US" b="1" dirty="0" smtClean="0">
              <a:latin typeface="Calibri" pitchFamily="34" charset="0"/>
            </a:endParaRPr>
          </a:p>
          <a:p>
            <a:pPr algn="just"/>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457200"/>
            <a:ext cx="7790688" cy="5791200"/>
          </a:xfrm>
        </p:spPr>
        <p:txBody>
          <a:bodyPr>
            <a:normAutofit fontScale="92500"/>
          </a:bodyPr>
          <a:lstStyle/>
          <a:p>
            <a:pPr algn="just"/>
            <a:r>
              <a:rPr lang="en-US" b="1" dirty="0" smtClean="0">
                <a:latin typeface="Calibri" pitchFamily="34" charset="0"/>
              </a:rPr>
              <a:t>Naming service : </a:t>
            </a:r>
            <a:r>
              <a:rPr lang="en-US" dirty="0" smtClean="0">
                <a:latin typeface="Calibri" pitchFamily="34" charset="0"/>
              </a:rPr>
              <a:t>The naming service holds references to CORBA objects. </a:t>
            </a:r>
          </a:p>
          <a:p>
            <a:pPr lvl="0" algn="just"/>
            <a:r>
              <a:rPr lang="en-US" b="1" dirty="0" smtClean="0">
                <a:latin typeface="Calibri" pitchFamily="34" charset="0"/>
              </a:rPr>
              <a:t>Interface Definition Language (IDL) :  </a:t>
            </a:r>
            <a:r>
              <a:rPr lang="en-US" dirty="0" smtClean="0">
                <a:latin typeface="Calibri" pitchFamily="34" charset="0"/>
              </a:rPr>
              <a:t>which is how CORBA interfaces are defined.</a:t>
            </a:r>
          </a:p>
          <a:p>
            <a:pPr lvl="0" algn="just"/>
            <a:r>
              <a:rPr lang="en-US" b="1" dirty="0" smtClean="0">
                <a:latin typeface="Calibri" pitchFamily="34" charset="0"/>
              </a:rPr>
              <a:t>Portable Object Adaptor (POA):  </a:t>
            </a:r>
            <a:r>
              <a:rPr lang="en-US" dirty="0" smtClean="0">
                <a:latin typeface="Calibri" pitchFamily="34" charset="0"/>
              </a:rPr>
              <a:t>is responsible for object activation/deactivation, mapping object ids to actual object implementations. </a:t>
            </a:r>
          </a:p>
          <a:p>
            <a:pPr algn="just"/>
            <a:r>
              <a:rPr lang="en-US" b="1" dirty="0" smtClean="0">
                <a:latin typeface="Calibri" pitchFamily="34" charset="0"/>
              </a:rPr>
              <a:t>Internet Inter-ORB Protocol (IIOP) : </a:t>
            </a:r>
            <a:r>
              <a:rPr lang="en-US" dirty="0" smtClean="0"/>
              <a:t>CORBA objects communicate with each other over the Internet via the IIOP, which is </a:t>
            </a:r>
            <a:r>
              <a:rPr lang="en-US" b="1" dirty="0" smtClean="0"/>
              <a:t>TCP-based</a:t>
            </a:r>
            <a:r>
              <a:rPr lang="en-US" dirty="0" smtClean="0"/>
              <a:t> but uses no fixed port number.</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43088" cy="6019800"/>
          </a:xfrm>
        </p:spPr>
        <p:txBody>
          <a:bodyPr>
            <a:normAutofit/>
          </a:bodyPr>
          <a:lstStyle/>
          <a:p>
            <a:r>
              <a:rPr lang="en-US" dirty="0" smtClean="0">
                <a:latin typeface="Calibri" pitchFamily="34" charset="0"/>
              </a:rPr>
              <a:t>Some of the other important services that are directly or indirectly attached with the client services are given below:</a:t>
            </a:r>
          </a:p>
          <a:p>
            <a:pPr lvl="1">
              <a:buNone/>
            </a:pPr>
            <a:r>
              <a:rPr lang="en-US" dirty="0" smtClean="0">
                <a:latin typeface="Calibri" pitchFamily="34" charset="0"/>
              </a:rPr>
              <a:t>(</a:t>
            </a:r>
            <a:r>
              <a:rPr lang="en-US" i="1" dirty="0" smtClean="0">
                <a:latin typeface="Calibri" pitchFamily="34" charset="0"/>
              </a:rPr>
              <a:t>a) Inter process communication.</a:t>
            </a:r>
          </a:p>
          <a:p>
            <a:pPr lvl="1">
              <a:buNone/>
            </a:pPr>
            <a:r>
              <a:rPr lang="en-US" dirty="0" smtClean="0">
                <a:latin typeface="Calibri" pitchFamily="34" charset="0"/>
              </a:rPr>
              <a:t>(</a:t>
            </a:r>
            <a:r>
              <a:rPr lang="en-US" i="1" dirty="0" smtClean="0">
                <a:latin typeface="Calibri" pitchFamily="34" charset="0"/>
              </a:rPr>
              <a:t>b) Remote services.</a:t>
            </a:r>
          </a:p>
          <a:p>
            <a:pPr lvl="1">
              <a:buNone/>
            </a:pPr>
            <a:r>
              <a:rPr lang="en-US" dirty="0" smtClean="0">
                <a:latin typeface="Calibri" pitchFamily="34" charset="0"/>
              </a:rPr>
              <a:t>(</a:t>
            </a:r>
            <a:r>
              <a:rPr lang="en-US" i="1" dirty="0" smtClean="0">
                <a:latin typeface="Calibri" pitchFamily="34" charset="0"/>
              </a:rPr>
              <a:t>c) Window services.</a:t>
            </a:r>
          </a:p>
          <a:p>
            <a:pPr lvl="1">
              <a:buNone/>
            </a:pPr>
            <a:r>
              <a:rPr lang="en-US" dirty="0" smtClean="0">
                <a:latin typeface="Calibri" pitchFamily="34" charset="0"/>
              </a:rPr>
              <a:t>(</a:t>
            </a:r>
            <a:r>
              <a:rPr lang="en-US" i="1" dirty="0" smtClean="0">
                <a:latin typeface="Calibri" pitchFamily="34" charset="0"/>
              </a:rPr>
              <a:t>d) Dynamic data exchange.</a:t>
            </a:r>
          </a:p>
          <a:p>
            <a:pPr lvl="1">
              <a:buNone/>
            </a:pPr>
            <a:r>
              <a:rPr lang="en-US" dirty="0" smtClean="0">
                <a:latin typeface="Calibri" pitchFamily="34" charset="0"/>
              </a:rPr>
              <a:t>(</a:t>
            </a:r>
            <a:r>
              <a:rPr lang="en-US" i="1" dirty="0" smtClean="0">
                <a:latin typeface="Calibri" pitchFamily="34" charset="0"/>
              </a:rPr>
              <a:t>e) Object linking and embedding(OLE).</a:t>
            </a:r>
          </a:p>
          <a:p>
            <a:pPr lvl="1">
              <a:buNone/>
            </a:pPr>
            <a:r>
              <a:rPr lang="en-US" dirty="0" smtClean="0">
                <a:latin typeface="Calibri" pitchFamily="34" charset="0"/>
              </a:rPr>
              <a:t>(</a:t>
            </a:r>
            <a:r>
              <a:rPr lang="en-US" i="1" dirty="0" smtClean="0">
                <a:latin typeface="Calibri" pitchFamily="34" charset="0"/>
              </a:rPr>
              <a:t>f) Common object request broker architecture (CORBA).</a:t>
            </a:r>
          </a:p>
          <a:p>
            <a:pPr lvl="1">
              <a:buNone/>
            </a:pPr>
            <a:r>
              <a:rPr lang="en-US" dirty="0" smtClean="0">
                <a:latin typeface="Calibri" pitchFamily="34" charset="0"/>
              </a:rPr>
              <a:t>(</a:t>
            </a:r>
            <a:r>
              <a:rPr lang="en-US" i="1" dirty="0" smtClean="0">
                <a:latin typeface="Calibri" pitchFamily="34" charset="0"/>
              </a:rPr>
              <a:t>g) Print/Fax services.</a:t>
            </a:r>
          </a:p>
          <a:p>
            <a:pPr lvl="1">
              <a:buNone/>
            </a:pPr>
            <a:r>
              <a:rPr lang="en-US" dirty="0" smtClean="0">
                <a:latin typeface="Calibri" pitchFamily="34" charset="0"/>
              </a:rPr>
              <a:t>(</a:t>
            </a:r>
            <a:r>
              <a:rPr lang="en-US" i="1" dirty="0" smtClean="0">
                <a:latin typeface="Calibri" pitchFamily="34" charset="0"/>
              </a:rPr>
              <a:t>h) Database services.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86200"/>
            <a:ext cx="7498080" cy="2362200"/>
          </a:xfrm>
        </p:spPr>
        <p:txBody>
          <a:bodyPr>
            <a:normAutofit fontScale="92500" lnSpcReduction="20000"/>
          </a:bodyPr>
          <a:lstStyle/>
          <a:p>
            <a:r>
              <a:rPr lang="en-US" sz="2400" dirty="0" smtClean="0">
                <a:latin typeface="Calibri" pitchFamily="34" charset="0"/>
              </a:rPr>
              <a:t>Fig: A one-method distributed object shared between a CORBA client and server.</a:t>
            </a:r>
          </a:p>
          <a:p>
            <a:endParaRPr lang="en-US" sz="2400" dirty="0" smtClean="0">
              <a:latin typeface="Calibri" pitchFamily="34" charset="0"/>
            </a:endParaRPr>
          </a:p>
          <a:p>
            <a:r>
              <a:rPr lang="en-US" sz="2400" dirty="0" smtClean="0"/>
              <a:t>Any relationship between distributed objects has two sides: the client and the server. </a:t>
            </a:r>
          </a:p>
          <a:p>
            <a:r>
              <a:rPr lang="en-US" sz="2400" dirty="0" smtClean="0"/>
              <a:t>The server provides a remote interface, and the client calls a remote interface.</a:t>
            </a:r>
            <a:endParaRPr lang="en-US" sz="2400" dirty="0" smtClean="0">
              <a:latin typeface="Calibri" pitchFamily="34" charset="0"/>
            </a:endParaRPr>
          </a:p>
          <a:p>
            <a:endParaRPr lang="en-US" sz="2400" dirty="0">
              <a:latin typeface="Calibri" pitchFamily="34" charset="0"/>
            </a:endParaRPr>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49" name="Object 1"/>
          <p:cNvGraphicFramePr>
            <a:graphicFrameLocks noChangeAspect="1"/>
          </p:cNvGraphicFramePr>
          <p:nvPr/>
        </p:nvGraphicFramePr>
        <p:xfrm>
          <a:off x="1981200" y="762000"/>
          <a:ext cx="5833241" cy="2819400"/>
        </p:xfrm>
        <a:graphic>
          <a:graphicData uri="http://schemas.openxmlformats.org/presentationml/2006/ole">
            <p:oleObj spid="_x0000_s2049" name="Picture" r:id="rId3" imgW="2286000" imgH="1104900" progId="Word.Picture.8">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77000"/>
          </a:xfrm>
        </p:spPr>
        <p:txBody>
          <a:bodyPr>
            <a:normAutofit fontScale="85000" lnSpcReduction="10000"/>
          </a:bodyPr>
          <a:lstStyle/>
          <a:p>
            <a:pPr algn="just"/>
            <a:r>
              <a:rPr lang="en-US" dirty="0" smtClean="0">
                <a:latin typeface="Calibri" pitchFamily="34" charset="0"/>
              </a:rPr>
              <a:t>Between the ORBs, communication proceeds by means of a shared protocol, </a:t>
            </a:r>
            <a:r>
              <a:rPr lang="en-US" b="1" dirty="0" smtClean="0">
                <a:latin typeface="Calibri" pitchFamily="34" charset="0"/>
              </a:rPr>
              <a:t>IIOP-the Internet Inter-ORB Protocol. </a:t>
            </a:r>
          </a:p>
          <a:p>
            <a:pPr algn="just"/>
            <a:r>
              <a:rPr lang="en-US" b="1" dirty="0" smtClean="0">
                <a:latin typeface="Calibri" pitchFamily="34" charset="0"/>
              </a:rPr>
              <a:t>IIOP</a:t>
            </a:r>
            <a:r>
              <a:rPr lang="en-US" dirty="0" smtClean="0">
                <a:latin typeface="Calibri" pitchFamily="34" charset="0"/>
              </a:rPr>
              <a:t>, which is based on the standard TCP/IP internet protocol and works across the Internet. </a:t>
            </a:r>
          </a:p>
          <a:p>
            <a:pPr algn="just"/>
            <a:r>
              <a:rPr lang="en-US" dirty="0" smtClean="0">
                <a:latin typeface="Calibri" pitchFamily="34" charset="0"/>
              </a:rPr>
              <a:t>It defines </a:t>
            </a:r>
            <a:r>
              <a:rPr lang="en-US" b="1" dirty="0" smtClean="0">
                <a:latin typeface="Calibri" pitchFamily="34" charset="0"/>
              </a:rPr>
              <a:t>how CORBA-compliant ORBs pass information back and forth</a:t>
            </a:r>
            <a:r>
              <a:rPr lang="en-US" dirty="0" smtClean="0">
                <a:latin typeface="Calibri" pitchFamily="34" charset="0"/>
              </a:rPr>
              <a:t>. </a:t>
            </a:r>
          </a:p>
          <a:p>
            <a:pPr algn="just"/>
            <a:r>
              <a:rPr lang="en-US" dirty="0" smtClean="0">
                <a:latin typeface="Calibri" pitchFamily="34" charset="0"/>
              </a:rPr>
              <a:t>Like CORBA and IDL, the IIOP standard is defined by OMG, the Object Management Group. </a:t>
            </a:r>
          </a:p>
          <a:p>
            <a:pPr algn="just"/>
            <a:r>
              <a:rPr lang="en-US" b="1" dirty="0" smtClean="0">
                <a:latin typeface="Calibri" pitchFamily="34" charset="0"/>
              </a:rPr>
              <a:t>IIOP allows clients using a CORBA product from one vendor to communicate with objects using a CORBA product from another vendor thus permitting interoperability</a:t>
            </a:r>
            <a:r>
              <a:rPr lang="en-US" dirty="0" smtClean="0">
                <a:latin typeface="Calibri" pitchFamily="34" charset="0"/>
              </a:rPr>
              <a:t>, which is one of the goals of the CORBA standard</a:t>
            </a:r>
            <a:r>
              <a:rPr lang="en-US" b="1" dirty="0" smtClean="0">
                <a:latin typeface="Calibri" pitchFamily="34" charset="0"/>
              </a:rPr>
              <a:t>.</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019800"/>
          </a:xfrm>
        </p:spPr>
        <p:txBody>
          <a:bodyPr>
            <a:normAutofit/>
          </a:bodyPr>
          <a:lstStyle/>
          <a:p>
            <a:pPr algn="just"/>
            <a:r>
              <a:rPr lang="en-US" dirty="0" smtClean="0">
                <a:latin typeface="Calibri" pitchFamily="34" charset="0"/>
              </a:rPr>
              <a:t>CORBA-compliant ORBs provides a number of optional services like – </a:t>
            </a:r>
          </a:p>
          <a:p>
            <a:pPr algn="just"/>
            <a:r>
              <a:rPr lang="en-US" dirty="0" smtClean="0">
                <a:latin typeface="Calibri" pitchFamily="34" charset="0"/>
              </a:rPr>
              <a:t>looking up objects by name</a:t>
            </a:r>
          </a:p>
          <a:p>
            <a:pPr algn="just"/>
            <a:r>
              <a:rPr lang="en-US" dirty="0" smtClean="0">
                <a:latin typeface="Calibri" pitchFamily="34" charset="0"/>
              </a:rPr>
              <a:t>maintaining persistent objects</a:t>
            </a:r>
          </a:p>
          <a:p>
            <a:pPr algn="just"/>
            <a:r>
              <a:rPr lang="en-US" dirty="0" smtClean="0">
                <a:latin typeface="Calibri" pitchFamily="34" charset="0"/>
              </a:rPr>
              <a:t>supporting transaction processing</a:t>
            </a:r>
          </a:p>
          <a:p>
            <a:pPr algn="just"/>
            <a:r>
              <a:rPr lang="en-US" dirty="0" smtClean="0">
                <a:latin typeface="Calibri" pitchFamily="34" charset="0"/>
              </a:rPr>
              <a:t>enabling messaging</a:t>
            </a:r>
          </a:p>
          <a:p>
            <a:pPr algn="just"/>
            <a:r>
              <a:rPr lang="en-US" dirty="0" smtClean="0">
                <a:latin typeface="Calibri" pitchFamily="34" charset="0"/>
              </a:rPr>
              <a:t>many other abilities useful in today's distributed, multi-tiered computing environments.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Interface Definition Language (IDL)</a:t>
            </a:r>
            <a:endParaRPr lang="en-US" dirty="0"/>
          </a:p>
        </p:txBody>
      </p:sp>
      <p:sp>
        <p:nvSpPr>
          <p:cNvPr id="3" name="Content Placeholder 2"/>
          <p:cNvSpPr>
            <a:spLocks noGrp="1"/>
          </p:cNvSpPr>
          <p:nvPr>
            <p:ph idx="1"/>
          </p:nvPr>
        </p:nvSpPr>
        <p:spPr>
          <a:xfrm>
            <a:off x="1066800" y="1447800"/>
            <a:ext cx="7866888" cy="5257800"/>
          </a:xfrm>
        </p:spPr>
        <p:txBody>
          <a:bodyPr>
            <a:normAutofit fontScale="85000" lnSpcReduction="20000"/>
          </a:bodyPr>
          <a:lstStyle/>
          <a:p>
            <a:pPr lvl="0" algn="just"/>
            <a:r>
              <a:rPr lang="en-US" dirty="0" smtClean="0">
                <a:latin typeface="Calibri" pitchFamily="34" charset="0"/>
              </a:rPr>
              <a:t>The services that an object provides are given by its interface. </a:t>
            </a:r>
          </a:p>
          <a:p>
            <a:pPr lvl="0" algn="just"/>
            <a:r>
              <a:rPr lang="en-US" dirty="0" smtClean="0">
                <a:latin typeface="Calibri" pitchFamily="34" charset="0"/>
              </a:rPr>
              <a:t>Interfaces are defined in OMG's Interface Definition Language (IDL). </a:t>
            </a:r>
          </a:p>
          <a:p>
            <a:pPr lvl="0" algn="just"/>
            <a:r>
              <a:rPr lang="en-US" dirty="0" smtClean="0">
                <a:latin typeface="Calibri" pitchFamily="34" charset="0"/>
              </a:rPr>
              <a:t>IDL is independent of any programming language.</a:t>
            </a:r>
          </a:p>
          <a:p>
            <a:pPr lvl="0" algn="just"/>
            <a:r>
              <a:rPr lang="en-US" dirty="0" smtClean="0">
                <a:latin typeface="Calibri" pitchFamily="34" charset="0"/>
              </a:rPr>
              <a:t>Mappings from IDL to specific programming languages are defined as part of the CORBA specification. </a:t>
            </a:r>
          </a:p>
          <a:p>
            <a:pPr lvl="0" algn="just"/>
            <a:r>
              <a:rPr lang="en-US" dirty="0" smtClean="0">
                <a:latin typeface="Calibri" pitchFamily="34" charset="0"/>
              </a:rPr>
              <a:t>Mappings for C, C++, Smalltalk, </a:t>
            </a:r>
            <a:r>
              <a:rPr lang="en-US" dirty="0" err="1" smtClean="0">
                <a:latin typeface="Calibri" pitchFamily="34" charset="0"/>
              </a:rPr>
              <a:t>Ada</a:t>
            </a:r>
            <a:r>
              <a:rPr lang="en-US" dirty="0" smtClean="0">
                <a:latin typeface="Calibri" pitchFamily="34" charset="0"/>
              </a:rPr>
              <a:t>, COBOL, and Java have been approved by OMG.</a:t>
            </a:r>
          </a:p>
          <a:p>
            <a:pPr algn="just"/>
            <a:r>
              <a:rPr lang="en-US" b="1" dirty="0" smtClean="0">
                <a:latin typeface="Calibri" pitchFamily="34" charset="0"/>
              </a:rPr>
              <a:t>In IDL, you declare only the names and types for interfaces, data members, methods, method arguments etc. </a:t>
            </a:r>
          </a:p>
          <a:p>
            <a:pPr algn="just"/>
            <a:r>
              <a:rPr lang="en-US" dirty="0" smtClean="0">
                <a:latin typeface="Calibri" pitchFamily="34" charset="0"/>
              </a:rPr>
              <a:t>You do not include the method implementations.</a:t>
            </a:r>
          </a:p>
          <a:p>
            <a:pPr algn="just"/>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43088" cy="6019800"/>
          </a:xfrm>
        </p:spPr>
        <p:txBody>
          <a:bodyPr/>
          <a:lstStyle/>
          <a:p>
            <a:pPr algn="just"/>
            <a:r>
              <a:rPr lang="en-US" dirty="0" smtClean="0">
                <a:latin typeface="Calibri" pitchFamily="34" charset="0"/>
              </a:rPr>
              <a:t>The method implementations are created in implementation language you choose after you’ve used an IDL compiler (</a:t>
            </a:r>
            <a:r>
              <a:rPr lang="en-US" i="1" dirty="0" err="1" smtClean="0">
                <a:latin typeface="Calibri" pitchFamily="34" charset="0"/>
              </a:rPr>
              <a:t>idlj</a:t>
            </a:r>
            <a:r>
              <a:rPr lang="en-US" i="1" dirty="0" smtClean="0">
                <a:latin typeface="Calibri" pitchFamily="34" charset="0"/>
              </a:rPr>
              <a:t> </a:t>
            </a:r>
            <a:r>
              <a:rPr lang="en-US" dirty="0" smtClean="0">
                <a:latin typeface="Calibri" pitchFamily="34" charset="0"/>
              </a:rPr>
              <a:t>is the IDL compiler for Java) to convert your IDL interface to your target language.</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latin typeface="Calibri" pitchFamily="34" charset="0"/>
              </a:rPr>
              <a:t>Object Request Broker (ORB)</a:t>
            </a:r>
            <a:endParaRPr lang="en-US" dirty="0">
              <a:latin typeface="Calibri" pitchFamily="34" charset="0"/>
            </a:endParaRPr>
          </a:p>
        </p:txBody>
      </p:sp>
      <p:sp>
        <p:nvSpPr>
          <p:cNvPr id="3" name="Content Placeholder 2"/>
          <p:cNvSpPr>
            <a:spLocks noGrp="1"/>
          </p:cNvSpPr>
          <p:nvPr>
            <p:ph idx="1"/>
          </p:nvPr>
        </p:nvSpPr>
        <p:spPr>
          <a:xfrm>
            <a:off x="1143000" y="1447800"/>
            <a:ext cx="7790688" cy="5181600"/>
          </a:xfrm>
        </p:spPr>
        <p:txBody>
          <a:bodyPr>
            <a:normAutofit fontScale="85000" lnSpcReduction="20000"/>
          </a:bodyPr>
          <a:lstStyle/>
          <a:p>
            <a:pPr lvl="0" algn="just"/>
            <a:r>
              <a:rPr lang="en-US" dirty="0" smtClean="0">
                <a:latin typeface="Calibri" pitchFamily="34" charset="0"/>
              </a:rPr>
              <a:t>The core of the CORBA architecture is the ORB. </a:t>
            </a:r>
          </a:p>
          <a:p>
            <a:pPr lvl="0" algn="just"/>
            <a:r>
              <a:rPr lang="en-US" dirty="0" smtClean="0">
                <a:latin typeface="Calibri" pitchFamily="34" charset="0"/>
              </a:rPr>
              <a:t>Each machine involved in a CORBA application must have an ORB running in order for processes on that machine to interact with CORBA objects running in remote processes. </a:t>
            </a:r>
          </a:p>
          <a:p>
            <a:pPr lvl="0" algn="just"/>
            <a:r>
              <a:rPr lang="en-US" b="1" dirty="0" smtClean="0">
                <a:latin typeface="Calibri" pitchFamily="34" charset="0"/>
              </a:rPr>
              <a:t>Object clients and servers make requests through their ORBs and the remote ORB locates the appropriate object and passes back the object reference to the requestor.</a:t>
            </a:r>
          </a:p>
          <a:p>
            <a:pPr lvl="0" algn="just"/>
            <a:r>
              <a:rPr lang="en-US" dirty="0" smtClean="0">
                <a:latin typeface="Calibri" pitchFamily="34" charset="0"/>
              </a:rPr>
              <a:t>The ORB provides the communication infrastructure needed to identify and locate objects, handles connection management, etc. </a:t>
            </a:r>
          </a:p>
          <a:p>
            <a:pPr lvl="0" algn="just"/>
            <a:r>
              <a:rPr lang="en-US" dirty="0" smtClean="0">
                <a:latin typeface="Calibri" pitchFamily="34" charset="0"/>
              </a:rPr>
              <a:t>The ORBs communicate with each other via the IIOP.</a:t>
            </a:r>
          </a:p>
          <a:p>
            <a:pPr algn="just"/>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
            <a:ext cx="7866888" cy="6096000"/>
          </a:xfrm>
        </p:spPr>
        <p:txBody>
          <a:bodyPr>
            <a:normAutofit lnSpcReduction="10000"/>
          </a:bodyPr>
          <a:lstStyle/>
          <a:p>
            <a:pPr lvl="1" algn="just">
              <a:buNone/>
            </a:pPr>
            <a:r>
              <a:rPr lang="en-US" u="sng" dirty="0" smtClean="0">
                <a:solidFill>
                  <a:srgbClr val="C00000"/>
                </a:solidFill>
                <a:latin typeface="Calibri" pitchFamily="34" charset="0"/>
              </a:rPr>
              <a:t>Naming Service</a:t>
            </a:r>
            <a:endParaRPr lang="en-US" dirty="0" smtClean="0">
              <a:solidFill>
                <a:srgbClr val="C00000"/>
              </a:solidFill>
              <a:latin typeface="Calibri" pitchFamily="34" charset="0"/>
            </a:endParaRPr>
          </a:p>
          <a:p>
            <a:pPr algn="just"/>
            <a:r>
              <a:rPr lang="en-US" sz="2800" dirty="0" smtClean="0">
                <a:latin typeface="Calibri" pitchFamily="34" charset="0"/>
              </a:rPr>
              <a:t>Defines how CORBA objects can be looked up by a name.  It is a </a:t>
            </a:r>
            <a:r>
              <a:rPr lang="en-US" sz="2800" b="1" i="1" dirty="0" smtClean="0">
                <a:latin typeface="Calibri" pitchFamily="34" charset="0"/>
              </a:rPr>
              <a:t>Common Object Service (COS) </a:t>
            </a:r>
            <a:r>
              <a:rPr lang="en-US" sz="2800" dirty="0" smtClean="0">
                <a:latin typeface="Calibri" pitchFamily="34" charset="0"/>
              </a:rPr>
              <a:t>and</a:t>
            </a:r>
            <a:r>
              <a:rPr lang="en-US" sz="2800" i="1" dirty="0" smtClean="0">
                <a:latin typeface="Calibri" pitchFamily="34" charset="0"/>
              </a:rPr>
              <a:t> </a:t>
            </a:r>
            <a:r>
              <a:rPr lang="en-US" sz="2800" dirty="0" smtClean="0">
                <a:latin typeface="Calibri" pitchFamily="34" charset="0"/>
              </a:rPr>
              <a:t>allows an object to be published using a symbolic name and allows clients to obtain references to the object using a standard API. </a:t>
            </a:r>
            <a:endParaRPr lang="en-US" sz="2800" b="1" dirty="0" smtClean="0">
              <a:latin typeface="Calibri" pitchFamily="34" charset="0"/>
            </a:endParaRPr>
          </a:p>
          <a:p>
            <a:pPr algn="just"/>
            <a:r>
              <a:rPr lang="en-US" sz="2800" dirty="0" smtClean="0">
                <a:latin typeface="Calibri" pitchFamily="34" charset="0"/>
              </a:rPr>
              <a:t>The CORBA naming service provides a naming structure for remote objects.</a:t>
            </a:r>
          </a:p>
          <a:p>
            <a:pPr algn="just"/>
            <a:endParaRPr lang="en-US" sz="2800" dirty="0" smtClean="0">
              <a:latin typeface="Calibri" pitchFamily="34" charset="0"/>
            </a:endParaRPr>
          </a:p>
          <a:p>
            <a:pPr lvl="1" algn="just">
              <a:buNone/>
            </a:pPr>
            <a:r>
              <a:rPr lang="en-US" u="sng" dirty="0" smtClean="0">
                <a:solidFill>
                  <a:srgbClr val="C00000"/>
                </a:solidFill>
                <a:latin typeface="Calibri" pitchFamily="34" charset="0"/>
              </a:rPr>
              <a:t>IIOP</a:t>
            </a:r>
            <a:endParaRPr lang="en-US" dirty="0" smtClean="0">
              <a:solidFill>
                <a:srgbClr val="C00000"/>
              </a:solidFill>
              <a:latin typeface="Calibri" pitchFamily="34" charset="0"/>
            </a:endParaRPr>
          </a:p>
          <a:p>
            <a:pPr lvl="0" algn="just"/>
            <a:r>
              <a:rPr lang="en-US" sz="2800" dirty="0" smtClean="0">
                <a:latin typeface="Calibri" pitchFamily="34" charset="0"/>
              </a:rPr>
              <a:t>The CORBA standard includes specifications for inter-ORB communication protocols that transmit object requests between various ORBs running on the network. </a:t>
            </a:r>
            <a:endParaRPr lang="en-US" sz="2800" dirty="0">
              <a:latin typeface="Calibri"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37256"/>
            <a:ext cx="7498080" cy="500944"/>
          </a:xfrm>
        </p:spPr>
        <p:txBody>
          <a:bodyPr>
            <a:normAutofit fontScale="90000"/>
          </a:bodyPr>
          <a:lstStyle/>
          <a:p>
            <a:r>
              <a:rPr lang="en-US" b="1" u="sng" dirty="0" smtClean="0">
                <a:latin typeface="Calibri" pitchFamily="34" charset="0"/>
              </a:rPr>
              <a:t>Portable Object Adaptor (</a:t>
            </a:r>
            <a:r>
              <a:rPr lang="en-US" u="sng" dirty="0" smtClean="0"/>
              <a:t>POA)</a:t>
            </a:r>
            <a:endParaRPr lang="en-US" u="sng" dirty="0"/>
          </a:p>
        </p:txBody>
      </p:sp>
      <p:sp>
        <p:nvSpPr>
          <p:cNvPr id="3" name="Content Placeholder 2"/>
          <p:cNvSpPr>
            <a:spLocks noGrp="1"/>
          </p:cNvSpPr>
          <p:nvPr>
            <p:ph idx="1"/>
          </p:nvPr>
        </p:nvSpPr>
        <p:spPr>
          <a:xfrm>
            <a:off x="1435608" y="3200400"/>
            <a:ext cx="7498080" cy="3048000"/>
          </a:xfrm>
        </p:spPr>
        <p:txBody>
          <a:bodyPr/>
          <a:lstStyle/>
          <a:p>
            <a:endParaRPr lang="en-US" dirty="0" smtClean="0"/>
          </a:p>
          <a:p>
            <a:endParaRPr lang="en-US" dirty="0"/>
          </a:p>
        </p:txBody>
      </p:sp>
      <p:pic>
        <p:nvPicPr>
          <p:cNvPr id="56323" name="Picture 3"/>
          <p:cNvPicPr>
            <a:picLocks noChangeAspect="1" noChangeArrowheads="1"/>
          </p:cNvPicPr>
          <p:nvPr/>
        </p:nvPicPr>
        <p:blipFill>
          <a:blip r:embed="rId2"/>
          <a:srcRect/>
          <a:stretch>
            <a:fillRect/>
          </a:stretch>
        </p:blipFill>
        <p:spPr bwMode="auto">
          <a:xfrm>
            <a:off x="3200400" y="1066800"/>
            <a:ext cx="3048000" cy="1371600"/>
          </a:xfrm>
          <a:prstGeom prst="rect">
            <a:avLst/>
          </a:prstGeom>
          <a:noFill/>
          <a:ln w="9525">
            <a:noFill/>
            <a:miter lim="800000"/>
            <a:headEnd/>
            <a:tailEnd/>
          </a:ln>
          <a:effectLst/>
        </p:spPr>
      </p:pic>
      <p:sp>
        <p:nvSpPr>
          <p:cNvPr id="7" name="Rectangle 6"/>
          <p:cNvSpPr/>
          <p:nvPr/>
        </p:nvSpPr>
        <p:spPr>
          <a:xfrm>
            <a:off x="990600" y="2514601"/>
            <a:ext cx="8153400" cy="3693319"/>
          </a:xfrm>
          <a:prstGeom prst="rect">
            <a:avLst/>
          </a:prstGeom>
        </p:spPr>
        <p:txBody>
          <a:bodyPr wrap="square">
            <a:spAutoFit/>
          </a:bodyPr>
          <a:lstStyle/>
          <a:p>
            <a:pPr>
              <a:buFont typeface="Wingdings" pitchFamily="2" charset="2"/>
              <a:buChar char="Ø"/>
            </a:pPr>
            <a:r>
              <a:rPr lang="en-US" sz="2600" dirty="0" smtClean="0"/>
              <a:t>The POA connects the server object implementation to the ORB.  It extends the functionality of the ORB and some its services include: </a:t>
            </a:r>
          </a:p>
          <a:p>
            <a:pPr>
              <a:buFont typeface="Wingdings" pitchFamily="2" charset="2"/>
              <a:buChar char="Ø"/>
            </a:pPr>
            <a:r>
              <a:rPr lang="en-US" sz="2600" dirty="0" smtClean="0"/>
              <a:t> activation and deactivation of the object implementations</a:t>
            </a:r>
          </a:p>
          <a:p>
            <a:pPr>
              <a:buFont typeface="Wingdings" pitchFamily="2" charset="2"/>
              <a:buChar char="Ø"/>
            </a:pPr>
            <a:r>
              <a:rPr lang="en-US" sz="2600" dirty="0" smtClean="0"/>
              <a:t> generation and management of object references</a:t>
            </a:r>
          </a:p>
          <a:p>
            <a:pPr>
              <a:buFont typeface="Wingdings" pitchFamily="2" charset="2"/>
              <a:buChar char="Ø"/>
            </a:pPr>
            <a:r>
              <a:rPr lang="en-US" sz="2600" dirty="0" smtClean="0"/>
              <a:t> mapping of object references to their implementations</a:t>
            </a:r>
          </a:p>
          <a:p>
            <a:pPr>
              <a:buFont typeface="Wingdings" pitchFamily="2" charset="2"/>
              <a:buChar char="Ø"/>
            </a:pPr>
            <a:r>
              <a:rPr lang="en-US" sz="2600" dirty="0" smtClean="0"/>
              <a:t> dispatching of client requests to server objects through a skeleton</a:t>
            </a:r>
            <a:endParaRPr lang="en-US" sz="26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Calibri" pitchFamily="34" charset="0"/>
              </a:rPr>
              <a:t>Server Functionality in Detail</a:t>
            </a:r>
            <a:endParaRPr lang="en-US" dirty="0">
              <a:latin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rPr>
              <a:t>The functions provided by the server in a NOS environment:</a:t>
            </a:r>
          </a:p>
          <a:p>
            <a:pPr lvl="1"/>
            <a:r>
              <a:rPr lang="en-US" b="1" dirty="0" smtClean="0">
                <a:latin typeface="Calibri" pitchFamily="34" charset="0"/>
              </a:rPr>
              <a:t>Request Processing</a:t>
            </a:r>
          </a:p>
          <a:p>
            <a:pPr lvl="1"/>
            <a:r>
              <a:rPr lang="en-US" b="1" dirty="0" smtClean="0">
                <a:latin typeface="Calibri" pitchFamily="34" charset="0"/>
              </a:rPr>
              <a:t>File Services</a:t>
            </a:r>
          </a:p>
          <a:p>
            <a:pPr lvl="1"/>
            <a:r>
              <a:rPr lang="en-US" b="1" dirty="0" smtClean="0">
                <a:latin typeface="Calibri" pitchFamily="34" charset="0"/>
              </a:rPr>
              <a:t>Fax/Print/Image Services</a:t>
            </a:r>
          </a:p>
          <a:p>
            <a:pPr lvl="1"/>
            <a:r>
              <a:rPr lang="en-US" b="1" dirty="0" smtClean="0">
                <a:latin typeface="Calibri" pitchFamily="34" charset="0"/>
              </a:rPr>
              <a:t>Database Services</a:t>
            </a:r>
          </a:p>
          <a:p>
            <a:pPr lvl="1"/>
            <a:r>
              <a:rPr lang="en-US" b="1" dirty="0" smtClean="0">
                <a:latin typeface="Calibri" pitchFamily="34" charset="0"/>
              </a:rPr>
              <a:t>Communications Services</a:t>
            </a:r>
          </a:p>
          <a:p>
            <a:pPr lvl="1"/>
            <a:r>
              <a:rPr lang="en-US" b="1" dirty="0" smtClean="0">
                <a:latin typeface="Calibri" pitchFamily="34" charset="0"/>
              </a:rPr>
              <a:t>Security Services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
            <a:ext cx="7714488" cy="6096000"/>
          </a:xfrm>
        </p:spPr>
        <p:txBody>
          <a:bodyPr/>
          <a:lstStyle/>
          <a:p>
            <a:pPr algn="ctr">
              <a:buNone/>
            </a:pPr>
            <a:r>
              <a:rPr lang="en-US" b="1" dirty="0" smtClean="0">
                <a:latin typeface="Calibri" pitchFamily="34" charset="0"/>
              </a:rPr>
              <a:t>Request Processing</a:t>
            </a:r>
          </a:p>
          <a:p>
            <a:pPr algn="just"/>
            <a:r>
              <a:rPr lang="en-US" dirty="0" smtClean="0">
                <a:latin typeface="Calibri" pitchFamily="34" charset="0"/>
              </a:rPr>
              <a:t>Requests are issued by a client to the </a:t>
            </a:r>
            <a:r>
              <a:rPr lang="en-US" b="1" dirty="0" smtClean="0">
                <a:latin typeface="Calibri" pitchFamily="34" charset="0"/>
              </a:rPr>
              <a:t>NOS services software</a:t>
            </a:r>
            <a:r>
              <a:rPr lang="en-US" dirty="0" smtClean="0">
                <a:latin typeface="Calibri" pitchFamily="34" charset="0"/>
              </a:rPr>
              <a:t> resident on the client machine. </a:t>
            </a:r>
          </a:p>
          <a:p>
            <a:pPr algn="just"/>
            <a:r>
              <a:rPr lang="en-US" dirty="0" smtClean="0">
                <a:latin typeface="Calibri" pitchFamily="34" charset="0"/>
              </a:rPr>
              <a:t>These services format the request into an appropriate RPC and issue the request to the application layer of the client protocol stack. </a:t>
            </a:r>
          </a:p>
          <a:p>
            <a:pPr algn="just"/>
            <a:r>
              <a:rPr lang="en-US" dirty="0" smtClean="0">
                <a:latin typeface="Calibri" pitchFamily="34" charset="0"/>
              </a:rPr>
              <a:t>This request is received by the application layer of the protocol stack on the server.</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1162"/>
          </a:xfrm>
        </p:spPr>
        <p:txBody>
          <a:bodyPr>
            <a:normAutofit fontScale="90000"/>
          </a:bodyPr>
          <a:lstStyle/>
          <a:p>
            <a:pPr algn="ctr"/>
            <a:r>
              <a:rPr lang="en-US" b="1" dirty="0" smtClean="0">
                <a:latin typeface="Calibri" pitchFamily="34" charset="0"/>
              </a:rPr>
              <a:t>Request for Service</a:t>
            </a:r>
            <a:endParaRPr lang="en-US" dirty="0">
              <a:latin typeface="Calibri" pitchFamily="34" charset="0"/>
            </a:endParaRPr>
          </a:p>
        </p:txBody>
      </p:sp>
      <p:sp>
        <p:nvSpPr>
          <p:cNvPr id="3" name="Content Placeholder 2"/>
          <p:cNvSpPr>
            <a:spLocks noGrp="1"/>
          </p:cNvSpPr>
          <p:nvPr>
            <p:ph idx="1"/>
          </p:nvPr>
        </p:nvSpPr>
        <p:spPr>
          <a:xfrm>
            <a:off x="1143000" y="990600"/>
            <a:ext cx="7790688" cy="5715000"/>
          </a:xfrm>
        </p:spPr>
        <p:txBody>
          <a:bodyPr>
            <a:normAutofit lnSpcReduction="10000"/>
          </a:bodyPr>
          <a:lstStyle/>
          <a:p>
            <a:pPr algn="just"/>
            <a:r>
              <a:rPr lang="en-US" dirty="0" smtClean="0">
                <a:latin typeface="Calibri" pitchFamily="34" charset="0"/>
              </a:rPr>
              <a:t>Client workstations request services from the attached server. </a:t>
            </a:r>
          </a:p>
          <a:p>
            <a:pPr algn="just"/>
            <a:r>
              <a:rPr lang="en-US" dirty="0" smtClean="0">
                <a:latin typeface="Calibri" pitchFamily="34" charset="0"/>
              </a:rPr>
              <a:t>Whether this server is the same processor or a network processor, the application format of the request is the same.</a:t>
            </a:r>
          </a:p>
          <a:p>
            <a:pPr algn="just"/>
            <a:r>
              <a:rPr lang="en-US" b="1" dirty="0" err="1" smtClean="0">
                <a:latin typeface="Calibri" pitchFamily="34" charset="0"/>
              </a:rPr>
              <a:t>Interprocess</a:t>
            </a:r>
            <a:r>
              <a:rPr lang="en-US" b="1" dirty="0" smtClean="0">
                <a:latin typeface="Calibri" pitchFamily="34" charset="0"/>
              </a:rPr>
              <a:t> communication (IPC) </a:t>
            </a:r>
            <a:r>
              <a:rPr lang="en-US" dirty="0" smtClean="0">
                <a:latin typeface="Calibri" pitchFamily="34" charset="0"/>
              </a:rPr>
              <a:t>is the generic term used to describe communication between running processes. </a:t>
            </a:r>
          </a:p>
          <a:p>
            <a:pPr algn="just"/>
            <a:r>
              <a:rPr lang="en-US" dirty="0" smtClean="0">
                <a:latin typeface="Calibri" pitchFamily="34" charset="0"/>
              </a:rPr>
              <a:t>In the client/server model, these processes might be on the same computer, across the LAN, or across the WAN.</a:t>
            </a:r>
            <a:endParaRPr lang="en-US" dirty="0">
              <a:latin typeface="Calibri"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400800"/>
          </a:xfrm>
        </p:spPr>
        <p:txBody>
          <a:bodyPr>
            <a:normAutofit fontScale="85000" lnSpcReduction="10000"/>
          </a:bodyPr>
          <a:lstStyle/>
          <a:p>
            <a:pPr algn="ctr">
              <a:buNone/>
            </a:pPr>
            <a:r>
              <a:rPr lang="en-US" b="1" dirty="0" smtClean="0">
                <a:latin typeface="Calibri" pitchFamily="34" charset="0"/>
              </a:rPr>
              <a:t>File Services</a:t>
            </a:r>
          </a:p>
          <a:p>
            <a:pPr algn="just"/>
            <a:r>
              <a:rPr lang="en-US" dirty="0" smtClean="0">
                <a:latin typeface="Calibri" pitchFamily="34" charset="0"/>
              </a:rPr>
              <a:t>File services handle access to the virtual directories and files located on the client workstation and to the server's permanent storage. </a:t>
            </a:r>
          </a:p>
          <a:p>
            <a:pPr algn="just"/>
            <a:r>
              <a:rPr lang="en-US" dirty="0" smtClean="0">
                <a:latin typeface="Calibri" pitchFamily="34" charset="0"/>
              </a:rPr>
              <a:t>These services are provided through the redirection software implemented as part of the client workstation operating environment. </a:t>
            </a:r>
          </a:p>
          <a:p>
            <a:pPr algn="just"/>
            <a:r>
              <a:rPr lang="en-US" b="1" dirty="0" smtClean="0">
                <a:latin typeface="Calibri" pitchFamily="34" charset="0"/>
              </a:rPr>
              <a:t>All requests are mapped into the virtual pool of resources and redirected as necessary to the appropriate local or remote server.</a:t>
            </a:r>
          </a:p>
          <a:p>
            <a:pPr algn="just"/>
            <a:r>
              <a:rPr lang="en-US" dirty="0" smtClean="0">
                <a:latin typeface="Calibri" pitchFamily="34" charset="0"/>
              </a:rPr>
              <a:t>The file services provide this support at the remote server processor. </a:t>
            </a:r>
          </a:p>
          <a:p>
            <a:pPr algn="just"/>
            <a:r>
              <a:rPr lang="en-US" dirty="0" smtClean="0">
                <a:latin typeface="Calibri" pitchFamily="34" charset="0"/>
              </a:rPr>
              <a:t>In the typical implementation, software, shared data, databases, and backups are stored on disk, tape, and optical storage devices that are managed by the file server.</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324600"/>
          </a:xfrm>
        </p:spPr>
        <p:txBody>
          <a:bodyPr>
            <a:normAutofit fontScale="92500"/>
          </a:bodyPr>
          <a:lstStyle/>
          <a:p>
            <a:pPr algn="just"/>
            <a:r>
              <a:rPr lang="en-US" dirty="0" smtClean="0">
                <a:latin typeface="Calibri" pitchFamily="34" charset="0"/>
              </a:rPr>
              <a:t>To minimize the effort and effect of installation and maintenance of software, software should be loaded from the server for execution on the client. </a:t>
            </a:r>
          </a:p>
          <a:p>
            <a:pPr algn="just"/>
            <a:r>
              <a:rPr lang="en-US" b="1" dirty="0" smtClean="0">
                <a:latin typeface="Calibri" pitchFamily="34" charset="0"/>
              </a:rPr>
              <a:t>New versions can be updated on the server </a:t>
            </a:r>
            <a:r>
              <a:rPr lang="en-US" dirty="0" smtClean="0">
                <a:latin typeface="Calibri" pitchFamily="34" charset="0"/>
              </a:rPr>
              <a:t>and made immediately available to all users. </a:t>
            </a:r>
          </a:p>
          <a:p>
            <a:pPr algn="just"/>
            <a:r>
              <a:rPr lang="en-US" b="1" dirty="0" smtClean="0">
                <a:latin typeface="Calibri" pitchFamily="34" charset="0"/>
              </a:rPr>
              <a:t>Installation in a central location reduces the effort </a:t>
            </a:r>
            <a:r>
              <a:rPr lang="en-US" dirty="0" smtClean="0">
                <a:latin typeface="Calibri" pitchFamily="34" charset="0"/>
              </a:rPr>
              <a:t>required for each workstation user to handle the installation process. </a:t>
            </a:r>
          </a:p>
          <a:p>
            <a:pPr algn="just"/>
            <a:r>
              <a:rPr lang="en-US" dirty="0" smtClean="0">
                <a:latin typeface="Calibri" pitchFamily="34" charset="0"/>
              </a:rPr>
              <a:t>Because each client workstation user uses the same installation of the software, optional parameters are consistent, and remote help  desk operators are aware of them.</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324600"/>
          </a:xfrm>
        </p:spPr>
        <p:txBody>
          <a:bodyPr>
            <a:normAutofit fontScale="92500" lnSpcReduction="20000"/>
          </a:bodyPr>
          <a:lstStyle/>
          <a:p>
            <a:pPr algn="just"/>
            <a:r>
              <a:rPr lang="en-US" dirty="0" smtClean="0">
                <a:latin typeface="Calibri" pitchFamily="34" charset="0"/>
              </a:rPr>
              <a:t>Sharing information, such as word processing documents, is easier when everyone is at the same release level and uses the same default setup within the software.</a:t>
            </a:r>
          </a:p>
          <a:p>
            <a:pPr algn="just"/>
            <a:r>
              <a:rPr lang="en-US" dirty="0" smtClean="0">
                <a:latin typeface="Calibri" pitchFamily="34" charset="0"/>
              </a:rPr>
              <a:t>Backups of the server can be scheduled and monitored by a trained support person. </a:t>
            </a:r>
          </a:p>
          <a:p>
            <a:pPr algn="just"/>
            <a:r>
              <a:rPr lang="en-US" b="1" dirty="0" smtClean="0">
                <a:latin typeface="Calibri" pitchFamily="34" charset="0"/>
              </a:rPr>
              <a:t>Backups of client workstations</a:t>
            </a:r>
            <a:r>
              <a:rPr lang="en-US" dirty="0" smtClean="0">
                <a:latin typeface="Calibri" pitchFamily="34" charset="0"/>
              </a:rPr>
              <a:t> can be scheduled from the server, and data can be stored at the server to facilitate recovery.</a:t>
            </a:r>
          </a:p>
          <a:p>
            <a:pPr algn="just"/>
            <a:r>
              <a:rPr lang="en-US" dirty="0" smtClean="0">
                <a:latin typeface="Calibri" pitchFamily="34" charset="0"/>
              </a:rPr>
              <a:t>Tape or optical backup units are typically used for backup; these devices can readily provide support for many users. </a:t>
            </a:r>
          </a:p>
          <a:p>
            <a:pPr algn="just"/>
            <a:r>
              <a:rPr lang="en-US" dirty="0" smtClean="0">
                <a:latin typeface="Calibri" pitchFamily="34" charset="0"/>
              </a:rPr>
              <a:t>Placing the server and its backups in a secure location helps prevent theft or accidental destruction of backups.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6553200"/>
          </a:xfrm>
        </p:spPr>
        <p:txBody>
          <a:bodyPr>
            <a:normAutofit fontScale="70000" lnSpcReduction="20000"/>
          </a:bodyPr>
          <a:lstStyle/>
          <a:p>
            <a:pPr algn="ctr">
              <a:buNone/>
            </a:pPr>
            <a:r>
              <a:rPr lang="en-US" sz="4600" b="1" dirty="0" smtClean="0">
                <a:latin typeface="Calibri" pitchFamily="34" charset="0"/>
              </a:rPr>
              <a:t>Fax / Print / Image Services</a:t>
            </a:r>
          </a:p>
          <a:p>
            <a:pPr algn="just"/>
            <a:r>
              <a:rPr lang="en-US" dirty="0" smtClean="0">
                <a:latin typeface="Calibri" pitchFamily="34" charset="0"/>
              </a:rPr>
              <a:t>High-quality printers, workstation-generated faxes, and plotters are natural candidates for support from a shared server. </a:t>
            </a:r>
          </a:p>
          <a:p>
            <a:pPr algn="just"/>
            <a:r>
              <a:rPr lang="en-US" b="1" dirty="0" smtClean="0">
                <a:latin typeface="Calibri" pitchFamily="34" charset="0"/>
              </a:rPr>
              <a:t>The server can accept input from many clients, queue it according to the priority of the request and handle it when the device is available. </a:t>
            </a:r>
          </a:p>
          <a:p>
            <a:pPr algn="just"/>
            <a:r>
              <a:rPr lang="en-US" dirty="0" smtClean="0">
                <a:latin typeface="Calibri" pitchFamily="34" charset="0"/>
              </a:rPr>
              <a:t>Many organizations realize substantial savings by enabling users to generate fax output from their workstations and queue it at a fax server for transmission when the communication costs are lower. </a:t>
            </a:r>
          </a:p>
          <a:p>
            <a:pPr algn="just"/>
            <a:r>
              <a:rPr lang="en-US" dirty="0" smtClean="0">
                <a:latin typeface="Calibri" pitchFamily="34" charset="0"/>
              </a:rPr>
              <a:t>Incoming faxes can be queued at the server and transmitted to the appropriate client either on receipt or on request. </a:t>
            </a:r>
          </a:p>
          <a:p>
            <a:pPr algn="just"/>
            <a:r>
              <a:rPr lang="en-US" dirty="0" smtClean="0">
                <a:latin typeface="Calibri" pitchFamily="34" charset="0"/>
              </a:rPr>
              <a:t>In concert with workflow management techniques, images can be captured and distributed to the appropriate client workstation from the image server.</a:t>
            </a:r>
          </a:p>
          <a:p>
            <a:pPr algn="just"/>
            <a:r>
              <a:rPr lang="en-US" b="1" dirty="0" smtClean="0">
                <a:latin typeface="Calibri" pitchFamily="34" charset="0"/>
              </a:rPr>
              <a:t>In the client/server model, work queues are maintained at the server by a supervisor in concert with default algorithms that determine how to distribute the queued work.</a:t>
            </a:r>
            <a:endParaRPr lang="en-US" b="1" dirty="0">
              <a:latin typeface="Calibri"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72400" cy="6400800"/>
          </a:xfrm>
        </p:spPr>
        <p:txBody>
          <a:bodyPr>
            <a:normAutofit/>
          </a:bodyPr>
          <a:lstStyle/>
          <a:p>
            <a:pPr algn="just"/>
            <a:r>
              <a:rPr lang="en-US" b="1" dirty="0" smtClean="0">
                <a:latin typeface="Calibri" pitchFamily="34" charset="0"/>
              </a:rPr>
              <a:t>Incoming paper mail can be converted to image </a:t>
            </a:r>
            <a:r>
              <a:rPr lang="en-US" dirty="0" smtClean="0">
                <a:latin typeface="Calibri" pitchFamily="34" charset="0"/>
              </a:rPr>
              <a:t>form in the mail room and sent to the appropriate client through the LAN rather than through interoffice mail. </a:t>
            </a:r>
          </a:p>
          <a:p>
            <a:pPr algn="just"/>
            <a:r>
              <a:rPr lang="en-US" dirty="0" smtClean="0">
                <a:latin typeface="Calibri" pitchFamily="34" charset="0"/>
              </a:rPr>
              <a:t>Centralized capture and distribution enable images to be centrally indexed. </a:t>
            </a:r>
          </a:p>
          <a:p>
            <a:pPr algn="just"/>
            <a:r>
              <a:rPr lang="en-US" dirty="0" smtClean="0">
                <a:latin typeface="Calibri" pitchFamily="34" charset="0"/>
              </a:rPr>
              <a:t>This index can be maintained by the database services for all authorized users to query. </a:t>
            </a:r>
          </a:p>
          <a:p>
            <a:pPr algn="just"/>
            <a:r>
              <a:rPr lang="en-US" dirty="0" smtClean="0">
                <a:latin typeface="Calibri" pitchFamily="34" charset="0"/>
              </a:rPr>
              <a:t>In this way, images are captured once and are available for distribution immediately to all authorized users.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pPr algn="ctr"/>
            <a:r>
              <a:rPr lang="en-US" b="1" dirty="0" smtClean="0"/>
              <a:t>Database Services</a:t>
            </a:r>
            <a:endParaRPr lang="en-US" dirty="0"/>
          </a:p>
        </p:txBody>
      </p:sp>
      <p:sp>
        <p:nvSpPr>
          <p:cNvPr id="3" name="Content Placeholder 2"/>
          <p:cNvSpPr>
            <a:spLocks noGrp="1"/>
          </p:cNvSpPr>
          <p:nvPr>
            <p:ph idx="1"/>
          </p:nvPr>
        </p:nvSpPr>
        <p:spPr>
          <a:xfrm>
            <a:off x="1066800" y="990600"/>
            <a:ext cx="7866888" cy="5867400"/>
          </a:xfrm>
        </p:spPr>
        <p:txBody>
          <a:bodyPr>
            <a:normAutofit fontScale="85000" lnSpcReduction="20000"/>
          </a:bodyPr>
          <a:lstStyle/>
          <a:p>
            <a:pPr algn="just"/>
            <a:r>
              <a:rPr lang="en-US" dirty="0" smtClean="0">
                <a:latin typeface="Calibri" pitchFamily="34" charset="0"/>
              </a:rPr>
              <a:t>Early database servers were actually file servers with a different interface. </a:t>
            </a:r>
          </a:p>
          <a:p>
            <a:pPr algn="just"/>
            <a:r>
              <a:rPr lang="en-US" dirty="0" smtClean="0">
                <a:latin typeface="Calibri" pitchFamily="34" charset="0"/>
              </a:rPr>
              <a:t>Products such as </a:t>
            </a:r>
            <a:r>
              <a:rPr lang="en-US" dirty="0" err="1" smtClean="0">
                <a:latin typeface="Calibri" pitchFamily="34" charset="0"/>
              </a:rPr>
              <a:t>dBASE</a:t>
            </a:r>
            <a:r>
              <a:rPr lang="en-US" dirty="0" smtClean="0">
                <a:latin typeface="Calibri" pitchFamily="34" charset="0"/>
              </a:rPr>
              <a:t>, Clipper, FoxPro, and Paradox execute the database engine primarily on the client machine and use the file services provided by the file server for record access and free space management.</a:t>
            </a:r>
          </a:p>
          <a:p>
            <a:pPr algn="just"/>
            <a:r>
              <a:rPr lang="en-US" dirty="0" smtClean="0">
                <a:latin typeface="Calibri" pitchFamily="34" charset="0"/>
              </a:rPr>
              <a:t>There are no facilities to execute procedural code at the server, to execute joins, or to filter rows prior to returning them to the workstation. </a:t>
            </a:r>
          </a:p>
          <a:p>
            <a:pPr algn="just"/>
            <a:r>
              <a:rPr lang="en-US" dirty="0" smtClean="0">
                <a:latin typeface="Calibri" pitchFamily="34" charset="0"/>
              </a:rPr>
              <a:t>This lack of capability dramatically increases the likelihood of records being locked when several clients are accessing the same database and increases network traffic when many unnecessary rows are returned to the workstation only to be rejected.</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477000"/>
          </a:xfrm>
        </p:spPr>
        <p:txBody>
          <a:bodyPr>
            <a:normAutofit fontScale="92500" lnSpcReduction="10000"/>
          </a:bodyPr>
          <a:lstStyle/>
          <a:p>
            <a:pPr algn="ctr">
              <a:buNone/>
            </a:pPr>
            <a:r>
              <a:rPr lang="en-US" b="1" dirty="0" smtClean="0">
                <a:latin typeface="Calibri" pitchFamily="34" charset="0"/>
              </a:rPr>
              <a:t>Database trends.</a:t>
            </a:r>
          </a:p>
          <a:p>
            <a:pPr algn="just"/>
            <a:r>
              <a:rPr lang="en-US" b="1" dirty="0" smtClean="0">
                <a:latin typeface="Calibri" pitchFamily="34" charset="0"/>
              </a:rPr>
              <a:t>Flat Files: Sorting Physical Records - </a:t>
            </a:r>
            <a:r>
              <a:rPr lang="en-US" dirty="0" smtClean="0">
                <a:latin typeface="Calibri" pitchFamily="34" charset="0"/>
              </a:rPr>
              <a:t>These original implementations physically stored data columns and records according to the user view.</a:t>
            </a:r>
          </a:p>
          <a:p>
            <a:pPr algn="just"/>
            <a:r>
              <a:rPr lang="en-US" b="1" dirty="0" smtClean="0">
                <a:latin typeface="Calibri" pitchFamily="34" charset="0"/>
              </a:rPr>
              <a:t>Hierarchical Databases: Adjacent Storage of Related Record Types - </a:t>
            </a:r>
            <a:r>
              <a:rPr lang="en-US" dirty="0" smtClean="0">
                <a:latin typeface="Calibri" pitchFamily="34" charset="0"/>
              </a:rPr>
              <a:t>could store related record types physically or logically next to each other.</a:t>
            </a:r>
          </a:p>
          <a:p>
            <a:pPr algn="just"/>
            <a:r>
              <a:rPr lang="en-US" dirty="0" smtClean="0">
                <a:latin typeface="Calibri" pitchFamily="34" charset="0"/>
              </a:rPr>
              <a:t>The developer explicitly references the index to get to the data of interest.</a:t>
            </a:r>
          </a:p>
          <a:p>
            <a:pPr algn="just"/>
            <a:r>
              <a:rPr lang="en-US" dirty="0" smtClean="0">
                <a:latin typeface="Calibri" pitchFamily="34" charset="0"/>
              </a:rPr>
              <a:t>Disadvantage is that only applications that access data according to its physical storage sequence benefit from locality of reference.</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43088" cy="6019800"/>
          </a:xfrm>
        </p:spPr>
        <p:txBody>
          <a:bodyPr>
            <a:normAutofit lnSpcReduction="10000"/>
          </a:bodyPr>
          <a:lstStyle/>
          <a:p>
            <a:pPr algn="just"/>
            <a:r>
              <a:rPr lang="en-US" b="1" dirty="0" smtClean="0">
                <a:latin typeface="Calibri" pitchFamily="34" charset="0"/>
              </a:rPr>
              <a:t>Relational Databases: Extracted Indexes and SQL</a:t>
            </a:r>
          </a:p>
          <a:p>
            <a:pPr algn="just"/>
            <a:r>
              <a:rPr lang="en-US" dirty="0" smtClean="0">
                <a:latin typeface="Calibri" pitchFamily="34" charset="0"/>
              </a:rPr>
              <a:t>Relational database technology provides the current data management solution to many of the problems inherent in the flat-file and hierarchical technologies.</a:t>
            </a:r>
          </a:p>
          <a:p>
            <a:pPr algn="just"/>
            <a:r>
              <a:rPr lang="en-US" dirty="0" smtClean="0">
                <a:latin typeface="Calibri" pitchFamily="34" charset="0"/>
              </a:rPr>
              <a:t>The first relational products were introduced by ADR with </a:t>
            </a:r>
            <a:r>
              <a:rPr lang="en-US" dirty="0" err="1" smtClean="0">
                <a:latin typeface="Calibri" pitchFamily="34" charset="0"/>
              </a:rPr>
              <a:t>Datacom</a:t>
            </a:r>
            <a:r>
              <a:rPr lang="en-US" dirty="0" smtClean="0">
                <a:latin typeface="Calibri" pitchFamily="34" charset="0"/>
              </a:rPr>
              <a:t> DB and Computer Corporation of America with Model 204.</a:t>
            </a:r>
          </a:p>
          <a:p>
            <a:pPr algn="just"/>
            <a:r>
              <a:rPr lang="en-US" dirty="0" smtClean="0">
                <a:latin typeface="Calibri" pitchFamily="34" charset="0"/>
              </a:rPr>
              <a:t>Used extracted indexes to provide direct access to stored data without navigating the database or sorting flat files.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400800"/>
          </a:xfrm>
        </p:spPr>
        <p:txBody>
          <a:bodyPr>
            <a:normAutofit fontScale="85000" lnSpcReduction="10000"/>
          </a:bodyPr>
          <a:lstStyle/>
          <a:p>
            <a:pPr algn="just"/>
            <a:r>
              <a:rPr lang="en-US" dirty="0" smtClean="0">
                <a:latin typeface="Calibri" pitchFamily="34" charset="0"/>
              </a:rPr>
              <a:t>The primary design objective behind SQL was to </a:t>
            </a:r>
            <a:r>
              <a:rPr lang="en-US" b="1" dirty="0" smtClean="0">
                <a:latin typeface="Calibri" pitchFamily="34" charset="0"/>
              </a:rPr>
              <a:t>provide a data access language </a:t>
            </a:r>
            <a:r>
              <a:rPr lang="en-US" dirty="0" smtClean="0">
                <a:latin typeface="Calibri" pitchFamily="34" charset="0"/>
              </a:rPr>
              <a:t>that could be shown mathematically to manipulate the desired data correctly. </a:t>
            </a:r>
          </a:p>
          <a:p>
            <a:pPr algn="just"/>
            <a:r>
              <a:rPr lang="en-US" dirty="0" smtClean="0">
                <a:latin typeface="Calibri" pitchFamily="34" charset="0"/>
              </a:rPr>
              <a:t>The secondary objective was to</a:t>
            </a:r>
            <a:r>
              <a:rPr lang="en-US" b="1" dirty="0" smtClean="0">
                <a:latin typeface="Calibri" pitchFamily="34" charset="0"/>
              </a:rPr>
              <a:t> remove any sense of the physical storage of data from the view of the user. </a:t>
            </a:r>
          </a:p>
          <a:p>
            <a:pPr algn="just"/>
            <a:r>
              <a:rPr lang="en-US" dirty="0" smtClean="0">
                <a:latin typeface="Calibri" pitchFamily="34" charset="0"/>
              </a:rPr>
              <a:t>SQL uses extracted indexes to provide direct access to the rows (records) of the tables (files) of interest. </a:t>
            </a:r>
          </a:p>
          <a:p>
            <a:pPr algn="just"/>
            <a:r>
              <a:rPr lang="en-US" dirty="0" smtClean="0">
                <a:latin typeface="Calibri" pitchFamily="34" charset="0"/>
              </a:rPr>
              <a:t>Each column (field) may be used as part of the search criteria.</a:t>
            </a:r>
          </a:p>
          <a:p>
            <a:pPr algn="just"/>
            <a:r>
              <a:rPr lang="en-US" dirty="0" smtClean="0">
                <a:latin typeface="Calibri" pitchFamily="34" charset="0"/>
              </a:rPr>
              <a:t>SQL provides a very powerful data access language. </a:t>
            </a:r>
          </a:p>
          <a:p>
            <a:pPr algn="just"/>
            <a:r>
              <a:rPr lang="en-US" dirty="0" smtClean="0">
                <a:latin typeface="Calibri" pitchFamily="34" charset="0"/>
              </a:rPr>
              <a:t>Its algebra provides all the necessary syntax to define, secure, and access information in an SQL database.</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019800"/>
          </a:xfrm>
        </p:spPr>
        <p:txBody>
          <a:bodyPr>
            <a:normAutofit fontScale="92500" lnSpcReduction="10000"/>
          </a:bodyPr>
          <a:lstStyle/>
          <a:p>
            <a:pPr algn="just"/>
            <a:r>
              <a:rPr lang="en-US" dirty="0" smtClean="0">
                <a:latin typeface="Calibri" pitchFamily="34" charset="0"/>
              </a:rPr>
              <a:t>For the development of client/server applications, products should be implemented with support for the following products and standards:</a:t>
            </a:r>
          </a:p>
          <a:p>
            <a:pPr algn="just"/>
            <a:r>
              <a:rPr lang="en-US" dirty="0" smtClean="0">
                <a:latin typeface="Calibri" pitchFamily="34" charset="0"/>
              </a:rPr>
              <a:t>ANSI SQL and IBM DB2 standards</a:t>
            </a:r>
          </a:p>
          <a:p>
            <a:pPr algn="just"/>
            <a:r>
              <a:rPr lang="en-US" dirty="0" smtClean="0">
                <a:latin typeface="Calibri" pitchFamily="34" charset="0"/>
              </a:rPr>
              <a:t>A variety of front-end query products</a:t>
            </a:r>
          </a:p>
          <a:p>
            <a:pPr algn="just"/>
            <a:r>
              <a:rPr lang="en-US" dirty="0" smtClean="0">
                <a:latin typeface="Calibri" pitchFamily="34" charset="0"/>
              </a:rPr>
              <a:t>C and COBOL SQL </a:t>
            </a:r>
            <a:r>
              <a:rPr lang="en-US" dirty="0" err="1" smtClean="0">
                <a:latin typeface="Calibri" pitchFamily="34" charset="0"/>
              </a:rPr>
              <a:t>precompilers</a:t>
            </a:r>
            <a:endParaRPr lang="en-US" dirty="0" smtClean="0">
              <a:latin typeface="Calibri" pitchFamily="34" charset="0"/>
            </a:endParaRPr>
          </a:p>
          <a:p>
            <a:pPr algn="just"/>
            <a:r>
              <a:rPr lang="en-US" dirty="0" smtClean="0">
                <a:latin typeface="Calibri" pitchFamily="34" charset="0"/>
              </a:rPr>
              <a:t>Support for and compatibility with server NOS: NetWare, OS/2 (LAN Manager, LAN Server), Windows NT</a:t>
            </a:r>
          </a:p>
          <a:p>
            <a:pPr algn="just"/>
            <a:r>
              <a:rPr lang="en-US" dirty="0" smtClean="0">
                <a:latin typeface="Calibri" pitchFamily="34" charset="0"/>
              </a:rPr>
              <a:t>Support for client Operating Systems: DOS, Windows, OS/2, Windows NT, Mac System 7, or UNIX</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714488" cy="5867400"/>
          </a:xfrm>
        </p:spPr>
        <p:txBody>
          <a:bodyPr>
            <a:normAutofit/>
          </a:bodyPr>
          <a:lstStyle/>
          <a:p>
            <a:pPr algn="just"/>
            <a:r>
              <a:rPr lang="en-US" dirty="0" smtClean="0">
                <a:latin typeface="Calibri" pitchFamily="34" charset="0"/>
              </a:rPr>
              <a:t>The most basic service provided by the NOS is </a:t>
            </a:r>
            <a:r>
              <a:rPr lang="en-US" b="1" i="1" dirty="0" smtClean="0">
                <a:latin typeface="Calibri" pitchFamily="34" charset="0"/>
              </a:rPr>
              <a:t>redirection</a:t>
            </a:r>
            <a:r>
              <a:rPr lang="en-US" i="1" dirty="0" smtClean="0">
                <a:latin typeface="Calibri" pitchFamily="34" charset="0"/>
              </a:rPr>
              <a:t>. </a:t>
            </a:r>
          </a:p>
          <a:p>
            <a:pPr algn="just"/>
            <a:r>
              <a:rPr lang="en-US" b="1" i="1" dirty="0" smtClean="0">
                <a:latin typeface="Calibri" pitchFamily="34" charset="0"/>
              </a:rPr>
              <a:t>This service intercepts client workstation operating system calls and redirects them to the server operating system. </a:t>
            </a:r>
          </a:p>
          <a:p>
            <a:pPr algn="just"/>
            <a:r>
              <a:rPr lang="en-US" dirty="0" smtClean="0">
                <a:latin typeface="Calibri" pitchFamily="34" charset="0"/>
              </a:rPr>
              <a:t>Requests for disk directories, disk files, printers, printer queues, serial devices, application programs, and named pipes are trapped by the redirection software and redirected (over the LAN) to the correct server location.</a:t>
            </a:r>
            <a:endParaRPr lang="en-US" dirty="0">
              <a:latin typeface="Calibri"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019800"/>
          </a:xfrm>
        </p:spPr>
        <p:txBody>
          <a:bodyPr>
            <a:normAutofit fontScale="92500" lnSpcReduction="10000"/>
          </a:bodyPr>
          <a:lstStyle/>
          <a:p>
            <a:r>
              <a:rPr lang="en-US" dirty="0" smtClean="0">
                <a:latin typeface="Calibri" pitchFamily="34" charset="0"/>
              </a:rPr>
              <a:t>The following DBMS features must be included in the database engine:</a:t>
            </a:r>
          </a:p>
          <a:p>
            <a:pPr lvl="1"/>
            <a:r>
              <a:rPr lang="en-US" dirty="0" smtClean="0">
                <a:latin typeface="Calibri" pitchFamily="34" charset="0"/>
              </a:rPr>
              <a:t>Performance optimization tools</a:t>
            </a:r>
          </a:p>
          <a:p>
            <a:pPr lvl="1"/>
            <a:r>
              <a:rPr lang="en-US" dirty="0" smtClean="0">
                <a:latin typeface="Calibri" pitchFamily="34" charset="0"/>
              </a:rPr>
              <a:t>Dynamic transaction </a:t>
            </a:r>
            <a:r>
              <a:rPr lang="en-US" dirty="0" err="1" smtClean="0">
                <a:latin typeface="Calibri" pitchFamily="34" charset="0"/>
              </a:rPr>
              <a:t>backout</a:t>
            </a:r>
            <a:endParaRPr lang="en-US" dirty="0" smtClean="0">
              <a:latin typeface="Calibri" pitchFamily="34" charset="0"/>
            </a:endParaRPr>
          </a:p>
          <a:p>
            <a:pPr lvl="1"/>
            <a:r>
              <a:rPr lang="en-US" dirty="0" smtClean="0">
                <a:latin typeface="Calibri" pitchFamily="34" charset="0"/>
              </a:rPr>
              <a:t>Roll back from, roll forward to last backup</a:t>
            </a:r>
          </a:p>
          <a:p>
            <a:pPr lvl="1"/>
            <a:r>
              <a:rPr lang="en-US" dirty="0" smtClean="0">
                <a:latin typeface="Calibri" pitchFamily="34" charset="0"/>
              </a:rPr>
              <a:t>Audit file recovery</a:t>
            </a:r>
          </a:p>
          <a:p>
            <a:pPr lvl="1"/>
            <a:r>
              <a:rPr lang="en-US" dirty="0" smtClean="0">
                <a:latin typeface="Calibri" pitchFamily="34" charset="0"/>
              </a:rPr>
              <a:t>Automatic error detection and recovery</a:t>
            </a:r>
          </a:p>
          <a:p>
            <a:pPr lvl="1"/>
            <a:r>
              <a:rPr lang="en-US" dirty="0" smtClean="0">
                <a:latin typeface="Calibri" pitchFamily="34" charset="0"/>
              </a:rPr>
              <a:t>File reclamation and repair tools</a:t>
            </a:r>
          </a:p>
          <a:p>
            <a:pPr lvl="1"/>
            <a:r>
              <a:rPr lang="en-US" dirty="0" smtClean="0">
                <a:latin typeface="Calibri" pitchFamily="34" charset="0"/>
              </a:rPr>
              <a:t>Support for mirrored databases</a:t>
            </a:r>
          </a:p>
          <a:p>
            <a:pPr lvl="1"/>
            <a:r>
              <a:rPr lang="en-US" dirty="0" smtClean="0">
                <a:latin typeface="Calibri" pitchFamily="34" charset="0"/>
              </a:rPr>
              <a:t>Capability to split database between physical disk drives</a:t>
            </a:r>
          </a:p>
          <a:p>
            <a:pPr lvl="1"/>
            <a:r>
              <a:rPr lang="en-US" dirty="0" smtClean="0">
                <a:latin typeface="Calibri" pitchFamily="34" charset="0"/>
              </a:rPr>
              <a:t>Remote distributed database management features</a:t>
            </a:r>
          </a:p>
          <a:p>
            <a:pPr lvl="1"/>
            <a:r>
              <a:rPr lang="en-US" dirty="0" smtClean="0">
                <a:latin typeface="Calibri" pitchFamily="34" charset="0"/>
              </a:rPr>
              <a:t>Maintenance of accurate and duplicate audit files on any LAN node</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866888" cy="6400800"/>
          </a:xfrm>
        </p:spPr>
        <p:txBody>
          <a:bodyPr>
            <a:normAutofit fontScale="85000" lnSpcReduction="10000"/>
          </a:bodyPr>
          <a:lstStyle/>
          <a:p>
            <a:pPr algn="just"/>
            <a:r>
              <a:rPr lang="en-US" dirty="0" smtClean="0">
                <a:latin typeface="Calibri" pitchFamily="34" charset="0"/>
              </a:rPr>
              <a:t>In the client/server implementation, you should </a:t>
            </a:r>
            <a:r>
              <a:rPr lang="en-US" b="1" dirty="0" smtClean="0">
                <a:latin typeface="Calibri" pitchFamily="34" charset="0"/>
              </a:rPr>
              <a:t>offload database processing to the server</a:t>
            </a:r>
            <a:r>
              <a:rPr lang="en-US" dirty="0" smtClean="0">
                <a:latin typeface="Calibri" pitchFamily="34" charset="0"/>
              </a:rPr>
              <a:t>. </a:t>
            </a:r>
          </a:p>
          <a:p>
            <a:pPr algn="just"/>
            <a:r>
              <a:rPr lang="en-US" dirty="0" smtClean="0">
                <a:latin typeface="Calibri" pitchFamily="34" charset="0"/>
              </a:rPr>
              <a:t>The database engine should provide </a:t>
            </a:r>
            <a:r>
              <a:rPr lang="en-US" b="1" dirty="0" smtClean="0">
                <a:latin typeface="Calibri" pitchFamily="34" charset="0"/>
              </a:rPr>
              <a:t>support for stored procedures or triggers </a:t>
            </a:r>
            <a:r>
              <a:rPr lang="en-US" dirty="0" smtClean="0">
                <a:latin typeface="Calibri" pitchFamily="34" charset="0"/>
              </a:rPr>
              <a:t>that run on the server.</a:t>
            </a:r>
          </a:p>
          <a:p>
            <a:pPr algn="just"/>
            <a:r>
              <a:rPr lang="en-US" dirty="0" smtClean="0">
                <a:latin typeface="Calibri" pitchFamily="34" charset="0"/>
              </a:rPr>
              <a:t>The client/server model implies that there will be </a:t>
            </a:r>
            <a:r>
              <a:rPr lang="en-US" b="1" dirty="0" smtClean="0">
                <a:latin typeface="Calibri" pitchFamily="34" charset="0"/>
              </a:rPr>
              <a:t>multiple concurrent user access</a:t>
            </a:r>
            <a:r>
              <a:rPr lang="en-US" dirty="0" smtClean="0">
                <a:latin typeface="Calibri" pitchFamily="34" charset="0"/>
              </a:rPr>
              <a:t>. </a:t>
            </a:r>
          </a:p>
          <a:p>
            <a:pPr algn="just"/>
            <a:r>
              <a:rPr lang="en-US" dirty="0" smtClean="0">
                <a:latin typeface="Calibri" pitchFamily="34" charset="0"/>
              </a:rPr>
              <a:t>The database engine must be able to manage this access without requiring every developer to write well-behaved applications.</a:t>
            </a:r>
          </a:p>
          <a:p>
            <a:pPr algn="just"/>
            <a:r>
              <a:rPr lang="en-US" dirty="0" smtClean="0">
                <a:latin typeface="Calibri" pitchFamily="34" charset="0"/>
              </a:rPr>
              <a:t>The following features must be part of the database engine:</a:t>
            </a:r>
          </a:p>
          <a:p>
            <a:pPr lvl="1" algn="just"/>
            <a:r>
              <a:rPr lang="en-US" b="1" dirty="0" smtClean="0">
                <a:latin typeface="Calibri" pitchFamily="34" charset="0"/>
              </a:rPr>
              <a:t>Locking mechanisms to guarantee data integrity</a:t>
            </a:r>
          </a:p>
          <a:p>
            <a:pPr lvl="1" algn="just"/>
            <a:r>
              <a:rPr lang="en-US" b="1" dirty="0" smtClean="0">
                <a:latin typeface="Calibri" pitchFamily="34" charset="0"/>
              </a:rPr>
              <a:t>Deadlock detection and prevention</a:t>
            </a:r>
          </a:p>
          <a:p>
            <a:pPr lvl="1" algn="just"/>
            <a:r>
              <a:rPr lang="en-US" b="1" dirty="0" smtClean="0">
                <a:latin typeface="Calibri" pitchFamily="34" charset="0"/>
              </a:rPr>
              <a:t>Multithreaded application processing</a:t>
            </a:r>
          </a:p>
          <a:p>
            <a:pPr lvl="1" algn="just"/>
            <a:r>
              <a:rPr lang="en-US" b="1" dirty="0" smtClean="0">
                <a:latin typeface="Calibri" pitchFamily="34" charset="0"/>
              </a:rPr>
              <a:t>User access to multiple databases on multiple servers</a:t>
            </a:r>
            <a:endParaRPr lang="en-US" b="1" dirty="0">
              <a:latin typeface="Calibri"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lstStyle/>
          <a:p>
            <a:pPr algn="just">
              <a:buNone/>
            </a:pPr>
            <a:r>
              <a:rPr lang="en-US" b="1" dirty="0" smtClean="0"/>
              <a:t>OODBMS</a:t>
            </a:r>
          </a:p>
          <a:p>
            <a:pPr algn="just"/>
            <a:r>
              <a:rPr lang="en-US" dirty="0" smtClean="0"/>
              <a:t>Object-oriented database management systems provide support for complex data structures: such as compound documents, CASE entity relationship models, financial models, and CAD/CAM drawings.</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smtClean="0">
                <a:latin typeface="Calibri" pitchFamily="34" charset="0"/>
              </a:rPr>
              <a:t>Communications Services</a:t>
            </a:r>
            <a:endParaRPr lang="en-US" dirty="0">
              <a:latin typeface="Calibri" pitchFamily="34" charset="0"/>
            </a:endParaRPr>
          </a:p>
        </p:txBody>
      </p:sp>
      <p:sp>
        <p:nvSpPr>
          <p:cNvPr id="3" name="Content Placeholder 2"/>
          <p:cNvSpPr>
            <a:spLocks noGrp="1"/>
          </p:cNvSpPr>
          <p:nvPr>
            <p:ph idx="1"/>
          </p:nvPr>
        </p:nvSpPr>
        <p:spPr/>
        <p:txBody>
          <a:bodyPr/>
          <a:lstStyle/>
          <a:p>
            <a:pPr algn="just"/>
            <a:r>
              <a:rPr lang="en-US" dirty="0" smtClean="0">
                <a:latin typeface="Calibri" pitchFamily="34" charset="0"/>
              </a:rPr>
              <a:t>Client/server applications require LAN and WAN communication services. </a:t>
            </a:r>
          </a:p>
          <a:p>
            <a:pPr algn="just"/>
            <a:r>
              <a:rPr lang="en-US" dirty="0" smtClean="0">
                <a:latin typeface="Calibri" pitchFamily="34" charset="0"/>
              </a:rPr>
              <a:t>Basic LAN services are integral to the NOS. </a:t>
            </a:r>
          </a:p>
          <a:p>
            <a:pPr algn="just"/>
            <a:r>
              <a:rPr lang="en-US" dirty="0" smtClean="0">
                <a:latin typeface="Calibri" pitchFamily="34" charset="0"/>
              </a:rPr>
              <a:t>WAN services are provided by various communications server products.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itchFamily="34" charset="0"/>
              </a:rPr>
              <a:t>Security Services</a:t>
            </a:r>
            <a:endParaRPr lang="en-US" dirty="0">
              <a:latin typeface="Calibri" pitchFamily="34" charset="0"/>
            </a:endParaRPr>
          </a:p>
        </p:txBody>
      </p:sp>
      <p:sp>
        <p:nvSpPr>
          <p:cNvPr id="3" name="Content Placeholder 2"/>
          <p:cNvSpPr>
            <a:spLocks noGrp="1"/>
          </p:cNvSpPr>
          <p:nvPr>
            <p:ph idx="1"/>
          </p:nvPr>
        </p:nvSpPr>
        <p:spPr>
          <a:xfrm>
            <a:off x="1143000" y="1447800"/>
            <a:ext cx="7790688" cy="5105400"/>
          </a:xfrm>
        </p:spPr>
        <p:txBody>
          <a:bodyPr>
            <a:normAutofit fontScale="92500" lnSpcReduction="20000"/>
          </a:bodyPr>
          <a:lstStyle/>
          <a:p>
            <a:pPr algn="just"/>
            <a:r>
              <a:rPr lang="en-US" dirty="0" smtClean="0">
                <a:latin typeface="Calibri" pitchFamily="34" charset="0"/>
              </a:rPr>
              <a:t>Client/server applications require similar security services to those provided by host environments. </a:t>
            </a:r>
          </a:p>
          <a:p>
            <a:pPr algn="just"/>
            <a:r>
              <a:rPr lang="en-US" b="1" dirty="0" smtClean="0">
                <a:latin typeface="Calibri" pitchFamily="34" charset="0"/>
              </a:rPr>
              <a:t>Every user should be required to log in with a user ID and password. </a:t>
            </a:r>
          </a:p>
          <a:p>
            <a:pPr algn="just"/>
            <a:r>
              <a:rPr lang="en-US" dirty="0" smtClean="0">
                <a:latin typeface="Calibri" pitchFamily="34" charset="0"/>
              </a:rPr>
              <a:t>If passwords might become visible to unauthorized users, the security server should insist that passwords be changed regularly. </a:t>
            </a:r>
          </a:p>
          <a:p>
            <a:pPr algn="just"/>
            <a:r>
              <a:rPr lang="en-US" dirty="0" smtClean="0">
                <a:latin typeface="Calibri" pitchFamily="34" charset="0"/>
              </a:rPr>
              <a:t>The enterprise on the desk implies that a single logon ID and logon sequence is used to gain the authority once to access all information and process for the user has a need and right of access. </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400800"/>
          </a:xfrm>
        </p:spPr>
        <p:txBody>
          <a:bodyPr>
            <a:normAutofit fontScale="92500" lnSpcReduction="20000"/>
          </a:bodyPr>
          <a:lstStyle/>
          <a:p>
            <a:pPr algn="just"/>
            <a:r>
              <a:rPr lang="en-US" dirty="0" smtClean="0">
                <a:latin typeface="Calibri" pitchFamily="34" charset="0"/>
              </a:rPr>
              <a:t>Because data may be stored in a less physically secure area, </a:t>
            </a:r>
            <a:r>
              <a:rPr lang="en-US" b="1" dirty="0" smtClean="0">
                <a:latin typeface="Calibri" pitchFamily="34" charset="0"/>
              </a:rPr>
              <a:t>the option should exist to store data in an encrypted form. </a:t>
            </a:r>
          </a:p>
          <a:p>
            <a:pPr algn="just"/>
            <a:r>
              <a:rPr lang="en-US" dirty="0" smtClean="0">
                <a:latin typeface="Calibri" pitchFamily="34" charset="0"/>
              </a:rPr>
              <a:t>A combination of the user ID and password should be required to decrypt the data. </a:t>
            </a:r>
          </a:p>
          <a:p>
            <a:pPr algn="just"/>
            <a:r>
              <a:rPr lang="en-US" dirty="0" smtClean="0">
                <a:latin typeface="Calibri" pitchFamily="34" charset="0"/>
              </a:rPr>
              <a:t>New options, such </a:t>
            </a:r>
            <a:r>
              <a:rPr lang="en-US" b="1" dirty="0" smtClean="0">
                <a:latin typeface="Calibri" pitchFamily="34" charset="0"/>
              </a:rPr>
              <a:t>as </a:t>
            </a:r>
            <a:r>
              <a:rPr lang="en-US" b="1" dirty="0" err="1" smtClean="0">
                <a:latin typeface="Calibri" pitchFamily="34" charset="0"/>
              </a:rPr>
              <a:t>floppyless</a:t>
            </a:r>
            <a:r>
              <a:rPr lang="en-US" b="1" dirty="0" smtClean="0">
                <a:latin typeface="Calibri" pitchFamily="34" charset="0"/>
              </a:rPr>
              <a:t> workstations with integrated data encryption standard (DES) coprocessors</a:t>
            </a:r>
            <a:r>
              <a:rPr lang="en-US" dirty="0" smtClean="0">
                <a:latin typeface="Calibri" pitchFamily="34" charset="0"/>
              </a:rPr>
              <a:t>, are available. </a:t>
            </a:r>
          </a:p>
          <a:p>
            <a:pPr algn="just"/>
            <a:r>
              <a:rPr lang="en-US" dirty="0" smtClean="0">
                <a:latin typeface="Calibri" pitchFamily="34" charset="0"/>
              </a:rPr>
              <a:t>These products automatically encrypt or decrypt data written or read to disk or a communication line. </a:t>
            </a:r>
          </a:p>
          <a:p>
            <a:pPr algn="just"/>
            <a:r>
              <a:rPr lang="en-US" dirty="0" smtClean="0">
                <a:latin typeface="Calibri" pitchFamily="34" charset="0"/>
              </a:rPr>
              <a:t>The encryption and decryption are done using the DES algorithm and the user password. </a:t>
            </a:r>
          </a:p>
          <a:p>
            <a:pPr algn="just"/>
            <a:r>
              <a:rPr lang="en-US" dirty="0" smtClean="0">
                <a:latin typeface="Calibri" pitchFamily="34" charset="0"/>
              </a:rPr>
              <a:t>This ensures that no unauthorized user can access stored data or communications data.</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Autofit/>
          </a:bodyPr>
          <a:lstStyle/>
          <a:p>
            <a:pPr algn="ctr"/>
            <a:r>
              <a:rPr lang="en-US" sz="3200" dirty="0" smtClean="0">
                <a:latin typeface="Calibri" pitchFamily="34" charset="0"/>
              </a:rPr>
              <a:t>The Network Operating System (NOS) </a:t>
            </a:r>
            <a:endParaRPr lang="en-US" sz="3200" dirty="0">
              <a:latin typeface="Calibri" pitchFamily="34" charset="0"/>
            </a:endParaRPr>
          </a:p>
        </p:txBody>
      </p:sp>
      <p:sp>
        <p:nvSpPr>
          <p:cNvPr id="3" name="Content Placeholder 2"/>
          <p:cNvSpPr>
            <a:spLocks noGrp="1"/>
          </p:cNvSpPr>
          <p:nvPr>
            <p:ph idx="1"/>
          </p:nvPr>
        </p:nvSpPr>
        <p:spPr>
          <a:xfrm>
            <a:off x="1435608" y="1066800"/>
            <a:ext cx="7498080" cy="5181600"/>
          </a:xfrm>
        </p:spPr>
        <p:txBody>
          <a:bodyPr>
            <a:normAutofit/>
          </a:bodyPr>
          <a:lstStyle/>
          <a:p>
            <a:r>
              <a:rPr lang="en-US" sz="2800" dirty="0" smtClean="0">
                <a:latin typeface="Calibri" pitchFamily="34" charset="0"/>
              </a:rPr>
              <a:t>The network operating system (NOS) provides the services not available from the client OS.</a:t>
            </a:r>
          </a:p>
          <a:p>
            <a:pPr lvl="2"/>
            <a:r>
              <a:rPr lang="en-US" sz="2800" dirty="0" smtClean="0">
                <a:latin typeface="Calibri" pitchFamily="34" charset="0"/>
              </a:rPr>
              <a:t>Novell NetWare</a:t>
            </a:r>
          </a:p>
          <a:p>
            <a:pPr lvl="2"/>
            <a:r>
              <a:rPr lang="en-US" sz="2800" dirty="0" smtClean="0">
                <a:latin typeface="Calibri" pitchFamily="34" charset="0"/>
              </a:rPr>
              <a:t>LAN Manager</a:t>
            </a:r>
          </a:p>
          <a:p>
            <a:pPr lvl="2"/>
            <a:r>
              <a:rPr lang="en-US" sz="2800" dirty="0" smtClean="0">
                <a:latin typeface="Calibri" pitchFamily="34" charset="0"/>
              </a:rPr>
              <a:t>IBM LAN Server</a:t>
            </a:r>
          </a:p>
          <a:p>
            <a:pPr lvl="2"/>
            <a:r>
              <a:rPr lang="en-US" sz="2800" dirty="0" smtClean="0">
                <a:latin typeface="Calibri" pitchFamily="34" charset="0"/>
              </a:rPr>
              <a:t>Banyan VINES</a:t>
            </a:r>
          </a:p>
          <a:p>
            <a:pPr lvl="2"/>
            <a:r>
              <a:rPr lang="en-US" sz="2800" dirty="0" smtClean="0">
                <a:latin typeface="Calibri" pitchFamily="34" charset="0"/>
              </a:rPr>
              <a:t>PC Network File Services (NFS)</a:t>
            </a:r>
            <a:endParaRPr lang="en-US" sz="2800" dirty="0">
              <a:latin typeface="Calibri"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1162"/>
          </a:xfrm>
        </p:spPr>
        <p:txBody>
          <a:bodyPr>
            <a:normAutofit fontScale="90000"/>
          </a:bodyPr>
          <a:lstStyle/>
          <a:p>
            <a:pPr algn="ctr"/>
            <a:r>
              <a:rPr lang="en-US" b="1" dirty="0" smtClean="0">
                <a:latin typeface="Calibri" pitchFamily="34" charset="0"/>
              </a:rPr>
              <a:t>Novell NetWare</a:t>
            </a:r>
            <a:endParaRPr lang="en-US" dirty="0">
              <a:latin typeface="Calibri" pitchFamily="34" charset="0"/>
            </a:endParaRPr>
          </a:p>
        </p:txBody>
      </p:sp>
      <p:sp>
        <p:nvSpPr>
          <p:cNvPr id="3" name="Content Placeholder 2"/>
          <p:cNvSpPr>
            <a:spLocks noGrp="1"/>
          </p:cNvSpPr>
          <p:nvPr>
            <p:ph idx="1"/>
          </p:nvPr>
        </p:nvSpPr>
        <p:spPr>
          <a:xfrm>
            <a:off x="1066800" y="990600"/>
            <a:ext cx="7866888" cy="5486400"/>
          </a:xfrm>
        </p:spPr>
        <p:txBody>
          <a:bodyPr>
            <a:normAutofit lnSpcReduction="10000"/>
          </a:bodyPr>
          <a:lstStyle/>
          <a:p>
            <a:pPr algn="just"/>
            <a:r>
              <a:rPr lang="en-US" dirty="0" smtClean="0">
                <a:latin typeface="Calibri" pitchFamily="34" charset="0"/>
              </a:rPr>
              <a:t>NetWare is a family of LAN products with support for IBM PC-compatible and Apple Macintosh clients, and IBM PC-compatible servers. </a:t>
            </a:r>
          </a:p>
          <a:p>
            <a:pPr algn="just"/>
            <a:r>
              <a:rPr lang="en-US" dirty="0" smtClean="0">
                <a:latin typeface="Calibri" pitchFamily="34" charset="0"/>
              </a:rPr>
              <a:t>NetWare is a </a:t>
            </a:r>
            <a:r>
              <a:rPr lang="en-US" b="1" dirty="0" smtClean="0">
                <a:latin typeface="Calibri" pitchFamily="34" charset="0"/>
              </a:rPr>
              <a:t>proprietary NOS </a:t>
            </a:r>
            <a:r>
              <a:rPr lang="en-US" dirty="0" smtClean="0">
                <a:latin typeface="Calibri" pitchFamily="34" charset="0"/>
              </a:rPr>
              <a:t>in the strict sense that it does not require another OS, such as DOS, Windows, Windows NT, OS/2, Mac System 7, or UNIX to run on a server.</a:t>
            </a:r>
          </a:p>
          <a:p>
            <a:pPr algn="just"/>
            <a:r>
              <a:rPr lang="en-US" dirty="0" smtClean="0">
                <a:latin typeface="Calibri" pitchFamily="34" charset="0"/>
              </a:rPr>
              <a:t>NetWare provides the premier LAN environment for </a:t>
            </a:r>
            <a:r>
              <a:rPr lang="en-US" b="1" dirty="0" smtClean="0">
                <a:latin typeface="Calibri" pitchFamily="34" charset="0"/>
              </a:rPr>
              <a:t>file and printer resource sharing</a:t>
            </a:r>
            <a:r>
              <a:rPr lang="en-US" dirty="0" smtClean="0">
                <a:latin typeface="Calibri" pitchFamily="34" charset="0"/>
              </a:rPr>
              <a:t>.</a:t>
            </a:r>
            <a:endParaRPr lang="en-US" dirty="0">
              <a:latin typeface="Calibri"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019800"/>
          </a:xfrm>
        </p:spPr>
        <p:txBody>
          <a:bodyPr>
            <a:normAutofit/>
          </a:bodyPr>
          <a:lstStyle/>
          <a:p>
            <a:pPr algn="just"/>
            <a:r>
              <a:rPr lang="en-US" dirty="0" smtClean="0">
                <a:latin typeface="Calibri" pitchFamily="34" charset="0"/>
              </a:rPr>
              <a:t>It had 62 percent of the market share in 1993. </a:t>
            </a:r>
          </a:p>
          <a:p>
            <a:pPr algn="just"/>
            <a:r>
              <a:rPr lang="en-US" dirty="0" smtClean="0">
                <a:latin typeface="Calibri" pitchFamily="34" charset="0"/>
              </a:rPr>
              <a:t>It is widely installed as the </a:t>
            </a:r>
            <a:r>
              <a:rPr lang="en-US" b="1" dirty="0" smtClean="0">
                <a:latin typeface="Calibri" pitchFamily="34" charset="0"/>
              </a:rPr>
              <a:t>standard product</a:t>
            </a:r>
            <a:r>
              <a:rPr lang="en-US" dirty="0" smtClean="0">
                <a:latin typeface="Calibri" pitchFamily="34" charset="0"/>
              </a:rPr>
              <a:t> in many organizations.</a:t>
            </a:r>
          </a:p>
          <a:p>
            <a:pPr algn="just"/>
            <a:r>
              <a:rPr lang="en-US" b="1" i="1" dirty="0" smtClean="0">
                <a:latin typeface="Calibri" pitchFamily="34" charset="0"/>
              </a:rPr>
              <a:t>NetWare is the original LAN NOS for the PC world.</a:t>
            </a:r>
            <a:r>
              <a:rPr lang="en-US" dirty="0" smtClean="0">
                <a:latin typeface="Calibri" pitchFamily="34" charset="0"/>
              </a:rPr>
              <a:t> </a:t>
            </a:r>
          </a:p>
          <a:p>
            <a:pPr algn="just"/>
            <a:r>
              <a:rPr lang="en-US" dirty="0" smtClean="0">
                <a:latin typeface="Calibri" pitchFamily="34" charset="0"/>
              </a:rPr>
              <a:t>It incorporates many of the ease-of-use features required for sharing printers, data, software, and communications lines.</a:t>
            </a:r>
          </a:p>
          <a:p>
            <a:pPr algn="just">
              <a:buNone/>
            </a:pPr>
            <a:endParaRPr lang="en-US" dirty="0">
              <a:latin typeface="Calibri"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5029200"/>
            <a:ext cx="7714488" cy="1219200"/>
          </a:xfrm>
        </p:spPr>
        <p:txBody>
          <a:bodyPr>
            <a:normAutofit fontScale="92500" lnSpcReduction="20000"/>
          </a:bodyPr>
          <a:lstStyle/>
          <a:p>
            <a:pPr algn="just"/>
            <a:r>
              <a:rPr lang="en-US" dirty="0" smtClean="0">
                <a:latin typeface="Calibri" pitchFamily="34" charset="0"/>
              </a:rPr>
              <a:t>Figure shows the major components of the NetWare architecture, illustrating client and server functions.</a:t>
            </a:r>
            <a:endParaRPr lang="en-US" dirty="0">
              <a:latin typeface="Calibri" pitchFamily="34" charset="0"/>
            </a:endParaRPr>
          </a:p>
        </p:txBody>
      </p:sp>
      <p:pic>
        <p:nvPicPr>
          <p:cNvPr id="58370" name="Picture 2"/>
          <p:cNvPicPr>
            <a:picLocks noChangeAspect="1" noChangeArrowheads="1"/>
          </p:cNvPicPr>
          <p:nvPr/>
        </p:nvPicPr>
        <p:blipFill>
          <a:blip r:embed="rId2"/>
          <a:srcRect/>
          <a:stretch>
            <a:fillRect/>
          </a:stretch>
        </p:blipFill>
        <p:spPr bwMode="auto">
          <a:xfrm>
            <a:off x="1752600" y="152400"/>
            <a:ext cx="6296025" cy="4714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43088" cy="6629400"/>
          </a:xfrm>
        </p:spPr>
        <p:txBody>
          <a:bodyPr>
            <a:normAutofit fontScale="92500" lnSpcReduction="20000"/>
          </a:bodyPr>
          <a:lstStyle/>
          <a:p>
            <a:pPr algn="just"/>
            <a:r>
              <a:rPr lang="en-US" dirty="0" smtClean="0">
                <a:latin typeface="Calibri" pitchFamily="34" charset="0"/>
              </a:rPr>
              <a:t>It is still possible for some of these services to be provided by the client workstation. </a:t>
            </a:r>
          </a:p>
          <a:p>
            <a:pPr algn="just"/>
            <a:r>
              <a:rPr lang="en-US" dirty="0" smtClean="0">
                <a:latin typeface="Calibri" pitchFamily="34" charset="0"/>
              </a:rPr>
              <a:t>The local disk drives may be labeled A: and C: and the remote drives labeled D:, E:, and F:.</a:t>
            </a:r>
          </a:p>
          <a:p>
            <a:pPr algn="just"/>
            <a:r>
              <a:rPr lang="en-US" dirty="0" smtClean="0">
                <a:latin typeface="Calibri" pitchFamily="34" charset="0"/>
              </a:rPr>
              <a:t>How does redirection work?</a:t>
            </a:r>
          </a:p>
          <a:p>
            <a:pPr marL="916686" lvl="1" indent="-514350" algn="just">
              <a:buFont typeface="+mj-lt"/>
              <a:buAutoNum type="arabicPeriod"/>
            </a:pPr>
            <a:r>
              <a:rPr lang="en-US" dirty="0" smtClean="0">
                <a:latin typeface="Calibri" pitchFamily="34" charset="0"/>
              </a:rPr>
              <a:t>Any request for drive A: or C: is passed through to the local file system by the redirection software. Requests for other drives are passed to the server operating system. Printers are accessed through virtual serial and parallel ports defined by the NOS redirector software. </a:t>
            </a:r>
          </a:p>
          <a:p>
            <a:pPr marL="916686" lvl="1" indent="-514350" algn="just">
              <a:buFont typeface="+mj-lt"/>
              <a:buAutoNum type="arabicPeriod"/>
            </a:pPr>
            <a:r>
              <a:rPr lang="en-US" dirty="0" smtClean="0">
                <a:latin typeface="Calibri" pitchFamily="34" charset="0"/>
              </a:rPr>
              <a:t>The NOS requester software constructs the remote procedure call (RPC) to include the API call to the NOS server.</a:t>
            </a:r>
          </a:p>
          <a:p>
            <a:pPr marL="916686" lvl="1" indent="-514350" algn="just">
              <a:buFont typeface="+mj-lt"/>
              <a:buAutoNum type="arabicPeriod"/>
            </a:pPr>
            <a:r>
              <a:rPr lang="en-US" dirty="0" smtClean="0">
                <a:latin typeface="Calibri" pitchFamily="34" charset="0"/>
              </a:rPr>
              <a:t>The NOS server then processes the request as if it were executed locally and ships the response back to the application.</a:t>
            </a:r>
            <a:endParaRPr lang="en-US" dirty="0">
              <a:latin typeface="Calibri"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620000" cy="6019800"/>
          </a:xfrm>
        </p:spPr>
        <p:txBody>
          <a:bodyPr>
            <a:normAutofit fontScale="92500" lnSpcReduction="10000"/>
          </a:bodyPr>
          <a:lstStyle/>
          <a:p>
            <a:pPr algn="just"/>
            <a:r>
              <a:rPr lang="en-US" dirty="0" smtClean="0">
                <a:latin typeface="Calibri" pitchFamily="34" charset="0"/>
              </a:rPr>
              <a:t>Novell has committed to move NetWare to an open architecture. </a:t>
            </a:r>
          </a:p>
          <a:p>
            <a:pPr algn="just"/>
            <a:r>
              <a:rPr lang="en-US" dirty="0" smtClean="0">
                <a:latin typeface="Calibri" pitchFamily="34" charset="0"/>
              </a:rPr>
              <a:t>Through the use of </a:t>
            </a:r>
            <a:r>
              <a:rPr lang="en-US" b="1" dirty="0" smtClean="0">
                <a:latin typeface="Calibri" pitchFamily="34" charset="0"/>
              </a:rPr>
              <a:t>open protocol technology (OPT)</a:t>
            </a:r>
            <a:r>
              <a:rPr lang="en-US" dirty="0" smtClean="0">
                <a:latin typeface="Calibri" pitchFamily="34" charset="0"/>
              </a:rPr>
              <a:t>, Novell makes NetWare fully </a:t>
            </a:r>
            <a:r>
              <a:rPr lang="en-US" b="1" dirty="0" smtClean="0">
                <a:latin typeface="Calibri" pitchFamily="34" charset="0"/>
              </a:rPr>
              <a:t>network protocol independent. </a:t>
            </a:r>
          </a:p>
          <a:p>
            <a:pPr algn="just"/>
            <a:r>
              <a:rPr lang="en-US" dirty="0" smtClean="0">
                <a:latin typeface="Calibri" pitchFamily="34" charset="0"/>
              </a:rPr>
              <a:t>Two standardized interfaces - </a:t>
            </a:r>
            <a:r>
              <a:rPr lang="en-US" b="1" dirty="0" smtClean="0">
                <a:latin typeface="Calibri" pitchFamily="34" charset="0"/>
              </a:rPr>
              <a:t>open </a:t>
            </a:r>
            <a:r>
              <a:rPr lang="en-US" b="1" dirty="0" err="1" smtClean="0">
                <a:latin typeface="Calibri" pitchFamily="34" charset="0"/>
              </a:rPr>
              <a:t>datalink</a:t>
            </a:r>
            <a:r>
              <a:rPr lang="en-US" b="1" dirty="0" smtClean="0">
                <a:latin typeface="Calibri" pitchFamily="34" charset="0"/>
              </a:rPr>
              <a:t> interface (ODI) </a:t>
            </a:r>
            <a:r>
              <a:rPr lang="en-US" dirty="0" smtClean="0">
                <a:latin typeface="Calibri" pitchFamily="34" charset="0"/>
              </a:rPr>
              <a:t>and </a:t>
            </a:r>
            <a:r>
              <a:rPr lang="en-US" b="1" dirty="0" smtClean="0">
                <a:latin typeface="Calibri" pitchFamily="34" charset="0"/>
              </a:rPr>
              <a:t>NetWare Streams  </a:t>
            </a:r>
            <a:r>
              <a:rPr lang="en-US" dirty="0" smtClean="0">
                <a:latin typeface="Calibri" pitchFamily="34" charset="0"/>
              </a:rPr>
              <a:t>-enable</a:t>
            </a:r>
            <a:r>
              <a:rPr lang="en-US" b="1" dirty="0" smtClean="0">
                <a:latin typeface="Calibri" pitchFamily="34" charset="0"/>
              </a:rPr>
              <a:t> </a:t>
            </a:r>
            <a:r>
              <a:rPr lang="en-US" dirty="0" smtClean="0">
                <a:latin typeface="Calibri" pitchFamily="34" charset="0"/>
              </a:rPr>
              <a:t>other vendors to develop products for the NetWare environment. </a:t>
            </a:r>
          </a:p>
          <a:p>
            <a:pPr algn="just"/>
            <a:r>
              <a:rPr lang="en-US" dirty="0" smtClean="0">
                <a:latin typeface="Calibri" pitchFamily="34" charset="0"/>
              </a:rPr>
              <a:t>This facilitates its integration into other platforms. </a:t>
            </a:r>
          </a:p>
          <a:p>
            <a:pPr algn="just"/>
            <a:r>
              <a:rPr lang="en-US" dirty="0" smtClean="0">
                <a:latin typeface="Calibri" pitchFamily="34" charset="0"/>
              </a:rPr>
              <a:t>Figure 4.5 outlines the </a:t>
            </a:r>
            <a:r>
              <a:rPr lang="en-US" b="1" dirty="0" smtClean="0">
                <a:latin typeface="Calibri" pitchFamily="34" charset="0"/>
              </a:rPr>
              <a:t>NetWare open architecture.</a:t>
            </a:r>
            <a:endParaRPr lang="en-US" b="1" dirty="0">
              <a:latin typeface="Calibri"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srcRect/>
          <a:stretch>
            <a:fillRect/>
          </a:stretch>
        </p:blipFill>
        <p:spPr bwMode="auto">
          <a:xfrm>
            <a:off x="2209800" y="457200"/>
            <a:ext cx="5210175" cy="56668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85800"/>
            <a:ext cx="7498080" cy="5562600"/>
          </a:xfrm>
        </p:spPr>
        <p:txBody>
          <a:bodyPr/>
          <a:lstStyle/>
          <a:p>
            <a:r>
              <a:rPr lang="en-US" dirty="0" smtClean="0">
                <a:latin typeface="Calibri" pitchFamily="34" charset="0"/>
              </a:rPr>
              <a:t>NCP IPX- </a:t>
            </a:r>
            <a:r>
              <a:rPr lang="en-US" b="1" dirty="0" smtClean="0">
                <a:latin typeface="Calibri" pitchFamily="34" charset="0"/>
              </a:rPr>
              <a:t>Internetwork Packet Exchange </a:t>
            </a:r>
            <a:r>
              <a:rPr lang="en-US" dirty="0" smtClean="0">
                <a:latin typeface="Calibri" pitchFamily="34" charset="0"/>
              </a:rPr>
              <a:t>using Novell Netware OS </a:t>
            </a:r>
          </a:p>
          <a:p>
            <a:r>
              <a:rPr lang="en-US" dirty="0" smtClean="0">
                <a:latin typeface="Calibri" pitchFamily="34" charset="0"/>
              </a:rPr>
              <a:t>NCP - Netware Core Protocol</a:t>
            </a:r>
          </a:p>
          <a:p>
            <a:r>
              <a:rPr lang="en-US" dirty="0" smtClean="0">
                <a:latin typeface="Calibri" pitchFamily="34" charset="0"/>
              </a:rPr>
              <a:t>SMB – Server Message Block protocol</a:t>
            </a:r>
          </a:p>
          <a:p>
            <a:r>
              <a:rPr lang="en-US" dirty="0" err="1" smtClean="0">
                <a:latin typeface="Calibri" pitchFamily="34" charset="0"/>
              </a:rPr>
              <a:t>Netbeui</a:t>
            </a:r>
            <a:r>
              <a:rPr lang="en-US" dirty="0" smtClean="0">
                <a:latin typeface="Calibri" pitchFamily="34" charset="0"/>
              </a:rPr>
              <a:t> – NetBIOS Extended User Interface.</a:t>
            </a:r>
          </a:p>
          <a:p>
            <a:r>
              <a:rPr lang="en-US" dirty="0" smtClean="0">
                <a:latin typeface="Calibri" pitchFamily="34" charset="0"/>
              </a:rPr>
              <a:t>XNS – Xerox Network Services.</a:t>
            </a:r>
          </a:p>
          <a:p>
            <a:endParaRPr lang="en-US" dirty="0">
              <a:latin typeface="Calibri"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019800"/>
          </a:xfrm>
        </p:spPr>
        <p:txBody>
          <a:bodyPr>
            <a:normAutofit fontScale="92500"/>
          </a:bodyPr>
          <a:lstStyle/>
          <a:p>
            <a:pPr algn="just"/>
            <a:r>
              <a:rPr lang="en-US" dirty="0" smtClean="0">
                <a:latin typeface="Calibri" pitchFamily="34" charset="0"/>
              </a:rPr>
              <a:t>Client workstations can use Mac System 7, OS/2, DOS, Windows, Windows NT, NetWare, or UNIX NFS operating environments. </a:t>
            </a:r>
          </a:p>
          <a:p>
            <a:pPr algn="just"/>
            <a:r>
              <a:rPr lang="en-US" dirty="0" smtClean="0">
                <a:latin typeface="Calibri" pitchFamily="34" charset="0"/>
              </a:rPr>
              <a:t>OS/2, Windows NT, and UNIX servers may be installed on the same LAN as NetWare servers to provide support for products that require these platforms.</a:t>
            </a:r>
          </a:p>
          <a:p>
            <a:pPr algn="just"/>
            <a:r>
              <a:rPr lang="en-US" dirty="0" smtClean="0">
                <a:latin typeface="Calibri" pitchFamily="34" charset="0"/>
              </a:rPr>
              <a:t>Novell's goal is to provide </a:t>
            </a:r>
            <a:r>
              <a:rPr lang="en-US" b="1" dirty="0" smtClean="0">
                <a:latin typeface="Calibri" pitchFamily="34" charset="0"/>
              </a:rPr>
              <a:t>NetWare services totally independent of network media, network transport protocols, client/server protocols, and server and client operating systems, at each layer of network design</a:t>
            </a:r>
            <a:r>
              <a:rPr lang="en-US" dirty="0" smtClean="0">
                <a:latin typeface="Calibri" pitchFamily="34" charset="0"/>
              </a:rPr>
              <a:t>.</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04800"/>
            <a:ext cx="7562088" cy="5943600"/>
          </a:xfrm>
        </p:spPr>
        <p:txBody>
          <a:bodyPr>
            <a:normAutofit fontScale="92500" lnSpcReduction="20000"/>
          </a:bodyPr>
          <a:lstStyle/>
          <a:p>
            <a:pPr algn="just"/>
            <a:r>
              <a:rPr lang="en-US" dirty="0" smtClean="0">
                <a:latin typeface="Calibri" pitchFamily="34" charset="0"/>
              </a:rPr>
              <a:t>Adv: </a:t>
            </a:r>
          </a:p>
          <a:p>
            <a:pPr lvl="1" algn="just"/>
            <a:r>
              <a:rPr lang="en-US" dirty="0" smtClean="0">
                <a:latin typeface="Calibri" pitchFamily="34" charset="0"/>
              </a:rPr>
              <a:t>high performance</a:t>
            </a:r>
          </a:p>
          <a:p>
            <a:pPr lvl="1" algn="just"/>
            <a:r>
              <a:rPr lang="en-US" dirty="0" smtClean="0">
                <a:latin typeface="Calibri" pitchFamily="34" charset="0"/>
              </a:rPr>
              <a:t>low resource requirements</a:t>
            </a:r>
          </a:p>
          <a:p>
            <a:pPr lvl="1" algn="just"/>
            <a:r>
              <a:rPr lang="en-US" dirty="0" smtClean="0">
                <a:latin typeface="Calibri" pitchFamily="34" charset="0"/>
              </a:rPr>
              <a:t>relative ease of use</a:t>
            </a:r>
          </a:p>
          <a:p>
            <a:pPr algn="just"/>
            <a:r>
              <a:rPr lang="en-US" dirty="0" smtClean="0">
                <a:latin typeface="Calibri" pitchFamily="34" charset="0"/>
              </a:rPr>
              <a:t>Standard applications cannot run on the server processor, because NetWare does not provide compatible APIs. </a:t>
            </a:r>
          </a:p>
          <a:p>
            <a:pPr algn="just"/>
            <a:r>
              <a:rPr lang="en-US" dirty="0" smtClean="0">
                <a:latin typeface="Calibri" pitchFamily="34" charset="0"/>
              </a:rPr>
              <a:t>Instead, NetWare provides a high performance capability called a </a:t>
            </a:r>
            <a:r>
              <a:rPr lang="en-US" b="1" dirty="0" smtClean="0">
                <a:latin typeface="Calibri" pitchFamily="34" charset="0"/>
              </a:rPr>
              <a:t>NetWare Loadable Module (NLM) </a:t>
            </a:r>
            <a:r>
              <a:rPr lang="en-US" dirty="0" smtClean="0">
                <a:latin typeface="Calibri" pitchFamily="34" charset="0"/>
              </a:rPr>
              <a:t>that enables database servers such as Sybase and Oracle, and communications servers such as Gateway Communications provides, to be linked into the NetWare NOS.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pPr algn="ctr"/>
            <a:r>
              <a:rPr lang="en-US" b="1" dirty="0" smtClean="0">
                <a:latin typeface="Calibri" pitchFamily="34" charset="0"/>
              </a:rPr>
              <a:t>LAN Manager</a:t>
            </a:r>
            <a:endParaRPr lang="en-US" dirty="0">
              <a:latin typeface="Calibri" pitchFamily="34" charset="0"/>
            </a:endParaRPr>
          </a:p>
        </p:txBody>
      </p:sp>
      <p:sp>
        <p:nvSpPr>
          <p:cNvPr id="3" name="Content Placeholder 2"/>
          <p:cNvSpPr>
            <a:spLocks noGrp="1"/>
          </p:cNvSpPr>
          <p:nvPr>
            <p:ph idx="1"/>
          </p:nvPr>
        </p:nvSpPr>
        <p:spPr>
          <a:xfrm>
            <a:off x="990600" y="1295400"/>
            <a:ext cx="7943088" cy="4953000"/>
          </a:xfrm>
        </p:spPr>
        <p:txBody>
          <a:bodyPr>
            <a:normAutofit lnSpcReduction="10000"/>
          </a:bodyPr>
          <a:lstStyle/>
          <a:p>
            <a:pPr algn="just"/>
            <a:r>
              <a:rPr lang="en-US" b="1" dirty="0" smtClean="0">
                <a:latin typeface="Calibri" pitchFamily="34" charset="0"/>
              </a:rPr>
              <a:t>LAN Manager </a:t>
            </a:r>
            <a:r>
              <a:rPr lang="en-US" dirty="0" smtClean="0">
                <a:latin typeface="Calibri" pitchFamily="34" charset="0"/>
              </a:rPr>
              <a:t>and its IBM derivative, </a:t>
            </a:r>
            <a:r>
              <a:rPr lang="en-US" b="1" dirty="0" smtClean="0">
                <a:latin typeface="Calibri" pitchFamily="34" charset="0"/>
              </a:rPr>
              <a:t>LAN Server</a:t>
            </a:r>
            <a:r>
              <a:rPr lang="en-US" dirty="0" smtClean="0">
                <a:latin typeface="Calibri" pitchFamily="34" charset="0"/>
              </a:rPr>
              <a:t>, are the standard products for use in client/server implementations using OS/2 as the server operating system. </a:t>
            </a:r>
          </a:p>
          <a:p>
            <a:pPr algn="just"/>
            <a:r>
              <a:rPr lang="en-US" b="1" dirty="0" smtClean="0">
                <a:latin typeface="Calibri" pitchFamily="34" charset="0"/>
              </a:rPr>
              <a:t>LAN Manager/X </a:t>
            </a:r>
            <a:r>
              <a:rPr lang="en-US" dirty="0" smtClean="0">
                <a:latin typeface="Calibri" pitchFamily="34" charset="0"/>
              </a:rPr>
              <a:t>is the standard product for client/server implementations using UNIX System V as the server operating system. </a:t>
            </a:r>
          </a:p>
          <a:p>
            <a:pPr algn="just"/>
            <a:r>
              <a:rPr lang="en-US" dirty="0" smtClean="0">
                <a:latin typeface="Calibri" pitchFamily="34" charset="0"/>
              </a:rPr>
              <a:t>Microsoft released its </a:t>
            </a:r>
            <a:r>
              <a:rPr lang="en-US" b="1" dirty="0" smtClean="0">
                <a:latin typeface="Calibri" pitchFamily="34" charset="0"/>
              </a:rPr>
              <a:t>Advanced Server </a:t>
            </a:r>
            <a:r>
              <a:rPr lang="en-US" dirty="0" smtClean="0">
                <a:latin typeface="Calibri" pitchFamily="34" charset="0"/>
              </a:rPr>
              <a:t>product with Windows NT in the third quarter of 1993.</a:t>
            </a:r>
            <a:endParaRPr lang="en-US" dirty="0">
              <a:latin typeface="Calibri"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6324600"/>
          </a:xfrm>
        </p:spPr>
        <p:txBody>
          <a:bodyPr>
            <a:normAutofit lnSpcReduction="10000"/>
          </a:bodyPr>
          <a:lstStyle/>
          <a:p>
            <a:pPr algn="just"/>
            <a:r>
              <a:rPr lang="en-US" dirty="0" smtClean="0">
                <a:latin typeface="Calibri" pitchFamily="34" charset="0"/>
              </a:rPr>
              <a:t>During 1994, it will be enhanced with support for the </a:t>
            </a:r>
            <a:r>
              <a:rPr lang="en-US" b="1" dirty="0" smtClean="0">
                <a:latin typeface="Calibri" pitchFamily="34" charset="0"/>
              </a:rPr>
              <a:t>Microsoft network management services </a:t>
            </a:r>
            <a:r>
              <a:rPr lang="en-US" dirty="0" smtClean="0">
                <a:latin typeface="Calibri" pitchFamily="34" charset="0"/>
              </a:rPr>
              <a:t>and </a:t>
            </a:r>
            <a:r>
              <a:rPr lang="en-US" b="1" dirty="0" smtClean="0">
                <a:latin typeface="Calibri" pitchFamily="34" charset="0"/>
              </a:rPr>
              <a:t>Banyan's Enterprise Network Services (ENS)</a:t>
            </a:r>
            <a:r>
              <a:rPr lang="en-US" dirty="0" smtClean="0">
                <a:latin typeface="Calibri" pitchFamily="34" charset="0"/>
              </a:rPr>
              <a:t>. </a:t>
            </a:r>
          </a:p>
          <a:p>
            <a:pPr algn="just"/>
            <a:r>
              <a:rPr lang="en-US" dirty="0" smtClean="0">
                <a:latin typeface="Calibri" pitchFamily="34" charset="0"/>
              </a:rPr>
              <a:t>Advanced Server is the natural migration path for existing Microsoft LAN Manager and IBM LAN Server customers.</a:t>
            </a:r>
          </a:p>
          <a:p>
            <a:pPr algn="just"/>
            <a:r>
              <a:rPr lang="en-US" dirty="0" smtClean="0">
                <a:latin typeface="Calibri" pitchFamily="34" charset="0"/>
              </a:rPr>
              <a:t>LAN Manager and Advanced Server provide client support for DOS, Windows, Windows NT, OS/2, and Mac System 7. </a:t>
            </a:r>
          </a:p>
          <a:p>
            <a:pPr algn="just"/>
            <a:r>
              <a:rPr lang="en-US" dirty="0" smtClean="0">
                <a:latin typeface="Calibri" pitchFamily="34" charset="0"/>
              </a:rPr>
              <a:t>Client workstations can access data from both NetWare and LAN Manager servers at the same time. </a:t>
            </a:r>
            <a:endParaRPr lang="en-US" dirty="0">
              <a:latin typeface="Calibri"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638288" cy="6019800"/>
          </a:xfrm>
        </p:spPr>
        <p:txBody>
          <a:bodyPr>
            <a:normAutofit lnSpcReduction="10000"/>
          </a:bodyPr>
          <a:lstStyle/>
          <a:p>
            <a:pPr algn="just"/>
            <a:r>
              <a:rPr lang="en-US" dirty="0" smtClean="0">
                <a:latin typeface="Calibri" pitchFamily="34" charset="0"/>
              </a:rPr>
              <a:t>LAN Manager supports </a:t>
            </a:r>
            <a:r>
              <a:rPr lang="en-US" b="1" dirty="0" smtClean="0">
                <a:latin typeface="Calibri" pitchFamily="34" charset="0"/>
              </a:rPr>
              <a:t>NetBIOS</a:t>
            </a:r>
            <a:r>
              <a:rPr lang="en-US" dirty="0" smtClean="0">
                <a:latin typeface="Calibri" pitchFamily="34" charset="0"/>
              </a:rPr>
              <a:t> and </a:t>
            </a:r>
            <a:r>
              <a:rPr lang="en-US" b="1" dirty="0" smtClean="0">
                <a:latin typeface="Calibri" pitchFamily="34" charset="0"/>
              </a:rPr>
              <a:t>Named Pipes LAN communications </a:t>
            </a:r>
            <a:r>
              <a:rPr lang="en-US" dirty="0" smtClean="0">
                <a:latin typeface="Calibri" pitchFamily="34" charset="0"/>
              </a:rPr>
              <a:t>between clients and OS/2 servers.</a:t>
            </a:r>
          </a:p>
          <a:p>
            <a:pPr algn="just"/>
            <a:r>
              <a:rPr lang="en-US" b="1" dirty="0" smtClean="0">
                <a:latin typeface="Calibri" pitchFamily="34" charset="0"/>
              </a:rPr>
              <a:t>Redirection services </a:t>
            </a:r>
            <a:r>
              <a:rPr lang="en-US" dirty="0" smtClean="0">
                <a:latin typeface="Calibri" pitchFamily="34" charset="0"/>
              </a:rPr>
              <a:t>are provided to map files and printers from remote workstations for client use.</a:t>
            </a:r>
          </a:p>
          <a:p>
            <a:pPr algn="just"/>
            <a:r>
              <a:rPr lang="en-US" b="1" i="1" dirty="0" smtClean="0">
                <a:latin typeface="Calibri" pitchFamily="34" charset="0"/>
              </a:rPr>
              <a:t>Advanced Server also supports TCP/IP communication.</a:t>
            </a:r>
          </a:p>
          <a:p>
            <a:pPr algn="just"/>
            <a:r>
              <a:rPr lang="en-US" dirty="0" smtClean="0">
                <a:latin typeface="Calibri" pitchFamily="34" charset="0"/>
              </a:rPr>
              <a:t>Microsoft has added </a:t>
            </a:r>
            <a:r>
              <a:rPr lang="en-US" b="1" dirty="0" smtClean="0">
                <a:latin typeface="Calibri" pitchFamily="34" charset="0"/>
              </a:rPr>
              <a:t>TCP/IP support </a:t>
            </a:r>
            <a:r>
              <a:rPr lang="en-US" dirty="0" smtClean="0">
                <a:latin typeface="Calibri" pitchFamily="34" charset="0"/>
              </a:rPr>
              <a:t>to LAN Manager 2.1 and Advanced Server along with </a:t>
            </a:r>
            <a:r>
              <a:rPr lang="en-US" dirty="0" err="1" smtClean="0">
                <a:latin typeface="Calibri" pitchFamily="34" charset="0"/>
              </a:rPr>
              <a:t>NetView</a:t>
            </a:r>
            <a:r>
              <a:rPr lang="en-US" dirty="0" smtClean="0">
                <a:latin typeface="Calibri" pitchFamily="34" charset="0"/>
              </a:rPr>
              <a:t> and Simple Network Management Protocol (SNMP) agents.</a:t>
            </a:r>
            <a:endParaRPr lang="en-US" b="1" i="1" dirty="0">
              <a:latin typeface="Calibri"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
            <a:ext cx="7866888" cy="6096000"/>
          </a:xfrm>
        </p:spPr>
        <p:txBody>
          <a:bodyPr>
            <a:normAutofit/>
          </a:bodyPr>
          <a:lstStyle/>
          <a:p>
            <a:pPr algn="just"/>
            <a:r>
              <a:rPr lang="en-US" b="1" dirty="0" smtClean="0">
                <a:latin typeface="Calibri" pitchFamily="34" charset="0"/>
              </a:rPr>
              <a:t>Advanced Server </a:t>
            </a:r>
            <a:r>
              <a:rPr lang="en-US" dirty="0" smtClean="0">
                <a:latin typeface="Calibri" pitchFamily="34" charset="0"/>
              </a:rPr>
              <a:t>provides </a:t>
            </a:r>
            <a:r>
              <a:rPr lang="en-US" i="1" dirty="0" smtClean="0">
                <a:latin typeface="Calibri" pitchFamily="34" charset="0"/>
              </a:rPr>
              <a:t>integrated support for peer-to-peer processing and client/server applications.</a:t>
            </a:r>
          </a:p>
          <a:p>
            <a:pPr algn="just"/>
            <a:r>
              <a:rPr lang="en-US" dirty="0" smtClean="0">
                <a:latin typeface="Calibri" pitchFamily="34" charset="0"/>
              </a:rPr>
              <a:t>Existing support for Windows NT, OS/2, UNIX, and Mac System 7 clients lets application, database, and communication servers run on the same machine as the file and print server. </a:t>
            </a:r>
          </a:p>
          <a:p>
            <a:pPr algn="just"/>
            <a:r>
              <a:rPr lang="en-US" dirty="0" smtClean="0">
                <a:latin typeface="Calibri" pitchFamily="34" charset="0"/>
              </a:rPr>
              <a:t>This feature is attractive in small LANs.</a:t>
            </a:r>
            <a:endParaRPr lang="en-US" dirty="0">
              <a:latin typeface="Calibri"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866888" cy="5943600"/>
          </a:xfrm>
        </p:spPr>
        <p:txBody>
          <a:bodyPr>
            <a:normAutofit lnSpcReduction="10000"/>
          </a:bodyPr>
          <a:lstStyle/>
          <a:p>
            <a:pPr algn="just"/>
            <a:r>
              <a:rPr lang="en-US" dirty="0" smtClean="0">
                <a:latin typeface="Calibri" pitchFamily="34" charset="0"/>
              </a:rPr>
              <a:t>Microsoft has attempted to preempt the small LAN market with its </a:t>
            </a:r>
            <a:r>
              <a:rPr lang="en-US" b="1" dirty="0" smtClean="0">
                <a:latin typeface="Calibri" pitchFamily="34" charset="0"/>
              </a:rPr>
              <a:t>Windows for Workgroups (</a:t>
            </a:r>
            <a:r>
              <a:rPr lang="en-US" b="1" dirty="0" err="1" smtClean="0">
                <a:latin typeface="Calibri" pitchFamily="34" charset="0"/>
              </a:rPr>
              <a:t>WfW</a:t>
            </a:r>
            <a:r>
              <a:rPr lang="en-US" b="1" dirty="0" smtClean="0">
                <a:latin typeface="Calibri" pitchFamily="34" charset="0"/>
              </a:rPr>
              <a:t>) </a:t>
            </a:r>
            <a:r>
              <a:rPr lang="en-US" dirty="0" smtClean="0">
                <a:latin typeface="Calibri" pitchFamily="34" charset="0"/>
              </a:rPr>
              <a:t>product. </a:t>
            </a:r>
          </a:p>
          <a:p>
            <a:pPr algn="just"/>
            <a:r>
              <a:rPr lang="en-US" dirty="0" smtClean="0">
                <a:latin typeface="Calibri" pitchFamily="34" charset="0"/>
              </a:rPr>
              <a:t>This attacks the same market as NetWare </a:t>
            </a:r>
            <a:r>
              <a:rPr lang="en-US" dirty="0" err="1" smtClean="0">
                <a:latin typeface="Calibri" pitchFamily="34" charset="0"/>
              </a:rPr>
              <a:t>Lite</a:t>
            </a:r>
            <a:r>
              <a:rPr lang="en-US" dirty="0" smtClean="0">
                <a:latin typeface="Calibri" pitchFamily="34" charset="0"/>
              </a:rPr>
              <a:t> with a low-cost product that is tightly integrated with Windows. </a:t>
            </a:r>
          </a:p>
          <a:p>
            <a:pPr algn="just"/>
            <a:r>
              <a:rPr lang="en-US" dirty="0" smtClean="0">
                <a:latin typeface="Calibri" pitchFamily="34" charset="0"/>
              </a:rPr>
              <a:t>It is an attractive option for small organizations without a requirement for larger LANs.</a:t>
            </a:r>
          </a:p>
          <a:p>
            <a:pPr algn="just"/>
            <a:r>
              <a:rPr lang="en-US" dirty="0" err="1" smtClean="0">
                <a:latin typeface="Calibri" pitchFamily="34" charset="0"/>
              </a:rPr>
              <a:t>WfW</a:t>
            </a:r>
            <a:r>
              <a:rPr lang="en-US" dirty="0" smtClean="0">
                <a:latin typeface="Calibri" pitchFamily="34" charset="0"/>
              </a:rPr>
              <a:t> can be used in conjunction with Novell for a workgroup wishing to use some </a:t>
            </a:r>
            <a:r>
              <a:rPr lang="en-US" dirty="0" err="1" smtClean="0">
                <a:latin typeface="Calibri" pitchFamily="34" charset="0"/>
              </a:rPr>
              <a:t>WfW</a:t>
            </a:r>
            <a:r>
              <a:rPr lang="en-US" dirty="0" smtClean="0">
                <a:latin typeface="Calibri" pitchFamily="34" charset="0"/>
              </a:rPr>
              <a:t> services, such as </a:t>
            </a:r>
            <a:r>
              <a:rPr lang="en-US" b="1" dirty="0" smtClean="0">
                <a:latin typeface="Calibri" pitchFamily="34" charset="0"/>
              </a:rPr>
              <a:t>group scheduling.</a:t>
            </a:r>
            <a:endParaRPr lang="en-US" b="1" dirty="0">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Remote Procedure Call (RPC)</a:t>
            </a:r>
            <a:endParaRPr lang="en-US" dirty="0"/>
          </a:p>
        </p:txBody>
      </p:sp>
      <p:sp>
        <p:nvSpPr>
          <p:cNvPr id="3" name="Content Placeholder 2"/>
          <p:cNvSpPr>
            <a:spLocks noGrp="1"/>
          </p:cNvSpPr>
          <p:nvPr>
            <p:ph idx="1"/>
          </p:nvPr>
        </p:nvSpPr>
        <p:spPr>
          <a:xfrm>
            <a:off x="1219200" y="1447800"/>
            <a:ext cx="7714488" cy="5181600"/>
          </a:xfrm>
        </p:spPr>
        <p:txBody>
          <a:bodyPr>
            <a:normAutofit fontScale="85000" lnSpcReduction="20000"/>
          </a:bodyPr>
          <a:lstStyle/>
          <a:p>
            <a:pPr algn="just"/>
            <a:r>
              <a:rPr lang="en-US" dirty="0" smtClean="0"/>
              <a:t>RPC is a powerful technique for constructing distributed, client-server based applications. </a:t>
            </a:r>
          </a:p>
          <a:p>
            <a:pPr algn="just"/>
            <a:r>
              <a:rPr lang="en-US" dirty="0" smtClean="0"/>
              <a:t>It allows programs on different machines to interact using simple procedure call or return semantics, just as if the two programs were on the same machine. </a:t>
            </a:r>
          </a:p>
          <a:p>
            <a:pPr algn="just"/>
            <a:r>
              <a:rPr lang="en-US" dirty="0" smtClean="0"/>
              <a:t>It is based on extending the notion of local procedure calling, so that the called procedure need not exist in the same address space as the calling procedure. </a:t>
            </a:r>
          </a:p>
          <a:p>
            <a:pPr algn="just"/>
            <a:r>
              <a:rPr lang="en-US" dirty="0" smtClean="0"/>
              <a:t>The two processes may be on the same system, or they may be on different systems with a network connecting them. </a:t>
            </a:r>
            <a:r>
              <a:rPr lang="en-US" dirty="0" err="1" smtClean="0"/>
              <a:t>ie</a:t>
            </a:r>
            <a:r>
              <a:rPr lang="en-US" dirty="0" smtClean="0"/>
              <a:t>, the procedure call is used to access remote services.</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pPr algn="ctr"/>
            <a:r>
              <a:rPr lang="en-US" b="1" dirty="0" smtClean="0">
                <a:latin typeface="Calibri" pitchFamily="34" charset="0"/>
              </a:rPr>
              <a:t>IBM LAN Server</a:t>
            </a:r>
            <a:endParaRPr lang="en-US" dirty="0">
              <a:latin typeface="Calibri" pitchFamily="34" charset="0"/>
            </a:endParaRPr>
          </a:p>
        </p:txBody>
      </p:sp>
      <p:sp>
        <p:nvSpPr>
          <p:cNvPr id="3" name="Content Placeholder 2"/>
          <p:cNvSpPr>
            <a:spLocks noGrp="1"/>
          </p:cNvSpPr>
          <p:nvPr>
            <p:ph idx="1"/>
          </p:nvPr>
        </p:nvSpPr>
        <p:spPr>
          <a:xfrm>
            <a:off x="1219200" y="914400"/>
            <a:ext cx="7714488" cy="5334000"/>
          </a:xfrm>
        </p:spPr>
        <p:txBody>
          <a:bodyPr>
            <a:noAutofit/>
          </a:bodyPr>
          <a:lstStyle/>
          <a:p>
            <a:pPr algn="just"/>
            <a:r>
              <a:rPr lang="en-US" sz="2300" dirty="0" smtClean="0">
                <a:latin typeface="Calibri" pitchFamily="34" charset="0"/>
              </a:rPr>
              <a:t>IBM has entered into an agreement to resell and integrate the Novell NetWare product into environments where both IBM LAN Server and Novell NetWare are required. </a:t>
            </a:r>
          </a:p>
          <a:p>
            <a:pPr algn="just"/>
            <a:r>
              <a:rPr lang="en-US" sz="2300" dirty="0" smtClean="0">
                <a:latin typeface="Calibri" pitchFamily="34" charset="0"/>
              </a:rPr>
              <a:t>NetWare provides more functional, easier-to-use, and higher-performance file and print services. </a:t>
            </a:r>
          </a:p>
          <a:p>
            <a:pPr algn="just"/>
            <a:r>
              <a:rPr lang="en-US" sz="2300" dirty="0" smtClean="0">
                <a:latin typeface="Calibri" pitchFamily="34" charset="0"/>
              </a:rPr>
              <a:t>In environments where these are the only LAN functions, NetWare is preferable to LAN Manager derivatives. </a:t>
            </a:r>
          </a:p>
          <a:p>
            <a:pPr algn="just"/>
            <a:r>
              <a:rPr lang="en-US" sz="2300" b="1" dirty="0" smtClean="0">
                <a:latin typeface="Calibri" pitchFamily="34" charset="0"/>
              </a:rPr>
              <a:t>The capability to interconnect to the SNA (Simple Network Architecture) world makes the IBM product LAN Server attractive to organizations that prefer to run both products. </a:t>
            </a:r>
          </a:p>
          <a:p>
            <a:pPr algn="just"/>
            <a:r>
              <a:rPr lang="en-US" sz="2300" dirty="0" smtClean="0">
                <a:latin typeface="Calibri" pitchFamily="34" charset="0"/>
              </a:rPr>
              <a:t>Most large organizations have department workgroups that require only the services that Novell provides well but may use LAN Server for client/server applications using SNA services such as APPN(Advanced Peer-to-Peer Networking).</a:t>
            </a:r>
            <a:endParaRPr lang="en-US" sz="2300" dirty="0">
              <a:latin typeface="Calibri"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a:bodyPr>
          <a:lstStyle/>
          <a:p>
            <a:pPr algn="just"/>
            <a:r>
              <a:rPr lang="en-US" dirty="0" smtClean="0">
                <a:latin typeface="Calibri" pitchFamily="34" charset="0"/>
              </a:rPr>
              <a:t>IBM has priced LAN Server very attractively so that if OS/2 clients are being used, LAN Server is a low-cost option for small LANs. </a:t>
            </a:r>
          </a:p>
          <a:p>
            <a:pPr algn="just"/>
            <a:r>
              <a:rPr lang="en-US" dirty="0" smtClean="0">
                <a:latin typeface="Calibri" pitchFamily="34" charset="0"/>
              </a:rPr>
              <a:t>LAN Server supports DOS, Windows, and OS/2 clients. </a:t>
            </a:r>
          </a:p>
          <a:p>
            <a:pPr algn="just"/>
            <a:r>
              <a:rPr lang="en-US" dirty="0" smtClean="0">
                <a:latin typeface="Calibri" pitchFamily="34" charset="0"/>
              </a:rPr>
              <a:t>No support has been announced for Mac System 7, although it is possible to interconnect AppleTalk and LAN Server LANs to share data files and communication services.</a:t>
            </a:r>
            <a:endParaRPr lang="en-US" dirty="0">
              <a:latin typeface="Calibri"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lstStyle/>
          <a:p>
            <a:pPr algn="ctr"/>
            <a:r>
              <a:rPr lang="en-US" b="1" dirty="0" smtClean="0">
                <a:latin typeface="Calibri" pitchFamily="34" charset="0"/>
              </a:rPr>
              <a:t>Banyan VINES</a:t>
            </a:r>
            <a:endParaRPr lang="en-US" dirty="0">
              <a:latin typeface="Calibri" pitchFamily="34" charset="0"/>
            </a:endParaRPr>
          </a:p>
        </p:txBody>
      </p:sp>
      <p:sp>
        <p:nvSpPr>
          <p:cNvPr id="3" name="Content Placeholder 2"/>
          <p:cNvSpPr>
            <a:spLocks noGrp="1"/>
          </p:cNvSpPr>
          <p:nvPr>
            <p:ph idx="1"/>
          </p:nvPr>
        </p:nvSpPr>
        <p:spPr>
          <a:xfrm>
            <a:off x="1066800" y="1295400"/>
            <a:ext cx="7866888" cy="4953000"/>
          </a:xfrm>
        </p:spPr>
        <p:txBody>
          <a:bodyPr>
            <a:normAutofit fontScale="92500"/>
          </a:bodyPr>
          <a:lstStyle/>
          <a:p>
            <a:pPr algn="just"/>
            <a:r>
              <a:rPr lang="en-US" dirty="0" smtClean="0">
                <a:latin typeface="Calibri" pitchFamily="34" charset="0"/>
              </a:rPr>
              <a:t>Banyan VINES provides basic file and print services similar to those of Novell and </a:t>
            </a:r>
            <a:r>
              <a:rPr lang="en-US" dirty="0" err="1" smtClean="0">
                <a:latin typeface="Calibri" pitchFamily="34" charset="0"/>
              </a:rPr>
              <a:t>Lan</a:t>
            </a:r>
            <a:r>
              <a:rPr lang="en-US" dirty="0" smtClean="0">
                <a:latin typeface="Calibri" pitchFamily="34" charset="0"/>
              </a:rPr>
              <a:t> Manager.</a:t>
            </a:r>
          </a:p>
          <a:p>
            <a:pPr algn="just"/>
            <a:r>
              <a:rPr lang="en-US" dirty="0" smtClean="0">
                <a:latin typeface="Calibri" pitchFamily="34" charset="0"/>
              </a:rPr>
              <a:t>VINES incorporates a facility called </a:t>
            </a:r>
            <a:r>
              <a:rPr lang="en-US" b="1" dirty="0" err="1" smtClean="0">
                <a:latin typeface="Calibri" pitchFamily="34" charset="0"/>
              </a:rPr>
              <a:t>StreetTalk</a:t>
            </a:r>
            <a:r>
              <a:rPr lang="en-US" dirty="0" smtClean="0">
                <a:latin typeface="Calibri" pitchFamily="34" charset="0"/>
              </a:rPr>
              <a:t> that </a:t>
            </a:r>
            <a:r>
              <a:rPr lang="en-US" b="1" dirty="0" smtClean="0">
                <a:latin typeface="Calibri" pitchFamily="34" charset="0"/>
              </a:rPr>
              <a:t>enables every resource in a Banyan enterprise LAN to be addressed by name. </a:t>
            </a:r>
          </a:p>
          <a:p>
            <a:pPr algn="just"/>
            <a:r>
              <a:rPr lang="en-US" dirty="0" smtClean="0">
                <a:latin typeface="Calibri" pitchFamily="34" charset="0"/>
              </a:rPr>
              <a:t>VINES also provides </a:t>
            </a:r>
            <a:r>
              <a:rPr lang="en-US" b="1" dirty="0" smtClean="0">
                <a:latin typeface="Calibri" pitchFamily="34" charset="0"/>
              </a:rPr>
              <a:t>intelligent WAN routing </a:t>
            </a:r>
            <a:r>
              <a:rPr lang="en-US" dirty="0" smtClean="0">
                <a:latin typeface="Calibri" pitchFamily="34" charset="0"/>
              </a:rPr>
              <a:t>within the communications server component. These two features are similar to the OSI Directory Services X.500 protocol.</a:t>
            </a:r>
            <a:endParaRPr lang="en-US" dirty="0">
              <a:latin typeface="Calibri"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09600"/>
            <a:ext cx="7638288" cy="5638800"/>
          </a:xfrm>
        </p:spPr>
        <p:txBody>
          <a:bodyPr>
            <a:normAutofit fontScale="92500" lnSpcReduction="20000"/>
          </a:bodyPr>
          <a:lstStyle/>
          <a:p>
            <a:pPr algn="just"/>
            <a:r>
              <a:rPr lang="en-US" dirty="0" err="1" smtClean="0">
                <a:latin typeface="Calibri" pitchFamily="34" charset="0"/>
              </a:rPr>
              <a:t>StreetTalk</a:t>
            </a:r>
            <a:r>
              <a:rPr lang="en-US" dirty="0" smtClean="0">
                <a:latin typeface="Calibri" pitchFamily="34" charset="0"/>
              </a:rPr>
              <a:t> enables resources to be uniquely identified on the network, making them easier to access and manage. </a:t>
            </a:r>
          </a:p>
          <a:p>
            <a:pPr algn="just"/>
            <a:r>
              <a:rPr lang="en-US" dirty="0" smtClean="0">
                <a:latin typeface="Calibri" pitchFamily="34" charset="0"/>
              </a:rPr>
              <a:t>All resources, including file services, users, and printers, are defined as </a:t>
            </a:r>
            <a:r>
              <a:rPr lang="en-US" b="1" dirty="0" smtClean="0">
                <a:latin typeface="Calibri" pitchFamily="34" charset="0"/>
              </a:rPr>
              <a:t>objects</a:t>
            </a:r>
            <a:r>
              <a:rPr lang="en-US" dirty="0" smtClean="0">
                <a:latin typeface="Calibri" pitchFamily="34" charset="0"/>
              </a:rPr>
              <a:t>. </a:t>
            </a:r>
          </a:p>
          <a:p>
            <a:pPr algn="just"/>
            <a:r>
              <a:rPr lang="en-US" dirty="0" smtClean="0">
                <a:latin typeface="Calibri" pitchFamily="34" charset="0"/>
              </a:rPr>
              <a:t>Each object has a </a:t>
            </a:r>
            <a:r>
              <a:rPr lang="en-US" dirty="0" err="1" smtClean="0">
                <a:latin typeface="Calibri" pitchFamily="34" charset="0"/>
              </a:rPr>
              <a:t>StreetTalk</a:t>
            </a:r>
            <a:r>
              <a:rPr lang="en-US" dirty="0" smtClean="0">
                <a:latin typeface="Calibri" pitchFamily="34" charset="0"/>
              </a:rPr>
              <a:t> name associated with it.</a:t>
            </a:r>
          </a:p>
          <a:p>
            <a:r>
              <a:rPr lang="en-US" b="1" dirty="0" err="1" smtClean="0">
                <a:latin typeface="Calibri" pitchFamily="34" charset="0"/>
              </a:rPr>
              <a:t>StreetTalk</a:t>
            </a:r>
            <a:r>
              <a:rPr lang="en-US" b="1" dirty="0" smtClean="0">
                <a:latin typeface="Calibri" pitchFamily="34" charset="0"/>
              </a:rPr>
              <a:t> names</a:t>
            </a:r>
            <a:r>
              <a:rPr lang="en-US" dirty="0" smtClean="0">
                <a:latin typeface="Calibri" pitchFamily="34" charset="0"/>
              </a:rPr>
              <a:t> follow a three-level hierarchical format:  </a:t>
            </a:r>
            <a:r>
              <a:rPr lang="en-US" b="1" dirty="0" err="1" smtClean="0">
                <a:latin typeface="Calibri" pitchFamily="34" charset="0"/>
              </a:rPr>
              <a:t>Item@Group@Organization</a:t>
            </a:r>
            <a:r>
              <a:rPr lang="en-US" b="1" dirty="0" smtClean="0">
                <a:latin typeface="Calibri" pitchFamily="34" charset="0"/>
              </a:rPr>
              <a:t>. </a:t>
            </a:r>
          </a:p>
          <a:p>
            <a:pPr algn="just"/>
            <a:r>
              <a:rPr lang="en-US" dirty="0" smtClean="0">
                <a:latin typeface="Calibri" pitchFamily="34" charset="0"/>
              </a:rPr>
              <a:t>For example, a user can be identified as </a:t>
            </a:r>
            <a:r>
              <a:rPr lang="en-US" dirty="0" err="1" smtClean="0">
                <a:latin typeface="Calibri" pitchFamily="34" charset="0"/>
              </a:rPr>
              <a:t>Psmith@Cerritos@Tnet</a:t>
            </a:r>
            <a:r>
              <a:rPr lang="en-US" dirty="0" smtClean="0">
                <a:latin typeface="Calibri" pitchFamily="34" charset="0"/>
              </a:rPr>
              <a:t>.</a:t>
            </a:r>
          </a:p>
          <a:p>
            <a:r>
              <a:rPr lang="en-US" dirty="0" smtClean="0">
                <a:latin typeface="Calibri" pitchFamily="34" charset="0"/>
              </a:rPr>
              <a:t>All network objects are stored in a distributed database that can be accessed globally.</a:t>
            </a:r>
            <a:endParaRPr lang="en-US" dirty="0">
              <a:latin typeface="Calibri"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762000"/>
            <a:ext cx="7866888" cy="5486400"/>
          </a:xfrm>
        </p:spPr>
        <p:txBody>
          <a:bodyPr>
            <a:normAutofit fontScale="85000" lnSpcReduction="20000"/>
          </a:bodyPr>
          <a:lstStyle/>
          <a:p>
            <a:pPr algn="just"/>
            <a:r>
              <a:rPr lang="en-US" dirty="0" smtClean="0">
                <a:latin typeface="Calibri" pitchFamily="34" charset="0"/>
              </a:rPr>
              <a:t>Novell's NDS is similar to </a:t>
            </a:r>
            <a:r>
              <a:rPr lang="en-US" dirty="0" err="1" smtClean="0">
                <a:latin typeface="Calibri" pitchFamily="34" charset="0"/>
              </a:rPr>
              <a:t>StreetTalk</a:t>
            </a:r>
            <a:r>
              <a:rPr lang="en-US" dirty="0" smtClean="0">
                <a:latin typeface="Calibri" pitchFamily="34" charset="0"/>
              </a:rPr>
              <a:t> in functionality.</a:t>
            </a:r>
          </a:p>
          <a:p>
            <a:pPr algn="just"/>
            <a:r>
              <a:rPr lang="en-US" dirty="0" err="1" smtClean="0">
                <a:latin typeface="Calibri" pitchFamily="34" charset="0"/>
              </a:rPr>
              <a:t>StreetTalk</a:t>
            </a:r>
            <a:r>
              <a:rPr lang="en-US" dirty="0" smtClean="0">
                <a:latin typeface="Calibri" pitchFamily="34" charset="0"/>
              </a:rPr>
              <a:t> is less flexible but less complex to manage.</a:t>
            </a:r>
          </a:p>
          <a:p>
            <a:pPr algn="just"/>
            <a:r>
              <a:rPr lang="en-US" dirty="0" smtClean="0">
                <a:latin typeface="Calibri" pitchFamily="34" charset="0"/>
              </a:rPr>
              <a:t>One advantage of </a:t>
            </a:r>
            <a:r>
              <a:rPr lang="en-US" dirty="0" err="1" smtClean="0">
                <a:latin typeface="Calibri" pitchFamily="34" charset="0"/>
              </a:rPr>
              <a:t>StreetTalk</a:t>
            </a:r>
            <a:r>
              <a:rPr lang="en-US" dirty="0" smtClean="0">
                <a:latin typeface="Calibri" pitchFamily="34" charset="0"/>
              </a:rPr>
              <a:t> has over NDS is that </a:t>
            </a:r>
            <a:r>
              <a:rPr lang="en-US" dirty="0" err="1" smtClean="0">
                <a:latin typeface="Calibri" pitchFamily="34" charset="0"/>
              </a:rPr>
              <a:t>StreetTalk</a:t>
            </a:r>
            <a:r>
              <a:rPr lang="en-US" dirty="0" smtClean="0">
                <a:latin typeface="Calibri" pitchFamily="34" charset="0"/>
              </a:rPr>
              <a:t> </a:t>
            </a:r>
            <a:r>
              <a:rPr lang="en-US" b="1" dirty="0" smtClean="0">
                <a:latin typeface="Calibri" pitchFamily="34" charset="0"/>
              </a:rPr>
              <a:t>objects can have unlimited attributes available for selection</a:t>
            </a:r>
            <a:r>
              <a:rPr lang="en-US" dirty="0" smtClean="0">
                <a:latin typeface="Calibri" pitchFamily="34" charset="0"/>
              </a:rPr>
              <a:t>. </a:t>
            </a:r>
          </a:p>
          <a:p>
            <a:pPr algn="just"/>
            <a:r>
              <a:rPr lang="en-US" dirty="0" smtClean="0">
                <a:latin typeface="Calibri" pitchFamily="34" charset="0"/>
              </a:rPr>
              <a:t>To locate a printer with certain attributes, the command: "Locate a color laser printer with A4 forms on the 7th floor of Cerritos" finds and uses the printer with the desired characteristics.</a:t>
            </a:r>
          </a:p>
          <a:p>
            <a:pPr algn="just"/>
            <a:r>
              <a:rPr lang="en-US" b="1" dirty="0" smtClean="0">
                <a:latin typeface="Calibri" pitchFamily="34" charset="0"/>
              </a:rPr>
              <a:t>VINES V5.5 offers ISDN and TI support for server-to-server communications over a WAN</a:t>
            </a:r>
            <a:r>
              <a:rPr lang="en-US" dirty="0" smtClean="0">
                <a:latin typeface="Calibri" pitchFamily="34" charset="0"/>
              </a:rPr>
              <a:t>, as well as integration of DOS, Windows, OS/2, and Mac clients. </a:t>
            </a:r>
          </a:p>
          <a:p>
            <a:pPr algn="just"/>
            <a:r>
              <a:rPr lang="en-US" dirty="0" smtClean="0">
                <a:latin typeface="Calibri" pitchFamily="34" charset="0"/>
              </a:rPr>
              <a:t>VINES does not support NFS clients.</a:t>
            </a:r>
            <a:endParaRPr lang="en-US" dirty="0">
              <a:latin typeface="Calibri"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Calibri" pitchFamily="34" charset="0"/>
              </a:rPr>
              <a:t>PC Network File Services (NFS)</a:t>
            </a:r>
            <a:endParaRPr lang="en-US" sz="3200" dirty="0">
              <a:latin typeface="Calibri" pitchFamily="34" charset="0"/>
            </a:endParaRPr>
          </a:p>
        </p:txBody>
      </p:sp>
      <p:sp>
        <p:nvSpPr>
          <p:cNvPr id="3" name="Content Placeholder 2"/>
          <p:cNvSpPr>
            <a:spLocks noGrp="1"/>
          </p:cNvSpPr>
          <p:nvPr>
            <p:ph idx="1"/>
          </p:nvPr>
        </p:nvSpPr>
        <p:spPr>
          <a:xfrm>
            <a:off x="1143000" y="1295400"/>
            <a:ext cx="7790688" cy="5410200"/>
          </a:xfrm>
        </p:spPr>
        <p:txBody>
          <a:bodyPr>
            <a:normAutofit fontScale="85000" lnSpcReduction="20000"/>
          </a:bodyPr>
          <a:lstStyle/>
          <a:p>
            <a:pPr algn="just"/>
            <a:r>
              <a:rPr lang="en-US" dirty="0" smtClean="0">
                <a:latin typeface="Calibri" pitchFamily="34" charset="0"/>
              </a:rPr>
              <a:t>NFS is the standard file system support for UNIX. </a:t>
            </a:r>
          </a:p>
          <a:p>
            <a:pPr algn="just"/>
            <a:r>
              <a:rPr lang="en-US" dirty="0" smtClean="0">
                <a:latin typeface="Calibri" pitchFamily="34" charset="0"/>
              </a:rPr>
              <a:t>PC NFS is available from </a:t>
            </a:r>
            <a:r>
              <a:rPr lang="en-US" b="1" dirty="0" err="1" smtClean="0">
                <a:latin typeface="Calibri" pitchFamily="34" charset="0"/>
              </a:rPr>
              <a:t>SunSelect</a:t>
            </a:r>
            <a:r>
              <a:rPr lang="en-US" dirty="0" smtClean="0">
                <a:latin typeface="Calibri" pitchFamily="34" charset="0"/>
              </a:rPr>
              <a:t> and FTP to provide file services support from a UNIX server to Windows, OS/2, Mac, and UNIX clients.</a:t>
            </a:r>
          </a:p>
          <a:p>
            <a:pPr algn="just"/>
            <a:r>
              <a:rPr lang="en-US" dirty="0" smtClean="0">
                <a:latin typeface="Calibri" pitchFamily="34" charset="0"/>
              </a:rPr>
              <a:t>NFS lets a client mount an NFS host's filing system (or a part of it) as an extension of its own resources.</a:t>
            </a:r>
          </a:p>
          <a:p>
            <a:pPr algn="just"/>
            <a:r>
              <a:rPr lang="en-US" dirty="0" smtClean="0">
                <a:latin typeface="Calibri" pitchFamily="34" charset="0"/>
              </a:rPr>
              <a:t>NFS's resource-sharing mechanisms encompass </a:t>
            </a:r>
            <a:r>
              <a:rPr lang="en-US" b="1" dirty="0" err="1" smtClean="0">
                <a:latin typeface="Calibri" pitchFamily="34" charset="0"/>
              </a:rPr>
              <a:t>interhost</a:t>
            </a:r>
            <a:r>
              <a:rPr lang="en-US" b="1" dirty="0" smtClean="0">
                <a:latin typeface="Calibri" pitchFamily="34" charset="0"/>
              </a:rPr>
              <a:t> printing</a:t>
            </a:r>
            <a:r>
              <a:rPr lang="en-US" dirty="0" smtClean="0">
                <a:latin typeface="Calibri" pitchFamily="34" charset="0"/>
              </a:rPr>
              <a:t>. </a:t>
            </a:r>
          </a:p>
          <a:p>
            <a:pPr algn="just"/>
            <a:r>
              <a:rPr lang="en-US" dirty="0" smtClean="0">
                <a:latin typeface="Calibri" pitchFamily="34" charset="0"/>
              </a:rPr>
              <a:t>The transactions among NFS systems traditionally ride across TCP/IP and Ethernet, but </a:t>
            </a:r>
            <a:r>
              <a:rPr lang="en-US" b="1" dirty="0" smtClean="0">
                <a:latin typeface="Calibri" pitchFamily="34" charset="0"/>
              </a:rPr>
              <a:t>NFS works with any network that supports 802.3 frames</a:t>
            </a:r>
            <a:r>
              <a:rPr lang="en-US" dirty="0" smtClean="0">
                <a:latin typeface="Calibri" pitchFamily="34" charset="0"/>
              </a:rPr>
              <a:t>.</a:t>
            </a:r>
          </a:p>
          <a:p>
            <a:pPr algn="just"/>
            <a:r>
              <a:rPr lang="en-US" dirty="0" err="1" smtClean="0">
                <a:latin typeface="Calibri" pitchFamily="34" charset="0"/>
              </a:rPr>
              <a:t>SunSelect</a:t>
            </a:r>
            <a:r>
              <a:rPr lang="en-US" dirty="0" smtClean="0">
                <a:latin typeface="Calibri" pitchFamily="34" charset="0"/>
              </a:rPr>
              <a:t> includes instructions for adding PC-NFS to an existing LAN Manager or Windows for Workgroups network using Network Driver Interface Specification (NDIS) drivers.</a:t>
            </a:r>
            <a:endParaRPr lang="en-US" dirty="0">
              <a:latin typeface="Calibri"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638288" cy="5867400"/>
          </a:xfrm>
        </p:spPr>
        <p:txBody>
          <a:bodyPr/>
          <a:lstStyle/>
          <a:p>
            <a:pPr algn="just"/>
            <a:r>
              <a:rPr lang="en-US" dirty="0" smtClean="0"/>
              <a:t>With the increasing use of UNIX servers for application and database services, there is an increasing realization that PC NFS may be all that is required for NOS support for many workgroups. </a:t>
            </a:r>
          </a:p>
          <a:p>
            <a:pPr algn="just"/>
            <a:r>
              <a:rPr lang="en-US" smtClean="0"/>
              <a:t>This </a:t>
            </a:r>
            <a:r>
              <a:rPr lang="en-US" dirty="0" smtClean="0"/>
              <a:t>can </a:t>
            </a:r>
            <a:r>
              <a:rPr lang="en-US" smtClean="0"/>
              <a:t>be a low-cost </a:t>
            </a:r>
            <a:r>
              <a:rPr lang="en-US" dirty="0" smtClean="0"/>
              <a:t>and low-maintenance option because the UNIX server is easily visible from a remote location.</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itchFamily="34" charset="0"/>
              </a:rPr>
              <a:t>Available Platforms</a:t>
            </a:r>
            <a:endParaRPr lang="en-US" dirty="0">
              <a:latin typeface="Calibri" pitchFamily="34" charset="0"/>
            </a:endParaRPr>
          </a:p>
        </p:txBody>
      </p:sp>
      <p:sp>
        <p:nvSpPr>
          <p:cNvPr id="3" name="Content Placeholder 2"/>
          <p:cNvSpPr>
            <a:spLocks noGrp="1"/>
          </p:cNvSpPr>
          <p:nvPr>
            <p:ph idx="1"/>
          </p:nvPr>
        </p:nvSpPr>
        <p:spPr>
          <a:xfrm>
            <a:off x="1066800" y="1447800"/>
            <a:ext cx="7866888" cy="5105400"/>
          </a:xfrm>
        </p:spPr>
        <p:txBody>
          <a:bodyPr>
            <a:normAutofit fontScale="92500" lnSpcReduction="10000"/>
          </a:bodyPr>
          <a:lstStyle/>
          <a:p>
            <a:pPr algn="just"/>
            <a:r>
              <a:rPr lang="en-US" dirty="0" smtClean="0">
                <a:latin typeface="Calibri" pitchFamily="34" charset="0"/>
              </a:rPr>
              <a:t>Client/server computing requires that </a:t>
            </a:r>
            <a:r>
              <a:rPr lang="en-US" b="1" dirty="0" smtClean="0">
                <a:latin typeface="Calibri" pitchFamily="34" charset="0"/>
              </a:rPr>
              <a:t>LAN and WAN topologies be in place </a:t>
            </a:r>
            <a:r>
              <a:rPr lang="en-US" dirty="0" smtClean="0">
                <a:latin typeface="Calibri" pitchFamily="34" charset="0"/>
              </a:rPr>
              <a:t>to provide the necessary internetworking for shared applications and data.</a:t>
            </a:r>
          </a:p>
          <a:p>
            <a:pPr>
              <a:buNone/>
            </a:pPr>
            <a:endParaRPr lang="en-US" dirty="0" smtClean="0">
              <a:latin typeface="Calibri" pitchFamily="34" charset="0"/>
            </a:endParaRPr>
          </a:p>
          <a:p>
            <a:r>
              <a:rPr lang="en-US" sz="3000" b="1" dirty="0" smtClean="0">
                <a:latin typeface="Calibri" pitchFamily="34" charset="0"/>
              </a:rPr>
              <a:t>Workstations in LAN Configuration</a:t>
            </a:r>
          </a:p>
          <a:p>
            <a:r>
              <a:rPr lang="en-US" sz="3000" b="1" dirty="0" smtClean="0">
                <a:latin typeface="Calibri" pitchFamily="34" charset="0"/>
              </a:rPr>
              <a:t>LAN-to-LAN/WAN Configuration</a:t>
            </a:r>
          </a:p>
          <a:p>
            <a:r>
              <a:rPr lang="en-US" sz="3000" b="1" dirty="0" smtClean="0">
                <a:latin typeface="Calibri" pitchFamily="34" charset="0"/>
              </a:rPr>
              <a:t>LAN-to-Host Configuration</a:t>
            </a:r>
          </a:p>
          <a:p>
            <a:r>
              <a:rPr lang="en-US" sz="3000" b="1" dirty="0" smtClean="0">
                <a:latin typeface="Calibri" pitchFamily="34" charset="0"/>
              </a:rPr>
              <a:t>Enterprise-Wide</a:t>
            </a:r>
          </a:p>
          <a:p>
            <a:pPr lvl="1"/>
            <a:r>
              <a:rPr lang="en-US" sz="3000" b="1" dirty="0" smtClean="0">
                <a:latin typeface="Calibri" pitchFamily="34" charset="0"/>
              </a:rPr>
              <a:t>OLTP on a LAN</a:t>
            </a:r>
          </a:p>
          <a:p>
            <a:pPr lvl="1"/>
            <a:r>
              <a:rPr lang="en-US" sz="3000" b="1" dirty="0" smtClean="0">
                <a:latin typeface="Calibri" pitchFamily="34" charset="0"/>
              </a:rPr>
              <a:t>OLTP with UNIX</a:t>
            </a:r>
            <a:endParaRPr lang="en-US" sz="3000" dirty="0">
              <a:latin typeface="Calibri" pitchFamily="34"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Autofit/>
          </a:bodyPr>
          <a:lstStyle/>
          <a:p>
            <a:pPr algn="ctr"/>
            <a:r>
              <a:rPr lang="en-US" sz="3200" b="1" dirty="0" smtClean="0">
                <a:latin typeface="Calibri" pitchFamily="34" charset="0"/>
              </a:rPr>
              <a:t>Workstations in LAN Configuration</a:t>
            </a:r>
            <a:endParaRPr lang="en-US" sz="3200" dirty="0">
              <a:latin typeface="Calibri" pitchFamily="34" charset="0"/>
            </a:endParaRPr>
          </a:p>
        </p:txBody>
      </p:sp>
      <p:sp>
        <p:nvSpPr>
          <p:cNvPr id="3" name="Content Placeholder 2"/>
          <p:cNvSpPr>
            <a:spLocks noGrp="1"/>
          </p:cNvSpPr>
          <p:nvPr>
            <p:ph idx="1"/>
          </p:nvPr>
        </p:nvSpPr>
        <p:spPr/>
        <p:txBody>
          <a:bodyPr/>
          <a:lstStyle/>
          <a:p>
            <a:pPr algn="just"/>
            <a:r>
              <a:rPr lang="en-US" dirty="0" smtClean="0">
                <a:latin typeface="Calibri" pitchFamily="34" charset="0"/>
              </a:rPr>
              <a:t>This model is the most basic implementation providing the standard LAN services for file and printer sharing.</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a:bodyPr>
          <a:lstStyle/>
          <a:p>
            <a:pPr algn="ctr"/>
            <a:r>
              <a:rPr lang="en-US" sz="2800" b="1" dirty="0" smtClean="0">
                <a:latin typeface="Calibri" pitchFamily="34" charset="0"/>
              </a:rPr>
              <a:t>LAN-to-LAN/WAN Configuration</a:t>
            </a:r>
            <a:endParaRPr lang="en-US" sz="2800" dirty="0">
              <a:latin typeface="Calibri" pitchFamily="34" charset="0"/>
            </a:endParaRPr>
          </a:p>
        </p:txBody>
      </p:sp>
      <p:sp>
        <p:nvSpPr>
          <p:cNvPr id="3" name="Content Placeholder 2"/>
          <p:cNvSpPr>
            <a:spLocks noGrp="1"/>
          </p:cNvSpPr>
          <p:nvPr>
            <p:ph idx="1"/>
          </p:nvPr>
        </p:nvSpPr>
        <p:spPr>
          <a:xfrm>
            <a:off x="1066800" y="1066800"/>
            <a:ext cx="7866888" cy="5791200"/>
          </a:xfrm>
        </p:spPr>
        <p:txBody>
          <a:bodyPr>
            <a:noAutofit/>
          </a:bodyPr>
          <a:lstStyle/>
          <a:p>
            <a:pPr algn="just"/>
            <a:r>
              <a:rPr lang="en-US" sz="2800" b="1" dirty="0" smtClean="0">
                <a:latin typeface="Calibri" pitchFamily="34" charset="0"/>
              </a:rPr>
              <a:t>Routers and communication servers </a:t>
            </a:r>
            <a:r>
              <a:rPr lang="en-US" sz="2800" dirty="0" smtClean="0">
                <a:latin typeface="Calibri" pitchFamily="34" charset="0"/>
              </a:rPr>
              <a:t>will be used to provide communication services between LANs and into the WAN. </a:t>
            </a:r>
          </a:p>
          <a:p>
            <a:pPr algn="just"/>
            <a:r>
              <a:rPr lang="en-US" sz="2800" dirty="0" smtClean="0">
                <a:latin typeface="Calibri" pitchFamily="34" charset="0"/>
              </a:rPr>
              <a:t>In the client/server model, these connections will be provided transparently by the SDE (Systems Development Environment) tools. </a:t>
            </a:r>
          </a:p>
          <a:p>
            <a:pPr algn="just"/>
            <a:r>
              <a:rPr lang="en-US" sz="2800" dirty="0" smtClean="0">
                <a:latin typeface="Calibri" pitchFamily="34" charset="0"/>
              </a:rPr>
              <a:t>There are significant performance implications if the traffic volumes are large. </a:t>
            </a:r>
          </a:p>
          <a:p>
            <a:pPr algn="just"/>
            <a:r>
              <a:rPr lang="en-US" sz="2800" dirty="0" smtClean="0">
                <a:latin typeface="Calibri" pitchFamily="34" charset="0"/>
              </a:rPr>
              <a:t>IBM's LU6.2 (Logical Unit type 6.2 protocol) implementation in </a:t>
            </a:r>
            <a:r>
              <a:rPr lang="en-US" sz="2800" b="1" dirty="0" smtClean="0">
                <a:latin typeface="Calibri" pitchFamily="34" charset="0"/>
              </a:rPr>
              <a:t>APPC (Advanced Program-to-Program Communication) </a:t>
            </a:r>
            <a:r>
              <a:rPr lang="en-US" sz="2800" dirty="0" smtClean="0">
                <a:latin typeface="Calibri" pitchFamily="34" charset="0"/>
              </a:rPr>
              <a:t>and </a:t>
            </a:r>
            <a:r>
              <a:rPr lang="en-US" sz="2800" b="1" dirty="0" smtClean="0">
                <a:latin typeface="Calibri" pitchFamily="34" charset="0"/>
              </a:rPr>
              <a:t>TCP/IP</a:t>
            </a:r>
            <a:r>
              <a:rPr lang="en-US" sz="2800" dirty="0" smtClean="0">
                <a:latin typeface="Calibri" pitchFamily="34" charset="0"/>
              </a:rPr>
              <a:t> provides the best support for high-volume, LAN-to-LAN/WAN communications. </a:t>
            </a:r>
          </a:p>
          <a:p>
            <a:pPr algn="just"/>
            <a:endParaRPr lang="en-US" sz="2800" dirty="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629400"/>
          </a:xfrm>
        </p:spPr>
        <p:txBody>
          <a:bodyPr>
            <a:normAutofit fontScale="77500" lnSpcReduction="20000"/>
          </a:bodyPr>
          <a:lstStyle/>
          <a:p>
            <a:pPr algn="just"/>
            <a:r>
              <a:rPr lang="en-US" i="1" dirty="0" smtClean="0"/>
              <a:t>How RPC Works:</a:t>
            </a:r>
          </a:p>
          <a:p>
            <a:pPr algn="just"/>
            <a:r>
              <a:rPr lang="en-US" dirty="0" smtClean="0">
                <a:latin typeface="Calibri" pitchFamily="34" charset="0"/>
              </a:rPr>
              <a:t> An RPC mechanism is analogous to a function call. </a:t>
            </a:r>
          </a:p>
          <a:p>
            <a:pPr algn="just"/>
            <a:r>
              <a:rPr lang="en-US" dirty="0" smtClean="0">
                <a:latin typeface="Calibri" pitchFamily="34" charset="0"/>
              </a:rPr>
              <a:t>Like a function call, when an RPC is made, the calling arguments are passed to the remote procedure and the caller waits for a response to be returned from the remote procedure. </a:t>
            </a:r>
          </a:p>
          <a:p>
            <a:pPr algn="just"/>
            <a:r>
              <a:rPr lang="en-US" dirty="0" smtClean="0">
                <a:latin typeface="Calibri" pitchFamily="34" charset="0"/>
              </a:rPr>
              <a:t>Fig illustrates the general architecture of remote procedure call mechanism that takes place during an RPC call between two networked systems. </a:t>
            </a:r>
          </a:p>
          <a:p>
            <a:pPr algn="just"/>
            <a:r>
              <a:rPr lang="en-US" dirty="0" smtClean="0">
                <a:latin typeface="Calibri" pitchFamily="34" charset="0"/>
              </a:rPr>
              <a:t>The client makes a procedure call that sends a request to the server and waits. </a:t>
            </a:r>
          </a:p>
          <a:p>
            <a:pPr algn="just"/>
            <a:r>
              <a:rPr lang="en-US" dirty="0" smtClean="0">
                <a:latin typeface="Calibri" pitchFamily="34" charset="0"/>
              </a:rPr>
              <a:t>The thread is blocked from processing until either a reply is received, or it times out. </a:t>
            </a:r>
          </a:p>
          <a:p>
            <a:pPr algn="just"/>
            <a:r>
              <a:rPr lang="en-US" dirty="0" smtClean="0">
                <a:latin typeface="Calibri" pitchFamily="34" charset="0"/>
              </a:rPr>
              <a:t>When the request arrives, the server calls a dispatch routine that performs the requested service, and sends the reply to the client.</a:t>
            </a:r>
          </a:p>
          <a:p>
            <a:pPr algn="just"/>
            <a:r>
              <a:rPr lang="en-US" dirty="0" smtClean="0">
                <a:latin typeface="Calibri" pitchFamily="34" charset="0"/>
              </a:rPr>
              <a:t>After the RPC call is completed, the client program continues. RPC specifically supports network applications.</a:t>
            </a:r>
            <a:endParaRPr lang="en-US" dirty="0">
              <a:latin typeface="Calibri"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81000"/>
            <a:ext cx="7866888" cy="5867400"/>
          </a:xfrm>
        </p:spPr>
        <p:txBody>
          <a:bodyPr>
            <a:normAutofit fontScale="92500"/>
          </a:bodyPr>
          <a:lstStyle/>
          <a:p>
            <a:pPr algn="just"/>
            <a:r>
              <a:rPr lang="en-US" dirty="0" smtClean="0">
                <a:latin typeface="Calibri" pitchFamily="34" charset="0"/>
              </a:rPr>
              <a:t>DEC's implementation of </a:t>
            </a:r>
            <a:r>
              <a:rPr lang="en-US" b="1" dirty="0" err="1" smtClean="0">
                <a:latin typeface="Calibri" pitchFamily="34" charset="0"/>
              </a:rPr>
              <a:t>DECnet</a:t>
            </a:r>
            <a:r>
              <a:rPr lang="en-US" b="1" dirty="0" smtClean="0">
                <a:latin typeface="Calibri" pitchFamily="34" charset="0"/>
              </a:rPr>
              <a:t> (Digital Equipment Corporation Networking architecture) </a:t>
            </a:r>
            <a:r>
              <a:rPr lang="en-US" dirty="0" smtClean="0">
                <a:latin typeface="Calibri" pitchFamily="34" charset="0"/>
              </a:rPr>
              <a:t>always has provided excellent LAN-to-WAN connectivity. </a:t>
            </a:r>
          </a:p>
          <a:p>
            <a:pPr algn="just"/>
            <a:r>
              <a:rPr lang="en-US" dirty="0" smtClean="0">
                <a:latin typeface="Calibri" pitchFamily="34" charset="0"/>
              </a:rPr>
              <a:t>Integrated support for TCP/IP,  LU6.2, and IPX  (Internetwork Packet Exchange) provides a solid platform for client/server LAN-to-WAN implementation within </a:t>
            </a:r>
            <a:r>
              <a:rPr lang="en-US" dirty="0" err="1" smtClean="0">
                <a:latin typeface="Calibri" pitchFamily="34" charset="0"/>
              </a:rPr>
              <a:t>DECnet</a:t>
            </a:r>
            <a:r>
              <a:rPr lang="en-US" dirty="0" smtClean="0">
                <a:latin typeface="Calibri" pitchFamily="34" charset="0"/>
              </a:rPr>
              <a:t>. </a:t>
            </a:r>
          </a:p>
          <a:p>
            <a:pPr algn="just"/>
            <a:r>
              <a:rPr lang="en-US" dirty="0" smtClean="0">
                <a:latin typeface="Calibri" pitchFamily="34" charset="0"/>
              </a:rPr>
              <a:t>Novell 4.x provides support for TCP/IP as both the LAN and WAN protocol. </a:t>
            </a:r>
          </a:p>
          <a:p>
            <a:pPr algn="just"/>
            <a:r>
              <a:rPr lang="en-US" dirty="0" smtClean="0">
                <a:latin typeface="Calibri" pitchFamily="34" charset="0"/>
              </a:rPr>
              <a:t>Internetworking also is supported between IPX and TCP/IP.</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pPr algn="ctr"/>
            <a:r>
              <a:rPr lang="en-US" b="1" dirty="0" smtClean="0">
                <a:latin typeface="Calibri" pitchFamily="34" charset="0"/>
              </a:rPr>
              <a:t>LAN-to-Host Configuration</a:t>
            </a:r>
            <a:endParaRPr lang="en-US" dirty="0">
              <a:latin typeface="Calibri" pitchFamily="34" charset="0"/>
            </a:endParaRPr>
          </a:p>
        </p:txBody>
      </p:sp>
      <p:sp>
        <p:nvSpPr>
          <p:cNvPr id="3" name="Content Placeholder 2"/>
          <p:cNvSpPr>
            <a:spLocks noGrp="1"/>
          </p:cNvSpPr>
          <p:nvPr>
            <p:ph idx="1"/>
          </p:nvPr>
        </p:nvSpPr>
        <p:spPr>
          <a:xfrm>
            <a:off x="1143000" y="1219200"/>
            <a:ext cx="7790688" cy="5181600"/>
          </a:xfrm>
        </p:spPr>
        <p:txBody>
          <a:bodyPr>
            <a:normAutofit fontScale="92500" lnSpcReduction="10000"/>
          </a:bodyPr>
          <a:lstStyle/>
          <a:p>
            <a:pPr algn="just"/>
            <a:r>
              <a:rPr lang="en-US" dirty="0" smtClean="0">
                <a:latin typeface="Calibri" pitchFamily="34" charset="0"/>
              </a:rPr>
              <a:t>The lack of real estate on the desktop encouraged most organizations to move to a single device - using terminal emulation from the workstation - to access existing mainframe applications. </a:t>
            </a:r>
          </a:p>
          <a:p>
            <a:pPr algn="just"/>
            <a:r>
              <a:rPr lang="en-US" dirty="0" smtClean="0">
                <a:latin typeface="Calibri" pitchFamily="34" charset="0"/>
              </a:rPr>
              <a:t>It will take considerable time and effort before all existing host-based applications in an organization are replaced by client/server applications. </a:t>
            </a:r>
          </a:p>
          <a:p>
            <a:pPr algn="just"/>
            <a:r>
              <a:rPr lang="en-US" dirty="0" smtClean="0">
                <a:latin typeface="Calibri" pitchFamily="34" charset="0"/>
              </a:rPr>
              <a:t>The host can be used for enterprise database storage and for the provision of security and network management services.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81000"/>
            <a:ext cx="7866888" cy="6172200"/>
          </a:xfrm>
        </p:spPr>
        <p:txBody>
          <a:bodyPr>
            <a:normAutofit/>
          </a:bodyPr>
          <a:lstStyle/>
          <a:p>
            <a:pPr algn="just"/>
            <a:r>
              <a:rPr lang="en-US" dirty="0" smtClean="0">
                <a:latin typeface="Calibri" pitchFamily="34" charset="0"/>
              </a:rPr>
              <a:t>Mainframes are expensive to buy and maintain, hard to use, inflexible, and large, but they provide the stability and capacity required by many organizations to run their businesses.</a:t>
            </a:r>
          </a:p>
          <a:p>
            <a:pPr algn="just"/>
            <a:r>
              <a:rPr lang="en-US" dirty="0" smtClean="0">
                <a:latin typeface="Calibri" pitchFamily="34" charset="0"/>
              </a:rPr>
              <a:t>Only organizations who create an </a:t>
            </a:r>
            <a:r>
              <a:rPr lang="en-US" b="1" dirty="0" smtClean="0">
                <a:latin typeface="Calibri" pitchFamily="34" charset="0"/>
              </a:rPr>
              <a:t>enterprise architecture strategy and transformational plans will accomplish the migration to client/server</a:t>
            </a:r>
            <a:r>
              <a:rPr lang="en-US" dirty="0" smtClean="0">
                <a:latin typeface="Calibri" pitchFamily="34" charset="0"/>
              </a:rPr>
              <a:t> in less than a few years. </a:t>
            </a:r>
          </a:p>
          <a:p>
            <a:pPr algn="just"/>
            <a:r>
              <a:rPr lang="en-US" dirty="0" smtClean="0">
                <a:latin typeface="Calibri" pitchFamily="34" charset="0"/>
              </a:rPr>
              <a:t>Without a well-architected strategy, gradual evolution will produce failure.</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pPr algn="ctr"/>
            <a:r>
              <a:rPr lang="en-US" b="1" dirty="0" smtClean="0">
                <a:latin typeface="Calibri" pitchFamily="34" charset="0"/>
              </a:rPr>
              <a:t>Enterprise-Wide</a:t>
            </a:r>
            <a:endParaRPr lang="en-US" dirty="0">
              <a:latin typeface="Calibri" pitchFamily="34" charset="0"/>
            </a:endParaRPr>
          </a:p>
        </p:txBody>
      </p:sp>
      <p:sp>
        <p:nvSpPr>
          <p:cNvPr id="3" name="Content Placeholder 2"/>
          <p:cNvSpPr>
            <a:spLocks noGrp="1"/>
          </p:cNvSpPr>
          <p:nvPr>
            <p:ph idx="1"/>
          </p:nvPr>
        </p:nvSpPr>
        <p:spPr>
          <a:xfrm>
            <a:off x="1066800" y="1143000"/>
            <a:ext cx="7866888" cy="5105400"/>
          </a:xfrm>
        </p:spPr>
        <p:txBody>
          <a:bodyPr>
            <a:normAutofit lnSpcReduction="10000"/>
          </a:bodyPr>
          <a:lstStyle/>
          <a:p>
            <a:pPr algn="just"/>
            <a:r>
              <a:rPr lang="en-US" dirty="0" smtClean="0">
                <a:latin typeface="Calibri" pitchFamily="34" charset="0"/>
              </a:rPr>
              <a:t>Information that is of value or interest to the entire business must be managed by a central data administration function and appear to be stored on each user's desk. </a:t>
            </a:r>
          </a:p>
          <a:p>
            <a:pPr algn="just"/>
            <a:r>
              <a:rPr lang="en-US" dirty="0" smtClean="0">
                <a:latin typeface="Calibri" pitchFamily="34" charset="0"/>
              </a:rPr>
              <a:t>These applications are traditionally implemented as </a:t>
            </a:r>
            <a:r>
              <a:rPr lang="en-US" b="1" dirty="0" smtClean="0">
                <a:latin typeface="Calibri" pitchFamily="34" charset="0"/>
              </a:rPr>
              <a:t>Online Transaction Processing (OLTP) </a:t>
            </a:r>
            <a:r>
              <a:rPr lang="en-US" dirty="0" smtClean="0">
                <a:latin typeface="Calibri" pitchFamily="34" charset="0"/>
              </a:rPr>
              <a:t>to the mainframe or minicomputer. </a:t>
            </a:r>
          </a:p>
          <a:p>
            <a:pPr algn="just"/>
            <a:r>
              <a:rPr lang="en-US" dirty="0" smtClean="0">
                <a:latin typeface="Calibri" pitchFamily="34" charset="0"/>
              </a:rPr>
              <a:t>With the client/server model, it is feasible to use database technology to replicate or migrate data to distributed servers.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714488" cy="5867400"/>
          </a:xfrm>
        </p:spPr>
        <p:txBody>
          <a:bodyPr/>
          <a:lstStyle/>
          <a:p>
            <a:pPr algn="just"/>
            <a:r>
              <a:rPr lang="en-US" dirty="0" smtClean="0"/>
              <a:t>Wherever data resides or is used, the location must be transparent to the user and the developer.</a:t>
            </a:r>
          </a:p>
          <a:p>
            <a:pPr algn="just"/>
            <a:r>
              <a:rPr lang="en-US" dirty="0" smtClean="0"/>
              <a:t>Data should be stored where it best meets the business need.</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itchFamily="34" charset="0"/>
              </a:rPr>
              <a:t>OLTP on a LAN</a:t>
            </a:r>
            <a:endParaRPr lang="en-US" dirty="0">
              <a:latin typeface="Calibri" pitchFamily="34" charset="0"/>
            </a:endParaRPr>
          </a:p>
        </p:txBody>
      </p:sp>
      <p:sp>
        <p:nvSpPr>
          <p:cNvPr id="3" name="Content Placeholder 2"/>
          <p:cNvSpPr>
            <a:spLocks noGrp="1"/>
          </p:cNvSpPr>
          <p:nvPr>
            <p:ph idx="1"/>
          </p:nvPr>
        </p:nvSpPr>
        <p:spPr>
          <a:xfrm>
            <a:off x="1219200" y="1447800"/>
            <a:ext cx="7714488" cy="5181600"/>
          </a:xfrm>
        </p:spPr>
        <p:txBody>
          <a:bodyPr>
            <a:normAutofit/>
          </a:bodyPr>
          <a:lstStyle/>
          <a:p>
            <a:pPr algn="just"/>
            <a:r>
              <a:rPr lang="en-US" dirty="0" smtClean="0">
                <a:latin typeface="Calibri" pitchFamily="34" charset="0"/>
              </a:rPr>
              <a:t>Online Transaction Processing applications are found in such industries as insurance, finance, government, and sales - all of which process large numbers of transactions.</a:t>
            </a:r>
          </a:p>
          <a:p>
            <a:pPr algn="just"/>
            <a:r>
              <a:rPr lang="en-US" dirty="0" smtClean="0">
                <a:latin typeface="Calibri" pitchFamily="34" charset="0"/>
              </a:rPr>
              <a:t>The systems have high requirements for availability, data integrity, performance, concurrent access, growth potential, security, and manageability</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609600"/>
            <a:ext cx="7866888" cy="5943600"/>
          </a:xfrm>
        </p:spPr>
        <p:txBody>
          <a:bodyPr>
            <a:normAutofit fontScale="92500" lnSpcReduction="20000"/>
          </a:bodyPr>
          <a:lstStyle/>
          <a:p>
            <a:pPr algn="just"/>
            <a:r>
              <a:rPr lang="en-US" dirty="0" smtClean="0">
                <a:latin typeface="Calibri" pitchFamily="34" charset="0"/>
              </a:rPr>
              <a:t>OLTP has traditionally been the domain of the large mainframe vendors—such as IBM and DEC—and of special-purpose, fault-tolerant processors from vendors such as Tandem and Stratus. </a:t>
            </a:r>
          </a:p>
          <a:p>
            <a:pPr algn="just"/>
            <a:r>
              <a:rPr lang="en-US" b="1" i="1" dirty="0" smtClean="0">
                <a:latin typeface="Calibri" pitchFamily="34" charset="0"/>
              </a:rPr>
              <a:t>The client/server model has the capability to provide all the services required for OLTP at much lower cost than the traditional platforms</a:t>
            </a:r>
            <a:r>
              <a:rPr lang="en-US" dirty="0" smtClean="0">
                <a:latin typeface="Calibri" pitchFamily="34" charset="0"/>
              </a:rPr>
              <a:t>. </a:t>
            </a:r>
          </a:p>
          <a:p>
            <a:pPr algn="just"/>
            <a:r>
              <a:rPr lang="en-US" dirty="0" smtClean="0">
                <a:latin typeface="Calibri" pitchFamily="34" charset="0"/>
              </a:rPr>
              <a:t>All the standard client/server requirements for a GUI—application portability, client/server function partitioning, software distribution, and effective development tools—exist for OLTP applications.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81000"/>
            <a:ext cx="7943088" cy="5867400"/>
          </a:xfrm>
        </p:spPr>
        <p:txBody>
          <a:bodyPr>
            <a:normAutofit fontScale="77500" lnSpcReduction="20000"/>
          </a:bodyPr>
          <a:lstStyle/>
          <a:p>
            <a:pPr algn="just"/>
            <a:r>
              <a:rPr lang="en-US" dirty="0" smtClean="0">
                <a:latin typeface="Calibri" pitchFamily="34" charset="0"/>
              </a:rPr>
              <a:t>The first vendor to deliver a production-quality OLTP systems product is Cooperative Solutions with its </a:t>
            </a:r>
            <a:r>
              <a:rPr lang="en-US" b="1" dirty="0" smtClean="0">
                <a:latin typeface="Calibri" pitchFamily="34" charset="0"/>
              </a:rPr>
              <a:t>Ellipse product.</a:t>
            </a:r>
          </a:p>
          <a:p>
            <a:pPr algn="just"/>
            <a:r>
              <a:rPr lang="en-US" dirty="0" smtClean="0">
                <a:latin typeface="Calibri" pitchFamily="34" charset="0"/>
              </a:rPr>
              <a:t>Ellipse provides all the necessary components to build systems with currency control and transaction rollback features. </a:t>
            </a:r>
          </a:p>
          <a:p>
            <a:pPr algn="just"/>
            <a:r>
              <a:rPr lang="en-US" dirty="0" smtClean="0">
                <a:latin typeface="Calibri" pitchFamily="34" charset="0"/>
              </a:rPr>
              <a:t>Ellipse currently operates with Windows 3.x, OS/2 clients, and OS/2 servers using the Sybase database engine. </a:t>
            </a:r>
          </a:p>
          <a:p>
            <a:pPr algn="just"/>
            <a:r>
              <a:rPr lang="en-US" dirty="0" smtClean="0">
                <a:latin typeface="Calibri" pitchFamily="34" charset="0"/>
              </a:rPr>
              <a:t>Novell is working with Cooperative Solutions to port Ellipse as a Novell NetWare Loadable Module (NLM). </a:t>
            </a:r>
          </a:p>
          <a:p>
            <a:pPr algn="just"/>
            <a:r>
              <a:rPr lang="en-US" dirty="0" smtClean="0">
                <a:latin typeface="Calibri" pitchFamily="34" charset="0"/>
              </a:rPr>
              <a:t>It provides a powerful GUI development environment using a template language as a shorthand for development. </a:t>
            </a:r>
          </a:p>
          <a:p>
            <a:pPr algn="just"/>
            <a:r>
              <a:rPr lang="en-US" dirty="0" smtClean="0">
                <a:latin typeface="Calibri" pitchFamily="34" charset="0"/>
              </a:rPr>
              <a:t>This language provides a solid basis for building an organizational SDE and lends itself well to the incorporation of standard components.</a:t>
            </a:r>
            <a:endParaRPr lang="en-US" b="1" dirty="0">
              <a:latin typeface="Calibri" pitchFamily="34"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itchFamily="34" charset="0"/>
              </a:rPr>
              <a:t>OLTP with UNIX</a:t>
            </a:r>
            <a:endParaRPr lang="en-US" dirty="0">
              <a:latin typeface="Calibri" pitchFamily="34" charset="0"/>
            </a:endParaRPr>
          </a:p>
        </p:txBody>
      </p:sp>
      <p:sp>
        <p:nvSpPr>
          <p:cNvPr id="3" name="Content Placeholder 2"/>
          <p:cNvSpPr>
            <a:spLocks noGrp="1"/>
          </p:cNvSpPr>
          <p:nvPr>
            <p:ph idx="1"/>
          </p:nvPr>
        </p:nvSpPr>
        <p:spPr>
          <a:xfrm>
            <a:off x="1066800" y="1447800"/>
            <a:ext cx="7866888" cy="4953000"/>
          </a:xfrm>
        </p:spPr>
        <p:txBody>
          <a:bodyPr>
            <a:normAutofit fontScale="92500" lnSpcReduction="10000"/>
          </a:bodyPr>
          <a:lstStyle/>
          <a:p>
            <a:pPr algn="just"/>
            <a:r>
              <a:rPr lang="en-US" dirty="0" smtClean="0">
                <a:latin typeface="Calibri" pitchFamily="34" charset="0"/>
              </a:rPr>
              <a:t>UNIX has added many of the features found in other commercial operating systems such as VMS(Virtual Memory System) and MVS(Multiple Virtual Storage). </a:t>
            </a:r>
          </a:p>
          <a:p>
            <a:pPr algn="just"/>
            <a:r>
              <a:rPr lang="en-US" dirty="0" smtClean="0">
                <a:latin typeface="Calibri" pitchFamily="34" charset="0"/>
              </a:rPr>
              <a:t>There are now several offerings for OLTP with UNIX.</a:t>
            </a:r>
          </a:p>
          <a:p>
            <a:pPr algn="just"/>
            <a:r>
              <a:rPr lang="en-US" dirty="0" smtClean="0">
                <a:latin typeface="Calibri" pitchFamily="34" charset="0"/>
              </a:rPr>
              <a:t>Database services will be provided by a combination of AIX and MVS servers. </a:t>
            </a:r>
          </a:p>
          <a:p>
            <a:pPr algn="just"/>
            <a:r>
              <a:rPr lang="en-US" dirty="0" smtClean="0">
                <a:latin typeface="Calibri" pitchFamily="34" charset="0"/>
              </a:rPr>
              <a:t>(IBM's Advanced Interactive </a:t>
            </a:r>
            <a:r>
              <a:rPr lang="en-US" dirty="0" err="1" smtClean="0">
                <a:latin typeface="Calibri" pitchFamily="34" charset="0"/>
              </a:rPr>
              <a:t>eXecutive</a:t>
            </a:r>
            <a:r>
              <a:rPr lang="en-US" dirty="0" smtClean="0">
                <a:latin typeface="Calibri" pitchFamily="34" charset="0"/>
              </a:rPr>
              <a:t>, or AIX, is a series of proprietary UNIX-based operating systems built and sold by IBM). </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609600"/>
            <a:ext cx="7714488" cy="5638800"/>
          </a:xfrm>
        </p:spPr>
        <p:txBody>
          <a:bodyPr>
            <a:normAutofit fontScale="92500" lnSpcReduction="10000"/>
          </a:bodyPr>
          <a:lstStyle/>
          <a:p>
            <a:pPr algn="just"/>
            <a:r>
              <a:rPr lang="en-US" dirty="0" smtClean="0">
                <a:latin typeface="Calibri" pitchFamily="34" charset="0"/>
              </a:rPr>
              <a:t>Client/server </a:t>
            </a:r>
            <a:r>
              <a:rPr lang="en-US" b="1" dirty="0" smtClean="0">
                <a:latin typeface="Calibri" pitchFamily="34" charset="0"/>
              </a:rPr>
              <a:t>TP monitor software</a:t>
            </a:r>
            <a:r>
              <a:rPr lang="en-US" dirty="0" smtClean="0">
                <a:latin typeface="Calibri" pitchFamily="34" charset="0"/>
              </a:rPr>
              <a:t> is becoming increasingly necessary now that client/server systems are growing to include several database servers supporting different vendors' databases and servicing tens, hundreds, and even thousands of users that need to access and update the same data. </a:t>
            </a:r>
          </a:p>
          <a:p>
            <a:pPr algn="just"/>
            <a:r>
              <a:rPr lang="en-US" dirty="0" smtClean="0">
                <a:latin typeface="Calibri" pitchFamily="34" charset="0"/>
              </a:rPr>
              <a:t>UNIX-based OTLP products are maturing to provide the same level of functionality and reliability as traditional mainframe-based IBM Customer Information Control Systems (CICS), yet at less cost and with graphical front ends.</a:t>
            </a:r>
            <a:endParaRPr lang="en-US" dirty="0">
              <a:latin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6228</TotalTime>
  <Words>8002</Words>
  <Application>Microsoft Office PowerPoint</Application>
  <PresentationFormat>On-screen Show (4:3)</PresentationFormat>
  <Paragraphs>520</Paragraphs>
  <Slides>106</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106</vt:i4>
      </vt:variant>
    </vt:vector>
  </HeadingPairs>
  <TitlesOfParts>
    <vt:vector size="108" baseType="lpstr">
      <vt:lpstr>Solstice</vt:lpstr>
      <vt:lpstr>Picture</vt:lpstr>
      <vt:lpstr>      CST426 - CLIENT SERVER ARCHITECTURE </vt:lpstr>
      <vt:lpstr>Module – 3 Client/Server Network  </vt:lpstr>
      <vt:lpstr>Client Services</vt:lpstr>
      <vt:lpstr>Slide 4</vt:lpstr>
      <vt:lpstr>Request for Service</vt:lpstr>
      <vt:lpstr>Slide 6</vt:lpstr>
      <vt:lpstr>Slide 7</vt:lpstr>
      <vt:lpstr>Remote Procedure Call (RPC)</vt:lpstr>
      <vt:lpstr>Slide 9</vt:lpstr>
      <vt:lpstr>Slide 10</vt:lpstr>
      <vt:lpstr>Slide 11</vt:lpstr>
      <vt:lpstr>Slide 12</vt:lpstr>
      <vt:lpstr>Slide 13</vt:lpstr>
      <vt:lpstr>Window Services</vt:lpstr>
      <vt:lpstr>Slide 15</vt:lpstr>
      <vt:lpstr>Fax/Print Services</vt:lpstr>
      <vt:lpstr>Remote Boot Services</vt:lpstr>
      <vt:lpstr>Other Remote Services</vt:lpstr>
      <vt:lpstr>Utility Services</vt:lpstr>
      <vt:lpstr>Dynamic Data Exchange (DDE)</vt:lpstr>
      <vt:lpstr>Slide 21</vt:lpstr>
      <vt:lpstr>Slide 22</vt:lpstr>
      <vt:lpstr>Slide 23</vt:lpstr>
      <vt:lpstr>Slide 24</vt:lpstr>
      <vt:lpstr>Dynamic Data Exchange Message Flow</vt:lpstr>
      <vt:lpstr>Slide 26</vt:lpstr>
      <vt:lpstr>Slide 27</vt:lpstr>
      <vt:lpstr>Object Linking and Embedding (OLE)</vt:lpstr>
      <vt:lpstr>Slide 29</vt:lpstr>
      <vt:lpstr>Slide 30</vt:lpstr>
      <vt:lpstr>Slide 31</vt:lpstr>
      <vt:lpstr>Slide 32</vt:lpstr>
      <vt:lpstr>Slide 33</vt:lpstr>
      <vt:lpstr>Slide 34</vt:lpstr>
      <vt:lpstr>Common Object Request Broker Architecture (CORBA)</vt:lpstr>
      <vt:lpstr>CORBA – Common Object Request Broker</vt:lpstr>
      <vt:lpstr>Slide 37</vt:lpstr>
      <vt:lpstr>Slide 38</vt:lpstr>
      <vt:lpstr>Slide 39</vt:lpstr>
      <vt:lpstr>Slide 40</vt:lpstr>
      <vt:lpstr>Slide 41</vt:lpstr>
      <vt:lpstr>Slide 42</vt:lpstr>
      <vt:lpstr>Interface Definition Language (IDL)</vt:lpstr>
      <vt:lpstr>Slide 44</vt:lpstr>
      <vt:lpstr>Object Request Broker (ORB)</vt:lpstr>
      <vt:lpstr>Slide 46</vt:lpstr>
      <vt:lpstr>Portable Object Adaptor (POA)</vt:lpstr>
      <vt:lpstr>Server Functionality in Detail</vt:lpstr>
      <vt:lpstr>Slide 49</vt:lpstr>
      <vt:lpstr>Slide 50</vt:lpstr>
      <vt:lpstr>Slide 51</vt:lpstr>
      <vt:lpstr>Slide 52</vt:lpstr>
      <vt:lpstr>Slide 53</vt:lpstr>
      <vt:lpstr>Slide 54</vt:lpstr>
      <vt:lpstr>Database Services</vt:lpstr>
      <vt:lpstr>Slide 56</vt:lpstr>
      <vt:lpstr>Slide 57</vt:lpstr>
      <vt:lpstr>Slide 58</vt:lpstr>
      <vt:lpstr>Slide 59</vt:lpstr>
      <vt:lpstr>Slide 60</vt:lpstr>
      <vt:lpstr>Slide 61</vt:lpstr>
      <vt:lpstr>Slide 62</vt:lpstr>
      <vt:lpstr>Communications Services</vt:lpstr>
      <vt:lpstr>Security Services</vt:lpstr>
      <vt:lpstr>Slide 65</vt:lpstr>
      <vt:lpstr>The Network Operating System (NOS) </vt:lpstr>
      <vt:lpstr>Novell NetWare</vt:lpstr>
      <vt:lpstr>Slide 68</vt:lpstr>
      <vt:lpstr>Slide 69</vt:lpstr>
      <vt:lpstr>Slide 70</vt:lpstr>
      <vt:lpstr>Slide 71</vt:lpstr>
      <vt:lpstr>Slide 72</vt:lpstr>
      <vt:lpstr>Slide 73</vt:lpstr>
      <vt:lpstr>Slide 74</vt:lpstr>
      <vt:lpstr>LAN Manager</vt:lpstr>
      <vt:lpstr>Slide 76</vt:lpstr>
      <vt:lpstr>Slide 77</vt:lpstr>
      <vt:lpstr>Slide 78</vt:lpstr>
      <vt:lpstr>Slide 79</vt:lpstr>
      <vt:lpstr>IBM LAN Server</vt:lpstr>
      <vt:lpstr>Slide 81</vt:lpstr>
      <vt:lpstr>Banyan VINES</vt:lpstr>
      <vt:lpstr>Slide 83</vt:lpstr>
      <vt:lpstr>Slide 84</vt:lpstr>
      <vt:lpstr>PC Network File Services (NFS)</vt:lpstr>
      <vt:lpstr>Slide 86</vt:lpstr>
      <vt:lpstr>Available Platforms</vt:lpstr>
      <vt:lpstr>Workstations in LAN Configuration</vt:lpstr>
      <vt:lpstr>LAN-to-LAN/WAN Configuration</vt:lpstr>
      <vt:lpstr>Slide 90</vt:lpstr>
      <vt:lpstr>LAN-to-Host Configuration</vt:lpstr>
      <vt:lpstr>Slide 92</vt:lpstr>
      <vt:lpstr>Enterprise-Wide</vt:lpstr>
      <vt:lpstr>Slide 94</vt:lpstr>
      <vt:lpstr>OLTP on a LAN</vt:lpstr>
      <vt:lpstr>Slide 96</vt:lpstr>
      <vt:lpstr>Slide 97</vt:lpstr>
      <vt:lpstr>OLTP with UNIX</vt:lpstr>
      <vt:lpstr>Slide 99</vt:lpstr>
      <vt:lpstr>The Server Operating System</vt:lpstr>
      <vt:lpstr>NetWare</vt:lpstr>
      <vt:lpstr>OS/2</vt:lpstr>
      <vt:lpstr>Windows NT</vt:lpstr>
      <vt:lpstr>MVS</vt:lpstr>
      <vt:lpstr>OPENVMS</vt:lpstr>
      <vt:lpstr>Slide 106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CST426 - CLIENT SERVER ARCHITECTURE </dc:title>
  <dc:creator>DELL</dc:creator>
  <cp:lastModifiedBy>DELL</cp:lastModifiedBy>
  <cp:revision>324</cp:revision>
  <dcterms:created xsi:type="dcterms:W3CDTF">2006-08-16T00:00:00Z</dcterms:created>
  <dcterms:modified xsi:type="dcterms:W3CDTF">2023-05-04T07:28:02Z</dcterms:modified>
</cp:coreProperties>
</file>