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77" r:id="rId25"/>
    <p:sldId id="283" r:id="rId26"/>
    <p:sldId id="282" r:id="rId27"/>
    <p:sldId id="284" r:id="rId28"/>
    <p:sldId id="285" r:id="rId29"/>
    <p:sldId id="287" r:id="rId30"/>
    <p:sldId id="286" r:id="rId31"/>
    <p:sldId id="290" r:id="rId32"/>
    <p:sldId id="288" r:id="rId33"/>
    <p:sldId id="289" r:id="rId34"/>
    <p:sldId id="291" r:id="rId35"/>
    <p:sldId id="295" r:id="rId36"/>
    <p:sldId id="292" r:id="rId37"/>
    <p:sldId id="293" r:id="rId38"/>
    <p:sldId id="294" r:id="rId39"/>
    <p:sldId id="305" r:id="rId40"/>
    <p:sldId id="297" r:id="rId41"/>
    <p:sldId id="298" r:id="rId42"/>
    <p:sldId id="299"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00" autoAdjust="0"/>
    <p:restoredTop sz="94660"/>
  </p:normalViewPr>
  <p:slideViewPr>
    <p:cSldViewPr>
      <p:cViewPr>
        <p:scale>
          <a:sx n="70" d="100"/>
          <a:sy n="70"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ADFE0-ECE9-4C83-9C88-92BD0C44E616}" type="datetimeFigureOut">
              <a:rPr lang="en-US" smtClean="0"/>
              <a:pPr/>
              <a:t>3/23/2023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8A94D4-3BEC-4811-BFBA-AAE68417C7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8A94D4-3BEC-4811-BFBA-AAE68417C765}"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8A94D4-3BEC-4811-BFBA-AAE68417C765}"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3/23/2023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7406640" cy="2538984"/>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CST426 - CLIENT SERVER ARCHITECTURE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066800"/>
            <a:ext cx="7077075" cy="47148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6172200"/>
          </a:xfrm>
        </p:spPr>
        <p:txBody>
          <a:bodyPr>
            <a:normAutofit fontScale="92500" lnSpcReduction="20000"/>
          </a:bodyPr>
          <a:lstStyle/>
          <a:p>
            <a:pPr algn="just"/>
            <a:r>
              <a:rPr lang="en-US" dirty="0" smtClean="0">
                <a:latin typeface="Calibri" pitchFamily="34" charset="0"/>
              </a:rPr>
              <a:t>A remote procedure is uniquely identified by the triple:  </a:t>
            </a:r>
            <a:r>
              <a:rPr lang="en-US" b="1" dirty="0" smtClean="0">
                <a:latin typeface="Calibri" pitchFamily="34" charset="0"/>
              </a:rPr>
              <a:t>program number, version number, procedure number  </a:t>
            </a:r>
          </a:p>
          <a:p>
            <a:pPr algn="just"/>
            <a:r>
              <a:rPr lang="en-US" dirty="0" smtClean="0">
                <a:latin typeface="Calibri" pitchFamily="34" charset="0"/>
              </a:rPr>
              <a:t>The program number identifies a group of related remote procedures, each of which has a unique procedure number. </a:t>
            </a:r>
          </a:p>
          <a:p>
            <a:pPr algn="just"/>
            <a:r>
              <a:rPr lang="en-US" dirty="0" smtClean="0">
                <a:latin typeface="Calibri" pitchFamily="34" charset="0"/>
              </a:rPr>
              <a:t>A program may consist of one or more versions. </a:t>
            </a:r>
          </a:p>
          <a:p>
            <a:pPr algn="just"/>
            <a:r>
              <a:rPr lang="en-US" dirty="0" smtClean="0">
                <a:latin typeface="Calibri" pitchFamily="34" charset="0"/>
              </a:rPr>
              <a:t>Each version consists of a collection of procedures which are available to be called remotely. </a:t>
            </a:r>
          </a:p>
          <a:p>
            <a:pPr algn="just"/>
            <a:r>
              <a:rPr lang="en-US" dirty="0" smtClean="0">
                <a:latin typeface="Calibri" pitchFamily="34" charset="0"/>
              </a:rPr>
              <a:t>Each version contains a number of procedures that can be called remotely. </a:t>
            </a:r>
          </a:p>
          <a:p>
            <a:pPr algn="just"/>
            <a:r>
              <a:rPr lang="en-US" dirty="0" smtClean="0">
                <a:latin typeface="Calibri" pitchFamily="34" charset="0"/>
              </a:rPr>
              <a:t>Each procedure has a procedure number.</a:t>
            </a:r>
            <a:endParaRPr lang="en-US"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14400" y="1371600"/>
            <a:ext cx="8020050" cy="41052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lnSpcReduction="10000"/>
          </a:bodyPr>
          <a:lstStyle/>
          <a:p>
            <a:pPr algn="just"/>
            <a:r>
              <a:rPr lang="en-US" dirty="0" smtClean="0"/>
              <a:t>When the client invokes the remote procedure RPC calls the appropriate stub, passes the parameters to it, which are then provided, to remote procedure. </a:t>
            </a:r>
          </a:p>
          <a:p>
            <a:pPr algn="just"/>
            <a:r>
              <a:rPr lang="en-US" dirty="0" smtClean="0"/>
              <a:t>This stub locates the port on the server and </a:t>
            </a:r>
            <a:r>
              <a:rPr lang="en-US" b="1" dirty="0" smtClean="0"/>
              <a:t>marshalling </a:t>
            </a:r>
            <a:r>
              <a:rPr lang="en-US" dirty="0" smtClean="0"/>
              <a:t>involves packaging the parameter into a form, which may be transmitted over network. </a:t>
            </a:r>
          </a:p>
          <a:p>
            <a:pPr algn="just"/>
            <a:r>
              <a:rPr lang="en-US" dirty="0" smtClean="0"/>
              <a:t>The stub then transmits a message to server using message passing. </a:t>
            </a:r>
          </a:p>
          <a:p>
            <a:pPr algn="just"/>
            <a:r>
              <a:rPr lang="en-US" dirty="0" smtClean="0"/>
              <a:t>Now the message sent by the host is received at the client side with the help of similar type of stub.</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t>Window Services</a:t>
            </a:r>
            <a:endParaRPr lang="en-US" dirty="0"/>
          </a:p>
        </p:txBody>
      </p:sp>
      <p:sp>
        <p:nvSpPr>
          <p:cNvPr id="3" name="Content Placeholder 2"/>
          <p:cNvSpPr>
            <a:spLocks noGrp="1"/>
          </p:cNvSpPr>
          <p:nvPr>
            <p:ph idx="1"/>
          </p:nvPr>
        </p:nvSpPr>
        <p:spPr>
          <a:xfrm>
            <a:off x="1143000" y="990600"/>
            <a:ext cx="7790688" cy="5638800"/>
          </a:xfrm>
        </p:spPr>
        <p:txBody>
          <a:bodyPr>
            <a:normAutofit fontScale="85000" lnSpcReduction="20000"/>
          </a:bodyPr>
          <a:lstStyle/>
          <a:p>
            <a:pPr algn="just"/>
            <a:r>
              <a:rPr lang="en-US" dirty="0" smtClean="0">
                <a:latin typeface="Calibri" pitchFamily="34" charset="0"/>
              </a:rPr>
              <a:t>A client workstation may have several windows open on-screen at any time. </a:t>
            </a:r>
          </a:p>
          <a:p>
            <a:pPr algn="just"/>
            <a:r>
              <a:rPr lang="en-US" b="1" i="1" dirty="0" smtClean="0">
                <a:latin typeface="Calibri" pitchFamily="34" charset="0"/>
              </a:rPr>
              <a:t>The capability to activate, view, move, size, or hide a particular window is provided by the window services of the client operating system</a:t>
            </a:r>
            <a:r>
              <a:rPr lang="en-US" dirty="0" smtClean="0">
                <a:latin typeface="Calibri" pitchFamily="34" charset="0"/>
              </a:rPr>
              <a:t>. </a:t>
            </a:r>
          </a:p>
          <a:p>
            <a:pPr algn="just"/>
            <a:r>
              <a:rPr lang="en-US" dirty="0" smtClean="0">
                <a:latin typeface="Calibri" pitchFamily="34" charset="0"/>
              </a:rPr>
              <a:t>These services are essential in a client/server implementation, because they interact with message services provided to notify the user of events that occur on a server. </a:t>
            </a:r>
          </a:p>
          <a:p>
            <a:pPr algn="just"/>
            <a:r>
              <a:rPr lang="en-US" dirty="0" smtClean="0">
                <a:latin typeface="Calibri" pitchFamily="34" charset="0"/>
              </a:rPr>
              <a:t>Application programs are written with no sensitivity to the windowing. </a:t>
            </a:r>
          </a:p>
          <a:p>
            <a:pPr algn="just"/>
            <a:r>
              <a:rPr lang="en-US" dirty="0" smtClean="0">
                <a:latin typeface="Calibri" pitchFamily="34" charset="0"/>
              </a:rPr>
              <a:t>Each application is written with the assumption that it has a virtual screen. </a:t>
            </a:r>
          </a:p>
          <a:p>
            <a:pPr algn="just"/>
            <a:r>
              <a:rPr lang="en-US" dirty="0" smtClean="0">
                <a:latin typeface="Calibri" pitchFamily="34" charset="0"/>
              </a:rPr>
              <a:t>This virtual screen can be an arbitrary size and can even be larger than the physical screen.</a:t>
            </a:r>
            <a:endParaRPr lang="en-US" dirty="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20000"/>
          </a:bodyPr>
          <a:lstStyle/>
          <a:p>
            <a:pPr algn="just"/>
            <a:r>
              <a:rPr lang="en-US" b="1" i="1" dirty="0" smtClean="0">
                <a:latin typeface="Calibri" pitchFamily="34" charset="0"/>
              </a:rPr>
              <a:t>The windowing services handle placement and manipulation of the application window. </a:t>
            </a:r>
          </a:p>
          <a:p>
            <a:pPr algn="just"/>
            <a:r>
              <a:rPr lang="en-US" dirty="0" smtClean="0">
                <a:latin typeface="Calibri" pitchFamily="34" charset="0"/>
              </a:rPr>
              <a:t>So there is no need for the developer to build or manage the windowing services. </a:t>
            </a:r>
          </a:p>
          <a:p>
            <a:pPr algn="just"/>
            <a:r>
              <a:rPr lang="en-US" dirty="0" smtClean="0">
                <a:latin typeface="Calibri" pitchFamily="34" charset="0"/>
              </a:rPr>
              <a:t>The client user is totally in control of his or her desktop and can give priority to the most important tasks at hand by positioning the window of interest to the "front and center." </a:t>
            </a:r>
          </a:p>
          <a:p>
            <a:pPr algn="just"/>
            <a:r>
              <a:rPr lang="en-US" dirty="0" smtClean="0">
                <a:latin typeface="Calibri" pitchFamily="34" charset="0"/>
              </a:rPr>
              <a:t>The NOS provides software on the client workstation to manage the creation of pop-up windows that display alerts generated from remote servers. </a:t>
            </a:r>
          </a:p>
          <a:p>
            <a:pPr algn="just"/>
            <a:r>
              <a:rPr lang="en-US" dirty="0" smtClean="0">
                <a:latin typeface="Calibri" pitchFamily="34" charset="0"/>
              </a:rPr>
              <a:t>E-mail receipt, print complete, Fax available, and application termination are examples of alerts that might generate a pop-up window to notify the client user.</a:t>
            </a:r>
            <a:endParaRPr lang="en-US"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smtClean="0">
                <a:latin typeface="Calibri" pitchFamily="34" charset="0"/>
              </a:rPr>
              <a:t>Fax/Print Services</a:t>
            </a:r>
            <a:endParaRPr lang="en-US" dirty="0">
              <a:latin typeface="Calibri" pitchFamily="34" charset="0"/>
            </a:endParaRPr>
          </a:p>
        </p:txBody>
      </p:sp>
      <p:sp>
        <p:nvSpPr>
          <p:cNvPr id="3" name="Content Placeholder 2"/>
          <p:cNvSpPr>
            <a:spLocks noGrp="1"/>
          </p:cNvSpPr>
          <p:nvPr>
            <p:ph idx="1"/>
          </p:nvPr>
        </p:nvSpPr>
        <p:spPr>
          <a:xfrm>
            <a:off x="1143000" y="1066800"/>
            <a:ext cx="7790688" cy="5486400"/>
          </a:xfrm>
        </p:spPr>
        <p:txBody>
          <a:bodyPr>
            <a:normAutofit fontScale="85000" lnSpcReduction="10000"/>
          </a:bodyPr>
          <a:lstStyle/>
          <a:p>
            <a:pPr algn="just"/>
            <a:r>
              <a:rPr lang="en-US" dirty="0" smtClean="0">
                <a:latin typeface="Calibri" pitchFamily="34" charset="0"/>
              </a:rPr>
              <a:t>The NOS enables the client to generate print requests even when the printer is busy. </a:t>
            </a:r>
          </a:p>
          <a:p>
            <a:pPr algn="just"/>
            <a:r>
              <a:rPr lang="en-US" dirty="0" smtClean="0">
                <a:latin typeface="Calibri" pitchFamily="34" charset="0"/>
              </a:rPr>
              <a:t>These are redirected by the </a:t>
            </a:r>
            <a:r>
              <a:rPr lang="en-US" b="1" dirty="0" smtClean="0">
                <a:latin typeface="Calibri" pitchFamily="34" charset="0"/>
              </a:rPr>
              <a:t>NOS</a:t>
            </a:r>
            <a:r>
              <a:rPr lang="en-US" dirty="0" smtClean="0">
                <a:latin typeface="Calibri" pitchFamily="34" charset="0"/>
              </a:rPr>
              <a:t> </a:t>
            </a:r>
            <a:r>
              <a:rPr lang="en-US" b="1" dirty="0" smtClean="0">
                <a:latin typeface="Calibri" pitchFamily="34" charset="0"/>
              </a:rPr>
              <a:t>redirector</a:t>
            </a:r>
            <a:r>
              <a:rPr lang="en-US" dirty="0" smtClean="0">
                <a:latin typeface="Calibri" pitchFamily="34" charset="0"/>
              </a:rPr>
              <a:t> software and managed by the print server </a:t>
            </a:r>
            <a:r>
              <a:rPr lang="en-US" b="1" dirty="0" smtClean="0">
                <a:latin typeface="Calibri" pitchFamily="34" charset="0"/>
              </a:rPr>
              <a:t>queue manager</a:t>
            </a:r>
            <a:r>
              <a:rPr lang="en-US" dirty="0" smtClean="0">
                <a:latin typeface="Calibri" pitchFamily="34" charset="0"/>
              </a:rPr>
              <a:t>. </a:t>
            </a:r>
          </a:p>
          <a:p>
            <a:pPr algn="just"/>
            <a:r>
              <a:rPr lang="en-US" dirty="0" smtClean="0">
                <a:latin typeface="Calibri" pitchFamily="34" charset="0"/>
              </a:rPr>
              <a:t>The client workstation can view the status of the print queues at any time. </a:t>
            </a:r>
          </a:p>
          <a:p>
            <a:pPr algn="just"/>
            <a:r>
              <a:rPr lang="en-US" dirty="0" smtClean="0">
                <a:latin typeface="Calibri" pitchFamily="34" charset="0"/>
              </a:rPr>
              <a:t>Many print servers notify the client workstation when the print request is completed. </a:t>
            </a:r>
          </a:p>
          <a:p>
            <a:pPr algn="just"/>
            <a:r>
              <a:rPr lang="en-US" dirty="0" smtClean="0">
                <a:latin typeface="Calibri" pitchFamily="34" charset="0"/>
              </a:rPr>
              <a:t>Fax services are made available in exactly the same manner as print  servers, with the same requester server interface and notification made available.</a:t>
            </a:r>
            <a:endParaRPr lang="en-US" dirty="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latin typeface="Calibri" pitchFamily="34" charset="0"/>
              </a:rPr>
              <a:t>Remote Boot Services</a:t>
            </a:r>
            <a:endParaRPr lang="en-US" dirty="0">
              <a:latin typeface="Calibri" pitchFamily="34" charset="0"/>
            </a:endParaRPr>
          </a:p>
        </p:txBody>
      </p:sp>
      <p:sp>
        <p:nvSpPr>
          <p:cNvPr id="3" name="Content Placeholder 2"/>
          <p:cNvSpPr>
            <a:spLocks noGrp="1"/>
          </p:cNvSpPr>
          <p:nvPr>
            <p:ph idx="1"/>
          </p:nvPr>
        </p:nvSpPr>
        <p:spPr>
          <a:xfrm>
            <a:off x="1066800" y="1143000"/>
            <a:ext cx="7866888" cy="5410200"/>
          </a:xfrm>
        </p:spPr>
        <p:txBody>
          <a:bodyPr>
            <a:normAutofit fontScale="85000" lnSpcReduction="10000"/>
          </a:bodyPr>
          <a:lstStyle/>
          <a:p>
            <a:pPr algn="just"/>
            <a:r>
              <a:rPr lang="en-US" dirty="0" smtClean="0">
                <a:latin typeface="Calibri" pitchFamily="34" charset="0"/>
              </a:rPr>
              <a:t>Some applications operate well on workstations without any local disk storage; X-terminals and workstations used in secure locations are examples. </a:t>
            </a:r>
          </a:p>
          <a:p>
            <a:pPr algn="just"/>
            <a:r>
              <a:rPr lang="en-US" dirty="0" smtClean="0">
                <a:latin typeface="Calibri" pitchFamily="34" charset="0"/>
              </a:rPr>
              <a:t>The client workstation must provide sufficient  software burned into </a:t>
            </a:r>
            <a:r>
              <a:rPr lang="en-US" b="1" dirty="0" smtClean="0">
                <a:latin typeface="Calibri" pitchFamily="34" charset="0"/>
              </a:rPr>
              <a:t>erasable programmable read-only memory</a:t>
            </a:r>
            <a:r>
              <a:rPr lang="en-US" dirty="0" smtClean="0">
                <a:latin typeface="Calibri" pitchFamily="34" charset="0"/>
              </a:rPr>
              <a:t> (</a:t>
            </a:r>
            <a:r>
              <a:rPr lang="en-US" b="1" dirty="0" smtClean="0">
                <a:latin typeface="Calibri" pitchFamily="34" charset="0"/>
              </a:rPr>
              <a:t>E-PROM</a:t>
            </a:r>
            <a:r>
              <a:rPr lang="en-US" dirty="0" smtClean="0">
                <a:latin typeface="Calibri" pitchFamily="34" charset="0"/>
              </a:rPr>
              <a:t>) to start the initial program load (IPL)—that is, boot process. </a:t>
            </a:r>
          </a:p>
          <a:p>
            <a:pPr algn="just"/>
            <a:r>
              <a:rPr lang="en-US" dirty="0" smtClean="0">
                <a:latin typeface="Calibri" pitchFamily="34" charset="0"/>
              </a:rPr>
              <a:t>E-PROM is included in all workstations to hold the </a:t>
            </a:r>
            <a:r>
              <a:rPr lang="en-US" b="1" dirty="0" smtClean="0">
                <a:latin typeface="Calibri" pitchFamily="34" charset="0"/>
              </a:rPr>
              <a:t>Basic </a:t>
            </a:r>
            <a:r>
              <a:rPr lang="en-US" b="1" dirty="0" err="1" smtClean="0">
                <a:latin typeface="Calibri" pitchFamily="34" charset="0"/>
              </a:rPr>
              <a:t>Input/Output</a:t>
            </a:r>
            <a:r>
              <a:rPr lang="en-US" b="1" dirty="0" smtClean="0">
                <a:latin typeface="Calibri" pitchFamily="34" charset="0"/>
              </a:rPr>
              <a:t> System (BIOS) </a:t>
            </a:r>
            <a:r>
              <a:rPr lang="en-US" dirty="0" smtClean="0">
                <a:latin typeface="Calibri" pitchFamily="34" charset="0"/>
              </a:rPr>
              <a:t>services. </a:t>
            </a:r>
          </a:p>
          <a:p>
            <a:pPr algn="just"/>
            <a:r>
              <a:rPr lang="en-US" dirty="0" smtClean="0">
                <a:latin typeface="Calibri" pitchFamily="34" charset="0"/>
              </a:rPr>
              <a:t>This mini-operating system is powerful enough to load the remote software that provides the remaining services and applications functions to the client workstation or X-terminal.</a:t>
            </a:r>
            <a:endParaRPr lang="en-US" dirty="0">
              <a:latin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sz="3200" b="1" dirty="0" smtClean="0"/>
              <a:t>Other Remote Services</a:t>
            </a:r>
            <a:endParaRPr lang="en-US" sz="3200" dirty="0"/>
          </a:p>
        </p:txBody>
      </p:sp>
      <p:sp>
        <p:nvSpPr>
          <p:cNvPr id="3" name="Content Placeholder 2"/>
          <p:cNvSpPr>
            <a:spLocks noGrp="1"/>
          </p:cNvSpPr>
          <p:nvPr>
            <p:ph idx="1"/>
          </p:nvPr>
        </p:nvSpPr>
        <p:spPr>
          <a:xfrm>
            <a:off x="990600" y="914400"/>
            <a:ext cx="7848600" cy="5638800"/>
          </a:xfrm>
        </p:spPr>
        <p:txBody>
          <a:bodyPr>
            <a:normAutofit fontScale="77500" lnSpcReduction="20000"/>
          </a:bodyPr>
          <a:lstStyle/>
          <a:p>
            <a:pPr algn="just"/>
            <a:r>
              <a:rPr lang="en-US" b="1" i="1" dirty="0" smtClean="0">
                <a:latin typeface="Calibri" pitchFamily="34" charset="0"/>
              </a:rPr>
              <a:t>Applications can be invoked from the client to execute remotely on a server</a:t>
            </a:r>
            <a:r>
              <a:rPr lang="en-US" dirty="0" smtClean="0">
                <a:latin typeface="Calibri" pitchFamily="34" charset="0"/>
              </a:rPr>
              <a:t>. </a:t>
            </a:r>
          </a:p>
          <a:p>
            <a:pPr algn="just"/>
            <a:r>
              <a:rPr lang="en-US" b="1" dirty="0" smtClean="0">
                <a:latin typeface="Calibri" pitchFamily="34" charset="0"/>
              </a:rPr>
              <a:t>Backup services </a:t>
            </a:r>
            <a:r>
              <a:rPr lang="en-US" dirty="0" smtClean="0">
                <a:latin typeface="Calibri" pitchFamily="34" charset="0"/>
              </a:rPr>
              <a:t>are an example of services that might be remotely invoked from a client workstation. </a:t>
            </a:r>
          </a:p>
          <a:p>
            <a:pPr algn="just"/>
            <a:r>
              <a:rPr lang="en-US" dirty="0" smtClean="0">
                <a:latin typeface="Calibri" pitchFamily="34" charset="0"/>
              </a:rPr>
              <a:t>Business functions such as downloading data from a host or checking a list of stock prices might also be invoked locally to run remotely. </a:t>
            </a:r>
          </a:p>
          <a:p>
            <a:pPr algn="just"/>
            <a:r>
              <a:rPr lang="en-US" dirty="0" smtClean="0">
                <a:latin typeface="Calibri" pitchFamily="34" charset="0"/>
              </a:rPr>
              <a:t>Software is provided by the NOS to run on the client workstation to initiate these remote applications.</a:t>
            </a:r>
          </a:p>
          <a:p>
            <a:pPr algn="just"/>
            <a:r>
              <a:rPr lang="en-US" dirty="0" smtClean="0">
                <a:latin typeface="Calibri" pitchFamily="34" charset="0"/>
              </a:rPr>
              <a:t>Mobile computing is increasingly being used to remain functional while out of the office. </a:t>
            </a:r>
          </a:p>
          <a:p>
            <a:pPr algn="just"/>
            <a:r>
              <a:rPr lang="en-US" dirty="0" smtClean="0">
                <a:latin typeface="Calibri" pitchFamily="34" charset="0"/>
              </a:rPr>
              <a:t>Applications can be built to operate effectively from the office LAN or the remote laptop. </a:t>
            </a:r>
          </a:p>
          <a:p>
            <a:pPr algn="just"/>
            <a:r>
              <a:rPr lang="en-US" dirty="0" smtClean="0">
                <a:latin typeface="Calibri" pitchFamily="34" charset="0"/>
              </a:rPr>
              <a:t>The IPC protocol of choice for mobile access is TCP/IP based.</a:t>
            </a:r>
            <a:endParaRPr lang="en-US" dirty="0">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Utility Services</a:t>
            </a:r>
            <a:endParaRPr lang="en-US" sz="4000" dirty="0"/>
          </a:p>
        </p:txBody>
      </p:sp>
      <p:sp>
        <p:nvSpPr>
          <p:cNvPr id="3" name="Content Placeholder 2"/>
          <p:cNvSpPr>
            <a:spLocks noGrp="1"/>
          </p:cNvSpPr>
          <p:nvPr>
            <p:ph idx="1"/>
          </p:nvPr>
        </p:nvSpPr>
        <p:spPr/>
        <p:txBody>
          <a:bodyPr/>
          <a:lstStyle/>
          <a:p>
            <a:pPr algn="just"/>
            <a:r>
              <a:rPr lang="en-US" dirty="0" smtClean="0">
                <a:latin typeface="Calibri" pitchFamily="34" charset="0"/>
              </a:rPr>
              <a:t>The operating system provides local functions such as </a:t>
            </a:r>
            <a:r>
              <a:rPr lang="en-US" b="1" dirty="0" smtClean="0">
                <a:latin typeface="Calibri" pitchFamily="34" charset="0"/>
              </a:rPr>
              <a:t>copy, move, edit, compare, and help </a:t>
            </a:r>
            <a:r>
              <a:rPr lang="en-US" dirty="0" smtClean="0">
                <a:latin typeface="Calibri" pitchFamily="34" charset="0"/>
              </a:rPr>
              <a:t>that execute on the client workstation.</a:t>
            </a:r>
            <a:endParaRPr lang="en-US"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Module – </a:t>
            </a:r>
            <a:r>
              <a:rPr lang="fr-FR" b="1" dirty="0" smtClean="0"/>
              <a:t>3</a:t>
            </a:r>
            <a:br>
              <a:rPr lang="fr-FR" b="1" dirty="0" smtClean="0"/>
            </a:br>
            <a:r>
              <a:rPr lang="en-US" b="1" dirty="0" smtClean="0"/>
              <a:t>Client/Server Network  </a:t>
            </a:r>
            <a:endParaRPr lang="en-US" dirty="0"/>
          </a:p>
        </p:txBody>
      </p:sp>
      <p:sp>
        <p:nvSpPr>
          <p:cNvPr id="3" name="Content Placeholder 2"/>
          <p:cNvSpPr>
            <a:spLocks noGrp="1"/>
          </p:cNvSpPr>
          <p:nvPr>
            <p:ph idx="1"/>
          </p:nvPr>
        </p:nvSpPr>
        <p:spPr>
          <a:xfrm>
            <a:off x="914400" y="1676400"/>
            <a:ext cx="4648200" cy="5029200"/>
          </a:xfrm>
        </p:spPr>
        <p:txBody>
          <a:bodyPr>
            <a:normAutofit fontScale="77500" lnSpcReduction="20000"/>
          </a:bodyPr>
          <a:lstStyle/>
          <a:p>
            <a:r>
              <a:rPr lang="en-US" dirty="0" smtClean="0"/>
              <a:t>Client</a:t>
            </a:r>
          </a:p>
          <a:p>
            <a:pPr lvl="1"/>
            <a:r>
              <a:rPr lang="en-US" dirty="0" smtClean="0"/>
              <a:t>Services</a:t>
            </a:r>
          </a:p>
          <a:p>
            <a:pPr lvl="1"/>
            <a:r>
              <a:rPr lang="en-US" dirty="0" smtClean="0"/>
              <a:t>Request for services</a:t>
            </a:r>
          </a:p>
          <a:p>
            <a:pPr lvl="1"/>
            <a:r>
              <a:rPr lang="en-US" dirty="0" smtClean="0"/>
              <a:t>RPC</a:t>
            </a:r>
          </a:p>
          <a:p>
            <a:pPr lvl="1"/>
            <a:r>
              <a:rPr lang="en-US" dirty="0" smtClean="0"/>
              <a:t>Windows services</a:t>
            </a:r>
          </a:p>
          <a:p>
            <a:pPr lvl="1"/>
            <a:r>
              <a:rPr lang="en-US" dirty="0" smtClean="0"/>
              <a:t>Print services</a:t>
            </a:r>
          </a:p>
          <a:p>
            <a:pPr lvl="1"/>
            <a:r>
              <a:rPr lang="en-US" dirty="0" smtClean="0"/>
              <a:t>Remote boot services</a:t>
            </a:r>
          </a:p>
          <a:p>
            <a:pPr lvl="1"/>
            <a:r>
              <a:rPr lang="en-US" dirty="0" smtClean="0"/>
              <a:t>other remote services</a:t>
            </a:r>
          </a:p>
          <a:p>
            <a:pPr lvl="1"/>
            <a:r>
              <a:rPr lang="en-US" dirty="0" smtClean="0"/>
              <a:t>Utility Services</a:t>
            </a:r>
          </a:p>
          <a:p>
            <a:pPr lvl="1"/>
            <a:r>
              <a:rPr lang="en-US" dirty="0" smtClean="0"/>
              <a:t>Dynamic Data Exchange (DDE)</a:t>
            </a:r>
          </a:p>
          <a:p>
            <a:pPr lvl="1"/>
            <a:r>
              <a:rPr lang="en-US" dirty="0" smtClean="0"/>
              <a:t>Object Linking and Embedding (OLE)</a:t>
            </a:r>
          </a:p>
          <a:p>
            <a:pPr lvl="1"/>
            <a:r>
              <a:rPr lang="en-US" dirty="0" smtClean="0"/>
              <a:t>Common Object Request Broker Architecture (CORBA). </a:t>
            </a:r>
          </a:p>
        </p:txBody>
      </p:sp>
      <p:sp>
        <p:nvSpPr>
          <p:cNvPr id="4" name="Content Placeholder 2"/>
          <p:cNvSpPr txBox="1">
            <a:spLocks/>
          </p:cNvSpPr>
          <p:nvPr/>
        </p:nvSpPr>
        <p:spPr>
          <a:xfrm>
            <a:off x="5638800" y="1600200"/>
            <a:ext cx="3276600" cy="4572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Server</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Detailed server functionality</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Network operating system</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Available platforms</a:t>
            </a:r>
          </a:p>
          <a:p>
            <a:pPr marL="822960" lvl="1" indent="-283464">
              <a:spcBef>
                <a:spcPts val="60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Server operating system.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b="1" dirty="0" smtClean="0">
                <a:latin typeface="Calibri" pitchFamily="34" charset="0"/>
              </a:rPr>
              <a:t>Dynamic Data Exchange (DDE)</a:t>
            </a:r>
            <a:endParaRPr lang="en-US" dirty="0">
              <a:latin typeface="Calibri" pitchFamily="34" charset="0"/>
            </a:endParaRPr>
          </a:p>
        </p:txBody>
      </p:sp>
      <p:sp>
        <p:nvSpPr>
          <p:cNvPr id="3" name="Content Placeholder 2"/>
          <p:cNvSpPr>
            <a:spLocks noGrp="1"/>
          </p:cNvSpPr>
          <p:nvPr>
            <p:ph idx="1"/>
          </p:nvPr>
        </p:nvSpPr>
        <p:spPr>
          <a:xfrm>
            <a:off x="990600" y="990600"/>
            <a:ext cx="7943088" cy="5867400"/>
          </a:xfrm>
        </p:spPr>
        <p:txBody>
          <a:bodyPr>
            <a:normAutofit fontScale="85000" lnSpcReduction="20000"/>
          </a:bodyPr>
          <a:lstStyle/>
          <a:p>
            <a:pPr algn="just"/>
            <a:r>
              <a:rPr lang="en-US" dirty="0" smtClean="0">
                <a:latin typeface="Calibri" pitchFamily="34" charset="0"/>
              </a:rPr>
              <a:t>DDE is described as a conversation between two applications, a client application and a server application. </a:t>
            </a:r>
          </a:p>
          <a:p>
            <a:pPr algn="just"/>
            <a:r>
              <a:rPr lang="en-US" dirty="0" smtClean="0">
                <a:latin typeface="Calibri" pitchFamily="34" charset="0"/>
              </a:rPr>
              <a:t>It </a:t>
            </a:r>
            <a:r>
              <a:rPr lang="en-US" b="1" dirty="0" smtClean="0">
                <a:latin typeface="Calibri" pitchFamily="34" charset="0"/>
              </a:rPr>
              <a:t>sends messages </a:t>
            </a:r>
            <a:r>
              <a:rPr lang="en-US" dirty="0" smtClean="0">
                <a:latin typeface="Calibri" pitchFamily="34" charset="0"/>
              </a:rPr>
              <a:t>between applications that share data and </a:t>
            </a:r>
            <a:r>
              <a:rPr lang="en-US" b="1" dirty="0" smtClean="0">
                <a:latin typeface="Calibri" pitchFamily="34" charset="0"/>
              </a:rPr>
              <a:t>uses shared memory </a:t>
            </a:r>
            <a:r>
              <a:rPr lang="en-US" dirty="0" smtClean="0">
                <a:latin typeface="Calibri" pitchFamily="34" charset="0"/>
              </a:rPr>
              <a:t>to exchange data between applications.</a:t>
            </a:r>
          </a:p>
          <a:p>
            <a:pPr algn="just"/>
            <a:r>
              <a:rPr lang="en-US" b="1" dirty="0" smtClean="0">
                <a:latin typeface="Calibri" pitchFamily="34" charset="0"/>
              </a:rPr>
              <a:t>DDE is a feature of some operating systems (like Windows 98, OS/2) presentation manager that enable users to pass data between applications to application. </a:t>
            </a:r>
          </a:p>
          <a:p>
            <a:pPr algn="just"/>
            <a:r>
              <a:rPr lang="en-US" dirty="0" smtClean="0">
                <a:latin typeface="Calibri" pitchFamily="34" charset="0"/>
              </a:rPr>
              <a:t>For </a:t>
            </a:r>
            <a:r>
              <a:rPr lang="en-US" dirty="0" err="1" smtClean="0">
                <a:latin typeface="Calibri" pitchFamily="34" charset="0"/>
              </a:rPr>
              <a:t>eg</a:t>
            </a:r>
            <a:r>
              <a:rPr lang="en-US" dirty="0" smtClean="0">
                <a:latin typeface="Calibri" pitchFamily="34" charset="0"/>
              </a:rPr>
              <a:t>:, if an application wants to connect a Microsoft Excel spreadsheet with Microsoft Word for windows report in such a way that changes to the spreadsheet are reflected automatically in the report, in that case Microsoft Word for windows is the client and Microsoft Excel is the server.</a:t>
            </a:r>
            <a:endParaRPr lang="en-US" dirty="0">
              <a:latin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fontScale="85000" lnSpcReduction="20000"/>
          </a:bodyPr>
          <a:lstStyle/>
          <a:p>
            <a:pPr algn="ctr">
              <a:buNone/>
            </a:pPr>
            <a:r>
              <a:rPr lang="en-US" b="1" dirty="0" smtClean="0">
                <a:latin typeface="Calibri" pitchFamily="34" charset="0"/>
              </a:rPr>
              <a:t>Uses for Windows Dynamic Data Exchange</a:t>
            </a:r>
          </a:p>
          <a:p>
            <a:pPr algn="ctr">
              <a:buNone/>
            </a:pPr>
            <a:endParaRPr lang="en-US" sz="1100" b="1" dirty="0" smtClean="0">
              <a:latin typeface="Calibri" pitchFamily="34" charset="0"/>
            </a:endParaRPr>
          </a:p>
          <a:p>
            <a:pPr algn="just"/>
            <a:r>
              <a:rPr lang="en-US" dirty="0" smtClean="0">
                <a:latin typeface="Calibri" pitchFamily="34" charset="0"/>
              </a:rPr>
              <a:t>DDE is most appropriate for data exchanges that </a:t>
            </a:r>
            <a:r>
              <a:rPr lang="en-US" b="1" dirty="0" smtClean="0">
                <a:latin typeface="Calibri" pitchFamily="34" charset="0"/>
              </a:rPr>
              <a:t>do not require ongoing user interaction. </a:t>
            </a:r>
          </a:p>
          <a:p>
            <a:pPr algn="just"/>
            <a:r>
              <a:rPr lang="en-US" dirty="0" smtClean="0">
                <a:latin typeface="Calibri" pitchFamily="34" charset="0"/>
              </a:rPr>
              <a:t>An application provides a method for the user to establish the link between the applications exchanging data. </a:t>
            </a:r>
          </a:p>
          <a:p>
            <a:pPr algn="just"/>
            <a:r>
              <a:rPr lang="en-US" dirty="0" smtClean="0">
                <a:latin typeface="Calibri" pitchFamily="34" charset="0"/>
              </a:rPr>
              <a:t>Once that link is established, the applications exchange data without further user involvement.</a:t>
            </a:r>
          </a:p>
          <a:p>
            <a:pPr algn="just"/>
            <a:r>
              <a:rPr lang="en-US" dirty="0" smtClean="0">
                <a:latin typeface="Calibri" pitchFamily="34" charset="0"/>
              </a:rPr>
              <a:t>DDE can be used to implement a broad range of application features:</a:t>
            </a:r>
          </a:p>
          <a:p>
            <a:pPr algn="just"/>
            <a:r>
              <a:rPr lang="en-US" b="1" dirty="0" smtClean="0">
                <a:latin typeface="Calibri" pitchFamily="34" charset="0"/>
              </a:rPr>
              <a:t>Linking to real-time data,</a:t>
            </a:r>
            <a:r>
              <a:rPr lang="en-US" dirty="0" smtClean="0">
                <a:latin typeface="Calibri" pitchFamily="34" charset="0"/>
              </a:rPr>
              <a:t> such as to stock market updates, scientific instruments, or process control.</a:t>
            </a:r>
          </a:p>
          <a:p>
            <a:pPr algn="just"/>
            <a:r>
              <a:rPr lang="en-US" b="1" dirty="0" smtClean="0">
                <a:latin typeface="Calibri" pitchFamily="34" charset="0"/>
              </a:rPr>
              <a:t>Creating compound documents</a:t>
            </a:r>
            <a:r>
              <a:rPr lang="en-US" dirty="0" smtClean="0">
                <a:latin typeface="Calibri" pitchFamily="34" charset="0"/>
              </a:rPr>
              <a:t>, such as a word processing document that includes a chart produced by a graphics application. Using DDE, the chart will change when the source data is changed, while the rest of the document remains the same.</a:t>
            </a:r>
          </a:p>
          <a:p>
            <a:pPr algn="just"/>
            <a:endParaRPr lang="en-US" dirty="0">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rmAutofit/>
          </a:bodyPr>
          <a:lstStyle/>
          <a:p>
            <a:pPr algn="just"/>
            <a:r>
              <a:rPr lang="en-US" dirty="0" smtClean="0">
                <a:latin typeface="Calibri" pitchFamily="34" charset="0"/>
              </a:rPr>
              <a:t>Two applications participating in DDE are said to be engaged in a </a:t>
            </a:r>
            <a:r>
              <a:rPr lang="en-US" b="1" dirty="0" smtClean="0">
                <a:latin typeface="Calibri" pitchFamily="34" charset="0"/>
              </a:rPr>
              <a:t>DDE conversation</a:t>
            </a:r>
            <a:r>
              <a:rPr lang="en-US" dirty="0" smtClean="0">
                <a:latin typeface="Calibri" pitchFamily="34" charset="0"/>
              </a:rPr>
              <a:t>. </a:t>
            </a:r>
          </a:p>
          <a:p>
            <a:pPr algn="just"/>
            <a:r>
              <a:rPr lang="en-US" dirty="0" smtClean="0">
                <a:latin typeface="Calibri" pitchFamily="34" charset="0"/>
              </a:rPr>
              <a:t>The application that initiates the conversation is the </a:t>
            </a:r>
            <a:r>
              <a:rPr lang="en-US" b="1" dirty="0" smtClean="0">
                <a:latin typeface="Calibri" pitchFamily="34" charset="0"/>
              </a:rPr>
              <a:t>DDE client application</a:t>
            </a:r>
            <a:r>
              <a:rPr lang="en-US" dirty="0" smtClean="0">
                <a:latin typeface="Calibri" pitchFamily="34" charset="0"/>
              </a:rPr>
              <a:t>; the application that responds to the client is the </a:t>
            </a:r>
            <a:r>
              <a:rPr lang="en-US" b="1" dirty="0" smtClean="0">
                <a:latin typeface="Calibri" pitchFamily="34" charset="0"/>
              </a:rPr>
              <a:t>DDE server application</a:t>
            </a:r>
            <a:r>
              <a:rPr lang="en-US" dirty="0" smtClean="0">
                <a:latin typeface="Calibri" pitchFamily="34" charset="0"/>
              </a:rPr>
              <a:t>. </a:t>
            </a:r>
          </a:p>
          <a:p>
            <a:pPr algn="just"/>
            <a:r>
              <a:rPr lang="en-US" dirty="0" smtClean="0">
                <a:latin typeface="Calibri" pitchFamily="34" charset="0"/>
              </a:rPr>
              <a:t>An application can engage in several conversations at the same time, acting as the client in some and as the server in others.</a:t>
            </a:r>
            <a:endParaRPr lang="en-US" dirty="0">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Autofit/>
          </a:bodyPr>
          <a:lstStyle/>
          <a:p>
            <a:pPr algn="just"/>
            <a:r>
              <a:rPr lang="en-US" sz="2400" dirty="0" smtClean="0">
                <a:latin typeface="Calibri" pitchFamily="34" charset="0"/>
              </a:rPr>
              <a:t>The DDE protocol identifies the units of data passed between the client and server with a three-level hierarchy of </a:t>
            </a:r>
            <a:r>
              <a:rPr lang="en-US" sz="2400" dirty="0" smtClean="0">
                <a:solidFill>
                  <a:srgbClr val="C00000"/>
                </a:solidFill>
                <a:latin typeface="Calibri" pitchFamily="34" charset="0"/>
              </a:rPr>
              <a:t>application</a:t>
            </a:r>
            <a:r>
              <a:rPr lang="en-US" sz="2400" dirty="0" smtClean="0">
                <a:latin typeface="Calibri" pitchFamily="34" charset="0"/>
              </a:rPr>
              <a:t>, </a:t>
            </a:r>
            <a:r>
              <a:rPr lang="en-US" sz="2400" dirty="0" smtClean="0">
                <a:solidFill>
                  <a:srgbClr val="C00000"/>
                </a:solidFill>
                <a:latin typeface="Calibri" pitchFamily="34" charset="0"/>
              </a:rPr>
              <a:t>topic</a:t>
            </a:r>
            <a:r>
              <a:rPr lang="en-US" sz="2400" dirty="0" smtClean="0">
                <a:latin typeface="Calibri" pitchFamily="34" charset="0"/>
              </a:rPr>
              <a:t>, and </a:t>
            </a:r>
            <a:r>
              <a:rPr lang="en-US" sz="2400" dirty="0" smtClean="0">
                <a:solidFill>
                  <a:srgbClr val="C00000"/>
                </a:solidFill>
                <a:latin typeface="Calibri" pitchFamily="34" charset="0"/>
              </a:rPr>
              <a:t>item</a:t>
            </a:r>
            <a:r>
              <a:rPr lang="en-US" sz="2400" dirty="0" smtClean="0">
                <a:latin typeface="Calibri" pitchFamily="34" charset="0"/>
              </a:rPr>
              <a:t> names.</a:t>
            </a:r>
          </a:p>
          <a:p>
            <a:pPr algn="just"/>
            <a:r>
              <a:rPr lang="en-US" sz="2400" dirty="0" smtClean="0">
                <a:latin typeface="Calibri" pitchFamily="34" charset="0"/>
              </a:rPr>
              <a:t>Each DDE conversation is uniquely defined by the application name and topic. </a:t>
            </a:r>
          </a:p>
          <a:p>
            <a:pPr algn="just"/>
            <a:r>
              <a:rPr lang="en-US" sz="2400" dirty="0" smtClean="0">
                <a:latin typeface="Calibri" pitchFamily="34" charset="0"/>
              </a:rPr>
              <a:t>At the beginning of a DDE conversation, the client and server determine the application name and topic. </a:t>
            </a:r>
          </a:p>
          <a:p>
            <a:pPr algn="just"/>
            <a:r>
              <a:rPr lang="en-US" sz="2400" dirty="0" smtClean="0">
                <a:latin typeface="Calibri" pitchFamily="34" charset="0"/>
              </a:rPr>
              <a:t>The application name is usually the name of the server application. For </a:t>
            </a:r>
            <a:r>
              <a:rPr lang="en-US" sz="2400" dirty="0" err="1" smtClean="0">
                <a:latin typeface="Calibri" pitchFamily="34" charset="0"/>
              </a:rPr>
              <a:t>eg</a:t>
            </a:r>
            <a:r>
              <a:rPr lang="en-US" sz="2400" dirty="0" smtClean="0">
                <a:latin typeface="Calibri" pitchFamily="34" charset="0"/>
              </a:rPr>
              <a:t>, when Excel acts as the server in a conversation, the application name is Excel.</a:t>
            </a:r>
          </a:p>
          <a:p>
            <a:pPr algn="just"/>
            <a:r>
              <a:rPr lang="en-US" sz="2400" dirty="0" smtClean="0">
                <a:latin typeface="Calibri" pitchFamily="34" charset="0"/>
              </a:rPr>
              <a:t>For applications that operate on file-based documents, the topic is usually a filename.</a:t>
            </a:r>
          </a:p>
          <a:p>
            <a:pPr algn="just"/>
            <a:r>
              <a:rPr lang="en-US" sz="2400" dirty="0" smtClean="0">
                <a:latin typeface="Calibri" pitchFamily="34" charset="0"/>
              </a:rPr>
              <a:t>A </a:t>
            </a:r>
            <a:r>
              <a:rPr lang="en-US" sz="2400" b="1" dirty="0" smtClean="0">
                <a:latin typeface="Calibri" pitchFamily="34" charset="0"/>
              </a:rPr>
              <a:t>DDE data item </a:t>
            </a:r>
            <a:r>
              <a:rPr lang="en-US" sz="2400" dirty="0" smtClean="0">
                <a:latin typeface="Calibri" pitchFamily="34" charset="0"/>
              </a:rPr>
              <a:t>is information related to the conversation topic exchanged between the applications.</a:t>
            </a:r>
          </a:p>
          <a:p>
            <a:pPr algn="just"/>
            <a:endParaRPr lang="en-US" sz="2400" dirty="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248400"/>
          </a:xfrm>
        </p:spPr>
        <p:txBody>
          <a:bodyPr>
            <a:noAutofit/>
          </a:bodyPr>
          <a:lstStyle/>
          <a:p>
            <a:pPr algn="just"/>
            <a:r>
              <a:rPr lang="en-US" sz="2800" dirty="0" smtClean="0">
                <a:latin typeface="Calibri" pitchFamily="34" charset="0"/>
              </a:rPr>
              <a:t>For </a:t>
            </a:r>
            <a:r>
              <a:rPr lang="en-US" sz="2800" dirty="0" err="1" smtClean="0">
                <a:latin typeface="Calibri" pitchFamily="34" charset="0"/>
              </a:rPr>
              <a:t>eg</a:t>
            </a:r>
            <a:r>
              <a:rPr lang="en-US" sz="2800" dirty="0" smtClean="0">
                <a:latin typeface="Calibri" pitchFamily="34" charset="0"/>
              </a:rPr>
              <a:t>, if the Word document is to receive data automatically from a range named IBM in a Excel worksheet, named STOCKS.XLS then STOCKS.XLS is the topic and IBM is the item. </a:t>
            </a:r>
          </a:p>
          <a:p>
            <a:pPr algn="just"/>
            <a:r>
              <a:rPr lang="en-US" sz="2800" dirty="0" smtClean="0">
                <a:latin typeface="Calibri" pitchFamily="34" charset="0"/>
              </a:rPr>
              <a:t>A simplest way to set up a DDE link is to copy a block of data from the server application to the clipboard, activate the client application, move the insertion point to the location in the receiving document where </a:t>
            </a:r>
            <a:r>
              <a:rPr lang="en-US" sz="2800" dirty="0" smtClean="0"/>
              <a:t>you want the information to go, and then use a Paste Link command.</a:t>
            </a:r>
            <a:endParaRPr lang="en-US" sz="2800" dirty="0">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Autofit/>
          </a:bodyPr>
          <a:lstStyle/>
          <a:p>
            <a:pPr algn="ctr"/>
            <a:r>
              <a:rPr lang="en-US" sz="2800" b="1" dirty="0" smtClean="0">
                <a:latin typeface="Calibri" pitchFamily="34" charset="0"/>
              </a:rPr>
              <a:t>Dynamic Data Exchange Message Flow</a:t>
            </a:r>
            <a:endParaRPr lang="en-US" sz="2800" dirty="0">
              <a:latin typeface="Calibri" pitchFamily="34" charset="0"/>
            </a:endParaRPr>
          </a:p>
        </p:txBody>
      </p:sp>
      <p:sp>
        <p:nvSpPr>
          <p:cNvPr id="3" name="Content Placeholder 2"/>
          <p:cNvSpPr>
            <a:spLocks noGrp="1"/>
          </p:cNvSpPr>
          <p:nvPr>
            <p:ph idx="1"/>
          </p:nvPr>
        </p:nvSpPr>
        <p:spPr>
          <a:xfrm>
            <a:off x="1066800" y="914400"/>
            <a:ext cx="7866888" cy="5791200"/>
          </a:xfrm>
        </p:spPr>
        <p:txBody>
          <a:bodyPr>
            <a:normAutofit fontScale="85000" lnSpcReduction="20000"/>
          </a:bodyPr>
          <a:lstStyle/>
          <a:p>
            <a:r>
              <a:rPr lang="en-US" dirty="0" smtClean="0">
                <a:latin typeface="Calibri" pitchFamily="34" charset="0"/>
              </a:rPr>
              <a:t>A typical DDE conversation consists of the following events:</a:t>
            </a:r>
          </a:p>
          <a:p>
            <a:pPr marL="596646" indent="-514350">
              <a:buFont typeface="+mj-lt"/>
              <a:buAutoNum type="arabicPeriod"/>
            </a:pPr>
            <a:r>
              <a:rPr lang="en-US" dirty="0" smtClean="0">
                <a:latin typeface="Calibri" pitchFamily="34" charset="0"/>
              </a:rPr>
              <a:t>The client application initiates the conversation, and the server application responds.</a:t>
            </a:r>
          </a:p>
          <a:p>
            <a:pPr marL="596646" indent="-514350">
              <a:buFont typeface="+mj-lt"/>
              <a:buAutoNum type="arabicPeriod"/>
            </a:pPr>
            <a:r>
              <a:rPr lang="en-US" dirty="0" smtClean="0">
                <a:latin typeface="Calibri" pitchFamily="34" charset="0"/>
              </a:rPr>
              <a:t>The applications exchange data by any or all of the following methods:</a:t>
            </a:r>
          </a:p>
          <a:p>
            <a:pPr lvl="2"/>
            <a:r>
              <a:rPr lang="en-US" dirty="0" smtClean="0">
                <a:latin typeface="Calibri" pitchFamily="34" charset="0"/>
              </a:rPr>
              <a:t>The server application sends data to the client at the client's request.</a:t>
            </a:r>
          </a:p>
          <a:p>
            <a:pPr lvl="2"/>
            <a:r>
              <a:rPr lang="en-US" dirty="0" smtClean="0">
                <a:latin typeface="Calibri" pitchFamily="34" charset="0"/>
              </a:rPr>
              <a:t>The client application sends unsolicited data to the server application.</a:t>
            </a:r>
          </a:p>
          <a:p>
            <a:pPr lvl="2"/>
            <a:r>
              <a:rPr lang="en-US" dirty="0" smtClean="0">
                <a:latin typeface="Calibri" pitchFamily="34" charset="0"/>
              </a:rPr>
              <a:t>The client application requests the server application to notify the client whenever a data item changes (warm data link).</a:t>
            </a:r>
          </a:p>
          <a:p>
            <a:pPr lvl="2"/>
            <a:r>
              <a:rPr lang="en-US" dirty="0" smtClean="0">
                <a:latin typeface="Calibri" pitchFamily="34" charset="0"/>
              </a:rPr>
              <a:t>The client application requests the server application to send data whenever the data changes (hot data link).</a:t>
            </a:r>
          </a:p>
          <a:p>
            <a:pPr lvl="2"/>
            <a:r>
              <a:rPr lang="en-US" dirty="0" smtClean="0">
                <a:latin typeface="Calibri" pitchFamily="34" charset="0"/>
              </a:rPr>
              <a:t>The server application carries out a command at the client's request.</a:t>
            </a:r>
          </a:p>
          <a:p>
            <a:pPr marL="596646" indent="-514350">
              <a:buFont typeface="+mj-lt"/>
              <a:buAutoNum type="arabicPeriod"/>
            </a:pPr>
            <a:r>
              <a:rPr lang="en-US" dirty="0" smtClean="0">
                <a:latin typeface="Calibri" pitchFamily="34" charset="0"/>
              </a:rPr>
              <a:t>Either the client or server application terminates the conversation.</a:t>
            </a:r>
          </a:p>
          <a:p>
            <a:endParaRPr lang="en-US" dirty="0">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lnSpcReduction="10000"/>
          </a:bodyPr>
          <a:lstStyle/>
          <a:p>
            <a:pPr algn="just"/>
            <a:r>
              <a:rPr lang="en-US" dirty="0" smtClean="0">
                <a:latin typeface="Calibri" pitchFamily="34" charset="0"/>
              </a:rPr>
              <a:t>Once a DDE conversation has begun, the client can establish one or more </a:t>
            </a:r>
            <a:r>
              <a:rPr lang="en-US" dirty="0" smtClean="0">
                <a:solidFill>
                  <a:srgbClr val="C00000"/>
                </a:solidFill>
                <a:latin typeface="Calibri" pitchFamily="34" charset="0"/>
              </a:rPr>
              <a:t>permanent data links </a:t>
            </a:r>
            <a:r>
              <a:rPr lang="en-US" dirty="0" smtClean="0">
                <a:latin typeface="Calibri" pitchFamily="34" charset="0"/>
              </a:rPr>
              <a:t>with the server. </a:t>
            </a:r>
          </a:p>
          <a:p>
            <a:pPr algn="just"/>
            <a:r>
              <a:rPr lang="en-US" dirty="0" smtClean="0">
                <a:latin typeface="Calibri" pitchFamily="34" charset="0"/>
              </a:rPr>
              <a:t>There are two kinds of permanent DDE data links: warm and hot. </a:t>
            </a:r>
          </a:p>
          <a:p>
            <a:pPr algn="just"/>
            <a:r>
              <a:rPr lang="en-US" dirty="0" smtClean="0">
                <a:latin typeface="Calibri" pitchFamily="34" charset="0"/>
              </a:rPr>
              <a:t>In a </a:t>
            </a:r>
            <a:r>
              <a:rPr lang="en-US" dirty="0" smtClean="0">
                <a:solidFill>
                  <a:srgbClr val="C00000"/>
                </a:solidFill>
                <a:latin typeface="Calibri" pitchFamily="34" charset="0"/>
              </a:rPr>
              <a:t>warm data link</a:t>
            </a:r>
            <a:r>
              <a:rPr lang="en-US" dirty="0" smtClean="0">
                <a:latin typeface="Calibri" pitchFamily="34" charset="0"/>
              </a:rPr>
              <a:t>, the server notifies the client that the value of the data item has changed, but the server does not send the data value to the client until the client requests it. </a:t>
            </a:r>
          </a:p>
          <a:p>
            <a:pPr algn="just"/>
            <a:r>
              <a:rPr lang="en-US" dirty="0" smtClean="0">
                <a:latin typeface="Calibri" pitchFamily="34" charset="0"/>
              </a:rPr>
              <a:t>In a </a:t>
            </a:r>
            <a:r>
              <a:rPr lang="en-US" dirty="0" smtClean="0">
                <a:solidFill>
                  <a:srgbClr val="C00000"/>
                </a:solidFill>
                <a:latin typeface="Calibri" pitchFamily="34" charset="0"/>
              </a:rPr>
              <a:t>hot data link</a:t>
            </a:r>
            <a:r>
              <a:rPr lang="en-US" dirty="0" smtClean="0">
                <a:latin typeface="Calibri" pitchFamily="34" charset="0"/>
              </a:rPr>
              <a:t>, the server immediately sends the changed data value to the client.</a:t>
            </a:r>
          </a:p>
          <a:p>
            <a:pPr algn="just"/>
            <a:endParaRPr lang="en-US" dirty="0">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lstStyle/>
          <a:p>
            <a:r>
              <a:rPr lang="en-US" dirty="0" smtClean="0">
                <a:latin typeface="Calibri" pitchFamily="34" charset="0"/>
              </a:rPr>
              <a:t>A DDE link may be </a:t>
            </a:r>
            <a:r>
              <a:rPr lang="en-US" b="1" dirty="0" smtClean="0">
                <a:latin typeface="Calibri" pitchFamily="34" charset="0"/>
              </a:rPr>
              <a:t>automatic or manual</a:t>
            </a:r>
            <a:r>
              <a:rPr lang="en-US" dirty="0" smtClean="0">
                <a:latin typeface="Calibri" pitchFamily="34" charset="0"/>
              </a:rPr>
              <a:t>. </a:t>
            </a:r>
          </a:p>
          <a:p>
            <a:r>
              <a:rPr lang="en-US" dirty="0" smtClean="0">
                <a:latin typeface="Calibri" pitchFamily="34" charset="0"/>
              </a:rPr>
              <a:t>An automatic link is refreshed whenever the source data changes, provided both the client and server applications are running. </a:t>
            </a:r>
          </a:p>
          <a:p>
            <a:r>
              <a:rPr lang="en-US" dirty="0" smtClean="0">
                <a:latin typeface="Calibri" pitchFamily="34" charset="0"/>
              </a:rPr>
              <a:t>A manual link is refreshed only when you issue a command in the client application.</a:t>
            </a:r>
            <a:endParaRPr lang="en-US"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r>
              <a:rPr lang="en-US" sz="3200" b="1" dirty="0" smtClean="0">
                <a:latin typeface="Calibri" pitchFamily="34" charset="0"/>
              </a:rPr>
              <a:t>Object Linking and Embedding (OLE)</a:t>
            </a:r>
            <a:endParaRPr lang="en-US" sz="3200" dirty="0">
              <a:latin typeface="Calibri" pitchFamily="34" charset="0"/>
            </a:endParaRPr>
          </a:p>
        </p:txBody>
      </p:sp>
      <p:sp>
        <p:nvSpPr>
          <p:cNvPr id="3" name="Content Placeholder 2"/>
          <p:cNvSpPr>
            <a:spLocks noGrp="1"/>
          </p:cNvSpPr>
          <p:nvPr>
            <p:ph idx="1"/>
          </p:nvPr>
        </p:nvSpPr>
        <p:spPr>
          <a:xfrm>
            <a:off x="1066800" y="914400"/>
            <a:ext cx="7802880" cy="5791200"/>
          </a:xfrm>
        </p:spPr>
        <p:txBody>
          <a:bodyPr>
            <a:noAutofit/>
          </a:bodyPr>
          <a:lstStyle/>
          <a:p>
            <a:pPr algn="just"/>
            <a:r>
              <a:rPr lang="en-US" sz="2400" dirty="0" smtClean="0">
                <a:latin typeface="Calibri" pitchFamily="34" charset="0"/>
              </a:rPr>
              <a:t>OLE is an extension to DDE that enables objects to be created with the object components software </a:t>
            </a:r>
            <a:r>
              <a:rPr lang="en-US" sz="2400" b="1" i="1" dirty="0" smtClean="0">
                <a:latin typeface="Calibri" pitchFamily="34" charset="0"/>
              </a:rPr>
              <a:t>aware</a:t>
            </a:r>
            <a:r>
              <a:rPr lang="en-US" sz="2400" i="1" dirty="0" smtClean="0">
                <a:latin typeface="Calibri" pitchFamily="34" charset="0"/>
              </a:rPr>
              <a:t>. </a:t>
            </a:r>
          </a:p>
          <a:p>
            <a:pPr algn="just"/>
            <a:r>
              <a:rPr lang="en-US" sz="2400" i="1" dirty="0" smtClean="0">
                <a:latin typeface="Calibri" pitchFamily="34" charset="0"/>
              </a:rPr>
              <a:t>Aware means that a reference to the object or one of its components automatically launches the </a:t>
            </a:r>
            <a:r>
              <a:rPr lang="en-US" sz="2400" dirty="0" smtClean="0">
                <a:latin typeface="Calibri" pitchFamily="34" charset="0"/>
              </a:rPr>
              <a:t>appropriate software to manipulate the data. </a:t>
            </a:r>
          </a:p>
          <a:p>
            <a:pPr algn="just"/>
            <a:r>
              <a:rPr lang="en-US" sz="2400" dirty="0" smtClean="0">
                <a:latin typeface="Calibri" pitchFamily="34" charset="0"/>
              </a:rPr>
              <a:t>For example, a document created with a word processor may include an image created by a graphics package. </a:t>
            </a:r>
          </a:p>
          <a:p>
            <a:pPr algn="just"/>
            <a:r>
              <a:rPr lang="en-US" sz="2400" dirty="0" smtClean="0">
                <a:latin typeface="Calibri" pitchFamily="34" charset="0"/>
              </a:rPr>
              <a:t>The image can be converted to the internal graphics form of the word processor, such as WPG form for WordPerfect. </a:t>
            </a:r>
          </a:p>
          <a:p>
            <a:pPr algn="just"/>
            <a:r>
              <a:rPr lang="en-US" sz="2400" dirty="0" smtClean="0">
                <a:latin typeface="Calibri" pitchFamily="34" charset="0"/>
              </a:rPr>
              <a:t>With OLE, the image can be included in its original form within the document object; whenever the image is selected or highlighted, the graphics package will take control to manipulate the image.</a:t>
            </a:r>
          </a:p>
          <a:p>
            <a:pPr algn="just"/>
            <a:r>
              <a:rPr lang="en-US" sz="2400" dirty="0" smtClean="0">
                <a:latin typeface="Calibri" pitchFamily="34" charset="0"/>
              </a:rPr>
              <a:t> Activation of the software is totally transparent to the users as they navigate through the document.</a:t>
            </a:r>
            <a:endParaRPr lang="en-US" sz="240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normAutofit/>
          </a:bodyPr>
          <a:lstStyle/>
          <a:p>
            <a:pPr algn="just"/>
            <a:r>
              <a:rPr lang="en-US" dirty="0" smtClean="0">
                <a:latin typeface="Calibri" pitchFamily="34" charset="0"/>
              </a:rPr>
              <a:t>Currently with OLE, one software package accesses data created from another through the use of a </a:t>
            </a:r>
            <a:r>
              <a:rPr lang="en-US" b="1" i="1" dirty="0" smtClean="0">
                <a:latin typeface="Calibri" pitchFamily="34" charset="0"/>
              </a:rPr>
              <a:t>viewer or launcher</a:t>
            </a:r>
            <a:r>
              <a:rPr lang="en-US" i="1" dirty="0" smtClean="0">
                <a:latin typeface="Calibri" pitchFamily="34" charset="0"/>
              </a:rPr>
              <a:t>. </a:t>
            </a:r>
          </a:p>
          <a:p>
            <a:pPr algn="just"/>
            <a:r>
              <a:rPr lang="en-US" i="1" dirty="0" smtClean="0">
                <a:latin typeface="Calibri" pitchFamily="34" charset="0"/>
              </a:rPr>
              <a:t>These viewers and launchers must be custom built for every application. </a:t>
            </a:r>
          </a:p>
          <a:p>
            <a:pPr algn="just"/>
            <a:r>
              <a:rPr lang="en-US" i="1" dirty="0" smtClean="0">
                <a:latin typeface="Calibri" pitchFamily="34" charset="0"/>
              </a:rPr>
              <a:t>With the </a:t>
            </a:r>
            <a:r>
              <a:rPr lang="en-US" b="1" dirty="0" smtClean="0">
                <a:latin typeface="Calibri" pitchFamily="34" charset="0"/>
              </a:rPr>
              <a:t>viewer</a:t>
            </a:r>
            <a:r>
              <a:rPr lang="en-US" dirty="0" smtClean="0">
                <a:latin typeface="Calibri" pitchFamily="34" charset="0"/>
              </a:rPr>
              <a:t>, users can see data from one software package while they are running another package. </a:t>
            </a:r>
          </a:p>
          <a:p>
            <a:pPr algn="just"/>
            <a:r>
              <a:rPr lang="en-US" b="1" dirty="0" smtClean="0">
                <a:latin typeface="Calibri" pitchFamily="34" charset="0"/>
              </a:rPr>
              <a:t>Launchers</a:t>
            </a:r>
            <a:r>
              <a:rPr lang="en-US" dirty="0" smtClean="0">
                <a:latin typeface="Calibri" pitchFamily="34" charset="0"/>
              </a:rPr>
              <a:t> invoke the software package that created the data and thus provide the full functionality of the launched software.</a:t>
            </a:r>
            <a:endParaRPr lang="en-US"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t>Client Services</a:t>
            </a:r>
            <a:endParaRPr lang="en-US" dirty="0"/>
          </a:p>
        </p:txBody>
      </p:sp>
      <p:sp>
        <p:nvSpPr>
          <p:cNvPr id="3" name="Content Placeholder 2"/>
          <p:cNvSpPr>
            <a:spLocks noGrp="1"/>
          </p:cNvSpPr>
          <p:nvPr>
            <p:ph idx="1"/>
          </p:nvPr>
        </p:nvSpPr>
        <p:spPr>
          <a:xfrm>
            <a:off x="914400" y="1143000"/>
            <a:ext cx="8019288" cy="5562600"/>
          </a:xfrm>
        </p:spPr>
        <p:txBody>
          <a:bodyPr>
            <a:normAutofit fontScale="77500" lnSpcReduction="20000"/>
          </a:bodyPr>
          <a:lstStyle/>
          <a:p>
            <a:pPr algn="just"/>
            <a:r>
              <a:rPr lang="en-US" dirty="0" smtClean="0">
                <a:latin typeface="Calibri" pitchFamily="34" charset="0"/>
              </a:rPr>
              <a:t>Some of the </a:t>
            </a:r>
            <a:r>
              <a:rPr lang="en-US" b="1" dirty="0" smtClean="0">
                <a:latin typeface="Calibri" pitchFamily="34" charset="0"/>
              </a:rPr>
              <a:t>main services </a:t>
            </a:r>
            <a:r>
              <a:rPr lang="en-US" dirty="0" smtClean="0">
                <a:latin typeface="Calibri" pitchFamily="34" charset="0"/>
              </a:rPr>
              <a:t>that client performs :</a:t>
            </a:r>
          </a:p>
          <a:p>
            <a:pPr algn="just"/>
            <a:r>
              <a:rPr lang="en-US" dirty="0" smtClean="0">
                <a:latin typeface="Calibri" pitchFamily="34" charset="0"/>
              </a:rPr>
              <a:t>Responsible for managing the user interface.</a:t>
            </a:r>
          </a:p>
          <a:p>
            <a:pPr algn="just"/>
            <a:r>
              <a:rPr lang="en-US" dirty="0" smtClean="0">
                <a:latin typeface="Calibri" pitchFamily="34" charset="0"/>
              </a:rPr>
              <a:t>Provides presentation services.</a:t>
            </a:r>
          </a:p>
          <a:p>
            <a:pPr algn="just"/>
            <a:r>
              <a:rPr lang="en-US" dirty="0" smtClean="0">
                <a:latin typeface="Calibri" pitchFamily="34" charset="0"/>
              </a:rPr>
              <a:t>Accepts and checks the syntax of user inputs. </a:t>
            </a:r>
          </a:p>
          <a:p>
            <a:pPr algn="just"/>
            <a:r>
              <a:rPr lang="en-US" dirty="0" smtClean="0">
                <a:latin typeface="Calibri" pitchFamily="34" charset="0"/>
              </a:rPr>
              <a:t>Acts as a consumer of services provided by one or more server processors.</a:t>
            </a:r>
          </a:p>
          <a:p>
            <a:pPr algn="just"/>
            <a:r>
              <a:rPr lang="en-US" dirty="0" smtClean="0">
                <a:latin typeface="Calibri" pitchFamily="34" charset="0"/>
              </a:rPr>
              <a:t>Processes application logic.</a:t>
            </a:r>
          </a:p>
          <a:p>
            <a:pPr algn="just"/>
            <a:r>
              <a:rPr lang="en-US" dirty="0" smtClean="0">
                <a:latin typeface="Calibri" pitchFamily="34" charset="0"/>
              </a:rPr>
              <a:t>The role of the client process can be further extended at the client by adding logic that is not implemented in the host server application. </a:t>
            </a:r>
          </a:p>
          <a:p>
            <a:pPr algn="just"/>
            <a:r>
              <a:rPr lang="en-US" dirty="0" smtClean="0">
                <a:latin typeface="Calibri" pitchFamily="34" charset="0"/>
              </a:rPr>
              <a:t>Local editing, automatic data entry, help capabilities, and other logic processes can be added in front of the existing host server application.</a:t>
            </a:r>
          </a:p>
          <a:p>
            <a:pPr algn="just"/>
            <a:r>
              <a:rPr lang="en-US" dirty="0" smtClean="0">
                <a:latin typeface="Calibri" pitchFamily="34" charset="0"/>
              </a:rPr>
              <a:t>Generates database request and transmits to server.</a:t>
            </a:r>
          </a:p>
          <a:p>
            <a:pPr algn="just"/>
            <a:r>
              <a:rPr lang="en-US" dirty="0" smtClean="0">
                <a:latin typeface="Calibri" pitchFamily="34" charset="0"/>
              </a:rPr>
              <a:t>Passes response back to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lnSpcReduction="10000"/>
          </a:bodyPr>
          <a:lstStyle/>
          <a:p>
            <a:pPr algn="just"/>
            <a:r>
              <a:rPr lang="en-US" dirty="0" smtClean="0">
                <a:latin typeface="Calibri" pitchFamily="34" charset="0"/>
              </a:rPr>
              <a:t>Currently with OLE, one software package accesses data created from another through the use of a </a:t>
            </a:r>
            <a:r>
              <a:rPr lang="en-US" i="1" dirty="0" smtClean="0">
                <a:latin typeface="Calibri" pitchFamily="34" charset="0"/>
              </a:rPr>
              <a:t>viewer or launcher. </a:t>
            </a:r>
          </a:p>
          <a:p>
            <a:pPr algn="just"/>
            <a:r>
              <a:rPr lang="en-US" i="1" dirty="0" smtClean="0">
                <a:latin typeface="Calibri" pitchFamily="34" charset="0"/>
              </a:rPr>
              <a:t>These viewers and launchers must be custom built for every application. </a:t>
            </a:r>
          </a:p>
          <a:p>
            <a:pPr algn="just"/>
            <a:r>
              <a:rPr lang="en-US" i="1" dirty="0" smtClean="0">
                <a:latin typeface="Calibri" pitchFamily="34" charset="0"/>
              </a:rPr>
              <a:t>With the </a:t>
            </a:r>
            <a:r>
              <a:rPr lang="en-US" dirty="0" smtClean="0">
                <a:latin typeface="Calibri" pitchFamily="34" charset="0"/>
              </a:rPr>
              <a:t>viewer, users can see data from one software package while they are running another package. </a:t>
            </a:r>
          </a:p>
          <a:p>
            <a:pPr algn="just"/>
            <a:r>
              <a:rPr lang="en-US" dirty="0" smtClean="0">
                <a:latin typeface="Calibri" pitchFamily="34" charset="0"/>
              </a:rPr>
              <a:t>Launchers invoke the software package that created the data and thus provide the full functionality of the launched software.</a:t>
            </a:r>
            <a:endParaRPr lang="en-US" dirty="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lstStyle/>
          <a:p>
            <a:pPr algn="just"/>
            <a:r>
              <a:rPr lang="en-US" dirty="0" smtClean="0"/>
              <a:t>OLE 2.0 extends OLE capabilities to enable </a:t>
            </a:r>
            <a:r>
              <a:rPr lang="en-US" b="1" dirty="0" smtClean="0"/>
              <a:t>a group of data to be defined as an object and saved into a database. </a:t>
            </a:r>
          </a:p>
          <a:p>
            <a:pPr algn="just"/>
            <a:r>
              <a:rPr lang="en-US" dirty="0" smtClean="0"/>
              <a:t>This object can then be dragged and dropped into other applications and edited without the need to switch back to the application which created it. </a:t>
            </a:r>
          </a:p>
          <a:p>
            <a:pPr algn="just"/>
            <a:r>
              <a:rPr lang="en-US" dirty="0" smtClean="0"/>
              <a:t>This provides a more seamless interface for the user.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normAutofit/>
          </a:bodyPr>
          <a:lstStyle/>
          <a:p>
            <a:pPr algn="just"/>
            <a:r>
              <a:rPr lang="en-US" dirty="0" smtClean="0">
                <a:latin typeface="Calibri" pitchFamily="34" charset="0"/>
              </a:rPr>
              <a:t>DDE and OLE provide a substantial advantage: any DDE- or OLE-enabled application can use any software that supports these data interchange APIs. </a:t>
            </a:r>
          </a:p>
          <a:p>
            <a:pPr algn="just"/>
            <a:r>
              <a:rPr lang="en-US" dirty="0" smtClean="0">
                <a:latin typeface="Calibri" pitchFamily="34" charset="0"/>
              </a:rPr>
              <a:t>An e-mail application will be able to attach any number of components into the mail object without the need to provide custom viewers or launchers.</a:t>
            </a:r>
            <a:endParaRPr lang="en-US" dirty="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a:bodyPr>
          <a:lstStyle/>
          <a:p>
            <a:pPr algn="just"/>
            <a:r>
              <a:rPr lang="en-US" dirty="0" smtClean="0">
                <a:latin typeface="Calibri" pitchFamily="34" charset="0"/>
              </a:rPr>
              <a:t>Not all Windows applications support OLE, but Microsoft has released its </a:t>
            </a:r>
            <a:r>
              <a:rPr lang="en-US" b="1" dirty="0" smtClean="0">
                <a:latin typeface="Calibri" pitchFamily="34" charset="0"/>
              </a:rPr>
              <a:t>OLE 2.0 software development kit (SDK)</a:t>
            </a:r>
            <a:r>
              <a:rPr lang="en-US" dirty="0" smtClean="0">
                <a:latin typeface="Calibri" pitchFamily="34" charset="0"/>
              </a:rPr>
              <a:t>. </a:t>
            </a:r>
          </a:p>
          <a:p>
            <a:pPr algn="just"/>
            <a:r>
              <a:rPr lang="en-US" dirty="0" smtClean="0">
                <a:latin typeface="Calibri" pitchFamily="34" charset="0"/>
              </a:rPr>
              <a:t>The toolkit greatly simplifies OLE integration into third-party, developed applications. </a:t>
            </a:r>
          </a:p>
          <a:p>
            <a:pPr algn="just"/>
            <a:r>
              <a:rPr lang="en-US" dirty="0" smtClean="0">
                <a:latin typeface="Calibri" pitchFamily="34" charset="0"/>
              </a:rPr>
              <a:t>Organizations wanting to create a consistent desktop are beginning to use the OLE SDK as part of custom applications.</a:t>
            </a:r>
            <a:endParaRPr lang="en-US" dirty="0">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algn="just"/>
            <a:r>
              <a:rPr lang="en-US" dirty="0" smtClean="0">
                <a:latin typeface="Calibri" pitchFamily="34" charset="0"/>
              </a:rPr>
              <a:t>In OLE 1.x, double-clicking a Lotus 1-2-3 for Windows spreadsheet embedded in a Microsoft Word for Windows document launches 1-2-3 and opens the document in a 1-2-3 window. </a:t>
            </a:r>
          </a:p>
          <a:p>
            <a:pPr algn="just"/>
            <a:r>
              <a:rPr lang="en-US" dirty="0" smtClean="0">
                <a:latin typeface="Calibri" pitchFamily="34" charset="0"/>
              </a:rPr>
              <a:t>Under OLE 2.0, the active window (Word's) menu and toolbar change to that of 1-2-3. </a:t>
            </a:r>
          </a:p>
          <a:p>
            <a:pPr algn="just"/>
            <a:r>
              <a:rPr lang="en-US" dirty="0" smtClean="0">
                <a:latin typeface="Calibri" pitchFamily="34" charset="0"/>
              </a:rPr>
              <a:t>The user deals only with the object, with no need to be aware of the multiple software being loaded.</a:t>
            </a:r>
            <a:endParaRPr lang="en-US" dirty="0">
              <a:latin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rmAutofit fontScale="90000"/>
          </a:bodyPr>
          <a:lstStyle/>
          <a:p>
            <a:pPr algn="ctr"/>
            <a:r>
              <a:rPr lang="en-US" b="1" dirty="0" smtClean="0">
                <a:latin typeface="Calibri" pitchFamily="34" charset="0"/>
              </a:rPr>
              <a:t>Common Object Request Broker Architecture (CORBA)</a:t>
            </a:r>
            <a:endParaRPr lang="en-US" b="1" dirty="0">
              <a:latin typeface="Calibri" pitchFamily="34" charset="0"/>
            </a:endParaRPr>
          </a:p>
        </p:txBody>
      </p:sp>
      <p:sp>
        <p:nvSpPr>
          <p:cNvPr id="3" name="Content Placeholder 2"/>
          <p:cNvSpPr>
            <a:spLocks noGrp="1"/>
          </p:cNvSpPr>
          <p:nvPr>
            <p:ph idx="1"/>
          </p:nvPr>
        </p:nvSpPr>
        <p:spPr>
          <a:xfrm>
            <a:off x="990600" y="1676400"/>
            <a:ext cx="7943088" cy="4953000"/>
          </a:xfrm>
        </p:spPr>
        <p:txBody>
          <a:bodyPr>
            <a:normAutofit fontScale="85000" lnSpcReduction="20000"/>
          </a:bodyPr>
          <a:lstStyle/>
          <a:p>
            <a:pPr lvl="0" algn="just"/>
            <a:r>
              <a:rPr lang="en-US" dirty="0" smtClean="0">
                <a:latin typeface="Calibri" pitchFamily="34" charset="0"/>
              </a:rPr>
              <a:t>CORBA is a standard defined by the OMG (</a:t>
            </a:r>
            <a:r>
              <a:rPr lang="en-US" b="1" dirty="0" smtClean="0">
                <a:latin typeface="Calibri" pitchFamily="34" charset="0"/>
              </a:rPr>
              <a:t>Object Management Group</a:t>
            </a:r>
            <a:r>
              <a:rPr lang="en-US" dirty="0" smtClean="0">
                <a:latin typeface="Calibri" pitchFamily="34" charset="0"/>
              </a:rPr>
              <a:t>). It describes an architecture, interfaces, and protocols that </a:t>
            </a:r>
            <a:r>
              <a:rPr lang="en-US" b="1" dirty="0" smtClean="0">
                <a:latin typeface="Calibri" pitchFamily="34" charset="0"/>
              </a:rPr>
              <a:t>distributed objects can use to interact with each othe</a:t>
            </a:r>
            <a:r>
              <a:rPr lang="en-US" dirty="0" smtClean="0">
                <a:latin typeface="Calibri" pitchFamily="34" charset="0"/>
              </a:rPr>
              <a:t>r.</a:t>
            </a:r>
            <a:endParaRPr lang="en-US" b="1" dirty="0" smtClean="0">
              <a:latin typeface="Calibri" pitchFamily="34" charset="0"/>
            </a:endParaRPr>
          </a:p>
          <a:p>
            <a:pPr algn="just"/>
            <a:r>
              <a:rPr lang="en-US" dirty="0" smtClean="0">
                <a:latin typeface="Calibri" pitchFamily="34" charset="0"/>
              </a:rPr>
              <a:t>OLE </a:t>
            </a:r>
            <a:r>
              <a:rPr lang="en-US" dirty="0" smtClean="0">
                <a:latin typeface="Calibri" pitchFamily="34" charset="0"/>
              </a:rPr>
              <a:t>focuses on data sharing between applications on a single </a:t>
            </a:r>
            <a:r>
              <a:rPr lang="en-US" dirty="0" smtClean="0">
                <a:latin typeface="Calibri" pitchFamily="34" charset="0"/>
              </a:rPr>
              <a:t>desktop.</a:t>
            </a:r>
          </a:p>
          <a:p>
            <a:pPr algn="just"/>
            <a:r>
              <a:rPr lang="en-US" b="1" dirty="0" smtClean="0">
                <a:latin typeface="Calibri" pitchFamily="34" charset="0"/>
              </a:rPr>
              <a:t>CORBA addresses cross-platform </a:t>
            </a:r>
            <a:r>
              <a:rPr lang="en-US" b="1" dirty="0" smtClean="0">
                <a:latin typeface="Calibri" pitchFamily="34" charset="0"/>
              </a:rPr>
              <a:t>data transfer and the process of moving objects over networks. </a:t>
            </a:r>
            <a:endParaRPr lang="en-US" b="1" dirty="0" smtClean="0">
              <a:latin typeface="Calibri" pitchFamily="34" charset="0"/>
            </a:endParaRPr>
          </a:p>
          <a:p>
            <a:pPr algn="just"/>
            <a:r>
              <a:rPr lang="en-US" dirty="0" smtClean="0">
                <a:latin typeface="Calibri" pitchFamily="34" charset="0"/>
              </a:rPr>
              <a:t>CORBA </a:t>
            </a:r>
            <a:r>
              <a:rPr lang="en-US" dirty="0" smtClean="0">
                <a:latin typeface="Calibri" pitchFamily="34" charset="0"/>
              </a:rPr>
              <a:t>support </a:t>
            </a:r>
            <a:r>
              <a:rPr lang="en-US" dirty="0" smtClean="0">
                <a:latin typeface="Calibri" pitchFamily="34" charset="0"/>
              </a:rPr>
              <a:t>enables Windows </a:t>
            </a:r>
            <a:r>
              <a:rPr lang="en-US" dirty="0" smtClean="0">
                <a:latin typeface="Calibri" pitchFamily="34" charset="0"/>
              </a:rPr>
              <a:t>and UNIX clients to share objects. </a:t>
            </a:r>
            <a:endParaRPr lang="en-US" dirty="0" smtClean="0">
              <a:latin typeface="Calibri" pitchFamily="34" charset="0"/>
            </a:endParaRPr>
          </a:p>
          <a:p>
            <a:pPr algn="just"/>
            <a:r>
              <a:rPr lang="en-US" dirty="0" err="1" smtClean="0">
                <a:latin typeface="Calibri" pitchFamily="34" charset="0"/>
              </a:rPr>
              <a:t>Eg</a:t>
            </a:r>
            <a:r>
              <a:rPr lang="en-US" dirty="0" smtClean="0">
                <a:latin typeface="Calibri" pitchFamily="34" charset="0"/>
              </a:rPr>
              <a:t>: A </a:t>
            </a:r>
            <a:r>
              <a:rPr lang="en-US" dirty="0" smtClean="0">
                <a:latin typeface="Calibri" pitchFamily="34" charset="0"/>
              </a:rPr>
              <a:t>word processor operating on a Windows desktop </a:t>
            </a:r>
            <a:r>
              <a:rPr lang="en-US" dirty="0" smtClean="0">
                <a:latin typeface="Calibri" pitchFamily="34" charset="0"/>
              </a:rPr>
              <a:t>can include </a:t>
            </a:r>
            <a:r>
              <a:rPr lang="en-US" dirty="0" smtClean="0">
                <a:latin typeface="Calibri" pitchFamily="34" charset="0"/>
              </a:rPr>
              <a:t>graphics generated from a UNIX workstation.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Calibri" pitchFamily="34" charset="0"/>
              </a:rPr>
              <a:t>CORBA – Common Object </a:t>
            </a:r>
            <a:r>
              <a:rPr lang="en-US" b="1" dirty="0" smtClean="0">
                <a:latin typeface="Calibri" pitchFamily="34" charset="0"/>
              </a:rPr>
              <a:t>R</a:t>
            </a:r>
            <a:r>
              <a:rPr lang="en-US" b="1" dirty="0" smtClean="0">
                <a:latin typeface="Calibri" pitchFamily="34" charset="0"/>
              </a:rPr>
              <a:t>equest </a:t>
            </a:r>
            <a:r>
              <a:rPr lang="en-US" b="1" dirty="0" smtClean="0">
                <a:latin typeface="Calibri" pitchFamily="34" charset="0"/>
              </a:rPr>
              <a:t>B</a:t>
            </a:r>
            <a:r>
              <a:rPr lang="en-US" b="1" dirty="0" smtClean="0">
                <a:latin typeface="Calibri" pitchFamily="34" charset="0"/>
              </a:rPr>
              <a:t>roker</a:t>
            </a:r>
            <a:endParaRPr lang="en-US" b="1" dirty="0">
              <a:latin typeface="Calibri" pitchFamily="34" charset="0"/>
            </a:endParaRPr>
          </a:p>
        </p:txBody>
      </p:sp>
      <p:pic>
        <p:nvPicPr>
          <p:cNvPr id="1027" name="Picture 3"/>
          <p:cNvPicPr>
            <a:picLocks noChangeAspect="1" noChangeArrowheads="1"/>
          </p:cNvPicPr>
          <p:nvPr/>
        </p:nvPicPr>
        <p:blipFill>
          <a:blip r:embed="rId2"/>
          <a:srcRect/>
          <a:stretch>
            <a:fillRect/>
          </a:stretch>
        </p:blipFill>
        <p:spPr bwMode="auto">
          <a:xfrm>
            <a:off x="9525" y="2133600"/>
            <a:ext cx="9134475" cy="3648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790688" cy="5791200"/>
          </a:xfrm>
        </p:spPr>
        <p:txBody>
          <a:bodyPr>
            <a:normAutofit/>
          </a:bodyPr>
          <a:lstStyle/>
          <a:p>
            <a:pPr algn="just"/>
            <a:r>
              <a:rPr lang="en-US" dirty="0" smtClean="0">
                <a:latin typeface="Calibri" pitchFamily="34" charset="0"/>
              </a:rPr>
              <a:t>CORBA is a standard for distributing objects across networks so that operations on those objects can be called remotely. </a:t>
            </a:r>
            <a:endParaRPr lang="en-US" dirty="0" smtClean="0">
              <a:latin typeface="Calibri" pitchFamily="34" charset="0"/>
            </a:endParaRPr>
          </a:p>
          <a:p>
            <a:pPr algn="just"/>
            <a:r>
              <a:rPr lang="en-US" dirty="0" smtClean="0">
                <a:latin typeface="Calibri" pitchFamily="34" charset="0"/>
              </a:rPr>
              <a:t>CORBA </a:t>
            </a:r>
            <a:r>
              <a:rPr lang="en-US" dirty="0" smtClean="0">
                <a:latin typeface="Calibri" pitchFamily="34" charset="0"/>
              </a:rPr>
              <a:t>is not associated with a particular programming language, and any language with a CORBA binding can be used to call and implement CORBA objects. </a:t>
            </a:r>
            <a:endParaRPr lang="en-US" dirty="0" smtClean="0">
              <a:latin typeface="Calibri" pitchFamily="34" charset="0"/>
            </a:endParaRPr>
          </a:p>
          <a:p>
            <a:pPr lvl="0" algn="just"/>
            <a:r>
              <a:rPr lang="en-US" dirty="0" smtClean="0">
                <a:latin typeface="Calibri" pitchFamily="34" charset="0"/>
              </a:rPr>
              <a:t>Part of the CORBA standard is the </a:t>
            </a:r>
            <a:r>
              <a:rPr lang="en-US" b="1" dirty="0" smtClean="0">
                <a:latin typeface="Calibri" pitchFamily="34" charset="0"/>
              </a:rPr>
              <a:t>Interface Definition Language (IDL), </a:t>
            </a:r>
            <a:r>
              <a:rPr lang="en-US" dirty="0" smtClean="0">
                <a:latin typeface="Calibri" pitchFamily="34" charset="0"/>
              </a:rPr>
              <a:t>which is an implementation-independent language for describing the interfaces of remote objects.</a:t>
            </a:r>
            <a:endParaRPr lang="en-US" b="1" dirty="0" smtClean="0">
              <a:latin typeface="Calibri" pitchFamily="34" charset="0"/>
            </a:endParaRPr>
          </a:p>
          <a:p>
            <a:pPr algn="just"/>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fontScale="92500" lnSpcReduction="10000"/>
          </a:bodyPr>
          <a:lstStyle/>
          <a:p>
            <a:pPr algn="just"/>
            <a:r>
              <a:rPr lang="en-US" dirty="0" smtClean="0">
                <a:latin typeface="Calibri" pitchFamily="34" charset="0"/>
              </a:rPr>
              <a:t>CORBA includes </a:t>
            </a:r>
            <a:r>
              <a:rPr lang="en-US" dirty="0" smtClean="0">
                <a:latin typeface="Calibri" pitchFamily="34" charset="0"/>
              </a:rPr>
              <a:t>the following components</a:t>
            </a:r>
            <a:r>
              <a:rPr lang="en-US" dirty="0" smtClean="0">
                <a:latin typeface="Calibri" pitchFamily="34" charset="0"/>
              </a:rPr>
              <a:t>: </a:t>
            </a:r>
            <a:endParaRPr lang="en-US" dirty="0" smtClean="0">
              <a:latin typeface="Calibri" pitchFamily="34" charset="0"/>
            </a:endParaRPr>
          </a:p>
          <a:p>
            <a:pPr algn="just"/>
            <a:r>
              <a:rPr lang="en-US" b="1" dirty="0" smtClean="0">
                <a:latin typeface="Calibri" pitchFamily="34" charset="0"/>
              </a:rPr>
              <a:t>Object </a:t>
            </a:r>
            <a:r>
              <a:rPr lang="en-US" b="1" dirty="0" smtClean="0">
                <a:latin typeface="Calibri" pitchFamily="34" charset="0"/>
              </a:rPr>
              <a:t>Request Broker (ORB) </a:t>
            </a:r>
            <a:r>
              <a:rPr lang="en-US" dirty="0" smtClean="0">
                <a:latin typeface="Calibri" pitchFamily="34" charset="0"/>
              </a:rPr>
              <a:t>: </a:t>
            </a:r>
            <a:r>
              <a:rPr lang="en-US" dirty="0" smtClean="0">
                <a:latin typeface="Calibri" pitchFamily="34" charset="0"/>
              </a:rPr>
              <a:t>responsible for all interactions between remote objects and the applications that use </a:t>
            </a:r>
            <a:r>
              <a:rPr lang="en-US" dirty="0" smtClean="0">
                <a:latin typeface="Calibri" pitchFamily="34" charset="0"/>
              </a:rPr>
              <a:t>them. ORB </a:t>
            </a:r>
            <a:r>
              <a:rPr lang="en-US" dirty="0" smtClean="0">
                <a:latin typeface="Calibri" pitchFamily="34" charset="0"/>
              </a:rPr>
              <a:t>handles the communication, marshaling, and </a:t>
            </a:r>
            <a:r>
              <a:rPr lang="en-US" dirty="0" err="1" smtClean="0">
                <a:latin typeface="Calibri" pitchFamily="34" charset="0"/>
              </a:rPr>
              <a:t>unmarshaling</a:t>
            </a:r>
            <a:r>
              <a:rPr lang="en-US" dirty="0" smtClean="0">
                <a:latin typeface="Calibri" pitchFamily="34" charset="0"/>
              </a:rPr>
              <a:t> of parameters so that the parameter handling is transparent for a CORBA server and client applications. </a:t>
            </a:r>
          </a:p>
          <a:p>
            <a:pPr algn="just"/>
            <a:r>
              <a:rPr lang="en-US" b="1" dirty="0" smtClean="0">
                <a:latin typeface="Calibri" pitchFamily="34" charset="0"/>
              </a:rPr>
              <a:t>CORBA </a:t>
            </a:r>
            <a:r>
              <a:rPr lang="en-US" b="1" dirty="0" smtClean="0">
                <a:latin typeface="Calibri" pitchFamily="34" charset="0"/>
              </a:rPr>
              <a:t>server </a:t>
            </a:r>
            <a:r>
              <a:rPr lang="en-US" b="1" dirty="0" smtClean="0">
                <a:latin typeface="Calibri" pitchFamily="34" charset="0"/>
              </a:rPr>
              <a:t>: </a:t>
            </a:r>
            <a:r>
              <a:rPr lang="en-US" dirty="0" smtClean="0">
                <a:latin typeface="Calibri" pitchFamily="34" charset="0"/>
              </a:rPr>
              <a:t>The </a:t>
            </a:r>
            <a:r>
              <a:rPr lang="en-US" dirty="0" smtClean="0">
                <a:latin typeface="Calibri" pitchFamily="34" charset="0"/>
              </a:rPr>
              <a:t>CORBA server creates CORBA objects and initializes them with an ORB. </a:t>
            </a:r>
            <a:r>
              <a:rPr lang="en-US" dirty="0" smtClean="0">
                <a:latin typeface="Calibri" pitchFamily="34" charset="0"/>
              </a:rPr>
              <a:t>The </a:t>
            </a:r>
            <a:r>
              <a:rPr lang="en-US" dirty="0" smtClean="0">
                <a:latin typeface="Calibri" pitchFamily="34" charset="0"/>
              </a:rPr>
              <a:t>server places references to the CORBA objects inside a naming service so that clients can access them. </a:t>
            </a:r>
            <a:endParaRPr lang="en-US" dirty="0" smtClean="0">
              <a:latin typeface="Calibri" pitchFamily="34" charset="0"/>
            </a:endParaRPr>
          </a:p>
          <a:p>
            <a:pPr algn="just"/>
            <a:r>
              <a:rPr lang="en-US" b="1" dirty="0" smtClean="0">
                <a:latin typeface="Calibri" pitchFamily="34" charset="0"/>
              </a:rPr>
              <a:t>CORBA Request </a:t>
            </a:r>
            <a:r>
              <a:rPr lang="en-US" b="1" dirty="0" smtClean="0">
                <a:latin typeface="Calibri" pitchFamily="34" charset="0"/>
              </a:rPr>
              <a:t>node </a:t>
            </a:r>
            <a:r>
              <a:rPr lang="en-US" b="1" dirty="0" smtClean="0">
                <a:latin typeface="Calibri" pitchFamily="34" charset="0"/>
              </a:rPr>
              <a:t>: </a:t>
            </a:r>
            <a:r>
              <a:rPr lang="en-US" dirty="0" smtClean="0">
                <a:latin typeface="Calibri" pitchFamily="34" charset="0"/>
              </a:rPr>
              <a:t>The </a:t>
            </a:r>
            <a:r>
              <a:rPr lang="en-US" dirty="0" err="1" smtClean="0">
                <a:latin typeface="Calibri" pitchFamily="34" charset="0"/>
              </a:rPr>
              <a:t>CORBARequest</a:t>
            </a:r>
            <a:r>
              <a:rPr lang="en-US" dirty="0" smtClean="0">
                <a:latin typeface="Calibri" pitchFamily="34" charset="0"/>
              </a:rPr>
              <a:t> node acts as a CORBA client. </a:t>
            </a:r>
            <a:endParaRPr lang="en-US" dirty="0" smtClean="0">
              <a:latin typeface="Calibri" pitchFamily="34" charset="0"/>
            </a:endParaRPr>
          </a:p>
          <a:p>
            <a:pPr lvl="0" algn="just"/>
            <a:endParaRPr lang="en-US" b="1" dirty="0" smtClean="0">
              <a:latin typeface="Calibri" pitchFamily="34" charset="0"/>
            </a:endParaRP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790688" cy="5791200"/>
          </a:xfrm>
        </p:spPr>
        <p:txBody>
          <a:bodyPr>
            <a:normAutofit fontScale="92500"/>
          </a:bodyPr>
          <a:lstStyle/>
          <a:p>
            <a:pPr algn="just"/>
            <a:r>
              <a:rPr lang="en-US" b="1" dirty="0" smtClean="0">
                <a:latin typeface="Calibri" pitchFamily="34" charset="0"/>
              </a:rPr>
              <a:t>Naming service : </a:t>
            </a:r>
            <a:r>
              <a:rPr lang="en-US" dirty="0" smtClean="0">
                <a:latin typeface="Calibri" pitchFamily="34" charset="0"/>
              </a:rPr>
              <a:t>The naming service holds references to CORBA objects. </a:t>
            </a:r>
          </a:p>
          <a:p>
            <a:pPr lvl="0" algn="just"/>
            <a:r>
              <a:rPr lang="en-US" b="1" dirty="0" smtClean="0">
                <a:latin typeface="Calibri" pitchFamily="34" charset="0"/>
              </a:rPr>
              <a:t>Interface Definition Language (IDL) :  </a:t>
            </a:r>
            <a:r>
              <a:rPr lang="en-US" dirty="0" smtClean="0">
                <a:latin typeface="Calibri" pitchFamily="34" charset="0"/>
              </a:rPr>
              <a:t>which is how CORBA interfaces are defined.</a:t>
            </a:r>
          </a:p>
          <a:p>
            <a:pPr lvl="0" algn="just"/>
            <a:r>
              <a:rPr lang="en-US" b="1" dirty="0" smtClean="0">
                <a:latin typeface="Calibri" pitchFamily="34" charset="0"/>
              </a:rPr>
              <a:t>Portable Object Adaptor (POA):  </a:t>
            </a:r>
            <a:r>
              <a:rPr lang="en-US" dirty="0" smtClean="0">
                <a:latin typeface="Calibri" pitchFamily="34" charset="0"/>
              </a:rPr>
              <a:t>is responsible for object activation/deactivation, mapping object ids to actual object implementations. </a:t>
            </a:r>
          </a:p>
          <a:p>
            <a:pPr algn="just"/>
            <a:r>
              <a:rPr lang="en-US" b="1" dirty="0" smtClean="0">
                <a:latin typeface="Calibri" pitchFamily="34" charset="0"/>
              </a:rPr>
              <a:t>Internet Inter-ORB Protocol (IIOP) : </a:t>
            </a:r>
            <a:r>
              <a:rPr lang="en-US" dirty="0" smtClean="0"/>
              <a:t>CORBA objects communicate with each other over the Internet via the IIOP, which is </a:t>
            </a:r>
            <a:r>
              <a:rPr lang="en-US" b="1" dirty="0" smtClean="0"/>
              <a:t>TCP-based</a:t>
            </a:r>
            <a:r>
              <a:rPr lang="en-US" dirty="0" smtClean="0"/>
              <a:t> but uses no fixed port number.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normAutofit/>
          </a:bodyPr>
          <a:lstStyle/>
          <a:p>
            <a:r>
              <a:rPr lang="en-US" dirty="0" smtClean="0">
                <a:latin typeface="Calibri" pitchFamily="34" charset="0"/>
              </a:rPr>
              <a:t>Some of the other important services that are directly or indirectly attached with the client services are given below:</a:t>
            </a:r>
          </a:p>
          <a:p>
            <a:pPr lvl="1">
              <a:buNone/>
            </a:pPr>
            <a:r>
              <a:rPr lang="en-US" dirty="0" smtClean="0">
                <a:latin typeface="Calibri" pitchFamily="34" charset="0"/>
              </a:rPr>
              <a:t>(</a:t>
            </a:r>
            <a:r>
              <a:rPr lang="en-US" i="1" dirty="0" smtClean="0">
                <a:latin typeface="Calibri" pitchFamily="34" charset="0"/>
              </a:rPr>
              <a:t>a) Inter process communication.</a:t>
            </a:r>
          </a:p>
          <a:p>
            <a:pPr lvl="1">
              <a:buNone/>
            </a:pPr>
            <a:r>
              <a:rPr lang="en-US" dirty="0" smtClean="0">
                <a:latin typeface="Calibri" pitchFamily="34" charset="0"/>
              </a:rPr>
              <a:t>(</a:t>
            </a:r>
            <a:r>
              <a:rPr lang="en-US" i="1" dirty="0" smtClean="0">
                <a:latin typeface="Calibri" pitchFamily="34" charset="0"/>
              </a:rPr>
              <a:t>b) Remote services.</a:t>
            </a:r>
          </a:p>
          <a:p>
            <a:pPr lvl="1">
              <a:buNone/>
            </a:pPr>
            <a:r>
              <a:rPr lang="en-US" dirty="0" smtClean="0">
                <a:latin typeface="Calibri" pitchFamily="34" charset="0"/>
              </a:rPr>
              <a:t>(</a:t>
            </a:r>
            <a:r>
              <a:rPr lang="en-US" i="1" dirty="0" smtClean="0">
                <a:latin typeface="Calibri" pitchFamily="34" charset="0"/>
              </a:rPr>
              <a:t>c) Window services.</a:t>
            </a:r>
          </a:p>
          <a:p>
            <a:pPr lvl="1">
              <a:buNone/>
            </a:pPr>
            <a:r>
              <a:rPr lang="en-US" dirty="0" smtClean="0">
                <a:latin typeface="Calibri" pitchFamily="34" charset="0"/>
              </a:rPr>
              <a:t>(</a:t>
            </a:r>
            <a:r>
              <a:rPr lang="en-US" i="1" dirty="0" smtClean="0">
                <a:latin typeface="Calibri" pitchFamily="34" charset="0"/>
              </a:rPr>
              <a:t>d) Dynamic data exchange.</a:t>
            </a:r>
          </a:p>
          <a:p>
            <a:pPr lvl="1">
              <a:buNone/>
            </a:pPr>
            <a:r>
              <a:rPr lang="en-US" dirty="0" smtClean="0">
                <a:latin typeface="Calibri" pitchFamily="34" charset="0"/>
              </a:rPr>
              <a:t>(</a:t>
            </a:r>
            <a:r>
              <a:rPr lang="en-US" i="1" dirty="0" smtClean="0">
                <a:latin typeface="Calibri" pitchFamily="34" charset="0"/>
              </a:rPr>
              <a:t>e) Object linking and embedding(OLE).</a:t>
            </a:r>
          </a:p>
          <a:p>
            <a:pPr lvl="1">
              <a:buNone/>
            </a:pPr>
            <a:r>
              <a:rPr lang="en-US" dirty="0" smtClean="0">
                <a:latin typeface="Calibri" pitchFamily="34" charset="0"/>
              </a:rPr>
              <a:t>(</a:t>
            </a:r>
            <a:r>
              <a:rPr lang="en-US" i="1" dirty="0" smtClean="0">
                <a:latin typeface="Calibri" pitchFamily="34" charset="0"/>
              </a:rPr>
              <a:t>f) Common object request broker architecture (CORBA).</a:t>
            </a:r>
          </a:p>
          <a:p>
            <a:pPr lvl="1">
              <a:buNone/>
            </a:pPr>
            <a:r>
              <a:rPr lang="en-US" dirty="0" smtClean="0">
                <a:latin typeface="Calibri" pitchFamily="34" charset="0"/>
              </a:rPr>
              <a:t>(</a:t>
            </a:r>
            <a:r>
              <a:rPr lang="en-US" i="1" dirty="0" smtClean="0">
                <a:latin typeface="Calibri" pitchFamily="34" charset="0"/>
              </a:rPr>
              <a:t>g) Print/Fax services.</a:t>
            </a:r>
          </a:p>
          <a:p>
            <a:pPr lvl="1">
              <a:buNone/>
            </a:pPr>
            <a:r>
              <a:rPr lang="en-US" dirty="0" smtClean="0">
                <a:latin typeface="Calibri" pitchFamily="34" charset="0"/>
              </a:rPr>
              <a:t>(</a:t>
            </a:r>
            <a:r>
              <a:rPr lang="en-US" i="1" dirty="0" smtClean="0">
                <a:latin typeface="Calibri" pitchFamily="34" charset="0"/>
              </a:rPr>
              <a:t>h) Database services.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86200"/>
            <a:ext cx="7498080" cy="2362200"/>
          </a:xfrm>
        </p:spPr>
        <p:txBody>
          <a:bodyPr>
            <a:normAutofit fontScale="92500" lnSpcReduction="20000"/>
          </a:bodyPr>
          <a:lstStyle/>
          <a:p>
            <a:r>
              <a:rPr lang="en-US" sz="2400" dirty="0" smtClean="0">
                <a:latin typeface="Calibri" pitchFamily="34" charset="0"/>
              </a:rPr>
              <a:t>Fig: A </a:t>
            </a:r>
            <a:r>
              <a:rPr lang="en-US" sz="2400" dirty="0" smtClean="0">
                <a:latin typeface="Calibri" pitchFamily="34" charset="0"/>
              </a:rPr>
              <a:t>one-method distributed object shared between a CORBA client and server</a:t>
            </a:r>
            <a:r>
              <a:rPr lang="en-US" sz="2400" dirty="0" smtClean="0">
                <a:latin typeface="Calibri" pitchFamily="34" charset="0"/>
              </a:rPr>
              <a:t>.</a:t>
            </a:r>
          </a:p>
          <a:p>
            <a:endParaRPr lang="en-US" sz="2400" dirty="0" smtClean="0">
              <a:latin typeface="Calibri" pitchFamily="34" charset="0"/>
            </a:endParaRPr>
          </a:p>
          <a:p>
            <a:r>
              <a:rPr lang="en-US" sz="2400" dirty="0" smtClean="0"/>
              <a:t>Any relationship between distributed objects has two sides: the client and the server. </a:t>
            </a:r>
            <a:endParaRPr lang="en-US" sz="2400" dirty="0" smtClean="0"/>
          </a:p>
          <a:p>
            <a:r>
              <a:rPr lang="en-US" sz="2400" dirty="0" smtClean="0"/>
              <a:t>The </a:t>
            </a:r>
            <a:r>
              <a:rPr lang="en-US" sz="2400" dirty="0" smtClean="0"/>
              <a:t>server provides a remote interface, and the client calls a remote interface.</a:t>
            </a:r>
            <a:endParaRPr lang="en-US" sz="2400" dirty="0" smtClean="0">
              <a:latin typeface="Calibri" pitchFamily="34" charset="0"/>
            </a:endParaRPr>
          </a:p>
          <a:p>
            <a:endParaRPr lang="en-US" sz="2400" dirty="0">
              <a:latin typeface="Calibri" pitchFamily="34" charset="0"/>
            </a:endParaRP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1981200" y="762000"/>
          <a:ext cx="5833241" cy="2819400"/>
        </p:xfrm>
        <a:graphic>
          <a:graphicData uri="http://schemas.openxmlformats.org/presentationml/2006/ole">
            <p:oleObj spid="_x0000_s2049" name="Picture" r:id="rId3" imgW="2286000" imgH="1104900" progId="Word.Picture.8">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77000"/>
          </a:xfrm>
        </p:spPr>
        <p:txBody>
          <a:bodyPr>
            <a:normAutofit fontScale="85000" lnSpcReduction="10000"/>
          </a:bodyPr>
          <a:lstStyle/>
          <a:p>
            <a:pPr algn="just"/>
            <a:r>
              <a:rPr lang="en-US" dirty="0" smtClean="0">
                <a:latin typeface="Calibri" pitchFamily="34" charset="0"/>
              </a:rPr>
              <a:t>Between the ORBs, communication proceeds by means of a shared protocol, </a:t>
            </a:r>
            <a:r>
              <a:rPr lang="en-US" b="1" dirty="0" smtClean="0">
                <a:latin typeface="Calibri" pitchFamily="34" charset="0"/>
              </a:rPr>
              <a:t>IIOP-the </a:t>
            </a:r>
            <a:r>
              <a:rPr lang="en-US" b="1" dirty="0" smtClean="0">
                <a:latin typeface="Calibri" pitchFamily="34" charset="0"/>
              </a:rPr>
              <a:t>Internet Inter-ORB Protocol. </a:t>
            </a:r>
            <a:endParaRPr lang="en-US" b="1" dirty="0" smtClean="0">
              <a:latin typeface="Calibri" pitchFamily="34" charset="0"/>
            </a:endParaRPr>
          </a:p>
          <a:p>
            <a:pPr algn="just"/>
            <a:r>
              <a:rPr lang="en-US" b="1" dirty="0" smtClean="0">
                <a:latin typeface="Calibri" pitchFamily="34" charset="0"/>
              </a:rPr>
              <a:t>IIOP</a:t>
            </a:r>
            <a:r>
              <a:rPr lang="en-US" dirty="0" smtClean="0">
                <a:latin typeface="Calibri" pitchFamily="34" charset="0"/>
              </a:rPr>
              <a:t>, which is based on the standard TCP/IP internet protocol and works across the </a:t>
            </a:r>
            <a:r>
              <a:rPr lang="en-US" dirty="0" smtClean="0">
                <a:latin typeface="Calibri" pitchFamily="34" charset="0"/>
              </a:rPr>
              <a:t>Internet. </a:t>
            </a:r>
          </a:p>
          <a:p>
            <a:pPr algn="just"/>
            <a:r>
              <a:rPr lang="en-US" dirty="0" smtClean="0">
                <a:latin typeface="Calibri" pitchFamily="34" charset="0"/>
              </a:rPr>
              <a:t>It defines </a:t>
            </a:r>
            <a:r>
              <a:rPr lang="en-US" b="1" dirty="0" smtClean="0">
                <a:latin typeface="Calibri" pitchFamily="34" charset="0"/>
              </a:rPr>
              <a:t>how CORBA-compliant ORBs pass information back and forth</a:t>
            </a:r>
            <a:r>
              <a:rPr lang="en-US" dirty="0" smtClean="0">
                <a:latin typeface="Calibri" pitchFamily="34" charset="0"/>
              </a:rPr>
              <a:t>. </a:t>
            </a:r>
            <a:endParaRPr lang="en-US" dirty="0" smtClean="0">
              <a:latin typeface="Calibri" pitchFamily="34" charset="0"/>
            </a:endParaRPr>
          </a:p>
          <a:p>
            <a:pPr algn="just"/>
            <a:r>
              <a:rPr lang="en-US" dirty="0" smtClean="0">
                <a:latin typeface="Calibri" pitchFamily="34" charset="0"/>
              </a:rPr>
              <a:t>Like </a:t>
            </a:r>
            <a:r>
              <a:rPr lang="en-US" dirty="0" smtClean="0">
                <a:latin typeface="Calibri" pitchFamily="34" charset="0"/>
              </a:rPr>
              <a:t>CORBA and IDL, the IIOP standard is defined by OMG, the Object Management Group. </a:t>
            </a:r>
            <a:endParaRPr lang="en-US" dirty="0" smtClean="0">
              <a:latin typeface="Calibri" pitchFamily="34" charset="0"/>
            </a:endParaRPr>
          </a:p>
          <a:p>
            <a:pPr algn="just"/>
            <a:r>
              <a:rPr lang="en-US" b="1" dirty="0" smtClean="0">
                <a:latin typeface="Calibri" pitchFamily="34" charset="0"/>
              </a:rPr>
              <a:t>IIOP </a:t>
            </a:r>
            <a:r>
              <a:rPr lang="en-US" b="1" dirty="0" smtClean="0">
                <a:latin typeface="Calibri" pitchFamily="34" charset="0"/>
              </a:rPr>
              <a:t>allows clients using a CORBA product from one vendor to communicate with objects using a CORBA product from another vendor thus permitting interoperability</a:t>
            </a:r>
            <a:r>
              <a:rPr lang="en-US" dirty="0" smtClean="0">
                <a:latin typeface="Calibri" pitchFamily="34" charset="0"/>
              </a:rPr>
              <a:t>, which is one of the goals of the CORBA standard</a:t>
            </a:r>
            <a:r>
              <a:rPr lang="en-US" b="1"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a:bodyPr>
          <a:lstStyle/>
          <a:p>
            <a:pPr algn="just"/>
            <a:r>
              <a:rPr lang="en-US" dirty="0" smtClean="0">
                <a:latin typeface="Calibri" pitchFamily="34" charset="0"/>
              </a:rPr>
              <a:t>CORBA-compliant </a:t>
            </a:r>
            <a:r>
              <a:rPr lang="en-US" dirty="0" smtClean="0">
                <a:latin typeface="Calibri" pitchFamily="34" charset="0"/>
              </a:rPr>
              <a:t>ORBs provides </a:t>
            </a:r>
            <a:r>
              <a:rPr lang="en-US" dirty="0" smtClean="0">
                <a:latin typeface="Calibri" pitchFamily="34" charset="0"/>
              </a:rPr>
              <a:t>a number of optional services </a:t>
            </a:r>
            <a:r>
              <a:rPr lang="en-US" dirty="0" smtClean="0">
                <a:latin typeface="Calibri" pitchFamily="34" charset="0"/>
              </a:rPr>
              <a:t>like – </a:t>
            </a:r>
          </a:p>
          <a:p>
            <a:pPr algn="just"/>
            <a:r>
              <a:rPr lang="en-US" dirty="0" smtClean="0">
                <a:latin typeface="Calibri" pitchFamily="34" charset="0"/>
              </a:rPr>
              <a:t>looking </a:t>
            </a:r>
            <a:r>
              <a:rPr lang="en-US" dirty="0" smtClean="0">
                <a:latin typeface="Calibri" pitchFamily="34" charset="0"/>
              </a:rPr>
              <a:t>up objects by </a:t>
            </a:r>
            <a:r>
              <a:rPr lang="en-US" dirty="0" smtClean="0">
                <a:latin typeface="Calibri" pitchFamily="34" charset="0"/>
              </a:rPr>
              <a:t>name</a:t>
            </a:r>
          </a:p>
          <a:p>
            <a:pPr algn="just"/>
            <a:r>
              <a:rPr lang="en-US" dirty="0" smtClean="0">
                <a:latin typeface="Calibri" pitchFamily="34" charset="0"/>
              </a:rPr>
              <a:t>maintaining </a:t>
            </a:r>
            <a:r>
              <a:rPr lang="en-US" dirty="0" smtClean="0">
                <a:latin typeface="Calibri" pitchFamily="34" charset="0"/>
              </a:rPr>
              <a:t>persistent </a:t>
            </a:r>
            <a:r>
              <a:rPr lang="en-US" dirty="0" smtClean="0">
                <a:latin typeface="Calibri" pitchFamily="34" charset="0"/>
              </a:rPr>
              <a:t>objects</a:t>
            </a:r>
          </a:p>
          <a:p>
            <a:pPr algn="just"/>
            <a:r>
              <a:rPr lang="en-US" dirty="0" smtClean="0">
                <a:latin typeface="Calibri" pitchFamily="34" charset="0"/>
              </a:rPr>
              <a:t>supporting </a:t>
            </a:r>
            <a:r>
              <a:rPr lang="en-US" dirty="0" smtClean="0">
                <a:latin typeface="Calibri" pitchFamily="34" charset="0"/>
              </a:rPr>
              <a:t>transaction </a:t>
            </a:r>
            <a:r>
              <a:rPr lang="en-US" dirty="0" smtClean="0">
                <a:latin typeface="Calibri" pitchFamily="34" charset="0"/>
              </a:rPr>
              <a:t>processing</a:t>
            </a:r>
          </a:p>
          <a:p>
            <a:pPr algn="just"/>
            <a:r>
              <a:rPr lang="en-US" dirty="0" smtClean="0">
                <a:latin typeface="Calibri" pitchFamily="34" charset="0"/>
              </a:rPr>
              <a:t>enabling messaging</a:t>
            </a:r>
          </a:p>
          <a:p>
            <a:pPr algn="just"/>
            <a:r>
              <a:rPr lang="en-US" dirty="0" smtClean="0">
                <a:latin typeface="Calibri" pitchFamily="34" charset="0"/>
              </a:rPr>
              <a:t>many </a:t>
            </a:r>
            <a:r>
              <a:rPr lang="en-US" dirty="0" smtClean="0">
                <a:latin typeface="Calibri" pitchFamily="34" charset="0"/>
              </a:rPr>
              <a:t>other abilities useful in today's distributed, multi-tiered computing environments.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Interface Definition Language (IDL)</a:t>
            </a:r>
            <a:endParaRPr lang="en-US" dirty="0"/>
          </a:p>
        </p:txBody>
      </p:sp>
      <p:sp>
        <p:nvSpPr>
          <p:cNvPr id="3" name="Content Placeholder 2"/>
          <p:cNvSpPr>
            <a:spLocks noGrp="1"/>
          </p:cNvSpPr>
          <p:nvPr>
            <p:ph idx="1"/>
          </p:nvPr>
        </p:nvSpPr>
        <p:spPr>
          <a:xfrm>
            <a:off x="1066800" y="1447800"/>
            <a:ext cx="7866888" cy="5257800"/>
          </a:xfrm>
        </p:spPr>
        <p:txBody>
          <a:bodyPr>
            <a:normAutofit fontScale="85000" lnSpcReduction="20000"/>
          </a:bodyPr>
          <a:lstStyle/>
          <a:p>
            <a:pPr lvl="0" algn="just"/>
            <a:r>
              <a:rPr lang="en-US" dirty="0" smtClean="0">
                <a:latin typeface="Calibri" pitchFamily="34" charset="0"/>
              </a:rPr>
              <a:t>The services that an object provides are given by its interface. </a:t>
            </a:r>
            <a:endParaRPr lang="en-US" dirty="0" smtClean="0">
              <a:latin typeface="Calibri" pitchFamily="34" charset="0"/>
            </a:endParaRPr>
          </a:p>
          <a:p>
            <a:pPr lvl="0" algn="just"/>
            <a:r>
              <a:rPr lang="en-US" dirty="0" smtClean="0">
                <a:latin typeface="Calibri" pitchFamily="34" charset="0"/>
              </a:rPr>
              <a:t>Interfaces </a:t>
            </a:r>
            <a:r>
              <a:rPr lang="en-US" dirty="0" smtClean="0">
                <a:latin typeface="Calibri" pitchFamily="34" charset="0"/>
              </a:rPr>
              <a:t>are defined in OMG's Interface Definition Language (IDL). </a:t>
            </a:r>
            <a:endParaRPr lang="en-US" dirty="0" smtClean="0">
              <a:latin typeface="Calibri" pitchFamily="34" charset="0"/>
            </a:endParaRPr>
          </a:p>
          <a:p>
            <a:pPr lvl="0" algn="just"/>
            <a:r>
              <a:rPr lang="en-US" dirty="0" smtClean="0">
                <a:latin typeface="Calibri" pitchFamily="34" charset="0"/>
              </a:rPr>
              <a:t>IDL </a:t>
            </a:r>
            <a:r>
              <a:rPr lang="en-US" dirty="0" smtClean="0">
                <a:latin typeface="Calibri" pitchFamily="34" charset="0"/>
              </a:rPr>
              <a:t>is independent of any programming language.</a:t>
            </a:r>
          </a:p>
          <a:p>
            <a:pPr lvl="0" algn="just"/>
            <a:r>
              <a:rPr lang="en-US" dirty="0" smtClean="0">
                <a:latin typeface="Calibri" pitchFamily="34" charset="0"/>
              </a:rPr>
              <a:t>Mappings from IDL to specific programming languages are defined as part of the CORBA specification. </a:t>
            </a:r>
            <a:endParaRPr lang="en-US" dirty="0" smtClean="0">
              <a:latin typeface="Calibri" pitchFamily="34" charset="0"/>
            </a:endParaRPr>
          </a:p>
          <a:p>
            <a:pPr lvl="0" algn="just"/>
            <a:r>
              <a:rPr lang="en-US" dirty="0" smtClean="0">
                <a:latin typeface="Calibri" pitchFamily="34" charset="0"/>
              </a:rPr>
              <a:t>Mappings </a:t>
            </a:r>
            <a:r>
              <a:rPr lang="en-US" dirty="0" smtClean="0">
                <a:latin typeface="Calibri" pitchFamily="34" charset="0"/>
              </a:rPr>
              <a:t>for C, C++, Smalltalk, </a:t>
            </a:r>
            <a:r>
              <a:rPr lang="en-US" dirty="0" err="1" smtClean="0">
                <a:latin typeface="Calibri" pitchFamily="34" charset="0"/>
              </a:rPr>
              <a:t>Ada</a:t>
            </a:r>
            <a:r>
              <a:rPr lang="en-US" dirty="0" smtClean="0">
                <a:latin typeface="Calibri" pitchFamily="34" charset="0"/>
              </a:rPr>
              <a:t>, COBOL, and Java have been approved by OMG.</a:t>
            </a:r>
          </a:p>
          <a:p>
            <a:pPr algn="just"/>
            <a:r>
              <a:rPr lang="en-US" b="1" dirty="0" smtClean="0">
                <a:latin typeface="Calibri" pitchFamily="34" charset="0"/>
              </a:rPr>
              <a:t>In IDL, you declare only the names and types for interfaces, data members, methods, method arguments etc. </a:t>
            </a:r>
            <a:endParaRPr lang="en-US" b="1" dirty="0" smtClean="0">
              <a:latin typeface="Calibri" pitchFamily="34" charset="0"/>
            </a:endParaRPr>
          </a:p>
          <a:p>
            <a:pPr algn="just"/>
            <a:r>
              <a:rPr lang="en-US" dirty="0" smtClean="0">
                <a:latin typeface="Calibri" pitchFamily="34" charset="0"/>
              </a:rPr>
              <a:t>You </a:t>
            </a:r>
            <a:r>
              <a:rPr lang="en-US" dirty="0" smtClean="0">
                <a:latin typeface="Calibri" pitchFamily="34" charset="0"/>
              </a:rPr>
              <a:t>do not include the method implementations.</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lstStyle/>
          <a:p>
            <a:pPr algn="just"/>
            <a:r>
              <a:rPr lang="en-US" dirty="0" smtClean="0">
                <a:latin typeface="Calibri" pitchFamily="34" charset="0"/>
              </a:rPr>
              <a:t>The method implementations are created in implementation language you choose after you’ve used an IDL compiler (</a:t>
            </a:r>
            <a:r>
              <a:rPr lang="en-US" i="1" dirty="0" err="1" smtClean="0">
                <a:latin typeface="Calibri" pitchFamily="34" charset="0"/>
              </a:rPr>
              <a:t>idlj</a:t>
            </a:r>
            <a:r>
              <a:rPr lang="en-US" i="1" dirty="0" smtClean="0">
                <a:latin typeface="Calibri" pitchFamily="34" charset="0"/>
              </a:rPr>
              <a:t> </a:t>
            </a:r>
            <a:r>
              <a:rPr lang="en-US" dirty="0" smtClean="0">
                <a:latin typeface="Calibri" pitchFamily="34" charset="0"/>
              </a:rPr>
              <a:t>is the IDL compiler for Java) to convert your IDL interface to your target language.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latin typeface="Calibri" pitchFamily="34" charset="0"/>
              </a:rPr>
              <a:t>Object Request Broker (ORB</a:t>
            </a:r>
            <a:r>
              <a:rPr lang="en-US" u="sng" dirty="0" smtClean="0">
                <a:latin typeface="Calibri" pitchFamily="34" charset="0"/>
              </a:rPr>
              <a:t>)</a:t>
            </a:r>
            <a:endParaRPr lang="en-US" dirty="0">
              <a:latin typeface="Calibri" pitchFamily="34" charset="0"/>
            </a:endParaRPr>
          </a:p>
        </p:txBody>
      </p:sp>
      <p:sp>
        <p:nvSpPr>
          <p:cNvPr id="3" name="Content Placeholder 2"/>
          <p:cNvSpPr>
            <a:spLocks noGrp="1"/>
          </p:cNvSpPr>
          <p:nvPr>
            <p:ph idx="1"/>
          </p:nvPr>
        </p:nvSpPr>
        <p:spPr>
          <a:xfrm>
            <a:off x="1143000" y="1447800"/>
            <a:ext cx="7790688" cy="5181600"/>
          </a:xfrm>
        </p:spPr>
        <p:txBody>
          <a:bodyPr>
            <a:normAutofit fontScale="85000" lnSpcReduction="20000"/>
          </a:bodyPr>
          <a:lstStyle/>
          <a:p>
            <a:pPr lvl="0" algn="just"/>
            <a:r>
              <a:rPr lang="en-US" dirty="0" smtClean="0">
                <a:latin typeface="Calibri" pitchFamily="34" charset="0"/>
              </a:rPr>
              <a:t>The core of the CORBA architecture is the ORB. </a:t>
            </a:r>
            <a:endParaRPr lang="en-US" dirty="0" smtClean="0">
              <a:latin typeface="Calibri" pitchFamily="34" charset="0"/>
            </a:endParaRPr>
          </a:p>
          <a:p>
            <a:pPr lvl="0" algn="just"/>
            <a:r>
              <a:rPr lang="en-US" dirty="0" smtClean="0">
                <a:latin typeface="Calibri" pitchFamily="34" charset="0"/>
              </a:rPr>
              <a:t>Each </a:t>
            </a:r>
            <a:r>
              <a:rPr lang="en-US" dirty="0" smtClean="0">
                <a:latin typeface="Calibri" pitchFamily="34" charset="0"/>
              </a:rPr>
              <a:t>machine involved in a CORBA application must have an ORB running in order for processes on that machine to interact with CORBA objects running in remote processes. </a:t>
            </a:r>
          </a:p>
          <a:p>
            <a:pPr lvl="0" algn="just"/>
            <a:r>
              <a:rPr lang="en-US" b="1" dirty="0" smtClean="0">
                <a:latin typeface="Calibri" pitchFamily="34" charset="0"/>
              </a:rPr>
              <a:t>Object clients and servers make requests through their ORBs and the remote ORB locates the appropriate object and passes back the object reference to the requestor.</a:t>
            </a:r>
          </a:p>
          <a:p>
            <a:pPr lvl="0" algn="just"/>
            <a:r>
              <a:rPr lang="en-US" dirty="0" smtClean="0">
                <a:latin typeface="Calibri" pitchFamily="34" charset="0"/>
              </a:rPr>
              <a:t>The ORB provides the communication infrastructure needed to identify and locate objects, handles connection management, etc. </a:t>
            </a:r>
            <a:endParaRPr lang="en-US" dirty="0" smtClean="0">
              <a:latin typeface="Calibri" pitchFamily="34" charset="0"/>
            </a:endParaRPr>
          </a:p>
          <a:p>
            <a:pPr lvl="0" algn="just"/>
            <a:r>
              <a:rPr lang="en-US" dirty="0" smtClean="0">
                <a:latin typeface="Calibri" pitchFamily="34" charset="0"/>
              </a:rPr>
              <a:t>The </a:t>
            </a:r>
            <a:r>
              <a:rPr lang="en-US" dirty="0" smtClean="0">
                <a:latin typeface="Calibri" pitchFamily="34" charset="0"/>
              </a:rPr>
              <a:t>ORBs communicate with each other via the IIOP.</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096000"/>
          </a:xfrm>
        </p:spPr>
        <p:txBody>
          <a:bodyPr>
            <a:normAutofit lnSpcReduction="10000"/>
          </a:bodyPr>
          <a:lstStyle/>
          <a:p>
            <a:pPr lvl="1" algn="just">
              <a:buNone/>
            </a:pPr>
            <a:r>
              <a:rPr lang="en-US" u="sng" dirty="0" smtClean="0">
                <a:solidFill>
                  <a:srgbClr val="C00000"/>
                </a:solidFill>
                <a:latin typeface="Calibri" pitchFamily="34" charset="0"/>
              </a:rPr>
              <a:t>Naming Service</a:t>
            </a:r>
            <a:endParaRPr lang="en-US" dirty="0" smtClean="0">
              <a:solidFill>
                <a:srgbClr val="C00000"/>
              </a:solidFill>
              <a:latin typeface="Calibri" pitchFamily="34" charset="0"/>
            </a:endParaRPr>
          </a:p>
          <a:p>
            <a:pPr algn="just"/>
            <a:r>
              <a:rPr lang="en-US" sz="2800" dirty="0" smtClean="0">
                <a:latin typeface="Calibri" pitchFamily="34" charset="0"/>
              </a:rPr>
              <a:t>Defines how CORBA objects can be looked up by a name.  It is a </a:t>
            </a:r>
            <a:r>
              <a:rPr lang="en-US" sz="2800" b="1" i="1" dirty="0" smtClean="0">
                <a:latin typeface="Calibri" pitchFamily="34" charset="0"/>
              </a:rPr>
              <a:t>Common Object Service (COS) </a:t>
            </a:r>
            <a:r>
              <a:rPr lang="en-US" sz="2800" dirty="0" smtClean="0">
                <a:latin typeface="Calibri" pitchFamily="34" charset="0"/>
              </a:rPr>
              <a:t>and</a:t>
            </a:r>
            <a:r>
              <a:rPr lang="en-US" sz="2800" i="1" dirty="0" smtClean="0">
                <a:latin typeface="Calibri" pitchFamily="34" charset="0"/>
              </a:rPr>
              <a:t> </a:t>
            </a:r>
            <a:r>
              <a:rPr lang="en-US" sz="2800" dirty="0" smtClean="0">
                <a:latin typeface="Calibri" pitchFamily="34" charset="0"/>
              </a:rPr>
              <a:t>allows an object to be published using a symbolic name and allows clients to obtain references to the object using a standard API. </a:t>
            </a:r>
            <a:endParaRPr lang="en-US" sz="2800" b="1" dirty="0" smtClean="0">
              <a:latin typeface="Calibri" pitchFamily="34" charset="0"/>
            </a:endParaRPr>
          </a:p>
          <a:p>
            <a:pPr algn="just"/>
            <a:r>
              <a:rPr lang="en-US" sz="2800" dirty="0" smtClean="0">
                <a:latin typeface="Calibri" pitchFamily="34" charset="0"/>
              </a:rPr>
              <a:t>The CORBA naming service provides a naming structure for remote objects</a:t>
            </a:r>
            <a:r>
              <a:rPr lang="en-US" sz="2800" dirty="0" smtClean="0">
                <a:latin typeface="Calibri" pitchFamily="34" charset="0"/>
              </a:rPr>
              <a:t>.</a:t>
            </a:r>
          </a:p>
          <a:p>
            <a:pPr algn="just"/>
            <a:endParaRPr lang="en-US" sz="2800" dirty="0" smtClean="0">
              <a:latin typeface="Calibri" pitchFamily="34" charset="0"/>
            </a:endParaRPr>
          </a:p>
          <a:p>
            <a:pPr lvl="1" algn="just">
              <a:buNone/>
            </a:pPr>
            <a:r>
              <a:rPr lang="en-US" u="sng" dirty="0" smtClean="0">
                <a:solidFill>
                  <a:srgbClr val="C00000"/>
                </a:solidFill>
                <a:latin typeface="Calibri" pitchFamily="34" charset="0"/>
              </a:rPr>
              <a:t>IIOP</a:t>
            </a:r>
            <a:endParaRPr lang="en-US" dirty="0" smtClean="0">
              <a:solidFill>
                <a:srgbClr val="C00000"/>
              </a:solidFill>
              <a:latin typeface="Calibri" pitchFamily="34" charset="0"/>
            </a:endParaRPr>
          </a:p>
          <a:p>
            <a:pPr lvl="0" algn="just"/>
            <a:r>
              <a:rPr lang="en-US" sz="2800" dirty="0" smtClean="0">
                <a:latin typeface="Calibri" pitchFamily="34" charset="0"/>
              </a:rPr>
              <a:t>The CORBA standard includes specifications for inter-ORB communication protocols that transmit object requests between various ORBs running on the network. </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37256"/>
            <a:ext cx="7498080" cy="500944"/>
          </a:xfrm>
        </p:spPr>
        <p:txBody>
          <a:bodyPr>
            <a:normAutofit fontScale="90000"/>
          </a:bodyPr>
          <a:lstStyle/>
          <a:p>
            <a:r>
              <a:rPr lang="en-US" b="1" u="sng" dirty="0" smtClean="0">
                <a:latin typeface="Calibri" pitchFamily="34" charset="0"/>
              </a:rPr>
              <a:t>Portable Object Adaptor (</a:t>
            </a:r>
            <a:r>
              <a:rPr lang="en-US" u="sng" dirty="0" smtClean="0"/>
              <a:t>POA</a:t>
            </a:r>
            <a:r>
              <a:rPr lang="en-US" u="sng" dirty="0" smtClean="0"/>
              <a:t>)</a:t>
            </a:r>
            <a:endParaRPr lang="en-US" u="sng" dirty="0"/>
          </a:p>
        </p:txBody>
      </p:sp>
      <p:sp>
        <p:nvSpPr>
          <p:cNvPr id="3" name="Content Placeholder 2"/>
          <p:cNvSpPr>
            <a:spLocks noGrp="1"/>
          </p:cNvSpPr>
          <p:nvPr>
            <p:ph idx="1"/>
          </p:nvPr>
        </p:nvSpPr>
        <p:spPr>
          <a:xfrm>
            <a:off x="1435608" y="3200400"/>
            <a:ext cx="7498080" cy="3048000"/>
          </a:xfrm>
        </p:spPr>
        <p:txBody>
          <a:bodyPr/>
          <a:lstStyle/>
          <a:p>
            <a:endParaRPr lang="en-US" dirty="0" smtClean="0"/>
          </a:p>
          <a:p>
            <a:endParaRPr lang="en-US" dirty="0"/>
          </a:p>
        </p:txBody>
      </p:sp>
      <p:pic>
        <p:nvPicPr>
          <p:cNvPr id="56323" name="Picture 3"/>
          <p:cNvPicPr>
            <a:picLocks noChangeAspect="1" noChangeArrowheads="1"/>
          </p:cNvPicPr>
          <p:nvPr/>
        </p:nvPicPr>
        <p:blipFill>
          <a:blip r:embed="rId2"/>
          <a:srcRect/>
          <a:stretch>
            <a:fillRect/>
          </a:stretch>
        </p:blipFill>
        <p:spPr bwMode="auto">
          <a:xfrm>
            <a:off x="3200400" y="1066800"/>
            <a:ext cx="3048000" cy="1371600"/>
          </a:xfrm>
          <a:prstGeom prst="rect">
            <a:avLst/>
          </a:prstGeom>
          <a:noFill/>
          <a:ln w="9525">
            <a:noFill/>
            <a:miter lim="800000"/>
            <a:headEnd/>
            <a:tailEnd/>
          </a:ln>
          <a:effectLst/>
        </p:spPr>
      </p:pic>
      <p:sp>
        <p:nvSpPr>
          <p:cNvPr id="7" name="Rectangle 6"/>
          <p:cNvSpPr/>
          <p:nvPr/>
        </p:nvSpPr>
        <p:spPr>
          <a:xfrm>
            <a:off x="990600" y="2514601"/>
            <a:ext cx="8153400" cy="3693319"/>
          </a:xfrm>
          <a:prstGeom prst="rect">
            <a:avLst/>
          </a:prstGeom>
        </p:spPr>
        <p:txBody>
          <a:bodyPr wrap="square">
            <a:spAutoFit/>
          </a:bodyPr>
          <a:lstStyle/>
          <a:p>
            <a:pPr>
              <a:buFont typeface="Wingdings" pitchFamily="2" charset="2"/>
              <a:buChar char="Ø"/>
            </a:pPr>
            <a:r>
              <a:rPr lang="en-US" sz="2600" dirty="0" smtClean="0"/>
              <a:t>The POA connects the server object implementation to the ORB.  It extends the functionality of the ORB and some its services include: </a:t>
            </a:r>
          </a:p>
          <a:p>
            <a:pPr>
              <a:buFont typeface="Wingdings" pitchFamily="2" charset="2"/>
              <a:buChar char="Ø"/>
            </a:pPr>
            <a:r>
              <a:rPr lang="en-US" sz="2600" dirty="0" smtClean="0"/>
              <a:t> activation and deactivation of the object implementations</a:t>
            </a:r>
          </a:p>
          <a:p>
            <a:pPr>
              <a:buFont typeface="Wingdings" pitchFamily="2" charset="2"/>
              <a:buChar char="Ø"/>
            </a:pPr>
            <a:r>
              <a:rPr lang="en-US" sz="2600" dirty="0" smtClean="0"/>
              <a:t> generation and management of object references</a:t>
            </a:r>
          </a:p>
          <a:p>
            <a:pPr>
              <a:buFont typeface="Wingdings" pitchFamily="2" charset="2"/>
              <a:buChar char="Ø"/>
            </a:pPr>
            <a:r>
              <a:rPr lang="en-US" sz="2600" dirty="0" smtClean="0"/>
              <a:t> mapping of object references to their implementations</a:t>
            </a:r>
          </a:p>
          <a:p>
            <a:pPr>
              <a:buFont typeface="Wingdings" pitchFamily="2" charset="2"/>
              <a:buChar char="Ø"/>
            </a:pPr>
            <a:r>
              <a:rPr lang="en-US" sz="2600" dirty="0" smtClean="0"/>
              <a:t> dispatching of client requests to server objects through a skeleton</a:t>
            </a:r>
            <a:endParaRPr lang="en-US" sz="2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pPr algn="ctr"/>
            <a:r>
              <a:rPr lang="en-US" b="1" dirty="0" smtClean="0">
                <a:latin typeface="Calibri" pitchFamily="34" charset="0"/>
              </a:rPr>
              <a:t>Request for Service</a:t>
            </a:r>
            <a:endParaRPr lang="en-US" dirty="0">
              <a:latin typeface="Calibri" pitchFamily="34" charset="0"/>
            </a:endParaRPr>
          </a:p>
        </p:txBody>
      </p:sp>
      <p:sp>
        <p:nvSpPr>
          <p:cNvPr id="3" name="Content Placeholder 2"/>
          <p:cNvSpPr>
            <a:spLocks noGrp="1"/>
          </p:cNvSpPr>
          <p:nvPr>
            <p:ph idx="1"/>
          </p:nvPr>
        </p:nvSpPr>
        <p:spPr>
          <a:xfrm>
            <a:off x="1143000" y="990600"/>
            <a:ext cx="7790688" cy="5715000"/>
          </a:xfrm>
        </p:spPr>
        <p:txBody>
          <a:bodyPr>
            <a:normAutofit lnSpcReduction="10000"/>
          </a:bodyPr>
          <a:lstStyle/>
          <a:p>
            <a:pPr algn="just"/>
            <a:r>
              <a:rPr lang="en-US" dirty="0" smtClean="0">
                <a:latin typeface="Calibri" pitchFamily="34" charset="0"/>
              </a:rPr>
              <a:t>Client workstations request services from the attached server. </a:t>
            </a:r>
          </a:p>
          <a:p>
            <a:pPr algn="just"/>
            <a:r>
              <a:rPr lang="en-US" dirty="0" smtClean="0">
                <a:latin typeface="Calibri" pitchFamily="34" charset="0"/>
              </a:rPr>
              <a:t>Whether this server is the same processor or a network processor, the application format of the request is the same.</a:t>
            </a:r>
          </a:p>
          <a:p>
            <a:pPr algn="just"/>
            <a:r>
              <a:rPr lang="en-US" b="1" dirty="0" err="1" smtClean="0">
                <a:latin typeface="Calibri" pitchFamily="34" charset="0"/>
              </a:rPr>
              <a:t>Interprocess</a:t>
            </a:r>
            <a:r>
              <a:rPr lang="en-US" b="1" dirty="0" smtClean="0">
                <a:latin typeface="Calibri" pitchFamily="34" charset="0"/>
              </a:rPr>
              <a:t> communication (IPC) </a:t>
            </a:r>
            <a:r>
              <a:rPr lang="en-US" dirty="0" smtClean="0">
                <a:latin typeface="Calibri" pitchFamily="34" charset="0"/>
              </a:rPr>
              <a:t>is the generic term used to describe communication between running processes. </a:t>
            </a:r>
          </a:p>
          <a:p>
            <a:pPr algn="just"/>
            <a:r>
              <a:rPr lang="en-US" dirty="0" smtClean="0">
                <a:latin typeface="Calibri" pitchFamily="34" charset="0"/>
              </a:rPr>
              <a:t>In the client/server model, these processes might be on the same computer, across the LAN, or across the WAN.</a:t>
            </a:r>
            <a:endParaRPr lang="en-US"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5867400"/>
          </a:xfrm>
        </p:spPr>
        <p:txBody>
          <a:bodyPr>
            <a:normAutofit/>
          </a:bodyPr>
          <a:lstStyle/>
          <a:p>
            <a:pPr algn="just"/>
            <a:r>
              <a:rPr lang="en-US" dirty="0" smtClean="0">
                <a:latin typeface="Calibri" pitchFamily="34" charset="0"/>
              </a:rPr>
              <a:t>The most basic service provided by the NOS is </a:t>
            </a:r>
            <a:r>
              <a:rPr lang="en-US" b="1" i="1" dirty="0" smtClean="0">
                <a:latin typeface="Calibri" pitchFamily="34" charset="0"/>
              </a:rPr>
              <a:t>redirection</a:t>
            </a:r>
            <a:r>
              <a:rPr lang="en-US" i="1" dirty="0" smtClean="0">
                <a:latin typeface="Calibri" pitchFamily="34" charset="0"/>
              </a:rPr>
              <a:t>. </a:t>
            </a:r>
          </a:p>
          <a:p>
            <a:pPr algn="just"/>
            <a:r>
              <a:rPr lang="en-US" b="1" i="1" dirty="0" smtClean="0">
                <a:latin typeface="Calibri" pitchFamily="34" charset="0"/>
              </a:rPr>
              <a:t>This service intercepts client workstation operating system calls and redirects them to the server operating system. </a:t>
            </a:r>
          </a:p>
          <a:p>
            <a:pPr algn="just"/>
            <a:r>
              <a:rPr lang="en-US" dirty="0" smtClean="0">
                <a:latin typeface="Calibri" pitchFamily="34" charset="0"/>
              </a:rPr>
              <a:t>Requests for disk directories, disk files, printers, printer queues, serial devices, application programs, and named pipes are trapped by the redirection software and redirected (over the LAN) to the correct server location.</a:t>
            </a:r>
            <a:endParaRPr lang="en-US"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fontScale="92500" lnSpcReduction="20000"/>
          </a:bodyPr>
          <a:lstStyle/>
          <a:p>
            <a:pPr algn="just"/>
            <a:r>
              <a:rPr lang="en-US" dirty="0" smtClean="0">
                <a:latin typeface="Calibri" pitchFamily="34" charset="0"/>
              </a:rPr>
              <a:t>It is still possible for some of these services to be provided by the client workstation. </a:t>
            </a:r>
          </a:p>
          <a:p>
            <a:pPr algn="just"/>
            <a:r>
              <a:rPr lang="en-US" dirty="0" smtClean="0">
                <a:latin typeface="Calibri" pitchFamily="34" charset="0"/>
              </a:rPr>
              <a:t>The local disk drives may be labeled A: and C: and the remote drives labeled D:, E:, and F:.</a:t>
            </a:r>
          </a:p>
          <a:p>
            <a:pPr algn="just"/>
            <a:r>
              <a:rPr lang="en-US" dirty="0" smtClean="0">
                <a:latin typeface="Calibri" pitchFamily="34" charset="0"/>
              </a:rPr>
              <a:t>How does redirection work?</a:t>
            </a:r>
          </a:p>
          <a:p>
            <a:pPr marL="916686" lvl="1" indent="-514350" algn="just">
              <a:buFont typeface="+mj-lt"/>
              <a:buAutoNum type="arabicPeriod"/>
            </a:pPr>
            <a:r>
              <a:rPr lang="en-US" dirty="0" smtClean="0">
                <a:latin typeface="Calibri" pitchFamily="34" charset="0"/>
              </a:rPr>
              <a:t>Any request for drive A: or C: is passed through to the local file system by the redirection software. Requests for other drives are passed to the server operating system. Printers are accessed through virtual serial and parallel ports defined by the NOS redirector software. </a:t>
            </a:r>
          </a:p>
          <a:p>
            <a:pPr marL="916686" lvl="1" indent="-514350" algn="just">
              <a:buFont typeface="+mj-lt"/>
              <a:buAutoNum type="arabicPeriod"/>
            </a:pPr>
            <a:r>
              <a:rPr lang="en-US" dirty="0" smtClean="0">
                <a:latin typeface="Calibri" pitchFamily="34" charset="0"/>
              </a:rPr>
              <a:t>The NOS requester software constructs the remote procedure call (RPC) to include the API call to the NOS server.</a:t>
            </a:r>
          </a:p>
          <a:p>
            <a:pPr marL="916686" lvl="1" indent="-514350" algn="just">
              <a:buFont typeface="+mj-lt"/>
              <a:buAutoNum type="arabicPeriod"/>
            </a:pPr>
            <a:r>
              <a:rPr lang="en-US" dirty="0" smtClean="0">
                <a:latin typeface="Calibri" pitchFamily="34" charset="0"/>
              </a:rPr>
              <a:t>The NOS server then processes the request as if it were executed locally and ships the response back to the application.</a:t>
            </a:r>
            <a:endParaRPr lang="en-US"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Remote Procedure Call (RPC)</a:t>
            </a:r>
            <a:endParaRPr lang="en-US" dirty="0"/>
          </a:p>
        </p:txBody>
      </p:sp>
      <p:sp>
        <p:nvSpPr>
          <p:cNvPr id="3" name="Content Placeholder 2"/>
          <p:cNvSpPr>
            <a:spLocks noGrp="1"/>
          </p:cNvSpPr>
          <p:nvPr>
            <p:ph idx="1"/>
          </p:nvPr>
        </p:nvSpPr>
        <p:spPr>
          <a:xfrm>
            <a:off x="1219200" y="1447800"/>
            <a:ext cx="7714488" cy="5181600"/>
          </a:xfrm>
        </p:spPr>
        <p:txBody>
          <a:bodyPr>
            <a:normAutofit fontScale="85000" lnSpcReduction="20000"/>
          </a:bodyPr>
          <a:lstStyle/>
          <a:p>
            <a:pPr algn="just"/>
            <a:r>
              <a:rPr lang="en-US" dirty="0" smtClean="0"/>
              <a:t>RPC is a powerful technique for constructing distributed, client-server based applications. </a:t>
            </a:r>
          </a:p>
          <a:p>
            <a:pPr algn="just"/>
            <a:r>
              <a:rPr lang="en-US" dirty="0" smtClean="0"/>
              <a:t>It allows programs on different machines to interact using simple procedure call or return semantics, just as if the two programs were on the same machine. </a:t>
            </a:r>
          </a:p>
          <a:p>
            <a:pPr algn="just"/>
            <a:r>
              <a:rPr lang="en-US" dirty="0" smtClean="0"/>
              <a:t>It is based on extending the notion of local procedure calling, so that the called procedure need not exist in the same address space as the calling procedure. </a:t>
            </a:r>
          </a:p>
          <a:p>
            <a:pPr algn="just"/>
            <a:r>
              <a:rPr lang="en-US" dirty="0" smtClean="0"/>
              <a:t>The two processes may be on the same system, or they may be on different systems with a network connecting them. </a:t>
            </a:r>
            <a:r>
              <a:rPr lang="en-US" dirty="0" err="1" smtClean="0"/>
              <a:t>ie</a:t>
            </a:r>
            <a:r>
              <a:rPr lang="en-US" dirty="0" smtClean="0"/>
              <a:t>, the procedure call is used to access remote services.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629400"/>
          </a:xfrm>
        </p:spPr>
        <p:txBody>
          <a:bodyPr>
            <a:normAutofit fontScale="77500" lnSpcReduction="20000"/>
          </a:bodyPr>
          <a:lstStyle/>
          <a:p>
            <a:pPr algn="just"/>
            <a:r>
              <a:rPr lang="en-US" i="1" dirty="0" smtClean="0"/>
              <a:t>How RPC Works:</a:t>
            </a:r>
          </a:p>
          <a:p>
            <a:pPr algn="just"/>
            <a:r>
              <a:rPr lang="en-US" dirty="0" smtClean="0">
                <a:latin typeface="Calibri" pitchFamily="34" charset="0"/>
              </a:rPr>
              <a:t> An RPC mechanism is analogous to a function call. </a:t>
            </a:r>
          </a:p>
          <a:p>
            <a:pPr algn="just"/>
            <a:r>
              <a:rPr lang="en-US" dirty="0" smtClean="0">
                <a:latin typeface="Calibri" pitchFamily="34" charset="0"/>
              </a:rPr>
              <a:t>Like a function call, when an RPC is made, the calling arguments are passed to the remote procedure and the caller waits for a response to be returned from the remote procedure. </a:t>
            </a:r>
          </a:p>
          <a:p>
            <a:pPr algn="just"/>
            <a:r>
              <a:rPr lang="en-US" dirty="0" smtClean="0">
                <a:latin typeface="Calibri" pitchFamily="34" charset="0"/>
              </a:rPr>
              <a:t>Fig illustrates the general architecture of remote procedure call mechanism that takes place during an RPC call between two networked systems. </a:t>
            </a:r>
          </a:p>
          <a:p>
            <a:pPr algn="just"/>
            <a:r>
              <a:rPr lang="en-US" dirty="0" smtClean="0">
                <a:latin typeface="Calibri" pitchFamily="34" charset="0"/>
              </a:rPr>
              <a:t>The client makes a procedure call that sends a request to the server and waits. </a:t>
            </a:r>
          </a:p>
          <a:p>
            <a:pPr algn="just"/>
            <a:r>
              <a:rPr lang="en-US" dirty="0" smtClean="0">
                <a:latin typeface="Calibri" pitchFamily="34" charset="0"/>
              </a:rPr>
              <a:t>The thread is blocked from processing until either a reply is received, or it times out. </a:t>
            </a:r>
          </a:p>
          <a:p>
            <a:pPr algn="just"/>
            <a:r>
              <a:rPr lang="en-US" dirty="0" smtClean="0">
                <a:latin typeface="Calibri" pitchFamily="34" charset="0"/>
              </a:rPr>
              <a:t>When the request arrives, the server calls a dispatch routine that performs the requested service, and sends the reply to the client.</a:t>
            </a:r>
          </a:p>
          <a:p>
            <a:pPr algn="just"/>
            <a:r>
              <a:rPr lang="en-US" dirty="0" smtClean="0">
                <a:latin typeface="Calibri" pitchFamily="34" charset="0"/>
              </a:rPr>
              <a:t>After the RPC call is completed, the client program continues. RPC specifically supports network applications.</a:t>
            </a:r>
            <a:endParaRPr lang="en-US" dirty="0">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3892</TotalTime>
  <Words>3760</Words>
  <Application>Microsoft Office PowerPoint</Application>
  <PresentationFormat>On-screen Show (4:3)</PresentationFormat>
  <Paragraphs>238</Paragraphs>
  <Slides>47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Solstice</vt:lpstr>
      <vt:lpstr>Microsoft Word Picture</vt:lpstr>
      <vt:lpstr>      CST426 - CLIENT SERVER ARCHITECTURE </vt:lpstr>
      <vt:lpstr>Module – 3 Client/Server Network  </vt:lpstr>
      <vt:lpstr>Client Services</vt:lpstr>
      <vt:lpstr>Slide 4</vt:lpstr>
      <vt:lpstr>Request for Service</vt:lpstr>
      <vt:lpstr>Slide 6</vt:lpstr>
      <vt:lpstr>Slide 7</vt:lpstr>
      <vt:lpstr>Remote Procedure Call (RPC)</vt:lpstr>
      <vt:lpstr>Slide 9</vt:lpstr>
      <vt:lpstr>Slide 10</vt:lpstr>
      <vt:lpstr>Slide 11</vt:lpstr>
      <vt:lpstr>Slide 12</vt:lpstr>
      <vt:lpstr>Slide 13</vt:lpstr>
      <vt:lpstr>Window Services</vt:lpstr>
      <vt:lpstr>Slide 15</vt:lpstr>
      <vt:lpstr>Fax/Print Services</vt:lpstr>
      <vt:lpstr>Remote Boot Services</vt:lpstr>
      <vt:lpstr>Other Remote Services</vt:lpstr>
      <vt:lpstr>Utility Services</vt:lpstr>
      <vt:lpstr>Dynamic Data Exchange (DDE)</vt:lpstr>
      <vt:lpstr>Slide 21</vt:lpstr>
      <vt:lpstr>Slide 22</vt:lpstr>
      <vt:lpstr>Slide 23</vt:lpstr>
      <vt:lpstr>Slide 24</vt:lpstr>
      <vt:lpstr>Dynamic Data Exchange Message Flow</vt:lpstr>
      <vt:lpstr>Slide 26</vt:lpstr>
      <vt:lpstr>Slide 27</vt:lpstr>
      <vt:lpstr>Object Linking and Embedding (OLE)</vt:lpstr>
      <vt:lpstr>Slide 29</vt:lpstr>
      <vt:lpstr>Slide 30</vt:lpstr>
      <vt:lpstr>Slide 31</vt:lpstr>
      <vt:lpstr>Slide 32</vt:lpstr>
      <vt:lpstr>Slide 33</vt:lpstr>
      <vt:lpstr>Slide 34</vt:lpstr>
      <vt:lpstr>Common Object Request Broker Architecture (CORBA)</vt:lpstr>
      <vt:lpstr>CORBA – Common Object Request Broker</vt:lpstr>
      <vt:lpstr>Slide 37</vt:lpstr>
      <vt:lpstr>Slide 38</vt:lpstr>
      <vt:lpstr>Slide 39</vt:lpstr>
      <vt:lpstr>Slide 40</vt:lpstr>
      <vt:lpstr>Slide 41</vt:lpstr>
      <vt:lpstr>Slide 42</vt:lpstr>
      <vt:lpstr>Interface Definition Language (IDL)</vt:lpstr>
      <vt:lpstr>Slide 44</vt:lpstr>
      <vt:lpstr>Object Request Broker (ORB)</vt:lpstr>
      <vt:lpstr>Slide 46</vt:lpstr>
      <vt:lpstr>Portable Object Adaptor (POA)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CST426 - CLIENT SERVER ARCHITECTURE </dc:title>
  <dc:creator>DELL</dc:creator>
  <cp:lastModifiedBy>DELL</cp:lastModifiedBy>
  <cp:revision>234</cp:revision>
  <dcterms:created xsi:type="dcterms:W3CDTF">2006-08-16T00:00:00Z</dcterms:created>
  <dcterms:modified xsi:type="dcterms:W3CDTF">2023-03-23T05:09:10Z</dcterms:modified>
</cp:coreProperties>
</file>