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3" roundtripDataSignature="AMtx7mjEWqdWEDbMC6wkpKIMHsHdbKQCo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15T18:05:13.453">
    <p:pos x="6000" y="0"/>
    <p:text>aarum padikanda xm matti vechu</p:text>
    <p:extLst>
      <p:ext uri="{C676402C-5697-4E1C-873F-D02D1690AC5C}">
        <p15:threadingInfo timeZoneBias="0"/>
      </p:ext>
      <p:ext uri="http://customooxmlschemas.google.com/">
        <go:slidesCustomData xmlns:go="http://customooxmlschemas.google.com/" commentPostId="AAABH2fyyC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8"/>
          <p:cNvSpPr/>
          <p:nvPr>
            <p:ph idx="2" type="pic"/>
          </p:nvPr>
        </p:nvSpPr>
        <p:spPr>
          <a:xfrm>
            <a:off x="5183188" y="987425"/>
            <a:ext cx="6172200" cy="4873625"/>
          </a:xfrm>
          <a:prstGeom prst="rect">
            <a:avLst/>
          </a:prstGeom>
          <a:noFill/>
          <a:ln>
            <a:noFill/>
          </a:ln>
        </p:spPr>
      </p:sp>
      <p:sp>
        <p:nvSpPr>
          <p:cNvPr id="68" name="Google Shape;68;p7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omments" Target="../comments/commen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Programming Paradigm</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Better use of languages that are already known.</a:t>
            </a:r>
            <a:br>
              <a:rPr lang="en-US"/>
            </a:br>
            <a:endParaRPr/>
          </a:p>
        </p:txBody>
      </p:sp>
      <p:sp>
        <p:nvSpPr>
          <p:cNvPr id="143" name="Google Shape;14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It is uncommon for a programmer to be familiar with and use all of the features of a language  he or she uses. </a:t>
            </a:r>
            <a:endParaRPr/>
          </a:p>
          <a:p>
            <a:pPr indent="-228600" lvl="0" marL="228600" rtl="0" algn="just">
              <a:lnSpc>
                <a:spcPct val="90000"/>
              </a:lnSpc>
              <a:spcBef>
                <a:spcPts val="1000"/>
              </a:spcBef>
              <a:spcAft>
                <a:spcPts val="0"/>
              </a:spcAft>
              <a:buClr>
                <a:schemeClr val="dk1"/>
              </a:buClr>
              <a:buSzPts val="2400"/>
              <a:buChar char="•"/>
            </a:pPr>
            <a:r>
              <a:rPr lang="en-US" sz="2400"/>
              <a:t>By studying the concepts of programming languages, programmers can learn about previously unknown and unused parts of the  languages they already use and begin to use those features.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Overall advancement of computing</a:t>
            </a:r>
            <a:endParaRPr/>
          </a:p>
        </p:txBody>
      </p:sp>
      <p:sp>
        <p:nvSpPr>
          <p:cNvPr id="149" name="Google Shape;149;p12"/>
          <p:cNvSpPr txBox="1"/>
          <p:nvPr>
            <p:ph idx="1" type="body"/>
          </p:nvPr>
        </p:nvSpPr>
        <p:spPr>
          <a:xfrm>
            <a:off x="856444" y="1488613"/>
            <a:ext cx="8596668" cy="3880773"/>
          </a:xfrm>
          <a:prstGeom prst="rect">
            <a:avLst/>
          </a:prstGeom>
          <a:noFill/>
          <a:ln>
            <a:noFill/>
          </a:ln>
        </p:spPr>
        <p:txBody>
          <a:bodyPr anchorCtr="0" anchor="t" bIns="45700" lIns="91425" spcFirstLastPara="1" rIns="91425" wrap="square" tIns="45700">
            <a:noAutofit/>
          </a:bodyPr>
          <a:lstStyle/>
          <a:p>
            <a:pPr indent="-76200" lvl="0" marL="228600" rtl="0" algn="just">
              <a:lnSpc>
                <a:spcPct val="90000"/>
              </a:lnSpc>
              <a:spcBef>
                <a:spcPts val="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Although it is usually possible to determine why a particular programming language became popular, many believe, at least in retrospect, that the most popular languages are not always the best available. </a:t>
            </a:r>
            <a:endParaRPr/>
          </a:p>
          <a:p>
            <a:pPr indent="-228600" lvl="0" marL="228600" rtl="0" algn="just">
              <a:lnSpc>
                <a:spcPct val="90000"/>
              </a:lnSpc>
              <a:spcBef>
                <a:spcPts val="1000"/>
              </a:spcBef>
              <a:spcAft>
                <a:spcPts val="0"/>
              </a:spcAft>
              <a:buClr>
                <a:schemeClr val="dk1"/>
              </a:buClr>
              <a:buSzPts val="2400"/>
              <a:buChar char="•"/>
            </a:pPr>
            <a:r>
              <a:rPr lang="en-US" sz="2400"/>
              <a:t>In some cases, it might be concluded that a language became widely used, at least in part, because those in positions to choose languages were not sufficiently familiar with programming language concepts.</a:t>
            </a:r>
            <a:endParaRPr/>
          </a:p>
          <a:p>
            <a:pPr indent="-228600" lvl="0" marL="228600" rtl="0" algn="just">
              <a:lnSpc>
                <a:spcPct val="90000"/>
              </a:lnSpc>
              <a:spcBef>
                <a:spcPts val="1000"/>
              </a:spcBef>
              <a:spcAft>
                <a:spcPts val="0"/>
              </a:spcAft>
              <a:buClr>
                <a:schemeClr val="dk1"/>
              </a:buClr>
              <a:buSzPts val="2400"/>
              <a:buChar char="•"/>
            </a:pPr>
            <a:r>
              <a:rPr lang="en-US" sz="2400"/>
              <a:t>For example, many people believe it would have been better if ALGOL 60 had displaced Fortran in the early 1960s, because it was more elegant and had much better control statements, among other reasons.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5" name="Google Shape;15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76200" lvl="0" marL="228600" rtl="0" algn="just">
              <a:lnSpc>
                <a:spcPct val="90000"/>
              </a:lnSpc>
              <a:spcBef>
                <a:spcPts val="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a:t>That it did not, is due partly to the programmers and software development managers of that time, many of whom did not clearly understand the conceptual design of ALGOL 60. </a:t>
            </a:r>
            <a:endParaRPr/>
          </a:p>
          <a:p>
            <a:pPr indent="-228600" lvl="0" marL="228600" rtl="0" algn="just">
              <a:lnSpc>
                <a:spcPct val="90000"/>
              </a:lnSpc>
              <a:spcBef>
                <a:spcPts val="1000"/>
              </a:spcBef>
              <a:spcAft>
                <a:spcPts val="0"/>
              </a:spcAft>
              <a:buClr>
                <a:schemeClr val="dk1"/>
              </a:buClr>
              <a:buSzPts val="2400"/>
              <a:buChar char="•"/>
            </a:pPr>
            <a:r>
              <a:rPr lang="en-US" sz="2400"/>
              <a:t>They found its description difficult to read (which it was) and even more difficult to understand. They did not appreciate the benefits of block structure, recursion, and well-structured control statements, so they failed to see the benefits of ALGOL 60 over Fortran</a:t>
            </a:r>
            <a:endParaRPr sz="2400"/>
          </a:p>
          <a:p>
            <a:pPr indent="-76200" lvl="0" marL="22860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1" name="Google Shape;16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5000"/>
              <a:buNone/>
            </a:pPr>
            <a:r>
              <a:t/>
            </a:r>
            <a:endParaRPr b="1" sz="5000">
              <a:solidFill>
                <a:srgbClr val="FF0000"/>
              </a:solidFill>
            </a:endParaRPr>
          </a:p>
          <a:p>
            <a:pPr indent="0" lvl="0" marL="0" rtl="0" algn="ctr">
              <a:lnSpc>
                <a:spcPct val="90000"/>
              </a:lnSpc>
              <a:spcBef>
                <a:spcPts val="1000"/>
              </a:spcBef>
              <a:spcAft>
                <a:spcPts val="0"/>
              </a:spcAft>
              <a:buClr>
                <a:srgbClr val="FF0000"/>
              </a:buClr>
              <a:buSzPts val="5000"/>
              <a:buNone/>
            </a:pPr>
            <a:r>
              <a:rPr b="1" lang="en-US" sz="5000">
                <a:solidFill>
                  <a:srgbClr val="FF0000"/>
                </a:solidFill>
              </a:rPr>
              <a:t>Programming Domains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Scientific Applications</a:t>
            </a:r>
            <a:br>
              <a:rPr lang="en-US"/>
            </a:br>
            <a:endParaRPr/>
          </a:p>
        </p:txBody>
      </p:sp>
      <p:sp>
        <p:nvSpPr>
          <p:cNvPr id="167" name="Google Shape;167;p15"/>
          <p:cNvSpPr txBox="1"/>
          <p:nvPr>
            <p:ph idx="1" type="body"/>
          </p:nvPr>
        </p:nvSpPr>
        <p:spPr>
          <a:xfrm>
            <a:off x="375676" y="1488613"/>
            <a:ext cx="10749524" cy="4792444"/>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The first digital computers, which appeared in the late 1940s and early 1950s, were invented and used for scientific applications. </a:t>
            </a:r>
            <a:endParaRPr/>
          </a:p>
          <a:p>
            <a:pPr indent="-228600" lvl="0" marL="228600" rtl="0" algn="just">
              <a:lnSpc>
                <a:spcPct val="90000"/>
              </a:lnSpc>
              <a:spcBef>
                <a:spcPts val="1000"/>
              </a:spcBef>
              <a:spcAft>
                <a:spcPts val="0"/>
              </a:spcAft>
              <a:buClr>
                <a:schemeClr val="dk1"/>
              </a:buClr>
              <a:buSzPts val="2400"/>
              <a:buChar char="•"/>
            </a:pPr>
            <a:r>
              <a:rPr lang="en-US" sz="2400"/>
              <a:t>Typically, the scientific applications of that time used relatively simple data structures, but required large numbers of floating-point arithmetic computations. </a:t>
            </a:r>
            <a:endParaRPr/>
          </a:p>
          <a:p>
            <a:pPr indent="-228600" lvl="0" marL="228600" rtl="0" algn="just">
              <a:lnSpc>
                <a:spcPct val="90000"/>
              </a:lnSpc>
              <a:spcBef>
                <a:spcPts val="1000"/>
              </a:spcBef>
              <a:spcAft>
                <a:spcPts val="0"/>
              </a:spcAft>
              <a:buClr>
                <a:schemeClr val="dk1"/>
              </a:buClr>
              <a:buSzPts val="2400"/>
              <a:buChar char="•"/>
            </a:pPr>
            <a:r>
              <a:rPr lang="en-US" sz="2400"/>
              <a:t>The most common data structures were arrays and matrices; the most common control structures were counting loops and selections. </a:t>
            </a:r>
            <a:endParaRPr/>
          </a:p>
          <a:p>
            <a:pPr indent="-228600" lvl="0" marL="228600" rtl="0" algn="just">
              <a:lnSpc>
                <a:spcPct val="90000"/>
              </a:lnSpc>
              <a:spcBef>
                <a:spcPts val="1000"/>
              </a:spcBef>
              <a:spcAft>
                <a:spcPts val="0"/>
              </a:spcAft>
              <a:buClr>
                <a:schemeClr val="dk1"/>
              </a:buClr>
              <a:buSzPts val="2400"/>
              <a:buChar char="•"/>
            </a:pPr>
            <a:r>
              <a:rPr lang="en-US" sz="2400"/>
              <a:t>The early high-level programming languages invented for scientific applications were designed to provide for those needs.</a:t>
            </a:r>
            <a:endParaRPr/>
          </a:p>
          <a:p>
            <a:pPr indent="-228600" lvl="0" marL="228600" rtl="0" algn="just">
              <a:lnSpc>
                <a:spcPct val="90000"/>
              </a:lnSpc>
              <a:spcBef>
                <a:spcPts val="1000"/>
              </a:spcBef>
              <a:spcAft>
                <a:spcPts val="0"/>
              </a:spcAft>
              <a:buClr>
                <a:schemeClr val="dk1"/>
              </a:buClr>
              <a:buSzPts val="2400"/>
              <a:buChar char="•"/>
            </a:pPr>
            <a:r>
              <a:rPr lang="en-US" sz="2400"/>
              <a:t>Eg: FORTRAN,ALGOL 60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Business Applications</a:t>
            </a:r>
            <a:endParaRPr/>
          </a:p>
        </p:txBody>
      </p:sp>
      <p:sp>
        <p:nvSpPr>
          <p:cNvPr id="173" name="Google Shape;17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The use of computers for business applications began in the 1950s. </a:t>
            </a:r>
            <a:endParaRPr/>
          </a:p>
          <a:p>
            <a:pPr indent="-228600" lvl="0" marL="228600" rtl="0" algn="just">
              <a:lnSpc>
                <a:spcPct val="90000"/>
              </a:lnSpc>
              <a:spcBef>
                <a:spcPts val="1000"/>
              </a:spcBef>
              <a:spcAft>
                <a:spcPts val="0"/>
              </a:spcAft>
              <a:buClr>
                <a:schemeClr val="dk1"/>
              </a:buClr>
              <a:buSzPts val="2400"/>
              <a:buChar char="•"/>
            </a:pPr>
            <a:r>
              <a:rPr lang="en-US" sz="2400"/>
              <a:t>Special computers were developed for this purpose, along with special languages</a:t>
            </a:r>
            <a:endParaRPr/>
          </a:p>
          <a:p>
            <a:pPr indent="-228600" lvl="0" marL="228600" rtl="0" algn="just">
              <a:lnSpc>
                <a:spcPct val="90000"/>
              </a:lnSpc>
              <a:spcBef>
                <a:spcPts val="1000"/>
              </a:spcBef>
              <a:spcAft>
                <a:spcPts val="0"/>
              </a:spcAft>
              <a:buClr>
                <a:schemeClr val="dk1"/>
              </a:buClr>
              <a:buSzPts val="2400"/>
              <a:buChar char="•"/>
            </a:pPr>
            <a:r>
              <a:rPr lang="en-US" sz="2400"/>
              <a:t>The first successful high-level language for business was COBOL</a:t>
            </a:r>
            <a:endParaRPr/>
          </a:p>
          <a:p>
            <a:pPr indent="-228600" lvl="0" marL="228600" rtl="0" algn="just">
              <a:lnSpc>
                <a:spcPct val="90000"/>
              </a:lnSpc>
              <a:spcBef>
                <a:spcPts val="1000"/>
              </a:spcBef>
              <a:spcAft>
                <a:spcPts val="0"/>
              </a:spcAft>
              <a:buClr>
                <a:schemeClr val="dk1"/>
              </a:buClr>
              <a:buSzPts val="2400"/>
              <a:buChar char="•"/>
            </a:pPr>
            <a:r>
              <a:rPr lang="en-US" sz="2400"/>
              <a:t> Business languages are characterized by facilities for producing elaborate reports, precise ways of describing and storing decimal numbers and character data, and the ability to specify decimal arithmetic operations.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n-US" sz="3600"/>
              <a:t>Artificial intelligence (AI)</a:t>
            </a:r>
            <a:endParaRPr/>
          </a:p>
        </p:txBody>
      </p:sp>
      <p:sp>
        <p:nvSpPr>
          <p:cNvPr id="179" name="Google Shape;179;p17"/>
          <p:cNvSpPr txBox="1"/>
          <p:nvPr>
            <p:ph idx="1" type="body"/>
          </p:nvPr>
        </p:nvSpPr>
        <p:spPr>
          <a:xfrm>
            <a:off x="677333" y="1613834"/>
            <a:ext cx="10317237" cy="43841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Artificial intelligence (AI) is a broad area of computer applications characterized by the use of symbolic rather than numeric computations. </a:t>
            </a:r>
            <a:endParaRPr/>
          </a:p>
          <a:p>
            <a:pPr indent="-228600" lvl="0" marL="228600" rtl="0" algn="l">
              <a:lnSpc>
                <a:spcPct val="90000"/>
              </a:lnSpc>
              <a:spcBef>
                <a:spcPts val="1000"/>
              </a:spcBef>
              <a:spcAft>
                <a:spcPts val="0"/>
              </a:spcAft>
              <a:buClr>
                <a:schemeClr val="dk1"/>
              </a:buClr>
              <a:buSzPts val="2400"/>
              <a:buChar char="•"/>
            </a:pPr>
            <a:r>
              <a:rPr lang="en-US" sz="2400"/>
              <a:t>Symbolic  computation means that symbols, consisting of names rather than numbers,  are manipulated. </a:t>
            </a:r>
            <a:endParaRPr/>
          </a:p>
          <a:p>
            <a:pPr indent="-228600" lvl="0" marL="228600" rtl="0" algn="l">
              <a:lnSpc>
                <a:spcPct val="90000"/>
              </a:lnSpc>
              <a:spcBef>
                <a:spcPts val="1000"/>
              </a:spcBef>
              <a:spcAft>
                <a:spcPts val="0"/>
              </a:spcAft>
              <a:buClr>
                <a:schemeClr val="dk1"/>
              </a:buClr>
              <a:buSzPts val="2400"/>
              <a:buChar char="•"/>
            </a:pPr>
            <a:r>
              <a:rPr lang="en-US" sz="2400"/>
              <a:t>Also, symbolic computation is more conveniently done with  linked lists of data rather than arrays. </a:t>
            </a:r>
            <a:endParaRPr/>
          </a:p>
          <a:p>
            <a:pPr indent="-228600" lvl="0" marL="228600" rtl="0" algn="l">
              <a:lnSpc>
                <a:spcPct val="90000"/>
              </a:lnSpc>
              <a:spcBef>
                <a:spcPts val="1000"/>
              </a:spcBef>
              <a:spcAft>
                <a:spcPts val="0"/>
              </a:spcAft>
              <a:buClr>
                <a:schemeClr val="dk1"/>
              </a:buClr>
              <a:buSzPts val="2400"/>
              <a:buChar char="•"/>
            </a:pPr>
            <a:r>
              <a:rPr lang="en-US" sz="2400"/>
              <a:t>This kind of programming sometimes  requires more flexibility than other programming domains. </a:t>
            </a:r>
            <a:endParaRPr/>
          </a:p>
          <a:p>
            <a:pPr indent="-228600" lvl="0" marL="228600" rtl="0" algn="l">
              <a:lnSpc>
                <a:spcPct val="90000"/>
              </a:lnSpc>
              <a:spcBef>
                <a:spcPts val="1000"/>
              </a:spcBef>
              <a:spcAft>
                <a:spcPts val="0"/>
              </a:spcAft>
              <a:buClr>
                <a:schemeClr val="dk1"/>
              </a:buClr>
              <a:buSzPts val="2400"/>
              <a:buChar char="•"/>
            </a:pPr>
            <a:r>
              <a:rPr lang="en-US" sz="2400"/>
              <a:t>For example, in  some AI applications the ability to create and execute code segments during execution is convenient  Eg: LISP,Prolog, C</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Systems Programming</a:t>
            </a:r>
            <a:endParaRPr/>
          </a:p>
        </p:txBody>
      </p:sp>
      <p:sp>
        <p:nvSpPr>
          <p:cNvPr id="185" name="Google Shape;185;p18"/>
          <p:cNvSpPr txBox="1"/>
          <p:nvPr>
            <p:ph idx="1" type="body"/>
          </p:nvPr>
        </p:nvSpPr>
        <p:spPr>
          <a:xfrm>
            <a:off x="743322" y="1488613"/>
            <a:ext cx="10697564" cy="481421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The operating system and the programming support tools of a computer system are collectively known as its systems software.</a:t>
            </a:r>
            <a:endParaRPr/>
          </a:p>
          <a:p>
            <a:pPr indent="-228600" lvl="0" marL="228600" rtl="0" algn="l">
              <a:lnSpc>
                <a:spcPct val="90000"/>
              </a:lnSpc>
              <a:spcBef>
                <a:spcPts val="1000"/>
              </a:spcBef>
              <a:spcAft>
                <a:spcPts val="0"/>
              </a:spcAft>
              <a:buClr>
                <a:schemeClr val="dk1"/>
              </a:buClr>
              <a:buSzPts val="2400"/>
              <a:buChar char="•"/>
            </a:pPr>
            <a:r>
              <a:rPr lang="en-US" sz="2400"/>
              <a:t> Systems software is used  almost continuously and so it must be efficient. </a:t>
            </a:r>
            <a:endParaRPr/>
          </a:p>
          <a:p>
            <a:pPr indent="-228600" lvl="0" marL="228600" rtl="0" algn="l">
              <a:lnSpc>
                <a:spcPct val="90000"/>
              </a:lnSpc>
              <a:spcBef>
                <a:spcPts val="1000"/>
              </a:spcBef>
              <a:spcAft>
                <a:spcPts val="0"/>
              </a:spcAft>
              <a:buClr>
                <a:schemeClr val="dk1"/>
              </a:buClr>
              <a:buSzPts val="2400"/>
              <a:buChar char="•"/>
            </a:pPr>
            <a:r>
              <a:rPr lang="en-US" sz="2400"/>
              <a:t> It must have lowlevel features that allow the software interfaces to external devices to be written.</a:t>
            </a:r>
            <a:endParaRPr/>
          </a:p>
          <a:p>
            <a:pPr indent="-228600" lvl="0" marL="228600" rtl="0" algn="l">
              <a:lnSpc>
                <a:spcPct val="90000"/>
              </a:lnSpc>
              <a:spcBef>
                <a:spcPts val="1000"/>
              </a:spcBef>
              <a:spcAft>
                <a:spcPts val="0"/>
              </a:spcAft>
              <a:buClr>
                <a:schemeClr val="dk1"/>
              </a:buClr>
              <a:buSzPts val="2400"/>
              <a:buChar char="•"/>
            </a:pPr>
            <a:r>
              <a:rPr lang="en-US" sz="2400"/>
              <a:t>For IBM mainframe computers, the language was PL/S, a dialect of PL/I; </a:t>
            </a:r>
            <a:endParaRPr/>
          </a:p>
          <a:p>
            <a:pPr indent="-228600" lvl="0" marL="228600" rtl="0" algn="l">
              <a:lnSpc>
                <a:spcPct val="90000"/>
              </a:lnSpc>
              <a:spcBef>
                <a:spcPts val="1000"/>
              </a:spcBef>
              <a:spcAft>
                <a:spcPts val="0"/>
              </a:spcAft>
              <a:buClr>
                <a:schemeClr val="dk1"/>
              </a:buClr>
              <a:buSzPts val="2400"/>
              <a:buChar char="•"/>
            </a:pPr>
            <a:r>
              <a:rPr lang="en-US" sz="2400"/>
              <a:t>for Digital, it was  BLISS, a language at a level just above assembly language; for Burroughs, it  was Extended ALGOL. </a:t>
            </a:r>
            <a:endParaRPr/>
          </a:p>
          <a:p>
            <a:pPr indent="-228600" lvl="0" marL="228600" rtl="0" algn="l">
              <a:lnSpc>
                <a:spcPct val="90000"/>
              </a:lnSpc>
              <a:spcBef>
                <a:spcPts val="1000"/>
              </a:spcBef>
              <a:spcAft>
                <a:spcPts val="0"/>
              </a:spcAft>
              <a:buClr>
                <a:schemeClr val="dk1"/>
              </a:buClr>
              <a:buSzPts val="2400"/>
              <a:buChar char="•"/>
            </a:pPr>
            <a:r>
              <a:rPr lang="en-US" sz="2400"/>
              <a:t>However, most system software is now written in more  general programming languages, such as C and C++</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1" name="Google Shape;19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 UNIX operating system is written almost entirely in C,which has made it relatively easy to port, or move, to different machines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Web Software</a:t>
            </a:r>
            <a:endParaRPr/>
          </a:p>
        </p:txBody>
      </p:sp>
      <p:sp>
        <p:nvSpPr>
          <p:cNvPr id="197" name="Google Shape;19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The World Wide Web is supported by an eclectic collection of languages, ranging from markup languages, such as HTML, which is not a programming language</a:t>
            </a:r>
            <a:endParaRPr/>
          </a:p>
          <a:p>
            <a:pPr indent="-228600" lvl="0" marL="228600" rtl="0" algn="l">
              <a:lnSpc>
                <a:spcPct val="90000"/>
              </a:lnSpc>
              <a:spcBef>
                <a:spcPts val="1000"/>
              </a:spcBef>
              <a:spcAft>
                <a:spcPts val="0"/>
              </a:spcAft>
              <a:buClr>
                <a:schemeClr val="dk1"/>
              </a:buClr>
              <a:buSzPts val="2400"/>
              <a:buChar char="•"/>
            </a:pPr>
            <a:r>
              <a:rPr lang="en-US" sz="2400"/>
              <a:t>Because of the pervasive need for dynamic Web content, some computation capability is often included in the technology of content presentation. </a:t>
            </a:r>
            <a:endParaRPr/>
          </a:p>
          <a:p>
            <a:pPr indent="-228600" lvl="0" marL="228600" rtl="0" algn="l">
              <a:lnSpc>
                <a:spcPct val="90000"/>
              </a:lnSpc>
              <a:spcBef>
                <a:spcPts val="1000"/>
              </a:spcBef>
              <a:spcAft>
                <a:spcPts val="0"/>
              </a:spcAft>
              <a:buClr>
                <a:schemeClr val="dk1"/>
              </a:buClr>
              <a:buSzPts val="2400"/>
              <a:buChar char="•"/>
            </a:pPr>
            <a:r>
              <a:rPr lang="en-US" sz="2400"/>
              <a:t>This functionality  can be provided by embedding programming code in an HTML document. </a:t>
            </a:r>
            <a:endParaRPr/>
          </a:p>
          <a:p>
            <a:pPr indent="-228600" lvl="0" marL="228600" rtl="0" algn="l">
              <a:lnSpc>
                <a:spcPct val="90000"/>
              </a:lnSpc>
              <a:spcBef>
                <a:spcPts val="1000"/>
              </a:spcBef>
              <a:spcAft>
                <a:spcPts val="0"/>
              </a:spcAft>
              <a:buClr>
                <a:schemeClr val="dk1"/>
              </a:buClr>
              <a:buSzPts val="2400"/>
              <a:buChar char="•"/>
            </a:pPr>
            <a:r>
              <a:rPr lang="en-US" sz="2400"/>
              <a:t>Such code is often in the form of a scripting language, such as JavaScript or PHP.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t/>
            </a:r>
            <a:endParaRPr sz="3200"/>
          </a:p>
          <a:p>
            <a:pPr indent="0" lvl="0" marL="0" rtl="0" algn="ctr">
              <a:lnSpc>
                <a:spcPct val="90000"/>
              </a:lnSpc>
              <a:spcBef>
                <a:spcPts val="1000"/>
              </a:spcBef>
              <a:spcAft>
                <a:spcPts val="0"/>
              </a:spcAft>
              <a:buClr>
                <a:srgbClr val="FF0000"/>
              </a:buClr>
              <a:buSzPts val="3200"/>
              <a:buNone/>
            </a:pPr>
            <a:r>
              <a:rPr b="1" lang="en-US" sz="3200">
                <a:solidFill>
                  <a:srgbClr val="FF0000"/>
                </a:solidFill>
              </a:rPr>
              <a:t>Reasons for Studying Concepts of Programming Languages</a:t>
            </a:r>
            <a:endParaRPr b="1" sz="32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sz="4400">
                <a:solidFill>
                  <a:srgbClr val="FF0000"/>
                </a:solidFill>
              </a:rPr>
              <a:t>Language Evaluation Criteria</a:t>
            </a:r>
            <a:endParaRPr/>
          </a:p>
        </p:txBody>
      </p:sp>
      <p:sp>
        <p:nvSpPr>
          <p:cNvPr id="203" name="Google Shape;20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3000"/>
              <a:buChar char="•"/>
            </a:pPr>
            <a:r>
              <a:rPr lang="en-US" sz="3000">
                <a:solidFill>
                  <a:srgbClr val="FF0000"/>
                </a:solidFill>
              </a:rPr>
              <a:t>Readability</a:t>
            </a:r>
            <a:r>
              <a:rPr lang="en-US" sz="3000"/>
              <a:t> : the ease with which programs can be read and understood </a:t>
            </a:r>
            <a:endParaRPr/>
          </a:p>
          <a:p>
            <a:pPr indent="-228600" lvl="0" marL="228600" rtl="0" algn="l">
              <a:lnSpc>
                <a:spcPct val="90000"/>
              </a:lnSpc>
              <a:spcBef>
                <a:spcPts val="1000"/>
              </a:spcBef>
              <a:spcAft>
                <a:spcPts val="0"/>
              </a:spcAft>
              <a:buClr>
                <a:srgbClr val="FF0000"/>
              </a:buClr>
              <a:buSzPts val="3000"/>
              <a:buChar char="•"/>
            </a:pPr>
            <a:r>
              <a:rPr lang="en-US" sz="3000">
                <a:solidFill>
                  <a:srgbClr val="FF0000"/>
                </a:solidFill>
              </a:rPr>
              <a:t>Writability</a:t>
            </a:r>
            <a:r>
              <a:rPr lang="en-US" sz="3000"/>
              <a:t> : the ease with which a language can be used to create programs </a:t>
            </a:r>
            <a:endParaRPr/>
          </a:p>
          <a:p>
            <a:pPr indent="-228600" lvl="0" marL="228600" rtl="0" algn="l">
              <a:lnSpc>
                <a:spcPct val="90000"/>
              </a:lnSpc>
              <a:spcBef>
                <a:spcPts val="1000"/>
              </a:spcBef>
              <a:spcAft>
                <a:spcPts val="0"/>
              </a:spcAft>
              <a:buClr>
                <a:srgbClr val="FF0000"/>
              </a:buClr>
              <a:buSzPts val="3000"/>
              <a:buChar char="•"/>
            </a:pPr>
            <a:r>
              <a:rPr lang="en-US" sz="3000">
                <a:solidFill>
                  <a:srgbClr val="FF0000"/>
                </a:solidFill>
              </a:rPr>
              <a:t>Reliability</a:t>
            </a:r>
            <a:r>
              <a:rPr lang="en-US" sz="3000"/>
              <a:t> : conformance to specifications (i.e., performs to its specifications) </a:t>
            </a:r>
            <a:endParaRPr/>
          </a:p>
          <a:p>
            <a:pPr indent="-228600" lvl="0" marL="228600" rtl="0" algn="l">
              <a:lnSpc>
                <a:spcPct val="90000"/>
              </a:lnSpc>
              <a:spcBef>
                <a:spcPts val="1000"/>
              </a:spcBef>
              <a:spcAft>
                <a:spcPts val="0"/>
              </a:spcAft>
              <a:buClr>
                <a:srgbClr val="FF0000"/>
              </a:buClr>
              <a:buSzPts val="3000"/>
              <a:buChar char="•"/>
            </a:pPr>
            <a:r>
              <a:rPr lang="en-US" sz="3000">
                <a:solidFill>
                  <a:srgbClr val="FF0000"/>
                </a:solidFill>
              </a:rPr>
              <a:t>Cost</a:t>
            </a:r>
            <a:r>
              <a:rPr lang="en-US" sz="3000"/>
              <a:t> : the ultimate total cost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9" name="Google Shape;20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0" name="Google Shape;210;p22"/>
          <p:cNvPicPr preferRelativeResize="0"/>
          <p:nvPr/>
        </p:nvPicPr>
        <p:blipFill rotWithShape="1">
          <a:blip r:embed="rId3">
            <a:alphaModFix/>
          </a:blip>
          <a:srcRect b="0" l="0" r="0" t="0"/>
          <a:stretch/>
        </p:blipFill>
        <p:spPr>
          <a:xfrm>
            <a:off x="1164236" y="710417"/>
            <a:ext cx="9673652" cy="51559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38200" y="365126"/>
            <a:ext cx="10515600" cy="59281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lang="en-US">
                <a:solidFill>
                  <a:srgbClr val="FF0000"/>
                </a:solidFill>
              </a:rPr>
              <a:t>Readability</a:t>
            </a:r>
            <a:endParaRPr/>
          </a:p>
        </p:txBody>
      </p:sp>
      <p:sp>
        <p:nvSpPr>
          <p:cNvPr id="216" name="Google Shape;216;p23"/>
          <p:cNvSpPr txBox="1"/>
          <p:nvPr>
            <p:ph idx="1" type="body"/>
          </p:nvPr>
        </p:nvSpPr>
        <p:spPr>
          <a:xfrm>
            <a:off x="838200" y="1338943"/>
            <a:ext cx="10515600" cy="483802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One of the most important criteria for judging a programming language is the </a:t>
            </a:r>
            <a:endParaRPr/>
          </a:p>
          <a:p>
            <a:pPr indent="-228600" lvl="0" marL="228600" rtl="0" algn="just">
              <a:lnSpc>
                <a:spcPct val="90000"/>
              </a:lnSpc>
              <a:spcBef>
                <a:spcPts val="1000"/>
              </a:spcBef>
              <a:spcAft>
                <a:spcPts val="0"/>
              </a:spcAft>
              <a:buClr>
                <a:schemeClr val="dk1"/>
              </a:buClr>
              <a:buSzPct val="100000"/>
              <a:buChar char="•"/>
            </a:pPr>
            <a:r>
              <a:rPr lang="en-US"/>
              <a:t>ease with which programs can be read and understood.</a:t>
            </a:r>
            <a:endParaRPr/>
          </a:p>
          <a:p>
            <a:pPr indent="-228600" lvl="0" marL="228600" rtl="0" algn="just">
              <a:lnSpc>
                <a:spcPct val="90000"/>
              </a:lnSpc>
              <a:spcBef>
                <a:spcPts val="1000"/>
              </a:spcBef>
              <a:spcAft>
                <a:spcPts val="0"/>
              </a:spcAft>
              <a:buClr>
                <a:schemeClr val="dk1"/>
              </a:buClr>
              <a:buSzPct val="100000"/>
              <a:buChar char="•"/>
            </a:pPr>
            <a:r>
              <a:rPr lang="en-US"/>
              <a:t>Before 1970, software development was largely thought of in terms of writing code. </a:t>
            </a:r>
            <a:endParaRPr/>
          </a:p>
          <a:p>
            <a:pPr indent="-228600" lvl="0" marL="228600" rtl="0" algn="just">
              <a:lnSpc>
                <a:spcPct val="90000"/>
              </a:lnSpc>
              <a:spcBef>
                <a:spcPts val="1000"/>
              </a:spcBef>
              <a:spcAft>
                <a:spcPts val="0"/>
              </a:spcAft>
              <a:buClr>
                <a:schemeClr val="dk1"/>
              </a:buClr>
              <a:buSzPct val="100000"/>
              <a:buChar char="•"/>
            </a:pPr>
            <a:r>
              <a:rPr lang="en-US"/>
              <a:t>The primary  positive characteristic of programming languages was efficiency.</a:t>
            </a:r>
            <a:endParaRPr/>
          </a:p>
          <a:p>
            <a:pPr indent="-228600" lvl="0" marL="228600" rtl="0" algn="just">
              <a:lnSpc>
                <a:spcPct val="90000"/>
              </a:lnSpc>
              <a:spcBef>
                <a:spcPts val="1000"/>
              </a:spcBef>
              <a:spcAft>
                <a:spcPts val="0"/>
              </a:spcAft>
              <a:buClr>
                <a:schemeClr val="dk1"/>
              </a:buClr>
              <a:buSzPct val="100000"/>
              <a:buChar char="•"/>
            </a:pPr>
            <a:r>
              <a:rPr lang="en-US"/>
              <a:t> Language constructs were designed more from the point of view of the computer than of the computer users. </a:t>
            </a:r>
            <a:endParaRPr/>
          </a:p>
          <a:p>
            <a:pPr indent="-228600" lvl="0" marL="228600" rtl="0" algn="just">
              <a:lnSpc>
                <a:spcPct val="90000"/>
              </a:lnSpc>
              <a:spcBef>
                <a:spcPts val="1000"/>
              </a:spcBef>
              <a:spcAft>
                <a:spcPts val="0"/>
              </a:spcAft>
              <a:buClr>
                <a:schemeClr val="dk1"/>
              </a:buClr>
              <a:buSzPct val="100000"/>
              <a:buChar char="•"/>
            </a:pPr>
            <a:r>
              <a:rPr lang="en-US"/>
              <a:t>Later Because ease of maintenance is determined in large part by the readability of programs, readability became an important measure of the quality of programs and programming languages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body"/>
          </p:nvPr>
        </p:nvSpPr>
        <p:spPr>
          <a:xfrm>
            <a:off x="838200" y="642257"/>
            <a:ext cx="10515600" cy="55347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Char char="•"/>
            </a:pPr>
            <a:r>
              <a:rPr lang="en-US" sz="2400">
                <a:solidFill>
                  <a:srgbClr val="FF0000"/>
                </a:solidFill>
              </a:rPr>
              <a:t>Overall simplicity </a:t>
            </a:r>
            <a:endParaRPr/>
          </a:p>
          <a:p>
            <a:pPr indent="-228600" lvl="0" marL="228600" rtl="0" algn="l">
              <a:lnSpc>
                <a:spcPct val="90000"/>
              </a:lnSpc>
              <a:spcBef>
                <a:spcPts val="1000"/>
              </a:spcBef>
              <a:spcAft>
                <a:spcPts val="0"/>
              </a:spcAft>
              <a:buClr>
                <a:schemeClr val="dk1"/>
              </a:buClr>
              <a:buSzPts val="2800"/>
              <a:buChar char="•"/>
            </a:pPr>
            <a:r>
              <a:rPr lang="en-US"/>
              <a:t> A manageable set of features and constructs </a:t>
            </a:r>
            <a:endParaRPr/>
          </a:p>
          <a:p>
            <a:pPr indent="-228600" lvl="0" marL="228600" rtl="0" algn="l">
              <a:lnSpc>
                <a:spcPct val="90000"/>
              </a:lnSpc>
              <a:spcBef>
                <a:spcPts val="1000"/>
              </a:spcBef>
              <a:spcAft>
                <a:spcPts val="0"/>
              </a:spcAft>
              <a:buClr>
                <a:schemeClr val="dk1"/>
              </a:buClr>
              <a:buSzPts val="2800"/>
              <a:buChar char="•"/>
            </a:pPr>
            <a:r>
              <a:rPr lang="en-US"/>
              <a:t>Few feature multiplicity - having more than one way to accomplish a particular operation.</a:t>
            </a:r>
            <a:endParaRPr/>
          </a:p>
          <a:p>
            <a:pPr indent="-228600" lvl="0" marL="228600" rtl="0" algn="l">
              <a:lnSpc>
                <a:spcPct val="90000"/>
              </a:lnSpc>
              <a:spcBef>
                <a:spcPts val="1000"/>
              </a:spcBef>
              <a:spcAft>
                <a:spcPts val="0"/>
              </a:spcAft>
              <a:buClr>
                <a:schemeClr val="dk1"/>
              </a:buClr>
              <a:buSzPts val="2800"/>
              <a:buChar char="•"/>
            </a:pPr>
            <a:r>
              <a:rPr lang="en-US"/>
              <a:t>Eg: </a:t>
            </a:r>
            <a:endParaRPr/>
          </a:p>
          <a:p>
            <a:pPr indent="0" lvl="0" marL="0" rtl="0" algn="l">
              <a:lnSpc>
                <a:spcPct val="90000"/>
              </a:lnSpc>
              <a:spcBef>
                <a:spcPts val="1000"/>
              </a:spcBef>
              <a:spcAft>
                <a:spcPts val="0"/>
              </a:spcAft>
              <a:buClr>
                <a:schemeClr val="dk1"/>
              </a:buClr>
              <a:buSzPts val="2800"/>
              <a:buNone/>
            </a:pPr>
            <a:r>
              <a:rPr lang="en-US"/>
              <a:t>		count = count + 1 </a:t>
            </a:r>
            <a:endParaRPr/>
          </a:p>
          <a:p>
            <a:pPr indent="0" lvl="0" marL="0" rtl="0" algn="l">
              <a:lnSpc>
                <a:spcPct val="90000"/>
              </a:lnSpc>
              <a:spcBef>
                <a:spcPts val="1000"/>
              </a:spcBef>
              <a:spcAft>
                <a:spcPts val="0"/>
              </a:spcAft>
              <a:buClr>
                <a:schemeClr val="dk1"/>
              </a:buClr>
              <a:buSzPts val="2800"/>
              <a:buNone/>
            </a:pPr>
            <a:r>
              <a:rPr lang="en-US"/>
              <a:t>		count += 1 </a:t>
            </a:r>
            <a:endParaRPr/>
          </a:p>
          <a:p>
            <a:pPr indent="0" lvl="0" marL="0" rtl="0" algn="l">
              <a:lnSpc>
                <a:spcPct val="90000"/>
              </a:lnSpc>
              <a:spcBef>
                <a:spcPts val="1000"/>
              </a:spcBef>
              <a:spcAft>
                <a:spcPts val="0"/>
              </a:spcAft>
              <a:buClr>
                <a:schemeClr val="dk1"/>
              </a:buClr>
              <a:buSzPts val="2800"/>
              <a:buNone/>
            </a:pPr>
            <a:r>
              <a:rPr lang="en-US"/>
              <a:t>		count++ </a:t>
            </a:r>
            <a:endParaRPr/>
          </a:p>
          <a:p>
            <a:pPr indent="0" lvl="0" marL="0" rtl="0" algn="l">
              <a:lnSpc>
                <a:spcPct val="90000"/>
              </a:lnSpc>
              <a:spcBef>
                <a:spcPts val="1000"/>
              </a:spcBef>
              <a:spcAft>
                <a:spcPts val="0"/>
              </a:spcAft>
              <a:buClr>
                <a:schemeClr val="dk1"/>
              </a:buClr>
              <a:buSzPts val="2800"/>
              <a:buNone/>
            </a:pPr>
            <a:r>
              <a:rPr lang="en-US"/>
              <a:t>		++count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idx="1" type="body"/>
          </p:nvPr>
        </p:nvSpPr>
        <p:spPr>
          <a:xfrm>
            <a:off x="838200" y="859971"/>
            <a:ext cx="10515600" cy="531699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Minimal operator overloading</a:t>
            </a:r>
            <a:endParaRPr/>
          </a:p>
          <a:p>
            <a:pPr indent="-228600" lvl="0" marL="228600" rtl="0" algn="just">
              <a:lnSpc>
                <a:spcPct val="90000"/>
              </a:lnSpc>
              <a:spcBef>
                <a:spcPts val="1000"/>
              </a:spcBef>
              <a:spcAft>
                <a:spcPts val="0"/>
              </a:spcAft>
              <a:buClr>
                <a:schemeClr val="dk1"/>
              </a:buClr>
              <a:buSzPts val="2800"/>
              <a:buChar char="•"/>
            </a:pPr>
            <a:r>
              <a:rPr lang="en-US"/>
              <a:t>An example of program confusion would be a user defining + between two vector operands to mean the difference between their respective first elements</a:t>
            </a:r>
            <a:endParaRPr/>
          </a:p>
          <a:p>
            <a:pPr indent="-228600" lvl="0" marL="228600" rtl="0" algn="just">
              <a:lnSpc>
                <a:spcPct val="90000"/>
              </a:lnSpc>
              <a:spcBef>
                <a:spcPts val="1000"/>
              </a:spcBef>
              <a:spcAft>
                <a:spcPts val="0"/>
              </a:spcAft>
              <a:buClr>
                <a:srgbClr val="FF0000"/>
              </a:buClr>
              <a:buSzPts val="2400"/>
              <a:buChar char="•"/>
            </a:pPr>
            <a:r>
              <a:rPr b="1" lang="en-US" sz="2400">
                <a:solidFill>
                  <a:srgbClr val="FF0000"/>
                </a:solidFill>
              </a:rPr>
              <a:t>Orthogonality</a:t>
            </a:r>
            <a:endParaRPr/>
          </a:p>
          <a:p>
            <a:pPr indent="-228600" lvl="0" marL="228600" rtl="0" algn="just">
              <a:lnSpc>
                <a:spcPct val="90000"/>
              </a:lnSpc>
              <a:spcBef>
                <a:spcPts val="1000"/>
              </a:spcBef>
              <a:spcAft>
                <a:spcPts val="0"/>
              </a:spcAft>
              <a:buClr>
                <a:schemeClr val="dk1"/>
              </a:buClr>
              <a:buSzPts val="2800"/>
              <a:buChar char="•"/>
            </a:pPr>
            <a:r>
              <a:rPr lang="en-US"/>
              <a:t>A relatively small set of primitive constructs can be combined in a relatively</a:t>
            </a:r>
            <a:endParaRPr/>
          </a:p>
          <a:p>
            <a:pPr indent="-228600" lvl="0" marL="228600" rtl="0" algn="just">
              <a:lnSpc>
                <a:spcPct val="90000"/>
              </a:lnSpc>
              <a:spcBef>
                <a:spcPts val="1000"/>
              </a:spcBef>
              <a:spcAft>
                <a:spcPts val="0"/>
              </a:spcAft>
              <a:buClr>
                <a:schemeClr val="dk1"/>
              </a:buClr>
              <a:buSzPts val="2800"/>
              <a:buChar char="•"/>
            </a:pPr>
            <a:r>
              <a:rPr lang="en-US"/>
              <a:t>small number of ways to build the control and data structures of the language</a:t>
            </a:r>
            <a:endParaRPr/>
          </a:p>
          <a:p>
            <a:pPr indent="-228600" lvl="0" marL="228600" rtl="0" algn="just">
              <a:lnSpc>
                <a:spcPct val="90000"/>
              </a:lnSpc>
              <a:spcBef>
                <a:spcPts val="1000"/>
              </a:spcBef>
              <a:spcAft>
                <a:spcPts val="0"/>
              </a:spcAft>
              <a:buClr>
                <a:schemeClr val="dk1"/>
              </a:buClr>
              <a:buSzPts val="2800"/>
              <a:buChar char="•"/>
            </a:pPr>
            <a:r>
              <a:rPr lang="en-US"/>
              <a:t>Every possible combination is legal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2" name="Google Shape;23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Char char="•"/>
            </a:pPr>
            <a:r>
              <a:rPr lang="en-US" sz="2400">
                <a:solidFill>
                  <a:srgbClr val="FF0000"/>
                </a:solidFill>
              </a:rPr>
              <a:t>Control statements </a:t>
            </a:r>
            <a:endParaRPr/>
          </a:p>
          <a:p>
            <a:pPr indent="-228600" lvl="0" marL="228600" rtl="0" algn="l">
              <a:lnSpc>
                <a:spcPct val="90000"/>
              </a:lnSpc>
              <a:spcBef>
                <a:spcPts val="1000"/>
              </a:spcBef>
              <a:spcAft>
                <a:spcPts val="0"/>
              </a:spcAft>
              <a:buClr>
                <a:schemeClr val="dk1"/>
              </a:buClr>
              <a:buSzPts val="2400"/>
              <a:buChar char="•"/>
            </a:pPr>
            <a:r>
              <a:rPr lang="en-US" sz="2400"/>
              <a:t> The presence of well-known control structures (e.g., while statement)</a:t>
            </a:r>
            <a:endParaRPr/>
          </a:p>
          <a:p>
            <a:pPr indent="-76200" lvl="0" marL="228600" rtl="0" algn="l">
              <a:lnSpc>
                <a:spcPct val="90000"/>
              </a:lnSpc>
              <a:spcBef>
                <a:spcPts val="1000"/>
              </a:spcBef>
              <a:spcAft>
                <a:spcPts val="0"/>
              </a:spcAft>
              <a:buClr>
                <a:schemeClr val="dk1"/>
              </a:buClr>
              <a:buSzPts val="2400"/>
              <a:buNone/>
            </a:pPr>
            <a:r>
              <a:t/>
            </a:r>
            <a:endParaRPr b="1" sz="2400">
              <a:solidFill>
                <a:srgbClr val="FF0000"/>
              </a:solidFill>
            </a:endParaRPr>
          </a:p>
          <a:p>
            <a:pPr indent="-228600" lvl="0" marL="228600" rtl="0" algn="l">
              <a:lnSpc>
                <a:spcPct val="90000"/>
              </a:lnSpc>
              <a:spcBef>
                <a:spcPts val="1000"/>
              </a:spcBef>
              <a:spcAft>
                <a:spcPts val="0"/>
              </a:spcAft>
              <a:buClr>
                <a:srgbClr val="FF0000"/>
              </a:buClr>
              <a:buSzPts val="2400"/>
              <a:buChar char="•"/>
            </a:pPr>
            <a:r>
              <a:rPr b="1" lang="en-US" sz="2400">
                <a:solidFill>
                  <a:srgbClr val="FF0000"/>
                </a:solidFill>
              </a:rPr>
              <a:t>Data Types</a:t>
            </a:r>
            <a:endParaRPr/>
          </a:p>
          <a:p>
            <a:pPr indent="-228600" lvl="0" marL="228600" rtl="0" algn="l">
              <a:lnSpc>
                <a:spcPct val="90000"/>
              </a:lnSpc>
              <a:spcBef>
                <a:spcPts val="1000"/>
              </a:spcBef>
              <a:spcAft>
                <a:spcPts val="0"/>
              </a:spcAft>
              <a:buClr>
                <a:schemeClr val="dk1"/>
              </a:buClr>
              <a:buSzPts val="2400"/>
              <a:buChar char="•"/>
            </a:pPr>
            <a:r>
              <a:rPr lang="en-US" sz="2400"/>
              <a:t>The presence of adequate facilities for defining data structures </a:t>
            </a:r>
            <a:endParaRPr b="1" sz="2400">
              <a:solidFill>
                <a:srgbClr val="FF0000"/>
              </a:solidFill>
            </a:endParaRPr>
          </a:p>
          <a:p>
            <a:pPr indent="-76200" lvl="0" marL="228600" rtl="0" algn="l">
              <a:lnSpc>
                <a:spcPct val="90000"/>
              </a:lnSpc>
              <a:spcBef>
                <a:spcPts val="1000"/>
              </a:spcBef>
              <a:spcAft>
                <a:spcPts val="0"/>
              </a:spcAft>
              <a:buClr>
                <a:schemeClr val="dk1"/>
              </a:buClr>
              <a:buSzPts val="2400"/>
              <a:buNone/>
            </a:pPr>
            <a:r>
              <a:t/>
            </a:r>
            <a:endParaRPr b="1" sz="24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8" name="Google Shape;23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FF0000"/>
              </a:buClr>
              <a:buSzPct val="100000"/>
              <a:buChar char="•"/>
            </a:pPr>
            <a:r>
              <a:rPr b="1" lang="en-US" sz="3000">
                <a:solidFill>
                  <a:srgbClr val="FF0000"/>
                </a:solidFill>
              </a:rPr>
              <a:t>Syntax considerations </a:t>
            </a:r>
            <a:r>
              <a:rPr lang="en-US"/>
              <a:t>– </a:t>
            </a:r>
            <a:endParaRPr/>
          </a:p>
          <a:p>
            <a:pPr indent="-228600" lvl="0" marL="228600" rtl="0" algn="l">
              <a:lnSpc>
                <a:spcPct val="90000"/>
              </a:lnSpc>
              <a:spcBef>
                <a:spcPts val="1000"/>
              </a:spcBef>
              <a:spcAft>
                <a:spcPts val="0"/>
              </a:spcAft>
              <a:buClr>
                <a:schemeClr val="dk1"/>
              </a:buClr>
              <a:buSzPct val="100000"/>
              <a:buChar char="•"/>
            </a:pPr>
            <a:r>
              <a:rPr b="1" lang="en-US"/>
              <a:t>Special words</a:t>
            </a:r>
            <a:r>
              <a:rPr lang="en-US"/>
              <a:t>:</a:t>
            </a:r>
            <a:endParaRPr/>
          </a:p>
          <a:p>
            <a:pPr indent="-228600" lvl="0" marL="228600" rtl="0" algn="l">
              <a:lnSpc>
                <a:spcPct val="90000"/>
              </a:lnSpc>
              <a:spcBef>
                <a:spcPts val="1000"/>
              </a:spcBef>
              <a:spcAft>
                <a:spcPts val="0"/>
              </a:spcAft>
              <a:buClr>
                <a:schemeClr val="dk1"/>
              </a:buClr>
              <a:buSzPct val="100000"/>
              <a:buChar char="•"/>
            </a:pPr>
            <a:r>
              <a:rPr lang="en-US"/>
              <a:t>Program appearance and thus program readability are strongly influenced by the forms of a language’s special words (for example, while, class, and for)</a:t>
            </a:r>
            <a:endParaRPr/>
          </a:p>
          <a:p>
            <a:pPr indent="-228600" lvl="0" marL="228600" rtl="0" algn="l">
              <a:lnSpc>
                <a:spcPct val="90000"/>
              </a:lnSpc>
              <a:spcBef>
                <a:spcPts val="1000"/>
              </a:spcBef>
              <a:spcAft>
                <a:spcPts val="0"/>
              </a:spcAft>
              <a:buClr>
                <a:schemeClr val="dk1"/>
              </a:buClr>
              <a:buSzPct val="100000"/>
              <a:buChar char="•"/>
            </a:pPr>
            <a:r>
              <a:rPr lang="en-US"/>
              <a:t>All of these languages suffer because statement groups are always terminated in the same way, which makes it difficult to determine which group is being ended when an end or a right brace appears. </a:t>
            </a:r>
            <a:endParaRPr/>
          </a:p>
          <a:p>
            <a:pPr indent="-228600" lvl="0" marL="228600" rtl="0" algn="l">
              <a:lnSpc>
                <a:spcPct val="90000"/>
              </a:lnSpc>
              <a:spcBef>
                <a:spcPts val="1000"/>
              </a:spcBef>
              <a:spcAft>
                <a:spcPts val="0"/>
              </a:spcAft>
              <a:buClr>
                <a:schemeClr val="dk1"/>
              </a:buClr>
              <a:buSzPct val="100000"/>
              <a:buChar char="•"/>
            </a:pPr>
            <a:r>
              <a:rPr lang="en-US"/>
              <a:t>Fortran 95 and Ada make this clearer by using a distinct closing syntax for each type of statement group. </a:t>
            </a:r>
            <a:endParaRPr/>
          </a:p>
          <a:p>
            <a:pPr indent="-228600" lvl="0" marL="228600" rtl="0" algn="l">
              <a:lnSpc>
                <a:spcPct val="90000"/>
              </a:lnSpc>
              <a:spcBef>
                <a:spcPts val="1000"/>
              </a:spcBef>
              <a:spcAft>
                <a:spcPts val="0"/>
              </a:spcAft>
              <a:buClr>
                <a:schemeClr val="dk1"/>
              </a:buClr>
              <a:buSzPct val="100000"/>
              <a:buChar char="•"/>
            </a:pPr>
            <a:r>
              <a:rPr lang="en-US"/>
              <a:t>For example, Ada uses </a:t>
            </a:r>
            <a:r>
              <a:rPr b="1" lang="en-US"/>
              <a:t>end if </a:t>
            </a:r>
            <a:r>
              <a:rPr lang="en-US"/>
              <a:t>to terminate a selection construct and </a:t>
            </a:r>
            <a:r>
              <a:rPr b="1" lang="en-US"/>
              <a:t>end loop </a:t>
            </a:r>
            <a:r>
              <a:rPr lang="en-US"/>
              <a:t>to terminate a loop construct.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4" name="Google Shape;24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important issue is whether the special words of a language can be used as names for program variables. </a:t>
            </a:r>
            <a:endParaRPr/>
          </a:p>
          <a:p>
            <a:pPr indent="-228600" lvl="0" marL="228600" rtl="0" algn="l">
              <a:lnSpc>
                <a:spcPct val="90000"/>
              </a:lnSpc>
              <a:spcBef>
                <a:spcPts val="1000"/>
              </a:spcBef>
              <a:spcAft>
                <a:spcPts val="0"/>
              </a:spcAft>
              <a:buClr>
                <a:schemeClr val="dk1"/>
              </a:buClr>
              <a:buSzPts val="2800"/>
              <a:buChar char="•"/>
            </a:pPr>
            <a:r>
              <a:rPr lang="en-US"/>
              <a:t>If so, the resulting programs can be very confusing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Eg:</a:t>
            </a:r>
            <a:endParaRPr/>
          </a:p>
          <a:p>
            <a:pPr indent="-228600" lvl="0" marL="228600" rtl="0" algn="l">
              <a:lnSpc>
                <a:spcPct val="90000"/>
              </a:lnSpc>
              <a:spcBef>
                <a:spcPts val="1000"/>
              </a:spcBef>
              <a:spcAft>
                <a:spcPts val="0"/>
              </a:spcAft>
              <a:buClr>
                <a:schemeClr val="dk1"/>
              </a:buClr>
              <a:buSzPts val="2800"/>
              <a:buChar char="•"/>
            </a:pPr>
            <a:r>
              <a:rPr lang="en-US"/>
              <a:t>in Fortran 95, special words, such as Do and End, are legal variable names, so the appearance of these words in a program may or may not connote something special.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0" name="Google Shape;250;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Form and meaning :</a:t>
            </a:r>
            <a:endParaRPr/>
          </a:p>
          <a:p>
            <a:pPr indent="-228600" lvl="0" marL="228600" rtl="0" algn="l">
              <a:lnSpc>
                <a:spcPct val="90000"/>
              </a:lnSpc>
              <a:spcBef>
                <a:spcPts val="1000"/>
              </a:spcBef>
              <a:spcAft>
                <a:spcPts val="0"/>
              </a:spcAft>
              <a:buClr>
                <a:schemeClr val="dk1"/>
              </a:buClr>
              <a:buSzPct val="100000"/>
              <a:buChar char="•"/>
            </a:pPr>
            <a:r>
              <a:rPr lang="en-US"/>
              <a:t>Semantics, or meaning, should follow directly from syntax, or form. </a:t>
            </a:r>
            <a:endParaRPr/>
          </a:p>
          <a:p>
            <a:pPr indent="-228600" lvl="0" marL="228600" rtl="0" algn="l">
              <a:lnSpc>
                <a:spcPct val="90000"/>
              </a:lnSpc>
              <a:spcBef>
                <a:spcPts val="1000"/>
              </a:spcBef>
              <a:spcAft>
                <a:spcPts val="0"/>
              </a:spcAft>
              <a:buClr>
                <a:schemeClr val="dk1"/>
              </a:buClr>
              <a:buSzPct val="100000"/>
              <a:buChar char="•"/>
            </a:pPr>
            <a:r>
              <a:rPr lang="en-US"/>
              <a:t>In some cases, this principle is violated by two language constructs that are identical or similar in appearance but have different meanings, depending perhaps on context.</a:t>
            </a:r>
            <a:endParaRPr/>
          </a:p>
          <a:p>
            <a:pPr indent="-228600" lvl="0" marL="228600" rtl="0" algn="l">
              <a:lnSpc>
                <a:spcPct val="90000"/>
              </a:lnSpc>
              <a:spcBef>
                <a:spcPts val="1000"/>
              </a:spcBef>
              <a:spcAft>
                <a:spcPts val="0"/>
              </a:spcAft>
              <a:buClr>
                <a:schemeClr val="dk1"/>
              </a:buClr>
              <a:buSzPct val="100000"/>
              <a:buChar char="•"/>
            </a:pPr>
            <a:r>
              <a:rPr lang="en-US"/>
              <a:t>In C, for example, the meaning of the reserved word static depends on the context of its appearance. </a:t>
            </a:r>
            <a:endParaRPr/>
          </a:p>
          <a:p>
            <a:pPr indent="-228600" lvl="0" marL="228600" rtl="0" algn="l">
              <a:lnSpc>
                <a:spcPct val="90000"/>
              </a:lnSpc>
              <a:spcBef>
                <a:spcPts val="1000"/>
              </a:spcBef>
              <a:spcAft>
                <a:spcPts val="0"/>
              </a:spcAft>
              <a:buClr>
                <a:schemeClr val="dk1"/>
              </a:buClr>
              <a:buSzPct val="100000"/>
              <a:buChar char="•"/>
            </a:pPr>
            <a:r>
              <a:rPr lang="en-US"/>
              <a:t>If used on the definition of a variable inside a function, it means the variable is created at compile time. If used on the definition of a variable that is outside all functions, it means the variable is visible only in the file in which its definition appears; that is, it is not exported from that file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6" name="Google Shape;25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of the primary complaints about the shell commands of is that their appearance does not always suggest their function. </a:t>
            </a:r>
            <a:endParaRPr/>
          </a:p>
          <a:p>
            <a:pPr indent="-228600" lvl="0" marL="228600" rtl="0" algn="l">
              <a:lnSpc>
                <a:spcPct val="90000"/>
              </a:lnSpc>
              <a:spcBef>
                <a:spcPts val="1000"/>
              </a:spcBef>
              <a:spcAft>
                <a:spcPts val="0"/>
              </a:spcAft>
              <a:buClr>
                <a:schemeClr val="dk1"/>
              </a:buClr>
              <a:buSzPts val="2800"/>
              <a:buChar char="•"/>
            </a:pPr>
            <a:r>
              <a:rPr lang="en-US"/>
              <a:t>Eg:</a:t>
            </a:r>
            <a:endParaRPr/>
          </a:p>
          <a:p>
            <a:pPr indent="-228600" lvl="0" marL="228600" rtl="0" algn="l">
              <a:lnSpc>
                <a:spcPct val="90000"/>
              </a:lnSpc>
              <a:spcBef>
                <a:spcPts val="1000"/>
              </a:spcBef>
              <a:spcAft>
                <a:spcPts val="0"/>
              </a:spcAft>
              <a:buClr>
                <a:schemeClr val="dk1"/>
              </a:buClr>
              <a:buSzPts val="2800"/>
              <a:buChar char="•"/>
            </a:pPr>
            <a:r>
              <a:rPr lang="en-US"/>
              <a:t>The meaning of the UNIX command grep can be deciphered only through prior knowledge</a:t>
            </a:r>
            <a:endParaRPr/>
          </a:p>
          <a:p>
            <a:pPr indent="-228600" lvl="0" marL="228600" rtl="0" algn="l">
              <a:lnSpc>
                <a:spcPct val="90000"/>
              </a:lnSpc>
              <a:spcBef>
                <a:spcPts val="1000"/>
              </a:spcBef>
              <a:spcAft>
                <a:spcPts val="0"/>
              </a:spcAft>
              <a:buClr>
                <a:schemeClr val="dk1"/>
              </a:buClr>
              <a:buSzPts val="2800"/>
              <a:buChar char="•"/>
            </a:pPr>
            <a:r>
              <a:rPr lang="en-US"/>
              <a:t>Eg:</a:t>
            </a:r>
            <a:endParaRPr/>
          </a:p>
          <a:p>
            <a:pPr indent="-228600" lvl="0" marL="228600" rtl="0" algn="l">
              <a:lnSpc>
                <a:spcPct val="90000"/>
              </a:lnSpc>
              <a:spcBef>
                <a:spcPts val="1000"/>
              </a:spcBef>
              <a:spcAft>
                <a:spcPts val="0"/>
              </a:spcAft>
              <a:buClr>
                <a:schemeClr val="dk1"/>
              </a:buClr>
              <a:buSzPts val="2800"/>
              <a:buChar char="•"/>
            </a:pPr>
            <a:r>
              <a:rPr lang="en-US"/>
              <a:t>/regular_expression/</a:t>
            </a:r>
            <a:endParaRPr/>
          </a:p>
          <a:p>
            <a:pPr indent="-228600" lvl="0" marL="228600" rtl="0" algn="l">
              <a:lnSpc>
                <a:spcPct val="90000"/>
              </a:lnSpc>
              <a:spcBef>
                <a:spcPts val="1000"/>
              </a:spcBef>
              <a:spcAft>
                <a:spcPts val="0"/>
              </a:spcAft>
              <a:buClr>
                <a:schemeClr val="dk1"/>
              </a:buClr>
              <a:buSzPts val="2800"/>
              <a:buChar char="•"/>
            </a:pPr>
            <a:r>
              <a:rPr lang="en-US"/>
              <a:t>g/regular_expression/p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1" name="Google Shape;101;p4"/>
          <p:cNvSpPr txBox="1"/>
          <p:nvPr>
            <p:ph idx="1" type="body"/>
          </p:nvPr>
        </p:nvSpPr>
        <p:spPr>
          <a:xfrm>
            <a:off x="677334" y="2198296"/>
            <a:ext cx="8596668" cy="388077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Language constructs can be simulated in other languages that do not support those constructs directly. </a:t>
            </a:r>
            <a:endParaRPr/>
          </a:p>
          <a:p>
            <a:pPr indent="-228600" lvl="0" marL="228600" rtl="0" algn="just">
              <a:lnSpc>
                <a:spcPct val="90000"/>
              </a:lnSpc>
              <a:spcBef>
                <a:spcPts val="1000"/>
              </a:spcBef>
              <a:spcAft>
                <a:spcPts val="0"/>
              </a:spcAft>
              <a:buClr>
                <a:schemeClr val="dk1"/>
              </a:buClr>
              <a:buSzPts val="2400"/>
              <a:buChar char="•"/>
            </a:pPr>
            <a:r>
              <a:rPr lang="en-US" sz="2400"/>
              <a:t>For example, a C programmer who had learned  the structure and uses of associative arrays in Perl might design structures that simulate associative arrays in that language.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838200" y="365125"/>
            <a:ext cx="10515600" cy="4730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sz="4400">
                <a:solidFill>
                  <a:srgbClr val="FF0000"/>
                </a:solidFill>
              </a:rPr>
              <a:t> Writability</a:t>
            </a:r>
            <a:endParaRPr/>
          </a:p>
        </p:txBody>
      </p:sp>
      <p:sp>
        <p:nvSpPr>
          <p:cNvPr id="262" name="Google Shape;262;p31"/>
          <p:cNvSpPr txBox="1"/>
          <p:nvPr>
            <p:ph idx="1" type="body"/>
          </p:nvPr>
        </p:nvSpPr>
        <p:spPr>
          <a:xfrm>
            <a:off x="838200" y="1121229"/>
            <a:ext cx="10515600" cy="50557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Writability is a measure of </a:t>
            </a:r>
            <a:r>
              <a:rPr b="1" lang="en-US"/>
              <a:t>how easily a language can be used to create programs for a chosen problem domain. </a:t>
            </a:r>
            <a:endParaRPr/>
          </a:p>
          <a:p>
            <a:pPr indent="-228600" lvl="0" marL="228600" rtl="0" algn="just">
              <a:lnSpc>
                <a:spcPct val="90000"/>
              </a:lnSpc>
              <a:spcBef>
                <a:spcPts val="1000"/>
              </a:spcBef>
              <a:spcAft>
                <a:spcPts val="0"/>
              </a:spcAft>
              <a:buClr>
                <a:schemeClr val="dk1"/>
              </a:buClr>
              <a:buSzPts val="2800"/>
              <a:buChar char="•"/>
            </a:pPr>
            <a:r>
              <a:rPr lang="en-US"/>
              <a:t>Most of the language characteristics that affect readability also affect writability</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rPr>
              <a:t>Simplicity and Orthogonality</a:t>
            </a:r>
            <a:endParaRPr/>
          </a:p>
          <a:p>
            <a:pPr indent="-228600" lvl="0" marL="228600" rtl="0" algn="just">
              <a:lnSpc>
                <a:spcPct val="90000"/>
              </a:lnSpc>
              <a:spcBef>
                <a:spcPts val="1000"/>
              </a:spcBef>
              <a:spcAft>
                <a:spcPts val="0"/>
              </a:spcAft>
              <a:buClr>
                <a:schemeClr val="dk1"/>
              </a:buClr>
              <a:buSzPts val="2800"/>
              <a:buChar char="•"/>
            </a:pPr>
            <a:r>
              <a:rPr lang="en-US"/>
              <a:t>If a language has a large number of different constructs, some programmers might not be familiar with all of them. </a:t>
            </a:r>
            <a:endParaRPr/>
          </a:p>
          <a:p>
            <a:pPr indent="-228600" lvl="0" marL="228600" rtl="0" algn="just">
              <a:lnSpc>
                <a:spcPct val="90000"/>
              </a:lnSpc>
              <a:spcBef>
                <a:spcPts val="1000"/>
              </a:spcBef>
              <a:spcAft>
                <a:spcPts val="0"/>
              </a:spcAft>
              <a:buClr>
                <a:schemeClr val="dk1"/>
              </a:buClr>
              <a:buSzPts val="2800"/>
              <a:buChar char="•"/>
            </a:pPr>
            <a:r>
              <a:rPr lang="en-US"/>
              <a:t>This situation can lead to a misuse of some features and a disuse of others that may be either more elegant or more efficient, or both, than those that are used.</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idx="1" type="body"/>
          </p:nvPr>
        </p:nvSpPr>
        <p:spPr>
          <a:xfrm>
            <a:off x="838200" y="576943"/>
            <a:ext cx="10515600" cy="560002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Therefore, </a:t>
            </a:r>
            <a:r>
              <a:rPr b="1" lang="en-US"/>
              <a:t>a smaller number of primitive constructs and a consistent set of rules for combining them is much better </a:t>
            </a:r>
            <a:r>
              <a:rPr lang="en-US"/>
              <a:t>than simply having a large number of primitives.</a:t>
            </a:r>
            <a:endParaRPr/>
          </a:p>
          <a:p>
            <a:pPr indent="-228600" lvl="0" marL="228600" rtl="0" algn="just">
              <a:lnSpc>
                <a:spcPct val="90000"/>
              </a:lnSpc>
              <a:spcBef>
                <a:spcPts val="1000"/>
              </a:spcBef>
              <a:spcAft>
                <a:spcPts val="0"/>
              </a:spcAft>
              <a:buClr>
                <a:schemeClr val="dk1"/>
              </a:buClr>
              <a:buSzPts val="2800"/>
              <a:buChar char="•"/>
            </a:pPr>
            <a:r>
              <a:rPr lang="en-US"/>
              <a:t>Too much orthogonality can be a detriment to writability. </a:t>
            </a:r>
            <a:endParaRPr/>
          </a:p>
          <a:p>
            <a:pPr indent="-228600" lvl="0" marL="228600" rtl="0" algn="just">
              <a:lnSpc>
                <a:spcPct val="90000"/>
              </a:lnSpc>
              <a:spcBef>
                <a:spcPts val="1000"/>
              </a:spcBef>
              <a:spcAft>
                <a:spcPts val="0"/>
              </a:spcAft>
              <a:buClr>
                <a:schemeClr val="dk1"/>
              </a:buClr>
              <a:buSzPts val="2800"/>
              <a:buChar char="•"/>
            </a:pPr>
            <a:r>
              <a:rPr lang="en-US"/>
              <a:t>Errors in programs can go undetected when nearly any combination of primitives is legal.</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rPr>
              <a:t>Support for Abstraction</a:t>
            </a:r>
            <a:endParaRPr/>
          </a:p>
          <a:p>
            <a:pPr indent="-228600" lvl="0" marL="228600" rtl="0" algn="just">
              <a:lnSpc>
                <a:spcPct val="90000"/>
              </a:lnSpc>
              <a:spcBef>
                <a:spcPts val="1000"/>
              </a:spcBef>
              <a:spcAft>
                <a:spcPts val="0"/>
              </a:spcAft>
              <a:buClr>
                <a:schemeClr val="dk1"/>
              </a:buClr>
              <a:buSzPts val="2800"/>
              <a:buChar char="•"/>
            </a:pPr>
            <a:r>
              <a:rPr lang="en-US"/>
              <a:t>Briefly, abstraction means the ability to define and then use complicated structures or operations in ways that allow many of the details to be ignored. </a:t>
            </a:r>
            <a:endParaRPr/>
          </a:p>
          <a:p>
            <a:pPr indent="-228600" lvl="0" marL="228600" rtl="0" algn="just">
              <a:lnSpc>
                <a:spcPct val="90000"/>
              </a:lnSpc>
              <a:spcBef>
                <a:spcPts val="1000"/>
              </a:spcBef>
              <a:spcAft>
                <a:spcPts val="0"/>
              </a:spcAft>
              <a:buClr>
                <a:schemeClr val="dk1"/>
              </a:buClr>
              <a:buSzPts val="2800"/>
              <a:buChar char="•"/>
            </a:pPr>
            <a:r>
              <a:rPr lang="en-US"/>
              <a:t>Abstraction is a key concept in contemporary programming language design</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idx="1" type="body"/>
          </p:nvPr>
        </p:nvSpPr>
        <p:spPr>
          <a:xfrm>
            <a:off x="838200" y="239486"/>
            <a:ext cx="10515600" cy="593747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The degree of abstraction allowed by a programming language and the naturalness of its expression are therefore important to its writability.</a:t>
            </a:r>
            <a:endParaRPr/>
          </a:p>
          <a:p>
            <a:pPr indent="-228600" lvl="0" marL="228600" rtl="0" algn="just">
              <a:lnSpc>
                <a:spcPct val="90000"/>
              </a:lnSpc>
              <a:spcBef>
                <a:spcPts val="1000"/>
              </a:spcBef>
              <a:spcAft>
                <a:spcPts val="0"/>
              </a:spcAft>
              <a:buClr>
                <a:schemeClr val="dk1"/>
              </a:buClr>
              <a:buSzPts val="2800"/>
              <a:buChar char="•"/>
            </a:pPr>
            <a:r>
              <a:rPr lang="en-US"/>
              <a:t> Programming languages can support </a:t>
            </a:r>
            <a:r>
              <a:rPr b="1" lang="en-US"/>
              <a:t>two distinct categories of abstraction -  process abstraction  and data abstraction.</a:t>
            </a:r>
            <a:endParaRPr/>
          </a:p>
          <a:p>
            <a:pPr indent="-228600" lvl="0" marL="228600" rtl="0" algn="just">
              <a:lnSpc>
                <a:spcPct val="90000"/>
              </a:lnSpc>
              <a:spcBef>
                <a:spcPts val="1000"/>
              </a:spcBef>
              <a:spcAft>
                <a:spcPts val="0"/>
              </a:spcAft>
              <a:buClr>
                <a:schemeClr val="dk1"/>
              </a:buClr>
              <a:buSzPts val="2800"/>
              <a:buChar char="•"/>
            </a:pPr>
            <a:r>
              <a:rPr lang="en-US"/>
              <a:t>A simple example of process abstraction is the use of a </a:t>
            </a:r>
            <a:r>
              <a:rPr b="1" lang="en-US"/>
              <a:t>subprogram</a:t>
            </a:r>
            <a:r>
              <a:rPr lang="en-US"/>
              <a:t> to implement a sort algorithm that is required several times in a program</a:t>
            </a:r>
            <a:endParaRPr/>
          </a:p>
          <a:p>
            <a:pPr indent="-228600" lvl="0" marL="228600" rtl="0" algn="just">
              <a:lnSpc>
                <a:spcPct val="90000"/>
              </a:lnSpc>
              <a:spcBef>
                <a:spcPts val="1000"/>
              </a:spcBef>
              <a:spcAft>
                <a:spcPts val="0"/>
              </a:spcAft>
              <a:buClr>
                <a:schemeClr val="dk1"/>
              </a:buClr>
              <a:buSzPts val="2800"/>
              <a:buChar char="•"/>
            </a:pPr>
            <a:r>
              <a:rPr lang="en-US"/>
              <a:t>An example of data abstraction is a binary tree that stores integer data in its nodes. In C++ and Java, these trees can be implemented by using an </a:t>
            </a:r>
            <a:r>
              <a:rPr b="1" lang="en-US"/>
              <a:t>abstraction of a tree node </a:t>
            </a:r>
            <a:r>
              <a:rPr lang="en-US"/>
              <a:t>in the form of a simple class with two pointers (or references) and an integer.</a:t>
            </a:r>
            <a:endParaRPr/>
          </a:p>
          <a:p>
            <a:pPr indent="-228600" lvl="0" marL="228600" rtl="0" algn="just">
              <a:lnSpc>
                <a:spcPct val="90000"/>
              </a:lnSpc>
              <a:spcBef>
                <a:spcPts val="1000"/>
              </a:spcBef>
              <a:spcAft>
                <a:spcPts val="0"/>
              </a:spcAft>
              <a:buClr>
                <a:schemeClr val="dk1"/>
              </a:buClr>
              <a:buSzPts val="2800"/>
              <a:buChar char="•"/>
            </a:pPr>
            <a:r>
              <a:rPr lang="en-US"/>
              <a:t>The overall support for abstraction is clearly an important factor in the writability of a language.</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idx="1" type="body"/>
          </p:nvPr>
        </p:nvSpPr>
        <p:spPr>
          <a:xfrm>
            <a:off x="838200" y="664029"/>
            <a:ext cx="10515600" cy="55129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800"/>
              <a:buChar char="•"/>
            </a:pPr>
            <a:r>
              <a:rPr lang="en-US">
                <a:solidFill>
                  <a:srgbClr val="FF0000"/>
                </a:solidFill>
              </a:rPr>
              <a:t>Expressivity</a:t>
            </a:r>
            <a:endParaRPr/>
          </a:p>
          <a:p>
            <a:pPr indent="-228600" lvl="0" marL="228600" rtl="0" algn="just">
              <a:lnSpc>
                <a:spcPct val="90000"/>
              </a:lnSpc>
              <a:spcBef>
                <a:spcPts val="1000"/>
              </a:spcBef>
              <a:spcAft>
                <a:spcPts val="0"/>
              </a:spcAft>
              <a:buClr>
                <a:schemeClr val="dk1"/>
              </a:buClr>
              <a:buSzPts val="2800"/>
              <a:buChar char="•"/>
            </a:pPr>
            <a:r>
              <a:rPr lang="en-US"/>
              <a:t>Expressivity in a language can refer to several different characteristics. </a:t>
            </a:r>
            <a:endParaRPr/>
          </a:p>
          <a:p>
            <a:pPr indent="-228600" lvl="0" marL="228600" rtl="0" algn="just">
              <a:lnSpc>
                <a:spcPct val="90000"/>
              </a:lnSpc>
              <a:spcBef>
                <a:spcPts val="1000"/>
              </a:spcBef>
              <a:spcAft>
                <a:spcPts val="0"/>
              </a:spcAft>
              <a:buClr>
                <a:schemeClr val="dk1"/>
              </a:buClr>
              <a:buSzPts val="2800"/>
              <a:buChar char="•"/>
            </a:pPr>
            <a:r>
              <a:rPr lang="en-US"/>
              <a:t>In a language such as APL it means that </a:t>
            </a:r>
            <a:r>
              <a:rPr b="1" lang="en-US"/>
              <a:t>there are very powerful operators that allow a great deal of computation to be accomplished with a very small program</a:t>
            </a:r>
            <a:endParaRPr/>
          </a:p>
          <a:p>
            <a:pPr indent="-228600" lvl="0" marL="228600" rtl="0" algn="just">
              <a:lnSpc>
                <a:spcPct val="90000"/>
              </a:lnSpc>
              <a:spcBef>
                <a:spcPts val="1000"/>
              </a:spcBef>
              <a:spcAft>
                <a:spcPts val="0"/>
              </a:spcAft>
              <a:buClr>
                <a:schemeClr val="dk1"/>
              </a:buClr>
              <a:buSzPts val="2800"/>
              <a:buChar char="•"/>
            </a:pPr>
            <a:r>
              <a:rPr lang="en-US"/>
              <a:t>For example, in C, the notation </a:t>
            </a:r>
            <a:r>
              <a:rPr b="1" lang="en-US"/>
              <a:t>count++ </a:t>
            </a:r>
            <a:r>
              <a:rPr lang="en-US"/>
              <a:t>is more convenient and shorter than count = count + 1. </a:t>
            </a:r>
            <a:endParaRPr/>
          </a:p>
          <a:p>
            <a:pPr indent="-228600" lvl="0" marL="228600" rtl="0" algn="just">
              <a:lnSpc>
                <a:spcPct val="90000"/>
              </a:lnSpc>
              <a:spcBef>
                <a:spcPts val="1000"/>
              </a:spcBef>
              <a:spcAft>
                <a:spcPts val="0"/>
              </a:spcAft>
              <a:buClr>
                <a:schemeClr val="dk1"/>
              </a:buClr>
              <a:buSzPts val="2800"/>
              <a:buChar char="•"/>
            </a:pPr>
            <a:r>
              <a:rPr lang="en-US"/>
              <a:t>Also, the </a:t>
            </a:r>
            <a:r>
              <a:rPr b="1" lang="en-US"/>
              <a:t>and then </a:t>
            </a:r>
            <a:r>
              <a:rPr lang="en-US"/>
              <a:t>Boolean operator in Ada is a convenient way of specifying short-circuit evaluation of a Boolean expression. </a:t>
            </a:r>
            <a:endParaRPr/>
          </a:p>
          <a:p>
            <a:pPr indent="-228600" lvl="0" marL="228600" rtl="0" algn="just">
              <a:lnSpc>
                <a:spcPct val="90000"/>
              </a:lnSpc>
              <a:spcBef>
                <a:spcPts val="1000"/>
              </a:spcBef>
              <a:spcAft>
                <a:spcPts val="0"/>
              </a:spcAft>
              <a:buClr>
                <a:schemeClr val="dk1"/>
              </a:buClr>
              <a:buSzPts val="2800"/>
              <a:buChar char="•"/>
            </a:pPr>
            <a:r>
              <a:rPr lang="en-US"/>
              <a:t>The inclusion of the </a:t>
            </a:r>
            <a:r>
              <a:rPr b="1" lang="en-US"/>
              <a:t>for statement </a:t>
            </a:r>
            <a:r>
              <a:rPr lang="en-US"/>
              <a:t>in Java makes writing counting loops easier than with the use of while, which is also possible.</a:t>
            </a:r>
            <a:endParaRPr/>
          </a:p>
          <a:p>
            <a:pPr indent="-228600" lvl="0" marL="228600" rtl="0" algn="just">
              <a:lnSpc>
                <a:spcPct val="90000"/>
              </a:lnSpc>
              <a:spcBef>
                <a:spcPts val="1000"/>
              </a:spcBef>
              <a:spcAft>
                <a:spcPts val="0"/>
              </a:spcAft>
              <a:buClr>
                <a:schemeClr val="dk1"/>
              </a:buClr>
              <a:buSzPts val="2800"/>
              <a:buChar char="•"/>
            </a:pPr>
            <a:r>
              <a:rPr lang="en-US"/>
              <a:t> All of these increase the writability of a language.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38200" y="365126"/>
            <a:ext cx="10515600" cy="83230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Reliability</a:t>
            </a:r>
            <a:endParaRPr/>
          </a:p>
        </p:txBody>
      </p:sp>
      <p:sp>
        <p:nvSpPr>
          <p:cNvPr id="283" name="Google Shape;283;p35"/>
          <p:cNvSpPr txBox="1"/>
          <p:nvPr>
            <p:ph idx="1" type="body"/>
          </p:nvPr>
        </p:nvSpPr>
        <p:spPr>
          <a:xfrm>
            <a:off x="838200" y="1393370"/>
            <a:ext cx="10515600" cy="509950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t>A program is said to be reliable if it performs to its specifications under all conditions. </a:t>
            </a:r>
            <a:endParaRPr/>
          </a:p>
          <a:p>
            <a:pPr indent="-228600" lvl="0" marL="228600" rtl="0" algn="just">
              <a:lnSpc>
                <a:spcPct val="90000"/>
              </a:lnSpc>
              <a:spcBef>
                <a:spcPts val="1000"/>
              </a:spcBef>
              <a:spcAft>
                <a:spcPts val="0"/>
              </a:spcAft>
              <a:buClr>
                <a:srgbClr val="FF0000"/>
              </a:buClr>
              <a:buSzPts val="2800"/>
              <a:buChar char="•"/>
            </a:pPr>
            <a:r>
              <a:rPr b="1" lang="en-US">
                <a:solidFill>
                  <a:srgbClr val="FF0000"/>
                </a:solidFill>
              </a:rPr>
              <a:t>Type checking </a:t>
            </a:r>
            <a:endParaRPr b="1">
              <a:solidFill>
                <a:srgbClr val="FF0000"/>
              </a:solidFill>
            </a:endParaRPr>
          </a:p>
          <a:p>
            <a:pPr indent="-228600" lvl="0" marL="228600" rtl="0" algn="just">
              <a:lnSpc>
                <a:spcPct val="90000"/>
              </a:lnSpc>
              <a:spcBef>
                <a:spcPts val="1000"/>
              </a:spcBef>
              <a:spcAft>
                <a:spcPts val="0"/>
              </a:spcAft>
              <a:buClr>
                <a:schemeClr val="dk1"/>
              </a:buClr>
              <a:buSzPts val="2800"/>
              <a:buChar char="•"/>
            </a:pPr>
            <a:r>
              <a:rPr lang="en-US"/>
              <a:t>Type checking is simply </a:t>
            </a:r>
            <a:r>
              <a:rPr b="1" lang="en-US"/>
              <a:t>testing for type errors in a given program, either by the compiler or during program execution</a:t>
            </a:r>
            <a:r>
              <a:rPr lang="en-US"/>
              <a:t>. </a:t>
            </a:r>
            <a:endParaRPr/>
          </a:p>
          <a:p>
            <a:pPr indent="-228600" lvl="0" marL="228600" rtl="0" algn="just">
              <a:lnSpc>
                <a:spcPct val="90000"/>
              </a:lnSpc>
              <a:spcBef>
                <a:spcPts val="1000"/>
              </a:spcBef>
              <a:spcAft>
                <a:spcPts val="0"/>
              </a:spcAft>
              <a:buClr>
                <a:schemeClr val="dk1"/>
              </a:buClr>
              <a:buSzPts val="2800"/>
              <a:buChar char="•"/>
            </a:pPr>
            <a:r>
              <a:rPr b="1" lang="en-US"/>
              <a:t>Run-time type checking is expensive, compile-time type checking is more desirable. </a:t>
            </a:r>
            <a:endParaRPr/>
          </a:p>
          <a:p>
            <a:pPr indent="-228600" lvl="0" marL="228600" rtl="0" algn="just">
              <a:lnSpc>
                <a:spcPct val="90000"/>
              </a:lnSpc>
              <a:spcBef>
                <a:spcPts val="1000"/>
              </a:spcBef>
              <a:spcAft>
                <a:spcPts val="0"/>
              </a:spcAft>
              <a:buClr>
                <a:schemeClr val="dk1"/>
              </a:buClr>
              <a:buSzPts val="2800"/>
              <a:buChar char="•"/>
            </a:pPr>
            <a:r>
              <a:rPr lang="en-US"/>
              <a:t>The earlier errors in programs are detected, the less expensive it is to make the required repairs. </a:t>
            </a:r>
            <a:endParaRPr/>
          </a:p>
          <a:p>
            <a:pPr indent="-228600" lvl="0" marL="228600" rtl="0" algn="just">
              <a:lnSpc>
                <a:spcPct val="90000"/>
              </a:lnSpc>
              <a:spcBef>
                <a:spcPts val="1000"/>
              </a:spcBef>
              <a:spcAft>
                <a:spcPts val="0"/>
              </a:spcAft>
              <a:buClr>
                <a:schemeClr val="dk1"/>
              </a:buClr>
              <a:buSzPts val="2800"/>
              <a:buChar char="•"/>
            </a:pPr>
            <a:r>
              <a:rPr lang="en-US"/>
              <a:t>The design of Java requires checks of the types of nearly all variables and expressions at compile time. This virtually eliminates type errors at run time in Java programs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1" type="body"/>
          </p:nvPr>
        </p:nvSpPr>
        <p:spPr>
          <a:xfrm>
            <a:off x="838200" y="544286"/>
            <a:ext cx="10515600" cy="557348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b="1" lang="en-US">
                <a:solidFill>
                  <a:srgbClr val="FF0000"/>
                </a:solidFill>
              </a:rPr>
              <a:t>Eg for type checking failure</a:t>
            </a:r>
            <a:endParaRPr/>
          </a:p>
          <a:p>
            <a:pPr indent="-228600" lvl="0" marL="228600" rtl="0" algn="just">
              <a:lnSpc>
                <a:spcPct val="90000"/>
              </a:lnSpc>
              <a:spcBef>
                <a:spcPts val="1000"/>
              </a:spcBef>
              <a:spcAft>
                <a:spcPts val="0"/>
              </a:spcAft>
              <a:buClr>
                <a:schemeClr val="dk1"/>
              </a:buClr>
              <a:buSzPts val="2800"/>
              <a:buChar char="•"/>
            </a:pPr>
            <a:r>
              <a:rPr lang="en-US"/>
              <a:t>An int type variable could be used as an actual parameter in a call to a function that expected a float type as its formal parameter, and neither the compiler nor the run-time system would detect the inconsistency</a:t>
            </a:r>
            <a:endParaRPr/>
          </a:p>
          <a:p>
            <a:pPr indent="-228600" lvl="0" marL="228600" rtl="0" algn="just">
              <a:lnSpc>
                <a:spcPct val="90000"/>
              </a:lnSpc>
              <a:spcBef>
                <a:spcPts val="1000"/>
              </a:spcBef>
              <a:spcAft>
                <a:spcPts val="0"/>
              </a:spcAft>
              <a:buClr>
                <a:srgbClr val="FF0000"/>
              </a:buClr>
              <a:buSzPts val="2800"/>
              <a:buChar char="•"/>
            </a:pPr>
            <a:r>
              <a:rPr b="1" lang="en-US">
                <a:solidFill>
                  <a:srgbClr val="FF0000"/>
                </a:solidFill>
              </a:rPr>
              <a:t>Exception Handling</a:t>
            </a:r>
            <a:endParaRPr b="1">
              <a:solidFill>
                <a:srgbClr val="FF0000"/>
              </a:solidFill>
            </a:endParaRPr>
          </a:p>
          <a:p>
            <a:pPr indent="-228600" lvl="0" marL="228600" rtl="0" algn="just">
              <a:lnSpc>
                <a:spcPct val="90000"/>
              </a:lnSpc>
              <a:spcBef>
                <a:spcPts val="1000"/>
              </a:spcBef>
              <a:spcAft>
                <a:spcPts val="0"/>
              </a:spcAft>
              <a:buClr>
                <a:schemeClr val="dk1"/>
              </a:buClr>
              <a:buSzPts val="2800"/>
              <a:buChar char="•"/>
            </a:pPr>
            <a:r>
              <a:rPr b="1" lang="en-US"/>
              <a:t>The ability of a program to intercept run-time errors </a:t>
            </a:r>
            <a:r>
              <a:rPr lang="en-US"/>
              <a:t>(as well as other unusual conditions detectable by the program), </a:t>
            </a:r>
            <a:r>
              <a:rPr b="1" lang="en-US"/>
              <a:t>take corrective measures, and then continue is an obvious aid to reliability. </a:t>
            </a:r>
            <a:endParaRPr/>
          </a:p>
          <a:p>
            <a:pPr indent="-228600" lvl="0" marL="228600" rtl="0" algn="just">
              <a:lnSpc>
                <a:spcPct val="90000"/>
              </a:lnSpc>
              <a:spcBef>
                <a:spcPts val="1000"/>
              </a:spcBef>
              <a:spcAft>
                <a:spcPts val="0"/>
              </a:spcAft>
              <a:buClr>
                <a:schemeClr val="dk1"/>
              </a:buClr>
              <a:buSzPts val="2800"/>
              <a:buChar char="•"/>
            </a:pPr>
            <a:r>
              <a:rPr lang="en-US"/>
              <a:t>This language facility is called exception handling.</a:t>
            </a:r>
            <a:endParaRPr/>
          </a:p>
          <a:p>
            <a:pPr indent="-228600" lvl="0" marL="228600" rtl="0" algn="just">
              <a:lnSpc>
                <a:spcPct val="90000"/>
              </a:lnSpc>
              <a:spcBef>
                <a:spcPts val="1000"/>
              </a:spcBef>
              <a:spcAft>
                <a:spcPts val="0"/>
              </a:spcAft>
              <a:buClr>
                <a:schemeClr val="dk1"/>
              </a:buClr>
              <a:buSzPts val="2800"/>
              <a:buChar char="•"/>
            </a:pPr>
            <a:r>
              <a:rPr lang="en-US"/>
              <a:t>Ada, C++, Java, and C# include extensive capabilities for exception handling, but such facilities are practically nonexistent in many widely used languages, including C and Fortran.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idx="1" type="body"/>
          </p:nvPr>
        </p:nvSpPr>
        <p:spPr>
          <a:xfrm>
            <a:off x="838200" y="576943"/>
            <a:ext cx="10515600" cy="560002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800"/>
              <a:buChar char="•"/>
            </a:pPr>
            <a:r>
              <a:rPr b="1" lang="en-US">
                <a:solidFill>
                  <a:srgbClr val="FF0000"/>
                </a:solidFill>
              </a:rPr>
              <a:t>Aliasing</a:t>
            </a:r>
            <a:endParaRPr/>
          </a:p>
          <a:p>
            <a:pPr indent="-228600" lvl="0" marL="228600" rtl="0" algn="just">
              <a:lnSpc>
                <a:spcPct val="90000"/>
              </a:lnSpc>
              <a:spcBef>
                <a:spcPts val="1000"/>
              </a:spcBef>
              <a:spcAft>
                <a:spcPts val="0"/>
              </a:spcAft>
              <a:buClr>
                <a:schemeClr val="dk1"/>
              </a:buClr>
              <a:buSzPts val="2800"/>
              <a:buChar char="•"/>
            </a:pPr>
            <a:r>
              <a:rPr lang="en-US"/>
              <a:t>Loosely defined, </a:t>
            </a:r>
            <a:r>
              <a:rPr b="1" lang="en-US"/>
              <a:t>aliasing is having two or more distinct names that can be used to access the same memory cell</a:t>
            </a:r>
            <a:r>
              <a:rPr lang="en-US"/>
              <a:t>. </a:t>
            </a:r>
            <a:endParaRPr/>
          </a:p>
          <a:p>
            <a:pPr indent="-228600" lvl="0" marL="228600" rtl="0" algn="just">
              <a:lnSpc>
                <a:spcPct val="90000"/>
              </a:lnSpc>
              <a:spcBef>
                <a:spcPts val="1000"/>
              </a:spcBef>
              <a:spcAft>
                <a:spcPts val="0"/>
              </a:spcAft>
              <a:buClr>
                <a:schemeClr val="dk1"/>
              </a:buClr>
              <a:buSzPts val="2800"/>
              <a:buChar char="•"/>
            </a:pPr>
            <a:r>
              <a:rPr lang="en-US"/>
              <a:t>It is now widely accepted that </a:t>
            </a:r>
            <a:r>
              <a:rPr b="1" lang="en-US"/>
              <a:t>aliasing is a dangerous feature </a:t>
            </a:r>
            <a:r>
              <a:rPr lang="en-US"/>
              <a:t>in a programming language. </a:t>
            </a:r>
            <a:endParaRPr/>
          </a:p>
          <a:p>
            <a:pPr indent="-228600" lvl="0" marL="228600" rtl="0" algn="just">
              <a:lnSpc>
                <a:spcPct val="90000"/>
              </a:lnSpc>
              <a:spcBef>
                <a:spcPts val="1000"/>
              </a:spcBef>
              <a:spcAft>
                <a:spcPts val="0"/>
              </a:spcAft>
              <a:buClr>
                <a:schemeClr val="dk1"/>
              </a:buClr>
              <a:buSzPts val="2800"/>
              <a:buChar char="•"/>
            </a:pPr>
            <a:r>
              <a:rPr lang="en-US"/>
              <a:t>Most programming languages allow some kind of aliasing—for example, two pointers set to point to the same variable, which is possible in most languages. </a:t>
            </a:r>
            <a:endParaRPr/>
          </a:p>
          <a:p>
            <a:pPr indent="-228600" lvl="0" marL="228600" rtl="0" algn="just">
              <a:lnSpc>
                <a:spcPct val="90000"/>
              </a:lnSpc>
              <a:spcBef>
                <a:spcPts val="1000"/>
              </a:spcBef>
              <a:spcAft>
                <a:spcPts val="0"/>
              </a:spcAft>
              <a:buClr>
                <a:schemeClr val="dk1"/>
              </a:buClr>
              <a:buSzPts val="2800"/>
              <a:buChar char="•"/>
            </a:pPr>
            <a:r>
              <a:rPr lang="en-US"/>
              <a:t>In such a program, the programmer must always remember that changing the value pointed to by one of the two changes the value referenced by the other.</a:t>
            </a:r>
            <a:endParaRPr b="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idx="1" type="body"/>
          </p:nvPr>
        </p:nvSpPr>
        <p:spPr>
          <a:xfrm>
            <a:off x="838200" y="566057"/>
            <a:ext cx="10515600" cy="561090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800"/>
              <a:buChar char="•"/>
            </a:pPr>
            <a:r>
              <a:rPr b="1" lang="en-US">
                <a:solidFill>
                  <a:srgbClr val="FF0000"/>
                </a:solidFill>
              </a:rPr>
              <a:t>Readability and Writability</a:t>
            </a:r>
            <a:endParaRPr/>
          </a:p>
          <a:p>
            <a:pPr indent="-228600" lvl="0" marL="228600" rtl="0" algn="just">
              <a:lnSpc>
                <a:spcPct val="90000"/>
              </a:lnSpc>
              <a:spcBef>
                <a:spcPts val="1000"/>
              </a:spcBef>
              <a:spcAft>
                <a:spcPts val="0"/>
              </a:spcAft>
              <a:buClr>
                <a:schemeClr val="dk1"/>
              </a:buClr>
              <a:buSzPts val="2800"/>
              <a:buChar char="•"/>
            </a:pPr>
            <a:r>
              <a:rPr lang="en-US"/>
              <a:t>Both readability and writability influence reliability. </a:t>
            </a:r>
            <a:endParaRPr/>
          </a:p>
          <a:p>
            <a:pPr indent="-228600" lvl="0" marL="228600" rtl="0" algn="just">
              <a:lnSpc>
                <a:spcPct val="90000"/>
              </a:lnSpc>
              <a:spcBef>
                <a:spcPts val="1000"/>
              </a:spcBef>
              <a:spcAft>
                <a:spcPts val="0"/>
              </a:spcAft>
              <a:buClr>
                <a:schemeClr val="dk1"/>
              </a:buClr>
              <a:buSzPts val="2800"/>
              <a:buChar char="•"/>
            </a:pPr>
            <a:r>
              <a:rPr lang="en-US"/>
              <a:t>A program written in a language that does not support natural ways to express the required algorithms will necessarily use unnatural approaches. </a:t>
            </a:r>
            <a:endParaRPr/>
          </a:p>
          <a:p>
            <a:pPr indent="-228600" lvl="0" marL="228600" rtl="0" algn="just">
              <a:lnSpc>
                <a:spcPct val="90000"/>
              </a:lnSpc>
              <a:spcBef>
                <a:spcPts val="1000"/>
              </a:spcBef>
              <a:spcAft>
                <a:spcPts val="0"/>
              </a:spcAft>
              <a:buClr>
                <a:schemeClr val="dk1"/>
              </a:buClr>
              <a:buSzPts val="2800"/>
              <a:buChar char="•"/>
            </a:pPr>
            <a:r>
              <a:rPr lang="en-US"/>
              <a:t>Unnatural approaches are less likely to be correct for all possible situations. </a:t>
            </a:r>
            <a:r>
              <a:rPr b="1" lang="en-US"/>
              <a:t>The easier a program is to write, the more likely it is to be correct.</a:t>
            </a:r>
            <a:endParaRPr/>
          </a:p>
          <a:p>
            <a:pPr indent="-228600" lvl="0" marL="228600" rtl="0" algn="just">
              <a:lnSpc>
                <a:spcPct val="90000"/>
              </a:lnSpc>
              <a:spcBef>
                <a:spcPts val="1000"/>
              </a:spcBef>
              <a:spcAft>
                <a:spcPts val="0"/>
              </a:spcAft>
              <a:buClr>
                <a:schemeClr val="dk1"/>
              </a:buClr>
              <a:buSzPts val="2800"/>
              <a:buChar char="•"/>
            </a:pPr>
            <a:r>
              <a:rPr lang="en-US"/>
              <a:t>Readability affects reliability in both the writing and maintenance phases of the life cycle. </a:t>
            </a:r>
            <a:endParaRPr/>
          </a:p>
          <a:p>
            <a:pPr indent="-228600" lvl="0" marL="228600" rtl="0" algn="just">
              <a:lnSpc>
                <a:spcPct val="90000"/>
              </a:lnSpc>
              <a:spcBef>
                <a:spcPts val="1000"/>
              </a:spcBef>
              <a:spcAft>
                <a:spcPts val="0"/>
              </a:spcAft>
              <a:buClr>
                <a:schemeClr val="dk1"/>
              </a:buClr>
              <a:buSzPts val="2800"/>
              <a:buChar char="•"/>
            </a:pPr>
            <a:r>
              <a:rPr b="1" lang="en-US"/>
              <a:t>Programs that are difficult to read are difficult both to write and to modify</a:t>
            </a:r>
            <a:endParaRPr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838200" y="365126"/>
            <a:ext cx="10515600" cy="8976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Cost</a:t>
            </a:r>
            <a:endParaRPr/>
          </a:p>
        </p:txBody>
      </p:sp>
      <p:sp>
        <p:nvSpPr>
          <p:cNvPr id="304" name="Google Shape;304;p39"/>
          <p:cNvSpPr txBox="1"/>
          <p:nvPr>
            <p:ph idx="1" type="body"/>
          </p:nvPr>
        </p:nvSpPr>
        <p:spPr>
          <a:xfrm>
            <a:off x="838200" y="1349829"/>
            <a:ext cx="10515600" cy="48271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total cost of a programming language is a function of many of its characteristics.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Training programmers to use language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Writing programs (closeness to particular applications)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Cost of compiling programs in the language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Cost of executing programs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Cost of the language implementation system: availability of free compilers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Reliability: poor reliability leads to high costs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Maintaining programs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idx="1" type="body"/>
          </p:nvPr>
        </p:nvSpPr>
        <p:spPr>
          <a:xfrm>
            <a:off x="838200" y="772886"/>
            <a:ext cx="10515600" cy="540407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FF0000"/>
              </a:buClr>
              <a:buSzPts val="3200"/>
              <a:buNone/>
            </a:pPr>
            <a:r>
              <a:rPr b="1" lang="en-US" sz="3200">
                <a:solidFill>
                  <a:srgbClr val="FF0000"/>
                </a:solidFill>
              </a:rPr>
              <a:t>Others</a:t>
            </a:r>
            <a:r>
              <a:rPr lang="en-US"/>
              <a:t> </a:t>
            </a:r>
            <a:endParaRPr/>
          </a:p>
          <a:p>
            <a:pPr indent="-228600" lvl="0" marL="228600" rtl="0" algn="just">
              <a:lnSpc>
                <a:spcPct val="150000"/>
              </a:lnSpc>
              <a:spcBef>
                <a:spcPts val="1000"/>
              </a:spcBef>
              <a:spcAft>
                <a:spcPts val="0"/>
              </a:spcAft>
              <a:buClr>
                <a:schemeClr val="dk1"/>
              </a:buClr>
              <a:buSzPts val="2800"/>
              <a:buChar char="•"/>
            </a:pPr>
            <a:r>
              <a:rPr lang="en-US"/>
              <a:t> </a:t>
            </a:r>
            <a:r>
              <a:rPr b="1" lang="en-US"/>
              <a:t>Portability</a:t>
            </a:r>
            <a:r>
              <a:rPr lang="en-US"/>
              <a:t> – The ease with which programs can be moved from one implementation to another </a:t>
            </a:r>
            <a:endParaRPr/>
          </a:p>
          <a:p>
            <a:pPr indent="-228600" lvl="0" marL="228600" rtl="0" algn="just">
              <a:lnSpc>
                <a:spcPct val="150000"/>
              </a:lnSpc>
              <a:spcBef>
                <a:spcPts val="1000"/>
              </a:spcBef>
              <a:spcAft>
                <a:spcPts val="0"/>
              </a:spcAft>
              <a:buClr>
                <a:schemeClr val="dk1"/>
              </a:buClr>
              <a:buSzPts val="2800"/>
              <a:buChar char="•"/>
            </a:pPr>
            <a:r>
              <a:rPr lang="en-US"/>
              <a:t> </a:t>
            </a:r>
            <a:r>
              <a:rPr b="1" lang="en-US"/>
              <a:t>Generality</a:t>
            </a:r>
            <a:r>
              <a:rPr lang="en-US"/>
              <a:t> – The applicability to a wide range of applications </a:t>
            </a:r>
            <a:endParaRPr/>
          </a:p>
          <a:p>
            <a:pPr indent="-228600" lvl="0" marL="228600" rtl="0" algn="just">
              <a:lnSpc>
                <a:spcPct val="150000"/>
              </a:lnSpc>
              <a:spcBef>
                <a:spcPts val="1000"/>
              </a:spcBef>
              <a:spcAft>
                <a:spcPts val="0"/>
              </a:spcAft>
              <a:buClr>
                <a:schemeClr val="dk1"/>
              </a:buClr>
              <a:buSzPts val="2800"/>
              <a:buChar char="•"/>
            </a:pPr>
            <a:r>
              <a:rPr lang="en-US"/>
              <a:t> </a:t>
            </a:r>
            <a:r>
              <a:rPr b="1" lang="en-US"/>
              <a:t>Well-definedness</a:t>
            </a:r>
            <a:r>
              <a:rPr lang="en-US"/>
              <a:t> – The completeness and precision of the language‘s official definition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Improved background for choosing appropriate languages</a:t>
            </a:r>
            <a:endParaRPr/>
          </a:p>
        </p:txBody>
      </p:sp>
      <p:sp>
        <p:nvSpPr>
          <p:cNvPr id="107" name="Google Shape;10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Many programmers, when given a choice of languages for a new project, use the language with which they are most familiar, even if it is poorly suited for the project at hand. </a:t>
            </a:r>
            <a:endParaRPr/>
          </a:p>
          <a:p>
            <a:pPr indent="-228600" lvl="0" marL="228600" rtl="0" algn="just">
              <a:lnSpc>
                <a:spcPct val="90000"/>
              </a:lnSpc>
              <a:spcBef>
                <a:spcPts val="1000"/>
              </a:spcBef>
              <a:spcAft>
                <a:spcPts val="0"/>
              </a:spcAft>
              <a:buClr>
                <a:schemeClr val="dk1"/>
              </a:buClr>
              <a:buSzPts val="2400"/>
              <a:buChar char="•"/>
            </a:pPr>
            <a:r>
              <a:rPr lang="en-US" sz="2400"/>
              <a:t>If these programmers were familiar with  a wider range of languages and language constructs, they would be better able to choose the language with the features that best address the problem.</a:t>
            </a:r>
            <a:endParaRPr/>
          </a:p>
          <a:p>
            <a:pPr indent="-228600" lvl="0" marL="228600" rtl="0" algn="just">
              <a:lnSpc>
                <a:spcPct val="90000"/>
              </a:lnSpc>
              <a:spcBef>
                <a:spcPts val="1000"/>
              </a:spcBef>
              <a:spcAft>
                <a:spcPts val="0"/>
              </a:spcAft>
              <a:buClr>
                <a:schemeClr val="dk1"/>
              </a:buClr>
              <a:buSzPts val="2400"/>
              <a:buChar char="•"/>
            </a:pPr>
            <a:r>
              <a:rPr lang="en-US" sz="2400"/>
              <a:t>Some of the features of one language often can be simulated in another language.</a:t>
            </a:r>
            <a:endParaRPr/>
          </a:p>
          <a:p>
            <a:pPr indent="-228600" lvl="0" marL="228600" rtl="0" algn="just">
              <a:lnSpc>
                <a:spcPct val="90000"/>
              </a:lnSpc>
              <a:spcBef>
                <a:spcPts val="1000"/>
              </a:spcBef>
              <a:spcAft>
                <a:spcPts val="0"/>
              </a:spcAft>
              <a:buClr>
                <a:schemeClr val="dk1"/>
              </a:buClr>
              <a:buSzPts val="2600"/>
              <a:buChar char="•"/>
            </a:pPr>
            <a:r>
              <a:rPr lang="en-US" sz="2600"/>
              <a:t>However, it is preferable to use a feature whose design has been  integrated into a language than to use a simulation of that feature, which is  often less elegant, more cumbersome, and less safe</a:t>
            </a: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Influences on Language Design</a:t>
            </a:r>
            <a:endParaRPr/>
          </a:p>
        </p:txBody>
      </p:sp>
      <p:sp>
        <p:nvSpPr>
          <p:cNvPr id="315" name="Google Shape;315;p41"/>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a:p>
          <a:p>
            <a:pPr indent="-228600" lvl="0" marL="228600" rtl="0" algn="just">
              <a:lnSpc>
                <a:spcPct val="90000"/>
              </a:lnSpc>
              <a:spcBef>
                <a:spcPts val="1000"/>
              </a:spcBef>
              <a:spcAft>
                <a:spcPts val="0"/>
              </a:spcAft>
              <a:buClr>
                <a:schemeClr val="dk1"/>
              </a:buClr>
              <a:buSzPts val="2800"/>
              <a:buChar char="•"/>
            </a:pPr>
            <a:r>
              <a:rPr b="1" lang="en-US"/>
              <a:t>Computer Architecture </a:t>
            </a:r>
            <a:r>
              <a:rPr lang="en-US"/>
              <a:t>– Languages are developed around the prevalent computer architecture, known as the von Neumann architecture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 </a:t>
            </a:r>
            <a:r>
              <a:rPr b="1" lang="en-US"/>
              <a:t>Programming Methodologies </a:t>
            </a:r>
            <a:r>
              <a:rPr lang="en-US"/>
              <a:t>– New software development methodologies (e.g., object-oriented software development) led to new programming paradigms and by extension, new programming languages.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Architecture</a:t>
            </a:r>
            <a:endParaRPr/>
          </a:p>
        </p:txBody>
      </p:sp>
      <p:sp>
        <p:nvSpPr>
          <p:cNvPr id="321" name="Google Shape;32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Most of the popular languages of the past 50 years have been designed around the prevalent computer architecture, called the </a:t>
            </a:r>
            <a:r>
              <a:rPr lang="en-US">
                <a:solidFill>
                  <a:srgbClr val="FF0000"/>
                </a:solidFill>
              </a:rPr>
              <a:t>von Neumann architecture.</a:t>
            </a:r>
            <a:endParaRPr/>
          </a:p>
          <a:p>
            <a:pPr indent="-228600" lvl="0" marL="228600" rtl="0" algn="just">
              <a:lnSpc>
                <a:spcPct val="90000"/>
              </a:lnSpc>
              <a:spcBef>
                <a:spcPts val="1000"/>
              </a:spcBef>
              <a:spcAft>
                <a:spcPts val="0"/>
              </a:spcAft>
              <a:buClr>
                <a:schemeClr val="dk1"/>
              </a:buClr>
              <a:buSzPct val="100000"/>
              <a:buChar char="•"/>
            </a:pPr>
            <a:r>
              <a:rPr lang="en-US"/>
              <a:t>These languages are called imperative languages. </a:t>
            </a:r>
            <a:endParaRPr/>
          </a:p>
          <a:p>
            <a:pPr indent="-228600" lvl="0" marL="228600" rtl="0" algn="just">
              <a:lnSpc>
                <a:spcPct val="90000"/>
              </a:lnSpc>
              <a:spcBef>
                <a:spcPts val="1000"/>
              </a:spcBef>
              <a:spcAft>
                <a:spcPts val="0"/>
              </a:spcAft>
              <a:buClr>
                <a:schemeClr val="dk1"/>
              </a:buClr>
              <a:buSzPct val="100000"/>
              <a:buChar char="•"/>
            </a:pPr>
            <a:r>
              <a:rPr lang="en-US"/>
              <a:t>In a von Neumann computer, </a:t>
            </a:r>
            <a:r>
              <a:rPr b="1" lang="en-US"/>
              <a:t>both data and programs are stored in the same memory. </a:t>
            </a:r>
            <a:endParaRPr/>
          </a:p>
          <a:p>
            <a:pPr indent="-228600" lvl="0" marL="228600" rtl="0" algn="just">
              <a:lnSpc>
                <a:spcPct val="90000"/>
              </a:lnSpc>
              <a:spcBef>
                <a:spcPts val="1000"/>
              </a:spcBef>
              <a:spcAft>
                <a:spcPts val="0"/>
              </a:spcAft>
              <a:buClr>
                <a:schemeClr val="dk1"/>
              </a:buClr>
              <a:buSzPct val="100000"/>
              <a:buChar char="•"/>
            </a:pPr>
            <a:r>
              <a:rPr lang="en-US"/>
              <a:t>The </a:t>
            </a:r>
            <a:r>
              <a:rPr b="1" lang="en-US"/>
              <a:t>central processing unit (CPU), which executes instructions</a:t>
            </a:r>
            <a:r>
              <a:rPr lang="en-US"/>
              <a:t>, is separate from the memory. </a:t>
            </a:r>
            <a:endParaRPr/>
          </a:p>
          <a:p>
            <a:pPr indent="-228600" lvl="0" marL="228600" rtl="0" algn="just">
              <a:lnSpc>
                <a:spcPct val="90000"/>
              </a:lnSpc>
              <a:spcBef>
                <a:spcPts val="1000"/>
              </a:spcBef>
              <a:spcAft>
                <a:spcPts val="0"/>
              </a:spcAft>
              <a:buClr>
                <a:schemeClr val="dk1"/>
              </a:buClr>
              <a:buSzPct val="100000"/>
              <a:buChar char="•"/>
            </a:pPr>
            <a:r>
              <a:rPr lang="en-US"/>
              <a:t>Therefore</a:t>
            </a:r>
            <a:r>
              <a:rPr b="1" lang="en-US"/>
              <a:t>, instructions and data must be transmitted, or piped, from memory to the CPU. Results of operations in the CPU must be moved back to memory.</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27" name="Google Shape;327;p43"/>
          <p:cNvPicPr preferRelativeResize="0"/>
          <p:nvPr>
            <p:ph idx="1" type="body"/>
          </p:nvPr>
        </p:nvPicPr>
        <p:blipFill rotWithShape="1">
          <a:blip r:embed="rId3">
            <a:alphaModFix/>
          </a:blip>
          <a:srcRect b="0" l="0" r="0" t="0"/>
          <a:stretch/>
        </p:blipFill>
        <p:spPr>
          <a:xfrm>
            <a:off x="838200" y="699747"/>
            <a:ext cx="10242986" cy="545850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idx="1" type="body"/>
          </p:nvPr>
        </p:nvSpPr>
        <p:spPr>
          <a:xfrm>
            <a:off x="838200" y="566057"/>
            <a:ext cx="10515600" cy="561090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execution of a machine code program on a von Neumann architecture computer occurs in a process called the </a:t>
            </a:r>
            <a:r>
              <a:rPr b="1" lang="en-US"/>
              <a:t>fetch-execute cycle.</a:t>
            </a:r>
            <a:endParaRPr/>
          </a:p>
          <a:p>
            <a:pPr indent="-228600" lvl="0" marL="228600" rtl="0" algn="just">
              <a:lnSpc>
                <a:spcPct val="90000"/>
              </a:lnSpc>
              <a:spcBef>
                <a:spcPts val="1000"/>
              </a:spcBef>
              <a:spcAft>
                <a:spcPts val="0"/>
              </a:spcAft>
              <a:buClr>
                <a:schemeClr val="dk1"/>
              </a:buClr>
              <a:buSzPts val="2800"/>
              <a:buChar char="•"/>
            </a:pPr>
            <a:r>
              <a:rPr lang="en-US"/>
              <a:t> As stated earlier, programs reside in memory but are executed in the CPU.</a:t>
            </a:r>
            <a:endParaRPr/>
          </a:p>
          <a:p>
            <a:pPr indent="-228600" lvl="0" marL="228600" rtl="0" algn="just">
              <a:lnSpc>
                <a:spcPct val="90000"/>
              </a:lnSpc>
              <a:spcBef>
                <a:spcPts val="1000"/>
              </a:spcBef>
              <a:spcAft>
                <a:spcPts val="0"/>
              </a:spcAft>
              <a:buClr>
                <a:schemeClr val="dk1"/>
              </a:buClr>
              <a:buSzPts val="2800"/>
              <a:buChar char="•"/>
            </a:pPr>
            <a:r>
              <a:rPr lang="en-US"/>
              <a:t> Each instruction to be executed must be moved from memory to the processor. </a:t>
            </a:r>
            <a:endParaRPr/>
          </a:p>
          <a:p>
            <a:pPr indent="-228600" lvl="0" marL="228600" rtl="0" algn="just">
              <a:lnSpc>
                <a:spcPct val="90000"/>
              </a:lnSpc>
              <a:spcBef>
                <a:spcPts val="1000"/>
              </a:spcBef>
              <a:spcAft>
                <a:spcPts val="0"/>
              </a:spcAft>
              <a:buClr>
                <a:schemeClr val="dk1"/>
              </a:buClr>
              <a:buSzPts val="2800"/>
              <a:buChar char="•"/>
            </a:pPr>
            <a:r>
              <a:rPr lang="en-US"/>
              <a:t>The address of the next instruction to be executed is maintained in a register called the </a:t>
            </a:r>
            <a:r>
              <a:rPr b="1" lang="en-US"/>
              <a:t>program counter</a:t>
            </a: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idx="1" type="body"/>
          </p:nvPr>
        </p:nvSpPr>
        <p:spPr>
          <a:xfrm>
            <a:off x="838200" y="1240971"/>
            <a:ext cx="10515600" cy="493599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a:t>
            </a:r>
            <a:r>
              <a:rPr b="1" lang="en-US"/>
              <a:t>fetch-execute cycle </a:t>
            </a:r>
            <a:r>
              <a:rPr lang="en-US"/>
              <a:t>can be simply described by the following algorithm:</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initialize the program counter</a:t>
            </a:r>
            <a:endParaRPr/>
          </a:p>
          <a:p>
            <a:pPr indent="0" lvl="0" marL="0" rtl="0" algn="l">
              <a:lnSpc>
                <a:spcPct val="90000"/>
              </a:lnSpc>
              <a:spcBef>
                <a:spcPts val="1000"/>
              </a:spcBef>
              <a:spcAft>
                <a:spcPts val="0"/>
              </a:spcAft>
              <a:buClr>
                <a:schemeClr val="dk1"/>
              </a:buClr>
              <a:buSzPts val="2800"/>
              <a:buNone/>
            </a:pPr>
            <a:r>
              <a:rPr b="1" lang="en-US"/>
              <a:t>repeat</a:t>
            </a:r>
            <a:r>
              <a:rPr lang="en-US"/>
              <a:t> forever</a:t>
            </a:r>
            <a:endParaRPr/>
          </a:p>
          <a:p>
            <a:pPr indent="0" lvl="0" marL="0" rtl="0" algn="l">
              <a:lnSpc>
                <a:spcPct val="90000"/>
              </a:lnSpc>
              <a:spcBef>
                <a:spcPts val="1000"/>
              </a:spcBef>
              <a:spcAft>
                <a:spcPts val="0"/>
              </a:spcAft>
              <a:buClr>
                <a:schemeClr val="dk1"/>
              </a:buClr>
              <a:buSzPts val="2800"/>
              <a:buNone/>
            </a:pPr>
            <a:r>
              <a:rPr lang="en-US"/>
              <a:t> 	fetch the instruction pointed to by the program counter</a:t>
            </a:r>
            <a:endParaRPr/>
          </a:p>
          <a:p>
            <a:pPr indent="0" lvl="0" marL="0" rtl="0" algn="l">
              <a:lnSpc>
                <a:spcPct val="90000"/>
              </a:lnSpc>
              <a:spcBef>
                <a:spcPts val="1000"/>
              </a:spcBef>
              <a:spcAft>
                <a:spcPts val="0"/>
              </a:spcAft>
              <a:buClr>
                <a:schemeClr val="dk1"/>
              </a:buClr>
              <a:buSzPts val="2800"/>
              <a:buNone/>
            </a:pPr>
            <a:r>
              <a:rPr lang="en-US"/>
              <a:t> 	increment the program counter to point at the next instruction</a:t>
            </a:r>
            <a:endParaRPr/>
          </a:p>
          <a:p>
            <a:pPr indent="0" lvl="0" marL="0" rtl="0" algn="l">
              <a:lnSpc>
                <a:spcPct val="90000"/>
              </a:lnSpc>
              <a:spcBef>
                <a:spcPts val="1000"/>
              </a:spcBef>
              <a:spcAft>
                <a:spcPts val="0"/>
              </a:spcAft>
              <a:buClr>
                <a:schemeClr val="dk1"/>
              </a:buClr>
              <a:buSzPts val="2800"/>
              <a:buNone/>
            </a:pPr>
            <a:r>
              <a:rPr lang="en-US"/>
              <a:t> 	decode the instruction</a:t>
            </a:r>
            <a:endParaRPr/>
          </a:p>
          <a:p>
            <a:pPr indent="0" lvl="0" marL="0" rtl="0" algn="l">
              <a:lnSpc>
                <a:spcPct val="90000"/>
              </a:lnSpc>
              <a:spcBef>
                <a:spcPts val="1000"/>
              </a:spcBef>
              <a:spcAft>
                <a:spcPts val="0"/>
              </a:spcAft>
              <a:buClr>
                <a:schemeClr val="dk1"/>
              </a:buClr>
              <a:buSzPts val="2800"/>
              <a:buNone/>
            </a:pPr>
            <a:r>
              <a:rPr lang="en-US"/>
              <a:t> 	execute the instruction</a:t>
            </a:r>
            <a:endParaRPr/>
          </a:p>
          <a:p>
            <a:pPr indent="0" lvl="0" marL="0" rtl="0" algn="l">
              <a:lnSpc>
                <a:spcPct val="90000"/>
              </a:lnSpc>
              <a:spcBef>
                <a:spcPts val="1000"/>
              </a:spcBef>
              <a:spcAft>
                <a:spcPts val="0"/>
              </a:spcAft>
              <a:buClr>
                <a:schemeClr val="dk1"/>
              </a:buClr>
              <a:buSzPts val="2800"/>
              <a:buNone/>
            </a:pPr>
            <a:r>
              <a:rPr b="1" lang="en-US"/>
              <a:t>end repeat</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Programming Design Methodologies</a:t>
            </a:r>
            <a:endParaRPr/>
          </a:p>
        </p:txBody>
      </p:sp>
      <p:sp>
        <p:nvSpPr>
          <p:cNvPr id="343" name="Google Shape;34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important reason for this research was the shift in the </a:t>
            </a:r>
            <a:r>
              <a:rPr b="1" lang="en-US"/>
              <a:t>major cost of computing from hardware to software</a:t>
            </a:r>
            <a:r>
              <a:rPr lang="en-US"/>
              <a:t>, as hardware costs decreased and programmer costs increased. </a:t>
            </a:r>
            <a:endParaRPr/>
          </a:p>
          <a:p>
            <a:pPr indent="-228600" lvl="0" marL="228600" rtl="0" algn="just">
              <a:lnSpc>
                <a:spcPct val="90000"/>
              </a:lnSpc>
              <a:spcBef>
                <a:spcPts val="1000"/>
              </a:spcBef>
              <a:spcAft>
                <a:spcPts val="0"/>
              </a:spcAft>
              <a:buClr>
                <a:schemeClr val="dk1"/>
              </a:buClr>
              <a:buSzPts val="2800"/>
              <a:buChar char="•"/>
            </a:pPr>
            <a:r>
              <a:rPr lang="en-US"/>
              <a:t>Increases in programmer productivity were relatively small. </a:t>
            </a:r>
            <a:endParaRPr/>
          </a:p>
          <a:p>
            <a:pPr indent="-228600" lvl="0" marL="228600" rtl="0" algn="just">
              <a:lnSpc>
                <a:spcPct val="90000"/>
              </a:lnSpc>
              <a:spcBef>
                <a:spcPts val="1000"/>
              </a:spcBef>
              <a:spcAft>
                <a:spcPts val="0"/>
              </a:spcAft>
              <a:buClr>
                <a:schemeClr val="dk1"/>
              </a:buClr>
              <a:buSzPts val="2800"/>
              <a:buChar char="•"/>
            </a:pPr>
            <a:r>
              <a:rPr lang="en-US"/>
              <a:t>In addition, progressively larger and more complex problems were being solved by computers</a:t>
            </a:r>
            <a:endParaRPr/>
          </a:p>
          <a:p>
            <a:pPr indent="-228600" lvl="0" marL="228600" rtl="0" algn="just">
              <a:lnSpc>
                <a:spcPct val="90000"/>
              </a:lnSpc>
              <a:spcBef>
                <a:spcPts val="1000"/>
              </a:spcBef>
              <a:spcAft>
                <a:spcPts val="0"/>
              </a:spcAft>
              <a:buClr>
                <a:schemeClr val="dk1"/>
              </a:buClr>
              <a:buSzPts val="2800"/>
              <a:buChar char="•"/>
            </a:pPr>
            <a:r>
              <a:rPr lang="en-US"/>
              <a:t>The new software development methodologies that emerged as a result of the research of the 1970s were called </a:t>
            </a:r>
            <a:r>
              <a:rPr b="1" lang="en-US"/>
              <a:t>top-down design</a:t>
            </a:r>
            <a:r>
              <a:rPr lang="en-US"/>
              <a:t> and </a:t>
            </a:r>
            <a:r>
              <a:rPr b="1" lang="en-US"/>
              <a:t>stepwise refinement</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idx="1" type="body"/>
          </p:nvPr>
        </p:nvSpPr>
        <p:spPr>
          <a:xfrm>
            <a:off x="838200" y="533400"/>
            <a:ext cx="10515600" cy="56435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the late 1970s, a shift from procedure-oriented to </a:t>
            </a:r>
            <a:r>
              <a:rPr b="1" lang="en-US"/>
              <a:t>data-oriented program design methodologies </a:t>
            </a:r>
            <a:r>
              <a:rPr lang="en-US"/>
              <a:t>began. </a:t>
            </a:r>
            <a:endParaRPr/>
          </a:p>
          <a:p>
            <a:pPr indent="-228600" lvl="0" marL="228600" rtl="0" algn="just">
              <a:lnSpc>
                <a:spcPct val="90000"/>
              </a:lnSpc>
              <a:spcBef>
                <a:spcPts val="1000"/>
              </a:spcBef>
              <a:spcAft>
                <a:spcPts val="0"/>
              </a:spcAft>
              <a:buClr>
                <a:schemeClr val="dk1"/>
              </a:buClr>
              <a:buSzPts val="2800"/>
              <a:buChar char="•"/>
            </a:pPr>
            <a:r>
              <a:rPr lang="en-US"/>
              <a:t>Data-oriented methods emphasize data design, focusing on the use of abstract data types to solve problems. </a:t>
            </a:r>
            <a:endParaRPr/>
          </a:p>
          <a:p>
            <a:pPr indent="-228600" lvl="0" marL="228600" rtl="0" algn="just">
              <a:lnSpc>
                <a:spcPct val="90000"/>
              </a:lnSpc>
              <a:spcBef>
                <a:spcPts val="1000"/>
              </a:spcBef>
              <a:spcAft>
                <a:spcPts val="0"/>
              </a:spcAft>
              <a:buClr>
                <a:schemeClr val="dk1"/>
              </a:buClr>
              <a:buSzPts val="2800"/>
              <a:buChar char="•"/>
            </a:pPr>
            <a:r>
              <a:rPr lang="en-US"/>
              <a:t>For data abstraction to be used effectively in software system design, it must be supported by the languages used for implementation.</a:t>
            </a:r>
            <a:endParaRPr/>
          </a:p>
          <a:p>
            <a:pPr indent="-228600" lvl="0" marL="228600" rtl="0" algn="just">
              <a:lnSpc>
                <a:spcPct val="90000"/>
              </a:lnSpc>
              <a:spcBef>
                <a:spcPts val="1000"/>
              </a:spcBef>
              <a:spcAft>
                <a:spcPts val="0"/>
              </a:spcAft>
              <a:buClr>
                <a:schemeClr val="dk1"/>
              </a:buClr>
              <a:buSzPts val="2800"/>
              <a:buChar char="•"/>
            </a:pPr>
            <a:r>
              <a:rPr lang="en-US"/>
              <a:t>The latest step in the evolution of data-oriented software development, which began in the early 1980s, is</a:t>
            </a:r>
            <a:r>
              <a:rPr b="1" lang="en-US"/>
              <a:t> object-oriented design. </a:t>
            </a:r>
            <a:endParaRPr/>
          </a:p>
          <a:p>
            <a:pPr indent="-228600" lvl="0" marL="228600" rtl="0" algn="just">
              <a:lnSpc>
                <a:spcPct val="90000"/>
              </a:lnSpc>
              <a:spcBef>
                <a:spcPts val="1000"/>
              </a:spcBef>
              <a:spcAft>
                <a:spcPts val="0"/>
              </a:spcAft>
              <a:buClr>
                <a:schemeClr val="dk1"/>
              </a:buClr>
              <a:buSzPts val="2800"/>
              <a:buChar char="•"/>
            </a:pPr>
            <a:r>
              <a:rPr lang="en-US"/>
              <a:t>Object-oriented methodology begins with data abstraction, which </a:t>
            </a:r>
            <a:r>
              <a:rPr b="1" lang="en-US"/>
              <a:t>encapsulates processing with data objects and controls access to data, and adds inheritance and dynamic method binding.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idx="1" type="body"/>
          </p:nvPr>
        </p:nvSpPr>
        <p:spPr>
          <a:xfrm>
            <a:off x="838200" y="838200"/>
            <a:ext cx="10515600" cy="5338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Inheritance is a powerful concept that greatly enhances the potential </a:t>
            </a:r>
            <a:r>
              <a:rPr b="1" lang="en-US"/>
              <a:t>reuse of existing software</a:t>
            </a:r>
            <a:r>
              <a:rPr lang="en-US"/>
              <a:t>, thereby providing the possibility of significant increases in software development productivity. </a:t>
            </a:r>
            <a:endParaRPr/>
          </a:p>
          <a:p>
            <a:pPr indent="-228600" lvl="0" marL="228600" rtl="0" algn="just">
              <a:lnSpc>
                <a:spcPct val="90000"/>
              </a:lnSpc>
              <a:spcBef>
                <a:spcPts val="1000"/>
              </a:spcBef>
              <a:spcAft>
                <a:spcPts val="0"/>
              </a:spcAft>
              <a:buClr>
                <a:schemeClr val="dk1"/>
              </a:buClr>
              <a:buSzPts val="2800"/>
              <a:buChar char="•"/>
            </a:pPr>
            <a:r>
              <a:rPr lang="en-US"/>
              <a:t>This is an important factor in the increase in popularity of object-oriented languages.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838200" y="365126"/>
            <a:ext cx="10515600" cy="58193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Language Categories</a:t>
            </a:r>
            <a:endParaRPr/>
          </a:p>
        </p:txBody>
      </p:sp>
      <p:sp>
        <p:nvSpPr>
          <p:cNvPr id="359" name="Google Shape;359;p49"/>
          <p:cNvSpPr txBox="1"/>
          <p:nvPr>
            <p:ph idx="1" type="body"/>
          </p:nvPr>
        </p:nvSpPr>
        <p:spPr>
          <a:xfrm>
            <a:off x="838200" y="1099457"/>
            <a:ext cx="10515600" cy="507750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Imperative</a:t>
            </a:r>
            <a:r>
              <a:rPr lang="en-US"/>
              <a:t> </a:t>
            </a:r>
            <a:endParaRPr/>
          </a:p>
          <a:p>
            <a:pPr indent="0" lvl="0" marL="0" rtl="0" algn="l">
              <a:lnSpc>
                <a:spcPct val="90000"/>
              </a:lnSpc>
              <a:spcBef>
                <a:spcPts val="1000"/>
              </a:spcBef>
              <a:spcAft>
                <a:spcPts val="0"/>
              </a:spcAft>
              <a:buClr>
                <a:schemeClr val="dk1"/>
              </a:buClr>
              <a:buSzPts val="2800"/>
              <a:buNone/>
            </a:pPr>
            <a:r>
              <a:rPr lang="en-US"/>
              <a:t>	– Central features are variables, assignment statements, and iteration </a:t>
            </a:r>
            <a:endParaRPr/>
          </a:p>
          <a:p>
            <a:pPr indent="0" lvl="0" marL="0" rtl="0" algn="l">
              <a:lnSpc>
                <a:spcPct val="90000"/>
              </a:lnSpc>
              <a:spcBef>
                <a:spcPts val="1000"/>
              </a:spcBef>
              <a:spcAft>
                <a:spcPts val="0"/>
              </a:spcAft>
              <a:buClr>
                <a:schemeClr val="dk1"/>
              </a:buClr>
              <a:buSzPts val="2800"/>
              <a:buNone/>
            </a:pPr>
            <a:r>
              <a:rPr lang="en-US"/>
              <a:t>	– Examples: C, Pascal </a:t>
            </a:r>
            <a:endParaRPr/>
          </a:p>
          <a:p>
            <a:pPr indent="-228600" lvl="0" marL="228600" rtl="0" algn="l">
              <a:lnSpc>
                <a:spcPct val="90000"/>
              </a:lnSpc>
              <a:spcBef>
                <a:spcPts val="1000"/>
              </a:spcBef>
              <a:spcAft>
                <a:spcPts val="0"/>
              </a:spcAft>
              <a:buClr>
                <a:schemeClr val="dk1"/>
              </a:buClr>
              <a:buSzPts val="2800"/>
              <a:buChar char="•"/>
            </a:pPr>
            <a:r>
              <a:rPr b="1" lang="en-US"/>
              <a:t>Functional</a:t>
            </a:r>
            <a:r>
              <a:rPr lang="en-US"/>
              <a:t> </a:t>
            </a:r>
            <a:endParaRPr/>
          </a:p>
          <a:p>
            <a:pPr indent="0" lvl="0" marL="0" rtl="0" algn="l">
              <a:lnSpc>
                <a:spcPct val="90000"/>
              </a:lnSpc>
              <a:spcBef>
                <a:spcPts val="1000"/>
              </a:spcBef>
              <a:spcAft>
                <a:spcPts val="0"/>
              </a:spcAft>
              <a:buClr>
                <a:schemeClr val="dk1"/>
              </a:buClr>
              <a:buSzPts val="2800"/>
              <a:buNone/>
            </a:pPr>
            <a:r>
              <a:rPr lang="en-US"/>
              <a:t>	– Main means of making computations is by applying functions to given parameters </a:t>
            </a:r>
            <a:endParaRPr/>
          </a:p>
          <a:p>
            <a:pPr indent="0" lvl="0" marL="0" rtl="0" algn="l">
              <a:lnSpc>
                <a:spcPct val="90000"/>
              </a:lnSpc>
              <a:spcBef>
                <a:spcPts val="1000"/>
              </a:spcBef>
              <a:spcAft>
                <a:spcPts val="0"/>
              </a:spcAft>
              <a:buClr>
                <a:schemeClr val="dk1"/>
              </a:buClr>
              <a:buSzPts val="2800"/>
              <a:buNone/>
            </a:pPr>
            <a:r>
              <a:rPr lang="en-US"/>
              <a:t>	– Examples: LISP, Scheme </a:t>
            </a:r>
            <a:endParaRPr/>
          </a:p>
          <a:p>
            <a:pPr indent="-228600" lvl="0" marL="228600" rtl="0" algn="l">
              <a:lnSpc>
                <a:spcPct val="90000"/>
              </a:lnSpc>
              <a:spcBef>
                <a:spcPts val="1000"/>
              </a:spcBef>
              <a:spcAft>
                <a:spcPts val="0"/>
              </a:spcAft>
              <a:buClr>
                <a:schemeClr val="dk1"/>
              </a:buClr>
              <a:buSzPts val="2800"/>
              <a:buChar char="•"/>
            </a:pPr>
            <a:r>
              <a:rPr b="1" lang="en-US"/>
              <a:t>Logic</a:t>
            </a:r>
            <a:r>
              <a:rPr lang="en-US"/>
              <a:t> </a:t>
            </a:r>
            <a:endParaRPr/>
          </a:p>
          <a:p>
            <a:pPr indent="0" lvl="2" marL="857250" rtl="0" algn="l">
              <a:lnSpc>
                <a:spcPct val="90000"/>
              </a:lnSpc>
              <a:spcBef>
                <a:spcPts val="500"/>
              </a:spcBef>
              <a:spcAft>
                <a:spcPts val="0"/>
              </a:spcAft>
              <a:buClr>
                <a:schemeClr val="dk1"/>
              </a:buClr>
              <a:buSzPts val="3000"/>
              <a:buNone/>
            </a:pPr>
            <a:r>
              <a:rPr lang="en-US" sz="3000"/>
              <a:t>– Rule-based (rules are specified in no particular order) </a:t>
            </a:r>
            <a:endParaRPr/>
          </a:p>
          <a:p>
            <a:pPr indent="0" lvl="2" marL="857250" rtl="0" algn="l">
              <a:lnSpc>
                <a:spcPct val="90000"/>
              </a:lnSpc>
              <a:spcBef>
                <a:spcPts val="500"/>
              </a:spcBef>
              <a:spcAft>
                <a:spcPts val="0"/>
              </a:spcAft>
              <a:buClr>
                <a:schemeClr val="dk1"/>
              </a:buClr>
              <a:buSzPts val="3000"/>
              <a:buNone/>
            </a:pPr>
            <a:r>
              <a:rPr lang="en-US" sz="3000"/>
              <a:t>– Example: Prolog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idx="1" type="body"/>
          </p:nvPr>
        </p:nvSpPr>
        <p:spPr>
          <a:xfrm>
            <a:off x="838200" y="751114"/>
            <a:ext cx="10515600" cy="54258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Object-oriented </a:t>
            </a:r>
            <a:endParaRPr/>
          </a:p>
          <a:p>
            <a:pPr indent="-228600" lvl="1" marL="685800" rtl="0" algn="l">
              <a:lnSpc>
                <a:spcPct val="90000"/>
              </a:lnSpc>
              <a:spcBef>
                <a:spcPts val="500"/>
              </a:spcBef>
              <a:spcAft>
                <a:spcPts val="0"/>
              </a:spcAft>
              <a:buClr>
                <a:schemeClr val="dk1"/>
              </a:buClr>
              <a:buSzPts val="2400"/>
              <a:buChar char="•"/>
            </a:pPr>
            <a:r>
              <a:rPr lang="en-US"/>
              <a:t>– Data abstraction, inheritance, late binding </a:t>
            </a:r>
            <a:endParaRPr/>
          </a:p>
          <a:p>
            <a:pPr indent="-228600" lvl="1" marL="685800" rtl="0" algn="l">
              <a:lnSpc>
                <a:spcPct val="90000"/>
              </a:lnSpc>
              <a:spcBef>
                <a:spcPts val="500"/>
              </a:spcBef>
              <a:spcAft>
                <a:spcPts val="0"/>
              </a:spcAft>
              <a:buClr>
                <a:schemeClr val="dk1"/>
              </a:buClr>
              <a:buSzPts val="2400"/>
              <a:buChar char="•"/>
            </a:pPr>
            <a:r>
              <a:rPr lang="en-US"/>
              <a:t>– Examples: Java, C++ </a:t>
            </a:r>
            <a:endParaRPr/>
          </a:p>
          <a:p>
            <a:pPr indent="-228600" lvl="0" marL="228600" rtl="0" algn="l">
              <a:lnSpc>
                <a:spcPct val="90000"/>
              </a:lnSpc>
              <a:spcBef>
                <a:spcPts val="1000"/>
              </a:spcBef>
              <a:spcAft>
                <a:spcPts val="0"/>
              </a:spcAft>
              <a:buClr>
                <a:schemeClr val="dk1"/>
              </a:buClr>
              <a:buSzPts val="2800"/>
              <a:buChar char="•"/>
            </a:pPr>
            <a:r>
              <a:rPr b="1" lang="en-US"/>
              <a:t>Markup </a:t>
            </a:r>
            <a:endParaRPr/>
          </a:p>
          <a:p>
            <a:pPr indent="-228600" lvl="1" marL="685800" rtl="0" algn="l">
              <a:lnSpc>
                <a:spcPct val="90000"/>
              </a:lnSpc>
              <a:spcBef>
                <a:spcPts val="500"/>
              </a:spcBef>
              <a:spcAft>
                <a:spcPts val="0"/>
              </a:spcAft>
              <a:buClr>
                <a:schemeClr val="dk1"/>
              </a:buClr>
              <a:buSzPts val="2400"/>
              <a:buChar char="•"/>
            </a:pPr>
            <a:r>
              <a:rPr lang="en-US"/>
              <a:t>– New; not a programming per se, but used to specify the layout of information </a:t>
            </a:r>
            <a:endParaRPr/>
          </a:p>
          <a:p>
            <a:pPr indent="-228600" lvl="1" marL="685800" rtl="0" algn="l">
              <a:lnSpc>
                <a:spcPct val="90000"/>
              </a:lnSpc>
              <a:spcBef>
                <a:spcPts val="500"/>
              </a:spcBef>
              <a:spcAft>
                <a:spcPts val="0"/>
              </a:spcAft>
              <a:buClr>
                <a:schemeClr val="dk1"/>
              </a:buClr>
              <a:buSzPts val="2400"/>
              <a:buChar char="•"/>
            </a:pPr>
            <a:r>
              <a:rPr lang="en-US"/>
              <a:t>in Web documents </a:t>
            </a:r>
            <a:endParaRPr/>
          </a:p>
          <a:p>
            <a:pPr indent="-228600" lvl="1" marL="685800" rtl="0" algn="l">
              <a:lnSpc>
                <a:spcPct val="90000"/>
              </a:lnSpc>
              <a:spcBef>
                <a:spcPts val="500"/>
              </a:spcBef>
              <a:spcAft>
                <a:spcPts val="0"/>
              </a:spcAft>
              <a:buClr>
                <a:schemeClr val="dk1"/>
              </a:buClr>
              <a:buSzPts val="2400"/>
              <a:buChar char="•"/>
            </a:pPr>
            <a:r>
              <a:rPr lang="en-US"/>
              <a:t>– Examples: XHTML, XML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Increased ability to learn new languages.</a:t>
            </a:r>
            <a:endParaRPr/>
          </a:p>
        </p:txBody>
      </p:sp>
      <p:sp>
        <p:nvSpPr>
          <p:cNvPr id="113" name="Google Shape;1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Computer programming is still a relatively young discipline, and design methodologies, software development tools, and programming languages are still in a state of continuous evolution. </a:t>
            </a:r>
            <a:endParaRPr/>
          </a:p>
          <a:p>
            <a:pPr indent="-228600" lvl="0" marL="228600" rtl="0" algn="just">
              <a:lnSpc>
                <a:spcPct val="90000"/>
              </a:lnSpc>
              <a:spcBef>
                <a:spcPts val="1000"/>
              </a:spcBef>
              <a:spcAft>
                <a:spcPts val="0"/>
              </a:spcAft>
              <a:buClr>
                <a:schemeClr val="dk1"/>
              </a:buClr>
              <a:buSzPts val="2400"/>
              <a:buChar char="•"/>
            </a:pPr>
            <a:r>
              <a:rPr lang="en-US" sz="2400"/>
              <a:t>This makes software development an exciting profession, but it also means that continuous learning is essential. </a:t>
            </a:r>
            <a:endParaRPr/>
          </a:p>
          <a:p>
            <a:pPr indent="-228600" lvl="0" marL="228600" rtl="0" algn="just">
              <a:lnSpc>
                <a:spcPct val="90000"/>
              </a:lnSpc>
              <a:spcBef>
                <a:spcPts val="1000"/>
              </a:spcBef>
              <a:spcAft>
                <a:spcPts val="0"/>
              </a:spcAft>
              <a:buClr>
                <a:schemeClr val="dk1"/>
              </a:buClr>
              <a:buSzPts val="2400"/>
              <a:buChar char="•"/>
            </a:pPr>
            <a:r>
              <a:rPr lang="en-US" sz="2400"/>
              <a:t>The process of learning a new programming language can be lengthy and difficult, especially for someone who is comfortable with only one or two languages and has never examined programming language concepts in general.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838200" y="365126"/>
            <a:ext cx="10515600" cy="52750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a:solidFill>
                  <a:srgbClr val="FF0000"/>
                </a:solidFill>
              </a:rPr>
              <a:t>Language Design Trade-Offs </a:t>
            </a:r>
            <a:endParaRPr/>
          </a:p>
        </p:txBody>
      </p:sp>
      <p:sp>
        <p:nvSpPr>
          <p:cNvPr id="371" name="Google Shape;371;p51"/>
          <p:cNvSpPr txBox="1"/>
          <p:nvPr>
            <p:ph idx="1" type="body"/>
          </p:nvPr>
        </p:nvSpPr>
        <p:spPr>
          <a:xfrm>
            <a:off x="838200" y="1132114"/>
            <a:ext cx="10515600" cy="53607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The programming language evaluation criteria provides a framework for language design.  But that framework is self-contradictory. </a:t>
            </a:r>
            <a:endParaRPr/>
          </a:p>
          <a:p>
            <a:pPr indent="-228600" lvl="0" marL="228600" rtl="0" algn="just">
              <a:lnSpc>
                <a:spcPct val="90000"/>
              </a:lnSpc>
              <a:spcBef>
                <a:spcPts val="1000"/>
              </a:spcBef>
              <a:spcAft>
                <a:spcPts val="0"/>
              </a:spcAft>
              <a:buClr>
                <a:schemeClr val="dk1"/>
              </a:buClr>
              <a:buSzPts val="2600"/>
              <a:buChar char="•"/>
            </a:pPr>
            <a:r>
              <a:rPr b="1" lang="en-US" sz="2600"/>
              <a:t>Reliability vs. cost of execution </a:t>
            </a:r>
            <a:endParaRPr/>
          </a:p>
          <a:p>
            <a:pPr indent="-228600" lvl="1" marL="685800" rtl="0" algn="just">
              <a:lnSpc>
                <a:spcPct val="90000"/>
              </a:lnSpc>
              <a:spcBef>
                <a:spcPts val="500"/>
              </a:spcBef>
              <a:spcAft>
                <a:spcPts val="0"/>
              </a:spcAft>
              <a:buClr>
                <a:schemeClr val="dk1"/>
              </a:buClr>
              <a:buSzPts val="2600"/>
              <a:buChar char="•"/>
            </a:pPr>
            <a:r>
              <a:rPr lang="en-US" sz="2600"/>
              <a:t>Two criteria that conflict are reliability and cost of execution. </a:t>
            </a:r>
            <a:endParaRPr/>
          </a:p>
          <a:p>
            <a:pPr indent="-228600" lvl="1" marL="685800" rtl="0" algn="just">
              <a:lnSpc>
                <a:spcPct val="90000"/>
              </a:lnSpc>
              <a:spcBef>
                <a:spcPts val="500"/>
              </a:spcBef>
              <a:spcAft>
                <a:spcPts val="0"/>
              </a:spcAft>
              <a:buClr>
                <a:schemeClr val="dk1"/>
              </a:buClr>
              <a:buSzPts val="2600"/>
              <a:buChar char="•"/>
            </a:pPr>
            <a:r>
              <a:rPr lang="en-US" sz="2600"/>
              <a:t>Example: Java demands all references to array elements be checked for proper indexing but that leads to increased execution costs when compared to C.</a:t>
            </a:r>
            <a:endParaRPr/>
          </a:p>
          <a:p>
            <a:pPr indent="-228600" lvl="0" marL="228600" rtl="0" algn="just">
              <a:lnSpc>
                <a:spcPct val="90000"/>
              </a:lnSpc>
              <a:spcBef>
                <a:spcPts val="1000"/>
              </a:spcBef>
              <a:spcAft>
                <a:spcPts val="0"/>
              </a:spcAft>
              <a:buClr>
                <a:schemeClr val="dk1"/>
              </a:buClr>
              <a:buSzPts val="2600"/>
              <a:buChar char="•"/>
            </a:pPr>
            <a:r>
              <a:rPr b="1" lang="en-US" sz="2600"/>
              <a:t> Readability vs. writability </a:t>
            </a:r>
            <a:endParaRPr/>
          </a:p>
          <a:p>
            <a:pPr indent="-228600" lvl="1" marL="685800" rtl="0" algn="just">
              <a:lnSpc>
                <a:spcPct val="90000"/>
              </a:lnSpc>
              <a:spcBef>
                <a:spcPts val="500"/>
              </a:spcBef>
              <a:spcAft>
                <a:spcPts val="0"/>
              </a:spcAft>
              <a:buClr>
                <a:schemeClr val="dk1"/>
              </a:buClr>
              <a:buSzPts val="2600"/>
              <a:buChar char="•"/>
            </a:pPr>
            <a:r>
              <a:rPr lang="en-US" sz="2600"/>
              <a:t>Another conflicting criteria </a:t>
            </a:r>
            <a:endParaRPr/>
          </a:p>
          <a:p>
            <a:pPr indent="-228600" lvl="1" marL="685800" rtl="0" algn="just">
              <a:lnSpc>
                <a:spcPct val="90000"/>
              </a:lnSpc>
              <a:spcBef>
                <a:spcPts val="500"/>
              </a:spcBef>
              <a:spcAft>
                <a:spcPts val="0"/>
              </a:spcAft>
              <a:buClr>
                <a:schemeClr val="dk1"/>
              </a:buClr>
              <a:buSzPts val="2600"/>
              <a:buChar char="•"/>
            </a:pPr>
            <a:r>
              <a:rPr lang="en-US" sz="2600"/>
              <a:t>Example: APL provides many powerful operators (and a large number of new symbols), allowing complex computations to be written in a compact program but at the cost of poor readability.</a:t>
            </a:r>
            <a:endParaRPr sz="2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idx="1" type="body"/>
          </p:nvPr>
        </p:nvSpPr>
        <p:spPr>
          <a:xfrm>
            <a:off x="838200" y="827314"/>
            <a:ext cx="10515600" cy="53496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 </a:t>
            </a:r>
            <a:r>
              <a:rPr b="1" lang="en-US" sz="3200"/>
              <a:t>Writability (flexibility) vs. reliability </a:t>
            </a:r>
            <a:endParaRPr/>
          </a:p>
          <a:p>
            <a:pPr indent="-228600" lvl="1" marL="685800" rtl="0" algn="l">
              <a:lnSpc>
                <a:spcPct val="90000"/>
              </a:lnSpc>
              <a:spcBef>
                <a:spcPts val="500"/>
              </a:spcBef>
              <a:spcAft>
                <a:spcPts val="0"/>
              </a:spcAft>
              <a:buClr>
                <a:schemeClr val="dk1"/>
              </a:buClr>
              <a:buSzPts val="2800"/>
              <a:buChar char="•"/>
            </a:pPr>
            <a:r>
              <a:rPr lang="en-US" sz="2800"/>
              <a:t> Another conflicting criteria </a:t>
            </a:r>
            <a:endParaRPr/>
          </a:p>
          <a:p>
            <a:pPr indent="-228600" lvl="1" marL="685800" rtl="0" algn="l">
              <a:lnSpc>
                <a:spcPct val="90000"/>
              </a:lnSpc>
              <a:spcBef>
                <a:spcPts val="500"/>
              </a:spcBef>
              <a:spcAft>
                <a:spcPts val="0"/>
              </a:spcAft>
              <a:buClr>
                <a:schemeClr val="dk1"/>
              </a:buClr>
              <a:buSzPts val="2800"/>
              <a:buChar char="•"/>
            </a:pPr>
            <a:r>
              <a:rPr lang="en-US" sz="2800"/>
              <a:t> Example: C++ pointers are powerful and very flexible but not reliably used</a:t>
            </a:r>
            <a:endParaRPr sz="2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Implementation Methods</a:t>
            </a:r>
            <a:endParaRPr/>
          </a:p>
        </p:txBody>
      </p:sp>
      <p:sp>
        <p:nvSpPr>
          <p:cNvPr id="382" name="Google Shape;382;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Compilation</a:t>
            </a:r>
            <a:r>
              <a:rPr lang="en-US"/>
              <a:t> </a:t>
            </a:r>
            <a:endParaRPr/>
          </a:p>
          <a:p>
            <a:pPr indent="-228600" lvl="1" marL="685800" rtl="0" algn="l">
              <a:lnSpc>
                <a:spcPct val="90000"/>
              </a:lnSpc>
              <a:spcBef>
                <a:spcPts val="500"/>
              </a:spcBef>
              <a:spcAft>
                <a:spcPts val="0"/>
              </a:spcAft>
              <a:buClr>
                <a:schemeClr val="dk1"/>
              </a:buClr>
              <a:buSzPts val="2800"/>
              <a:buChar char="•"/>
            </a:pPr>
            <a:r>
              <a:rPr lang="en-US" sz="2800"/>
              <a:t> Programs are translated into machine language </a:t>
            </a:r>
            <a:endParaRPr/>
          </a:p>
          <a:p>
            <a:pPr indent="-228600" lvl="0" marL="228600" rtl="0" algn="l">
              <a:lnSpc>
                <a:spcPct val="90000"/>
              </a:lnSpc>
              <a:spcBef>
                <a:spcPts val="1000"/>
              </a:spcBef>
              <a:spcAft>
                <a:spcPts val="0"/>
              </a:spcAft>
              <a:buClr>
                <a:schemeClr val="dk1"/>
              </a:buClr>
              <a:buSzPts val="2800"/>
              <a:buChar char="•"/>
            </a:pPr>
            <a:r>
              <a:rPr lang="en-US"/>
              <a:t> </a:t>
            </a:r>
            <a:r>
              <a:rPr b="1" lang="en-US"/>
              <a:t>Pure Interpretation </a:t>
            </a:r>
            <a:endParaRPr/>
          </a:p>
          <a:p>
            <a:pPr indent="-228600" lvl="1" marL="685800" rtl="0" algn="l">
              <a:lnSpc>
                <a:spcPct val="90000"/>
              </a:lnSpc>
              <a:spcBef>
                <a:spcPts val="500"/>
              </a:spcBef>
              <a:spcAft>
                <a:spcPts val="0"/>
              </a:spcAft>
              <a:buClr>
                <a:schemeClr val="dk1"/>
              </a:buClr>
              <a:buSzPts val="2800"/>
              <a:buChar char="•"/>
            </a:pPr>
            <a:r>
              <a:rPr lang="en-US" sz="2800"/>
              <a:t> Programs are interpreted by another program known as an interpreter </a:t>
            </a:r>
            <a:endParaRPr/>
          </a:p>
          <a:p>
            <a:pPr indent="-228600" lvl="0" marL="228600" rtl="0" algn="l">
              <a:lnSpc>
                <a:spcPct val="90000"/>
              </a:lnSpc>
              <a:spcBef>
                <a:spcPts val="1000"/>
              </a:spcBef>
              <a:spcAft>
                <a:spcPts val="0"/>
              </a:spcAft>
              <a:buClr>
                <a:schemeClr val="dk1"/>
              </a:buClr>
              <a:buSzPts val="2800"/>
              <a:buChar char="•"/>
            </a:pPr>
            <a:r>
              <a:rPr b="1" lang="en-US"/>
              <a:t> Hybrid Implementation Systems </a:t>
            </a:r>
            <a:endParaRPr/>
          </a:p>
          <a:p>
            <a:pPr indent="-228600" lvl="1" marL="685800" rtl="0" algn="l">
              <a:lnSpc>
                <a:spcPct val="90000"/>
              </a:lnSpc>
              <a:spcBef>
                <a:spcPts val="500"/>
              </a:spcBef>
              <a:spcAft>
                <a:spcPts val="0"/>
              </a:spcAft>
              <a:buClr>
                <a:schemeClr val="dk1"/>
              </a:buClr>
              <a:buSzPts val="2800"/>
              <a:buChar char="•"/>
            </a:pPr>
            <a:r>
              <a:rPr lang="en-US" sz="2800"/>
              <a:t> A compromise between compilers and pure interpreters </a:t>
            </a:r>
            <a:endParaRPr sz="2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838200" y="365125"/>
            <a:ext cx="10515600" cy="52184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Compilation</a:t>
            </a:r>
            <a:endParaRPr/>
          </a:p>
        </p:txBody>
      </p:sp>
      <p:sp>
        <p:nvSpPr>
          <p:cNvPr id="388" name="Google Shape;388;p54"/>
          <p:cNvSpPr txBox="1"/>
          <p:nvPr>
            <p:ph idx="1" type="body"/>
          </p:nvPr>
        </p:nvSpPr>
        <p:spPr>
          <a:xfrm>
            <a:off x="838200" y="1197864"/>
            <a:ext cx="10515600" cy="49790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Translate high-level program (source language) into machine code (machine </a:t>
            </a:r>
            <a:endParaRPr/>
          </a:p>
          <a:p>
            <a:pPr indent="-228600" lvl="0" marL="228600" rtl="0" algn="l">
              <a:lnSpc>
                <a:spcPct val="90000"/>
              </a:lnSpc>
              <a:spcBef>
                <a:spcPts val="1000"/>
              </a:spcBef>
              <a:spcAft>
                <a:spcPts val="0"/>
              </a:spcAft>
              <a:buClr>
                <a:schemeClr val="dk1"/>
              </a:buClr>
              <a:buSzPts val="2800"/>
              <a:buChar char="•"/>
            </a:pPr>
            <a:r>
              <a:rPr lang="en-US"/>
              <a:t>language) </a:t>
            </a:r>
            <a:endParaRPr/>
          </a:p>
          <a:p>
            <a:pPr indent="-228600" lvl="0" marL="228600" rtl="0" algn="l">
              <a:lnSpc>
                <a:spcPct val="90000"/>
              </a:lnSpc>
              <a:spcBef>
                <a:spcPts val="1000"/>
              </a:spcBef>
              <a:spcAft>
                <a:spcPts val="0"/>
              </a:spcAft>
              <a:buClr>
                <a:schemeClr val="dk1"/>
              </a:buClr>
              <a:buSzPts val="2800"/>
              <a:buChar char="•"/>
            </a:pPr>
            <a:r>
              <a:rPr lang="en-US"/>
              <a:t>Slow translation, fast execution </a:t>
            </a:r>
            <a:endParaRPr/>
          </a:p>
          <a:p>
            <a:pPr indent="-228600" lvl="0" marL="228600" rtl="0" algn="l">
              <a:lnSpc>
                <a:spcPct val="90000"/>
              </a:lnSpc>
              <a:spcBef>
                <a:spcPts val="1000"/>
              </a:spcBef>
              <a:spcAft>
                <a:spcPts val="0"/>
              </a:spcAft>
              <a:buClr>
                <a:schemeClr val="dk1"/>
              </a:buClr>
              <a:buSzPts val="2800"/>
              <a:buChar char="•"/>
            </a:pPr>
            <a:r>
              <a:rPr lang="en-US"/>
              <a:t> Compilation process has several phases: </a:t>
            </a:r>
            <a:endParaRPr/>
          </a:p>
          <a:p>
            <a:pPr indent="-228600" lvl="1" marL="685800" rtl="0" algn="l">
              <a:lnSpc>
                <a:spcPct val="90000"/>
              </a:lnSpc>
              <a:spcBef>
                <a:spcPts val="500"/>
              </a:spcBef>
              <a:spcAft>
                <a:spcPts val="0"/>
              </a:spcAft>
              <a:buClr>
                <a:schemeClr val="dk1"/>
              </a:buClr>
              <a:buSzPts val="2400"/>
              <a:buChar char="•"/>
            </a:pPr>
            <a:r>
              <a:rPr b="1" lang="en-US"/>
              <a:t> lexical analysis</a:t>
            </a:r>
            <a:r>
              <a:rPr lang="en-US"/>
              <a:t>: converts characters in the source program into lexical units </a:t>
            </a:r>
            <a:endParaRPr/>
          </a:p>
          <a:p>
            <a:pPr indent="-228600" lvl="1" marL="685800" rtl="0" algn="l">
              <a:lnSpc>
                <a:spcPct val="90000"/>
              </a:lnSpc>
              <a:spcBef>
                <a:spcPts val="500"/>
              </a:spcBef>
              <a:spcAft>
                <a:spcPts val="0"/>
              </a:spcAft>
              <a:buClr>
                <a:schemeClr val="dk1"/>
              </a:buClr>
              <a:buSzPts val="2400"/>
              <a:buChar char="•"/>
            </a:pPr>
            <a:r>
              <a:rPr lang="en-US"/>
              <a:t> </a:t>
            </a:r>
            <a:r>
              <a:rPr b="1" lang="en-US"/>
              <a:t>syntax analysis</a:t>
            </a:r>
            <a:r>
              <a:rPr lang="en-US"/>
              <a:t>: transforms lexical units into parse trees which represent the syntactic structure of program </a:t>
            </a:r>
            <a:endParaRPr/>
          </a:p>
          <a:p>
            <a:pPr indent="-228600" lvl="1" marL="685800" rtl="0" algn="l">
              <a:lnSpc>
                <a:spcPct val="90000"/>
              </a:lnSpc>
              <a:spcBef>
                <a:spcPts val="500"/>
              </a:spcBef>
              <a:spcAft>
                <a:spcPts val="0"/>
              </a:spcAft>
              <a:buClr>
                <a:schemeClr val="dk1"/>
              </a:buClr>
              <a:buSzPts val="2400"/>
              <a:buChar char="•"/>
            </a:pPr>
            <a:r>
              <a:rPr lang="en-US"/>
              <a:t> </a:t>
            </a:r>
            <a:r>
              <a:rPr b="1" lang="en-US"/>
              <a:t>Semantics analysis</a:t>
            </a:r>
            <a:r>
              <a:rPr lang="en-US"/>
              <a:t>: generate intermediate code </a:t>
            </a:r>
            <a:endParaRPr/>
          </a:p>
          <a:p>
            <a:pPr indent="-228600" lvl="1" marL="685800" rtl="0" algn="l">
              <a:lnSpc>
                <a:spcPct val="90000"/>
              </a:lnSpc>
              <a:spcBef>
                <a:spcPts val="500"/>
              </a:spcBef>
              <a:spcAft>
                <a:spcPts val="0"/>
              </a:spcAft>
              <a:buClr>
                <a:schemeClr val="dk1"/>
              </a:buClr>
              <a:buSzPts val="2400"/>
              <a:buChar char="•"/>
            </a:pPr>
            <a:r>
              <a:rPr lang="en-US"/>
              <a:t> </a:t>
            </a:r>
            <a:r>
              <a:rPr b="1" lang="en-US"/>
              <a:t>code generation</a:t>
            </a:r>
            <a:r>
              <a:rPr lang="en-US"/>
              <a:t>: machine code is generated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5"/>
          <p:cNvPicPr preferRelativeResize="0"/>
          <p:nvPr>
            <p:ph idx="1" type="body"/>
          </p:nvPr>
        </p:nvPicPr>
        <p:blipFill rotWithShape="1">
          <a:blip r:embed="rId3">
            <a:alphaModFix/>
          </a:blip>
          <a:srcRect b="0" l="0" r="0" t="0"/>
          <a:stretch/>
        </p:blipFill>
        <p:spPr>
          <a:xfrm>
            <a:off x="2031825" y="0"/>
            <a:ext cx="6316307" cy="69052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6"/>
          <p:cNvPicPr preferRelativeResize="0"/>
          <p:nvPr>
            <p:ph idx="1" type="body"/>
          </p:nvPr>
        </p:nvPicPr>
        <p:blipFill rotWithShape="1">
          <a:blip r:embed="rId3">
            <a:alphaModFix/>
          </a:blip>
          <a:srcRect b="0" l="0" r="0" t="0"/>
          <a:stretch/>
        </p:blipFill>
        <p:spPr>
          <a:xfrm>
            <a:off x="3666744" y="243684"/>
            <a:ext cx="6720840" cy="669224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Additional Compilation Terminologies</a:t>
            </a:r>
            <a:endParaRPr/>
          </a:p>
        </p:txBody>
      </p:sp>
      <p:sp>
        <p:nvSpPr>
          <p:cNvPr id="404" name="Google Shape;404;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b="1" lang="en-US"/>
              <a:t>Load module (executable image)</a:t>
            </a:r>
            <a:r>
              <a:rPr lang="en-US"/>
              <a:t>:</a:t>
            </a:r>
            <a:r>
              <a:rPr b="1" lang="en-US"/>
              <a:t> </a:t>
            </a:r>
            <a:r>
              <a:rPr lang="en-US"/>
              <a:t>the user and system code together is called load module.</a:t>
            </a:r>
            <a:endParaRPr/>
          </a:p>
          <a:p>
            <a:pPr indent="-228600" lvl="0" marL="228600" rtl="0" algn="l">
              <a:lnSpc>
                <a:spcPct val="150000"/>
              </a:lnSpc>
              <a:spcBef>
                <a:spcPts val="1000"/>
              </a:spcBef>
              <a:spcAft>
                <a:spcPts val="0"/>
              </a:spcAft>
              <a:buClr>
                <a:schemeClr val="dk1"/>
              </a:buClr>
              <a:buSzPts val="2800"/>
              <a:buChar char="•"/>
            </a:pPr>
            <a:r>
              <a:rPr b="1" lang="en-US"/>
              <a:t>Linking and loading</a:t>
            </a:r>
            <a:r>
              <a:rPr lang="en-US"/>
              <a:t>: the process of collecting system program and linking them to user program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Execution of Machine Code</a:t>
            </a:r>
            <a:endParaRPr/>
          </a:p>
        </p:txBody>
      </p:sp>
      <p:pic>
        <p:nvPicPr>
          <p:cNvPr id="410" name="Google Shape;410;p58"/>
          <p:cNvPicPr preferRelativeResize="0"/>
          <p:nvPr>
            <p:ph idx="1" type="body"/>
          </p:nvPr>
        </p:nvPicPr>
        <p:blipFill rotWithShape="1">
          <a:blip r:embed="rId3">
            <a:alphaModFix/>
          </a:blip>
          <a:srcRect b="0" l="0" r="0" t="0"/>
          <a:stretch/>
        </p:blipFill>
        <p:spPr>
          <a:xfrm>
            <a:off x="765969" y="1993393"/>
            <a:ext cx="9922794" cy="330330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Von Neumann Bottleneck</a:t>
            </a:r>
            <a:endParaRPr/>
          </a:p>
        </p:txBody>
      </p:sp>
      <p:sp>
        <p:nvSpPr>
          <p:cNvPr id="416" name="Google Shape;416;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Connection speed between a computer‘s memory and its processor determines the speed of a computer </a:t>
            </a:r>
            <a:endParaRPr/>
          </a:p>
          <a:p>
            <a:pPr indent="-228600" lvl="0" marL="228600" rtl="0" algn="just">
              <a:lnSpc>
                <a:spcPct val="90000"/>
              </a:lnSpc>
              <a:spcBef>
                <a:spcPts val="1000"/>
              </a:spcBef>
              <a:spcAft>
                <a:spcPts val="0"/>
              </a:spcAft>
              <a:buClr>
                <a:schemeClr val="dk1"/>
              </a:buClr>
              <a:buSzPts val="2800"/>
              <a:buChar char="•"/>
            </a:pPr>
            <a:r>
              <a:rPr lang="en-US"/>
              <a:t>Program instructions often can be executed a lot faster than the above  connection speed; </a:t>
            </a:r>
            <a:endParaRPr/>
          </a:p>
          <a:p>
            <a:pPr indent="-228600" lvl="0" marL="228600" rtl="0" algn="just">
              <a:lnSpc>
                <a:spcPct val="90000"/>
              </a:lnSpc>
              <a:spcBef>
                <a:spcPts val="1000"/>
              </a:spcBef>
              <a:spcAft>
                <a:spcPts val="0"/>
              </a:spcAft>
              <a:buClr>
                <a:schemeClr val="dk1"/>
              </a:buClr>
              <a:buSzPts val="2800"/>
              <a:buChar char="•"/>
            </a:pPr>
            <a:r>
              <a:rPr lang="en-US"/>
              <a:t>the connection speed thus results in a bottleneck known </a:t>
            </a:r>
            <a:r>
              <a:rPr b="1" lang="en-US"/>
              <a:t>as von Neumann bottleneck</a:t>
            </a:r>
            <a:r>
              <a:rPr lang="en-US"/>
              <a:t>; </a:t>
            </a:r>
            <a:endParaRPr/>
          </a:p>
          <a:p>
            <a:pPr indent="-228600" lvl="0" marL="228600" rtl="0" algn="just">
              <a:lnSpc>
                <a:spcPct val="90000"/>
              </a:lnSpc>
              <a:spcBef>
                <a:spcPts val="1000"/>
              </a:spcBef>
              <a:spcAft>
                <a:spcPts val="0"/>
              </a:spcAft>
              <a:buClr>
                <a:schemeClr val="dk1"/>
              </a:buClr>
              <a:buSzPts val="2800"/>
              <a:buChar char="•"/>
            </a:pPr>
            <a:r>
              <a:rPr lang="en-US"/>
              <a:t>it is the primary limiting factor in the speed  of computers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838200" y="365125"/>
            <a:ext cx="10515600" cy="90589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Pure Interpretation </a:t>
            </a:r>
            <a:endParaRPr/>
          </a:p>
        </p:txBody>
      </p:sp>
      <p:sp>
        <p:nvSpPr>
          <p:cNvPr id="422" name="Google Shape;422;p60"/>
          <p:cNvSpPr txBox="1"/>
          <p:nvPr>
            <p:ph idx="1" type="body"/>
          </p:nvPr>
        </p:nvSpPr>
        <p:spPr>
          <a:xfrm>
            <a:off x="838200" y="1545336"/>
            <a:ext cx="10515600" cy="46316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Programs are interpreted by another program called an interpreter, with no translation whatever</a:t>
            </a:r>
            <a:endParaRPr/>
          </a:p>
          <a:p>
            <a:pPr indent="-228600" lvl="0" marL="228600" rtl="0" algn="just">
              <a:lnSpc>
                <a:spcPct val="90000"/>
              </a:lnSpc>
              <a:spcBef>
                <a:spcPts val="1000"/>
              </a:spcBef>
              <a:spcAft>
                <a:spcPts val="0"/>
              </a:spcAft>
              <a:buClr>
                <a:schemeClr val="dk1"/>
              </a:buClr>
              <a:buSzPts val="2800"/>
              <a:buChar char="•"/>
            </a:pPr>
            <a:r>
              <a:rPr lang="en-US"/>
              <a:t>Pure interpretation has the advantage of allowing easy implementation of many source-level debugging operations, because all run-time error messages can refer to source-level units.</a:t>
            </a:r>
            <a:endParaRPr/>
          </a:p>
          <a:p>
            <a:pPr indent="-228600" lvl="0" marL="228600" rtl="0" algn="just">
              <a:lnSpc>
                <a:spcPct val="90000"/>
              </a:lnSpc>
              <a:spcBef>
                <a:spcPts val="1000"/>
              </a:spcBef>
              <a:spcAft>
                <a:spcPts val="0"/>
              </a:spcAft>
              <a:buClr>
                <a:schemeClr val="dk1"/>
              </a:buClr>
              <a:buSzPts val="2800"/>
              <a:buChar char="•"/>
            </a:pPr>
            <a:r>
              <a:rPr lang="en-US"/>
              <a:t>For example, if an array index is found to be out of range, the error message can easily indicate the source line and the name of the array. </a:t>
            </a:r>
            <a:endParaRPr/>
          </a:p>
          <a:p>
            <a:pPr indent="-228600" lvl="0" marL="228600" rtl="0" algn="just">
              <a:lnSpc>
                <a:spcPct val="90000"/>
              </a:lnSpc>
              <a:spcBef>
                <a:spcPts val="1000"/>
              </a:spcBef>
              <a:spcAft>
                <a:spcPts val="0"/>
              </a:spcAft>
              <a:buClr>
                <a:schemeClr val="dk1"/>
              </a:buClr>
              <a:buSzPts val="2800"/>
              <a:buChar char="•"/>
            </a:pPr>
            <a:r>
              <a:rPr lang="en-US"/>
              <a:t>This method has the serious disadvantage that execution is </a:t>
            </a:r>
            <a:r>
              <a:rPr b="1" lang="en-US"/>
              <a:t>10 to 100 times slower than in compiled systems.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9" name="Google Shape;1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Once a thorough understanding of the fundamental concepts of languages is acquired, it becomes far easier to see how these concepts are incorporated into the design of the language being learned.</a:t>
            </a:r>
            <a:endParaRPr sz="2400"/>
          </a:p>
          <a:p>
            <a:pPr indent="-228600" lvl="0" marL="228600" rtl="0" algn="just">
              <a:lnSpc>
                <a:spcPct val="90000"/>
              </a:lnSpc>
              <a:spcBef>
                <a:spcPts val="1000"/>
              </a:spcBef>
              <a:spcAft>
                <a:spcPts val="0"/>
              </a:spcAft>
              <a:buClr>
                <a:schemeClr val="dk1"/>
              </a:buClr>
              <a:buSzPts val="2400"/>
              <a:buChar char="•"/>
            </a:pPr>
            <a:r>
              <a:rPr lang="en-US" sz="2400"/>
              <a:t>For example, programmers who understand the concepts of object-oriented programming will have a much easier time learning Java  than those who have never used those concepts</a:t>
            </a:r>
            <a:endParaRPr/>
          </a:p>
          <a:p>
            <a:pPr indent="-228600" lvl="0" marL="228600" rtl="0" algn="just">
              <a:lnSpc>
                <a:spcPct val="90000"/>
              </a:lnSpc>
              <a:spcBef>
                <a:spcPts val="1000"/>
              </a:spcBef>
              <a:spcAft>
                <a:spcPts val="0"/>
              </a:spcAft>
              <a:buClr>
                <a:schemeClr val="dk1"/>
              </a:buClr>
              <a:buSzPts val="2400"/>
              <a:buChar char="•"/>
            </a:pPr>
            <a:r>
              <a:rPr lang="en-US" sz="2400"/>
              <a:t>The TIOBE Programming Community issues an index that is an indicator of the relative popularity of programming languages.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1"/>
          <p:cNvSpPr txBox="1"/>
          <p:nvPr>
            <p:ph idx="1" type="body"/>
          </p:nvPr>
        </p:nvSpPr>
        <p:spPr>
          <a:xfrm>
            <a:off x="838200" y="585216"/>
            <a:ext cx="10515600" cy="559174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primary  source of this slowness is the decoding of the high-level language statements, which are far more complex than machine language instructions</a:t>
            </a:r>
            <a:endParaRPr/>
          </a:p>
          <a:p>
            <a:pPr indent="-228600" lvl="0" marL="228600" rtl="0" algn="just">
              <a:lnSpc>
                <a:spcPct val="90000"/>
              </a:lnSpc>
              <a:spcBef>
                <a:spcPts val="1000"/>
              </a:spcBef>
              <a:spcAft>
                <a:spcPts val="0"/>
              </a:spcAft>
              <a:buClr>
                <a:schemeClr val="dk1"/>
              </a:buClr>
              <a:buSzPts val="2800"/>
              <a:buChar char="•"/>
            </a:pPr>
            <a:r>
              <a:rPr lang="en-US"/>
              <a:t>Regardless of how many times a statement is executed, it must be decoded every time</a:t>
            </a:r>
            <a:endParaRPr/>
          </a:p>
          <a:p>
            <a:pPr indent="-228600" lvl="0" marL="228600" rtl="0" algn="just">
              <a:lnSpc>
                <a:spcPct val="90000"/>
              </a:lnSpc>
              <a:spcBef>
                <a:spcPts val="1000"/>
              </a:spcBef>
              <a:spcAft>
                <a:spcPts val="0"/>
              </a:spcAft>
              <a:buClr>
                <a:schemeClr val="dk1"/>
              </a:buClr>
              <a:buSzPts val="2800"/>
              <a:buChar char="•"/>
            </a:pPr>
            <a:r>
              <a:rPr lang="en-US"/>
              <a:t> Another disadvantage of pure interpretation is that it often </a:t>
            </a:r>
            <a:r>
              <a:rPr b="1" lang="en-US"/>
              <a:t>requires more space</a:t>
            </a:r>
            <a:r>
              <a:rPr lang="en-US"/>
              <a:t>. </a:t>
            </a:r>
            <a:endParaRPr/>
          </a:p>
          <a:p>
            <a:pPr indent="-228600" lvl="0" marL="228600" rtl="0" algn="just">
              <a:lnSpc>
                <a:spcPct val="90000"/>
              </a:lnSpc>
              <a:spcBef>
                <a:spcPts val="1000"/>
              </a:spcBef>
              <a:spcAft>
                <a:spcPts val="0"/>
              </a:spcAft>
              <a:buClr>
                <a:schemeClr val="dk1"/>
              </a:buClr>
              <a:buSzPts val="2800"/>
              <a:buChar char="•"/>
            </a:pPr>
            <a:r>
              <a:rPr lang="en-US"/>
              <a:t>In addition to the source program, the symbol table must be present during interpretation. Furthermore, the source program may be stored in a form designed for easy access and modification rather than one that provides for minimal size.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62"/>
          <p:cNvPicPr preferRelativeResize="0"/>
          <p:nvPr>
            <p:ph idx="1" type="body"/>
          </p:nvPr>
        </p:nvPicPr>
        <p:blipFill rotWithShape="1">
          <a:blip r:embed="rId3">
            <a:alphaModFix/>
          </a:blip>
          <a:srcRect b="0" l="0" r="0" t="0"/>
          <a:stretch/>
        </p:blipFill>
        <p:spPr>
          <a:xfrm>
            <a:off x="2684345" y="472312"/>
            <a:ext cx="7624603" cy="533412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Hybrid Implementation Systems</a:t>
            </a:r>
            <a:endParaRPr/>
          </a:p>
        </p:txBody>
      </p:sp>
      <p:sp>
        <p:nvSpPr>
          <p:cNvPr id="438" name="Google Shape;438;p63"/>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Some language implementation systems are a compromise between compilers and pure interpreters; </a:t>
            </a:r>
            <a:endParaRPr/>
          </a:p>
          <a:p>
            <a:pPr indent="-228600" lvl="0" marL="228600" rtl="0" algn="just">
              <a:lnSpc>
                <a:spcPct val="90000"/>
              </a:lnSpc>
              <a:spcBef>
                <a:spcPts val="1000"/>
              </a:spcBef>
              <a:spcAft>
                <a:spcPts val="0"/>
              </a:spcAft>
              <a:buClr>
                <a:schemeClr val="dk1"/>
              </a:buClr>
              <a:buSzPts val="2800"/>
              <a:buChar char="•"/>
            </a:pPr>
            <a:r>
              <a:rPr b="1" lang="en-US"/>
              <a:t>They translate high-level language programs to an intermediate language designed to allow easy interpretation. </a:t>
            </a:r>
            <a:endParaRPr/>
          </a:p>
          <a:p>
            <a:pPr indent="-228600" lvl="0" marL="228600" rtl="0" algn="just">
              <a:lnSpc>
                <a:spcPct val="90000"/>
              </a:lnSpc>
              <a:spcBef>
                <a:spcPts val="1000"/>
              </a:spcBef>
              <a:spcAft>
                <a:spcPts val="0"/>
              </a:spcAft>
              <a:buClr>
                <a:schemeClr val="dk1"/>
              </a:buClr>
              <a:buSzPts val="2800"/>
              <a:buChar char="•"/>
            </a:pPr>
            <a:r>
              <a:rPr lang="en-US"/>
              <a:t>This method is faster  than pure interpretation because the source language statements are decoded only once. Such implementations are called </a:t>
            </a:r>
            <a:r>
              <a:rPr b="1" lang="en-US"/>
              <a:t>hybrid implementation systems</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4" name="Google Shape;444;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5" name="Google Shape;445;p64"/>
          <p:cNvPicPr preferRelativeResize="0"/>
          <p:nvPr/>
        </p:nvPicPr>
        <p:blipFill rotWithShape="1">
          <a:blip r:embed="rId3">
            <a:alphaModFix/>
          </a:blip>
          <a:srcRect b="0" l="0" r="0" t="0"/>
          <a:stretch/>
        </p:blipFill>
        <p:spPr>
          <a:xfrm>
            <a:off x="3163919" y="-169683"/>
            <a:ext cx="4864922" cy="6858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ph idx="1" type="body"/>
          </p:nvPr>
        </p:nvSpPr>
        <p:spPr>
          <a:xfrm>
            <a:off x="838200" y="768096"/>
            <a:ext cx="10515600" cy="540886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Perl</a:t>
            </a:r>
            <a:r>
              <a:rPr lang="en-US"/>
              <a:t> is implemented with a hybrid system. Perl programs are partially compiled to detect errors before interpretation and to simplify the interpreter</a:t>
            </a:r>
            <a:endParaRPr/>
          </a:p>
          <a:p>
            <a:pPr indent="-228600" lvl="0" marL="228600" rtl="0" algn="just">
              <a:lnSpc>
                <a:spcPct val="90000"/>
              </a:lnSpc>
              <a:spcBef>
                <a:spcPts val="1000"/>
              </a:spcBef>
              <a:spcAft>
                <a:spcPts val="0"/>
              </a:spcAft>
              <a:buClr>
                <a:schemeClr val="dk1"/>
              </a:buClr>
              <a:buSzPts val="2800"/>
              <a:buChar char="•"/>
            </a:pPr>
            <a:r>
              <a:rPr lang="en-US"/>
              <a:t>Initial implementations of </a:t>
            </a:r>
            <a:r>
              <a:rPr b="1" lang="en-US"/>
              <a:t>Java</a:t>
            </a:r>
            <a:r>
              <a:rPr lang="en-US"/>
              <a:t> were all hybrid. Its intermediate form, called </a:t>
            </a:r>
            <a:r>
              <a:rPr b="1" lang="en-US"/>
              <a:t>byte code</a:t>
            </a:r>
            <a:r>
              <a:rPr lang="en-US"/>
              <a:t>, provides portability to any machine that has a byte code interpreter and an associated run-time system. </a:t>
            </a:r>
            <a:endParaRPr/>
          </a:p>
          <a:p>
            <a:pPr indent="-228600" lvl="0" marL="228600" rtl="0" algn="just">
              <a:lnSpc>
                <a:spcPct val="90000"/>
              </a:lnSpc>
              <a:spcBef>
                <a:spcPts val="1000"/>
              </a:spcBef>
              <a:spcAft>
                <a:spcPts val="0"/>
              </a:spcAft>
              <a:buClr>
                <a:schemeClr val="dk1"/>
              </a:buClr>
              <a:buSzPts val="2800"/>
              <a:buChar char="•"/>
            </a:pPr>
            <a:r>
              <a:rPr lang="en-US"/>
              <a:t>Together, these are called the Java Virtual Machine. There are now systems that translate Java byte code into machine code for faster execution.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idx="1" type="body"/>
          </p:nvPr>
        </p:nvSpPr>
        <p:spPr>
          <a:xfrm>
            <a:off x="838200" y="42659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a:t>
            </a:r>
            <a:r>
              <a:rPr b="1" lang="en-US"/>
              <a:t>Just-in-Time (JIT) </a:t>
            </a:r>
            <a:r>
              <a:rPr lang="en-US"/>
              <a:t>implementation system initially translates programs to an intermediate language. </a:t>
            </a:r>
            <a:endParaRPr/>
          </a:p>
          <a:p>
            <a:pPr indent="-228600" lvl="0" marL="228600" rtl="0" algn="just">
              <a:lnSpc>
                <a:spcPct val="90000"/>
              </a:lnSpc>
              <a:spcBef>
                <a:spcPts val="1000"/>
              </a:spcBef>
              <a:spcAft>
                <a:spcPts val="0"/>
              </a:spcAft>
              <a:buClr>
                <a:schemeClr val="dk1"/>
              </a:buClr>
              <a:buSzPts val="2800"/>
              <a:buChar char="•"/>
            </a:pPr>
            <a:r>
              <a:rPr lang="en-US"/>
              <a:t>Then, during execution, it compiles intermediate language methods into machine code when they are called. The machine code version is kept for subsequent calls. </a:t>
            </a:r>
            <a:endParaRPr/>
          </a:p>
          <a:p>
            <a:pPr indent="-228600" lvl="0" marL="228600" rtl="0" algn="just">
              <a:lnSpc>
                <a:spcPct val="90000"/>
              </a:lnSpc>
              <a:spcBef>
                <a:spcPts val="1000"/>
              </a:spcBef>
              <a:spcAft>
                <a:spcPts val="0"/>
              </a:spcAft>
              <a:buClr>
                <a:schemeClr val="dk1"/>
              </a:buClr>
              <a:buSzPts val="2800"/>
              <a:buChar char="•"/>
            </a:pPr>
            <a:r>
              <a:rPr lang="en-US"/>
              <a:t>JIT systems are now widely used for J.ava  program~aq@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Preprocessors</a:t>
            </a:r>
            <a:endParaRPr/>
          </a:p>
        </p:txBody>
      </p:sp>
      <p:sp>
        <p:nvSpPr>
          <p:cNvPr id="461" name="Google Shape;461;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Preprocessor macros (instructions) are commonly used to specify that code from another file is to be included </a:t>
            </a:r>
            <a:endParaRPr/>
          </a:p>
          <a:p>
            <a:pPr indent="-228600" lvl="0" marL="228600" rtl="0" algn="l">
              <a:lnSpc>
                <a:spcPct val="90000"/>
              </a:lnSpc>
              <a:spcBef>
                <a:spcPts val="1000"/>
              </a:spcBef>
              <a:spcAft>
                <a:spcPts val="0"/>
              </a:spcAft>
              <a:buClr>
                <a:schemeClr val="dk1"/>
              </a:buClr>
              <a:buSzPts val="2800"/>
              <a:buChar char="•"/>
            </a:pPr>
            <a:r>
              <a:rPr lang="en-US"/>
              <a:t> A preprocessor processes a program immediately before the program is compiled to expand embedded preprocessor macros </a:t>
            </a:r>
            <a:endParaRPr/>
          </a:p>
          <a:p>
            <a:pPr indent="-228600" lvl="0" marL="228600" rtl="0" algn="l">
              <a:lnSpc>
                <a:spcPct val="90000"/>
              </a:lnSpc>
              <a:spcBef>
                <a:spcPts val="1000"/>
              </a:spcBef>
              <a:spcAft>
                <a:spcPts val="0"/>
              </a:spcAft>
              <a:buClr>
                <a:schemeClr val="dk1"/>
              </a:buClr>
              <a:buSzPts val="2800"/>
              <a:buChar char="•"/>
            </a:pPr>
            <a:r>
              <a:rPr lang="en-US"/>
              <a:t>Preprocessor instructions are embedded in programs. The preprocessor is essentially a macro expander. </a:t>
            </a:r>
            <a:endParaRPr/>
          </a:p>
          <a:p>
            <a:pPr indent="-228600" lvl="0" marL="228600" rtl="0" algn="l">
              <a:lnSpc>
                <a:spcPct val="90000"/>
              </a:lnSpc>
              <a:spcBef>
                <a:spcPts val="1000"/>
              </a:spcBef>
              <a:spcAft>
                <a:spcPts val="0"/>
              </a:spcAft>
              <a:buClr>
                <a:schemeClr val="dk1"/>
              </a:buClr>
              <a:buSzPts val="2800"/>
              <a:buChar char="•"/>
            </a:pPr>
            <a:r>
              <a:rPr lang="en-US"/>
              <a:t>A well-known example: C preprocessor </a:t>
            </a:r>
            <a:endParaRPr/>
          </a:p>
          <a:p>
            <a:pPr indent="-228600" lvl="0" marL="228600" rtl="0" algn="l">
              <a:lnSpc>
                <a:spcPct val="90000"/>
              </a:lnSpc>
              <a:spcBef>
                <a:spcPts val="1000"/>
              </a:spcBef>
              <a:spcAft>
                <a:spcPts val="0"/>
              </a:spcAft>
              <a:buClr>
                <a:schemeClr val="dk1"/>
              </a:buClr>
              <a:buSzPts val="2800"/>
              <a:buChar char="•"/>
            </a:pPr>
            <a:r>
              <a:rPr lang="en-US"/>
              <a:t>– #include "myLib.h" causes the preprocessor to copy the contents of myLib.h into the program at the position of the #include.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67" name="Google Shape;467;p68"/>
          <p:cNvPicPr preferRelativeResize="0"/>
          <p:nvPr>
            <p:ph idx="1" type="body"/>
          </p:nvPr>
        </p:nvPicPr>
        <p:blipFill rotWithShape="1">
          <a:blip r:embed="rId4">
            <a:alphaModFix/>
          </a:blip>
          <a:srcRect b="0" l="0" r="0" t="0"/>
          <a:stretch/>
        </p:blipFill>
        <p:spPr>
          <a:xfrm>
            <a:off x="1971675" y="2386806"/>
            <a:ext cx="8248650"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5" name="Google Shape;12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For example, according to  the index, Java, C, and C++ were the three most popular languages in use in August 2011.</a:t>
            </a:r>
            <a:endParaRPr/>
          </a:p>
          <a:p>
            <a:pPr indent="-228600" lvl="0" marL="228600" rtl="0" algn="l">
              <a:lnSpc>
                <a:spcPct val="90000"/>
              </a:lnSpc>
              <a:spcBef>
                <a:spcPts val="1000"/>
              </a:spcBef>
              <a:spcAft>
                <a:spcPts val="0"/>
              </a:spcAft>
              <a:buClr>
                <a:schemeClr val="dk1"/>
              </a:buClr>
              <a:buSzPts val="2400"/>
              <a:buChar char="•"/>
            </a:pPr>
            <a:r>
              <a:rPr lang="en-US" sz="2400"/>
              <a:t> The index data also show that the distribution of usage of programming languages is always changing. </a:t>
            </a:r>
            <a:endParaRPr/>
          </a:p>
          <a:p>
            <a:pPr indent="-228600" lvl="0" marL="228600" rtl="0" algn="l">
              <a:lnSpc>
                <a:spcPct val="90000"/>
              </a:lnSpc>
              <a:spcBef>
                <a:spcPts val="1000"/>
              </a:spcBef>
              <a:spcAft>
                <a:spcPts val="0"/>
              </a:spcAft>
              <a:buClr>
                <a:schemeClr val="dk1"/>
              </a:buClr>
              <a:buSzPts val="2400"/>
              <a:buChar char="•"/>
            </a:pPr>
            <a:r>
              <a:rPr lang="en-US" sz="2400"/>
              <a:t>The number of languages in use and the dynamic nature of the statistics imply that every software developer must be prepared to learn different languages</a:t>
            </a:r>
            <a:endParaRPr sz="24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 Better understanding of the significance of implementation</a:t>
            </a:r>
            <a:endParaRPr/>
          </a:p>
        </p:txBody>
      </p:sp>
      <p:sp>
        <p:nvSpPr>
          <p:cNvPr id="131" name="Google Shape;13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An understanding of implementation issues leads to an understanding of why languages are designed the way they are. </a:t>
            </a:r>
            <a:endParaRPr/>
          </a:p>
          <a:p>
            <a:pPr indent="-228600" lvl="0" marL="228600" rtl="0" algn="just">
              <a:lnSpc>
                <a:spcPct val="90000"/>
              </a:lnSpc>
              <a:spcBef>
                <a:spcPts val="1000"/>
              </a:spcBef>
              <a:spcAft>
                <a:spcPts val="0"/>
              </a:spcAft>
              <a:buClr>
                <a:schemeClr val="dk1"/>
              </a:buClr>
              <a:buSzPts val="2400"/>
              <a:buChar char="•"/>
            </a:pPr>
            <a:r>
              <a:rPr lang="en-US" sz="2400"/>
              <a:t>In turn, this knowledge leads to  the ability to use a language more intelligently, as it was designed to be used. </a:t>
            </a:r>
            <a:endParaRPr/>
          </a:p>
          <a:p>
            <a:pPr indent="-228600" lvl="0" marL="228600" rtl="0" algn="just">
              <a:lnSpc>
                <a:spcPct val="90000"/>
              </a:lnSpc>
              <a:spcBef>
                <a:spcPts val="1000"/>
              </a:spcBef>
              <a:spcAft>
                <a:spcPts val="0"/>
              </a:spcAft>
              <a:buClr>
                <a:schemeClr val="dk1"/>
              </a:buClr>
              <a:buSzPts val="2400"/>
              <a:buChar char="•"/>
            </a:pPr>
            <a:r>
              <a:rPr lang="en-US" sz="2400"/>
              <a:t>We can become better programmers by understanding the choices among programming language constructs and the consequences of those choices.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10"/>
          <p:cNvSpPr txBox="1"/>
          <p:nvPr>
            <p:ph idx="1" type="body"/>
          </p:nvPr>
        </p:nvSpPr>
        <p:spPr>
          <a:xfrm>
            <a:off x="941285" y="963385"/>
            <a:ext cx="8596668" cy="388077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Certain kinds of program bugs can be found and fixed only by a programmer who knows some related implementation details. </a:t>
            </a:r>
            <a:endParaRPr/>
          </a:p>
          <a:p>
            <a:pPr indent="-228600" lvl="0" marL="228600" rtl="0" algn="just">
              <a:lnSpc>
                <a:spcPct val="90000"/>
              </a:lnSpc>
              <a:spcBef>
                <a:spcPts val="1000"/>
              </a:spcBef>
              <a:spcAft>
                <a:spcPts val="0"/>
              </a:spcAft>
              <a:buClr>
                <a:schemeClr val="dk1"/>
              </a:buClr>
              <a:buSzPts val="2400"/>
              <a:buChar char="•"/>
            </a:pPr>
            <a:r>
              <a:rPr lang="en-US" sz="2400"/>
              <a:t>Another benefit of understanding implementation issues is that it allows us to visualize  how a computer executes various language constructs. </a:t>
            </a:r>
            <a:endParaRPr/>
          </a:p>
          <a:p>
            <a:pPr indent="-228600" lvl="0" marL="228600" rtl="0" algn="just">
              <a:lnSpc>
                <a:spcPct val="90000"/>
              </a:lnSpc>
              <a:spcBef>
                <a:spcPts val="1000"/>
              </a:spcBef>
              <a:spcAft>
                <a:spcPts val="0"/>
              </a:spcAft>
              <a:buClr>
                <a:schemeClr val="dk1"/>
              </a:buClr>
              <a:buSzPts val="2400"/>
              <a:buChar char="•"/>
            </a:pPr>
            <a:r>
              <a:rPr lang="en-US" sz="2400"/>
              <a:t>In some cases, some  knowledge of implementation issues provides hints about the relative efficiency of alternative constructs that may be chosen for a program. </a:t>
            </a:r>
            <a:endParaRPr/>
          </a:p>
          <a:p>
            <a:pPr indent="-228600" lvl="0" marL="228600" rtl="0" algn="just">
              <a:lnSpc>
                <a:spcPct val="90000"/>
              </a:lnSpc>
              <a:spcBef>
                <a:spcPts val="1000"/>
              </a:spcBef>
              <a:spcAft>
                <a:spcPts val="0"/>
              </a:spcAft>
              <a:buClr>
                <a:schemeClr val="dk1"/>
              </a:buClr>
              <a:buSzPts val="2400"/>
              <a:buChar char="•"/>
            </a:pPr>
            <a:r>
              <a:rPr lang="en-US" sz="2400"/>
              <a:t>For  example, programmers who know little about the complexity of the implementation of subprogram calls often do not realize that a small subprogram that is frequently called can be a highly inefficient design choice.</a:t>
            </a:r>
            <a:endParaRPr/>
          </a:p>
          <a:p>
            <a:pPr indent="-76200" lvl="0" marL="22860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2023-02-15T04:06:28Z</dcterms:created>
  <dc:creator>RICHU SHIBU</dc:creator>
</cp:coreProperties>
</file>