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82" r:id="rId20"/>
    <p:sldId id="283" r:id="rId21"/>
    <p:sldId id="272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6711-4FB6-4FFD-9A4C-B0D91E83BF7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059-C02A-487C-9BA2-A162D2DBA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55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6711-4FB6-4FFD-9A4C-B0D91E83BF7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059-C02A-487C-9BA2-A162D2DBA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39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6711-4FB6-4FFD-9A4C-B0D91E83BF7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059-C02A-487C-9BA2-A162D2DBA8C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8587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6711-4FB6-4FFD-9A4C-B0D91E83BF7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059-C02A-487C-9BA2-A162D2DBA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334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6711-4FB6-4FFD-9A4C-B0D91E83BF7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059-C02A-487C-9BA2-A162D2DBA8C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588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6711-4FB6-4FFD-9A4C-B0D91E83BF7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059-C02A-487C-9BA2-A162D2DBA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07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6711-4FB6-4FFD-9A4C-B0D91E83BF7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059-C02A-487C-9BA2-A162D2DBA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172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6711-4FB6-4FFD-9A4C-B0D91E83BF7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059-C02A-487C-9BA2-A162D2DBA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71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6711-4FB6-4FFD-9A4C-B0D91E83BF7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059-C02A-487C-9BA2-A162D2DBA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3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6711-4FB6-4FFD-9A4C-B0D91E83BF7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059-C02A-487C-9BA2-A162D2DBA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69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6711-4FB6-4FFD-9A4C-B0D91E83BF7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059-C02A-487C-9BA2-A162D2DBA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05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6711-4FB6-4FFD-9A4C-B0D91E83BF7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059-C02A-487C-9BA2-A162D2DBA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64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6711-4FB6-4FFD-9A4C-B0D91E83BF7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059-C02A-487C-9BA2-A162D2DBA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01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6711-4FB6-4FFD-9A4C-B0D91E83BF7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059-C02A-487C-9BA2-A162D2DBA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47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6711-4FB6-4FFD-9A4C-B0D91E83BF7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059-C02A-487C-9BA2-A162D2DBA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48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6711-4FB6-4FFD-9A4C-B0D91E83BF7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D059-C02A-487C-9BA2-A162D2DBA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73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B6711-4FB6-4FFD-9A4C-B0D91E83BF7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0DD059-C02A-487C-9BA2-A162D2DBA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61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03BD-340D-4F4E-9A2D-23B39C1F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606" y="287340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lgerian" panose="04020705040A02060702" pitchFamily="82" charset="0"/>
              </a:rPr>
              <a:t>PROGRAMMING PARADIGMS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dirty="0">
                <a:latin typeface="Algerian" panose="04020705040A02060702" pitchFamily="82" charset="0"/>
              </a:rPr>
              <a:t>CS403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01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086B-629D-4905-9CF7-D9D5788C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Allocation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59D5A-55AE-4437-9339-18F7D61F8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whose value should not change during program execution</a:t>
            </a:r>
          </a:p>
          <a:p>
            <a:r>
              <a:rPr lang="en-US" dirty="0"/>
              <a:t>Statically allocated objects:</a:t>
            </a:r>
          </a:p>
          <a:p>
            <a:pPr lvl="1"/>
            <a:r>
              <a:rPr lang="en-US" dirty="0"/>
              <a:t>Global variables</a:t>
            </a:r>
          </a:p>
          <a:p>
            <a:pPr lvl="1"/>
            <a:r>
              <a:rPr lang="en-US" dirty="0"/>
              <a:t>Instruction for machine language translation</a:t>
            </a:r>
          </a:p>
          <a:p>
            <a:pPr lvl="1"/>
            <a:r>
              <a:rPr lang="en-US" dirty="0"/>
              <a:t>Local variables that retain values between invocation</a:t>
            </a:r>
          </a:p>
          <a:p>
            <a:pPr lvl="1"/>
            <a:r>
              <a:rPr lang="en-US" dirty="0"/>
              <a:t>Numeric and string-valued constant literals</a:t>
            </a:r>
          </a:p>
          <a:p>
            <a:pPr lvl="2"/>
            <a:r>
              <a:rPr lang="en-US" dirty="0"/>
              <a:t>A=B/14.7</a:t>
            </a:r>
          </a:p>
          <a:p>
            <a:pPr lvl="2"/>
            <a:r>
              <a:rPr lang="en-US" dirty="0" err="1"/>
              <a:t>printf</a:t>
            </a:r>
            <a:r>
              <a:rPr lang="en-US" dirty="0"/>
              <a:t>("Hello world")</a:t>
            </a:r>
          </a:p>
          <a:p>
            <a:r>
              <a:rPr lang="en-US" dirty="0"/>
              <a:t>Tables used by run time routines</a:t>
            </a:r>
          </a:p>
          <a:p>
            <a:pPr lvl="1"/>
            <a:r>
              <a:rPr lang="en-US" dirty="0"/>
              <a:t>Debugging, dynamic-type checking, garbage collection, exception handling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41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D0FD-8366-46F3-A998-7CC41608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D6A08-A10E-431F-A224-8EC1FDDF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Constants</a:t>
            </a:r>
          </a:p>
          <a:p>
            <a:r>
              <a:rPr lang="en-US" dirty="0"/>
              <a:t>Value is determined at compile time</a:t>
            </a:r>
          </a:p>
          <a:p>
            <a:endParaRPr lang="en-US" dirty="0"/>
          </a:p>
          <a:p>
            <a:r>
              <a:rPr lang="en-US" dirty="0"/>
              <a:t>Private Const votingAge As Integer=18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3215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7719-DEE0-4398-9D3F-DBB09556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90309-C90F-4C75-9165-EB470F654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</a:t>
            </a:r>
          </a:p>
          <a:p>
            <a:pPr lvl="1"/>
            <a:r>
              <a:rPr lang="en-US" dirty="0"/>
              <a:t>Syntax Checking</a:t>
            </a:r>
          </a:p>
          <a:p>
            <a:r>
              <a:rPr lang="en-US" dirty="0"/>
              <a:t>Elaboration time</a:t>
            </a:r>
          </a:p>
          <a:p>
            <a:pPr lvl="1"/>
            <a:r>
              <a:rPr lang="en-US" dirty="0"/>
              <a:t>Translation of HLL to LLL</a:t>
            </a:r>
          </a:p>
          <a:p>
            <a:r>
              <a:rPr lang="en-US" dirty="0"/>
              <a:t>Run Time</a:t>
            </a:r>
          </a:p>
          <a:p>
            <a:pPr lvl="1"/>
            <a:r>
              <a:rPr lang="en-US" dirty="0"/>
              <a:t>Execution of LLL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9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B50F-7CF1-471E-BDD5-F97F462D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Elaboration time Constants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FED4-A458-4D87-BB10-706A174B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C, Ada</a:t>
            </a:r>
          </a:p>
          <a:p>
            <a:pPr lvl="1"/>
            <a:r>
              <a:rPr lang="en-US" dirty="0"/>
              <a:t>Values may depend on other values not known until runtime</a:t>
            </a:r>
          </a:p>
          <a:p>
            <a:r>
              <a:rPr lang="en-US" dirty="0"/>
              <a:t>Elaboration Time Constants local to recursive subroutine must be allocated on stack</a:t>
            </a:r>
          </a:p>
          <a:p>
            <a:r>
              <a:rPr lang="en-US" dirty="0"/>
              <a:t>C# provides both options</a:t>
            </a:r>
          </a:p>
          <a:p>
            <a:pPr lvl="1"/>
            <a:r>
              <a:rPr lang="en-US" dirty="0"/>
              <a:t>Keywords: const and </a:t>
            </a:r>
            <a:r>
              <a:rPr lang="en-US" dirty="0" err="1"/>
              <a:t>readonly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13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2F97-D64A-43A7-8584-CB32914EC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5615"/>
            <a:ext cx="8596668" cy="1320800"/>
          </a:xfrm>
        </p:spPr>
        <p:txBody>
          <a:bodyPr/>
          <a:lstStyle/>
          <a:p>
            <a:r>
              <a:rPr lang="en-US" dirty="0"/>
              <a:t>Stack based Allocation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BD28-7376-435D-98C3-C74E4F367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05522"/>
            <a:ext cx="8596668" cy="5135841"/>
          </a:xfrm>
        </p:spPr>
        <p:txBody>
          <a:bodyPr/>
          <a:lstStyle/>
          <a:p>
            <a:r>
              <a:rPr lang="en-US" dirty="0"/>
              <a:t>For recursive static allocation not possible</a:t>
            </a:r>
          </a:p>
          <a:p>
            <a:pPr lvl="1"/>
            <a:r>
              <a:rPr lang="en-US" dirty="0"/>
              <a:t>Number of instants of a variable is unbounded</a:t>
            </a:r>
          </a:p>
          <a:p>
            <a:r>
              <a:rPr lang="en-US" dirty="0"/>
              <a:t>Stack allocation is a solution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39B07-743F-4308-92FC-CD6C7F3F3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05" y="2058741"/>
            <a:ext cx="77819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60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86E9-D594-4366-831B-F844D00D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01984-185E-4BDA-84B5-450DCE687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instance of a subroutine at runtime has a frame on stack called activation record</a:t>
            </a:r>
          </a:p>
          <a:p>
            <a:pPr lvl="1"/>
            <a:r>
              <a:rPr lang="en-US" dirty="0"/>
              <a:t>Arguments</a:t>
            </a:r>
          </a:p>
          <a:p>
            <a:pPr lvl="1"/>
            <a:r>
              <a:rPr lang="en-US" dirty="0"/>
              <a:t>Return Values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Temporaries</a:t>
            </a:r>
          </a:p>
          <a:p>
            <a:pPr lvl="1"/>
            <a:r>
              <a:rPr lang="en-US" dirty="0"/>
              <a:t>Bookkeeping information</a:t>
            </a:r>
          </a:p>
          <a:p>
            <a:r>
              <a:rPr lang="en-US" dirty="0"/>
              <a:t>Maintenance of stack is done by subroutine calling sequence, prologue and epilogue</a:t>
            </a:r>
          </a:p>
        </p:txBody>
      </p:sp>
    </p:spTree>
    <p:extLst>
      <p:ext uri="{BB962C8B-B14F-4D97-AF65-F5344CB8AC3E}">
        <p14:creationId xmlns:p14="http://schemas.microsoft.com/office/powerpoint/2010/main" val="4157635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BFEC-7DEC-4BE1-BD67-4735FF89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FEC8-11F7-4CFA-A3F9-AE174FE28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Sequence</a:t>
            </a:r>
            <a:endParaRPr lang="en-IN" dirty="0"/>
          </a:p>
          <a:p>
            <a:pPr lvl="1"/>
            <a:r>
              <a:rPr lang="en-US" dirty="0"/>
              <a:t>Code executed by caller immediately before and after call</a:t>
            </a:r>
          </a:p>
          <a:p>
            <a:pPr lvl="1"/>
            <a:r>
              <a:rPr lang="en-US" dirty="0"/>
              <a:t>Combined operations of caller, prologue and epilogue</a:t>
            </a:r>
          </a:p>
          <a:p>
            <a:r>
              <a:rPr lang="en-US" dirty="0"/>
              <a:t>Prologue</a:t>
            </a:r>
          </a:p>
          <a:p>
            <a:pPr lvl="1"/>
            <a:r>
              <a:rPr lang="en-US" dirty="0"/>
              <a:t>Code executed at the beginning</a:t>
            </a:r>
          </a:p>
          <a:p>
            <a:r>
              <a:rPr lang="en-US" dirty="0"/>
              <a:t>Epilogue</a:t>
            </a:r>
          </a:p>
          <a:p>
            <a:pPr lvl="1"/>
            <a:r>
              <a:rPr lang="en-US" dirty="0"/>
              <a:t>Code executed at the 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038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4CE2-BEC7-4407-8E56-33C4C6D9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Allocation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E67FB-8D66-47ED-BEDD-9B0B83DE3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>
            <a:normAutofit/>
          </a:bodyPr>
          <a:lstStyle/>
          <a:p>
            <a:r>
              <a:rPr lang="en-US" dirty="0"/>
              <a:t>Used for the dynamically allocated  objects </a:t>
            </a:r>
          </a:p>
          <a:p>
            <a:r>
              <a:rPr lang="en-US" dirty="0"/>
              <a:t>Strings, lists, and sets, whose size may change as a result of an assignment statement or other update operation.</a:t>
            </a:r>
          </a:p>
          <a:p>
            <a:r>
              <a:rPr lang="en-US" dirty="0"/>
              <a:t>Space concern issues</a:t>
            </a:r>
          </a:p>
          <a:p>
            <a:pPr lvl="1"/>
            <a:r>
              <a:rPr lang="en-US" dirty="0"/>
              <a:t>Internal fragmentation</a:t>
            </a:r>
          </a:p>
          <a:p>
            <a:pPr lvl="2"/>
            <a:r>
              <a:rPr lang="en-US" dirty="0"/>
              <a:t>Allocates a block larger than required to hold a given object</a:t>
            </a:r>
          </a:p>
          <a:p>
            <a:pPr lvl="1"/>
            <a:r>
              <a:rPr lang="en-US" dirty="0"/>
              <a:t>External fragmentation</a:t>
            </a:r>
          </a:p>
          <a:p>
            <a:pPr lvl="2"/>
            <a:r>
              <a:rPr lang="en-US" dirty="0"/>
              <a:t>Blocks assigned to objects are scattered in heap</a:t>
            </a:r>
          </a:p>
          <a:p>
            <a:r>
              <a:rPr lang="en-US" dirty="0"/>
              <a:t>Remaining unused space cannot process future request</a:t>
            </a:r>
          </a:p>
          <a:p>
            <a:r>
              <a:rPr lang="en-US" dirty="0"/>
              <a:t>Storage management maintains a list of free blocks in heap- free list</a:t>
            </a:r>
          </a:p>
          <a:p>
            <a:r>
              <a:rPr lang="en-US" dirty="0"/>
              <a:t>Initially list has entire heap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790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D1ADED-D16D-4A10-8C0B-FBF7E5E00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66330"/>
                <a:ext cx="8596668" cy="62410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Startegies to manage space in heap:</a:t>
                </a:r>
              </a:p>
              <a:p>
                <a:r>
                  <a:rPr lang="en-US" dirty="0"/>
                  <a:t>First fit</a:t>
                </a:r>
              </a:p>
              <a:p>
                <a:pPr lvl="1"/>
                <a:r>
                  <a:rPr lang="en-US" dirty="0"/>
                  <a:t>Select first block on list of appropriate size</a:t>
                </a:r>
              </a:p>
              <a:p>
                <a:r>
                  <a:rPr lang="en-US" dirty="0"/>
                  <a:t>Best fit</a:t>
                </a:r>
              </a:p>
              <a:p>
                <a:pPr lvl="1"/>
                <a:r>
                  <a:rPr lang="en-US" dirty="0"/>
                  <a:t>Search entire heap to find smallest block large enough to satisfy the request</a:t>
                </a:r>
              </a:p>
              <a:p>
                <a:r>
                  <a:rPr lang="en-US" dirty="0"/>
                  <a:t>Heap is divided into pools of fixed size</a:t>
                </a:r>
              </a:p>
              <a:p>
                <a:r>
                  <a:rPr lang="en-US" dirty="0"/>
                  <a:t>Division can be static or dynamic</a:t>
                </a:r>
              </a:p>
              <a:p>
                <a:r>
                  <a:rPr lang="en-US" dirty="0"/>
                  <a:t>Dynamic pool adjustment mechanism</a:t>
                </a:r>
              </a:p>
              <a:p>
                <a:r>
                  <a:rPr lang="en-US" b="1" dirty="0"/>
                  <a:t>Buddy system</a:t>
                </a:r>
              </a:p>
              <a:p>
                <a:pPr lvl="1"/>
                <a:r>
                  <a:rPr lang="en-US" dirty="0"/>
                  <a:t>Block sizes are powers of 2</a:t>
                </a:r>
              </a:p>
              <a:p>
                <a:pPr lvl="1"/>
                <a:r>
                  <a:rPr lang="en-US" dirty="0"/>
                  <a:t>If block size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is required and not available</a:t>
                </a:r>
              </a:p>
              <a:p>
                <a:pPr lvl="1"/>
                <a:r>
                  <a:rPr lang="en-US" dirty="0"/>
                  <a:t>Block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/>
                  <a:t>is split to two</a:t>
                </a:r>
              </a:p>
              <a:p>
                <a:pPr lvl="1"/>
                <a:r>
                  <a:rPr lang="en-US" dirty="0"/>
                  <a:t>One half to satisfy request</a:t>
                </a:r>
              </a:p>
              <a:p>
                <a:pPr lvl="1"/>
                <a:r>
                  <a:rPr lang="en-US" dirty="0"/>
                  <a:t>Other placed on kth free list</a:t>
                </a:r>
              </a:p>
              <a:p>
                <a:endParaRPr lang="en-US" dirty="0"/>
              </a:p>
              <a:p>
                <a:r>
                  <a:rPr lang="en-US" b="1" dirty="0"/>
                  <a:t>Fibonacci heap</a:t>
                </a:r>
              </a:p>
              <a:p>
                <a:r>
                  <a:rPr lang="en-US" dirty="0"/>
                  <a:t>Use Fibonacci numbers for standard sizes instead of powers of 2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D1ADED-D16D-4A10-8C0B-FBF7E5E00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66330"/>
                <a:ext cx="8596668" cy="6241001"/>
              </a:xfrm>
              <a:blipFill>
                <a:blip r:embed="rId2"/>
                <a:stretch>
                  <a:fillRect l="-71" t="-7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021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793D-18AD-4A90-BE21-0C0327A8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Buddy System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F4506A-1A67-44D7-849B-07B51EF05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194" y="1437551"/>
            <a:ext cx="6894084" cy="48974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7E7088-2371-463D-9A33-DAE5F0B9F06F}"/>
              </a:ext>
            </a:extLst>
          </p:cNvPr>
          <p:cNvSpPr txBox="1"/>
          <p:nvPr/>
        </p:nvSpPr>
        <p:spPr>
          <a:xfrm>
            <a:off x="7612603" y="4188937"/>
            <a:ext cx="28541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So, size of partition for 18 KB process = 32 KB. It divides by 2, till possible to get minimum block to fit 18 KB.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69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67DD85-5575-4228-81B5-C3577A3E0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837" y="225204"/>
            <a:ext cx="7271286" cy="6553668"/>
          </a:xfrm>
        </p:spPr>
      </p:pic>
    </p:spTree>
    <p:extLst>
      <p:ext uri="{BB962C8B-B14F-4D97-AF65-F5344CB8AC3E}">
        <p14:creationId xmlns:p14="http://schemas.microsoft.com/office/powerpoint/2010/main" val="1787035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172F-B239-4D07-9B50-A52E704C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3B518-4334-4A61-9F59-2E74B31AE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https://www.geeksforgeeks.org/operating-system-allocating-kernel-memory-buddy-system-slab-system/</a:t>
            </a:r>
          </a:p>
        </p:txBody>
      </p:sp>
    </p:spTree>
    <p:extLst>
      <p:ext uri="{BB962C8B-B14F-4D97-AF65-F5344CB8AC3E}">
        <p14:creationId xmlns:p14="http://schemas.microsoft.com/office/powerpoint/2010/main" val="946721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5526-158E-4119-9189-F3AA0B81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Garbage Collection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B1A0F-E2C5-4733-A5C1-E43F6727D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Garbage collection mechanism identifies and reclaims unreachable objects</a:t>
            </a:r>
          </a:p>
          <a:p>
            <a:r>
              <a:rPr lang="en-US" dirty="0"/>
              <a:t>Modula 3, Java, C#</a:t>
            </a:r>
          </a:p>
          <a:p>
            <a:r>
              <a:rPr lang="en-US" dirty="0"/>
              <a:t>Automated Process</a:t>
            </a:r>
          </a:p>
          <a:p>
            <a:r>
              <a:rPr lang="en-US" dirty="0"/>
              <a:t>Manual deallocating leads to costly bugs</a:t>
            </a:r>
          </a:p>
          <a:p>
            <a:pPr lvl="1"/>
            <a:r>
              <a:rPr lang="en-US" dirty="0"/>
              <a:t>If object is deallocated soon</a:t>
            </a:r>
          </a:p>
          <a:p>
            <a:pPr lvl="2"/>
            <a:r>
              <a:rPr lang="en-US" dirty="0"/>
              <a:t>Results in dangling reference</a:t>
            </a:r>
          </a:p>
          <a:p>
            <a:pPr lvl="2"/>
            <a:r>
              <a:rPr lang="en-US" dirty="0"/>
              <a:t>Accessing memory used by another object</a:t>
            </a:r>
          </a:p>
          <a:p>
            <a:r>
              <a:rPr lang="en-US" dirty="0"/>
              <a:t>If the object is not deallocated at the end of its lifetime</a:t>
            </a:r>
          </a:p>
          <a:p>
            <a:pPr lvl="1"/>
            <a:r>
              <a:rPr lang="en-US" dirty="0"/>
              <a:t>Results in memory leak</a:t>
            </a:r>
          </a:p>
          <a:p>
            <a:pPr lvl="1"/>
            <a:r>
              <a:rPr lang="en-US" dirty="0"/>
              <a:t>Running out of heap space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137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17E0-4B40-4387-8C7B-CE41922C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1E4A2-C6F6-4068-AD62-0C421848F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Textual region of program where binding is active </a:t>
            </a:r>
          </a:p>
          <a:p>
            <a:r>
              <a:rPr lang="en-US" dirty="0"/>
              <a:t>Determined statically or dynamically</a:t>
            </a:r>
          </a:p>
          <a:p>
            <a:r>
              <a:rPr lang="en-US" dirty="0"/>
              <a:t>Modern Languages- static binding</a:t>
            </a:r>
          </a:p>
          <a:p>
            <a:pPr lvl="1"/>
            <a:r>
              <a:rPr lang="en-US" dirty="0"/>
              <a:t>Binding determined at compile time</a:t>
            </a:r>
          </a:p>
          <a:p>
            <a:pPr lvl="1"/>
            <a:r>
              <a:rPr lang="en-US" dirty="0"/>
              <a:t>C language</a:t>
            </a:r>
          </a:p>
          <a:p>
            <a:r>
              <a:rPr lang="en-US" dirty="0"/>
              <a:t>Dynamically Scoped</a:t>
            </a:r>
          </a:p>
          <a:p>
            <a:pPr lvl="1"/>
            <a:r>
              <a:rPr lang="en-US" dirty="0"/>
              <a:t>Bindings depend on flow of execution at </a:t>
            </a:r>
            <a:r>
              <a:rPr lang="en-US" dirty="0" err="1"/>
              <a:t>runtimeAPL,Snobol,early</a:t>
            </a:r>
            <a:r>
              <a:rPr lang="en-US" dirty="0"/>
              <a:t> dialects of Lisp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948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12A2-39E2-45C9-9246-9421F3EB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Environment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32900-9990-4812-AA8B-2CC354E20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of active bindings at any given point in a programs execution</a:t>
            </a:r>
          </a:p>
          <a:p>
            <a:r>
              <a:rPr lang="en-US" dirty="0"/>
              <a:t>Sequence of scopes examined to find the current binding for a given name</a:t>
            </a:r>
          </a:p>
          <a:p>
            <a:r>
              <a:rPr lang="en-US" dirty="0"/>
              <a:t>Determined by static or dynamic scope rules</a:t>
            </a:r>
          </a:p>
          <a:p>
            <a:r>
              <a:rPr lang="en-US" dirty="0"/>
              <a:t>Also depends on referencing rules</a:t>
            </a:r>
          </a:p>
          <a:p>
            <a:r>
              <a:rPr lang="en-US" dirty="0"/>
              <a:t>Deep Binding</a:t>
            </a:r>
          </a:p>
          <a:p>
            <a:pPr lvl="1"/>
            <a:r>
              <a:rPr lang="en-US" dirty="0"/>
              <a:t>Binds the environment at the time a procedure is passed as an argument</a:t>
            </a:r>
          </a:p>
          <a:p>
            <a:pPr lvl="1"/>
            <a:r>
              <a:rPr lang="en-US" dirty="0"/>
              <a:t>Takes the environment of the parent function</a:t>
            </a:r>
          </a:p>
          <a:p>
            <a:r>
              <a:rPr lang="en-US" dirty="0"/>
              <a:t>Shallow Binding</a:t>
            </a:r>
          </a:p>
          <a:p>
            <a:pPr lvl="1"/>
            <a:r>
              <a:rPr lang="en-US" dirty="0"/>
              <a:t>Binds the environment at the time a procedure is actually called</a:t>
            </a:r>
          </a:p>
          <a:p>
            <a:pPr lvl="1"/>
            <a:r>
              <a:rPr lang="en-US" dirty="0"/>
              <a:t>Takes the environment of the 'final' calling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1640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8FC1-F979-4C6B-87B2-9F14FD97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Scoping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D89C-5EBA-4581-B5AB-7880B7ECD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Scope is determined at compile time by examining the text of the program</a:t>
            </a:r>
          </a:p>
          <a:p>
            <a:r>
              <a:rPr lang="en-US" dirty="0"/>
              <a:t>Basic language -simple scope rules</a:t>
            </a:r>
          </a:p>
          <a:p>
            <a:r>
              <a:rPr lang="en-US" dirty="0"/>
              <a:t>There is only a single global scope</a:t>
            </a:r>
          </a:p>
          <a:p>
            <a:r>
              <a:rPr lang="en-US" dirty="0"/>
              <a:t>Few hundred possible names</a:t>
            </a:r>
          </a:p>
          <a:p>
            <a:r>
              <a:rPr lang="en-US" dirty="0"/>
              <a:t>Variables are declared by the virtue of its use</a:t>
            </a:r>
          </a:p>
          <a:p>
            <a:r>
              <a:rPr lang="en-US" b="1" dirty="0"/>
              <a:t>Fortran</a:t>
            </a:r>
          </a:p>
          <a:p>
            <a:r>
              <a:rPr lang="en-US" dirty="0"/>
              <a:t>Distinguished between local and global variables</a:t>
            </a:r>
          </a:p>
          <a:p>
            <a:r>
              <a:rPr lang="en-US" dirty="0"/>
              <a:t>Scope of local variable is limited to its subroutine</a:t>
            </a:r>
          </a:p>
          <a:p>
            <a:r>
              <a:rPr lang="en-US" dirty="0"/>
              <a:t>Variable declarations optional</a:t>
            </a:r>
          </a:p>
          <a:p>
            <a:pPr lvl="1"/>
            <a:r>
              <a:rPr lang="en-US" dirty="0"/>
              <a:t>If not declared assumes local scope and Integer if name starts with I-N</a:t>
            </a:r>
          </a:p>
          <a:p>
            <a:pPr lvl="1"/>
            <a:r>
              <a:rPr lang="en-US" dirty="0"/>
              <a:t>Or real otherwise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261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7CC0-5D6A-4864-9F74-BF527ED1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A0810-5DE5-4C84-B663-1EB9AA473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variables partitioned into common blocks</a:t>
            </a:r>
          </a:p>
          <a:p>
            <a:r>
              <a:rPr lang="en-US" dirty="0"/>
              <a:t>Local variable scope is limited to single execution of variables subroutine</a:t>
            </a:r>
          </a:p>
          <a:p>
            <a:r>
              <a:rPr lang="en-US" dirty="0"/>
              <a:t>This can be overridden using save statement</a:t>
            </a:r>
          </a:p>
          <a:p>
            <a:r>
              <a:rPr lang="en-US" dirty="0"/>
              <a:t>Saved variable lifetime is entire program</a:t>
            </a:r>
          </a:p>
          <a:p>
            <a:r>
              <a:rPr lang="en-US" dirty="0"/>
              <a:t>C- Static</a:t>
            </a:r>
          </a:p>
          <a:p>
            <a:r>
              <a:rPr lang="en-US" dirty="0"/>
              <a:t>Algol- 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585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A51E-09F4-45C3-913F-968ACCF7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Scope Rule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81F4D-801B-45DD-8170-A54D81EA8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binding for a name is found in the matching declaration whose block most closely surrounds a given point in the 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042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46F4-C1A6-45AF-9C90-7A4EE8E8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imes New Roman" pitchFamily="1" charset="0"/>
              </a:rPr>
              <a:t> </a:t>
            </a:r>
            <a:r>
              <a:rPr lang="en-US" sz="3600" dirty="0">
                <a:sym typeface="Times New Roman" pitchFamily="1" charset="0"/>
              </a:rPr>
              <a:t>Static Scoping</a:t>
            </a:r>
            <a:br>
              <a:rPr lang="en-US" sz="3600" dirty="0">
                <a:sym typeface="Times New Roman" pitchFamily="1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0C9B-49C2-49F5-BA5F-786308E32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Times New Roman" pitchFamily="1" charset="0"/>
              <a:buChar char="•"/>
              <a:defRPr/>
            </a:pPr>
            <a:r>
              <a:rPr lang="en-US" sz="2400" dirty="0">
                <a:sym typeface="Times New Roman" pitchFamily="1" charset="0"/>
              </a:rPr>
              <a:t>Nested Subroutines</a:t>
            </a:r>
          </a:p>
          <a:p>
            <a:pPr lvl="1">
              <a:buFont typeface="Times New Roman" pitchFamily="1" charset="0"/>
              <a:buChar char="–"/>
              <a:defRPr/>
            </a:pPr>
            <a:r>
              <a:rPr lang="en-US" sz="2000" dirty="0">
                <a:sym typeface="Times New Roman" pitchFamily="1" charset="0"/>
              </a:rPr>
              <a:t>Access to nonlocal objects</a:t>
            </a:r>
          </a:p>
          <a:p>
            <a:pPr>
              <a:buFont typeface="Times New Roman" pitchFamily="1" charset="0"/>
              <a:buChar char="•"/>
              <a:defRPr/>
            </a:pPr>
            <a:r>
              <a:rPr lang="en-US" dirty="0">
                <a:sym typeface="Times New Roman" pitchFamily="1" charset="0"/>
              </a:rPr>
              <a:t>  </a:t>
            </a:r>
            <a:r>
              <a:rPr lang="en-US" sz="2400" dirty="0">
                <a:sym typeface="Times New Roman" pitchFamily="1" charset="0"/>
              </a:rPr>
              <a:t>Declaration Order</a:t>
            </a:r>
          </a:p>
          <a:p>
            <a:pPr marL="446088" lvl="1" indent="0">
              <a:buFont typeface="Times New Roman" pitchFamily="1" charset="0"/>
              <a:buNone/>
              <a:defRPr/>
            </a:pPr>
            <a:r>
              <a:rPr lang="en-US" sz="2000" dirty="0">
                <a:sym typeface="Times New Roman" pitchFamily="1" charset="0"/>
              </a:rPr>
              <a:t>      Declarations and Definitions</a:t>
            </a:r>
          </a:p>
          <a:p>
            <a:pPr marL="446088" lvl="1" indent="0">
              <a:buFont typeface="Times New Roman" pitchFamily="1" charset="0"/>
              <a:buNone/>
              <a:defRPr/>
            </a:pPr>
            <a:r>
              <a:rPr lang="en-US" sz="2000" dirty="0">
                <a:sym typeface="Times New Roman" pitchFamily="1" charset="0"/>
              </a:rPr>
              <a:t>      Nested Blocks</a:t>
            </a:r>
            <a:endParaRPr lang="en-IN" sz="2000" dirty="0">
              <a:sym typeface="Times New Roman" pitchFamily="1" charset="0"/>
            </a:endParaRPr>
          </a:p>
          <a:p>
            <a:pPr marL="554038" indent="-457200">
              <a:buFont typeface="Times New Roman" pitchFamily="1" charset="0"/>
              <a:buChar char="•"/>
              <a:defRPr/>
            </a:pPr>
            <a:r>
              <a:rPr lang="en-US" sz="2400" dirty="0">
                <a:sym typeface="Times New Roman" pitchFamily="1" charset="0"/>
              </a:rPr>
              <a:t>Modules</a:t>
            </a:r>
          </a:p>
          <a:p>
            <a:pPr marL="96838" indent="0">
              <a:buFont typeface="Times New Roman" pitchFamily="1" charset="0"/>
              <a:buNone/>
              <a:defRPr/>
            </a:pPr>
            <a:r>
              <a:rPr lang="en-US" sz="2000" dirty="0">
                <a:sym typeface="Times New Roman" pitchFamily="1" charset="0"/>
              </a:rPr>
              <a:t>             Encapsulating data and subroutines</a:t>
            </a:r>
          </a:p>
          <a:p>
            <a:pPr marL="96838" indent="0">
              <a:buFont typeface="Times New Roman" pitchFamily="1" charset="0"/>
              <a:buNone/>
              <a:defRPr/>
            </a:pPr>
            <a:r>
              <a:rPr lang="en-US" sz="2000" dirty="0">
                <a:sym typeface="Times New Roman" pitchFamily="1" charset="0"/>
              </a:rPr>
              <a:t>	Modules as abstractions</a:t>
            </a:r>
          </a:p>
          <a:p>
            <a:pPr marL="96838" indent="0">
              <a:buFont typeface="Times New Roman" pitchFamily="1" charset="0"/>
              <a:buNone/>
              <a:defRPr/>
            </a:pPr>
            <a:r>
              <a:rPr lang="en-US" sz="2000" dirty="0">
                <a:sym typeface="Times New Roman" pitchFamily="1" charset="0"/>
              </a:rPr>
              <a:t>	Imports and Exports</a:t>
            </a:r>
          </a:p>
          <a:p>
            <a:pPr marL="96838" indent="0">
              <a:buFont typeface="Times New Roman" pitchFamily="1" charset="0"/>
              <a:buNone/>
              <a:defRPr/>
            </a:pPr>
            <a:r>
              <a:rPr lang="en-US" sz="2000" dirty="0">
                <a:sym typeface="Times New Roman" pitchFamily="1" charset="0"/>
              </a:rPr>
              <a:t>	Modules as Managers</a:t>
            </a:r>
          </a:p>
        </p:txBody>
      </p:sp>
    </p:spTree>
    <p:extLst>
      <p:ext uri="{BB962C8B-B14F-4D97-AF65-F5344CB8AC3E}">
        <p14:creationId xmlns:p14="http://schemas.microsoft.com/office/powerpoint/2010/main" val="3208684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95D7-05DC-4287-B840-39337A17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C28F5-34BF-4734-99C5-B8E7DC97B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9738">
              <a:buFont typeface="Times New Roman" pitchFamily="1" charset="0"/>
              <a:buChar char="•"/>
              <a:defRPr/>
            </a:pPr>
            <a:r>
              <a:rPr lang="en-US" sz="2000" dirty="0">
                <a:sym typeface="Times New Roman" pitchFamily="1" charset="0"/>
              </a:rPr>
              <a:t>Module Types and Classes</a:t>
            </a:r>
          </a:p>
          <a:p>
            <a:pPr marL="496888" lvl="1" indent="0">
              <a:buNone/>
              <a:defRPr/>
            </a:pPr>
            <a:r>
              <a:rPr lang="en-US" dirty="0">
                <a:sym typeface="Times New Roman" pitchFamily="1" charset="0"/>
              </a:rPr>
              <a:t>	Object Orientation</a:t>
            </a:r>
          </a:p>
          <a:p>
            <a:pPr marL="496888" lvl="1" indent="0">
              <a:buNone/>
              <a:defRPr/>
            </a:pPr>
            <a:r>
              <a:rPr lang="en-US" dirty="0">
                <a:sym typeface="Times New Roman" pitchFamily="1" charset="0"/>
              </a:rPr>
              <a:t>	Modules containing classes</a:t>
            </a:r>
          </a:p>
          <a:p>
            <a:pPr marL="439738">
              <a:buFont typeface="Times New Roman" pitchFamily="1" charset="0"/>
              <a:buChar char="•"/>
              <a:defRPr/>
            </a:pPr>
            <a:r>
              <a:rPr lang="en-US" sz="2000" dirty="0">
                <a:sym typeface="Times New Roman" pitchFamily="1" charset="0"/>
              </a:rPr>
              <a:t>Dynamic Scoping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620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9EB2-13E8-4954-ACD1-3D1279318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8C84E-17AE-4007-8A56-B326234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500" b="1" i="0" u="none" strike="noStrike" baseline="0" dirty="0">
                <a:solidFill>
                  <a:srgbClr val="00000A"/>
                </a:solidFill>
                <a:latin typeface="Times-Roman"/>
              </a:rPr>
              <a:t>Names, Scopes and Bindings</a:t>
            </a:r>
            <a:endParaRPr lang="en-IN" sz="2500" b="1" dirty="0"/>
          </a:p>
        </p:txBody>
      </p:sp>
    </p:spTree>
    <p:extLst>
      <p:ext uri="{BB962C8B-B14F-4D97-AF65-F5344CB8AC3E}">
        <p14:creationId xmlns:p14="http://schemas.microsoft.com/office/powerpoint/2010/main" val="235132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0201-E35E-44FD-B514-035EC1D5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8BF3-A7BD-4C05-8782-786B019DD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8901"/>
            <a:ext cx="8596668" cy="4292461"/>
          </a:xfrm>
        </p:spPr>
        <p:txBody>
          <a:bodyPr/>
          <a:lstStyle/>
          <a:p>
            <a:r>
              <a:rPr lang="en-US" dirty="0"/>
              <a:t>Name is a mnemonic character string representing something</a:t>
            </a:r>
          </a:p>
          <a:p>
            <a:r>
              <a:rPr lang="en-US" dirty="0"/>
              <a:t>Names and identifiers(alphanumeric tokens)</a:t>
            </a:r>
          </a:p>
          <a:p>
            <a:r>
              <a:rPr lang="en-US" dirty="0"/>
              <a:t>Names refer to variables, constants, operations, types etc.</a:t>
            </a:r>
          </a:p>
          <a:p>
            <a:r>
              <a:rPr lang="en-US" dirty="0"/>
              <a:t>Names refer to abstraction</a:t>
            </a:r>
          </a:p>
          <a:p>
            <a:pPr lvl="1"/>
            <a:r>
              <a:rPr lang="en-US" dirty="0"/>
              <a:t>Programmer associates name with complicated program fragment</a:t>
            </a:r>
          </a:p>
          <a:p>
            <a:r>
              <a:rPr lang="en-US" dirty="0"/>
              <a:t>Subroutines are control abstractions</a:t>
            </a:r>
          </a:p>
          <a:p>
            <a:pPr lvl="1"/>
            <a:r>
              <a:rPr lang="en-US" dirty="0"/>
              <a:t>Allow programmer to hide complicated code in a simple interface</a:t>
            </a:r>
          </a:p>
          <a:p>
            <a:r>
              <a:rPr lang="en-US" dirty="0"/>
              <a:t>Class-&gt; data abstractions</a:t>
            </a:r>
          </a:p>
          <a:p>
            <a:pPr lvl="1"/>
            <a:r>
              <a:rPr lang="en-US" dirty="0"/>
              <a:t>Allow programmer to hide data representation behind a set of operations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54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9B8B-3550-4DDC-8351-69AFAB55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Binding Time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47AD0-B52F-413B-89B2-BD37D388F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9003"/>
            <a:ext cx="8596668" cy="4372360"/>
          </a:xfrm>
        </p:spPr>
        <p:txBody>
          <a:bodyPr/>
          <a:lstStyle/>
          <a:p>
            <a:r>
              <a:rPr lang="en-US" dirty="0"/>
              <a:t>Binding time</a:t>
            </a:r>
          </a:p>
          <a:p>
            <a:pPr lvl="1"/>
            <a:r>
              <a:rPr lang="en-US" dirty="0"/>
              <a:t>Binding of name to thing it represents</a:t>
            </a:r>
          </a:p>
          <a:p>
            <a:pPr lvl="1"/>
            <a:r>
              <a:rPr lang="en-US" dirty="0"/>
              <a:t>Used to resolve design decision in language implementation</a:t>
            </a:r>
          </a:p>
          <a:p>
            <a:r>
              <a:rPr lang="en-US" dirty="0"/>
              <a:t>Referencing Environment</a:t>
            </a:r>
          </a:p>
          <a:p>
            <a:pPr lvl="1"/>
            <a:r>
              <a:rPr lang="en-US" dirty="0"/>
              <a:t>Complete set of bindings at a given point in a 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17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FF86-26C2-4234-B4CD-9D7FD2BF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Notion of Binding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F4575-B268-4675-AF79-38B5600E3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5939"/>
            <a:ext cx="8596668" cy="458542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Binding- association between 2 things</a:t>
            </a:r>
          </a:p>
          <a:p>
            <a:r>
              <a:rPr lang="en-US" dirty="0"/>
              <a:t>Binding time</a:t>
            </a:r>
          </a:p>
          <a:p>
            <a:pPr lvl="1"/>
            <a:r>
              <a:rPr lang="en-US" dirty="0"/>
              <a:t>Time at which binding is created</a:t>
            </a:r>
          </a:p>
          <a:p>
            <a:pPr lvl="1"/>
            <a:r>
              <a:rPr lang="en-US" dirty="0"/>
              <a:t>Time at which implementation decision is made</a:t>
            </a:r>
          </a:p>
          <a:p>
            <a:r>
              <a:rPr lang="en-US" dirty="0"/>
              <a:t>Different times at which decisions bounded:</a:t>
            </a:r>
          </a:p>
          <a:p>
            <a:pPr lvl="1"/>
            <a:r>
              <a:rPr lang="en-US" sz="1800" dirty="0"/>
              <a:t>Language design time</a:t>
            </a:r>
          </a:p>
          <a:p>
            <a:pPr lvl="2"/>
            <a:r>
              <a:rPr lang="en-US" dirty="0"/>
              <a:t>Control flow constructs, primitive types, constructors etc. are chosen</a:t>
            </a:r>
          </a:p>
          <a:p>
            <a:r>
              <a:rPr lang="en-US" dirty="0"/>
              <a:t>Language implementation time</a:t>
            </a:r>
          </a:p>
          <a:p>
            <a:pPr lvl="1"/>
            <a:r>
              <a:rPr lang="en-US" dirty="0"/>
              <a:t>Number of bits of primitive types, coupling of I/O to files, size of stack &amp; heap, handling of run-time exception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50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9021-CE4F-4971-AFE4-0EE9DCCE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7F8C-1F49-40C1-B215-A9C4D7E76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Program writing time</a:t>
            </a:r>
          </a:p>
          <a:p>
            <a:pPr lvl="1"/>
            <a:r>
              <a:rPr lang="en-US" dirty="0"/>
              <a:t>Programmers choose algorithms, data structures and names</a:t>
            </a:r>
          </a:p>
          <a:p>
            <a:r>
              <a:rPr lang="en-US" dirty="0"/>
              <a:t>Compile Time</a:t>
            </a:r>
          </a:p>
          <a:p>
            <a:pPr lvl="1"/>
            <a:r>
              <a:rPr lang="en-US" dirty="0"/>
              <a:t>Mapping of high level constructs to machine code</a:t>
            </a:r>
          </a:p>
          <a:p>
            <a:r>
              <a:rPr lang="en-US" dirty="0"/>
              <a:t>Link time</a:t>
            </a:r>
          </a:p>
          <a:p>
            <a:pPr lvl="1"/>
            <a:r>
              <a:rPr lang="en-US" dirty="0"/>
              <a:t>Most compilers support separate compilation</a:t>
            </a:r>
          </a:p>
          <a:p>
            <a:pPr lvl="2"/>
            <a:r>
              <a:rPr lang="en-US" dirty="0"/>
              <a:t>Compiling different modules of program at different times </a:t>
            </a:r>
          </a:p>
          <a:p>
            <a:r>
              <a:rPr lang="en-US" dirty="0"/>
              <a:t>Load time</a:t>
            </a:r>
          </a:p>
          <a:p>
            <a:pPr lvl="1"/>
            <a:r>
              <a:rPr lang="en-US" dirty="0"/>
              <a:t>Time at which OS loads program into memory</a:t>
            </a:r>
          </a:p>
          <a:p>
            <a:r>
              <a:rPr lang="en-US" dirty="0"/>
              <a:t>Run Time</a:t>
            </a:r>
          </a:p>
          <a:p>
            <a:pPr lvl="1"/>
            <a:r>
              <a:rPr lang="en-US" dirty="0"/>
              <a:t>Entire span from beginning to end of execution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78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502A-16C0-4C67-A53E-829E9DBF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F618-F680-4598-A88E-906FD417A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Bindings lifetime</a:t>
            </a:r>
          </a:p>
          <a:p>
            <a:pPr lvl="1"/>
            <a:r>
              <a:rPr lang="en-US" dirty="0"/>
              <a:t>Time between creation and destruction of name-to-object binding</a:t>
            </a:r>
          </a:p>
          <a:p>
            <a:r>
              <a:rPr lang="en-US" dirty="0"/>
              <a:t>Objects lifetime</a:t>
            </a:r>
          </a:p>
          <a:p>
            <a:pPr lvl="1"/>
            <a:r>
              <a:rPr lang="en-US" dirty="0"/>
              <a:t>Time between creation and destruction of object</a:t>
            </a:r>
          </a:p>
          <a:p>
            <a:r>
              <a:rPr lang="en-US" dirty="0"/>
              <a:t>Dangling Reference</a:t>
            </a:r>
          </a:p>
          <a:p>
            <a:pPr lvl="1"/>
            <a:r>
              <a:rPr lang="en-US" dirty="0"/>
              <a:t>Binding to object that no longer live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065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2BA2-7EB0-44D6-99A5-93C36097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0FF1-E1A7-44ED-90DC-8CE504BA8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/>
              <a:t>Given absolute address </a:t>
            </a:r>
            <a:r>
              <a:rPr lang="en-US"/>
              <a:t>retained throughout </a:t>
            </a:r>
            <a:r>
              <a:rPr lang="en-US" dirty="0"/>
              <a:t>program execution</a:t>
            </a:r>
          </a:p>
          <a:p>
            <a:r>
              <a:rPr lang="en-US" dirty="0"/>
              <a:t>Stack</a:t>
            </a:r>
          </a:p>
          <a:p>
            <a:pPr lvl="1"/>
            <a:r>
              <a:rPr lang="en-US" dirty="0"/>
              <a:t>Allocated and deallocated in LIFO order</a:t>
            </a:r>
          </a:p>
          <a:p>
            <a:pPr lvl="1"/>
            <a:r>
              <a:rPr lang="en-US" dirty="0"/>
              <a:t>Applicable for subroutines- subroutine call and return</a:t>
            </a:r>
          </a:p>
          <a:p>
            <a:r>
              <a:rPr lang="en-US" dirty="0"/>
              <a:t>Heap </a:t>
            </a:r>
          </a:p>
          <a:p>
            <a:r>
              <a:rPr lang="en-US" dirty="0"/>
              <a:t>Allocated and deallocated at arbitrary times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4924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5209</TotalTime>
  <Words>1124</Words>
  <Application>Microsoft Office PowerPoint</Application>
  <PresentationFormat>Widescreen</PresentationFormat>
  <Paragraphs>197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Algerian</vt:lpstr>
      <vt:lpstr>Arial</vt:lpstr>
      <vt:lpstr>Cambria Math</vt:lpstr>
      <vt:lpstr>Times New Roman</vt:lpstr>
      <vt:lpstr>Times-Roman</vt:lpstr>
      <vt:lpstr>Trebuchet MS</vt:lpstr>
      <vt:lpstr>urw-din</vt:lpstr>
      <vt:lpstr>Wingdings 3</vt:lpstr>
      <vt:lpstr>Facet</vt:lpstr>
      <vt:lpstr>PROGRAMMING PARADIGMS CS403 </vt:lpstr>
      <vt:lpstr>PowerPoint Presentation</vt:lpstr>
      <vt:lpstr>Module 1</vt:lpstr>
      <vt:lpstr>Name</vt:lpstr>
      <vt:lpstr>Binding Time </vt:lpstr>
      <vt:lpstr>Notion of Binding Time</vt:lpstr>
      <vt:lpstr>PowerPoint Presentation</vt:lpstr>
      <vt:lpstr>Object Lifetime</vt:lpstr>
      <vt:lpstr>Storage Management</vt:lpstr>
      <vt:lpstr>Static Allocation </vt:lpstr>
      <vt:lpstr>PowerPoint Presentation</vt:lpstr>
      <vt:lpstr>PowerPoint Presentation</vt:lpstr>
      <vt:lpstr>Elaboration time Constants </vt:lpstr>
      <vt:lpstr>Stack based Allocation</vt:lpstr>
      <vt:lpstr>PowerPoint Presentation</vt:lpstr>
      <vt:lpstr>PowerPoint Presentation</vt:lpstr>
      <vt:lpstr>Heap-Based Allocation </vt:lpstr>
      <vt:lpstr>PowerPoint Presentation</vt:lpstr>
      <vt:lpstr>Buddy System</vt:lpstr>
      <vt:lpstr>PowerPoint Presentation</vt:lpstr>
      <vt:lpstr>Garbage Collection </vt:lpstr>
      <vt:lpstr>Scope Rules </vt:lpstr>
      <vt:lpstr>Referencing Environment </vt:lpstr>
      <vt:lpstr>Static Scoping </vt:lpstr>
      <vt:lpstr>PowerPoint Presentation</vt:lpstr>
      <vt:lpstr>Static Scope Rule </vt:lpstr>
      <vt:lpstr> Static Scoping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</dc:title>
  <dc:creator>RICHU SHIBU</dc:creator>
  <cp:lastModifiedBy>RICHU SHIBU</cp:lastModifiedBy>
  <cp:revision>35</cp:revision>
  <dcterms:created xsi:type="dcterms:W3CDTF">2021-09-24T08:55:27Z</dcterms:created>
  <dcterms:modified xsi:type="dcterms:W3CDTF">2023-03-01T09:27:37Z</dcterms:modified>
</cp:coreProperties>
</file>