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gEMl0t2LDv341AKl7KnooEAo/l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customschemas.google.com/relationships/presentationmetadata" Target="meta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f0b15bac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f0b15ba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4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4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4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4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5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5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6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6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6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6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6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6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6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6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5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5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5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5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4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4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4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4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sforgeeks.org/virtual-function-cpp/" TargetMode="External"/><Relationship Id="rId4" Type="http://schemas.openxmlformats.org/officeDocument/2006/relationships/hyperlink" Target="https://www.geeksforgeeks.org/virtual-function-cpp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/>
              <a:t>MODULE 4 </a:t>
            </a:r>
            <a:endParaRPr b="1"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b="1" lang="en-US" sz="4400"/>
              <a:t>Support for Object Oriented Programming</a:t>
            </a:r>
            <a:endParaRPr b="1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11" y="171174"/>
            <a:ext cx="9575640" cy="659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677334" y="196770"/>
            <a:ext cx="8596668" cy="82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677333" y="1122745"/>
            <a:ext cx="8987527" cy="49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One </a:t>
            </a:r>
            <a:r>
              <a:rPr b="1" lang="en-US" sz="2400">
                <a:solidFill>
                  <a:srgbClr val="FF0000"/>
                </a:solidFill>
              </a:rPr>
              <a:t>disadvantage of inheritance </a:t>
            </a:r>
            <a:r>
              <a:rPr lang="en-US" sz="2400"/>
              <a:t>as a means of increasing the possibility of reuse is that it creates dependencies among the classes in an inheritance hierarchy.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This result works against one of the advantages of abstract data types, which is that they are independent of each other.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Of course, not all abstract data types must be completely independent.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But in general, the independence of abstract data types is one of their strongest positive characteristics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06" y="609600"/>
            <a:ext cx="9867203" cy="586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26" name="Google Shape;2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88" y="343660"/>
            <a:ext cx="10737727" cy="636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677334" y="164597"/>
            <a:ext cx="8596668" cy="65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None/>
            </a:pPr>
            <a:r>
              <a:rPr b="1" i="0" lang="en-US" sz="40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Pure Virtual Functions and Abstract Classes</a:t>
            </a:r>
            <a:br>
              <a:rPr b="1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2" name="Google Shape;232;p14"/>
          <p:cNvSpPr txBox="1"/>
          <p:nvPr>
            <p:ph idx="1" type="body"/>
          </p:nvPr>
        </p:nvSpPr>
        <p:spPr>
          <a:xfrm>
            <a:off x="677334" y="1469985"/>
            <a:ext cx="8779182" cy="490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0" i="0" lang="en-US" sz="28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implementation of all function cannot be provided in a base class because we don’t know the implementation. Such a class is called abstract class.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0" i="0" lang="en-US" sz="28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let Shape be a base class. We cannot provide implementation of function draw() in Shape, but we know every derived class must have implementation of draw().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0" i="0" lang="en-US" sz="28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 an Animal class doesn’t have implementation of move() (assuming that all animals move), but all animals must know how to move. We cannot create objects of abstract classes.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idx="1" type="body"/>
          </p:nvPr>
        </p:nvSpPr>
        <p:spPr>
          <a:xfrm>
            <a:off x="677334" y="659757"/>
            <a:ext cx="8596668" cy="538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b="0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 </a:t>
            </a:r>
            <a:r>
              <a:rPr b="1" i="0"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virtual function</a:t>
            </a:r>
            <a:r>
              <a:rPr b="0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 </a:t>
            </a:r>
            <a:r>
              <a:rPr b="0" i="1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</a:t>
            </a:r>
            <a:r>
              <a:rPr b="0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that is declared in the </a:t>
            </a:r>
            <a:r>
              <a:rPr b="0" i="1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</a:t>
            </a:r>
            <a:r>
              <a:rPr b="0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 using the keyword </a:t>
            </a:r>
            <a:r>
              <a:rPr b="1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b="0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is re-defined (Overridden) in the </a:t>
            </a:r>
            <a:r>
              <a:rPr b="0" i="1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</a:t>
            </a:r>
            <a:r>
              <a:rPr b="0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0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tells the compiler to perform late binding where the compiler matches the object with the right called function and executes it during the runtime.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0" i="0" lang="en-US" sz="3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falls under Runtime Polymorphism.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677334" y="763929"/>
            <a:ext cx="8596668" cy="527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b="0" i="0" lang="en-US" sz="3200">
                <a:latin typeface="Times New Roman"/>
                <a:ea typeface="Times New Roman"/>
                <a:cs typeface="Times New Roman"/>
                <a:sym typeface="Times New Roman"/>
              </a:rPr>
              <a:t>Pure virtual functions are used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b="0" i="0" lang="en-US" sz="3200">
                <a:latin typeface="Times New Roman"/>
                <a:ea typeface="Times New Roman"/>
                <a:cs typeface="Times New Roman"/>
                <a:sym typeface="Times New Roman"/>
              </a:rPr>
              <a:t>if a function doesn't have any use in the base class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b="0" i="0" lang="en-US" sz="3200">
                <a:latin typeface="Times New Roman"/>
                <a:ea typeface="Times New Roman"/>
                <a:cs typeface="Times New Roman"/>
                <a:sym typeface="Times New Roman"/>
              </a:rPr>
              <a:t>but the function must be implemented by all its derived classes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idx="1" type="body"/>
          </p:nvPr>
        </p:nvSpPr>
        <p:spPr>
          <a:xfrm>
            <a:off x="677334" y="243069"/>
            <a:ext cx="8596668" cy="5798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Suppose, we have derived Triangle, Square and Circle classes from the Shape class, and we want to calculate the area of all these shapes.</a:t>
            </a:r>
            <a:endParaRPr/>
          </a:p>
          <a:p>
            <a:pPr indent="-20066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this case, we can create a pure virtual function named calculateArea() in the Shape. Since it's a pure virtual function, all derived classes Triangle, Square and Circle must include the calculateArea() function with implementation.</a:t>
            </a:r>
            <a:endParaRPr/>
          </a:p>
          <a:p>
            <a:pPr indent="-20066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pure virtual function doesn't have the function body and it must end with = 0. For example,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677334" y="609600"/>
            <a:ext cx="8596668" cy="59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53" name="Google Shape;253;p18"/>
          <p:cNvSpPr txBox="1"/>
          <p:nvPr>
            <p:ph idx="1" type="body"/>
          </p:nvPr>
        </p:nvSpPr>
        <p:spPr>
          <a:xfrm>
            <a:off x="677334" y="1400537"/>
            <a:ext cx="8596668" cy="464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class Shape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    public: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      // creating a pure virtual function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      virtual void calculateArea() = 0;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};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59" name="Google Shape;25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6004" y="4101298"/>
            <a:ext cx="30" cy="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5" y="3428991"/>
            <a:ext cx="30" cy="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609600"/>
            <a:ext cx="1023634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95" y="326362"/>
            <a:ext cx="90678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79866"/>
            <a:ext cx="10237593" cy="672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74" name="Google Shape;27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6003" y="4101296"/>
            <a:ext cx="32" cy="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4" y="3428989"/>
            <a:ext cx="32" cy="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453" y="218231"/>
            <a:ext cx="880110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82" name="Google Shape;28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6003" y="4101296"/>
            <a:ext cx="32" cy="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4" y="3428989"/>
            <a:ext cx="32" cy="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4" y="3428989"/>
            <a:ext cx="32" cy="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8" y="466714"/>
            <a:ext cx="8801100" cy="5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885679" y="280344"/>
            <a:ext cx="8596668" cy="5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Problem 1</a:t>
            </a:r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677334" y="1238491"/>
            <a:ext cx="8596668" cy="480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If a class has two unrelated parent classes and neither defines a name that is defined in the other, there is no problem.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However, suppose a subclass named C inherits from both class A and class B and both A and B define an inheritable method named display.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If C needs to reference both versions of display, how can that be done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This ambiguity problem is further complicated when the two parent classes both define identically named methods and one or both of them must be overridden in the subclass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idx="1" type="body"/>
          </p:nvPr>
        </p:nvSpPr>
        <p:spPr>
          <a:xfrm>
            <a:off x="677334" y="381965"/>
            <a:ext cx="8596668" cy="5659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Another issue arises if both A and B are derived from a common parent, Z, and C has both A and B as parent classes.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This situation is called </a:t>
            </a:r>
            <a:r>
              <a:rPr b="1" lang="en-US" sz="2400"/>
              <a:t>diamond or shared inheritance.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In this case, both A and B should include Z’s inheritable variables. Suppose Z includes an inheritable variable named sum.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The question is whether C should inherit both versions of sum or just one, and if just one, which one? </a:t>
            </a:r>
            <a:endParaRPr sz="2400"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2065" y="4467225"/>
            <a:ext cx="38195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04" name="Google Shape;3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63" y="491018"/>
            <a:ext cx="8596668" cy="587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11" name="Google Shape;3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703" y="609600"/>
            <a:ext cx="7994179" cy="534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643" y="609600"/>
            <a:ext cx="878205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01" y="0"/>
            <a:ext cx="97725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32" name="Google Shape;3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68959"/>
            <a:ext cx="9466437" cy="632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4" y="1170774"/>
            <a:ext cx="8814062" cy="478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39" name="Google Shape;3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68" y="857250"/>
            <a:ext cx="8591550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46" name="Google Shape;3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155" y="278737"/>
            <a:ext cx="8201025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963301"/>
            <a:ext cx="87344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f0b15bac1_1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cf0b15bac1_1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65" name="Google Shape;3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197793"/>
            <a:ext cx="89916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72" name="Google Shape;3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028700"/>
            <a:ext cx="905827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79" name="Google Shape;3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962" y="816637"/>
            <a:ext cx="8391040" cy="496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81037"/>
            <a:ext cx="8943975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392" name="Google Shape;39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120" y="859689"/>
            <a:ext cx="9172279" cy="529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/>
        </p:nvSpPr>
        <p:spPr>
          <a:xfrm>
            <a:off x="1224088" y="183065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07" y="332258"/>
            <a:ext cx="10568700" cy="61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3" y="3410136"/>
            <a:ext cx="33" cy="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09" y="609600"/>
            <a:ext cx="9501310" cy="521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14" name="Google Shape;4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77" y="1202845"/>
            <a:ext cx="6352655" cy="388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21" name="Google Shape;4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571500"/>
            <a:ext cx="860107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27" name="Google Shape;427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28" name="Google Shape;4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27" y="504825"/>
            <a:ext cx="8810625" cy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434" name="Google Shape;434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746" y="4060596"/>
            <a:ext cx="49244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2905" y="1930400"/>
            <a:ext cx="52292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9339"/>
            <a:ext cx="10935093" cy="619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Multiple Inheritance</a:t>
            </a:r>
            <a:endParaRPr/>
          </a:p>
        </p:txBody>
      </p:sp>
      <p:pic>
        <p:nvPicPr>
          <p:cNvPr id="448" name="Google Shape;448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973" y="1764662"/>
            <a:ext cx="4636654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54" name="Google Shape;454;p4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55" name="Google Shape;4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593" y="1180812"/>
            <a:ext cx="8352149" cy="44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61" name="Google Shape;461;p4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5" y="3428991"/>
            <a:ext cx="30" cy="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5" y="3428991"/>
            <a:ext cx="30" cy="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018" y="619125"/>
            <a:ext cx="8877300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77" name="Google Shape;17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6004" y="4101297"/>
            <a:ext cx="30" cy="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5" y="3428991"/>
            <a:ext cx="30" cy="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698081"/>
            <a:ext cx="8688471" cy="585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4" y="3428990"/>
            <a:ext cx="31" cy="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968" y="638165"/>
            <a:ext cx="891540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77" y="3428991"/>
            <a:ext cx="46" cy="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57" y="539071"/>
            <a:ext cx="11588169" cy="546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99" name="Google Shape;19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252" y="944529"/>
            <a:ext cx="8704051" cy="516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4" y="3428990"/>
            <a:ext cx="31" cy="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4" y="3428990"/>
            <a:ext cx="31" cy="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2023-04-16T06:29:24Z</dcterms:created>
  <dc:creator>RICHU SHIBU</dc:creator>
</cp:coreProperties>
</file>