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330" r:id="rId4"/>
    <p:sldId id="332" r:id="rId5"/>
    <p:sldId id="331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0E4A-13B0-4471-8780-9877E6E7D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AD102-AD00-1E07-64E6-CC45C7334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D1C5-E6AB-6792-59B6-A744AEF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CA3-A698-46A7-B14D-D98F5AC92F63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9DC2A-06F6-D207-114E-BA260545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2447-590C-44AE-59A3-04157412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0D45-5E55-49F1-B4C5-CD41015C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38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939-57F8-51CB-DFBE-5CE9919D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C9C15-C4C4-305D-835F-94553B54B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D45B0-9FFF-C56E-D941-849A89A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CA3-A698-46A7-B14D-D98F5AC92F63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C573B-FB61-3D5C-96C0-E6059C82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910C-8B30-59AF-5E4D-2FCACF4E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0D45-5E55-49F1-B4C5-CD41015C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7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9A11F-C12F-A96F-13B9-332872F40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D261D-A9D5-A727-541B-DC42053E8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827F-A4F7-BF80-AEF7-406EB44A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CA3-A698-46A7-B14D-D98F5AC92F63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E48B-A3C4-88BC-C537-BF8AD75D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177C0-1914-F3DC-A89A-50EF704F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0D45-5E55-49F1-B4C5-CD41015C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B29F-10F9-E0D5-B0EB-83D7A806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2586-32FC-350E-252B-002F598A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FC1D5-1812-6F1C-020A-2E621388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CA3-A698-46A7-B14D-D98F5AC92F63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5626-4AD9-88CA-4E2A-FC1467B0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E01FA-29CE-0D20-EFFA-DB1D6FC2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0D45-5E55-49F1-B4C5-CD41015C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1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79A6-B918-DDC4-C036-93FC88C8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D2985-304B-554A-5364-A6FED226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B74C-8B0C-EBFE-27FC-848068BD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CA3-A698-46A7-B14D-D98F5AC92F63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4F7A2-7324-0BF8-D916-1DBCDD52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8A65-FD87-B9D4-B372-51F4795B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0D45-5E55-49F1-B4C5-CD41015C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55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CD8A-DCE4-E2E5-38BC-5AD8D720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D4CC-E597-EDC2-7C3D-1C66440FF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5DC37-586E-5249-3CA9-D4AB698E6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CD217-7AF1-BDE2-0A01-5D08410C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CA3-A698-46A7-B14D-D98F5AC92F63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72AE1-27E0-7D5C-140A-6C8EFD49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BF77B-D521-DCB8-105B-84612C8D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0D45-5E55-49F1-B4C5-CD41015C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5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78CC-AF65-32F6-E588-0BF171CD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36142-65CA-6657-DBCB-FF59796EC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18F38-D3E8-F012-71C4-32D0224AF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A92EE-669F-28F9-37CE-58E6320A0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51F26-6628-4F0B-15E9-F656EC5F8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368BF-9865-96E0-2865-2929AA3C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CA3-A698-46A7-B14D-D98F5AC92F63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9B280-279D-CC9A-2380-772CE3CC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EA5AD-2FD8-2F58-2CDE-04F954F4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0D45-5E55-49F1-B4C5-CD41015C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95BD-3CBE-3224-DB0B-836AD9F1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9D07A-8BBD-6179-702C-9218C208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CA3-A698-46A7-B14D-D98F5AC92F63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0EF71-7DB2-FC03-184A-665DAD0A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501CD-8FD0-1D85-50B0-A1624366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0D45-5E55-49F1-B4C5-CD41015C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9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C1BF2-D7B3-B5E9-5D4D-5C34F543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CA3-A698-46A7-B14D-D98F5AC92F63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6C6CF-760F-6561-49E4-86DC8660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51AB2-CE92-B227-EDEB-2CD2A698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0D45-5E55-49F1-B4C5-CD41015C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4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10B3-2C87-99FC-9447-62322CD3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16FA-741E-CCEB-5C5E-87A6E978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5918A-5785-A40C-9DA2-65A4D83FE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AED40-02FB-F9E7-944B-5A146732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CA3-A698-46A7-B14D-D98F5AC92F63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336AF-9142-FC76-EFEC-2A2C626E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0A2A7-4DE3-9711-22B9-A22B0986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0D45-5E55-49F1-B4C5-CD41015C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8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0BF7-A037-7C06-74AE-79C19F06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D4043-172D-8916-A967-BC4CC57E5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B00C1-54DD-C600-3AB0-7E2B3B3C9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06DE0-EBE8-BC23-7BC5-F73E5DAB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CA3-A698-46A7-B14D-D98F5AC92F63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21FC5-DDD6-C2DE-1EEB-668C943F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A1C79-B16C-2955-773D-BB3A7BDA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0D45-5E55-49F1-B4C5-CD41015C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61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7E8C0-C706-8016-26C2-1CEBFAB7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79D3D-4EDF-0850-F5DB-D50268398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35FA6-7E4F-9DC7-D296-49C070E0C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4CA3-A698-46A7-B14D-D98F5AC92F63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8A6E-27D5-6BB1-F50B-B756ACFC7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D75E2-521B-B9DD-5CC5-B31996EDC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0D45-5E55-49F1-B4C5-CD41015C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2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84E2-AABE-4A2F-5AA3-5816943D9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D17AA-822E-4A02-BD24-84691127F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340562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20AD-8589-8E9B-F0C8-4B7682422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834"/>
            <a:ext cx="10515600" cy="60032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</a:rPr>
              <a:t>Tokenization: </a:t>
            </a:r>
            <a:r>
              <a:rPr lang="en-US" dirty="0"/>
              <a:t>The first step in most retrieval systems is to identify keywords for representing documents, a preprocessing step often called tokenization.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Stop list: </a:t>
            </a:r>
            <a:r>
              <a:rPr lang="en-US" dirty="0"/>
              <a:t>To avoid indexing useless words, a text retrieval system often associates a stop list with a set of documents. A stop list is a set of words that are deemed “irrelevant.”</a:t>
            </a:r>
            <a:r>
              <a:rPr lang="en-IN" dirty="0"/>
              <a:t>  </a:t>
            </a:r>
            <a:r>
              <a:rPr lang="en-US" dirty="0"/>
              <a:t>For example, a, the, of, for, with, and so on are stop words.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Word Stem: </a:t>
            </a:r>
            <a:r>
              <a:rPr lang="en-US" dirty="0"/>
              <a:t>A group of different words may share the same word stem, where the words in a group are small syntactic variants of one another and collect only the common word stem per group. For example, the group of words drug, drugged, and drugs, share a common word stem, drug.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18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E71A-DBE2-E6C2-75FF-94DC13B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“How can we model a document to facilitate information retrieval?”</a:t>
            </a:r>
            <a:endParaRPr lang="en-IN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4091E-0A31-4430-8A4C-6647C8162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221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Starting with a set of “d” documents and a set of “t” terms, we can model each document as a vector v in the t dimensional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which is why this method is called the vector-space model.</a:t>
                </a:r>
              </a:p>
              <a:p>
                <a:pPr algn="just"/>
                <a:r>
                  <a:rPr lang="en-US" dirty="0"/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freq</a:t>
                </a:r>
                <a:r>
                  <a:rPr lang="en-US" dirty="0">
                    <a:solidFill>
                      <a:srgbClr val="FF0000"/>
                    </a:solidFill>
                  </a:rPr>
                  <a:t>(d,  t)</a:t>
                </a:r>
                <a:r>
                  <a:rPr lang="en-US" dirty="0"/>
                  <a:t>-  the term frequency be the number of occurrences of term t in the document d</a:t>
                </a:r>
              </a:p>
              <a:p>
                <a:pPr algn="just"/>
                <a:r>
                  <a:rPr lang="en-US" dirty="0">
                    <a:solidFill>
                      <a:srgbClr val="FF0000"/>
                    </a:solidFill>
                  </a:rPr>
                  <a:t>TF(d, t)</a:t>
                </a:r>
                <a:r>
                  <a:rPr lang="en-US" dirty="0"/>
                  <a:t> - The (weighted) term-frequency matrix measures the association of a term t with respect to the given document d: it is generally defined as 0 if the document does not contain the term, and nonzero otherwise.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4091E-0A31-4430-8A4C-6647C8162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22166"/>
              </a:xfrm>
              <a:blipFill>
                <a:blip r:embed="rId2"/>
                <a:stretch>
                  <a:fillRect l="-1043" t="-2156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23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BE23-564A-A09E-7BC8-14247A8D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876722" cy="62815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Cornell SMART system uses the following formula to compute the (normalized) term frequency: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Inverse document frequency (IDF), that represents the scaling factor, or the importance, of a term t. If a term t occurs in many documents, its importance will be scaled down due to its reduced discriminative power.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d is the document collection, and d</a:t>
            </a:r>
            <a:r>
              <a:rPr lang="en-US" sz="1200" dirty="0"/>
              <a:t>t</a:t>
            </a:r>
            <a:r>
              <a:rPr lang="en-US" dirty="0"/>
              <a:t> is the set of documents containing term 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3DF11-1998-7E77-CF32-0339EAF4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335" y="1487971"/>
            <a:ext cx="6611178" cy="1157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CC30A-A0C4-2631-1C13-4F01803D7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394" y="4588981"/>
            <a:ext cx="3133519" cy="11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8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7E0C-B633-D3C4-7066-FB33EED7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5766146"/>
          </a:xfrm>
        </p:spPr>
        <p:txBody>
          <a:bodyPr/>
          <a:lstStyle/>
          <a:p>
            <a:r>
              <a:rPr lang="en-US" dirty="0"/>
              <a:t>In a complete vector-space model, TF and IDF are combined together, which forms the TF-IDF measure: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A6409-5359-4973-1325-F27862B5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878" y="1695036"/>
            <a:ext cx="4227443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6816-94E5-64D7-66AB-F82F23F6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“How can we determine if two documents are similar?”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3C47-9191-A609-BD90-573AA50E1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5418"/>
          </a:xfrm>
        </p:spPr>
        <p:txBody>
          <a:bodyPr/>
          <a:lstStyle/>
          <a:p>
            <a:r>
              <a:rPr lang="en-US" dirty="0"/>
              <a:t>A representative metric is the cosine measure, defined as follows.</a:t>
            </a:r>
          </a:p>
          <a:p>
            <a:r>
              <a:rPr lang="en-US" dirty="0"/>
              <a:t>Let v1 and v2 be two document vectors. Their cosine similarity is defined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CD030-EE0C-B031-1F8A-C7868C06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30" y="3124199"/>
            <a:ext cx="4744279" cy="1209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1FB53-D6BE-9F09-6AFD-D57F8DCA7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871001"/>
            <a:ext cx="10214112" cy="149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1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F636-2384-BA8A-F9E2-7631D272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Text Indexing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62D6F-0C8F-1D9D-5F3A-7BB6D734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825625"/>
            <a:ext cx="11251096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several popular text retrieval indexing techniques, including inverted indices and signature files.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b="1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inverted 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an index structure that maintains two hash indexed or B+-tree indexed tables: </a:t>
            </a:r>
            <a:r>
              <a:rPr lang="en-US" dirty="0" err="1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document_table</a:t>
            </a:r>
            <a:r>
              <a:rPr lang="en-US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term_table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85542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FABE-52C3-6631-61F2-AB56A6181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Document_table</a:t>
            </a:r>
            <a:r>
              <a:rPr lang="en-US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consists of a set of document records, each containing two fields: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doc_id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posting_list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where posting list is a list of terms (or pointers to terms) that occur in the document, sorted according to some relevance measure.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Term_table</a:t>
            </a:r>
            <a:r>
              <a:rPr lang="en-US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consists of a set of term records, each containing two fields: term id and posting list, where posting list specifies a list of document identifiers in which the term appears.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94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66BA-F8F5-564B-6A41-6194127B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878"/>
            <a:ext cx="10515600" cy="560567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u="sng" dirty="0">
                <a:solidFill>
                  <a:srgbClr val="7030A0"/>
                </a:solidFill>
              </a:rPr>
              <a:t>signature file</a:t>
            </a:r>
            <a:r>
              <a:rPr lang="en-US" dirty="0"/>
              <a:t> is a file that stores a signature record for each document in the database. </a:t>
            </a:r>
          </a:p>
          <a:p>
            <a:pPr>
              <a:lnSpc>
                <a:spcPct val="150000"/>
              </a:lnSpc>
            </a:pPr>
            <a:r>
              <a:rPr lang="en-US" dirty="0"/>
              <a:t>Each signature has a fixed size of b bits representing terms. </a:t>
            </a:r>
          </a:p>
          <a:p>
            <a:pPr>
              <a:lnSpc>
                <a:spcPct val="150000"/>
              </a:lnSpc>
            </a:pPr>
            <a:r>
              <a:rPr lang="en-US" dirty="0"/>
              <a:t>A simple encoding scheme goes as follows. </a:t>
            </a:r>
          </a:p>
          <a:p>
            <a:pPr>
              <a:lnSpc>
                <a:spcPct val="150000"/>
              </a:lnSpc>
            </a:pPr>
            <a:r>
              <a:rPr lang="en-US" dirty="0"/>
              <a:t>Each bit of a document signature is initialized to 0. </a:t>
            </a:r>
          </a:p>
          <a:p>
            <a:pPr>
              <a:lnSpc>
                <a:spcPct val="150000"/>
              </a:lnSpc>
            </a:pPr>
            <a:r>
              <a:rPr lang="en-US" dirty="0"/>
              <a:t>A bit is set to 1 if the term it represents appears in the document. </a:t>
            </a:r>
          </a:p>
          <a:p>
            <a:pPr>
              <a:lnSpc>
                <a:spcPct val="150000"/>
              </a:lnSpc>
            </a:pPr>
            <a:r>
              <a:rPr lang="en-US" dirty="0"/>
              <a:t>A signature S1 matches another signature S2 if each bit that is set in signature S2 is also set in S1.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65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4CCD-25B6-5CC6-96F6-B4A1947B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Query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D43-D453-133A-4CA9-106036647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Once an inverted index is created for a document collection, a retrieval system can answer a keyword query quickly by looking up which documents contain the query keywords.</a:t>
            </a:r>
          </a:p>
          <a:p>
            <a:pPr>
              <a:lnSpc>
                <a:spcPct val="150000"/>
              </a:lnSpc>
            </a:pPr>
            <a:r>
              <a:rPr lang="en-US" dirty="0"/>
              <a:t>When examples of relevant documents are available, the system can learn from such examples to improve retrieval performance.</a:t>
            </a:r>
          </a:p>
          <a:p>
            <a:pPr>
              <a:lnSpc>
                <a:spcPct val="150000"/>
              </a:lnSpc>
            </a:pPr>
            <a:r>
              <a:rPr lang="en-US" dirty="0"/>
              <a:t> This is called </a:t>
            </a:r>
            <a:r>
              <a:rPr lang="en-US" dirty="0">
                <a:highlight>
                  <a:srgbClr val="00FFFF"/>
                </a:highlight>
              </a:rPr>
              <a:t>relevance feedback </a:t>
            </a:r>
            <a:r>
              <a:rPr lang="en-US" dirty="0"/>
              <a:t>and has proven to be effective in improving retrieval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06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17A4-35B4-0C5B-DF81-76319DED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10"/>
            <a:ext cx="10515600" cy="62417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we do not have such relevant examples, a system can assume the top few retrieved documents in some initial retrieval results to be relevant and extract more related keywords to expand a query. </a:t>
            </a:r>
          </a:p>
          <a:p>
            <a:pPr>
              <a:lnSpc>
                <a:spcPct val="150000"/>
              </a:lnSpc>
            </a:pPr>
            <a:r>
              <a:rPr lang="en-US" dirty="0"/>
              <a:t>Such feedback is called p</a:t>
            </a:r>
            <a:r>
              <a:rPr lang="en-US" dirty="0">
                <a:highlight>
                  <a:srgbClr val="00FFFF"/>
                </a:highlight>
              </a:rPr>
              <a:t>seudo-feedback</a:t>
            </a:r>
            <a:r>
              <a:rPr lang="en-US" dirty="0"/>
              <a:t> or </a:t>
            </a:r>
            <a:r>
              <a:rPr lang="en-US" dirty="0">
                <a:highlight>
                  <a:srgbClr val="00FFFF"/>
                </a:highlight>
              </a:rPr>
              <a:t>blind feedback.</a:t>
            </a:r>
          </a:p>
          <a:p>
            <a:pPr>
              <a:lnSpc>
                <a:spcPct val="150000"/>
              </a:lnSpc>
            </a:pPr>
            <a:r>
              <a:rPr lang="en-US" dirty="0"/>
              <a:t>One major limitation of many existing retrieval methods is that they are based on exact keyword matching. </a:t>
            </a:r>
          </a:p>
          <a:p>
            <a:pPr>
              <a:lnSpc>
                <a:spcPct val="150000"/>
              </a:lnSpc>
            </a:pPr>
            <a:r>
              <a:rPr lang="en-US" dirty="0"/>
              <a:t>Due to the complexity of natural languages, keyword based retrieval can encounter two major difficulties.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11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5648-B450-410C-ACE0-C3C733BF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EB21-21C4-7162-698D-80A2A26F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Text mining has become an increasingly popular and essential theme in data mining.</a:t>
            </a:r>
          </a:p>
          <a:p>
            <a:pPr>
              <a:lnSpc>
                <a:spcPct val="150000"/>
              </a:lnSpc>
            </a:pPr>
            <a:r>
              <a:rPr lang="en-US" dirty="0"/>
              <a:t>Users need tools to compare different documents, rank the importance and relevance of the documents, or find patterns and trends across multiple documents.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847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E7BE-0A1B-F098-B189-EA082DC1E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49357"/>
            <a:ext cx="10638183" cy="55276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first is the </a:t>
            </a:r>
            <a:r>
              <a:rPr lang="en-US" dirty="0">
                <a:highlight>
                  <a:srgbClr val="00FF00"/>
                </a:highlight>
              </a:rPr>
              <a:t>synonymy problem</a:t>
            </a:r>
            <a:r>
              <a:rPr lang="en-US" dirty="0"/>
              <a:t>: two words with identical or similar meanings may have very different surface forms.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For example, a user’s query may use the word “automobile,” but a relevant document may use “vehicle” instead of “automobile.”</a:t>
            </a:r>
          </a:p>
          <a:p>
            <a:pPr>
              <a:lnSpc>
                <a:spcPct val="150000"/>
              </a:lnSpc>
            </a:pPr>
            <a:r>
              <a:rPr lang="en-US" dirty="0"/>
              <a:t> The second is the </a:t>
            </a:r>
            <a:r>
              <a:rPr lang="en-US" dirty="0">
                <a:highlight>
                  <a:srgbClr val="00FF00"/>
                </a:highlight>
              </a:rPr>
              <a:t>polysemy problem</a:t>
            </a:r>
            <a:r>
              <a:rPr lang="en-US" dirty="0"/>
              <a:t>: the same keyword, such as mining, or Java, may mean different things in different contexts.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31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584C-ABCC-DE4F-ECE5-BA1297DD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Text Data Analysis and Information Retrieval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1DB72-3FE0-2074-B244-3071A7DE4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39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Information retrieval (IR) is a field that has been developing in parallel with database systems for many years</a:t>
                </a:r>
              </a:p>
              <a:p>
                <a:r>
                  <a:rPr lang="en-US" dirty="0"/>
                  <a:t> Information retrieval is concerned with the organization and retrieval of information from a large number of text-based documents.</a:t>
                </a:r>
              </a:p>
              <a:p>
                <a:r>
                  <a:rPr lang="en-US" b="1" dirty="0"/>
                  <a:t>Basic Measures for Text Retrieval: </a:t>
                </a:r>
                <a:r>
                  <a:rPr lang="en-US" b="1" dirty="0">
                    <a:highlight>
                      <a:srgbClr val="FFFF00"/>
                    </a:highlight>
                  </a:rPr>
                  <a:t>Precision and Recall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the set of documents relevant to a query be denoted as {Relevant}, and the set of documents retrieved be denoted as {Retrieved}. The set of documents that are both relevant and retrieved is denoted as {Relevant}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{Retrieved}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1DB72-3FE0-2074-B244-3071A7DE4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3958"/>
              </a:xfrm>
              <a:blipFill>
                <a:blip r:embed="rId2"/>
                <a:stretch>
                  <a:fillRect l="-1217" t="-2041" r="-1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85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547D-CE10-FF01-1B50-F063BD28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5F553-53CA-0DF8-3381-B1077F17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1179443"/>
            <a:ext cx="9727096" cy="45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5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2B9BE-85D0-4AFC-17B8-A4F18DCD5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0"/>
                <a:ext cx="10515600" cy="5872163"/>
              </a:xfrm>
            </p:spPr>
            <p:txBody>
              <a:bodyPr/>
              <a:lstStyle/>
              <a:p>
                <a:r>
                  <a:rPr lang="en-US" dirty="0"/>
                  <a:t>Precision: This is the percentage of retrieved documents that are in fact relevant to the query (i.e., “correct” responses). It is formally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Relevant</m:t>
                          </m:r>
                          <m:r>
                            <m:rPr>
                              <m:nor/>
                            </m:rPr>
                            <a:rPr lang="en-IN" b="0" i="1" dirty="0" smtClean="0"/>
                            <m:t>} 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{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Retrieved</m:t>
                          </m:r>
                          <m:r>
                            <m:rPr>
                              <m:nor/>
                            </m:rPr>
                            <a:rPr lang="en-IN" b="0" i="1" dirty="0" smtClean="0"/>
                            <m:t>}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Retrieved</m:t>
                          </m:r>
                          <m:r>
                            <m:rPr>
                              <m:nor/>
                            </m:rPr>
                            <a:rPr lang="en-IN" i="1" dirty="0"/>
                            <m:t>}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Recall: This is the percentage of documents that are relevant to the query and were, in fact, retrieved. It is formally defined as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Relevant</m:t>
                          </m:r>
                          <m:r>
                            <m:rPr>
                              <m:nor/>
                            </m:rPr>
                            <a:rPr lang="en-IN" b="0" i="1" dirty="0" smtClean="0"/>
                            <m:t>} 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{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Retrieved</m:t>
                          </m:r>
                          <m:r>
                            <m:rPr>
                              <m:nor/>
                            </m:rPr>
                            <a:rPr lang="en-IN" b="0" i="1" dirty="0" smtClean="0"/>
                            <m:t>}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Re</m:t>
                          </m:r>
                          <m:r>
                            <m:rPr>
                              <m:nor/>
                            </m:rPr>
                            <a:rPr lang="en-IN" b="0" i="1" dirty="0" smtClean="0"/>
                            <m:t>levant</m:t>
                          </m:r>
                          <m:r>
                            <m:rPr>
                              <m:nor/>
                            </m:rPr>
                            <a:rPr lang="en-IN" i="1" dirty="0"/>
                            <m:t>}</m:t>
                          </m:r>
                        </m:den>
                      </m:f>
                    </m:oMath>
                  </m:oMathPara>
                </a14:m>
                <a:endParaRPr lang="en-IN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2B9BE-85D0-4AFC-17B8-A4F18DCD5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0"/>
                <a:ext cx="10515600" cy="5872163"/>
              </a:xfrm>
              <a:blipFill>
                <a:blip r:embed="rId2"/>
                <a:stretch>
                  <a:fillRect l="-1217" t="-16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CDE5E96-2E95-275F-A319-D5A56635CDC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5127" y="5622027"/>
            <a:ext cx="4496421" cy="9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3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5914-F634-2515-C156-46E376BA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Text Retrieval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B407-3F0B-BDD3-F152-FC9839A9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37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Retrieval methods fall into two categories: 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Document selection problem 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Document ranking problem.</a:t>
            </a:r>
          </a:p>
        </p:txBody>
      </p:sp>
    </p:spTree>
    <p:extLst>
      <p:ext uri="{BB962C8B-B14F-4D97-AF65-F5344CB8AC3E}">
        <p14:creationId xmlns:p14="http://schemas.microsoft.com/office/powerpoint/2010/main" val="154710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B283-48B2-854C-15AB-460BB167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Document selection problem 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DD8AF-3C7E-751B-28FE-CFA05B19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document selection methods, the query is regarded as specifying constraints for selecting relevant documents. </a:t>
            </a:r>
          </a:p>
          <a:p>
            <a:pPr>
              <a:lnSpc>
                <a:spcPct val="150000"/>
              </a:lnSpc>
            </a:pPr>
            <a:r>
              <a:rPr lang="en-US" dirty="0"/>
              <a:t>A typical method of this category is the Boolean retrieval model, in which a document is represented by a set of keywords and a user provides a Boolean expression of keywords, such as “car and repair shops,” “tea or coffee,” or “database systems but not Oracle.” 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41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B923-ED50-4E82-BA62-85C21040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Document ranking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A41C3-67F9-74A2-5BD7-CF9E2EEF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ranking methods use the query to rank all documents in the order of relevance. </a:t>
            </a:r>
          </a:p>
          <a:p>
            <a:r>
              <a:rPr lang="en-US" dirty="0"/>
              <a:t>For ordinary users and exploratory queries, these methods are more appropriate than document selection methods.</a:t>
            </a:r>
          </a:p>
          <a:p>
            <a:r>
              <a:rPr lang="en-US" dirty="0"/>
              <a:t>Most modern information retrieval systems present a ranked list of documents in response to a user’s keyword query. </a:t>
            </a:r>
          </a:p>
          <a:p>
            <a:r>
              <a:rPr lang="en-US" dirty="0"/>
              <a:t>There are many different ranking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56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D8E5-43AD-BA7E-523E-43F65A35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Vector space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5A5C9-B259-C01A-F106-3367FF53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Most popular approach for information retrieval.</a:t>
            </a:r>
          </a:p>
          <a:p>
            <a:pPr>
              <a:lnSpc>
                <a:spcPct val="150000"/>
              </a:lnSpc>
            </a:pPr>
            <a:r>
              <a:rPr lang="en-US" dirty="0"/>
              <a:t>The basic idea of the vector space model is the following: We represent a document and a query both as vectors in a high-dimensional space corresponding to all the keywords and use an appropriate similarity measure to compute the similarity between the query vector and the document vector. </a:t>
            </a:r>
          </a:p>
          <a:p>
            <a:pPr>
              <a:lnSpc>
                <a:spcPct val="150000"/>
              </a:lnSpc>
            </a:pPr>
            <a:r>
              <a:rPr lang="en-US" dirty="0"/>
              <a:t>The similarity values can then be used for ranking documents.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21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1286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Module 5</vt:lpstr>
      <vt:lpstr>Text Mining </vt:lpstr>
      <vt:lpstr>Text Data Analysis and Information Retrieval</vt:lpstr>
      <vt:lpstr>PowerPoint Presentation</vt:lpstr>
      <vt:lpstr>PowerPoint Presentation</vt:lpstr>
      <vt:lpstr>Text Retrieval Methods</vt:lpstr>
      <vt:lpstr>Document selection problem  </vt:lpstr>
      <vt:lpstr>Document ranking problem</vt:lpstr>
      <vt:lpstr>Vector space model.</vt:lpstr>
      <vt:lpstr>PowerPoint Presentation</vt:lpstr>
      <vt:lpstr>“How can we model a document to facilitate information retrieval?”</vt:lpstr>
      <vt:lpstr>PowerPoint Presentation</vt:lpstr>
      <vt:lpstr>PowerPoint Presentation</vt:lpstr>
      <vt:lpstr>“How can we determine if two documents are similar?”</vt:lpstr>
      <vt:lpstr>Text Indexing Techniques</vt:lpstr>
      <vt:lpstr>PowerPoint Presentation</vt:lpstr>
      <vt:lpstr>PowerPoint Presentation</vt:lpstr>
      <vt:lpstr>Query Processing Techniques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919539599665</dc:creator>
  <cp:lastModifiedBy>919539599665</cp:lastModifiedBy>
  <cp:revision>1</cp:revision>
  <dcterms:created xsi:type="dcterms:W3CDTF">2023-05-10T09:23:25Z</dcterms:created>
  <dcterms:modified xsi:type="dcterms:W3CDTF">2023-05-10T09:24:22Z</dcterms:modified>
</cp:coreProperties>
</file>