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768" r:id="rId2"/>
    <p:sldId id="767" r:id="rId3"/>
    <p:sldId id="770" r:id="rId4"/>
    <p:sldId id="688" r:id="rId5"/>
    <p:sldId id="689" r:id="rId6"/>
    <p:sldId id="690" r:id="rId7"/>
    <p:sldId id="691" r:id="rId8"/>
    <p:sldId id="693" r:id="rId9"/>
    <p:sldId id="694" r:id="rId10"/>
    <p:sldId id="695" r:id="rId11"/>
    <p:sldId id="696" r:id="rId12"/>
    <p:sldId id="773" r:id="rId13"/>
    <p:sldId id="699" r:id="rId14"/>
    <p:sldId id="700" r:id="rId15"/>
    <p:sldId id="776" r:id="rId16"/>
    <p:sldId id="777" r:id="rId17"/>
    <p:sldId id="778" r:id="rId18"/>
    <p:sldId id="779" r:id="rId19"/>
    <p:sldId id="780" r:id="rId20"/>
    <p:sldId id="781" r:id="rId21"/>
    <p:sldId id="784" r:id="rId22"/>
    <p:sldId id="785" r:id="rId23"/>
    <p:sldId id="774" r:id="rId24"/>
    <p:sldId id="786" r:id="rId25"/>
    <p:sldId id="707" r:id="rId26"/>
    <p:sldId id="787" r:id="rId27"/>
    <p:sldId id="730" r:id="rId28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551" autoAdjust="0"/>
  </p:normalViewPr>
  <p:slideViewPr>
    <p:cSldViewPr>
      <p:cViewPr varScale="1">
        <p:scale>
          <a:sx n="69" d="100"/>
          <a:sy n="69" d="100"/>
        </p:scale>
        <p:origin x="774" y="7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776"/>
    </p:cViewPr>
  </p:sorterViewPr>
  <p:notesViewPr>
    <p:cSldViewPr>
      <p:cViewPr varScale="1">
        <p:scale>
          <a:sx n="56" d="100"/>
          <a:sy n="56" d="100"/>
        </p:scale>
        <p:origin x="2844" y="72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236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12" tIns="47958" rIns="95912" bIns="47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8500"/>
            <a:ext cx="4591050" cy="3443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60120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1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5518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1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7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5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0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91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 Third Level</a:t>
            </a:r>
          </a:p>
        </p:txBody>
      </p: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	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https://images.slideplayer.com/31/9745508/slides/slide_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228600"/>
            <a:ext cx="8458199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3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Given d items, there are 2</a:t>
            </a:r>
            <a:r>
              <a:rPr lang="en-US" altLang="en-US" sz="2000" baseline="30000"/>
              <a:t>d</a:t>
            </a:r>
            <a:r>
              <a:rPr lang="en-US" altLang="en-US" sz="2000"/>
              <a:t> possible candidate itemsets</a:t>
            </a:r>
            <a:endParaRPr lang="en-US" altLang="en-US" sz="20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816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/>
          <a:lstStyle/>
          <a:p>
            <a:r>
              <a:rPr lang="en-US" altLang="en-US" smtClean="0"/>
              <a:t>Brute-force approach: </a:t>
            </a:r>
          </a:p>
          <a:p>
            <a:pPr lvl="1"/>
            <a:r>
              <a:rPr lang="en-US" altLang="en-US" smtClean="0"/>
              <a:t>Each itemset in the lattice is a </a:t>
            </a:r>
            <a:r>
              <a:rPr lang="en-US" altLang="en-US" smtClean="0">
                <a:solidFill>
                  <a:srgbClr val="FF0000"/>
                </a:solidFill>
              </a:rPr>
              <a:t>candidate</a:t>
            </a:r>
            <a:r>
              <a:rPr lang="en-US" altLang="en-US" smtClean="0"/>
              <a:t> frequent itemset</a:t>
            </a:r>
          </a:p>
          <a:p>
            <a:pPr lvl="1"/>
            <a:r>
              <a:rPr lang="en-US" altLang="en-US" smtClean="0"/>
              <a:t>Count the support of each candidate by scanning the database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Match each transaction against every candidate</a:t>
            </a:r>
          </a:p>
          <a:p>
            <a:pPr lvl="1"/>
            <a:r>
              <a:rPr lang="en-US" altLang="en-US" smtClean="0"/>
              <a:t>Complexity ~ O(NMw) =&gt; </a:t>
            </a:r>
            <a:r>
              <a:rPr lang="en-US" altLang="en-US" smtClean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smtClean="0">
                <a:solidFill>
                  <a:srgbClr val="FF0000"/>
                </a:solidFill>
              </a:rPr>
              <a:t>d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44588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7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for mining frequent item sets</a:t>
            </a:r>
          </a:p>
          <a:p>
            <a:r>
              <a:rPr lang="en-US" dirty="0" smtClean="0"/>
              <a:t>Uses prior knowledge of frequent </a:t>
            </a:r>
            <a:r>
              <a:rPr lang="en-US" dirty="0" err="1" smtClean="0"/>
              <a:t>itemset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Iterative approach known as level-wise search</a:t>
            </a:r>
          </a:p>
          <a:p>
            <a:r>
              <a:rPr lang="en-US" dirty="0" smtClean="0"/>
              <a:t>K-</a:t>
            </a:r>
            <a:r>
              <a:rPr lang="en-US" dirty="0" err="1" smtClean="0"/>
              <a:t>itemset</a:t>
            </a:r>
            <a:r>
              <a:rPr lang="en-US" dirty="0" smtClean="0"/>
              <a:t> are used to explore (k+1)</a:t>
            </a:r>
            <a:r>
              <a:rPr lang="en-US" dirty="0" err="1" smtClean="0"/>
              <a:t>itemsets</a:t>
            </a:r>
            <a:endParaRPr lang="en-US" dirty="0" smtClean="0"/>
          </a:p>
          <a:p>
            <a:r>
              <a:rPr lang="en-US" dirty="0" err="1" smtClean="0"/>
              <a:t>First,the</a:t>
            </a:r>
            <a:r>
              <a:rPr lang="en-US" dirty="0" smtClean="0"/>
              <a:t> set of frequent 1-itemsets is found and collect those items that support minimum support. This resulting set is denoted by L1.</a:t>
            </a:r>
          </a:p>
          <a:p>
            <a:r>
              <a:rPr lang="en-US" dirty="0" smtClean="0"/>
              <a:t>Next L1 is used to find L2 ,the set of frequent 2-itemsets,which is used to </a:t>
            </a:r>
            <a:r>
              <a:rPr lang="en-US" dirty="0" err="1" smtClean="0"/>
              <a:t>finf</a:t>
            </a:r>
            <a:r>
              <a:rPr lang="en-US" dirty="0" smtClean="0"/>
              <a:t> L3 and so on, until no more k-</a:t>
            </a:r>
            <a:r>
              <a:rPr lang="en-US" dirty="0" err="1" smtClean="0"/>
              <a:t>iremset</a:t>
            </a:r>
            <a:r>
              <a:rPr lang="en-US" dirty="0" smtClean="0"/>
              <a:t> can be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6391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6393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96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63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7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80400" cy="533400"/>
          </a:xfrm>
        </p:spPr>
        <p:txBody>
          <a:bodyPr/>
          <a:lstStyle/>
          <a:p>
            <a:r>
              <a:rPr lang="en-US" altLang="en-US" sz="2800" smtClean="0"/>
              <a:t>Illustrating Apriori Principle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6389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97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63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87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Illustrating Apriori Principle</a:t>
            </a:r>
          </a:p>
        </p:txBody>
      </p:sp>
      <p:pic>
        <p:nvPicPr>
          <p:cNvPr id="106595" name="Picture 99" descr="Apriori Algorithm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3048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Step1..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76400"/>
            <a:ext cx="7467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424E"/>
                </a:solidFill>
                <a:latin typeface="urw-din"/>
              </a:rPr>
              <a:t> </a:t>
            </a:r>
            <a:r>
              <a:rPr lang="en-US" sz="1600" b="0" dirty="0">
                <a:solidFill>
                  <a:srgbClr val="40424E"/>
                </a:solidFill>
                <a:latin typeface="+mj-lt"/>
              </a:rPr>
              <a:t>K=1</a:t>
            </a:r>
            <a:br>
              <a:rPr lang="en-US" sz="1600" b="0" dirty="0">
                <a:solidFill>
                  <a:srgbClr val="40424E"/>
                </a:solidFill>
                <a:latin typeface="+mj-lt"/>
              </a:rPr>
            </a:br>
            <a:r>
              <a:rPr lang="en-US" sz="1600" b="0" dirty="0">
                <a:solidFill>
                  <a:srgbClr val="40424E"/>
                </a:solidFill>
                <a:latin typeface="+mj-lt"/>
              </a:rPr>
              <a:t>(I) Create a table containing support count of each item present in dataset – Called </a:t>
            </a:r>
            <a:r>
              <a:rPr lang="en-US" sz="1600" dirty="0">
                <a:solidFill>
                  <a:srgbClr val="40424E"/>
                </a:solidFill>
                <a:latin typeface="+mj-lt"/>
              </a:rPr>
              <a:t>C1(candidate set)</a:t>
            </a:r>
            <a:endParaRPr lang="en-US" sz="1600" b="0" dirty="0">
              <a:solidFill>
                <a:srgbClr val="40424E"/>
              </a:solidFill>
              <a:latin typeface="+mj-lt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31074" name="Picture 2" descr="https://media.geeksforgeeks.org/wp-content/uploads/Capture-1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4718"/>
            <a:ext cx="1543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5130224"/>
            <a:ext cx="556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0424E"/>
                </a:solidFill>
                <a:latin typeface="urw-din"/>
              </a:rPr>
              <a:t>(</a:t>
            </a:r>
            <a:r>
              <a:rPr lang="en-US" sz="1600" b="0" dirty="0">
                <a:solidFill>
                  <a:srgbClr val="40424E"/>
                </a:solidFill>
                <a:latin typeface="+mj-lt"/>
              </a:rPr>
              <a:t>II) compare candidate set item’s support count with minimum support count(here </a:t>
            </a:r>
            <a:r>
              <a:rPr lang="en-US" sz="1600" b="0" dirty="0" err="1" smtClean="0">
                <a:solidFill>
                  <a:srgbClr val="40424E"/>
                </a:solidFill>
                <a:latin typeface="+mj-lt"/>
              </a:rPr>
              <a:t>min_support</a:t>
            </a:r>
            <a:r>
              <a:rPr lang="en-US" sz="1600" b="0" dirty="0" smtClean="0">
                <a:solidFill>
                  <a:srgbClr val="40424E"/>
                </a:solidFill>
                <a:latin typeface="+mj-lt"/>
              </a:rPr>
              <a:t>=2</a:t>
            </a:r>
          </a:p>
          <a:p>
            <a:r>
              <a:rPr lang="en-US" sz="1600" b="0" dirty="0" smtClean="0">
                <a:solidFill>
                  <a:srgbClr val="40424E"/>
                </a:solidFill>
                <a:latin typeface="+mj-lt"/>
              </a:rPr>
              <a:t> </a:t>
            </a:r>
            <a:r>
              <a:rPr lang="en-US" sz="1600" b="0" dirty="0">
                <a:solidFill>
                  <a:srgbClr val="40424E"/>
                </a:solidFill>
                <a:latin typeface="+mj-lt"/>
              </a:rPr>
              <a:t>if </a:t>
            </a:r>
            <a:r>
              <a:rPr lang="en-US" sz="1600" b="0" dirty="0" err="1">
                <a:solidFill>
                  <a:srgbClr val="40424E"/>
                </a:solidFill>
                <a:latin typeface="+mj-lt"/>
              </a:rPr>
              <a:t>support_count</a:t>
            </a:r>
            <a:r>
              <a:rPr lang="en-US" sz="1600" b="0" dirty="0">
                <a:solidFill>
                  <a:srgbClr val="40424E"/>
                </a:solidFill>
                <a:latin typeface="+mj-lt"/>
              </a:rPr>
              <a:t> of candidate set items is less than </a:t>
            </a:r>
            <a:r>
              <a:rPr lang="en-US" sz="1600" b="0" dirty="0" err="1">
                <a:solidFill>
                  <a:srgbClr val="40424E"/>
                </a:solidFill>
                <a:latin typeface="+mj-lt"/>
              </a:rPr>
              <a:t>min_support</a:t>
            </a:r>
            <a:r>
              <a:rPr lang="en-US" sz="1600" b="0" dirty="0">
                <a:solidFill>
                  <a:srgbClr val="40424E"/>
                </a:solidFill>
                <a:latin typeface="+mj-lt"/>
              </a:rPr>
              <a:t> then remove those items). </a:t>
            </a:r>
            <a:endParaRPr lang="en-US" sz="1600" b="0" dirty="0" smtClean="0">
              <a:solidFill>
                <a:srgbClr val="40424E"/>
              </a:solidFill>
              <a:latin typeface="+mj-lt"/>
            </a:endParaRPr>
          </a:p>
          <a:p>
            <a:r>
              <a:rPr lang="en-US" sz="1600" b="0" dirty="0" smtClean="0">
                <a:solidFill>
                  <a:srgbClr val="40424E"/>
                </a:solidFill>
                <a:latin typeface="+mj-lt"/>
              </a:rPr>
              <a:t>This </a:t>
            </a:r>
            <a:r>
              <a:rPr lang="en-US" sz="1600" b="0" dirty="0">
                <a:solidFill>
                  <a:srgbClr val="40424E"/>
                </a:solidFill>
                <a:latin typeface="+mj-lt"/>
              </a:rPr>
              <a:t>gives us </a:t>
            </a:r>
            <a:r>
              <a:rPr lang="en-US" sz="1600" dirty="0" err="1">
                <a:solidFill>
                  <a:srgbClr val="FF0000"/>
                </a:solidFill>
                <a:latin typeface="+mj-lt"/>
              </a:rPr>
              <a:t>itemset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 L1.</a:t>
            </a:r>
          </a:p>
        </p:txBody>
      </p:sp>
      <p:pic>
        <p:nvPicPr>
          <p:cNvPr id="131078" name="Picture 6" descr="https://media.geeksforgeeks.org/wp-content/uploads/Capture-1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32351"/>
            <a:ext cx="18478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447800"/>
            <a:ext cx="7467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40424E"/>
                </a:solidFill>
                <a:latin typeface="+mj-lt"/>
              </a:rPr>
              <a:t> </a:t>
            </a:r>
            <a:r>
              <a:rPr lang="en-US" sz="1600" b="0" dirty="0" smtClean="0">
                <a:solidFill>
                  <a:srgbClr val="40424E"/>
                </a:solidFill>
                <a:latin typeface="+mj-lt"/>
              </a:rPr>
              <a:t>K=2</a:t>
            </a:r>
          </a:p>
          <a:p>
            <a:endParaRPr lang="en-US" sz="1600" b="0" dirty="0">
              <a:solidFill>
                <a:srgbClr val="40424E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40424E"/>
                </a:solidFill>
                <a:latin typeface="+mj-lt"/>
              </a:rPr>
              <a:t>Generate candidate set C2 using L1 (this is called join step). Condition of joining L</a:t>
            </a:r>
            <a:r>
              <a:rPr lang="en-US" sz="1600" b="0" baseline="-25000" dirty="0">
                <a:solidFill>
                  <a:srgbClr val="40424E"/>
                </a:solidFill>
                <a:latin typeface="+mj-lt"/>
              </a:rPr>
              <a:t>k-1</a:t>
            </a:r>
            <a:r>
              <a:rPr lang="en-US" sz="1600" b="0" dirty="0">
                <a:solidFill>
                  <a:srgbClr val="40424E"/>
                </a:solidFill>
                <a:latin typeface="+mj-lt"/>
              </a:rPr>
              <a:t> and L</a:t>
            </a:r>
            <a:r>
              <a:rPr lang="en-US" sz="1600" b="0" baseline="-25000" dirty="0">
                <a:solidFill>
                  <a:srgbClr val="40424E"/>
                </a:solidFill>
                <a:latin typeface="+mj-lt"/>
              </a:rPr>
              <a:t>k-1</a:t>
            </a:r>
            <a:r>
              <a:rPr lang="en-US" sz="1600" b="0" dirty="0">
                <a:solidFill>
                  <a:srgbClr val="40424E"/>
                </a:solidFill>
                <a:latin typeface="+mj-lt"/>
              </a:rPr>
              <a:t> is that it should have (K-2) elements in common</a:t>
            </a:r>
            <a:r>
              <a:rPr lang="en-US" sz="1600" b="0" dirty="0" smtClean="0">
                <a:solidFill>
                  <a:srgbClr val="40424E"/>
                </a:solidFill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solidFill>
                <a:srgbClr val="40424E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40424E"/>
                </a:solidFill>
                <a:latin typeface="+mj-lt"/>
              </a:rPr>
              <a:t>Check all subsets of an </a:t>
            </a:r>
            <a:r>
              <a:rPr lang="en-US" sz="1600" b="0" dirty="0" err="1">
                <a:solidFill>
                  <a:srgbClr val="40424E"/>
                </a:solidFill>
                <a:latin typeface="+mj-lt"/>
              </a:rPr>
              <a:t>itemset</a:t>
            </a:r>
            <a:r>
              <a:rPr lang="en-US" sz="1600" b="0" dirty="0">
                <a:solidFill>
                  <a:srgbClr val="40424E"/>
                </a:solidFill>
                <a:latin typeface="+mj-lt"/>
              </a:rPr>
              <a:t> are frequent or not and if not frequent remove that </a:t>
            </a:r>
            <a:r>
              <a:rPr lang="en-US" sz="1600" b="0" dirty="0" err="1">
                <a:solidFill>
                  <a:srgbClr val="40424E"/>
                </a:solidFill>
                <a:latin typeface="+mj-lt"/>
              </a:rPr>
              <a:t>itemset</a:t>
            </a:r>
            <a:r>
              <a:rPr lang="en-US" sz="1600" b="0" dirty="0">
                <a:solidFill>
                  <a:srgbClr val="40424E"/>
                </a:solidFill>
                <a:latin typeface="+mj-lt"/>
              </a:rPr>
              <a:t>.(Example subset of{I1, I2} are {I1}, {I2} they are frequent</a:t>
            </a:r>
            <a:r>
              <a:rPr lang="en-US" sz="1600" b="0" dirty="0" smtClean="0">
                <a:solidFill>
                  <a:srgbClr val="40424E"/>
                </a:solidFill>
                <a:latin typeface="+mj-lt"/>
              </a:rPr>
              <a:t>. Check </a:t>
            </a:r>
            <a:r>
              <a:rPr lang="en-US" sz="1600" b="0" dirty="0">
                <a:solidFill>
                  <a:srgbClr val="40424E"/>
                </a:solidFill>
                <a:latin typeface="+mj-lt"/>
              </a:rPr>
              <a:t>for each </a:t>
            </a:r>
            <a:r>
              <a:rPr lang="en-US" sz="1600" b="0" dirty="0" err="1">
                <a:solidFill>
                  <a:srgbClr val="40424E"/>
                </a:solidFill>
                <a:latin typeface="+mj-lt"/>
              </a:rPr>
              <a:t>itemset</a:t>
            </a:r>
            <a:r>
              <a:rPr lang="en-US" sz="1600" b="0" dirty="0" smtClean="0">
                <a:solidFill>
                  <a:srgbClr val="40424E"/>
                </a:solidFill>
                <a:latin typeface="+mj-l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solidFill>
                <a:srgbClr val="40424E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40424E"/>
                </a:solidFill>
                <a:latin typeface="+mj-lt"/>
              </a:rPr>
              <a:t>Now find support count of these </a:t>
            </a:r>
            <a:r>
              <a:rPr lang="en-US" sz="1600" b="0" dirty="0" err="1">
                <a:solidFill>
                  <a:srgbClr val="40424E"/>
                </a:solidFill>
                <a:latin typeface="+mj-lt"/>
              </a:rPr>
              <a:t>itemsets</a:t>
            </a:r>
            <a:r>
              <a:rPr lang="en-US" sz="1600" b="0" dirty="0">
                <a:solidFill>
                  <a:srgbClr val="40424E"/>
                </a:solidFill>
                <a:latin typeface="+mj-lt"/>
              </a:rPr>
              <a:t> by searching in dataset</a:t>
            </a:r>
            <a:endParaRPr lang="en-US" sz="1600" b="0" i="0" dirty="0">
              <a:solidFill>
                <a:srgbClr val="40424E"/>
              </a:solidFill>
              <a:effectLst/>
              <a:latin typeface="+mj-lt"/>
            </a:endParaRPr>
          </a:p>
        </p:txBody>
      </p:sp>
      <p:pic>
        <p:nvPicPr>
          <p:cNvPr id="132098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14800"/>
            <a:ext cx="19812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6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0424E"/>
                </a:solidFill>
                <a:latin typeface="urw-din"/>
              </a:rPr>
              <a:t>(</a:t>
            </a:r>
            <a:r>
              <a:rPr lang="en-US" sz="1800" b="0" dirty="0">
                <a:solidFill>
                  <a:srgbClr val="40424E"/>
                </a:solidFill>
                <a:latin typeface="urw-din"/>
              </a:rPr>
              <a:t>II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) compare candidate (C2) support count with minimum support count(here </a:t>
            </a:r>
            <a:r>
              <a:rPr lang="en-US" sz="1800" b="0" dirty="0" err="1" smtClean="0">
                <a:solidFill>
                  <a:srgbClr val="40424E"/>
                </a:solidFill>
                <a:latin typeface="+mj-lt"/>
              </a:rPr>
              <a:t>min_support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=2)</a:t>
            </a:r>
          </a:p>
          <a:p>
            <a:endParaRPr lang="en-US" sz="1800" b="0" dirty="0" smtClean="0">
              <a:solidFill>
                <a:srgbClr val="40424E"/>
              </a:solidFill>
              <a:latin typeface="+mj-lt"/>
            </a:endParaRPr>
          </a:p>
          <a:p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 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if </a:t>
            </a:r>
            <a:r>
              <a:rPr lang="en-US" sz="1800" b="0" dirty="0" err="1">
                <a:solidFill>
                  <a:srgbClr val="40424E"/>
                </a:solidFill>
                <a:latin typeface="+mj-lt"/>
              </a:rPr>
              <a:t>support_count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 of candidate set item is less than </a:t>
            </a:r>
            <a:r>
              <a:rPr lang="en-US" sz="1800" b="0" dirty="0" err="1">
                <a:solidFill>
                  <a:srgbClr val="40424E"/>
                </a:solidFill>
                <a:latin typeface="+mj-lt"/>
              </a:rPr>
              <a:t>min_support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 then remove those items) this gives us </a:t>
            </a:r>
            <a:r>
              <a:rPr lang="en-US" sz="1800" b="0" dirty="0" err="1">
                <a:solidFill>
                  <a:srgbClr val="40424E"/>
                </a:solidFill>
                <a:latin typeface="+mj-lt"/>
              </a:rPr>
              <a:t>itemset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 L2.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33122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05200"/>
            <a:ext cx="2286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9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19200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0424E"/>
                </a:solidFill>
                <a:latin typeface="+mj-lt"/>
              </a:rPr>
              <a:t>Step-3:</a:t>
            </a:r>
            <a:endParaRPr lang="en-US" sz="1800" b="0" dirty="0">
              <a:solidFill>
                <a:srgbClr val="40424E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40424E"/>
                </a:solidFill>
                <a:latin typeface="+mj-lt"/>
              </a:rPr>
              <a:t>Generate candidate set C3 using L2 (join step). Condition of joining L</a:t>
            </a:r>
            <a:r>
              <a:rPr lang="en-US" sz="1800" b="0" baseline="-25000" dirty="0">
                <a:solidFill>
                  <a:srgbClr val="40424E"/>
                </a:solidFill>
                <a:latin typeface="+mj-lt"/>
              </a:rPr>
              <a:t>k-1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 and L</a:t>
            </a:r>
            <a:r>
              <a:rPr lang="en-US" sz="1800" b="0" baseline="-25000" dirty="0">
                <a:solidFill>
                  <a:srgbClr val="40424E"/>
                </a:solidFill>
                <a:latin typeface="+mj-lt"/>
              </a:rPr>
              <a:t>k-1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 is that it should have (K-2) elements in common. So here, for L2, first element should match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40424E"/>
                </a:solidFill>
                <a:latin typeface="+mj-lt"/>
              </a:rPr>
              <a:t/>
            </a:r>
            <a:br>
              <a:rPr lang="en-US" sz="1800" b="0" dirty="0">
                <a:solidFill>
                  <a:srgbClr val="40424E"/>
                </a:solidFill>
                <a:latin typeface="+mj-lt"/>
              </a:rPr>
            </a:br>
            <a:r>
              <a:rPr lang="en-US" sz="1800" b="0" dirty="0">
                <a:solidFill>
                  <a:srgbClr val="40424E"/>
                </a:solidFill>
                <a:latin typeface="+mj-lt"/>
              </a:rPr>
              <a:t>So </a:t>
            </a:r>
            <a:r>
              <a:rPr lang="en-US" sz="1800" b="0" dirty="0" err="1">
                <a:solidFill>
                  <a:srgbClr val="40424E"/>
                </a:solidFill>
                <a:latin typeface="+mj-lt"/>
              </a:rPr>
              <a:t>itemset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 generated by joining L2 is {I1, I2, I3}{I1, I2, I5}{I1, I3, i5}{I2, I3, I4}{I2, I4, I5}{I2, I3, I5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40424E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40424E"/>
                </a:solidFill>
                <a:latin typeface="+mj-lt"/>
              </a:rPr>
              <a:t>Check if all subsets of these </a:t>
            </a:r>
            <a:r>
              <a:rPr lang="en-US" sz="1800" b="0" dirty="0" err="1">
                <a:solidFill>
                  <a:srgbClr val="40424E"/>
                </a:solidFill>
                <a:latin typeface="+mj-lt"/>
              </a:rPr>
              <a:t>itemsets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 are frequent or not and if not, then remove that </a:t>
            </a:r>
            <a:r>
              <a:rPr lang="en-US" sz="1800" b="0" dirty="0" err="1">
                <a:solidFill>
                  <a:srgbClr val="40424E"/>
                </a:solidFill>
                <a:latin typeface="+mj-lt"/>
              </a:rPr>
              <a:t>itemset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.(Here subset of {I1, I2, I3} are {I1, I2},{I2, I3},{I1, I3} which are frequent. For {I2, I3, I4}, subset {I3, I4} is not frequent so remove it. Similarly check for every </a:t>
            </a:r>
            <a:r>
              <a:rPr lang="en-US" sz="1800" b="0" dirty="0" err="1">
                <a:solidFill>
                  <a:srgbClr val="40424E"/>
                </a:solidFill>
                <a:latin typeface="+mj-lt"/>
              </a:rPr>
              <a:t>itemset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0" dirty="0">
              <a:solidFill>
                <a:srgbClr val="40424E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40424E"/>
                </a:solidFill>
                <a:latin typeface="+mj-lt"/>
              </a:rPr>
              <a:t>find support count of these remaining </a:t>
            </a:r>
            <a:r>
              <a:rPr lang="en-US" sz="1800" b="0" dirty="0" err="1">
                <a:solidFill>
                  <a:srgbClr val="40424E"/>
                </a:solidFill>
                <a:latin typeface="+mj-lt"/>
              </a:rPr>
              <a:t>itemset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 by searching in dataset</a:t>
            </a:r>
            <a:r>
              <a:rPr lang="en-US" sz="1800" b="0" dirty="0">
                <a:solidFill>
                  <a:srgbClr val="40424E"/>
                </a:solidFill>
                <a:latin typeface="urw-din"/>
              </a:rPr>
              <a:t>.</a:t>
            </a:r>
            <a:endParaRPr lang="en-US" sz="1800" b="0" i="0" dirty="0">
              <a:solidFill>
                <a:srgbClr val="40424E"/>
              </a:solidFill>
              <a:effectLst/>
              <a:latin typeface="urw-din"/>
            </a:endParaRPr>
          </a:p>
        </p:txBody>
      </p:sp>
      <p:pic>
        <p:nvPicPr>
          <p:cNvPr id="13414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375255"/>
            <a:ext cx="28194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3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 Contd..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40424E"/>
                </a:solidFill>
                <a:latin typeface="+mj-lt"/>
              </a:rPr>
              <a:t>(II) Compare candidate (C3) support count with minimum support count(here </a:t>
            </a:r>
            <a:r>
              <a:rPr lang="en-US" sz="2000" b="0" dirty="0" err="1">
                <a:solidFill>
                  <a:srgbClr val="40424E"/>
                </a:solidFill>
                <a:latin typeface="+mj-lt"/>
              </a:rPr>
              <a:t>min_support</a:t>
            </a:r>
            <a:r>
              <a:rPr lang="en-US" sz="2000" b="0" dirty="0">
                <a:solidFill>
                  <a:srgbClr val="40424E"/>
                </a:solidFill>
                <a:latin typeface="+mj-lt"/>
              </a:rPr>
              <a:t>=2 if </a:t>
            </a:r>
            <a:r>
              <a:rPr lang="en-US" sz="2000" b="0" dirty="0" err="1">
                <a:solidFill>
                  <a:srgbClr val="40424E"/>
                </a:solidFill>
                <a:latin typeface="+mj-lt"/>
              </a:rPr>
              <a:t>support_count</a:t>
            </a:r>
            <a:r>
              <a:rPr lang="en-US" sz="2000" b="0" dirty="0">
                <a:solidFill>
                  <a:srgbClr val="40424E"/>
                </a:solidFill>
                <a:latin typeface="+mj-lt"/>
              </a:rPr>
              <a:t> of candidate set item is less than </a:t>
            </a:r>
            <a:r>
              <a:rPr lang="en-US" sz="2000" b="0" dirty="0" err="1">
                <a:solidFill>
                  <a:srgbClr val="40424E"/>
                </a:solidFill>
                <a:latin typeface="+mj-lt"/>
              </a:rPr>
              <a:t>min_support</a:t>
            </a:r>
            <a:r>
              <a:rPr lang="en-US" sz="2000" b="0" dirty="0">
                <a:solidFill>
                  <a:srgbClr val="40424E"/>
                </a:solidFill>
                <a:latin typeface="+mj-lt"/>
              </a:rPr>
              <a:t> then remove those items) this gives us </a:t>
            </a:r>
            <a:r>
              <a:rPr lang="en-US" sz="2000" b="0" dirty="0" err="1">
                <a:solidFill>
                  <a:srgbClr val="40424E"/>
                </a:solidFill>
                <a:latin typeface="+mj-lt"/>
              </a:rPr>
              <a:t>itemset</a:t>
            </a:r>
            <a:r>
              <a:rPr lang="en-US" sz="2000" b="0" dirty="0">
                <a:solidFill>
                  <a:srgbClr val="40424E"/>
                </a:solidFill>
                <a:latin typeface="+mj-lt"/>
              </a:rPr>
              <a:t> L3.</a:t>
            </a:r>
          </a:p>
          <a:p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pic>
        <p:nvPicPr>
          <p:cNvPr id="13517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26228"/>
            <a:ext cx="2743200" cy="137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0050" name="Picture 2" descr="https://images.slideplayer.com/31/9745508/slides/slide_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013" y="1143000"/>
            <a:ext cx="6908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4073" y="1524000"/>
            <a:ext cx="828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0424E"/>
                </a:solidFill>
                <a:latin typeface="+mj-lt"/>
              </a:rPr>
              <a:t>Step-4:</a:t>
            </a:r>
            <a:endParaRPr lang="en-US" sz="2000" b="0" dirty="0">
              <a:solidFill>
                <a:srgbClr val="40424E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40424E"/>
                </a:solidFill>
                <a:latin typeface="+mj-lt"/>
              </a:rPr>
              <a:t>Generate candidate set C4 using L3 (join step). Condition of joining L</a:t>
            </a:r>
            <a:r>
              <a:rPr lang="en-US" sz="2000" b="0" baseline="-25000" dirty="0">
                <a:solidFill>
                  <a:srgbClr val="40424E"/>
                </a:solidFill>
                <a:latin typeface="+mj-lt"/>
              </a:rPr>
              <a:t>k-1</a:t>
            </a:r>
            <a:r>
              <a:rPr lang="en-US" sz="2000" b="0" dirty="0">
                <a:solidFill>
                  <a:srgbClr val="40424E"/>
                </a:solidFill>
                <a:latin typeface="+mj-lt"/>
              </a:rPr>
              <a:t> and L</a:t>
            </a:r>
            <a:r>
              <a:rPr lang="en-US" sz="2000" b="0" baseline="-25000" dirty="0">
                <a:solidFill>
                  <a:srgbClr val="40424E"/>
                </a:solidFill>
                <a:latin typeface="+mj-lt"/>
              </a:rPr>
              <a:t>k-1</a:t>
            </a:r>
            <a:r>
              <a:rPr lang="en-US" sz="2000" b="0" dirty="0">
                <a:solidFill>
                  <a:srgbClr val="40424E"/>
                </a:solidFill>
                <a:latin typeface="+mj-lt"/>
              </a:rPr>
              <a:t> (K=4) is that, they should have (K-2) elements in common. So here, for L3, first 2 elements (items) should match</a:t>
            </a:r>
            <a:r>
              <a:rPr lang="en-US" sz="2000" b="0" dirty="0" smtClean="0">
                <a:solidFill>
                  <a:srgbClr val="40424E"/>
                </a:solidFill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40424E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40424E"/>
                </a:solidFill>
                <a:latin typeface="+mj-lt"/>
              </a:rPr>
              <a:t>Check all subsets of these </a:t>
            </a:r>
            <a:r>
              <a:rPr lang="en-US" sz="2000" b="0" dirty="0" err="1">
                <a:solidFill>
                  <a:srgbClr val="40424E"/>
                </a:solidFill>
                <a:latin typeface="+mj-lt"/>
              </a:rPr>
              <a:t>itemsets</a:t>
            </a:r>
            <a:r>
              <a:rPr lang="en-US" sz="2000" b="0" dirty="0">
                <a:solidFill>
                  <a:srgbClr val="40424E"/>
                </a:solidFill>
                <a:latin typeface="+mj-lt"/>
              </a:rPr>
              <a:t> are frequent or not (Here </a:t>
            </a:r>
            <a:r>
              <a:rPr lang="en-US" sz="2000" b="0" dirty="0" err="1">
                <a:solidFill>
                  <a:srgbClr val="40424E"/>
                </a:solidFill>
                <a:latin typeface="+mj-lt"/>
              </a:rPr>
              <a:t>itemset</a:t>
            </a:r>
            <a:r>
              <a:rPr lang="en-US" sz="2000" b="0" dirty="0">
                <a:solidFill>
                  <a:srgbClr val="40424E"/>
                </a:solidFill>
                <a:latin typeface="+mj-lt"/>
              </a:rPr>
              <a:t> formed by joining L3 is {I1, I2, I3, I5} so its subset contains {I1, I3, I5}, which is not frequent). So no </a:t>
            </a:r>
            <a:r>
              <a:rPr lang="en-US" sz="2000" b="0" dirty="0" err="1">
                <a:solidFill>
                  <a:srgbClr val="40424E"/>
                </a:solidFill>
                <a:latin typeface="+mj-lt"/>
              </a:rPr>
              <a:t>itemset</a:t>
            </a:r>
            <a:r>
              <a:rPr lang="en-US" sz="2000" b="0" dirty="0">
                <a:solidFill>
                  <a:srgbClr val="40424E"/>
                </a:solidFill>
                <a:latin typeface="+mj-lt"/>
              </a:rPr>
              <a:t> in </a:t>
            </a:r>
            <a:r>
              <a:rPr lang="en-US" sz="2000" b="0" dirty="0" smtClean="0">
                <a:solidFill>
                  <a:srgbClr val="40424E"/>
                </a:solidFill>
                <a:latin typeface="+mj-lt"/>
              </a:rPr>
              <a:t>C4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40424E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40424E"/>
                </a:solidFill>
                <a:latin typeface="+mj-lt"/>
              </a:rPr>
              <a:t>We stop here because no frequent </a:t>
            </a:r>
            <a:r>
              <a:rPr lang="en-US" sz="2000" b="0" dirty="0" err="1">
                <a:solidFill>
                  <a:srgbClr val="40424E"/>
                </a:solidFill>
                <a:latin typeface="+mj-lt"/>
              </a:rPr>
              <a:t>itemsets</a:t>
            </a:r>
            <a:r>
              <a:rPr lang="en-US" sz="2000" b="0" dirty="0">
                <a:solidFill>
                  <a:srgbClr val="40424E"/>
                </a:solidFill>
                <a:latin typeface="+mj-lt"/>
              </a:rPr>
              <a:t> are found further</a:t>
            </a:r>
          </a:p>
          <a:p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2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1219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2000" dirty="0" err="1"/>
              <a:t>Apriori</a:t>
            </a:r>
            <a:r>
              <a:rPr lang="en-US" sz="2000" dirty="0"/>
              <a:t> Property</a:t>
            </a:r>
            <a:br>
              <a:rPr lang="en-US" sz="2000" dirty="0"/>
            </a:br>
            <a:r>
              <a:rPr lang="en-US" sz="2000" dirty="0"/>
              <a:t>All non empty subsets of a frequent </a:t>
            </a:r>
            <a:r>
              <a:rPr lang="en-US" sz="2000" dirty="0" err="1"/>
              <a:t>itemset</a:t>
            </a:r>
            <a:r>
              <a:rPr lang="en-US" sz="2000" dirty="0"/>
              <a:t> must also be frequent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752600"/>
            <a:ext cx="8318500" cy="4572000"/>
          </a:xfrm>
        </p:spPr>
        <p:txBody>
          <a:bodyPr/>
          <a:lstStyle/>
          <a:p>
            <a:r>
              <a:rPr lang="en-US" sz="1800" dirty="0" smtClean="0">
                <a:latin typeface="+mj-lt"/>
              </a:rPr>
              <a:t>If a </a:t>
            </a:r>
            <a:r>
              <a:rPr lang="en-US" sz="1800" dirty="0" err="1" smtClean="0">
                <a:latin typeface="+mj-lt"/>
              </a:rPr>
              <a:t>itemset</a:t>
            </a:r>
            <a:r>
              <a:rPr lang="en-US" sz="1800" dirty="0" smtClean="0">
                <a:latin typeface="+mj-lt"/>
              </a:rPr>
              <a:t> I </a:t>
            </a:r>
            <a:r>
              <a:rPr lang="en-US" sz="1800" dirty="0" err="1" smtClean="0">
                <a:latin typeface="+mj-lt"/>
              </a:rPr>
              <a:t>doesnot</a:t>
            </a:r>
            <a:r>
              <a:rPr lang="en-US" sz="1800" dirty="0" smtClean="0">
                <a:latin typeface="+mj-lt"/>
              </a:rPr>
              <a:t> satisfy the minimum support threshold, min sup ,then I is not frequent.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If an item a is added to a </a:t>
            </a:r>
            <a:r>
              <a:rPr lang="en-US" sz="1800" dirty="0" err="1" smtClean="0">
                <a:latin typeface="+mj-lt"/>
              </a:rPr>
              <a:t>itemset</a:t>
            </a:r>
            <a:r>
              <a:rPr lang="en-US" sz="1800" dirty="0" smtClean="0">
                <a:latin typeface="+mj-lt"/>
              </a:rPr>
              <a:t> I, the resulting </a:t>
            </a:r>
            <a:r>
              <a:rPr lang="en-US" sz="1800" dirty="0" err="1" smtClean="0">
                <a:latin typeface="+mj-lt"/>
              </a:rPr>
              <a:t>itemset</a:t>
            </a:r>
            <a:r>
              <a:rPr lang="en-US" sz="1800" dirty="0" smtClean="0">
                <a:latin typeface="+mj-lt"/>
              </a:rPr>
              <a:t> appear more frequent than I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err="1" smtClean="0">
                <a:latin typeface="+mj-lt"/>
              </a:rPr>
              <a:t>Antimonotonicity</a:t>
            </a:r>
            <a:r>
              <a:rPr lang="en-US" sz="1800" dirty="0" smtClean="0">
                <a:latin typeface="+mj-lt"/>
              </a:rPr>
              <a:t>- if a set cannot pass a test, all of its supersets will fall test as well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31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sz="1600" b="1" dirty="0" err="1" smtClean="0">
                <a:latin typeface="+mj-lt"/>
              </a:rPr>
              <a:t>Apriori</a:t>
            </a:r>
            <a:r>
              <a:rPr lang="en-US" sz="1600" b="1" dirty="0" smtClean="0">
                <a:latin typeface="+mj-lt"/>
              </a:rPr>
              <a:t> Steps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  <a:p>
            <a:r>
              <a:rPr lang="en-US" sz="1800" b="1" dirty="0" smtClean="0">
                <a:latin typeface="+mj-lt"/>
              </a:rPr>
              <a:t>1</a:t>
            </a:r>
            <a:r>
              <a:rPr lang="en-US" sz="1800" b="1" dirty="0">
                <a:latin typeface="+mj-lt"/>
              </a:rPr>
              <a:t>. </a:t>
            </a:r>
            <a:r>
              <a:rPr lang="en-US" sz="1800" dirty="0">
                <a:latin typeface="+mj-lt"/>
              </a:rPr>
              <a:t>The join step: To find </a:t>
            </a:r>
            <a:r>
              <a:rPr lang="en-US" sz="1800" dirty="0" err="1"/>
              <a:t>find</a:t>
            </a:r>
            <a:r>
              <a:rPr lang="en-US" sz="1800" dirty="0"/>
              <a:t> L</a:t>
            </a:r>
            <a:r>
              <a:rPr lang="en-US" sz="1800" baseline="-25000" dirty="0"/>
              <a:t>k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>
                <a:latin typeface="+mj-lt"/>
              </a:rPr>
              <a:t>a set of candidate </a:t>
            </a:r>
            <a:r>
              <a:rPr lang="en-US" sz="1800" i="1" dirty="0">
                <a:latin typeface="+mj-lt"/>
              </a:rPr>
              <a:t>k</a:t>
            </a:r>
            <a:r>
              <a:rPr lang="en-US" sz="1800" dirty="0">
                <a:latin typeface="+mj-lt"/>
              </a:rPr>
              <a:t>-</a:t>
            </a:r>
            <a:r>
              <a:rPr lang="en-US" sz="1800" dirty="0" err="1">
                <a:latin typeface="+mj-lt"/>
              </a:rPr>
              <a:t>itemsets</a:t>
            </a:r>
            <a:r>
              <a:rPr lang="en-US" sz="1800" dirty="0">
                <a:latin typeface="+mj-lt"/>
              </a:rPr>
              <a:t> is generated by joining </a:t>
            </a:r>
            <a:r>
              <a:rPr lang="en-US" sz="1800" dirty="0" smtClean="0">
                <a:latin typeface="+mj-lt"/>
              </a:rPr>
              <a:t>L</a:t>
            </a:r>
            <a:r>
              <a:rPr lang="en-US" sz="1800" baseline="-25000" dirty="0" smtClean="0">
                <a:latin typeface="+mj-lt"/>
              </a:rPr>
              <a:t>k </a:t>
            </a:r>
            <a:r>
              <a:rPr lang="en-US" sz="1800" dirty="0" smtClean="0">
                <a:latin typeface="+mj-lt"/>
              </a:rPr>
              <a:t>with </a:t>
            </a:r>
            <a:r>
              <a:rPr lang="en-US" sz="1800" dirty="0">
                <a:latin typeface="+mj-lt"/>
              </a:rPr>
              <a:t>itself. This set of candidates is denoted </a:t>
            </a:r>
            <a:r>
              <a:rPr lang="en-US" sz="1800" dirty="0"/>
              <a:t>C</a:t>
            </a:r>
            <a:r>
              <a:rPr lang="en-US" sz="1800" baseline="-25000" dirty="0" smtClean="0"/>
              <a:t>k</a:t>
            </a:r>
            <a:r>
              <a:rPr lang="en-US" sz="1800" dirty="0" smtClean="0">
                <a:latin typeface="+mj-lt"/>
              </a:rPr>
              <a:t>.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en-US" sz="1800" b="1" dirty="0">
                <a:latin typeface="+mj-lt"/>
              </a:rPr>
              <a:t>2. </a:t>
            </a:r>
            <a:r>
              <a:rPr lang="en-US" sz="1800" dirty="0">
                <a:latin typeface="+mj-lt"/>
              </a:rPr>
              <a:t>The prune step</a:t>
            </a:r>
            <a:r>
              <a:rPr lang="en-US" sz="1800" dirty="0" smtClean="0">
                <a:latin typeface="+mj-lt"/>
              </a:rPr>
              <a:t>:</a:t>
            </a:r>
            <a:r>
              <a:rPr lang="en-US" sz="1800" dirty="0"/>
              <a:t> </a:t>
            </a:r>
            <a:r>
              <a:rPr lang="en-US" sz="1800" dirty="0" err="1"/>
              <a:t>C</a:t>
            </a:r>
            <a:r>
              <a:rPr lang="en-US" sz="1800" baseline="-25000" dirty="0" err="1"/>
              <a:t>k</a:t>
            </a:r>
            <a:r>
              <a:rPr lang="en-US" sz="1800" i="1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is a superset of </a:t>
            </a:r>
            <a:r>
              <a:rPr lang="en-US" sz="1800" dirty="0" smtClean="0"/>
              <a:t>L</a:t>
            </a:r>
            <a:r>
              <a:rPr lang="en-US" sz="1800" baseline="-25000" dirty="0" smtClean="0"/>
              <a:t>k </a:t>
            </a:r>
            <a:r>
              <a:rPr lang="en-US" sz="1800" dirty="0" smtClean="0">
                <a:latin typeface="+mj-lt"/>
              </a:rPr>
              <a:t>, </a:t>
            </a:r>
            <a:r>
              <a:rPr lang="en-US" sz="1800" dirty="0">
                <a:latin typeface="+mj-lt"/>
              </a:rPr>
              <a:t>that is, its members may or may not be </a:t>
            </a:r>
            <a:r>
              <a:rPr lang="en-US" sz="1800" dirty="0" smtClean="0">
                <a:latin typeface="+mj-lt"/>
              </a:rPr>
              <a:t>frequent, but </a:t>
            </a:r>
            <a:r>
              <a:rPr lang="en-US" sz="1800" dirty="0">
                <a:latin typeface="+mj-lt"/>
              </a:rPr>
              <a:t>all of the frequent </a:t>
            </a:r>
            <a:r>
              <a:rPr lang="en-US" sz="1800" i="1" dirty="0">
                <a:latin typeface="+mj-lt"/>
              </a:rPr>
              <a:t>k</a:t>
            </a:r>
            <a:r>
              <a:rPr lang="en-US" sz="1800" dirty="0">
                <a:latin typeface="+mj-lt"/>
              </a:rPr>
              <a:t>-</a:t>
            </a:r>
            <a:r>
              <a:rPr lang="en-US" sz="1800" dirty="0" err="1">
                <a:latin typeface="+mj-lt"/>
              </a:rPr>
              <a:t>itemsets</a:t>
            </a:r>
            <a:r>
              <a:rPr lang="en-US" sz="1800" dirty="0">
                <a:latin typeface="+mj-lt"/>
              </a:rPr>
              <a:t> are included </a:t>
            </a:r>
            <a:r>
              <a:rPr lang="en-US" sz="1800" dirty="0" smtClean="0">
                <a:latin typeface="+mj-lt"/>
              </a:rPr>
              <a:t>in </a:t>
            </a:r>
            <a:r>
              <a:rPr lang="en-US" sz="1800" dirty="0" err="1"/>
              <a:t>C</a:t>
            </a:r>
            <a:r>
              <a:rPr lang="en-US" sz="1800" baseline="-25000" dirty="0" err="1"/>
              <a:t>k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17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0056" name="Picture 8" descr="PPT - Association Rule Mining: Apriori Algorithm PowerPoint Presentation -  ID:60609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66255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6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121920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752600"/>
            <a:ext cx="8318500" cy="4572000"/>
          </a:xfrm>
        </p:spPr>
        <p:txBody>
          <a:bodyPr/>
          <a:lstStyle/>
          <a:p>
            <a:r>
              <a:rPr lang="en-US" sz="1800" dirty="0">
                <a:solidFill>
                  <a:srgbClr val="40424E"/>
                </a:solidFill>
              </a:rPr>
              <a:t>Frequent </a:t>
            </a:r>
            <a:r>
              <a:rPr lang="en-US" sz="1800" dirty="0" err="1">
                <a:solidFill>
                  <a:srgbClr val="40424E"/>
                </a:solidFill>
              </a:rPr>
              <a:t>Itemset</a:t>
            </a:r>
            <a:r>
              <a:rPr lang="en-US" sz="1800" dirty="0">
                <a:solidFill>
                  <a:srgbClr val="40424E"/>
                </a:solidFill>
              </a:rPr>
              <a:t> X= {I1, I2, </a:t>
            </a:r>
            <a:r>
              <a:rPr lang="en-US" sz="1800" dirty="0" smtClean="0">
                <a:solidFill>
                  <a:srgbClr val="40424E"/>
                </a:solidFill>
              </a:rPr>
              <a:t>I3}</a:t>
            </a:r>
          </a:p>
          <a:p>
            <a:r>
              <a:rPr lang="en-US" sz="1800" dirty="0" smtClean="0">
                <a:latin typeface="+mj-lt"/>
              </a:rPr>
              <a:t>Non empty subset of X={ I1, I2, I3, {I1,I2}, {I1,I3}, {I2,I3}}</a:t>
            </a:r>
          </a:p>
          <a:p>
            <a:r>
              <a:rPr lang="en-US" sz="2000" dirty="0"/>
              <a:t>Confidence(A-&gt;B</a:t>
            </a:r>
            <a:r>
              <a:rPr lang="en-US" sz="2000" dirty="0" smtClean="0"/>
              <a:t>)=Support count(A∪</a:t>
            </a:r>
            <a:r>
              <a:rPr lang="en-US" sz="2000" dirty="0"/>
              <a:t>B)/</a:t>
            </a:r>
            <a:r>
              <a:rPr lang="en-US" sz="2000" dirty="0" err="1" smtClean="0"/>
              <a:t>Support_count</a:t>
            </a:r>
            <a:r>
              <a:rPr lang="en-US" sz="2000" dirty="0" smtClean="0"/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266489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+mj-lt"/>
              </a:rPr>
              <a:t>GENERATING ASSOCIATION RULES FROM FREQUENT ITEMSET</a:t>
            </a:r>
          </a:p>
        </p:txBody>
      </p:sp>
      <p:pic>
        <p:nvPicPr>
          <p:cNvPr id="5" name="Picture 99" descr="Apriori Algorithm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3048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0" y="3733800"/>
            <a:ext cx="5041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I1,I2=&gt;I3        confidence = 2/4=50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%</a:t>
            </a:r>
            <a:r>
              <a:rPr lang="en-US" sz="1800" b="0" dirty="0">
                <a:latin typeface="+mj-lt"/>
              </a:rPr>
              <a:t/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solidFill>
                  <a:srgbClr val="40424E"/>
                </a:solidFill>
                <a:latin typeface="+mj-lt"/>
              </a:rPr>
              <a:t>I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1,I3=&gt;I2        confidence= 2/4=50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%</a:t>
            </a:r>
            <a:r>
              <a:rPr lang="en-US" sz="1800" b="0" dirty="0">
                <a:latin typeface="+mj-lt"/>
              </a:rPr>
              <a:t/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solidFill>
                  <a:srgbClr val="40424E"/>
                </a:solidFill>
                <a:latin typeface="+mj-lt"/>
              </a:rPr>
              <a:t>[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I2,I3]=&gt;[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I1]  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  confidence 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= 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2/4=50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%</a:t>
            </a:r>
            <a:r>
              <a:rPr lang="en-US" sz="1800" b="0" dirty="0">
                <a:latin typeface="+mj-lt"/>
              </a:rPr>
              <a:t/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solidFill>
                  <a:srgbClr val="40424E"/>
                </a:solidFill>
                <a:latin typeface="+mj-lt"/>
              </a:rPr>
              <a:t>[I1]=&gt;[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I2, I3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]  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  confidence 2/6 =33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%</a:t>
            </a:r>
            <a:r>
              <a:rPr lang="en-US" sz="1800" b="0" dirty="0">
                <a:latin typeface="+mj-lt"/>
              </a:rPr>
              <a:t/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solidFill>
                  <a:srgbClr val="40424E"/>
                </a:solidFill>
                <a:latin typeface="+mj-lt"/>
              </a:rPr>
              <a:t>[I2]=&gt;[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I1,I3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]  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   confidence 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= 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2/7=28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%</a:t>
            </a:r>
            <a:r>
              <a:rPr lang="en-US" sz="1800" b="0" dirty="0">
                <a:latin typeface="+mj-lt"/>
              </a:rPr>
              <a:t/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solidFill>
                  <a:srgbClr val="40424E"/>
                </a:solidFill>
                <a:latin typeface="+mj-lt"/>
              </a:rPr>
              <a:t>[I3]=&gt;[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I1,I2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] 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    confidence 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= </a:t>
            </a:r>
            <a:r>
              <a:rPr lang="en-US" sz="1800" b="0" dirty="0" smtClean="0">
                <a:solidFill>
                  <a:srgbClr val="40424E"/>
                </a:solidFill>
                <a:latin typeface="+mj-lt"/>
              </a:rPr>
              <a:t>2/6  =33</a:t>
            </a:r>
            <a:r>
              <a:rPr lang="en-US" sz="1800" b="0" dirty="0">
                <a:solidFill>
                  <a:srgbClr val="40424E"/>
                </a:solidFill>
                <a:latin typeface="+mj-lt"/>
              </a:rPr>
              <a:t>%</a:t>
            </a:r>
            <a:endParaRPr lang="en-US" sz="1800" b="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6016823"/>
            <a:ext cx="9132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latin typeface="+mj-lt"/>
              </a:rPr>
              <a:t>So if minimum confidence is </a:t>
            </a:r>
            <a:r>
              <a:rPr lang="en-US" sz="1600" dirty="0">
                <a:latin typeface="+mj-lt"/>
              </a:rPr>
              <a:t>50%</a:t>
            </a:r>
            <a:r>
              <a:rPr lang="en-US" sz="1600" b="0" dirty="0">
                <a:latin typeface="+mj-lt"/>
              </a:rPr>
              <a:t>, then first 3 rules can be considered as strong association rules.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3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Apriori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F</a:t>
            </a:r>
            <a:r>
              <a:rPr lang="en-US" altLang="en-US" baseline="-25000" smtClean="0"/>
              <a:t>k</a:t>
            </a:r>
            <a:r>
              <a:rPr lang="en-US" altLang="en-US" smtClean="0"/>
              <a:t>: frequent k-itemsets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</a:t>
            </a:r>
            <a:r>
              <a:rPr lang="en-US" altLang="en-US" baseline="-25000" smtClean="0"/>
              <a:t>k</a:t>
            </a:r>
            <a:r>
              <a:rPr lang="en-US" altLang="en-US" smtClean="0"/>
              <a:t>: candidate k-itemsets</a:t>
            </a:r>
          </a:p>
          <a:p>
            <a:pPr marL="1543050" lvl="3" indent="-285750">
              <a:lnSpc>
                <a:spcPct val="90000"/>
              </a:lnSpc>
            </a:pPr>
            <a:endParaRPr lang="en-US" altLang="en-US" sz="800" smtClean="0"/>
          </a:p>
          <a:p>
            <a:pPr marL="234950" indent="-285750">
              <a:lnSpc>
                <a:spcPct val="90000"/>
              </a:lnSpc>
            </a:pPr>
            <a:r>
              <a:rPr lang="en-US" altLang="en-US" smtClean="0"/>
              <a:t>Algorithm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Generate F</a:t>
            </a:r>
            <a:r>
              <a:rPr lang="en-US" altLang="en-US" baseline="-25000" smtClean="0"/>
              <a:t>1</a:t>
            </a:r>
            <a:r>
              <a:rPr lang="en-US" altLang="en-US" smtClean="0"/>
              <a:t> = {frequent 1-itemsets}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Repeat until F</a:t>
            </a:r>
            <a:r>
              <a:rPr lang="en-US" altLang="en-US" baseline="-25000" smtClean="0"/>
              <a:t>k</a:t>
            </a:r>
            <a:r>
              <a:rPr lang="en-US" altLang="en-US" smtClean="0"/>
              <a:t> is empty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Generation</a:t>
            </a:r>
            <a:r>
              <a:rPr lang="en-US" altLang="en-US" smtClean="0"/>
              <a:t>: Generate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from F</a:t>
            </a:r>
            <a:r>
              <a:rPr lang="en-US" altLang="en-US" baseline="-25000" smtClean="0"/>
              <a:t>k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Pruning</a:t>
            </a:r>
            <a:r>
              <a:rPr lang="en-US" altLang="en-US" smtClean="0"/>
              <a:t>: Prune candidate itemsets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Support Counting</a:t>
            </a:r>
            <a:r>
              <a:rPr lang="en-US" altLang="en-US" smtClean="0"/>
              <a:t>: Count the support of each candidate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smtClean="0"/>
              <a:t>Candidate Elimination</a:t>
            </a:r>
            <a:r>
              <a:rPr lang="en-US" altLang="en-US" smtClean="0"/>
              <a:t>: Eliminate candidates in L</a:t>
            </a:r>
            <a:r>
              <a:rPr lang="en-US" altLang="en-US" baseline="-25000" smtClean="0"/>
              <a:t>k+1 </a:t>
            </a:r>
            <a:r>
              <a:rPr lang="en-US" altLang="en-US" smtClean="0"/>
              <a:t>that are infrequent, leaving only those that are frequent =&gt; F</a:t>
            </a:r>
            <a:r>
              <a:rPr lang="en-US" altLang="en-US" baseline="-25000" smtClean="0"/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1818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6498" name="Picture 2" descr="Let C Be A Candidate Itemset In Ck Generated By Th... | Chegg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143000"/>
            <a:ext cx="7848599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Choice of minimum support threshold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Dimensionality (number of items) of the data set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Size of database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</a:t>
            </a:r>
          </a:p>
          <a:p>
            <a:pPr lvl="1">
              <a:lnSpc>
                <a:spcPct val="80000"/>
              </a:lnSpc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119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Assocaition</a:t>
            </a:r>
            <a:r>
              <a:rPr lang="en-US" dirty="0" smtClean="0"/>
              <a:t>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 smtClean="0"/>
              <a:t>Data Mining Task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Find frequent </a:t>
            </a:r>
            <a:r>
              <a:rPr lang="en-US" sz="2400" dirty="0" err="1" smtClean="0"/>
              <a:t>itemset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en-US" sz="2400" dirty="0" smtClean="0"/>
              <a:t>Find interesting association or correlation relationship between a large set of data item.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Rule based association learning 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3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{Diaper} </a:t>
            </a:r>
            <a:r>
              <a:rPr lang="en-US" altLang="en-US" sz="1800" b="0">
                <a:sym typeface="Symbol" pitchFamily="18" charset="2"/>
              </a:rPr>
              <a:t> {Beer},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{Milk, Bread}  {Eggs,Coke},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Implication means co-occurrence, not causality!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</p:spPr>
        <p:txBody>
          <a:bodyPr/>
          <a:lstStyle/>
          <a:p>
            <a:pPr marL="342900" indent="-342900"/>
            <a:r>
              <a:rPr lang="en-US" altLang="en-US" sz="2000" b="1" smtClean="0"/>
              <a:t>Itemset</a:t>
            </a:r>
          </a:p>
          <a:p>
            <a:pPr marL="742950" lvl="1" indent="-285750"/>
            <a:r>
              <a:rPr lang="en-US" altLang="en-US" sz="1800" smtClean="0"/>
              <a:t>A collection of one or more items</a:t>
            </a:r>
          </a:p>
          <a:p>
            <a:pPr marL="1143000" lvl="2" indent="-228600"/>
            <a:r>
              <a:rPr lang="en-US" altLang="en-US" sz="1600" smtClean="0"/>
              <a:t>Example: {Milk, Bread, Diaper}</a:t>
            </a:r>
          </a:p>
          <a:p>
            <a:pPr marL="742950" lvl="1" indent="-285750"/>
            <a:r>
              <a:rPr lang="en-US" altLang="en-US" sz="1800" smtClean="0"/>
              <a:t>k-itemset</a:t>
            </a:r>
          </a:p>
          <a:p>
            <a:pPr marL="1143000" lvl="2" indent="-228600"/>
            <a:r>
              <a:rPr lang="en-US" altLang="en-US" sz="1600" smtClean="0"/>
              <a:t>An itemset that contains k items</a:t>
            </a:r>
            <a:endParaRPr lang="en-US" altLang="en-US" sz="1600" b="1" smtClean="0"/>
          </a:p>
          <a:p>
            <a:pPr marL="342900" indent="-342900"/>
            <a:r>
              <a:rPr lang="en-US" altLang="en-US" sz="2000" b="1" smtClean="0"/>
              <a:t>Support count (</a:t>
            </a:r>
            <a:r>
              <a:rPr lang="en-US" altLang="en-US" sz="2000" b="1" smtClean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smtClean="0"/>
              <a:t>Frequency of occurrence of an itemset</a:t>
            </a:r>
          </a:p>
          <a:p>
            <a:pPr marL="742950" lvl="1" indent="-285750"/>
            <a:r>
              <a:rPr lang="en-US" altLang="en-US" sz="1800" smtClean="0"/>
              <a:t>E.g.   </a:t>
            </a:r>
            <a:r>
              <a:rPr lang="en-US" altLang="en-US" sz="1800" smtClean="0">
                <a:sym typeface="Symbol" pitchFamily="18" charset="2"/>
              </a:rPr>
              <a:t>({Milk, Bread,Diaper}) = 2 </a:t>
            </a:r>
            <a:endParaRPr lang="en-US" altLang="en-US" sz="1800" smtClean="0"/>
          </a:p>
          <a:p>
            <a:pPr marL="342900" indent="-342900"/>
            <a:r>
              <a:rPr lang="en-US" altLang="en-US" sz="2000" b="1" smtClean="0"/>
              <a:t>Support</a:t>
            </a:r>
          </a:p>
          <a:p>
            <a:pPr marL="742950" lvl="1" indent="-285750"/>
            <a:r>
              <a:rPr lang="en-US" altLang="en-US" sz="1800" smtClean="0"/>
              <a:t>Fraction of transactions that contain an itemset</a:t>
            </a:r>
          </a:p>
          <a:p>
            <a:pPr marL="742950" lvl="1" indent="-285750"/>
            <a:r>
              <a:rPr lang="en-US" altLang="en-US" sz="1800" smtClean="0"/>
              <a:t>E.g.   s({Milk, Bread, Diaper}) = 2/5</a:t>
            </a:r>
          </a:p>
          <a:p>
            <a:pPr marL="342900" indent="-342900"/>
            <a:r>
              <a:rPr lang="en-US" altLang="en-US" sz="2000" b="1" smtClean="0"/>
              <a:t>Frequent Itemset</a:t>
            </a:r>
          </a:p>
          <a:p>
            <a:pPr marL="742950" lvl="1" indent="-285750"/>
            <a:r>
              <a:rPr lang="en-US" altLang="en-US" sz="1800" smtClean="0"/>
              <a:t>An itemset whose support is greater than or equal to a </a:t>
            </a:r>
            <a:r>
              <a:rPr lang="en-US" altLang="en-US" sz="1800" i="1" smtClean="0"/>
              <a:t>minsup</a:t>
            </a:r>
            <a:r>
              <a:rPr lang="en-US" altLang="en-US" sz="1800" smtClean="0"/>
              <a:t> threshold</a:t>
            </a:r>
          </a:p>
        </p:txBody>
      </p:sp>
      <p:graphicFrame>
        <p:nvGraphicFramePr>
          <p:cNvPr id="6148" name="Object 4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2089150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7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89150"/>
                        <a:ext cx="36576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Definition: Association Rule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413375" y="135255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4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35255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784725" y="3733800"/>
            <a:ext cx="3978275" cy="2451100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75" name="Equation" r:id="rId5" imgW="1574800" imgH="203200" progId="Equation.3">
                    <p:embed/>
                  </p:oleObj>
                </mc:Choice>
                <mc:Fallback>
                  <p:oleObj name="Equation" r:id="rId5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76" name="Equation" r:id="rId7" imgW="4318000" imgH="787400" progId="Equation.3">
                    <p:embed/>
                  </p:oleObj>
                </mc:Choice>
                <mc:Fallback>
                  <p:oleObj name="Equation" r:id="rId7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77" name="Equation" r:id="rId9" imgW="4470400" imgH="787400" progId="Equation.3">
                    <p:embed/>
                  </p:oleObj>
                </mc:Choice>
                <mc:Fallback>
                  <p:oleObj name="Equation" r:id="rId9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/>
              <a:t>Association Rule</a:t>
            </a:r>
          </a:p>
          <a:p>
            <a:pPr lvl="1"/>
            <a:r>
              <a:rPr lang="en-US" altLang="en-US" sz="1800" b="0"/>
              <a:t>An implication expression of the form X </a:t>
            </a:r>
            <a:r>
              <a:rPr lang="en-US" altLang="en-US" sz="1800" b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b="0"/>
              <a:t>Example:</a:t>
            </a:r>
            <a:br>
              <a:rPr lang="en-US" altLang="en-US" sz="1800" b="0"/>
            </a:br>
            <a:r>
              <a:rPr lang="en-US" altLang="en-US" sz="1800" b="0"/>
              <a:t>   {Milk, Diaper} </a:t>
            </a:r>
            <a:r>
              <a:rPr lang="en-US" altLang="en-US" sz="1800" b="0">
                <a:sym typeface="Symbol" pitchFamily="18" charset="2"/>
              </a:rPr>
              <a:t> {Beer}</a:t>
            </a:r>
            <a:r>
              <a:rPr lang="en-US" altLang="en-US" sz="1800" b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/>
          </a:p>
          <a:p>
            <a:r>
              <a:rPr lang="en-US" altLang="en-US" sz="2000"/>
              <a:t>Rule Evaluation Metrics</a:t>
            </a:r>
            <a:endParaRPr lang="en-US" altLang="en-US" sz="2000">
              <a:sym typeface="Symbol" pitchFamily="18" charset="2"/>
            </a:endParaRPr>
          </a:p>
          <a:p>
            <a:pPr lvl="1"/>
            <a:r>
              <a:rPr lang="en-US" altLang="en-US" sz="1800" b="0"/>
              <a:t>Support (s)</a:t>
            </a:r>
          </a:p>
          <a:p>
            <a:pPr lvl="2"/>
            <a:r>
              <a:rPr lang="en-US" altLang="en-US" sz="1600" b="0"/>
              <a:t>Fraction of transactions that contain both X and Y</a:t>
            </a:r>
          </a:p>
          <a:p>
            <a:pPr lvl="1"/>
            <a:r>
              <a:rPr lang="en-US" altLang="en-US" sz="1800" b="0"/>
              <a:t>Confidence (c)</a:t>
            </a:r>
          </a:p>
          <a:p>
            <a:pPr lvl="2"/>
            <a:r>
              <a:rPr lang="en-US" altLang="en-US" sz="1600" b="0"/>
              <a:t>Measures how often items in Y </a:t>
            </a:r>
            <a:br>
              <a:rPr lang="en-US" altLang="en-US" sz="1600" b="0"/>
            </a:br>
            <a:r>
              <a:rPr lang="en-US" altLang="en-US" sz="1600" b="0"/>
              <a:t>appear in transactions that</a:t>
            </a:r>
            <a:br>
              <a:rPr lang="en-US" altLang="en-US" sz="1600" b="0"/>
            </a:br>
            <a:r>
              <a:rPr lang="en-US" altLang="en-US" sz="1600" b="0"/>
              <a:t>contain X</a:t>
            </a:r>
          </a:p>
        </p:txBody>
      </p:sp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Given a set of transactions T, the goal of association rule mining is to find all rules having </a:t>
            </a:r>
          </a:p>
          <a:p>
            <a:pPr lvl="1"/>
            <a:r>
              <a:rPr lang="en-US" altLang="en-US" smtClean="0"/>
              <a:t>support </a:t>
            </a:r>
            <a:r>
              <a:rPr lang="en-US" altLang="en-US" smtClean="0">
                <a:cs typeface="Arial" charset="0"/>
              </a:rPr>
              <a:t>≥ </a:t>
            </a:r>
            <a:r>
              <a:rPr lang="en-US" altLang="en-US" i="1" smtClean="0">
                <a:cs typeface="Arial" charset="0"/>
              </a:rPr>
              <a:t>minsup </a:t>
            </a:r>
            <a:r>
              <a:rPr lang="en-US" altLang="en-US" smtClean="0">
                <a:cs typeface="Arial" charset="0"/>
              </a:rPr>
              <a:t>threshold</a:t>
            </a:r>
          </a:p>
          <a:p>
            <a:pPr lvl="1"/>
            <a:r>
              <a:rPr lang="en-US" altLang="en-US" smtClean="0">
                <a:cs typeface="Arial" charset="0"/>
              </a:rPr>
              <a:t>confidence ≥ </a:t>
            </a:r>
            <a:r>
              <a:rPr lang="en-US" altLang="en-US" i="1" smtClean="0">
                <a:cs typeface="Arial" charset="0"/>
              </a:rPr>
              <a:t>minconf </a:t>
            </a:r>
            <a:r>
              <a:rPr lang="en-US" altLang="en-US" smtClean="0">
                <a:cs typeface="Arial" charset="0"/>
              </a:rPr>
              <a:t>threshold</a:t>
            </a:r>
          </a:p>
          <a:p>
            <a:pPr lvl="1"/>
            <a:endParaRPr lang="en-US" altLang="en-US" smtClean="0">
              <a:cs typeface="Arial" charset="0"/>
            </a:endParaRPr>
          </a:p>
          <a:p>
            <a:r>
              <a:rPr lang="en-US" altLang="en-US" smtClean="0">
                <a:cs typeface="Arial" charset="0"/>
              </a:rPr>
              <a:t>Brute-force approach:</a:t>
            </a:r>
          </a:p>
          <a:p>
            <a:pPr lvl="1"/>
            <a:r>
              <a:rPr lang="en-US" altLang="en-US" smtClean="0"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 smtClean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 smtClean="0">
                <a:cs typeface="Arial" charset="0"/>
              </a:rPr>
              <a:t>Prune rules that fail the </a:t>
            </a:r>
            <a:r>
              <a:rPr lang="en-US" altLang="en-US" i="1" smtClean="0">
                <a:cs typeface="Arial" charset="0"/>
              </a:rPr>
              <a:t>minsup</a:t>
            </a:r>
            <a:r>
              <a:rPr lang="en-US" altLang="en-US" smtClean="0">
                <a:cs typeface="Arial" charset="0"/>
              </a:rPr>
              <a:t> and </a:t>
            </a:r>
            <a:r>
              <a:rPr lang="en-US" altLang="en-US" i="1" smtClean="0">
                <a:cs typeface="Arial" charset="0"/>
              </a:rPr>
              <a:t>minconf</a:t>
            </a:r>
            <a:r>
              <a:rPr lang="en-US" altLang="en-US" smtClean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 smtClean="0">
                <a:cs typeface="Arial" charset="0"/>
                <a:sym typeface="Symbol" pitchFamily="18" charset="2"/>
              </a:rPr>
              <a:t> </a:t>
            </a:r>
            <a:r>
              <a:rPr lang="en-US" altLang="en-US" smtClean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altLang="en-US" smtClean="0">
                <a:cs typeface="Arial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96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Mining Association Rules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7975" y="1371600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9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71600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b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{Milk,Diaper} </a:t>
            </a:r>
            <a:r>
              <a:rPr lang="en-US" altLang="en-US" sz="2000" b="0">
                <a:sym typeface="Symbol" pitchFamily="18" charset="2"/>
              </a:rPr>
              <a:t> {Beer} (s=0.4, c=0.67)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/>
              <a:t>{Milk,Beer} </a:t>
            </a:r>
            <a:r>
              <a:rPr lang="en-US" altLang="en-US" sz="2000" b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{Diaper,Beer} </a:t>
            </a:r>
            <a:r>
              <a:rPr lang="en-US" altLang="en-US" sz="2000" b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{Beer}  {Milk,Diaper} (s=0.4, c=0.67)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sym typeface="Symbol" pitchFamily="18" charset="2"/>
              </a:rPr>
              <a:t>{Milk}  {Diaper,Beer} (s=0.4, c=0.5)</a:t>
            </a:r>
          </a:p>
        </p:txBody>
      </p:sp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All the above rules are binary partitions of the same itemset: 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Rules originating from the same itemset have identical support but</a:t>
            </a:r>
            <a:br>
              <a:rPr lang="en-US" altLang="en-US" sz="2000" b="0">
                <a:sym typeface="Symbol" pitchFamily="18" charset="2"/>
              </a:rPr>
            </a:br>
            <a:r>
              <a:rPr lang="en-US" altLang="en-US" sz="2000" b="0">
                <a:sym typeface="Symbol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>
                <a:sym typeface="Symbol" pitchFamily="18" charset="2"/>
              </a:rPr>
              <a:t> Thus, we may decouple the support and confidence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76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interesting association or correlation relationship between a large set of data item</a:t>
            </a:r>
            <a:endParaRPr lang="en-US" altLang="en-US" dirty="0" smtClean="0"/>
          </a:p>
          <a:p>
            <a:pPr marL="533400" indent="-533400"/>
            <a:r>
              <a:rPr lang="en-US" altLang="en-US" dirty="0" smtClean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>
                <a:solidFill>
                  <a:srgbClr val="FF0000"/>
                </a:solidFill>
              </a:rPr>
              <a:t>Frequent </a:t>
            </a:r>
            <a:r>
              <a:rPr lang="en-US" altLang="en-US" dirty="0" err="1" smtClean="0">
                <a:solidFill>
                  <a:srgbClr val="FF0000"/>
                </a:solidFill>
              </a:rPr>
              <a:t>Itemset</a:t>
            </a:r>
            <a:r>
              <a:rPr lang="en-US" altLang="en-US" dirty="0" smtClean="0">
                <a:solidFill>
                  <a:srgbClr val="FF0000"/>
                </a:solidFill>
              </a:rPr>
              <a:t> Generation</a:t>
            </a:r>
            <a:endParaRPr lang="en-US" altLang="en-US" dirty="0" smtClean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 smtClean="0"/>
              <a:t>Generate all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whose support </a:t>
            </a:r>
            <a:r>
              <a:rPr lang="en-US" altLang="en-US" dirty="0" smtClean="0">
                <a:sym typeface="Symbol" pitchFamily="18" charset="2"/>
              </a:rPr>
              <a:t> </a:t>
            </a:r>
            <a:r>
              <a:rPr lang="en-US" altLang="en-US" dirty="0" err="1" smtClean="0"/>
              <a:t>minsup</a:t>
            </a:r>
            <a:endParaRPr lang="en-US" altLang="en-US" dirty="0" smtClean="0"/>
          </a:p>
          <a:p>
            <a:pPr marL="1295400" lvl="2" indent="-381000">
              <a:buFont typeface="Arial" charset="0"/>
              <a:buNone/>
            </a:pPr>
            <a:endParaRPr lang="en-US" altLang="en-US" dirty="0" smtClean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dirty="0" smtClean="0">
                <a:solidFill>
                  <a:srgbClr val="FF0000"/>
                </a:solidFill>
              </a:rPr>
              <a:t>Rule Generation</a:t>
            </a:r>
            <a:endParaRPr lang="en-US" altLang="en-US" dirty="0" smtClean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dirty="0" smtClean="0"/>
              <a:t>Generate high confidence rules from each frequent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, where each rule is a binary partitioning of a frequent </a:t>
            </a:r>
            <a:r>
              <a:rPr lang="en-US" altLang="en-US" dirty="0" err="1" smtClean="0"/>
              <a:t>itemset</a:t>
            </a:r>
            <a:endParaRPr lang="en-US" altLang="en-US" dirty="0" smtClean="0"/>
          </a:p>
          <a:p>
            <a:pPr marL="533400" indent="-533400"/>
            <a:endParaRPr lang="en-US" altLang="en-US" dirty="0" smtClean="0"/>
          </a:p>
          <a:p>
            <a:pPr marL="533400" indent="-533400"/>
            <a:r>
              <a:rPr lang="en-US" altLang="en-US" dirty="0" smtClean="0"/>
              <a:t>Frequent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 is still computationally expensive</a:t>
            </a:r>
          </a:p>
          <a:p>
            <a:pPr marL="533400" indent="-533400">
              <a:buFont typeface="Monotype Sort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03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146493939</TotalTime>
  <Pages>3</Pages>
  <Words>941</Words>
  <Application>Microsoft Office PowerPoint</Application>
  <PresentationFormat>On-screen Show (4:3)</PresentationFormat>
  <Paragraphs>172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Monotype Sorts</vt:lpstr>
      <vt:lpstr>Symbol</vt:lpstr>
      <vt:lpstr>Tahoma</vt:lpstr>
      <vt:lpstr>Times New Roman</vt:lpstr>
      <vt:lpstr>urw-din</vt:lpstr>
      <vt:lpstr>Wingdings</vt:lpstr>
      <vt:lpstr>LC.BRev.FY97</vt:lpstr>
      <vt:lpstr>Document</vt:lpstr>
      <vt:lpstr>Equation</vt:lpstr>
      <vt:lpstr>VISIO</vt:lpstr>
      <vt:lpstr>Visio</vt:lpstr>
      <vt:lpstr>PowerPoint Presentation</vt:lpstr>
      <vt:lpstr>PowerPoint Presentation</vt:lpstr>
      <vt:lpstr>Assocaition Rule Mining</vt:lpstr>
      <vt:lpstr>Association Rule Mining</vt:lpstr>
      <vt:lpstr>Definition: Frequent Itemset</vt:lpstr>
      <vt:lpstr>Definition: Association Rule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Apriori Algorithm</vt:lpstr>
      <vt:lpstr>Illustrating Apriori Principle</vt:lpstr>
      <vt:lpstr>Illustrating Apriori Principle</vt:lpstr>
      <vt:lpstr>Step1..</vt:lpstr>
      <vt:lpstr>Step2</vt:lpstr>
      <vt:lpstr>Step2 Contd…</vt:lpstr>
      <vt:lpstr>Step3</vt:lpstr>
      <vt:lpstr>Step3 Contd..</vt:lpstr>
      <vt:lpstr>Step 4</vt:lpstr>
      <vt:lpstr> Apriori Property All non empty subsets of a frequent itemset must also be frequent</vt:lpstr>
      <vt:lpstr>PowerPoint Presentation</vt:lpstr>
      <vt:lpstr>PowerPoint Presentation</vt:lpstr>
      <vt:lpstr> </vt:lpstr>
      <vt:lpstr>Apriori Algorithm</vt:lpstr>
      <vt:lpstr>PowerPoint Presentation</vt:lpstr>
      <vt:lpstr>Factors Affecting Complexity of Apriori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Remil</cp:lastModifiedBy>
  <cp:revision>560</cp:revision>
  <cp:lastPrinted>2018-02-04T02:18:57Z</cp:lastPrinted>
  <dcterms:created xsi:type="dcterms:W3CDTF">1998-03-18T13:44:31Z</dcterms:created>
  <dcterms:modified xsi:type="dcterms:W3CDTF">2021-06-24T04:44:47Z</dcterms:modified>
</cp:coreProperties>
</file>