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CE76-700F-45C8-A623-BC9E2B709A3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80BD-79BC-4C9A-A411-15603F35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CE76-700F-45C8-A623-BC9E2B709A3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80BD-79BC-4C9A-A411-15603F35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CE76-700F-45C8-A623-BC9E2B709A3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80BD-79BC-4C9A-A411-15603F35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CE76-700F-45C8-A623-BC9E2B709A3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80BD-79BC-4C9A-A411-15603F35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CE76-700F-45C8-A623-BC9E2B709A3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80BD-79BC-4C9A-A411-15603F35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CE76-700F-45C8-A623-BC9E2B709A3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80BD-79BC-4C9A-A411-15603F35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CE76-700F-45C8-A623-BC9E2B709A3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80BD-79BC-4C9A-A411-15603F35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CE76-700F-45C8-A623-BC9E2B709A3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80BD-79BC-4C9A-A411-15603F35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CE76-700F-45C8-A623-BC9E2B709A3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80BD-79BC-4C9A-A411-15603F35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CE76-700F-45C8-A623-BC9E2B709A3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80BD-79BC-4C9A-A411-15603F35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CE76-700F-45C8-A623-BC9E2B709A3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80BD-79BC-4C9A-A411-15603F35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9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0CE76-700F-45C8-A623-BC9E2B709A3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80BD-79BC-4C9A-A411-15603F35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the swap cost is not less than zero, we undo the swap. Hence (3, 4) and (7, 4) are the final </a:t>
            </a:r>
            <a:r>
              <a:rPr lang="en-US" sz="2000" dirty="0" err="1"/>
              <a:t>medoids</a:t>
            </a:r>
            <a:r>
              <a:rPr lang="en-US" sz="2000" dirty="0"/>
              <a:t>. The clustering would be in the following way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Content Placeholder 3" descr="https://media.geeksforgeeks.org/wp-content/cdn-uploads/20200807092053/Screenshot-2020-08-07-at-1.50.40-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67" y="2189409"/>
            <a:ext cx="7276563" cy="3183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8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Advantages:</a:t>
            </a:r>
            <a:endParaRPr lang="en-US" dirty="0"/>
          </a:p>
          <a:p>
            <a:pPr lvl="0" fontAlgn="base"/>
            <a:r>
              <a:rPr lang="en-US" sz="2000" dirty="0"/>
              <a:t>It is simple to understand and easy to implement.</a:t>
            </a:r>
          </a:p>
          <a:p>
            <a:pPr lvl="0" fontAlgn="base"/>
            <a:r>
              <a:rPr lang="en-US" sz="2000" dirty="0"/>
              <a:t>K-</a:t>
            </a:r>
            <a:r>
              <a:rPr lang="en-US" sz="2000" dirty="0" err="1"/>
              <a:t>Medoid</a:t>
            </a:r>
            <a:r>
              <a:rPr lang="en-US" sz="2000" dirty="0"/>
              <a:t> Algorithm is fast and converges in a fixed number of steps.</a:t>
            </a:r>
          </a:p>
          <a:p>
            <a:pPr lvl="0" fontAlgn="base"/>
            <a:r>
              <a:rPr lang="en-US" sz="2000" dirty="0"/>
              <a:t>PAM is less sensitive to outliers than other partitioning algorithms.</a:t>
            </a:r>
          </a:p>
          <a:p>
            <a:pPr fontAlgn="base"/>
            <a:r>
              <a:rPr lang="en-US" b="1" dirty="0"/>
              <a:t>Disadvantages:</a:t>
            </a:r>
            <a:endParaRPr lang="en-US" dirty="0"/>
          </a:p>
          <a:p>
            <a:pPr lvl="0" fontAlgn="base"/>
            <a:r>
              <a:rPr lang="en-US" sz="2400" dirty="0"/>
              <a:t>The main disadvantage of K-</a:t>
            </a:r>
            <a:r>
              <a:rPr lang="en-US" sz="2400" dirty="0" err="1"/>
              <a:t>Medoid</a:t>
            </a:r>
            <a:r>
              <a:rPr lang="en-US" sz="2400" dirty="0"/>
              <a:t> algorithms is that it is not suitable for clustering non-spherical (arbitrary shaped) groups of objects. This is because it relies on minimizing the distances between the non-</a:t>
            </a:r>
            <a:r>
              <a:rPr lang="en-US" sz="2400" dirty="0" err="1"/>
              <a:t>medoid</a:t>
            </a:r>
            <a:r>
              <a:rPr lang="en-US" sz="2400" dirty="0"/>
              <a:t> objects and the </a:t>
            </a:r>
            <a:r>
              <a:rPr lang="en-US" sz="2400" dirty="0" err="1"/>
              <a:t>medoid</a:t>
            </a:r>
            <a:r>
              <a:rPr lang="en-US" sz="2400" dirty="0"/>
              <a:t> (the cluster </a:t>
            </a:r>
            <a:r>
              <a:rPr lang="en-US" sz="2400" dirty="0" err="1"/>
              <a:t>centre</a:t>
            </a:r>
            <a:r>
              <a:rPr lang="en-US" sz="2400" dirty="0"/>
              <a:t>) – briefly, it uses compactness as clustering criteria instead of connectivity.</a:t>
            </a:r>
          </a:p>
          <a:p>
            <a:pPr lvl="0" fontAlgn="base"/>
            <a:r>
              <a:rPr lang="en-US" sz="2400" dirty="0"/>
              <a:t>It may obtain different results for different runs on the same dataset because the first k </a:t>
            </a:r>
            <a:r>
              <a:rPr lang="en-US" sz="2400" dirty="0" err="1"/>
              <a:t>medoids</a:t>
            </a:r>
            <a:r>
              <a:rPr lang="en-US" sz="2400" dirty="0"/>
              <a:t> are chosen randomly.</a:t>
            </a:r>
          </a:p>
          <a:p>
            <a:r>
              <a:rPr lang="en-US" sz="2400" dirty="0"/>
              <a:t> 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81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CDD9-B52B-4BF3-9B98-ACD58CA41C7F}" type="datetime4">
              <a:rPr lang="en-US" smtClean="0"/>
              <a:pPr/>
              <a:t>May 27, 2021</a:t>
            </a:fld>
            <a:endParaRPr lang="en-US"/>
          </a:p>
        </p:txBody>
      </p:sp>
      <p:sp>
        <p:nvSpPr>
          <p:cNvPr id="1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9AFD-0223-4A58-AC28-309A52827956}" type="slidenum">
              <a:rPr lang="en-US"/>
              <a:pPr/>
              <a:t>2</a:t>
            </a:fld>
            <a:endParaRPr lang="en-US"/>
          </a:p>
        </p:txBody>
      </p:sp>
      <p:sp>
        <p:nvSpPr>
          <p:cNvPr id="1640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566150" cy="609600"/>
          </a:xfrm>
        </p:spPr>
        <p:txBody>
          <a:bodyPr/>
          <a:lstStyle/>
          <a:p>
            <a:r>
              <a:rPr lang="en-US" altLang="ko-KR" sz="3200">
                <a:ea typeface="굴림" pitchFamily="34" charset="-127"/>
              </a:rPr>
              <a:t>What Is the Problem of the K-Means Method?</a:t>
            </a:r>
            <a:endParaRPr lang="en-US" sz="3200">
              <a:ea typeface="굴림" pitchFamily="34" charset="-127"/>
            </a:endParaRPr>
          </a:p>
        </p:txBody>
      </p:sp>
      <p:sp>
        <p:nvSpPr>
          <p:cNvPr id="16404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ea typeface="굴림" pitchFamily="34" charset="-127"/>
              </a:rPr>
              <a:t>The k-means algorithm is sensitive to outliers !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ea typeface="굴림" pitchFamily="34" charset="-127"/>
              </a:rPr>
              <a:t>Since an object with an extremely large value may substantially distort the distribution of the data.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ea typeface="굴림" pitchFamily="34" charset="-127"/>
              </a:rPr>
              <a:t>K-</a:t>
            </a:r>
            <a:r>
              <a:rPr lang="en-US" altLang="ko-KR" sz="2000" dirty="0" err="1">
                <a:ea typeface="굴림" pitchFamily="34" charset="-127"/>
              </a:rPr>
              <a:t>Medoids</a:t>
            </a:r>
            <a:r>
              <a:rPr lang="en-US" altLang="ko-KR" sz="2000" dirty="0">
                <a:ea typeface="굴림" pitchFamily="34" charset="-127"/>
              </a:rPr>
              <a:t>:  Instead of taking the </a:t>
            </a:r>
            <a:r>
              <a:rPr lang="en-US" altLang="ko-KR" sz="2000" b="1" dirty="0">
                <a:ea typeface="굴림" pitchFamily="34" charset="-127"/>
              </a:rPr>
              <a:t>mean</a:t>
            </a:r>
            <a:r>
              <a:rPr lang="en-US" altLang="ko-KR" sz="2000" dirty="0">
                <a:ea typeface="굴림" pitchFamily="34" charset="-127"/>
              </a:rPr>
              <a:t> value of the object in a cluster as a reference point, </a:t>
            </a:r>
            <a:r>
              <a:rPr lang="en-US" altLang="ko-KR" sz="2000" b="1" dirty="0" err="1">
                <a:ea typeface="굴림" pitchFamily="34" charset="-127"/>
              </a:rPr>
              <a:t>medoids</a:t>
            </a:r>
            <a:r>
              <a:rPr lang="en-US" altLang="ko-KR" sz="2000" dirty="0">
                <a:ea typeface="굴림" pitchFamily="34" charset="-127"/>
              </a:rPr>
              <a:t> can be used, which is the </a:t>
            </a:r>
            <a:r>
              <a:rPr lang="en-US" altLang="ko-KR" sz="2000" b="1" dirty="0">
                <a:ea typeface="굴림" pitchFamily="34" charset="-127"/>
              </a:rPr>
              <a:t>most centrally located</a:t>
            </a:r>
            <a:r>
              <a:rPr lang="en-US" altLang="ko-KR" sz="2000" dirty="0">
                <a:ea typeface="굴림" pitchFamily="34" charset="-127"/>
              </a:rPr>
              <a:t> object in a cluster. </a:t>
            </a:r>
          </a:p>
        </p:txBody>
      </p:sp>
      <p:grpSp>
        <p:nvGrpSpPr>
          <p:cNvPr id="1640452" name="Group 1028"/>
          <p:cNvGrpSpPr>
            <a:grpSpLocks/>
          </p:cNvGrpSpPr>
          <p:nvPr/>
        </p:nvGrpSpPr>
        <p:grpSpPr bwMode="auto">
          <a:xfrm>
            <a:off x="3581400" y="4724400"/>
            <a:ext cx="5257800" cy="1765300"/>
            <a:chOff x="1344" y="3072"/>
            <a:chExt cx="3312" cy="1112"/>
          </a:xfrm>
        </p:grpSpPr>
        <p:grpSp>
          <p:nvGrpSpPr>
            <p:cNvPr id="1640453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1640454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55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56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57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58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59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0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1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2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3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4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5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6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7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8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9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0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1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2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3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4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5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6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7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8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9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0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1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2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3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4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5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6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7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8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9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0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1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2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3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4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5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6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7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8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9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0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1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2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3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4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5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6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7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8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9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10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11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12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13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2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14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3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15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4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16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5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17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6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18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7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19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8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20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9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21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22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23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24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2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25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3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26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4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27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5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28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6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29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7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30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8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31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9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32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33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534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1640535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36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37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38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39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0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1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2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3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4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5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6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7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8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9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0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1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2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3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4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5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6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7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8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9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0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1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2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3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4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5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6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7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8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9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0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1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2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3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4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5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6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7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8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9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0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1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2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3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4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5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6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7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8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9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90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91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92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93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94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2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95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3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96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4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97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5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98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6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599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7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00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8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01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9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02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03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04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05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2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06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3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07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4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08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5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09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6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10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7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11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8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12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9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13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640614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15" name="Freeform 1191"/>
              <p:cNvSpPr>
                <a:spLocks/>
              </p:cNvSpPr>
              <p:nvPr/>
            </p:nvSpPr>
            <p:spPr bwMode="auto">
              <a:xfrm>
                <a:off x="3955" y="2830"/>
                <a:ext cx="130" cy="253"/>
              </a:xfrm>
              <a:custGeom>
                <a:avLst/>
                <a:gdLst/>
                <a:ahLst/>
                <a:cxnLst>
                  <a:cxn ang="0">
                    <a:pos x="199" y="7"/>
                  </a:cxn>
                  <a:cxn ang="0">
                    <a:pos x="110" y="96"/>
                  </a:cxn>
                  <a:cxn ang="0">
                    <a:pos x="80" y="140"/>
                  </a:cxn>
                  <a:cxn ang="0">
                    <a:pos x="65" y="162"/>
                  </a:cxn>
                  <a:cxn ang="0">
                    <a:pos x="21" y="303"/>
                  </a:cxn>
                  <a:cxn ang="0">
                    <a:pos x="65" y="703"/>
                  </a:cxn>
                  <a:cxn ang="0">
                    <a:pos x="110" y="763"/>
                  </a:cxn>
                  <a:cxn ang="0">
                    <a:pos x="332" y="896"/>
                  </a:cxn>
                  <a:cxn ang="0">
                    <a:pos x="495" y="851"/>
                  </a:cxn>
                  <a:cxn ang="0">
                    <a:pos x="636" y="711"/>
                  </a:cxn>
                  <a:cxn ang="0">
                    <a:pos x="688" y="607"/>
                  </a:cxn>
                  <a:cxn ang="0">
                    <a:pos x="702" y="563"/>
                  </a:cxn>
                  <a:cxn ang="0">
                    <a:pos x="710" y="540"/>
                  </a:cxn>
                  <a:cxn ang="0">
                    <a:pos x="680" y="296"/>
                  </a:cxn>
                  <a:cxn ang="0">
                    <a:pos x="569" y="133"/>
                  </a:cxn>
                  <a:cxn ang="0">
                    <a:pos x="510" y="88"/>
                  </a:cxn>
                  <a:cxn ang="0">
                    <a:pos x="465" y="59"/>
                  </a:cxn>
                  <a:cxn ang="0">
                    <a:pos x="295" y="0"/>
                  </a:cxn>
                  <a:cxn ang="0">
                    <a:pos x="206" y="7"/>
                  </a:cxn>
                  <a:cxn ang="0">
                    <a:pos x="184" y="14"/>
                  </a:cxn>
                  <a:cxn ang="0">
                    <a:pos x="199" y="7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0616" name="Freeform 1192"/>
              <p:cNvSpPr>
                <a:spLocks/>
              </p:cNvSpPr>
              <p:nvPr/>
            </p:nvSpPr>
            <p:spPr bwMode="auto">
              <a:xfrm>
                <a:off x="4258" y="3070"/>
                <a:ext cx="130" cy="253"/>
              </a:xfrm>
              <a:custGeom>
                <a:avLst/>
                <a:gdLst/>
                <a:ahLst/>
                <a:cxnLst>
                  <a:cxn ang="0">
                    <a:pos x="510" y="44"/>
                  </a:cxn>
                  <a:cxn ang="0">
                    <a:pos x="376" y="177"/>
                  </a:cxn>
                  <a:cxn ang="0">
                    <a:pos x="236" y="296"/>
                  </a:cxn>
                  <a:cxn ang="0">
                    <a:pos x="221" y="318"/>
                  </a:cxn>
                  <a:cxn ang="0">
                    <a:pos x="199" y="333"/>
                  </a:cxn>
                  <a:cxn ang="0">
                    <a:pos x="191" y="355"/>
                  </a:cxn>
                  <a:cxn ang="0">
                    <a:pos x="169" y="385"/>
                  </a:cxn>
                  <a:cxn ang="0">
                    <a:pos x="132" y="496"/>
                  </a:cxn>
                  <a:cxn ang="0">
                    <a:pos x="110" y="518"/>
                  </a:cxn>
                  <a:cxn ang="0">
                    <a:pos x="80" y="562"/>
                  </a:cxn>
                  <a:cxn ang="0">
                    <a:pos x="43" y="629"/>
                  </a:cxn>
                  <a:cxn ang="0">
                    <a:pos x="13" y="703"/>
                  </a:cxn>
                  <a:cxn ang="0">
                    <a:pos x="36" y="844"/>
                  </a:cxn>
                  <a:cxn ang="0">
                    <a:pos x="80" y="874"/>
                  </a:cxn>
                  <a:cxn ang="0">
                    <a:pos x="124" y="888"/>
                  </a:cxn>
                  <a:cxn ang="0">
                    <a:pos x="354" y="874"/>
                  </a:cxn>
                  <a:cxn ang="0">
                    <a:pos x="517" y="822"/>
                  </a:cxn>
                  <a:cxn ang="0">
                    <a:pos x="569" y="792"/>
                  </a:cxn>
                  <a:cxn ang="0">
                    <a:pos x="673" y="651"/>
                  </a:cxn>
                  <a:cxn ang="0">
                    <a:pos x="695" y="600"/>
                  </a:cxn>
                  <a:cxn ang="0">
                    <a:pos x="747" y="533"/>
                  </a:cxn>
                  <a:cxn ang="0">
                    <a:pos x="784" y="451"/>
                  </a:cxn>
                  <a:cxn ang="0">
                    <a:pos x="798" y="385"/>
                  </a:cxn>
                  <a:cxn ang="0">
                    <a:pos x="650" y="0"/>
                  </a:cxn>
                  <a:cxn ang="0">
                    <a:pos x="532" y="22"/>
                  </a:cxn>
                  <a:cxn ang="0">
                    <a:pos x="510" y="44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0617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18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0619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21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5ECC-7C25-4882-85DA-969F242661BA}" type="datetime4">
              <a:rPr lang="en-US" smtClean="0"/>
              <a:pPr/>
              <a:t>May 27,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49E3-367D-44A3-A01E-E59FD98BDB4C}" type="slidenum">
              <a:rPr lang="en-US"/>
              <a:pPr/>
              <a:t>3</a:t>
            </a:fld>
            <a:endParaRPr lang="en-US"/>
          </a:p>
        </p:txBody>
      </p:sp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21600" cy="44291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2. The</a:t>
            </a:r>
            <a:r>
              <a:rPr lang="en-US" sz="3200" i="1" dirty="0"/>
              <a:t> </a:t>
            </a:r>
            <a:r>
              <a:rPr lang="en-US" sz="3200" i="1" dirty="0"/>
              <a:t>K</a:t>
            </a:r>
            <a:r>
              <a:rPr lang="en-US" sz="3200" dirty="0"/>
              <a:t>-</a:t>
            </a:r>
            <a:r>
              <a:rPr lang="en-US" sz="3200" i="1" dirty="0"/>
              <a:t>Medoids</a:t>
            </a:r>
            <a:r>
              <a:rPr lang="en-US" dirty="0"/>
              <a:t> </a:t>
            </a:r>
            <a:r>
              <a:rPr lang="en-US" sz="3200" dirty="0"/>
              <a:t>Clustering Method</a:t>
            </a:r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620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sz="1600" dirty="0"/>
              <a:t>Find </a:t>
            </a:r>
            <a:r>
              <a:rPr lang="en-US" sz="1600" i="1" dirty="0"/>
              <a:t>representative</a:t>
            </a:r>
            <a:r>
              <a:rPr lang="en-US" sz="1600" dirty="0"/>
              <a:t> objects, called </a:t>
            </a:r>
            <a:r>
              <a:rPr lang="en-US" sz="1600" u="sng" dirty="0" err="1"/>
              <a:t>medoids</a:t>
            </a:r>
            <a:r>
              <a:rPr lang="en-US" sz="1600" dirty="0"/>
              <a:t>, in </a:t>
            </a:r>
            <a:r>
              <a:rPr lang="en-US" sz="1600" dirty="0"/>
              <a:t>clusters. Most centrally located objects in a cluster.</a:t>
            </a:r>
          </a:p>
          <a:p>
            <a:pPr marL="342900" lvl="1" indent="-342900">
              <a:lnSpc>
                <a:spcPct val="140000"/>
              </a:lnSpc>
              <a:buClr>
                <a:schemeClr val="folHlink"/>
              </a:buClr>
              <a:buSzPct val="60000"/>
            </a:pPr>
            <a:r>
              <a:rPr lang="en-US" sz="1600" i="1" dirty="0"/>
              <a:t>PAM</a:t>
            </a:r>
            <a:r>
              <a:rPr lang="en-US" sz="1600" dirty="0"/>
              <a:t>  works effectively for small data sets, but does not scale well for large data sets</a:t>
            </a:r>
          </a:p>
          <a:p>
            <a:pPr>
              <a:lnSpc>
                <a:spcPct val="140000"/>
              </a:lnSpc>
              <a:buNone/>
            </a:pPr>
            <a:endParaRPr lang="en-US" sz="1600" dirty="0"/>
          </a:p>
          <a:p>
            <a:pPr>
              <a:lnSpc>
                <a:spcPct val="140000"/>
              </a:lnSpc>
            </a:pPr>
            <a:r>
              <a:rPr lang="en-US" sz="1600" i="1" dirty="0"/>
              <a:t>PAM</a:t>
            </a:r>
            <a:r>
              <a:rPr lang="en-US" sz="1600" dirty="0"/>
              <a:t> (Partitioning Around </a:t>
            </a:r>
            <a:r>
              <a:rPr lang="en-US" sz="1600" dirty="0" err="1"/>
              <a:t>Medoids</a:t>
            </a:r>
            <a:r>
              <a:rPr lang="en-US" sz="1600" dirty="0"/>
              <a:t>)</a:t>
            </a:r>
            <a:endParaRPr lang="en-US" sz="1600" dirty="0"/>
          </a:p>
          <a:p>
            <a:pPr lvl="1">
              <a:lnSpc>
                <a:spcPct val="140000"/>
              </a:lnSpc>
            </a:pPr>
            <a:r>
              <a:rPr lang="en-US" sz="1600" dirty="0"/>
              <a:t>To find  k clusters from n objects – Arbitrarily find a representative objects (</a:t>
            </a:r>
            <a:r>
              <a:rPr lang="en-US" sz="1600" dirty="0" err="1"/>
              <a:t>medoids</a:t>
            </a:r>
            <a:r>
              <a:rPr lang="en-US" sz="1600" dirty="0"/>
              <a:t>) for each cluster.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Each remaining object is clustered with </a:t>
            </a:r>
            <a:r>
              <a:rPr lang="en-US" sz="1600" dirty="0" err="1"/>
              <a:t>medoid</a:t>
            </a:r>
            <a:r>
              <a:rPr lang="en-US" sz="1600" dirty="0"/>
              <a:t> to which it is most similar.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starts </a:t>
            </a:r>
            <a:r>
              <a:rPr lang="en-US" sz="1600" dirty="0"/>
              <a:t>from an initial set of </a:t>
            </a:r>
            <a:r>
              <a:rPr lang="en-US" sz="1600" dirty="0" err="1"/>
              <a:t>medoids</a:t>
            </a:r>
            <a:r>
              <a:rPr lang="en-US" sz="1600" dirty="0"/>
              <a:t> and iteratively replaces one of the </a:t>
            </a:r>
            <a:r>
              <a:rPr lang="en-US" sz="1600" dirty="0" err="1"/>
              <a:t>medoids</a:t>
            </a:r>
            <a:r>
              <a:rPr lang="en-US" sz="1600" dirty="0"/>
              <a:t> by one of the non-</a:t>
            </a:r>
            <a:r>
              <a:rPr lang="en-US" sz="1600" dirty="0" err="1"/>
              <a:t>medoids</a:t>
            </a:r>
            <a:r>
              <a:rPr lang="en-US" sz="1600" dirty="0"/>
              <a:t> </a:t>
            </a:r>
            <a:r>
              <a:rPr lang="en-US" sz="1600" dirty="0"/>
              <a:t>as long as quality of </a:t>
            </a:r>
            <a:r>
              <a:rPr lang="en-US" sz="1600" dirty="0"/>
              <a:t>of the resulting </a:t>
            </a:r>
            <a:r>
              <a:rPr lang="en-US" sz="1600" dirty="0"/>
              <a:t>clustering is improved.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Each time a reassignment occurs, Quality is estimated using a COST FUNCTION that measures </a:t>
            </a:r>
            <a:r>
              <a:rPr lang="en-US" sz="1600" dirty="0" err="1"/>
              <a:t>avg</a:t>
            </a:r>
            <a:r>
              <a:rPr lang="en-US" sz="1600" dirty="0"/>
              <a:t> </a:t>
            </a:r>
            <a:r>
              <a:rPr lang="en-US" sz="1600" dirty="0" err="1"/>
              <a:t>disimilarity</a:t>
            </a:r>
            <a:r>
              <a:rPr lang="en-US" sz="1600" dirty="0"/>
              <a:t> b/w objects and </a:t>
            </a:r>
            <a:r>
              <a:rPr lang="en-US" sz="1600" dirty="0" err="1"/>
              <a:t>medoid</a:t>
            </a:r>
            <a:r>
              <a:rPr lang="en-US" sz="1600" dirty="0"/>
              <a:t> of its cluster.</a:t>
            </a:r>
            <a:endParaRPr lang="en-US" sz="1600" dirty="0"/>
          </a:p>
          <a:p>
            <a:pPr lvl="1">
              <a:lnSpc>
                <a:spcPct val="140000"/>
              </a:lnSpc>
            </a:pPr>
            <a:r>
              <a:rPr lang="en-US" sz="1600" dirty="0"/>
              <a:t>COST FUNCTION- difference in square error value if a current </a:t>
            </a:r>
            <a:r>
              <a:rPr lang="en-US" sz="1600" dirty="0" err="1"/>
              <a:t>medoid</a:t>
            </a:r>
            <a:r>
              <a:rPr lang="en-US" sz="1600" dirty="0"/>
              <a:t> is replaced by a non-</a:t>
            </a:r>
            <a:r>
              <a:rPr lang="en-US" sz="1600" dirty="0" err="1"/>
              <a:t>medoid</a:t>
            </a:r>
            <a:r>
              <a:rPr lang="en-US" sz="1600" dirty="0"/>
              <a:t> object</a:t>
            </a:r>
          </a:p>
          <a:p>
            <a:pPr lvl="1">
              <a:lnSpc>
                <a:spcPct val="140000"/>
              </a:lnSpc>
            </a:pPr>
            <a:r>
              <a:rPr lang="en-US" sz="1600" i="1" dirty="0"/>
              <a:t>Total Cost of Swapping- </a:t>
            </a:r>
            <a:r>
              <a:rPr lang="en-US" sz="1600" dirty="0"/>
              <a:t>the sum of cost incurred by all non </a:t>
            </a:r>
            <a:r>
              <a:rPr lang="en-US" sz="1600" dirty="0" err="1"/>
              <a:t>medoid</a:t>
            </a:r>
            <a:r>
              <a:rPr lang="en-US" sz="1600" dirty="0"/>
              <a:t> objects.</a:t>
            </a:r>
          </a:p>
        </p:txBody>
      </p:sp>
    </p:spTree>
    <p:extLst>
      <p:ext uri="{BB962C8B-B14F-4D97-AF65-F5344CB8AC3E}">
        <p14:creationId xmlns:p14="http://schemas.microsoft.com/office/powerpoint/2010/main" val="57715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6477000"/>
            <a:ext cx="1905000" cy="381000"/>
          </a:xfrm>
        </p:spPr>
        <p:txBody>
          <a:bodyPr/>
          <a:lstStyle/>
          <a:p>
            <a:fld id="{771D5ECC-7C25-4882-85DA-969F242661BA}" type="datetime4">
              <a:rPr lang="en-US" smtClean="0"/>
              <a:pPr/>
              <a:t>May 27, 2021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77000"/>
            <a:ext cx="1905000" cy="381000"/>
          </a:xfrm>
        </p:spPr>
        <p:txBody>
          <a:bodyPr/>
          <a:lstStyle/>
          <a:p>
            <a:fld id="{C14249E3-367D-44A3-A01E-E59FD98BDB4C}" type="slidenum">
              <a:rPr lang="en-US"/>
              <a:pPr/>
              <a:t>4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21600" cy="44291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</a:t>
            </a:r>
            <a:r>
              <a:rPr lang="en-US" sz="3200" i="1" dirty="0"/>
              <a:t> K</a:t>
            </a:r>
            <a:r>
              <a:rPr lang="en-US" sz="3200" dirty="0"/>
              <a:t>-</a:t>
            </a:r>
            <a:r>
              <a:rPr lang="en-US" sz="3200" i="1" dirty="0" err="1"/>
              <a:t>Medoids</a:t>
            </a:r>
            <a:r>
              <a:rPr lang="en-US" dirty="0"/>
              <a:t> </a:t>
            </a:r>
            <a:r>
              <a:rPr lang="en-US" sz="3200" dirty="0"/>
              <a:t>Clustering Method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828800" y="762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kern="0" dirty="0"/>
              <a:t>Find </a:t>
            </a:r>
            <a:r>
              <a:rPr lang="en-US" sz="1600" i="1" kern="0" dirty="0"/>
              <a:t>representative</a:t>
            </a:r>
            <a:r>
              <a:rPr lang="en-US" sz="1600" kern="0" dirty="0"/>
              <a:t> objects, called </a:t>
            </a:r>
            <a:r>
              <a:rPr lang="en-US" sz="1600" u="sng" kern="0" dirty="0" err="1"/>
              <a:t>medoids</a:t>
            </a:r>
            <a:r>
              <a:rPr lang="en-US" sz="1600" kern="0" dirty="0"/>
              <a:t>, in clusters. Most centrally located objects in a cluster.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1600" kern="0" dirty="0"/>
              <a:t>To find  k clusters from n objects – Arbitrarily find a representative objects (</a:t>
            </a:r>
            <a:r>
              <a:rPr lang="en-US" sz="1600" kern="0" dirty="0" err="1"/>
              <a:t>medoids</a:t>
            </a:r>
            <a:r>
              <a:rPr lang="en-US" sz="1600" kern="0" dirty="0"/>
              <a:t>) for each cluster.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1600" kern="0" dirty="0"/>
              <a:t>Each remaining object is clustered with </a:t>
            </a:r>
            <a:r>
              <a:rPr lang="en-US" sz="1600" kern="0" dirty="0" err="1"/>
              <a:t>medoid</a:t>
            </a:r>
            <a:r>
              <a:rPr lang="en-US" sz="1600" kern="0" dirty="0"/>
              <a:t> to which it is most similar.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1600" kern="0" dirty="0"/>
              <a:t>starts from an initial set of </a:t>
            </a:r>
            <a:r>
              <a:rPr lang="en-US" sz="1600" kern="0" dirty="0" err="1"/>
              <a:t>medoids</a:t>
            </a:r>
            <a:r>
              <a:rPr lang="en-US" sz="1600" kern="0" dirty="0"/>
              <a:t> and iteratively replaces one of the </a:t>
            </a:r>
            <a:r>
              <a:rPr lang="en-US" sz="1600" kern="0" dirty="0" err="1"/>
              <a:t>medoids</a:t>
            </a:r>
            <a:r>
              <a:rPr lang="en-US" sz="1600" kern="0" dirty="0"/>
              <a:t> by one of the non-</a:t>
            </a:r>
            <a:r>
              <a:rPr lang="en-US" sz="1600" kern="0" dirty="0" err="1"/>
              <a:t>medoids</a:t>
            </a:r>
            <a:r>
              <a:rPr lang="en-US" sz="1600" kern="0" dirty="0"/>
              <a:t> as long as quality of </a:t>
            </a:r>
            <a:r>
              <a:rPr lang="en-US" sz="1600" kern="0" dirty="0" err="1"/>
              <a:t>of</a:t>
            </a:r>
            <a:r>
              <a:rPr lang="en-US" sz="1600" kern="0" dirty="0"/>
              <a:t> the resulting clustering is improved.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1600" kern="0" dirty="0"/>
              <a:t>Each time a reassignment occurs, Quality is estimated using a COST FUNCTION that measures </a:t>
            </a:r>
            <a:r>
              <a:rPr lang="en-US" sz="1600" kern="0" dirty="0" err="1"/>
              <a:t>avg</a:t>
            </a:r>
            <a:r>
              <a:rPr lang="en-US" sz="1600" kern="0" dirty="0"/>
              <a:t> </a:t>
            </a:r>
            <a:r>
              <a:rPr lang="en-US" sz="1600" kern="0" dirty="0" err="1"/>
              <a:t>disimilarity</a:t>
            </a:r>
            <a:r>
              <a:rPr lang="en-US" sz="1600" kern="0" dirty="0"/>
              <a:t> b/w objects and </a:t>
            </a:r>
            <a:r>
              <a:rPr lang="en-US" sz="1600" kern="0" dirty="0" err="1"/>
              <a:t>medoid</a:t>
            </a:r>
            <a:r>
              <a:rPr lang="en-US" sz="1600" kern="0" dirty="0"/>
              <a:t> of its cluster.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1600" kern="0" dirty="0"/>
              <a:t>COST FUNCTION- difference in square error value if a current </a:t>
            </a:r>
            <a:r>
              <a:rPr lang="en-US" sz="1600" kern="0" dirty="0" err="1"/>
              <a:t>medoid</a:t>
            </a:r>
            <a:r>
              <a:rPr lang="en-US" sz="1600" kern="0" dirty="0"/>
              <a:t> is replaced by a non-</a:t>
            </a:r>
            <a:r>
              <a:rPr lang="en-US" sz="1600" kern="0" dirty="0" err="1"/>
              <a:t>medoid</a:t>
            </a:r>
            <a:r>
              <a:rPr lang="en-US" sz="1600" kern="0" dirty="0"/>
              <a:t> object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1600" i="1" kern="0" dirty="0"/>
              <a:t>Total Cost of Swapping- </a:t>
            </a:r>
            <a:r>
              <a:rPr lang="en-US" sz="1600" kern="0" dirty="0"/>
              <a:t>the sum of cost incurred by all non </a:t>
            </a:r>
            <a:r>
              <a:rPr lang="en-US" sz="1600" kern="0" dirty="0" err="1"/>
              <a:t>medoid</a:t>
            </a:r>
            <a:r>
              <a:rPr lang="en-US" sz="1600" kern="0" dirty="0"/>
              <a:t> objects.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1600" kern="0" dirty="0"/>
              <a:t>If Total cost&lt;0; swap </a:t>
            </a:r>
            <a:r>
              <a:rPr lang="en-US" sz="1600" kern="0" dirty="0" err="1"/>
              <a:t>Oj</a:t>
            </a:r>
            <a:r>
              <a:rPr lang="en-US" sz="1600" kern="0" dirty="0"/>
              <a:t> and </a:t>
            </a:r>
            <a:r>
              <a:rPr lang="en-US" sz="1600" kern="0" dirty="0" err="1"/>
              <a:t>O</a:t>
            </a:r>
            <a:r>
              <a:rPr lang="en-US" sz="1200" kern="0" dirty="0" err="1"/>
              <a:t>random</a:t>
            </a:r>
            <a:r>
              <a:rPr lang="en-US" sz="1600" kern="0" dirty="0"/>
              <a:t>. If +</a:t>
            </a:r>
            <a:r>
              <a:rPr lang="en-US" sz="1600" kern="0" dirty="0" err="1"/>
              <a:t>ve</a:t>
            </a:r>
            <a:r>
              <a:rPr lang="en-US" sz="1600" kern="0" dirty="0"/>
              <a:t> ; current </a:t>
            </a:r>
            <a:r>
              <a:rPr lang="en-US" sz="1600" kern="0" dirty="0" err="1"/>
              <a:t>medoid</a:t>
            </a:r>
            <a:r>
              <a:rPr lang="en-US" sz="1600" kern="0" dirty="0"/>
              <a:t> (</a:t>
            </a:r>
            <a:r>
              <a:rPr lang="en-US" sz="1600" kern="0" dirty="0" err="1"/>
              <a:t>Oj</a:t>
            </a:r>
            <a:r>
              <a:rPr lang="en-US" sz="1600" kern="0" dirty="0"/>
              <a:t>) is considered acceptable.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ko-KR" sz="1600" kern="0" dirty="0">
                <a:ea typeface="굴림" pitchFamily="34" charset="-127"/>
              </a:rPr>
              <a:t>Then assign each non-selected object to the most similar representative object.</a:t>
            </a:r>
            <a:endParaRPr lang="en-US" sz="1600" kern="0" dirty="0"/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84945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02" y="3462217"/>
            <a:ext cx="8628845" cy="3779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532293"/>
            <a:ext cx="97149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dirty="0" err="1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 (also called as Partitioning Around </a:t>
            </a:r>
            <a:r>
              <a:rPr lang="en-US" dirty="0" err="1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Medoid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) algorithm was proposed in 1987 by Kaufman and </a:t>
            </a:r>
            <a:r>
              <a:rPr lang="en-US" dirty="0" err="1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Rousseeuw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40424E"/>
              </a:solidFill>
              <a:latin typeface="var(--font-din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40424E"/>
              </a:solidFill>
              <a:latin typeface="var(--font-din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medoid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 can be defined as the point in the cluster, whose dissimilarities with all the other points in the cluster is </a:t>
            </a:r>
            <a:r>
              <a:rPr lang="en-US" dirty="0" smtClean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1. Initialize: select k random points out of the n data points as the </a:t>
            </a:r>
            <a:r>
              <a:rPr lang="en-US" i="1" dirty="0" err="1"/>
              <a:t>medoids</a:t>
            </a:r>
            <a:r>
              <a:rPr lang="en-US" i="1" dirty="0"/>
              <a:t>.</a:t>
            </a:r>
            <a:br>
              <a:rPr lang="en-US" i="1" dirty="0"/>
            </a:br>
            <a:r>
              <a:rPr lang="en-US" i="1" dirty="0"/>
              <a:t>2. Associate each data point to the closest </a:t>
            </a:r>
            <a:r>
              <a:rPr lang="en-US" i="1" dirty="0" err="1"/>
              <a:t>medoid</a:t>
            </a:r>
            <a:r>
              <a:rPr lang="en-US" i="1" dirty="0"/>
              <a:t> by using any common distance metric methods.</a:t>
            </a:r>
            <a:br>
              <a:rPr lang="en-US" i="1" dirty="0"/>
            </a:br>
            <a:r>
              <a:rPr lang="en-US" i="1" dirty="0"/>
              <a:t>3. While the cost decreases:</a:t>
            </a:r>
            <a:br>
              <a:rPr lang="en-US" i="1" dirty="0"/>
            </a:br>
            <a:r>
              <a:rPr lang="en-US" i="1" dirty="0"/>
              <a:t>        For each </a:t>
            </a:r>
            <a:r>
              <a:rPr lang="en-US" i="1" dirty="0" err="1"/>
              <a:t>medoid</a:t>
            </a:r>
            <a:r>
              <a:rPr lang="en-US" i="1" dirty="0"/>
              <a:t> m, for each data o point which is not a </a:t>
            </a:r>
            <a:r>
              <a:rPr lang="en-US" i="1" dirty="0" err="1"/>
              <a:t>medoid</a:t>
            </a:r>
            <a:r>
              <a:rPr lang="en-US" i="1" dirty="0"/>
              <a:t>:</a:t>
            </a:r>
            <a:br>
              <a:rPr lang="en-US" i="1" dirty="0"/>
            </a:br>
            <a:r>
              <a:rPr lang="en-US" i="1" dirty="0"/>
              <a:t>                1. Swap m and o, associate each data point to the closest </a:t>
            </a:r>
            <a:r>
              <a:rPr lang="en-US" i="1" dirty="0" err="1"/>
              <a:t>medoid</a:t>
            </a:r>
            <a:r>
              <a:rPr lang="en-US" i="1" dirty="0"/>
              <a:t>, </a:t>
            </a:r>
            <a:r>
              <a:rPr lang="en-US" i="1" dirty="0" err="1"/>
              <a:t>recompute</a:t>
            </a:r>
            <a:r>
              <a:rPr lang="en-US" i="1" dirty="0"/>
              <a:t> the cost.</a:t>
            </a:r>
            <a:br>
              <a:rPr lang="en-US" i="1" dirty="0"/>
            </a:br>
            <a:r>
              <a:rPr lang="en-US" i="1" dirty="0"/>
              <a:t>                2. If the total cost is more than that in the previous step, undo the swap.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s://media.geeksforgeeks.org/wp-content/cdn-uploads/20200807084217/Screenshot-2020-08-07-at-1.12.02-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42" y="2278518"/>
            <a:ext cx="4276164" cy="3275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93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Step 1: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Let the randomly selected 2 </a:t>
            </a:r>
            <a:r>
              <a:rPr lang="en-US" sz="2000" dirty="0" err="1"/>
              <a:t>medoids</a:t>
            </a:r>
            <a:r>
              <a:rPr lang="en-US" sz="2000" dirty="0"/>
              <a:t>, so select k = 2 and let </a:t>
            </a:r>
            <a:r>
              <a:rPr lang="en-US" sz="2000" b="1" dirty="0"/>
              <a:t>C1 -(4, 5)</a:t>
            </a:r>
            <a:r>
              <a:rPr lang="en-US" sz="2000" dirty="0"/>
              <a:t> and </a:t>
            </a:r>
            <a:r>
              <a:rPr lang="en-US" sz="2000" b="1" dirty="0"/>
              <a:t>C2 -(8, 5)</a:t>
            </a:r>
            <a:r>
              <a:rPr lang="en-US" sz="2000" dirty="0"/>
              <a:t> are the two </a:t>
            </a:r>
            <a:r>
              <a:rPr lang="en-US" sz="2000" dirty="0" err="1"/>
              <a:t>medoids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Step </a:t>
            </a:r>
            <a:r>
              <a:rPr lang="en-US" sz="2000" b="1" dirty="0"/>
              <a:t>2: Calculating cost.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dissimilarity of each non-</a:t>
            </a:r>
            <a:r>
              <a:rPr lang="en-US" sz="2000" dirty="0" err="1"/>
              <a:t>medoid</a:t>
            </a:r>
            <a:r>
              <a:rPr lang="en-US" sz="2000" dirty="0"/>
              <a:t> point with the </a:t>
            </a:r>
            <a:r>
              <a:rPr lang="en-US" sz="2000" dirty="0" err="1"/>
              <a:t>medoids</a:t>
            </a:r>
            <a:r>
              <a:rPr lang="en-US" sz="2000" dirty="0"/>
              <a:t> is calculated and tabulated: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 descr="https://media.geeksforgeeks.org/wp-content/cdn-uploads/20200807084504/Screenshot-2020-08-07-at-1.14.56-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7782"/>
            <a:ext cx="7111151" cy="31705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38200" y="5538070"/>
            <a:ext cx="7924799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Each point is assigned to the cluster of that </a:t>
            </a:r>
            <a:r>
              <a:rPr lang="en-US" dirty="0" err="1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medoid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 whose dissimilarity is less.</a:t>
            </a:r>
            <a:b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The points </a:t>
            </a:r>
            <a:r>
              <a:rPr lang="en-US" sz="1100" dirty="0" smtClean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1, 2, 5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 go to cluster </a:t>
            </a:r>
            <a:r>
              <a:rPr lang="en-US" sz="1100" dirty="0" smtClean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100" dirty="0" smtClean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0, 3, 6, 7, 8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 go to cluster </a:t>
            </a:r>
            <a:r>
              <a:rPr lang="en-US" sz="1100" dirty="0" smtClean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100" dirty="0" smtClean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= (3 + 4 + 4) + (3 + 1 + 1 + 2 + 2) = 20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>
            <a:normAutofit/>
          </a:bodyPr>
          <a:lstStyle/>
          <a:p>
            <a:r>
              <a:rPr lang="en-US" sz="2000" b="1" dirty="0"/>
              <a:t>Step 3: randomly select one non-</a:t>
            </a:r>
            <a:r>
              <a:rPr lang="en-US" sz="2000" b="1" dirty="0" err="1"/>
              <a:t>medoid</a:t>
            </a:r>
            <a:r>
              <a:rPr lang="en-US" sz="2000" b="1" dirty="0"/>
              <a:t> point and recalculate the cost.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Let the randomly selected point be (8, 4). The dissimilarity of each non-</a:t>
            </a:r>
            <a:r>
              <a:rPr lang="en-US" sz="2000" dirty="0" err="1"/>
              <a:t>medoid</a:t>
            </a:r>
            <a:r>
              <a:rPr lang="en-US" sz="2000" dirty="0"/>
              <a:t> point with the </a:t>
            </a:r>
            <a:r>
              <a:rPr lang="en-US" sz="2000" dirty="0" err="1"/>
              <a:t>medoids</a:t>
            </a:r>
            <a:r>
              <a:rPr lang="en-US" sz="2000" dirty="0"/>
              <a:t> – C1 (4, 5) and C2 (8, 4) is calculated and tabulated.</a:t>
            </a:r>
          </a:p>
        </p:txBody>
      </p:sp>
      <p:pic>
        <p:nvPicPr>
          <p:cNvPr id="4" name="Picture 3" descr="https://media.geeksforgeeks.org/wp-content/cdn-uploads/20200807091657/Screenshot-2020-08-07-at-1.46.48-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28" y="1580181"/>
            <a:ext cx="7286692" cy="3402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38200" y="5404369"/>
            <a:ext cx="9336110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Each point is assigned to that cluster whose dissimilarity is less. So, the points </a:t>
            </a:r>
            <a:r>
              <a:rPr lang="en-US" sz="1100" dirty="0" smtClean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1, 2, 5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 go to cluster </a:t>
            </a:r>
            <a:r>
              <a:rPr lang="en-US" sz="1100" dirty="0" smtClean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100" dirty="0" smtClean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0, 3, 6, 7, 8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 go to cluster </a:t>
            </a:r>
            <a:r>
              <a:rPr lang="en-US" sz="1100" dirty="0" smtClean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100" dirty="0" smtClean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cost = (3 + 4 + 4) + (2 + 2 + 1 + 3 + 3) = 22</a:t>
            </a: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Swap Cost = New Cost – Previous Cost = 22 – 20 and </a:t>
            </a:r>
            <a:r>
              <a:rPr lang="en-US" b="1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2 &gt;0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694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Gulim</vt:lpstr>
      <vt:lpstr>Arial</vt:lpstr>
      <vt:lpstr>Calibri</vt:lpstr>
      <vt:lpstr>Calibri Light</vt:lpstr>
      <vt:lpstr>Courier New</vt:lpstr>
      <vt:lpstr>Times New Roman</vt:lpstr>
      <vt:lpstr>var(--font-din)</vt:lpstr>
      <vt:lpstr>Wingdings</vt:lpstr>
      <vt:lpstr>Office Theme</vt:lpstr>
      <vt:lpstr>PowerPoint Presentation</vt:lpstr>
      <vt:lpstr>What Is the Problem of the K-Means Method?</vt:lpstr>
      <vt:lpstr>2. The K-Medoids Clustering Method</vt:lpstr>
      <vt:lpstr>The K-Medoids Clustering Method</vt:lpstr>
      <vt:lpstr>PowerPoint Presentation</vt:lpstr>
      <vt:lpstr>Algorithm</vt:lpstr>
      <vt:lpstr>PowerPoint Presentation</vt:lpstr>
      <vt:lpstr>PowerPoint Presentation</vt:lpstr>
      <vt:lpstr>PowerPoint Presentation</vt:lpstr>
      <vt:lpstr>As the swap cost is not less than zero, we undo the swap. Hence (3, 4) and (7, 4) are the final medoids. The clustering would be in the following way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Remil</dc:creator>
  <cp:lastModifiedBy>Remil</cp:lastModifiedBy>
  <cp:revision>5</cp:revision>
  <dcterms:created xsi:type="dcterms:W3CDTF">2021-05-27T04:51:58Z</dcterms:created>
  <dcterms:modified xsi:type="dcterms:W3CDTF">2021-05-27T05:37:21Z</dcterms:modified>
</cp:coreProperties>
</file>