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36" r:id="rId2"/>
    <p:sldId id="545" r:id="rId3"/>
    <p:sldId id="547" r:id="rId4"/>
    <p:sldId id="381" r:id="rId5"/>
    <p:sldId id="377" r:id="rId6"/>
    <p:sldId id="548" r:id="rId7"/>
    <p:sldId id="549" r:id="rId8"/>
    <p:sldId id="491" r:id="rId9"/>
    <p:sldId id="550" r:id="rId10"/>
    <p:sldId id="551" r:id="rId11"/>
    <p:sldId id="553" r:id="rId12"/>
    <p:sldId id="546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36" r:id="rId21"/>
    <p:sldId id="537" r:id="rId22"/>
    <p:sldId id="538" r:id="rId23"/>
    <p:sldId id="539" r:id="rId24"/>
    <p:sldId id="540" r:id="rId25"/>
    <p:sldId id="541" r:id="rId26"/>
    <p:sldId id="542" r:id="rId27"/>
    <p:sldId id="543" r:id="rId28"/>
    <p:sldId id="544" r:id="rId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CC"/>
    <a:srgbClr val="00FF00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35" autoAdjust="0"/>
  </p:normalViewPr>
  <p:slideViewPr>
    <p:cSldViewPr snapToGrid="0">
      <p:cViewPr varScale="1">
        <p:scale>
          <a:sx n="95" d="100"/>
          <a:sy n="95" d="100"/>
        </p:scale>
        <p:origin x="1555" y="53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defTabSz="96664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algn="r" defTabSz="96664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defTabSz="96664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algn="r" defTabSz="966646">
              <a:defRPr sz="11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algn="r"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algn="r"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05" tIns="48654" rIns="97305" bIns="48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70355" y="9144000"/>
            <a:ext cx="772904" cy="2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74" tIns="46976" rIns="92274" bIns="46976">
            <a:spAutoFit/>
          </a:bodyPr>
          <a:lstStyle/>
          <a:p>
            <a:pPr algn="ctr" defTabSz="917441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917441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842" indent="-285708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833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966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099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232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365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497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630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100" b="0" smtClean="0">
                <a:solidFill>
                  <a:schemeClr val="tx1"/>
                </a:solidFill>
              </a:rPr>
              <a:pPr/>
              <a:t>1</a:t>
            </a:fld>
            <a:endParaRPr lang="en-US" sz="11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842" indent="-285708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833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966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099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232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365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497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630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F7B323A-C264-4927-B995-9F9E50231A96}" type="slidenum">
              <a:rPr lang="en-US" sz="1100" b="0" smtClean="0">
                <a:solidFill>
                  <a:schemeClr val="tx1"/>
                </a:solidFill>
              </a:rPr>
              <a:pPr/>
              <a:t>4</a:t>
            </a:fld>
            <a:endParaRPr lang="en-US" sz="11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842" indent="-285708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833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966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099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232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365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497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630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2BD05C9-1463-4D92-8693-C0A510BFADAF}" type="slidenum">
              <a:rPr lang="en-US" sz="1100" b="0" smtClean="0">
                <a:solidFill>
                  <a:schemeClr val="tx1"/>
                </a:solidFill>
              </a:rPr>
              <a:pPr/>
              <a:t>5</a:t>
            </a:fld>
            <a:endParaRPr lang="en-US" sz="11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26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248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51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9137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821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171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061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13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884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35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BDDBD9-5CD3-45F3-80AE-704B15C07F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1085850"/>
            <a:ext cx="9048750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46" r:id="rId1"/>
    <p:sldLayoutId id="214748405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s.gmu.edu:8080/offutt/coverage/GraphCoverage" TargetMode="External"/><Relationship Id="rId2" Type="http://schemas.openxmlformats.org/officeDocument/2006/relationships/hyperlink" Target="http://www.cs.gmu.edu/~offutt/softwaretes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850" y="1"/>
            <a:ext cx="8229600" cy="3403600"/>
          </a:xfrm>
        </p:spPr>
        <p:txBody>
          <a:bodyPr/>
          <a:lstStyle/>
          <a:p>
            <a:r>
              <a:rPr lang="en-US" dirty="0"/>
              <a:t>Introduction to Software Testing</a:t>
            </a:r>
            <a:br>
              <a:rPr lang="en-US" dirty="0"/>
            </a:br>
            <a:r>
              <a:rPr lang="en-US" sz="2800" dirty="0"/>
              <a:t>(</a:t>
            </a:r>
            <a:r>
              <a:rPr lang="en-US" sz="2800" i="1" dirty="0"/>
              <a:t>2nd edition</a:t>
            </a:r>
            <a:r>
              <a:rPr lang="en-US" sz="2800" dirty="0"/>
              <a:t>)</a:t>
            </a:r>
            <a:br>
              <a:rPr lang="en-US" dirty="0"/>
            </a:br>
            <a:r>
              <a:rPr lang="en-US" dirty="0"/>
              <a:t>Chapter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Model-Driven Test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620" y="3425825"/>
            <a:ext cx="6847490" cy="25257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3200" dirty="0"/>
              <a:t>Paul </a:t>
            </a:r>
            <a:r>
              <a:rPr lang="en-US" sz="3200" dirty="0" err="1"/>
              <a:t>Ammann</a:t>
            </a:r>
            <a:r>
              <a:rPr lang="en-US" sz="3200" dirty="0"/>
              <a:t>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sz="2800" dirty="0"/>
          </a:p>
          <a:p>
            <a:r>
              <a:rPr lang="en-US" b="0" dirty="0">
                <a:hlinkClick r:id="rId3"/>
              </a:rPr>
              <a:t>http://www.cs.gmu.edu/~offutt/softwaretest/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857586" y="6226835"/>
            <a:ext cx="34257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>
                <a:latin typeface="Comic Sans MS" pitchFamily="66" charset="0"/>
              </a:rPr>
              <a:t>Update September 2013</a:t>
            </a:r>
          </a:p>
          <a:p>
            <a:pPr algn="ctr"/>
            <a:r>
              <a:rPr lang="en-US" sz="1600" b="0" i="1" dirty="0">
                <a:latin typeface="Comic Sans MS" pitchFamily="66" charset="0"/>
              </a:rPr>
              <a:t>First version, 28 August 2011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Coverage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54110"/>
            <a:ext cx="8966200" cy="5707111"/>
          </a:xfrm>
        </p:spPr>
        <p:txBody>
          <a:bodyPr/>
          <a:lstStyle/>
          <a:p>
            <a:r>
              <a:rPr lang="en-US" sz="2800" dirty="0"/>
              <a:t>Maximize the “</a:t>
            </a:r>
            <a:r>
              <a:rPr lang="en-US" sz="2800" dirty="0">
                <a:solidFill>
                  <a:schemeClr val="tx2"/>
                </a:solidFill>
              </a:rPr>
              <a:t>bang for the buck</a:t>
            </a:r>
            <a:r>
              <a:rPr lang="en-US" sz="2800" dirty="0"/>
              <a:t>”</a:t>
            </a:r>
          </a:p>
          <a:p>
            <a:pPr lvl="1"/>
            <a:endParaRPr lang="en-US" sz="2400" dirty="0"/>
          </a:p>
          <a:p>
            <a:r>
              <a:rPr lang="en-US" sz="2800" dirty="0"/>
              <a:t>Provide </a:t>
            </a:r>
            <a:r>
              <a:rPr lang="en-US" sz="2800" dirty="0">
                <a:solidFill>
                  <a:schemeClr val="tx2"/>
                </a:solidFill>
              </a:rPr>
              <a:t>traceability</a:t>
            </a:r>
            <a:r>
              <a:rPr lang="en-US" sz="2800" dirty="0"/>
              <a:t> from software artifacts to tests</a:t>
            </a:r>
          </a:p>
          <a:p>
            <a:pPr lvl="1"/>
            <a:r>
              <a:rPr lang="en-US" sz="2400" dirty="0"/>
              <a:t>Source, requirements, design models, …</a:t>
            </a:r>
          </a:p>
          <a:p>
            <a:pPr lvl="1"/>
            <a:endParaRPr lang="en-US" sz="2400" dirty="0"/>
          </a:p>
          <a:p>
            <a:r>
              <a:rPr lang="en-US" sz="2800" dirty="0"/>
              <a:t>Make </a:t>
            </a:r>
            <a:r>
              <a:rPr lang="en-US" sz="2800" dirty="0">
                <a:solidFill>
                  <a:schemeClr val="tx2"/>
                </a:solidFill>
              </a:rPr>
              <a:t>regression testing</a:t>
            </a:r>
            <a:r>
              <a:rPr lang="en-US" sz="2800" dirty="0"/>
              <a:t> easier</a:t>
            </a:r>
          </a:p>
          <a:p>
            <a:pPr lvl="1"/>
            <a:endParaRPr lang="en-US" sz="2400" dirty="0"/>
          </a:p>
          <a:p>
            <a:r>
              <a:rPr lang="en-US" sz="2800" dirty="0"/>
              <a:t>Gives testers a “</a:t>
            </a:r>
            <a:r>
              <a:rPr lang="en-US" sz="2800" dirty="0">
                <a:solidFill>
                  <a:schemeClr val="tx2"/>
                </a:solidFill>
              </a:rPr>
              <a:t>stopping rule</a:t>
            </a:r>
            <a:r>
              <a:rPr lang="en-US" sz="2800" dirty="0"/>
              <a:t>” … when testing is finished</a:t>
            </a:r>
          </a:p>
          <a:p>
            <a:pPr lvl="1"/>
            <a:endParaRPr lang="en-US" sz="2400" dirty="0"/>
          </a:p>
          <a:p>
            <a:r>
              <a:rPr lang="en-US" sz="2800" dirty="0"/>
              <a:t>Can be well supported with powerful </a:t>
            </a:r>
            <a:r>
              <a:rPr lang="en-US" sz="2800" dirty="0">
                <a:solidFill>
                  <a:schemeClr val="tx2"/>
                </a:solidFill>
              </a:rPr>
              <a:t>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41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Requirements and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Test Criterion</a:t>
            </a:r>
            <a:r>
              <a:rPr lang="en-US" dirty="0"/>
              <a:t> : A collection of rules and a process that define test requirements</a:t>
            </a:r>
          </a:p>
          <a:p>
            <a:pPr lvl="1">
              <a:buClr>
                <a:schemeClr val="tx1"/>
              </a:buClr>
              <a:buFont typeface="Times New Roman" pitchFamily="18" charset="0"/>
              <a:buChar char="̶"/>
            </a:pPr>
            <a:r>
              <a:rPr lang="en-US" dirty="0"/>
              <a:t>Cover every statement</a:t>
            </a:r>
          </a:p>
          <a:p>
            <a:pPr lvl="1">
              <a:buClr>
                <a:schemeClr val="tx1"/>
              </a:buClr>
              <a:buFont typeface="Times New Roman" pitchFamily="18" charset="0"/>
              <a:buChar char="̶"/>
            </a:pPr>
            <a:r>
              <a:rPr lang="en-US" dirty="0"/>
              <a:t>Cover every functional requirement</a:t>
            </a:r>
          </a:p>
          <a:p>
            <a:r>
              <a:rPr lang="en-US" dirty="0">
                <a:solidFill>
                  <a:srgbClr val="FFFF00"/>
                </a:solidFill>
              </a:rPr>
              <a:t>Test Requirements</a:t>
            </a:r>
            <a:r>
              <a:rPr lang="en-US" dirty="0"/>
              <a:t> : Specific things that must be satisfied or covered during testing</a:t>
            </a:r>
          </a:p>
          <a:p>
            <a:pPr lvl="1"/>
            <a:r>
              <a:rPr lang="en-US" dirty="0"/>
              <a:t>Each statement is a test requirement</a:t>
            </a:r>
          </a:p>
          <a:p>
            <a:pPr lvl="1"/>
            <a:r>
              <a:rPr lang="en-US" dirty="0"/>
              <a:t>Each functional requirement is a test requirement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1325" y="3915722"/>
            <a:ext cx="8262938" cy="1200329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Testing researchers have defined dozens of criteria, but they are all really just a few criteria on four types of structures …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3725" y="5118538"/>
            <a:ext cx="3023415" cy="1554272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Graphs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Logic expressions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Input domains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Syntax descriptions</a:t>
            </a:r>
          </a:p>
        </p:txBody>
      </p:sp>
    </p:spTree>
    <p:extLst>
      <p:ext uri="{BB962C8B-B14F-4D97-AF65-F5344CB8AC3E}">
        <p14:creationId xmlns:p14="http://schemas.microsoft.com/office/powerpoint/2010/main" val="1239014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Model-Driven Test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189528"/>
            <a:ext cx="8966200" cy="5371693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i="1" dirty="0">
                <a:solidFill>
                  <a:schemeClr val="tx2"/>
                </a:solidFill>
              </a:rPr>
              <a:t>Test Design</a:t>
            </a:r>
            <a:r>
              <a:rPr lang="en-US" sz="2800" dirty="0"/>
              <a:t> is the process of designing input values that will effectively test software</a:t>
            </a:r>
          </a:p>
          <a:p>
            <a:endParaRPr lang="en-US" sz="2800" dirty="0"/>
          </a:p>
          <a:p>
            <a:r>
              <a:rPr lang="en-US" sz="2800" dirty="0"/>
              <a:t> Test design is one of </a:t>
            </a:r>
            <a:r>
              <a:rPr lang="en-US" sz="2800" dirty="0">
                <a:solidFill>
                  <a:schemeClr val="tx2"/>
                </a:solidFill>
              </a:rPr>
              <a:t>several activities</a:t>
            </a:r>
            <a:r>
              <a:rPr lang="en-US" sz="2800" dirty="0"/>
              <a:t> for testing software</a:t>
            </a:r>
          </a:p>
          <a:p>
            <a:pPr lvl="1"/>
            <a:r>
              <a:rPr lang="en-US" sz="2400" dirty="0"/>
              <a:t>Most </a:t>
            </a:r>
            <a:r>
              <a:rPr lang="en-US" sz="2400" dirty="0">
                <a:solidFill>
                  <a:schemeClr val="tx2"/>
                </a:solidFill>
              </a:rPr>
              <a:t>mathematical</a:t>
            </a:r>
          </a:p>
          <a:p>
            <a:pPr lvl="1"/>
            <a:r>
              <a:rPr lang="en-US" sz="2400" dirty="0"/>
              <a:t>Most </a:t>
            </a:r>
            <a:r>
              <a:rPr lang="en-US" sz="2400" dirty="0">
                <a:solidFill>
                  <a:schemeClr val="tx2"/>
                </a:solidFill>
              </a:rPr>
              <a:t>technically</a:t>
            </a:r>
            <a:r>
              <a:rPr lang="en-US" sz="2400" dirty="0"/>
              <a:t> challenging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3761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Test Activities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8900" y="833438"/>
            <a:ext cx="8966200" cy="5508625"/>
          </a:xfrm>
        </p:spPr>
        <p:txBody>
          <a:bodyPr/>
          <a:lstStyle/>
          <a:p>
            <a:r>
              <a:rPr lang="en-US" dirty="0"/>
              <a:t>Testing can be broken up into </a:t>
            </a:r>
            <a:r>
              <a:rPr lang="en-US" dirty="0">
                <a:solidFill>
                  <a:srgbClr val="FFFF00"/>
                </a:solidFill>
              </a:rPr>
              <a:t>four</a:t>
            </a:r>
            <a:r>
              <a:rPr lang="en-US" dirty="0"/>
              <a:t> general types of activities</a:t>
            </a:r>
          </a:p>
          <a:p>
            <a:pPr marL="914400" lvl="1" indent="-457200"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Design</a:t>
            </a:r>
          </a:p>
          <a:p>
            <a:pPr marL="914400" lvl="1" indent="-457200"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Automation</a:t>
            </a:r>
          </a:p>
          <a:p>
            <a:pPr marL="914400" lvl="1" indent="-457200"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Execution</a:t>
            </a:r>
          </a:p>
          <a:p>
            <a:pPr marL="914400" lvl="1" indent="-457200"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Evaluation</a:t>
            </a:r>
          </a:p>
          <a:p>
            <a:r>
              <a:rPr lang="en-US" dirty="0"/>
              <a:t>Each type of activity requires different </a:t>
            </a:r>
            <a:r>
              <a:rPr lang="en-US" dirty="0">
                <a:solidFill>
                  <a:schemeClr val="tx2"/>
                </a:solidFill>
              </a:rPr>
              <a:t>skills</a:t>
            </a:r>
            <a:r>
              <a:rPr lang="en-US" dirty="0"/>
              <a:t>, background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education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training</a:t>
            </a:r>
          </a:p>
          <a:p>
            <a:r>
              <a:rPr lang="en-US" dirty="0"/>
              <a:t>No reasonable software development organization uses the same people  for requirements, design, implementation, integration and configuration control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2)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323E2DF-4872-448E-B4EC-6C2594732AA3}" type="slidenum">
              <a:rPr lang="en-US" sz="900" b="0" smtClean="0">
                <a:solidFill>
                  <a:schemeClr val="tx1"/>
                </a:solidFill>
              </a:rPr>
              <a:pPr/>
              <a:t>13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0838" y="4872038"/>
            <a:ext cx="8442325" cy="954087"/>
          </a:xfrm>
          <a:prstGeom prst="rect">
            <a:avLst/>
          </a:prstGeom>
          <a:solidFill>
            <a:srgbClr val="0000C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Why do test organizations still use the same people for all four test activities??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28800" y="5789613"/>
            <a:ext cx="5486400" cy="523875"/>
          </a:xfrm>
          <a:prstGeom prst="rect">
            <a:avLst/>
          </a:prstGeom>
          <a:solidFill>
            <a:srgbClr val="0000C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This clearly </a:t>
            </a:r>
            <a:r>
              <a:rPr lang="en-US" sz="2800" b="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wastes</a:t>
            </a:r>
            <a:r>
              <a:rPr lang="en-US" sz="28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 resources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11313" y="5715000"/>
            <a:ext cx="5943600" cy="103188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529013" y="1788003"/>
            <a:ext cx="4106862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371600" lvl="2" indent="-45720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sz="2400" kern="0" dirty="0">
                <a:solidFill>
                  <a:schemeClr val="tx2"/>
                </a:solidFill>
                <a:latin typeface="Gill Sans MT" pitchFamily="34" charset="0"/>
              </a:rPr>
              <a:t>1.a) Criteria-based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sz="2400" kern="0" dirty="0">
                <a:solidFill>
                  <a:schemeClr val="tx2"/>
                </a:solidFill>
                <a:latin typeface="Gill Sans MT" pitchFamily="34" charset="0"/>
              </a:rPr>
              <a:t>1.b) Human-based</a:t>
            </a:r>
          </a:p>
        </p:txBody>
      </p:sp>
      <p:cxnSp>
        <p:nvCxnSpPr>
          <p:cNvPr id="25611" name="Straight Arrow Connector 12"/>
          <p:cNvCxnSpPr>
            <a:cxnSpLocks noChangeShapeType="1"/>
          </p:cNvCxnSpPr>
          <p:nvPr/>
        </p:nvCxnSpPr>
        <p:spPr bwMode="auto">
          <a:xfrm>
            <a:off x="2936875" y="1970565"/>
            <a:ext cx="1577975" cy="1588"/>
          </a:xfrm>
          <a:prstGeom prst="straightConnector1">
            <a:avLst/>
          </a:prstGeom>
          <a:noFill/>
          <a:ln w="57150" algn="ctr">
            <a:solidFill>
              <a:srgbClr val="FFFF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74975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 </a:t>
            </a:r>
            <a:r>
              <a:rPr lang="en-US" dirty="0"/>
              <a:t>Test Design—</a:t>
            </a:r>
            <a:r>
              <a:rPr lang="en-US" sz="3200" dirty="0"/>
              <a:t>(a) </a:t>
            </a:r>
            <a:r>
              <a:rPr lang="en-US" dirty="0"/>
              <a:t>Criteria-Based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8900" y="2001838"/>
            <a:ext cx="8966200" cy="43751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the </a:t>
            </a:r>
            <a:r>
              <a:rPr lang="en-US" dirty="0">
                <a:solidFill>
                  <a:schemeClr val="tx2"/>
                </a:solidFill>
              </a:rPr>
              <a:t>most technical</a:t>
            </a:r>
            <a:r>
              <a:rPr lang="en-US" dirty="0"/>
              <a:t> job in software testing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 of 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Discrete math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Programming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Testing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much of a </a:t>
            </a:r>
            <a:r>
              <a:rPr lang="en-US" dirty="0">
                <a:solidFill>
                  <a:schemeClr val="tx2"/>
                </a:solidFill>
              </a:rPr>
              <a:t>traditional CS</a:t>
            </a:r>
            <a:r>
              <a:rPr lang="en-US" dirty="0"/>
              <a:t> degree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</a:t>
            </a:r>
            <a:r>
              <a:rPr lang="en-US" dirty="0">
                <a:solidFill>
                  <a:schemeClr val="tx2"/>
                </a:solidFill>
              </a:rPr>
              <a:t>intellectually</a:t>
            </a:r>
            <a:r>
              <a:rPr lang="en-US" dirty="0"/>
              <a:t> stimulating, rewarding, and challenging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Test design is analogous to </a:t>
            </a:r>
            <a:r>
              <a:rPr lang="en-US" dirty="0">
                <a:solidFill>
                  <a:schemeClr val="tx2"/>
                </a:solidFill>
              </a:rPr>
              <a:t>software architecture</a:t>
            </a:r>
            <a:r>
              <a:rPr lang="en-US" dirty="0"/>
              <a:t> on the development side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Using people who are not qualified to design tests is a sure way to get </a:t>
            </a:r>
            <a:r>
              <a:rPr lang="en-US" dirty="0">
                <a:solidFill>
                  <a:schemeClr val="tx2"/>
                </a:solidFill>
              </a:rPr>
              <a:t>ineffective tests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2)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CE03307-9B2A-4100-8BD2-1E34C9629308}" type="slidenum">
              <a:rPr lang="en-US" sz="900" b="0" smtClean="0">
                <a:solidFill>
                  <a:schemeClr val="tx1"/>
                </a:solidFill>
              </a:rPr>
              <a:pPr/>
              <a:t>14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46150" y="946150"/>
            <a:ext cx="7251700" cy="954088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Design test values to satisfy coverage criteria or other engineering goal</a:t>
            </a:r>
          </a:p>
        </p:txBody>
      </p:sp>
    </p:spTree>
    <p:extLst>
      <p:ext uri="{BB962C8B-B14F-4D97-AF65-F5344CB8AC3E}">
        <p14:creationId xmlns:p14="http://schemas.microsoft.com/office/powerpoint/2010/main" val="3074340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 </a:t>
            </a:r>
            <a:r>
              <a:rPr lang="en-US" dirty="0"/>
              <a:t>Test Design—</a:t>
            </a:r>
            <a:r>
              <a:rPr lang="en-US" sz="3200" dirty="0"/>
              <a:t>(b) </a:t>
            </a:r>
            <a:r>
              <a:rPr lang="en-US" dirty="0"/>
              <a:t>Human-Based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8900" y="1920875"/>
            <a:ext cx="8966200" cy="44561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much </a:t>
            </a:r>
            <a:r>
              <a:rPr lang="en-US" dirty="0">
                <a:solidFill>
                  <a:schemeClr val="tx2"/>
                </a:solidFill>
              </a:rPr>
              <a:t>harder</a:t>
            </a:r>
            <a:r>
              <a:rPr lang="en-US" dirty="0"/>
              <a:t> than it may seem to developers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Criteria-based approaches can be blind to special situations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 of 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Domain, testing, and user interfaces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almost </a:t>
            </a:r>
            <a:r>
              <a:rPr lang="en-US" dirty="0">
                <a:solidFill>
                  <a:schemeClr val="tx2"/>
                </a:solidFill>
              </a:rPr>
              <a:t>no traditional CS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 background in the </a:t>
            </a:r>
            <a:r>
              <a:rPr lang="en-US" dirty="0">
                <a:solidFill>
                  <a:schemeClr val="tx2"/>
                </a:solidFill>
              </a:rPr>
              <a:t>domain</a:t>
            </a:r>
            <a:r>
              <a:rPr lang="en-US" dirty="0"/>
              <a:t> of the software is essential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empirical background</a:t>
            </a:r>
            <a:r>
              <a:rPr lang="en-US" dirty="0"/>
              <a:t> is very helpful (biology, psychology, …)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logic background</a:t>
            </a:r>
            <a:r>
              <a:rPr lang="en-US" dirty="0"/>
              <a:t> is very helpful (law, philosophy, math, …)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</a:t>
            </a:r>
            <a:r>
              <a:rPr lang="en-US" dirty="0">
                <a:solidFill>
                  <a:schemeClr val="tx2"/>
                </a:solidFill>
              </a:rPr>
              <a:t>intellectually</a:t>
            </a:r>
            <a:r>
              <a:rPr lang="en-US" dirty="0"/>
              <a:t> stimulating, rewarding, and challenging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But not to typical CS majors – they want to solve problems and build things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2)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EF76DA5-BAE9-470F-8D4F-A09CA009610E}" type="slidenum">
              <a:rPr lang="en-US" sz="900" b="0" smtClean="0">
                <a:solidFill>
                  <a:schemeClr val="tx1"/>
                </a:solidFill>
              </a:rPr>
              <a:pPr/>
              <a:t>15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30250" y="946150"/>
            <a:ext cx="7683500" cy="954088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Design test values based on domain knowledge of the program and human knowledge of testing</a:t>
            </a:r>
          </a:p>
        </p:txBody>
      </p:sp>
    </p:spTree>
    <p:extLst>
      <p:ext uri="{BB962C8B-B14F-4D97-AF65-F5344CB8AC3E}">
        <p14:creationId xmlns:p14="http://schemas.microsoft.com/office/powerpoint/2010/main" val="2567410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2. </a:t>
            </a:r>
            <a:r>
              <a:rPr lang="en-US" dirty="0"/>
              <a:t>Test Automation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8900" y="1543050"/>
            <a:ext cx="8966200" cy="48339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This is slightly </a:t>
            </a:r>
            <a:r>
              <a:rPr lang="en-US" dirty="0">
                <a:solidFill>
                  <a:schemeClr val="tx2"/>
                </a:solidFill>
              </a:rPr>
              <a:t>less technical</a:t>
            </a:r>
          </a:p>
          <a:p>
            <a:pPr>
              <a:lnSpc>
                <a:spcPct val="80000"/>
              </a:lnSpc>
            </a:pPr>
            <a:r>
              <a:rPr lang="en-US" dirty="0"/>
              <a:t>Requires knowledge of  </a:t>
            </a:r>
            <a:r>
              <a:rPr lang="en-US" dirty="0">
                <a:solidFill>
                  <a:schemeClr val="tx2"/>
                </a:solidFill>
              </a:rPr>
              <a:t>programming</a:t>
            </a:r>
          </a:p>
          <a:p>
            <a:pPr>
              <a:lnSpc>
                <a:spcPct val="80000"/>
              </a:lnSpc>
            </a:pPr>
            <a:r>
              <a:rPr lang="en-US" dirty="0"/>
              <a:t>Requires very </a:t>
            </a:r>
            <a:r>
              <a:rPr lang="en-US" dirty="0">
                <a:solidFill>
                  <a:schemeClr val="tx2"/>
                </a:solidFill>
              </a:rPr>
              <a:t>little theory</a:t>
            </a:r>
          </a:p>
          <a:p>
            <a:pPr>
              <a:lnSpc>
                <a:spcPct val="80000"/>
              </a:lnSpc>
            </a:pPr>
            <a:r>
              <a:rPr lang="en-US" dirty="0"/>
              <a:t>Often requires solutions to difficult problems related to </a:t>
            </a:r>
            <a:r>
              <a:rPr lang="en-US" dirty="0" err="1">
                <a:solidFill>
                  <a:schemeClr val="tx2"/>
                </a:solidFill>
              </a:rPr>
              <a:t>observability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controllability</a:t>
            </a:r>
          </a:p>
          <a:p>
            <a:pPr>
              <a:lnSpc>
                <a:spcPct val="80000"/>
              </a:lnSpc>
            </a:pPr>
            <a:r>
              <a:rPr lang="en-US" dirty="0"/>
              <a:t>Can be </a:t>
            </a:r>
            <a:r>
              <a:rPr lang="en-US" dirty="0">
                <a:solidFill>
                  <a:schemeClr val="tx2"/>
                </a:solidFill>
              </a:rPr>
              <a:t>boring</a:t>
            </a:r>
            <a:r>
              <a:rPr lang="en-US" dirty="0"/>
              <a:t> for test designers</a:t>
            </a:r>
          </a:p>
          <a:p>
            <a:pPr>
              <a:lnSpc>
                <a:spcPct val="80000"/>
              </a:lnSpc>
            </a:pPr>
            <a:r>
              <a:rPr lang="en-US" dirty="0"/>
              <a:t>Programming is out of reach for many </a:t>
            </a:r>
            <a:r>
              <a:rPr lang="en-US" dirty="0">
                <a:solidFill>
                  <a:schemeClr val="tx2"/>
                </a:solidFill>
              </a:rPr>
              <a:t>domain experts</a:t>
            </a:r>
          </a:p>
          <a:p>
            <a:pPr>
              <a:lnSpc>
                <a:spcPct val="80000"/>
              </a:lnSpc>
            </a:pPr>
            <a:r>
              <a:rPr lang="en-US" dirty="0"/>
              <a:t>Who is responsible for determining and embedding the </a:t>
            </a:r>
            <a:r>
              <a:rPr lang="en-US" dirty="0">
                <a:solidFill>
                  <a:schemeClr val="tx2"/>
                </a:solidFill>
              </a:rPr>
              <a:t>expected outputs</a:t>
            </a:r>
            <a:r>
              <a:rPr lang="en-US" dirty="0"/>
              <a:t> ?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Test designers</a:t>
            </a:r>
            <a:r>
              <a:rPr lang="en-US" dirty="0"/>
              <a:t> may not always know the expected outputs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Test evaluators</a:t>
            </a:r>
            <a:r>
              <a:rPr lang="en-US" dirty="0"/>
              <a:t> need to get involved early to help with this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2)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A68F415-7DED-49E8-B097-16A4E2F3B880}" type="slidenum">
              <a:rPr lang="en-US" sz="900" b="0" smtClean="0">
                <a:solidFill>
                  <a:schemeClr val="tx1"/>
                </a:solidFill>
              </a:rPr>
              <a:pPr/>
              <a:t>16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46150" y="946150"/>
            <a:ext cx="7251700" cy="523875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Embed test values into executable scripts</a:t>
            </a:r>
          </a:p>
        </p:txBody>
      </p:sp>
    </p:spTree>
    <p:extLst>
      <p:ext uri="{BB962C8B-B14F-4D97-AF65-F5344CB8AC3E}">
        <p14:creationId xmlns:p14="http://schemas.microsoft.com/office/powerpoint/2010/main" val="1661781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3. </a:t>
            </a:r>
            <a:r>
              <a:rPr lang="en-US" dirty="0"/>
              <a:t>Test Execution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8900" y="1554163"/>
            <a:ext cx="8966200" cy="4822825"/>
          </a:xfrm>
        </p:spPr>
        <p:txBody>
          <a:bodyPr/>
          <a:lstStyle/>
          <a:p>
            <a:r>
              <a:rPr lang="en-US" dirty="0"/>
              <a:t>This is </a:t>
            </a:r>
            <a:r>
              <a:rPr lang="en-US" dirty="0">
                <a:solidFill>
                  <a:schemeClr val="tx2"/>
                </a:solidFill>
              </a:rPr>
              <a:t>easy</a:t>
            </a:r>
            <a:r>
              <a:rPr lang="en-US" dirty="0"/>
              <a:t> – and trivial if the tests are well automated</a:t>
            </a:r>
          </a:p>
          <a:p>
            <a:r>
              <a:rPr lang="en-US" dirty="0"/>
              <a:t>Requires basic </a:t>
            </a:r>
            <a:r>
              <a:rPr lang="en-US" dirty="0">
                <a:solidFill>
                  <a:schemeClr val="tx2"/>
                </a:solidFill>
              </a:rPr>
              <a:t>computer skills</a:t>
            </a:r>
          </a:p>
          <a:p>
            <a:pPr lvl="1"/>
            <a:r>
              <a:rPr lang="en-US" dirty="0"/>
              <a:t>Interns</a:t>
            </a:r>
          </a:p>
          <a:p>
            <a:pPr lvl="1"/>
            <a:r>
              <a:rPr lang="en-US" dirty="0"/>
              <a:t>Employees with no technical background</a:t>
            </a:r>
          </a:p>
          <a:p>
            <a:r>
              <a:rPr lang="en-US" dirty="0"/>
              <a:t>Asking qualified test </a:t>
            </a:r>
            <a:r>
              <a:rPr lang="en-US" dirty="0">
                <a:solidFill>
                  <a:schemeClr val="tx2"/>
                </a:solidFill>
              </a:rPr>
              <a:t>designers</a:t>
            </a:r>
            <a:r>
              <a:rPr lang="en-US" dirty="0"/>
              <a:t> to execute tests is a sure way to convince them to look for a </a:t>
            </a:r>
            <a:r>
              <a:rPr lang="en-US" dirty="0">
                <a:solidFill>
                  <a:schemeClr val="tx2"/>
                </a:solidFill>
              </a:rPr>
              <a:t>development job</a:t>
            </a:r>
          </a:p>
          <a:p>
            <a:r>
              <a:rPr lang="en-US" dirty="0"/>
              <a:t>If, for example, GUI tests are not well automated, this requires a lot of </a:t>
            </a:r>
            <a:r>
              <a:rPr lang="en-US" dirty="0">
                <a:solidFill>
                  <a:schemeClr val="tx2"/>
                </a:solidFill>
              </a:rPr>
              <a:t>manual labor</a:t>
            </a:r>
          </a:p>
          <a:p>
            <a:r>
              <a:rPr lang="en-US" dirty="0"/>
              <a:t>Test executors have to be very </a:t>
            </a:r>
            <a:r>
              <a:rPr lang="en-US" dirty="0">
                <a:solidFill>
                  <a:schemeClr val="tx2"/>
                </a:solidFill>
              </a:rPr>
              <a:t>careful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meticulous</a:t>
            </a:r>
            <a:r>
              <a:rPr lang="en-US" dirty="0"/>
              <a:t> with bookkeeping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2)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0D5CD59-EDEE-47B0-AEF0-3B0FFD9548DA}" type="slidenum">
              <a:rPr lang="en-US" sz="900" b="0" smtClean="0">
                <a:solidFill>
                  <a:schemeClr val="tx1"/>
                </a:solidFill>
              </a:rPr>
              <a:pPr/>
              <a:t>17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8825" y="946150"/>
            <a:ext cx="7626350" cy="523875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Run tests on the software and record the results</a:t>
            </a:r>
          </a:p>
        </p:txBody>
      </p:sp>
    </p:spTree>
    <p:extLst>
      <p:ext uri="{BB962C8B-B14F-4D97-AF65-F5344CB8AC3E}">
        <p14:creationId xmlns:p14="http://schemas.microsoft.com/office/powerpoint/2010/main" val="4165569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4. </a:t>
            </a:r>
            <a:r>
              <a:rPr lang="en-US" dirty="0"/>
              <a:t>Test Evaluation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88900" y="1554163"/>
            <a:ext cx="8966200" cy="48228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This is much </a:t>
            </a:r>
            <a:r>
              <a:rPr lang="en-US" dirty="0">
                <a:solidFill>
                  <a:schemeClr val="tx2"/>
                </a:solidFill>
              </a:rPr>
              <a:t>harder</a:t>
            </a:r>
            <a:r>
              <a:rPr lang="en-US" dirty="0"/>
              <a:t> than it may seem</a:t>
            </a:r>
          </a:p>
          <a:p>
            <a:pPr>
              <a:spcBef>
                <a:spcPts val="600"/>
              </a:spcBef>
            </a:pPr>
            <a:r>
              <a:rPr lang="en-US" dirty="0"/>
              <a:t>Requires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 of 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Domain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Testing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User interfaces and psychology</a:t>
            </a:r>
          </a:p>
          <a:p>
            <a:pPr>
              <a:spcBef>
                <a:spcPts val="600"/>
              </a:spcBef>
            </a:pPr>
            <a:r>
              <a:rPr lang="en-US" dirty="0"/>
              <a:t>Usually requires almost </a:t>
            </a:r>
            <a:r>
              <a:rPr lang="en-US" dirty="0">
                <a:solidFill>
                  <a:schemeClr val="tx2"/>
                </a:solidFill>
              </a:rPr>
              <a:t>no traditional CS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background in the </a:t>
            </a:r>
            <a:r>
              <a:rPr lang="en-US" dirty="0">
                <a:solidFill>
                  <a:schemeClr val="tx2"/>
                </a:solidFill>
              </a:rPr>
              <a:t>domain</a:t>
            </a:r>
            <a:r>
              <a:rPr lang="en-US" dirty="0"/>
              <a:t> of the software is essential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empirical background</a:t>
            </a:r>
            <a:r>
              <a:rPr lang="en-US" dirty="0"/>
              <a:t> is very helpful (biology, psychology, …)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logic background</a:t>
            </a:r>
            <a:r>
              <a:rPr lang="en-US" dirty="0"/>
              <a:t> is very helpful (law, philosophy, math, …)</a:t>
            </a:r>
          </a:p>
          <a:p>
            <a:pPr>
              <a:spcBef>
                <a:spcPts val="600"/>
              </a:spcBef>
            </a:pPr>
            <a:r>
              <a:rPr lang="en-US" dirty="0"/>
              <a:t>This is </a:t>
            </a:r>
            <a:r>
              <a:rPr lang="en-US" dirty="0">
                <a:solidFill>
                  <a:schemeClr val="tx2"/>
                </a:solidFill>
              </a:rPr>
              <a:t>intellectually</a:t>
            </a:r>
            <a:r>
              <a:rPr lang="en-US" dirty="0"/>
              <a:t> stimulating, rewarding, and challenging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But not to typical CS majors – they want to solve problems and build things</a:t>
            </a: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2)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056A0A1-73ED-4742-97BC-030AFA40FD2C}" type="slidenum">
              <a:rPr lang="en-US" sz="900" b="0" smtClean="0">
                <a:solidFill>
                  <a:schemeClr val="tx1"/>
                </a:solidFill>
              </a:rPr>
              <a:pPr/>
              <a:t>18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22300" y="946150"/>
            <a:ext cx="7899400" cy="523875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Evaluate results of testing, report to developers</a:t>
            </a:r>
          </a:p>
        </p:txBody>
      </p:sp>
    </p:spTree>
    <p:extLst>
      <p:ext uri="{BB962C8B-B14F-4D97-AF65-F5344CB8AC3E}">
        <p14:creationId xmlns:p14="http://schemas.microsoft.com/office/powerpoint/2010/main" val="2694112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Activities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FFFF00"/>
                </a:solidFill>
              </a:rPr>
              <a:t>Test management </a:t>
            </a:r>
            <a:r>
              <a:rPr lang="en-US" dirty="0"/>
              <a:t>: Sets policy, organizes team, interfaces with development,  chooses criteria, decides how much automation is needed, …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FFFF00"/>
                </a:solidFill>
              </a:rPr>
              <a:t>Test maintenance </a:t>
            </a:r>
            <a:r>
              <a:rPr lang="en-US" dirty="0"/>
              <a:t>: </a:t>
            </a:r>
            <a:r>
              <a:rPr lang="en-US" dirty="0">
                <a:solidFill>
                  <a:srgbClr val="FFFF00"/>
                </a:solidFill>
              </a:rPr>
              <a:t>Save tests for reuse </a:t>
            </a:r>
            <a:r>
              <a:rPr lang="en-US" dirty="0"/>
              <a:t>as software evolves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Requires cooperation of test </a:t>
            </a:r>
            <a:r>
              <a:rPr lang="en-US" dirty="0">
                <a:solidFill>
                  <a:srgbClr val="FFFF00"/>
                </a:solidFill>
              </a:rPr>
              <a:t>designers and </a:t>
            </a:r>
            <a:r>
              <a:rPr lang="en-US" dirty="0" err="1">
                <a:solidFill>
                  <a:srgbClr val="FFFF00"/>
                </a:solidFill>
              </a:rPr>
              <a:t>automators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/>
              <a:t>Deciding when to trim the test suite is partly policy and partly technical – and in general, </a:t>
            </a:r>
            <a:r>
              <a:rPr lang="en-US" dirty="0">
                <a:solidFill>
                  <a:srgbClr val="FFFF00"/>
                </a:solidFill>
              </a:rPr>
              <a:t>very hard </a:t>
            </a:r>
            <a:r>
              <a:rPr lang="en-US" dirty="0"/>
              <a:t>!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Tests should be put in </a:t>
            </a:r>
            <a:r>
              <a:rPr lang="en-US" dirty="0">
                <a:solidFill>
                  <a:srgbClr val="FFFF00"/>
                </a:solidFill>
              </a:rPr>
              <a:t>configuration control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FFFF00"/>
                </a:solidFill>
              </a:rPr>
              <a:t>Test documentation </a:t>
            </a:r>
            <a:r>
              <a:rPr lang="en-US" dirty="0"/>
              <a:t>: All parties participate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test must document “</a:t>
            </a:r>
            <a:r>
              <a:rPr lang="en-US" dirty="0">
                <a:solidFill>
                  <a:srgbClr val="FFFF00"/>
                </a:solidFill>
              </a:rPr>
              <a:t>why</a:t>
            </a:r>
            <a:r>
              <a:rPr lang="en-US" dirty="0"/>
              <a:t>” – criterion and test requirement satisfied or a rationale for human-designed tests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Ensure </a:t>
            </a:r>
            <a:r>
              <a:rPr lang="en-US" dirty="0">
                <a:solidFill>
                  <a:srgbClr val="FFFF00"/>
                </a:solidFill>
              </a:rPr>
              <a:t>traceability</a:t>
            </a:r>
            <a:r>
              <a:rPr lang="en-US" dirty="0"/>
              <a:t> throughout the process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Keep </a:t>
            </a:r>
            <a:r>
              <a:rPr lang="en-US" dirty="0">
                <a:solidFill>
                  <a:srgbClr val="FFFF00"/>
                </a:solidFill>
              </a:rPr>
              <a:t>documentation</a:t>
            </a:r>
            <a:r>
              <a:rPr lang="en-US" dirty="0"/>
              <a:t> in the automated tests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2)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5E309BB-25E6-4D77-9050-B9DC9F9EBA2F}" type="slidenum">
              <a:rPr lang="en-US" sz="900" b="0" smtClean="0">
                <a:solidFill>
                  <a:schemeClr val="tx1"/>
                </a:solidFill>
              </a:rPr>
              <a:pPr/>
              <a:t>19</a:t>
            </a:fld>
            <a:endParaRPr lang="en-US" sz="9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54781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Testing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other engineering field builds products as </a:t>
            </a:r>
            <a:r>
              <a:rPr lang="en-US" dirty="0">
                <a:solidFill>
                  <a:schemeClr val="tx2"/>
                </a:solidFill>
              </a:rPr>
              <a:t>complicated</a:t>
            </a:r>
            <a:r>
              <a:rPr lang="en-US" dirty="0"/>
              <a:t> as software</a:t>
            </a:r>
          </a:p>
          <a:p>
            <a:pPr lvl="1">
              <a:buNone/>
            </a:pPr>
            <a:r>
              <a:rPr lang="en-US" dirty="0"/>
              <a:t>	</a:t>
            </a:r>
          </a:p>
          <a:p>
            <a:r>
              <a:rPr lang="en-US" dirty="0"/>
              <a:t>The term </a:t>
            </a:r>
            <a:r>
              <a:rPr lang="en-US" dirty="0">
                <a:solidFill>
                  <a:schemeClr val="tx2"/>
                </a:solidFill>
              </a:rPr>
              <a:t>correctness</a:t>
            </a:r>
            <a:r>
              <a:rPr lang="en-US" dirty="0"/>
              <a:t> has no meaning</a:t>
            </a:r>
          </a:p>
          <a:p>
            <a:pPr lvl="1"/>
            <a:r>
              <a:rPr lang="en-US" dirty="0"/>
              <a:t>Is a </a:t>
            </a:r>
            <a:r>
              <a:rPr lang="en-US" dirty="0">
                <a:solidFill>
                  <a:schemeClr val="tx2"/>
                </a:solidFill>
              </a:rPr>
              <a:t>building</a:t>
            </a:r>
            <a:r>
              <a:rPr lang="en-US" dirty="0"/>
              <a:t> correct?</a:t>
            </a:r>
          </a:p>
          <a:p>
            <a:pPr lvl="1"/>
            <a:r>
              <a:rPr lang="en-US" dirty="0"/>
              <a:t>Is a </a:t>
            </a:r>
            <a:r>
              <a:rPr lang="en-US" dirty="0">
                <a:solidFill>
                  <a:schemeClr val="tx2"/>
                </a:solidFill>
              </a:rPr>
              <a:t>car</a:t>
            </a:r>
            <a:r>
              <a:rPr lang="en-US" dirty="0"/>
              <a:t> correct?</a:t>
            </a:r>
          </a:p>
          <a:p>
            <a:pPr lvl="1"/>
            <a:r>
              <a:rPr lang="en-US" dirty="0"/>
              <a:t>Is a </a:t>
            </a:r>
            <a:r>
              <a:rPr lang="en-US" dirty="0">
                <a:solidFill>
                  <a:schemeClr val="tx2"/>
                </a:solidFill>
              </a:rPr>
              <a:t>subway</a:t>
            </a:r>
            <a:r>
              <a:rPr lang="en-US" dirty="0"/>
              <a:t> system correct?</a:t>
            </a:r>
          </a:p>
          <a:p>
            <a:pPr lvl="2"/>
            <a:endParaRPr lang="en-US" dirty="0"/>
          </a:p>
          <a:p>
            <a:r>
              <a:rPr lang="en-US" dirty="0"/>
              <a:t>Like other engineers, we must use </a:t>
            </a:r>
            <a:r>
              <a:rPr lang="en-US" dirty="0">
                <a:solidFill>
                  <a:schemeClr val="tx2"/>
                </a:solidFill>
              </a:rPr>
              <a:t>abstraction to manage complexity</a:t>
            </a:r>
          </a:p>
          <a:p>
            <a:pPr lvl="1"/>
            <a:r>
              <a:rPr lang="en-US" dirty="0"/>
              <a:t>This is the purpose of the </a:t>
            </a:r>
            <a:r>
              <a:rPr lang="en-US" dirty="0">
                <a:solidFill>
                  <a:schemeClr val="tx2"/>
                </a:solidFill>
              </a:rPr>
              <a:t>model-driven test design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The “model” is an abstract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627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Organizing 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/>
              <a:t>A mature test organization needs </a:t>
            </a:r>
            <a:r>
              <a:rPr lang="en-US" sz="2400" dirty="0">
                <a:solidFill>
                  <a:schemeClr val="tx2"/>
                </a:solidFill>
              </a:rPr>
              <a:t>only one test designer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to work with several test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automators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, executors and evaluators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>
                <a:solidFill>
                  <a:schemeClr val="tx2"/>
                </a:solidFill>
              </a:rPr>
              <a:t>Improved automation</a:t>
            </a:r>
            <a:r>
              <a:rPr lang="en-US" sz="2400" dirty="0"/>
              <a:t> will reduce the number of test executors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dirty="0"/>
              <a:t>Theoretically to zero … but not in practice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/>
              <a:t>Putting the </a:t>
            </a:r>
            <a:r>
              <a:rPr lang="en-US" sz="2400" dirty="0">
                <a:solidFill>
                  <a:schemeClr val="tx2"/>
                </a:solidFill>
              </a:rPr>
              <a:t>wrong</a:t>
            </a:r>
            <a:r>
              <a:rPr lang="en-US" sz="2400" dirty="0"/>
              <a:t> people on the </a:t>
            </a:r>
            <a:r>
              <a:rPr lang="en-US" sz="2400" dirty="0">
                <a:solidFill>
                  <a:schemeClr val="tx2"/>
                </a:solidFill>
              </a:rPr>
              <a:t>wrong</a:t>
            </a:r>
            <a:r>
              <a:rPr lang="en-US" sz="2400" dirty="0"/>
              <a:t> tasks leads to </a:t>
            </a:r>
            <a:r>
              <a:rPr lang="en-US" sz="2400" dirty="0">
                <a:solidFill>
                  <a:schemeClr val="tx2"/>
                </a:solidFill>
              </a:rPr>
              <a:t>inefficiency</a:t>
            </a:r>
            <a:r>
              <a:rPr lang="en-US" sz="2400" dirty="0"/>
              <a:t>, low </a:t>
            </a:r>
            <a:r>
              <a:rPr lang="en-US" sz="2400" dirty="0">
                <a:solidFill>
                  <a:schemeClr val="tx2"/>
                </a:solidFill>
              </a:rPr>
              <a:t>job satisfaction</a:t>
            </a:r>
            <a:r>
              <a:rPr lang="en-US" sz="2400" dirty="0"/>
              <a:t> and low </a:t>
            </a:r>
            <a:r>
              <a:rPr lang="en-US" sz="2400" dirty="0">
                <a:solidFill>
                  <a:schemeClr val="tx2"/>
                </a:solidFill>
              </a:rPr>
              <a:t>job performance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dirty="0"/>
              <a:t>A qualified test designer will be </a:t>
            </a:r>
            <a:r>
              <a:rPr lang="en-US" sz="2000" dirty="0">
                <a:solidFill>
                  <a:schemeClr val="tx2"/>
                </a:solidFill>
              </a:rPr>
              <a:t>bored </a:t>
            </a:r>
            <a:r>
              <a:rPr lang="en-US" sz="2000" dirty="0"/>
              <a:t>with other tasks and look for a job in development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dirty="0"/>
              <a:t>A qualified test evaluator will </a:t>
            </a:r>
            <a:r>
              <a:rPr lang="en-US" sz="2000" dirty="0">
                <a:solidFill>
                  <a:schemeClr val="tx2"/>
                </a:solidFill>
              </a:rPr>
              <a:t>not understand</a:t>
            </a:r>
            <a:r>
              <a:rPr lang="en-US" sz="2000" dirty="0"/>
              <a:t> the benefits of test criteria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/>
              <a:t>Test evaluators have the </a:t>
            </a:r>
            <a:r>
              <a:rPr lang="en-US" sz="2400" dirty="0">
                <a:solidFill>
                  <a:schemeClr val="tx2"/>
                </a:solidFill>
              </a:rPr>
              <a:t>domain knowledge</a:t>
            </a:r>
            <a:r>
              <a:rPr lang="en-US" sz="2400" dirty="0"/>
              <a:t>, so they </a:t>
            </a:r>
            <a:r>
              <a:rPr lang="en-US" sz="2400" dirty="0">
                <a:solidFill>
                  <a:schemeClr val="tx2"/>
                </a:solidFill>
              </a:rPr>
              <a:t>must</a:t>
            </a:r>
            <a:r>
              <a:rPr lang="en-US" sz="2400" dirty="0"/>
              <a:t> be free to add tests that “blind” engineering processes will not think of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/>
              <a:t>The four test activities are </a:t>
            </a:r>
            <a:r>
              <a:rPr lang="en-US" sz="2400" dirty="0">
                <a:solidFill>
                  <a:schemeClr val="tx2"/>
                </a:solidFill>
              </a:rPr>
              <a:t>quite different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2)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E8198E2-952D-44F7-98F2-8F07A33F59CF}" type="slidenum">
              <a:rPr lang="en-US" sz="900" b="0" smtClean="0">
                <a:solidFill>
                  <a:schemeClr val="tx1"/>
                </a:solidFill>
              </a:rPr>
              <a:pPr/>
              <a:t>20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44463" y="5557838"/>
            <a:ext cx="8875712" cy="954087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Many test teams use the same people for ALL FOUR activities !!</a:t>
            </a:r>
          </a:p>
        </p:txBody>
      </p:sp>
    </p:spTree>
    <p:extLst>
      <p:ext uri="{BB962C8B-B14F-4D97-AF65-F5344CB8AC3E}">
        <p14:creationId xmlns:p14="http://schemas.microsoft.com/office/powerpoint/2010/main" val="2945981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Test Activities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2)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77F2CD7-D308-4102-B5C4-9735E70943E8}" type="slidenum">
              <a:rPr lang="en-US" sz="900" b="0" smtClean="0">
                <a:solidFill>
                  <a:schemeClr val="tx1"/>
                </a:solidFill>
              </a:rPr>
              <a:pPr/>
              <a:t>21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885950"/>
            <a:ext cx="7772400" cy="1816100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To use our people effectively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and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 to test efficiently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we need a process that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5800" y="4348163"/>
            <a:ext cx="7772400" cy="1168400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lets test designers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cs typeface="Arial" pitchFamily="34" charset="0"/>
              </a:rPr>
              <a:t>raise their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1083678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MDTD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03300"/>
            <a:ext cx="8966200" cy="5602288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This approach lets </a:t>
            </a:r>
            <a:r>
              <a:rPr lang="en-US" sz="2800" dirty="0">
                <a:solidFill>
                  <a:schemeClr val="tx2"/>
                </a:solidFill>
              </a:rPr>
              <a:t>one test designer </a:t>
            </a:r>
            <a:r>
              <a:rPr lang="en-US" sz="2800" dirty="0"/>
              <a:t>do the math</a:t>
            </a:r>
          </a:p>
          <a:p>
            <a:pPr>
              <a:defRPr/>
            </a:pPr>
            <a:r>
              <a:rPr lang="en-US" sz="2800" dirty="0"/>
              <a:t>Then traditional </a:t>
            </a:r>
            <a:r>
              <a:rPr lang="en-US" sz="2800" dirty="0">
                <a:solidFill>
                  <a:schemeClr val="tx2"/>
                </a:solidFill>
              </a:rPr>
              <a:t>testers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tx2"/>
                </a:solidFill>
              </a:rPr>
              <a:t>programmers</a:t>
            </a:r>
            <a:r>
              <a:rPr lang="en-US" sz="2800" dirty="0"/>
              <a:t> can do their parts</a:t>
            </a:r>
          </a:p>
          <a:p>
            <a:pPr lvl="1">
              <a:defRPr/>
            </a:pPr>
            <a:r>
              <a:rPr lang="en-US" sz="2400" dirty="0"/>
              <a:t>Find values</a:t>
            </a:r>
          </a:p>
          <a:p>
            <a:pPr lvl="1">
              <a:defRPr/>
            </a:pPr>
            <a:r>
              <a:rPr lang="en-US" sz="2400" dirty="0"/>
              <a:t>Automate the tests</a:t>
            </a:r>
          </a:p>
          <a:p>
            <a:pPr lvl="1">
              <a:defRPr/>
            </a:pPr>
            <a:r>
              <a:rPr lang="en-US" sz="2400" dirty="0"/>
              <a:t>Run the tests</a:t>
            </a:r>
          </a:p>
          <a:p>
            <a:pPr lvl="1">
              <a:defRPr/>
            </a:pPr>
            <a:r>
              <a:rPr lang="en-US" sz="2400" dirty="0"/>
              <a:t>Evaluate the tests</a:t>
            </a:r>
          </a:p>
          <a:p>
            <a:pPr marL="285750" lvl="1" indent="-285750">
              <a:buSzPct val="75000"/>
              <a:buFont typeface="Monotype Sorts" charset="2"/>
              <a:buChar char="n"/>
              <a:defRPr/>
            </a:pPr>
            <a:r>
              <a:rPr lang="en-US" sz="2400" dirty="0"/>
              <a:t>Just like in </a:t>
            </a:r>
            <a:r>
              <a:rPr lang="en-US" sz="2400" dirty="0">
                <a:solidFill>
                  <a:schemeClr val="tx2"/>
                </a:solidFill>
              </a:rPr>
              <a:t>traditional engineering</a:t>
            </a:r>
            <a:r>
              <a:rPr lang="en-US" sz="2400" dirty="0"/>
              <a:t> … an engineer constructs models with calculus, then gives direction to carpenters, electricians, technicians, …</a:t>
            </a: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2)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2184FAE-D55F-45C2-B757-44C540A26B8A}" type="slidenum">
              <a:rPr lang="en-US" sz="900" b="0" smtClean="0">
                <a:solidFill>
                  <a:schemeClr val="tx1"/>
                </a:solidFill>
              </a:rPr>
              <a:pPr/>
              <a:t>22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2784" y="5315329"/>
            <a:ext cx="7968358" cy="1077218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Test designers become the technical experts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900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Model-Driven Test Design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2)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76ADDB5-991C-401B-AE3D-4C4DE541E3E5}" type="slidenum">
              <a:rPr lang="en-US" sz="900" b="0" smtClean="0">
                <a:solidFill>
                  <a:schemeClr val="tx1"/>
                </a:solidFill>
              </a:rPr>
              <a:pPr/>
              <a:t>23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033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0358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42000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559675" y="3960813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00750" y="544353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06900" y="544353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13050" y="544353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7" idx="0"/>
            <a:endCxn id="8" idx="1"/>
          </p:cNvCxnSpPr>
          <p:nvPr/>
        </p:nvCxnSpPr>
        <p:spPr bwMode="auto">
          <a:xfrm rot="5400000" flipH="1" flipV="1">
            <a:off x="189706" y="2083594"/>
            <a:ext cx="2117725" cy="9096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11" idx="2"/>
            <a:endCxn id="12" idx="3"/>
          </p:cNvCxnSpPr>
          <p:nvPr/>
        </p:nvCxnSpPr>
        <p:spPr bwMode="auto">
          <a:xfrm rot="5400000">
            <a:off x="7062788" y="4608513"/>
            <a:ext cx="1128712" cy="124936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230313" y="544353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005138" y="1479550"/>
            <a:ext cx="519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3"/>
            <a:endCxn id="10" idx="1"/>
          </p:cNvCxnSpPr>
          <p:nvPr/>
        </p:nvCxnSpPr>
        <p:spPr bwMode="auto">
          <a:xfrm flipV="1">
            <a:off x="5105400" y="1479550"/>
            <a:ext cx="736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79596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79596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79596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1565275" y="3433763"/>
            <a:ext cx="2417763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084888" y="2398713"/>
            <a:ext cx="1990725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Bradley Hand ITC" pitchFamily="66" charset="0"/>
              </a:rPr>
              <a:t>DESIGN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10" idx="3"/>
            <a:endCxn id="11" idx="0"/>
          </p:cNvCxnSpPr>
          <p:nvPr/>
        </p:nvCxnSpPr>
        <p:spPr bwMode="auto">
          <a:xfrm>
            <a:off x="7861300" y="1479550"/>
            <a:ext cx="390525" cy="2481263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traight Connector 62"/>
          <p:cNvCxnSpPr>
            <a:cxnSpLocks noChangeShapeType="1"/>
          </p:cNvCxnSpPr>
          <p:nvPr/>
        </p:nvCxnSpPr>
        <p:spPr bwMode="auto">
          <a:xfrm>
            <a:off x="149225" y="3479800"/>
            <a:ext cx="8845550" cy="1588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Curved Connector 15"/>
          <p:cNvCxnSpPr>
            <a:cxnSpLocks noChangeShapeType="1"/>
            <a:endCxn id="28" idx="1"/>
          </p:cNvCxnSpPr>
          <p:nvPr/>
        </p:nvCxnSpPr>
        <p:spPr bwMode="auto">
          <a:xfrm flipV="1">
            <a:off x="1122363" y="2432050"/>
            <a:ext cx="2100262" cy="1143000"/>
          </a:xfrm>
          <a:prstGeom prst="curvedConnector3">
            <a:avLst>
              <a:gd name="adj1" fmla="val 17338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222625" y="2078038"/>
            <a:ext cx="1801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cxnSp>
        <p:nvCxnSpPr>
          <p:cNvPr id="30" name="Curved Connector 15"/>
          <p:cNvCxnSpPr>
            <a:cxnSpLocks noChangeShapeType="1"/>
            <a:stCxn id="28" idx="3"/>
            <a:endCxn id="10" idx="1"/>
          </p:cNvCxnSpPr>
          <p:nvPr/>
        </p:nvCxnSpPr>
        <p:spPr bwMode="auto">
          <a:xfrm flipV="1">
            <a:off x="5024438" y="1479550"/>
            <a:ext cx="817562" cy="9525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86322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6" grpId="0"/>
      <p:bldP spid="67" grpId="0" animBg="1"/>
      <p:bldP spid="68" grpId="0" animBg="1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Model-Driven Test Design – Steps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2)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1CF7990-6E07-4E07-BF05-9379BEC9FF31}" type="slidenum">
              <a:rPr lang="en-US" sz="900" b="0" smtClean="0">
                <a:solidFill>
                  <a:schemeClr val="tx1"/>
                </a:solidFill>
              </a:rPr>
              <a:pPr/>
              <a:t>24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37895" name="TextBox 7"/>
          <p:cNvSpPr txBox="1">
            <a:spLocks noChangeArrowheads="1"/>
          </p:cNvSpPr>
          <p:nvPr/>
        </p:nvSpPr>
        <p:spPr bwMode="auto">
          <a:xfrm>
            <a:off x="15890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37896" name="TextBox 8"/>
          <p:cNvSpPr txBox="1">
            <a:spLocks noChangeArrowheads="1"/>
          </p:cNvSpPr>
          <p:nvPr/>
        </p:nvSpPr>
        <p:spPr bwMode="auto">
          <a:xfrm>
            <a:off x="336073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37897" name="TextBox 9"/>
          <p:cNvSpPr txBox="1">
            <a:spLocks noChangeArrowheads="1"/>
          </p:cNvSpPr>
          <p:nvPr/>
        </p:nvSpPr>
        <p:spPr bwMode="auto">
          <a:xfrm>
            <a:off x="5564188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37898" name="TextBox 10"/>
          <p:cNvSpPr txBox="1">
            <a:spLocks noChangeArrowheads="1"/>
          </p:cNvSpPr>
          <p:nvPr/>
        </p:nvSpPr>
        <p:spPr bwMode="auto">
          <a:xfrm>
            <a:off x="7559675" y="3952875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37899" name="TextBox 11"/>
          <p:cNvSpPr txBox="1">
            <a:spLocks noChangeArrowheads="1"/>
          </p:cNvSpPr>
          <p:nvPr/>
        </p:nvSpPr>
        <p:spPr bwMode="auto">
          <a:xfrm>
            <a:off x="6000750" y="544988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37900" name="TextBox 12"/>
          <p:cNvSpPr txBox="1">
            <a:spLocks noChangeArrowheads="1"/>
          </p:cNvSpPr>
          <p:nvPr/>
        </p:nvSpPr>
        <p:spPr bwMode="auto">
          <a:xfrm>
            <a:off x="4406900" y="54498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37901" name="TextBox 13"/>
          <p:cNvSpPr txBox="1">
            <a:spLocks noChangeArrowheads="1"/>
          </p:cNvSpPr>
          <p:nvPr/>
        </p:nvSpPr>
        <p:spPr bwMode="auto">
          <a:xfrm>
            <a:off x="2813050" y="54498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37894" idx="0"/>
            <a:endCxn id="37895" idx="1"/>
          </p:cNvCxnSpPr>
          <p:nvPr/>
        </p:nvCxnSpPr>
        <p:spPr bwMode="auto">
          <a:xfrm rot="5400000" flipH="1" flipV="1">
            <a:off x="132556" y="2140744"/>
            <a:ext cx="2117725" cy="7953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37898" idx="2"/>
            <a:endCxn id="37899" idx="3"/>
          </p:cNvCxnSpPr>
          <p:nvPr/>
        </p:nvCxnSpPr>
        <p:spPr bwMode="auto">
          <a:xfrm rot="5400000">
            <a:off x="7055644" y="4607719"/>
            <a:ext cx="1143000" cy="124936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904" name="TextBox 25"/>
          <p:cNvSpPr txBox="1">
            <a:spLocks noChangeArrowheads="1"/>
          </p:cNvSpPr>
          <p:nvPr/>
        </p:nvSpPr>
        <p:spPr bwMode="auto">
          <a:xfrm>
            <a:off x="1230313" y="544988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2833688" y="1463675"/>
            <a:ext cx="663575" cy="15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>
            <a:endCxn id="37897" idx="1"/>
          </p:cNvCxnSpPr>
          <p:nvPr/>
        </p:nvCxnSpPr>
        <p:spPr bwMode="auto">
          <a:xfrm>
            <a:off x="4876800" y="1479550"/>
            <a:ext cx="68738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80231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8023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8023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910" name="TextBox 66"/>
          <p:cNvSpPr txBox="1">
            <a:spLocks noChangeArrowheads="1"/>
          </p:cNvSpPr>
          <p:nvPr/>
        </p:nvSpPr>
        <p:spPr bwMode="auto">
          <a:xfrm>
            <a:off x="1565275" y="3435350"/>
            <a:ext cx="2417763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sp>
        <p:nvSpPr>
          <p:cNvPr id="37911" name="TextBox 67"/>
          <p:cNvSpPr txBox="1">
            <a:spLocks noChangeArrowheads="1"/>
          </p:cNvSpPr>
          <p:nvPr/>
        </p:nvSpPr>
        <p:spPr bwMode="auto">
          <a:xfrm>
            <a:off x="6084888" y="2524125"/>
            <a:ext cx="1990725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Bradley Hand ITC" pitchFamily="66" charset="0"/>
              </a:rPr>
              <a:t>DESIGN</a:t>
            </a:r>
          </a:p>
          <a:p>
            <a:pPr algn="ctr"/>
            <a:r>
              <a:rPr lang="en-US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37897" idx="3"/>
            <a:endCxn id="37898" idx="0"/>
          </p:cNvCxnSpPr>
          <p:nvPr/>
        </p:nvCxnSpPr>
        <p:spPr bwMode="auto">
          <a:xfrm>
            <a:off x="7583488" y="1479550"/>
            <a:ext cx="668337" cy="247332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913" name="Straight Connector 62"/>
          <p:cNvCxnSpPr>
            <a:cxnSpLocks noChangeShapeType="1"/>
          </p:cNvCxnSpPr>
          <p:nvPr/>
        </p:nvCxnSpPr>
        <p:spPr bwMode="auto">
          <a:xfrm>
            <a:off x="149225" y="3481388"/>
            <a:ext cx="8845550" cy="1587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639763" y="2057400"/>
            <a:ext cx="1052512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92413" y="960438"/>
            <a:ext cx="1136650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criterion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94238" y="960438"/>
            <a:ext cx="819150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refine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23175" y="1589088"/>
            <a:ext cx="1123950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3463" y="5038725"/>
            <a:ext cx="1138237" cy="1014413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prefix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postfix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expected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70488" y="5167313"/>
            <a:ext cx="1208087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automate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33800" y="5126038"/>
            <a:ext cx="995363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17738" y="5153025"/>
            <a:ext cx="1095375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evaluate</a:t>
            </a:r>
          </a:p>
        </p:txBody>
      </p:sp>
      <p:cxnSp>
        <p:nvCxnSpPr>
          <p:cNvPr id="37922" name="Curved Connector 15"/>
          <p:cNvCxnSpPr>
            <a:cxnSpLocks noChangeShapeType="1"/>
            <a:endCxn id="37923" idx="1"/>
          </p:cNvCxnSpPr>
          <p:nvPr/>
        </p:nvCxnSpPr>
        <p:spPr bwMode="auto">
          <a:xfrm flipV="1">
            <a:off x="1122363" y="2432050"/>
            <a:ext cx="2100262" cy="1143000"/>
          </a:xfrm>
          <a:prstGeom prst="curvedConnector3">
            <a:avLst>
              <a:gd name="adj1" fmla="val 17338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3" name="TextBox 34"/>
          <p:cNvSpPr txBox="1">
            <a:spLocks noChangeArrowheads="1"/>
          </p:cNvSpPr>
          <p:nvPr/>
        </p:nvSpPr>
        <p:spPr bwMode="auto">
          <a:xfrm>
            <a:off x="3222625" y="2078038"/>
            <a:ext cx="1801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65288" y="2532063"/>
            <a:ext cx="1285875" cy="7080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domain analysis</a:t>
            </a:r>
          </a:p>
        </p:txBody>
      </p:sp>
      <p:cxnSp>
        <p:nvCxnSpPr>
          <p:cNvPr id="37925" name="Curved Connector 15"/>
          <p:cNvCxnSpPr>
            <a:cxnSpLocks noChangeShapeType="1"/>
            <a:stCxn id="37923" idx="3"/>
            <a:endCxn id="37897" idx="1"/>
          </p:cNvCxnSpPr>
          <p:nvPr/>
        </p:nvCxnSpPr>
        <p:spPr bwMode="auto">
          <a:xfrm flipV="1">
            <a:off x="5024438" y="1479550"/>
            <a:ext cx="539750" cy="9525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041650" y="2562225"/>
            <a:ext cx="4600575" cy="2070100"/>
            <a:chOff x="3041822" y="2562130"/>
            <a:chExt cx="4600955" cy="2069438"/>
          </a:xfrm>
        </p:grpSpPr>
        <p:sp>
          <p:nvSpPr>
            <p:cNvPr id="49" name="Left Brace 48"/>
            <p:cNvSpPr/>
            <p:nvPr/>
          </p:nvSpPr>
          <p:spPr>
            <a:xfrm rot="4719087">
              <a:off x="4974912" y="1963702"/>
              <a:ext cx="734777" cy="4600955"/>
            </a:xfrm>
            <a:prstGeom prst="leftBrace">
              <a:avLst>
                <a:gd name="adj1" fmla="val 8333"/>
                <a:gd name="adj2" fmla="val 49690"/>
              </a:avLst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7929" name="Group 89"/>
            <p:cNvGrpSpPr>
              <a:grpSpLocks/>
            </p:cNvGrpSpPr>
            <p:nvPr/>
          </p:nvGrpSpPr>
          <p:grpSpPr bwMode="auto">
            <a:xfrm rot="-677690">
              <a:off x="4562954" y="2562130"/>
              <a:ext cx="999582" cy="1367073"/>
              <a:chOff x="4698749" y="2544024"/>
              <a:chExt cx="999582" cy="1367073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5284424" y="2641478"/>
                <a:ext cx="411197" cy="1245789"/>
              </a:xfrm>
              <a:custGeom>
                <a:avLst/>
                <a:gdLst>
                  <a:gd name="connsiteX0" fmla="*/ 0 w 411108"/>
                  <a:gd name="connsiteY0" fmla="*/ 1252009 h 1252009"/>
                  <a:gd name="connsiteX1" fmla="*/ 9054 w 411108"/>
                  <a:gd name="connsiteY1" fmla="*/ 790282 h 1252009"/>
                  <a:gd name="connsiteX2" fmla="*/ 18107 w 411108"/>
                  <a:gd name="connsiteY2" fmla="*/ 672587 h 1252009"/>
                  <a:gd name="connsiteX3" fmla="*/ 45268 w 411108"/>
                  <a:gd name="connsiteY3" fmla="*/ 582053 h 1252009"/>
                  <a:gd name="connsiteX4" fmla="*/ 63375 w 411108"/>
                  <a:gd name="connsiteY4" fmla="*/ 518678 h 1252009"/>
                  <a:gd name="connsiteX5" fmla="*/ 99588 w 411108"/>
                  <a:gd name="connsiteY5" fmla="*/ 455304 h 1252009"/>
                  <a:gd name="connsiteX6" fmla="*/ 108642 w 411108"/>
                  <a:gd name="connsiteY6" fmla="*/ 428144 h 1252009"/>
                  <a:gd name="connsiteX7" fmla="*/ 135802 w 411108"/>
                  <a:gd name="connsiteY7" fmla="*/ 391930 h 1252009"/>
                  <a:gd name="connsiteX8" fmla="*/ 181070 w 411108"/>
                  <a:gd name="connsiteY8" fmla="*/ 328556 h 1252009"/>
                  <a:gd name="connsiteX9" fmla="*/ 244444 w 411108"/>
                  <a:gd name="connsiteY9" fmla="*/ 228967 h 1252009"/>
                  <a:gd name="connsiteX10" fmla="*/ 325925 w 411108"/>
                  <a:gd name="connsiteY10" fmla="*/ 111272 h 1252009"/>
                  <a:gd name="connsiteX11" fmla="*/ 353085 w 411108"/>
                  <a:gd name="connsiteY11" fmla="*/ 75059 h 1252009"/>
                  <a:gd name="connsiteX12" fmla="*/ 371192 w 411108"/>
                  <a:gd name="connsiteY12" fmla="*/ 47898 h 1252009"/>
                  <a:gd name="connsiteX13" fmla="*/ 407406 w 411108"/>
                  <a:gd name="connsiteY13" fmla="*/ 2631 h 125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11108" h="1252009">
                    <a:moveTo>
                      <a:pt x="0" y="1252009"/>
                    </a:moveTo>
                    <a:cubicBezTo>
                      <a:pt x="3018" y="1098100"/>
                      <a:pt x="4246" y="944145"/>
                      <a:pt x="9054" y="790282"/>
                    </a:cubicBezTo>
                    <a:cubicBezTo>
                      <a:pt x="10283" y="750954"/>
                      <a:pt x="13510" y="711665"/>
                      <a:pt x="18107" y="672587"/>
                    </a:cubicBezTo>
                    <a:cubicBezTo>
                      <a:pt x="21300" y="645447"/>
                      <a:pt x="39317" y="605857"/>
                      <a:pt x="45268" y="582053"/>
                    </a:cubicBezTo>
                    <a:cubicBezTo>
                      <a:pt x="48170" y="570445"/>
                      <a:pt x="56879" y="531670"/>
                      <a:pt x="63375" y="518678"/>
                    </a:cubicBezTo>
                    <a:cubicBezTo>
                      <a:pt x="74256" y="496916"/>
                      <a:pt x="88707" y="477066"/>
                      <a:pt x="99588" y="455304"/>
                    </a:cubicBezTo>
                    <a:cubicBezTo>
                      <a:pt x="103856" y="446768"/>
                      <a:pt x="103907" y="436430"/>
                      <a:pt x="108642" y="428144"/>
                    </a:cubicBezTo>
                    <a:cubicBezTo>
                      <a:pt x="116128" y="415043"/>
                      <a:pt x="127805" y="404726"/>
                      <a:pt x="135802" y="391930"/>
                    </a:cubicBezTo>
                    <a:cubicBezTo>
                      <a:pt x="175521" y="328378"/>
                      <a:pt x="129294" y="380330"/>
                      <a:pt x="181070" y="328556"/>
                    </a:cubicBezTo>
                    <a:cubicBezTo>
                      <a:pt x="204412" y="258524"/>
                      <a:pt x="169387" y="354063"/>
                      <a:pt x="244444" y="228967"/>
                    </a:cubicBezTo>
                    <a:cubicBezTo>
                      <a:pt x="287130" y="157823"/>
                      <a:pt x="261047" y="197776"/>
                      <a:pt x="325925" y="111272"/>
                    </a:cubicBezTo>
                    <a:cubicBezTo>
                      <a:pt x="334978" y="99201"/>
                      <a:pt x="344715" y="87614"/>
                      <a:pt x="353085" y="75059"/>
                    </a:cubicBezTo>
                    <a:cubicBezTo>
                      <a:pt x="359121" y="66005"/>
                      <a:pt x="364226" y="56257"/>
                      <a:pt x="371192" y="47898"/>
                    </a:cubicBezTo>
                    <a:cubicBezTo>
                      <a:pt x="411108" y="0"/>
                      <a:pt x="388420" y="40605"/>
                      <a:pt x="407406" y="2631"/>
                    </a:cubicBezTo>
                  </a:path>
                </a:pathLst>
              </a:cu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 flipH="1">
                <a:off x="4689534" y="2732137"/>
                <a:ext cx="592186" cy="1122004"/>
              </a:xfrm>
              <a:custGeom>
                <a:avLst/>
                <a:gdLst>
                  <a:gd name="connsiteX0" fmla="*/ 0 w 411108"/>
                  <a:gd name="connsiteY0" fmla="*/ 1252009 h 1252009"/>
                  <a:gd name="connsiteX1" fmla="*/ 9054 w 411108"/>
                  <a:gd name="connsiteY1" fmla="*/ 790282 h 1252009"/>
                  <a:gd name="connsiteX2" fmla="*/ 18107 w 411108"/>
                  <a:gd name="connsiteY2" fmla="*/ 672587 h 1252009"/>
                  <a:gd name="connsiteX3" fmla="*/ 45268 w 411108"/>
                  <a:gd name="connsiteY3" fmla="*/ 582053 h 1252009"/>
                  <a:gd name="connsiteX4" fmla="*/ 63375 w 411108"/>
                  <a:gd name="connsiteY4" fmla="*/ 518678 h 1252009"/>
                  <a:gd name="connsiteX5" fmla="*/ 99588 w 411108"/>
                  <a:gd name="connsiteY5" fmla="*/ 455304 h 1252009"/>
                  <a:gd name="connsiteX6" fmla="*/ 108642 w 411108"/>
                  <a:gd name="connsiteY6" fmla="*/ 428144 h 1252009"/>
                  <a:gd name="connsiteX7" fmla="*/ 135802 w 411108"/>
                  <a:gd name="connsiteY7" fmla="*/ 391930 h 1252009"/>
                  <a:gd name="connsiteX8" fmla="*/ 181070 w 411108"/>
                  <a:gd name="connsiteY8" fmla="*/ 328556 h 1252009"/>
                  <a:gd name="connsiteX9" fmla="*/ 244444 w 411108"/>
                  <a:gd name="connsiteY9" fmla="*/ 228967 h 1252009"/>
                  <a:gd name="connsiteX10" fmla="*/ 325925 w 411108"/>
                  <a:gd name="connsiteY10" fmla="*/ 111272 h 1252009"/>
                  <a:gd name="connsiteX11" fmla="*/ 353085 w 411108"/>
                  <a:gd name="connsiteY11" fmla="*/ 75059 h 1252009"/>
                  <a:gd name="connsiteX12" fmla="*/ 371192 w 411108"/>
                  <a:gd name="connsiteY12" fmla="*/ 47898 h 1252009"/>
                  <a:gd name="connsiteX13" fmla="*/ 407406 w 411108"/>
                  <a:gd name="connsiteY13" fmla="*/ 2631 h 125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11108" h="1252009">
                    <a:moveTo>
                      <a:pt x="0" y="1252009"/>
                    </a:moveTo>
                    <a:cubicBezTo>
                      <a:pt x="3018" y="1098100"/>
                      <a:pt x="4246" y="944145"/>
                      <a:pt x="9054" y="790282"/>
                    </a:cubicBezTo>
                    <a:cubicBezTo>
                      <a:pt x="10283" y="750954"/>
                      <a:pt x="13510" y="711665"/>
                      <a:pt x="18107" y="672587"/>
                    </a:cubicBezTo>
                    <a:cubicBezTo>
                      <a:pt x="21300" y="645447"/>
                      <a:pt x="39317" y="605857"/>
                      <a:pt x="45268" y="582053"/>
                    </a:cubicBezTo>
                    <a:cubicBezTo>
                      <a:pt x="48170" y="570445"/>
                      <a:pt x="56879" y="531670"/>
                      <a:pt x="63375" y="518678"/>
                    </a:cubicBezTo>
                    <a:cubicBezTo>
                      <a:pt x="74256" y="496916"/>
                      <a:pt x="88707" y="477066"/>
                      <a:pt x="99588" y="455304"/>
                    </a:cubicBezTo>
                    <a:cubicBezTo>
                      <a:pt x="103856" y="446768"/>
                      <a:pt x="103907" y="436430"/>
                      <a:pt x="108642" y="428144"/>
                    </a:cubicBezTo>
                    <a:cubicBezTo>
                      <a:pt x="116128" y="415043"/>
                      <a:pt x="127805" y="404726"/>
                      <a:pt x="135802" y="391930"/>
                    </a:cubicBezTo>
                    <a:cubicBezTo>
                      <a:pt x="175521" y="328378"/>
                      <a:pt x="129294" y="380330"/>
                      <a:pt x="181070" y="328556"/>
                    </a:cubicBezTo>
                    <a:cubicBezTo>
                      <a:pt x="204412" y="258524"/>
                      <a:pt x="169387" y="354063"/>
                      <a:pt x="244444" y="228967"/>
                    </a:cubicBezTo>
                    <a:cubicBezTo>
                      <a:pt x="287130" y="157823"/>
                      <a:pt x="261047" y="197776"/>
                      <a:pt x="325925" y="111272"/>
                    </a:cubicBezTo>
                    <a:cubicBezTo>
                      <a:pt x="334978" y="99201"/>
                      <a:pt x="344715" y="87614"/>
                      <a:pt x="353085" y="75059"/>
                    </a:cubicBezTo>
                    <a:cubicBezTo>
                      <a:pt x="359121" y="66005"/>
                      <a:pt x="364226" y="56257"/>
                      <a:pt x="371192" y="47898"/>
                    </a:cubicBezTo>
                    <a:cubicBezTo>
                      <a:pt x="411108" y="0"/>
                      <a:pt x="388420" y="40605"/>
                      <a:pt x="407406" y="2631"/>
                    </a:cubicBezTo>
                  </a:path>
                </a:pathLst>
              </a:cu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2" idx="0"/>
              </p:cNvCxnSpPr>
              <p:nvPr/>
            </p:nvCxnSpPr>
            <p:spPr>
              <a:xfrm flipH="1" flipV="1">
                <a:off x="5235025" y="2528355"/>
                <a:ext cx="46041" cy="1363226"/>
              </a:xfrm>
              <a:prstGeom prst="straightConnector1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/>
          <p:cNvSpPr txBox="1"/>
          <p:nvPr/>
        </p:nvSpPr>
        <p:spPr>
          <a:xfrm rot="21030169">
            <a:off x="4832350" y="4314825"/>
            <a:ext cx="1166813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714122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36" grpId="0" animBg="1"/>
      <p:bldP spid="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Model-Driven Test</a:t>
            </a:r>
            <a:r>
              <a:rPr lang="en-US" sz="2800" dirty="0"/>
              <a:t> </a:t>
            </a:r>
            <a:r>
              <a:rPr lang="en-US" sz="3200" dirty="0"/>
              <a:t>Design</a:t>
            </a:r>
            <a:r>
              <a:rPr lang="en-US" dirty="0"/>
              <a:t>–Activities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2)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E7908CA-400A-474A-8048-4F6CD4E807E1}" type="slidenum">
              <a:rPr lang="en-US" sz="900" b="0" smtClean="0">
                <a:solidFill>
                  <a:schemeClr val="tx1"/>
                </a:solidFill>
              </a:rPr>
              <a:pPr/>
              <a:t>25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17033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330358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5322888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38922" name="TextBox 10"/>
          <p:cNvSpPr txBox="1">
            <a:spLocks noChangeArrowheads="1"/>
          </p:cNvSpPr>
          <p:nvPr/>
        </p:nvSpPr>
        <p:spPr bwMode="auto">
          <a:xfrm>
            <a:off x="7559675" y="3597275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38923" name="TextBox 11"/>
          <p:cNvSpPr txBox="1">
            <a:spLocks noChangeArrowheads="1"/>
          </p:cNvSpPr>
          <p:nvPr/>
        </p:nvSpPr>
        <p:spPr bwMode="auto">
          <a:xfrm>
            <a:off x="6000750" y="513238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38924" name="TextBox 12"/>
          <p:cNvSpPr txBox="1">
            <a:spLocks noChangeArrowheads="1"/>
          </p:cNvSpPr>
          <p:nvPr/>
        </p:nvSpPr>
        <p:spPr bwMode="auto">
          <a:xfrm>
            <a:off x="4406900" y="51323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38925" name="TextBox 13"/>
          <p:cNvSpPr txBox="1">
            <a:spLocks noChangeArrowheads="1"/>
          </p:cNvSpPr>
          <p:nvPr/>
        </p:nvSpPr>
        <p:spPr bwMode="auto">
          <a:xfrm>
            <a:off x="2813050" y="51323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38918" idx="0"/>
            <a:endCxn id="38919" idx="1"/>
          </p:cNvCxnSpPr>
          <p:nvPr/>
        </p:nvCxnSpPr>
        <p:spPr bwMode="auto">
          <a:xfrm rot="5400000" flipH="1" flipV="1">
            <a:off x="189706" y="2083594"/>
            <a:ext cx="2117725" cy="9096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38922" idx="2"/>
            <a:endCxn id="38923" idx="3"/>
          </p:cNvCxnSpPr>
          <p:nvPr/>
        </p:nvCxnSpPr>
        <p:spPr bwMode="auto">
          <a:xfrm rot="5400000">
            <a:off x="7035801" y="4271962"/>
            <a:ext cx="1181100" cy="124777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8928" name="TextBox 25"/>
          <p:cNvSpPr txBox="1">
            <a:spLocks noChangeArrowheads="1"/>
          </p:cNvSpPr>
          <p:nvPr/>
        </p:nvSpPr>
        <p:spPr bwMode="auto">
          <a:xfrm>
            <a:off x="1230313" y="513238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005138" y="1479550"/>
            <a:ext cx="519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4876800" y="1479550"/>
            <a:ext cx="51911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48481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4848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4848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8934" name="TextBox 66"/>
          <p:cNvSpPr txBox="1">
            <a:spLocks noChangeArrowheads="1"/>
          </p:cNvSpPr>
          <p:nvPr/>
        </p:nvSpPr>
        <p:spPr bwMode="auto">
          <a:xfrm>
            <a:off x="1565275" y="3028950"/>
            <a:ext cx="2417763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>
                <a:latin typeface="Bradley Hand ITC" pitchFamily="66" charset="0"/>
              </a:rPr>
              <a:t>LEVEL</a:t>
            </a:r>
          </a:p>
        </p:txBody>
      </p:sp>
      <p:sp>
        <p:nvSpPr>
          <p:cNvPr id="38935" name="TextBox 67"/>
          <p:cNvSpPr txBox="1">
            <a:spLocks noChangeArrowheads="1"/>
          </p:cNvSpPr>
          <p:nvPr/>
        </p:nvSpPr>
        <p:spPr bwMode="auto">
          <a:xfrm>
            <a:off x="6084888" y="2117725"/>
            <a:ext cx="1990725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Bradley Hand ITC" pitchFamily="66" charset="0"/>
              </a:rPr>
              <a:t>DESIGN</a:t>
            </a:r>
          </a:p>
          <a:p>
            <a:pPr algn="ctr"/>
            <a:r>
              <a:rPr lang="en-US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38921" idx="3"/>
            <a:endCxn id="38922" idx="0"/>
          </p:cNvCxnSpPr>
          <p:nvPr/>
        </p:nvCxnSpPr>
        <p:spPr bwMode="auto">
          <a:xfrm>
            <a:off x="7342188" y="1479550"/>
            <a:ext cx="908050" cy="211772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8937" name="Straight Connector 62"/>
          <p:cNvCxnSpPr>
            <a:cxnSpLocks noChangeShapeType="1"/>
          </p:cNvCxnSpPr>
          <p:nvPr/>
        </p:nvCxnSpPr>
        <p:spPr bwMode="auto">
          <a:xfrm>
            <a:off x="149225" y="3074988"/>
            <a:ext cx="8845550" cy="1587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325563" y="1039813"/>
            <a:ext cx="5967412" cy="1354137"/>
            <a:chOff x="1325880" y="1040130"/>
            <a:chExt cx="5966460" cy="1353205"/>
          </a:xfrm>
        </p:grpSpPr>
        <p:sp>
          <p:nvSpPr>
            <p:cNvPr id="38949" name="Rounded Rectangle 26"/>
            <p:cNvSpPr>
              <a:spLocks noChangeArrowheads="1"/>
            </p:cNvSpPr>
            <p:nvPr/>
          </p:nvSpPr>
          <p:spPr bwMode="auto">
            <a:xfrm>
              <a:off x="1325880" y="1040130"/>
              <a:ext cx="5966460" cy="133731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30196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65489" y="1931691"/>
              <a:ext cx="1687243" cy="4616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Design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397375" y="4079875"/>
            <a:ext cx="4711700" cy="1657350"/>
            <a:chOff x="4396740" y="4080510"/>
            <a:chExt cx="4712970" cy="1657350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4396740" y="4137660"/>
              <a:ext cx="4712970" cy="1600200"/>
            </a:xfrm>
            <a:prstGeom prst="roundRect">
              <a:avLst/>
            </a:prstGeom>
            <a:solidFill>
              <a:srgbClr val="66CCFF">
                <a:alpha val="30196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5322" y="4080510"/>
              <a:ext cx="2752808" cy="523220"/>
            </a:xfrm>
            <a:prstGeom prst="rect">
              <a:avLst/>
            </a:prstGeom>
            <a:noFill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Automation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873375" y="5102225"/>
            <a:ext cx="1527175" cy="1423988"/>
            <a:chOff x="2872740" y="5101590"/>
            <a:chExt cx="1527810" cy="1425357"/>
          </a:xfrm>
        </p:grpSpPr>
        <p:sp>
          <p:nvSpPr>
            <p:cNvPr id="38945" name="Rounded Rectangle 31"/>
            <p:cNvSpPr>
              <a:spLocks noChangeArrowheads="1"/>
            </p:cNvSpPr>
            <p:nvPr/>
          </p:nvSpPr>
          <p:spPr bwMode="auto">
            <a:xfrm>
              <a:off x="2907030" y="5101590"/>
              <a:ext cx="1459230" cy="142494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30196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2740" y="5695886"/>
              <a:ext cx="1527810" cy="8310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Execution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936625" y="5116513"/>
            <a:ext cx="1624013" cy="1447800"/>
            <a:chOff x="1188720" y="5025390"/>
            <a:chExt cx="1623060" cy="1448217"/>
          </a:xfrm>
        </p:grpSpPr>
        <p:sp>
          <p:nvSpPr>
            <p:cNvPr id="38943" name="Rounded Rectangle 33"/>
            <p:cNvSpPr>
              <a:spLocks noChangeArrowheads="1"/>
            </p:cNvSpPr>
            <p:nvPr/>
          </p:nvSpPr>
          <p:spPr bwMode="auto">
            <a:xfrm>
              <a:off x="1196340" y="5025390"/>
              <a:ext cx="1615440" cy="142494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30196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88720" y="5643105"/>
              <a:ext cx="1623060" cy="8305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Evaluation</a:t>
              </a:r>
            </a:p>
          </p:txBody>
        </p:sp>
      </p:grpSp>
      <p:sp>
        <p:nvSpPr>
          <p:cNvPr id="40" name="AutoShape 15"/>
          <p:cNvSpPr>
            <a:spLocks noChangeArrowheads="1"/>
          </p:cNvSpPr>
          <p:nvPr/>
        </p:nvSpPr>
        <p:spPr bwMode="auto">
          <a:xfrm>
            <a:off x="1123950" y="2428875"/>
            <a:ext cx="6088063" cy="2154238"/>
          </a:xfrm>
          <a:prstGeom prst="star16">
            <a:avLst>
              <a:gd name="adj" fmla="val 37500"/>
            </a:avLst>
          </a:prstGeom>
          <a:solidFill>
            <a:schemeClr val="hlink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Papyrus" pitchFamily="66" charset="0"/>
              </a:rPr>
              <a:t>Raising our abstraction level makes</a:t>
            </a:r>
          </a:p>
          <a:p>
            <a:pPr algn="ctr"/>
            <a:r>
              <a:rPr lang="en-US" sz="2400">
                <a:solidFill>
                  <a:schemeClr val="tx1"/>
                </a:solidFill>
                <a:latin typeface="Papyrus" pitchFamily="66" charset="0"/>
              </a:rPr>
              <a:t>test design MUCH easier</a:t>
            </a:r>
          </a:p>
        </p:txBody>
      </p:sp>
    </p:spTree>
    <p:extLst>
      <p:ext uri="{BB962C8B-B14F-4D97-AF65-F5344CB8AC3E}">
        <p14:creationId xmlns:p14="http://schemas.microsoft.com/office/powerpoint/2010/main" val="866183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Illustrative Example</a:t>
            </a: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ea typeface="SimSun" pitchFamily="2" charset="-122"/>
              </a:rPr>
              <a:t>Introduction to Software Testing, Edition 2  (Ch 2)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ea typeface="SimSun" pitchFamily="2" charset="-122"/>
              </a:rPr>
              <a:t>© Ammann &amp; Offutt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7945C97-E72E-4B32-BAA0-F266F83C4D0D}" type="slidenum">
              <a:rPr lang="zh-CN" altLang="en-US" sz="900" b="0" smtClean="0">
                <a:solidFill>
                  <a:schemeClr val="tx1"/>
                </a:solidFill>
                <a:ea typeface="SimSun" pitchFamily="2" charset="-122"/>
              </a:rPr>
              <a:pPr/>
              <a:t>26</a:t>
            </a:fld>
            <a:endParaRPr lang="en-US" altLang="zh-CN" sz="900" b="0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319" y="1659345"/>
            <a:ext cx="5366565" cy="431958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Software Artifact : Java Method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/**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Return index of node n at the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first position it appears,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-1 if it is not present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*/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indexOf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(Node n)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for 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=0;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&lt;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path.size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++)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if 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path.get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).equals(n))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return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return -1;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663161" y="1637120"/>
            <a:ext cx="3275013" cy="4364038"/>
            <a:chOff x="5558790" y="1680210"/>
            <a:chExt cx="3516630" cy="4363105"/>
          </a:xfrm>
        </p:grpSpPr>
        <p:sp>
          <p:nvSpPr>
            <p:cNvPr id="26" name="Oval 25"/>
            <p:cNvSpPr/>
            <p:nvPr/>
          </p:nvSpPr>
          <p:spPr>
            <a:xfrm>
              <a:off x="5669591" y="5051339"/>
              <a:ext cx="593207" cy="617406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822524" y="5056101"/>
              <a:ext cx="593207" cy="617405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897528" y="5143394"/>
              <a:ext cx="434678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749707" y="5143394"/>
              <a:ext cx="434678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113403" y="4245062"/>
              <a:ext cx="434678" cy="43329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365075" y="3299114"/>
              <a:ext cx="434677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365075" y="2376974"/>
              <a:ext cx="434677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6337991" y="3055426"/>
              <a:ext cx="488845" cy="17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10" idx="0"/>
            </p:cNvCxnSpPr>
            <p:nvPr/>
          </p:nvCxnSpPr>
          <p:spPr>
            <a:xfrm rot="5400000">
              <a:off x="5460728" y="4175976"/>
              <a:ext cx="1472885" cy="4619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5"/>
              <a:endCxn id="9" idx="1"/>
            </p:cNvCxnSpPr>
            <p:nvPr/>
          </p:nvCxnSpPr>
          <p:spPr>
            <a:xfrm rot="16200000" flipH="1">
              <a:off x="7426799" y="4671377"/>
              <a:ext cx="592010" cy="4789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5"/>
              <a:endCxn id="11" idx="1"/>
            </p:cNvCxnSpPr>
            <p:nvPr/>
          </p:nvCxnSpPr>
          <p:spPr>
            <a:xfrm rot="16200000" flipH="1">
              <a:off x="6636706" y="3768780"/>
              <a:ext cx="638039" cy="4414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55" name="TextBox 27"/>
            <p:cNvSpPr txBox="1">
              <a:spLocks noChangeArrowheads="1"/>
            </p:cNvSpPr>
            <p:nvPr/>
          </p:nvSpPr>
          <p:spPr bwMode="auto">
            <a:xfrm>
              <a:off x="6777990" y="2377440"/>
              <a:ext cx="9601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latin typeface="Comic Sans MS" pitchFamily="66" charset="0"/>
                </a:rPr>
                <a:t>i = 0</a:t>
              </a:r>
            </a:p>
          </p:txBody>
        </p:sp>
        <p:sp>
          <p:nvSpPr>
            <p:cNvPr id="39956" name="TextBox 29"/>
            <p:cNvSpPr txBox="1">
              <a:spLocks noChangeArrowheads="1"/>
            </p:cNvSpPr>
            <p:nvPr/>
          </p:nvSpPr>
          <p:spPr bwMode="auto">
            <a:xfrm>
              <a:off x="6762750" y="3425190"/>
              <a:ext cx="23126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latin typeface="Comic Sans MS" pitchFamily="66" charset="0"/>
                </a:rPr>
                <a:t>i &lt; path.size()</a:t>
              </a:r>
            </a:p>
          </p:txBody>
        </p:sp>
        <p:sp>
          <p:nvSpPr>
            <p:cNvPr id="39957" name="TextBox 30"/>
            <p:cNvSpPr txBox="1">
              <a:spLocks noChangeArrowheads="1"/>
            </p:cNvSpPr>
            <p:nvPr/>
          </p:nvSpPr>
          <p:spPr bwMode="auto">
            <a:xfrm>
              <a:off x="7452360" y="4171950"/>
              <a:ext cx="6172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latin typeface="Comic Sans MS" pitchFamily="66" charset="0"/>
                </a:rPr>
                <a:t>if</a:t>
              </a:r>
            </a:p>
          </p:txBody>
        </p:sp>
        <p:sp>
          <p:nvSpPr>
            <p:cNvPr id="39958" name="TextBox 31"/>
            <p:cNvSpPr txBox="1">
              <a:spLocks noChangeArrowheads="1"/>
            </p:cNvSpPr>
            <p:nvPr/>
          </p:nvSpPr>
          <p:spPr bwMode="auto">
            <a:xfrm>
              <a:off x="7418070" y="5581650"/>
              <a:ext cx="14401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latin typeface="Comic Sans MS" pitchFamily="66" charset="0"/>
                </a:rPr>
                <a:t>return i</a:t>
              </a:r>
            </a:p>
          </p:txBody>
        </p:sp>
        <p:sp>
          <p:nvSpPr>
            <p:cNvPr id="39959" name="TextBox 32"/>
            <p:cNvSpPr txBox="1">
              <a:spLocks noChangeArrowheads="1"/>
            </p:cNvSpPr>
            <p:nvPr/>
          </p:nvSpPr>
          <p:spPr bwMode="auto">
            <a:xfrm>
              <a:off x="5558790" y="5574030"/>
              <a:ext cx="16306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latin typeface="Comic Sans MS" pitchFamily="66" charset="0"/>
                </a:rPr>
                <a:t>return -1</a:t>
              </a:r>
            </a:p>
          </p:txBody>
        </p:sp>
        <p:cxnSp>
          <p:nvCxnSpPr>
            <p:cNvPr id="35" name="Curved Connector 34"/>
            <p:cNvCxnSpPr>
              <a:stCxn id="11" idx="4"/>
            </p:cNvCxnSpPr>
            <p:nvPr/>
          </p:nvCxnSpPr>
          <p:spPr>
            <a:xfrm rot="5400000" flipH="1">
              <a:off x="6509000" y="3857465"/>
              <a:ext cx="895159" cy="746623"/>
            </a:xfrm>
            <a:prstGeom prst="curvedConnector3">
              <a:avLst>
                <a:gd name="adj1" fmla="val -25532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61" name="TextBox 35"/>
            <p:cNvSpPr txBox="1">
              <a:spLocks noChangeArrowheads="1"/>
            </p:cNvSpPr>
            <p:nvPr/>
          </p:nvSpPr>
          <p:spPr bwMode="auto">
            <a:xfrm>
              <a:off x="5711190" y="1680210"/>
              <a:ext cx="3009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chemeClr val="tx2"/>
                  </a:solidFill>
                  <a:latin typeface="Comic Sans MS" pitchFamily="66" charset="0"/>
                </a:rPr>
                <a:t>Control Flow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295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(2)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ea typeface="SimSun" pitchFamily="2" charset="-122"/>
              </a:rPr>
              <a:t>Introduction to Software Testing, Edition 2  (Ch 2)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ea typeface="SimSun" pitchFamily="2" charset="-122"/>
              </a:rPr>
              <a:t>© Ammann &amp; Offutt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F82D078-A5B8-49E3-A03F-1C792F8537DA}" type="slidenum">
              <a:rPr lang="zh-CN" altLang="en-US" sz="900" b="0" smtClean="0">
                <a:solidFill>
                  <a:schemeClr val="tx1"/>
                </a:solidFill>
                <a:ea typeface="SimSun" pitchFamily="2" charset="-122"/>
              </a:rPr>
              <a:pPr/>
              <a:t>27</a:t>
            </a:fld>
            <a:endParaRPr lang="en-US" altLang="zh-CN" sz="900" b="0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971550" y="914400"/>
            <a:ext cx="7200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Support tool for graph coverage</a:t>
            </a:r>
          </a:p>
          <a:p>
            <a:r>
              <a:rPr lang="en-US" sz="2400" u="sng">
                <a:hlinkClick r:id="rId2"/>
              </a:rPr>
              <a:t>http://www.cs.gmu.edu/~offutt/softwaretest/</a:t>
            </a:r>
            <a:endParaRPr lang="en-US" sz="2400" u="sng">
              <a:hlinkClick r:id="rId3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68275" y="2274888"/>
            <a:ext cx="3413125" cy="4129087"/>
            <a:chOff x="167640" y="2274570"/>
            <a:chExt cx="3413760" cy="4130040"/>
          </a:xfrm>
        </p:grpSpPr>
        <p:sp>
          <p:nvSpPr>
            <p:cNvPr id="9" name="Oval 8"/>
            <p:cNvSpPr/>
            <p:nvPr/>
          </p:nvSpPr>
          <p:spPr>
            <a:xfrm>
              <a:off x="834514" y="5783755"/>
              <a:ext cx="593835" cy="617680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87565" y="5786930"/>
              <a:ext cx="593835" cy="617680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063779" y="5874263"/>
              <a:ext cx="433469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913904" y="5874263"/>
              <a:ext cx="435056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277821" y="4975530"/>
              <a:ext cx="435056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529968" y="4030750"/>
              <a:ext cx="433469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529968" y="3108199"/>
              <a:ext cx="433469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1502965" y="3787806"/>
              <a:ext cx="487474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3"/>
              <a:endCxn id="12" idx="0"/>
            </p:cNvCxnSpPr>
            <p:nvPr/>
          </p:nvCxnSpPr>
          <p:spPr>
            <a:xfrm rot="5400000">
              <a:off x="626480" y="4907263"/>
              <a:ext cx="1471952" cy="46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5"/>
              <a:endCxn id="11" idx="1"/>
            </p:cNvCxnSpPr>
            <p:nvPr/>
          </p:nvCxnSpPr>
          <p:spPr>
            <a:xfrm rot="16200000" flipH="1">
              <a:off x="2592191" y="5404265"/>
              <a:ext cx="592275" cy="4779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5"/>
              <a:endCxn id="13" idx="1"/>
            </p:cNvCxnSpPr>
            <p:nvPr/>
          </p:nvCxnSpPr>
          <p:spPr>
            <a:xfrm rot="16200000" flipH="1">
              <a:off x="1802262" y="4499974"/>
              <a:ext cx="636734" cy="4414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3" idx="4"/>
            </p:cNvCxnSpPr>
            <p:nvPr/>
          </p:nvCxnSpPr>
          <p:spPr>
            <a:xfrm rot="5400000" flipH="1">
              <a:off x="1674438" y="4589695"/>
              <a:ext cx="895557" cy="746264"/>
            </a:xfrm>
            <a:prstGeom prst="curvedConnector3">
              <a:avLst>
                <a:gd name="adj1" fmla="val -25532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4" name="TextBox 25"/>
            <p:cNvSpPr txBox="1">
              <a:spLocks noChangeArrowheads="1"/>
            </p:cNvSpPr>
            <p:nvPr/>
          </p:nvSpPr>
          <p:spPr bwMode="auto">
            <a:xfrm>
              <a:off x="167640" y="2274570"/>
              <a:ext cx="30099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tx2"/>
                  </a:solidFill>
                  <a:latin typeface="Comic Sans MS" pitchFamily="66" charset="0"/>
                </a:rPr>
                <a:t>Graph</a:t>
              </a:r>
            </a:p>
            <a:p>
              <a:pPr algn="ctr"/>
              <a:r>
                <a:rPr lang="en-US" sz="2400">
                  <a:solidFill>
                    <a:schemeClr val="tx2"/>
                  </a:solidFill>
                  <a:latin typeface="Comic Sans MS" pitchFamily="66" charset="0"/>
                </a:rPr>
                <a:t>Abstract version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94063" y="1866900"/>
            <a:ext cx="2420937" cy="304800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Edges</a:t>
            </a:r>
          </a:p>
          <a:p>
            <a:pPr>
              <a:defRPr/>
            </a:pPr>
            <a:r>
              <a:rPr lang="en-US" sz="2400" dirty="0"/>
              <a:t>1 2</a:t>
            </a:r>
          </a:p>
          <a:p>
            <a:pPr>
              <a:defRPr/>
            </a:pPr>
            <a:r>
              <a:rPr lang="en-US" sz="2400" dirty="0"/>
              <a:t>2 3</a:t>
            </a:r>
          </a:p>
          <a:p>
            <a:pPr>
              <a:defRPr/>
            </a:pPr>
            <a:r>
              <a:rPr lang="en-US" sz="2400" dirty="0"/>
              <a:t>3 2</a:t>
            </a:r>
          </a:p>
          <a:p>
            <a:pPr>
              <a:defRPr/>
            </a:pPr>
            <a:r>
              <a:rPr lang="en-US" sz="2400" dirty="0"/>
              <a:t>3 4</a:t>
            </a:r>
          </a:p>
          <a:p>
            <a:pPr>
              <a:defRPr/>
            </a:pPr>
            <a:r>
              <a:rPr lang="en-US" sz="2400" dirty="0"/>
              <a:t>2 5</a:t>
            </a:r>
          </a:p>
          <a:p>
            <a:pPr>
              <a:defRPr/>
            </a:pPr>
            <a:r>
              <a:rPr lang="en-US" sz="2400" dirty="0"/>
              <a:t>Initial Node: 1</a:t>
            </a:r>
          </a:p>
          <a:p>
            <a:pPr>
              <a:defRPr/>
            </a:pPr>
            <a:r>
              <a:rPr lang="en-US" sz="2400" dirty="0"/>
              <a:t>Final Nodes: 4, 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22975" y="1855788"/>
            <a:ext cx="2874963" cy="304641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6 requirements for Edge-Pair Coverage</a:t>
            </a:r>
            <a:br>
              <a:rPr lang="en-US" sz="2400" dirty="0"/>
            </a:br>
            <a:r>
              <a:rPr lang="en-US" sz="2400" dirty="0"/>
              <a:t>1. [1, 2, 3]</a:t>
            </a:r>
            <a:br>
              <a:rPr lang="en-US" sz="2400" dirty="0"/>
            </a:br>
            <a:r>
              <a:rPr lang="en-US" sz="2400" dirty="0"/>
              <a:t>2. [1, 2, 5]</a:t>
            </a:r>
            <a:br>
              <a:rPr lang="en-US" sz="2400" dirty="0"/>
            </a:br>
            <a:r>
              <a:rPr lang="en-US" sz="2400" dirty="0"/>
              <a:t>3. [2, 3, 4]</a:t>
            </a:r>
            <a:br>
              <a:rPr lang="en-US" sz="2400" dirty="0"/>
            </a:br>
            <a:r>
              <a:rPr lang="en-US" sz="2400" dirty="0"/>
              <a:t>4. [2, 3, 2]</a:t>
            </a:r>
            <a:br>
              <a:rPr lang="en-US" sz="2400" dirty="0"/>
            </a:br>
            <a:r>
              <a:rPr lang="en-US" sz="2400" dirty="0"/>
              <a:t>5. [3, 2, 3]</a:t>
            </a:r>
            <a:br>
              <a:rPr lang="en-US" sz="2400" dirty="0"/>
            </a:br>
            <a:r>
              <a:rPr lang="en-US" sz="2400" dirty="0"/>
              <a:t>6. [3, 2, 5]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73575" y="5018088"/>
            <a:ext cx="2133600" cy="157003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Test Paths</a:t>
            </a:r>
          </a:p>
          <a:p>
            <a:pPr>
              <a:defRPr/>
            </a:pPr>
            <a:r>
              <a:rPr lang="en-US" sz="2400" dirty="0"/>
              <a:t>[1, 2, 5]</a:t>
            </a:r>
          </a:p>
          <a:p>
            <a:pPr>
              <a:defRPr/>
            </a:pPr>
            <a:r>
              <a:rPr lang="en-US" sz="2400" dirty="0"/>
              <a:t>[1, 2, 3, 2, 5]</a:t>
            </a:r>
          </a:p>
          <a:p>
            <a:pPr>
              <a:defRPr/>
            </a:pPr>
            <a:r>
              <a:rPr lang="en-US" sz="2400" dirty="0"/>
              <a:t>[1, 2, 3, 2, 3, 4]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6378575" y="5497513"/>
            <a:ext cx="2708275" cy="74295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tx2"/>
                </a:solidFill>
                <a:latin typeface="Papyrus" pitchFamily="66" charset="0"/>
              </a:rPr>
              <a:t>Find values …</a:t>
            </a:r>
          </a:p>
        </p:txBody>
      </p:sp>
    </p:spTree>
    <p:extLst>
      <p:ext uri="{BB962C8B-B14F-4D97-AF65-F5344CB8AC3E}">
        <p14:creationId xmlns:p14="http://schemas.microsoft.com/office/powerpoint/2010/main" val="1112201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Activities in the Book</a:t>
            </a: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2)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66EB8E7-A20D-45EE-BB93-29A7D168B8B9}" type="slidenum">
              <a:rPr lang="en-US" sz="900" b="0" smtClean="0">
                <a:solidFill>
                  <a:schemeClr val="tx1"/>
                </a:solidFill>
              </a:rPr>
              <a:pPr/>
              <a:t>28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72359" y="2387600"/>
            <a:ext cx="7388771" cy="1169551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Most of this book is on test design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Other activities are well covered elsewhere</a:t>
            </a:r>
          </a:p>
        </p:txBody>
      </p:sp>
    </p:spTree>
    <p:extLst>
      <p:ext uri="{BB962C8B-B14F-4D97-AF65-F5344CB8AC3E}">
        <p14:creationId xmlns:p14="http://schemas.microsoft.com/office/powerpoint/2010/main" val="4191863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Foundations</a:t>
            </a: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2)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66EB8E7-A20D-45EE-BB93-29A7D168B8B9}" type="slidenum">
              <a:rPr lang="en-US" sz="900" b="0" smtClean="0">
                <a:solidFill>
                  <a:schemeClr val="tx1"/>
                </a:solidFill>
              </a:rPr>
              <a:pPr/>
              <a:t>3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24950" y="2387600"/>
            <a:ext cx="7083270" cy="2246769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Testing can only show the presence of failures</a:t>
            </a:r>
          </a:p>
          <a:p>
            <a:pPr algn="ctr">
              <a:spcBef>
                <a:spcPct val="50000"/>
              </a:spcBef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cs typeface="Arial" pitchFamily="34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Not their absence</a:t>
            </a:r>
          </a:p>
        </p:txBody>
      </p:sp>
    </p:spTree>
    <p:extLst>
      <p:ext uri="{BB962C8B-B14F-4D97-AF65-F5344CB8AC3E}">
        <p14:creationId xmlns:p14="http://schemas.microsoft.com/office/powerpoint/2010/main" val="25621297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2)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C8A08FA-E67D-4787-AD2F-9F387ADB277B}" type="slidenum">
              <a:rPr lang="en-US" sz="900" b="0" smtClean="0">
                <a:solidFill>
                  <a:schemeClr val="tx1"/>
                </a:solidFill>
              </a:rPr>
              <a:pPr/>
              <a:t>4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Debugging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895475"/>
            <a:ext cx="8867775" cy="4481513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Testing</a:t>
            </a:r>
            <a:r>
              <a:rPr lang="en-US" sz="2800" dirty="0"/>
              <a:t> : Evaluating software by observing its execution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Test Failure</a:t>
            </a:r>
            <a:r>
              <a:rPr lang="en-US" sz="2800" dirty="0"/>
              <a:t> : Execution of a test that results in a software failure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Debugging</a:t>
            </a:r>
            <a:r>
              <a:rPr lang="en-US" sz="2800" dirty="0"/>
              <a:t> : The process of finding a fault given a failure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24950" y="5227905"/>
            <a:ext cx="7083270" cy="954107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Not all inputs will “trigger” a fault into causing a failure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2)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818A226-45BD-49D9-8BAA-C216DB0D2C89}" type="slidenum">
              <a:rPr lang="en-US" sz="900" b="0" smtClean="0">
                <a:solidFill>
                  <a:schemeClr val="tx1"/>
                </a:solidFill>
              </a:rPr>
              <a:pPr/>
              <a:t>5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&amp; Failure Model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 marL="457200" indent="-457200" algn="ctr">
              <a:buFont typeface="Monotype Sorts" charset="2"/>
              <a:buNone/>
              <a:defRPr/>
            </a:pPr>
            <a:r>
              <a:rPr 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Three conditions necessary for a failure to be observed</a:t>
            </a:r>
          </a:p>
          <a:p>
            <a:pPr marL="457200" indent="-457200">
              <a:buFont typeface="Monotype Sorts" charset="2"/>
              <a:buAutoNum type="arabicPeriod"/>
              <a:defRPr/>
            </a:pPr>
            <a:endParaRPr lang="en-US" sz="2800" u="sng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buSzTx/>
              <a:buFont typeface="Monotype Sorts" charset="2"/>
              <a:buAutoNum type="arabicPeriod"/>
              <a:defRPr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Reachability</a:t>
            </a:r>
            <a:r>
              <a:rPr lang="en-US" sz="2800" dirty="0"/>
              <a:t> : The location or locations in the program that contain the fault must be reached </a:t>
            </a:r>
          </a:p>
          <a:p>
            <a:pPr marL="457200" indent="-457200">
              <a:buSzTx/>
              <a:buFont typeface="Monotype Sorts" charset="2"/>
              <a:buAutoNum type="arabicPeriod"/>
              <a:defRPr/>
            </a:pPr>
            <a:endParaRPr lang="en-US" sz="2800" dirty="0"/>
          </a:p>
          <a:p>
            <a:pPr marL="457200" indent="-457200">
              <a:buSzTx/>
              <a:buFont typeface="Monotype Sorts" charset="2"/>
              <a:buAutoNum type="arabicPeriod"/>
              <a:defRPr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Infection</a:t>
            </a:r>
            <a:r>
              <a:rPr lang="en-US" sz="2800" dirty="0"/>
              <a:t> : The state of the program must be incorrect</a:t>
            </a:r>
          </a:p>
          <a:p>
            <a:pPr marL="457200" indent="-457200">
              <a:buSzTx/>
              <a:buFont typeface="Monotype Sorts" charset="2"/>
              <a:buAutoNum type="arabicPeriod"/>
              <a:defRPr/>
            </a:pPr>
            <a:endParaRPr lang="en-US" sz="2800" dirty="0"/>
          </a:p>
          <a:p>
            <a:pPr marL="457200" indent="-457200">
              <a:buSzTx/>
              <a:buFont typeface="Monotype Sorts" charset="2"/>
              <a:buAutoNum type="arabicPeriod"/>
              <a:defRPr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Propagation</a:t>
            </a:r>
            <a:r>
              <a:rPr lang="en-US" sz="2800" dirty="0"/>
              <a:t> : The infected state must cause some output or final state of the program to be incorrect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Test Engineer</a:t>
            </a:r>
            <a:r>
              <a:rPr lang="en-US" dirty="0"/>
              <a:t> : An IT professional who is in charge of one or more technical test activities</a:t>
            </a:r>
          </a:p>
          <a:p>
            <a:pPr lvl="1"/>
            <a:r>
              <a:rPr lang="en-US" sz="1800" dirty="0"/>
              <a:t>Designing test inputs</a:t>
            </a:r>
          </a:p>
          <a:p>
            <a:pPr lvl="1"/>
            <a:r>
              <a:rPr lang="en-US" sz="1800" dirty="0"/>
              <a:t>Producing test values</a:t>
            </a:r>
          </a:p>
          <a:p>
            <a:pPr lvl="1"/>
            <a:r>
              <a:rPr lang="en-US" sz="1800" dirty="0"/>
              <a:t>Running test scripts</a:t>
            </a:r>
          </a:p>
          <a:p>
            <a:pPr lvl="1"/>
            <a:r>
              <a:rPr lang="en-US" sz="1800" dirty="0"/>
              <a:t>Analyzing results</a:t>
            </a:r>
          </a:p>
          <a:p>
            <a:pPr lvl="1"/>
            <a:r>
              <a:rPr lang="en-US" sz="1800" dirty="0"/>
              <a:t>Reporting results to developers and managers</a:t>
            </a:r>
          </a:p>
          <a:p>
            <a:pPr lvl="1"/>
            <a:endParaRPr lang="en-US" sz="1800" dirty="0"/>
          </a:p>
          <a:p>
            <a:r>
              <a:rPr lang="en-US" u="sng" dirty="0">
                <a:solidFill>
                  <a:schemeClr val="tx2"/>
                </a:solidFill>
              </a:rPr>
              <a:t>Test Manager</a:t>
            </a:r>
            <a:r>
              <a:rPr lang="en-US" dirty="0"/>
              <a:t> : In charge of one or more test engineers</a:t>
            </a:r>
          </a:p>
          <a:p>
            <a:pPr lvl="1"/>
            <a:r>
              <a:rPr lang="en-US" sz="1800" dirty="0"/>
              <a:t>Sets test policies and processes</a:t>
            </a:r>
          </a:p>
          <a:p>
            <a:pPr lvl="1"/>
            <a:r>
              <a:rPr lang="en-US" sz="1800" dirty="0"/>
              <a:t>Interacts with other managers on the project</a:t>
            </a:r>
          </a:p>
          <a:p>
            <a:pPr lvl="1"/>
            <a:r>
              <a:rPr lang="en-US" sz="1800" dirty="0"/>
              <a:t>Otherwise supports the engineers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24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2)</a:t>
            </a: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D0829B2-BDD6-4923-92C0-E9F6FC6106D3}" type="slidenum">
              <a:rPr lang="en-US" sz="900" b="0" smtClean="0">
                <a:solidFill>
                  <a:schemeClr val="tx1"/>
                </a:solidFill>
              </a:rPr>
              <a:pPr/>
              <a:t>7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Testing Levels</a:t>
            </a:r>
          </a:p>
        </p:txBody>
      </p:sp>
      <p:grpSp>
        <p:nvGrpSpPr>
          <p:cNvPr id="57350" name="Group 3"/>
          <p:cNvGrpSpPr>
            <a:grpSpLocks/>
          </p:cNvGrpSpPr>
          <p:nvPr/>
        </p:nvGrpSpPr>
        <p:grpSpPr bwMode="auto">
          <a:xfrm>
            <a:off x="379413" y="2647950"/>
            <a:ext cx="2665412" cy="2935288"/>
            <a:chOff x="697" y="1163"/>
            <a:chExt cx="1679" cy="1849"/>
          </a:xfrm>
        </p:grpSpPr>
        <p:sp>
          <p:nvSpPr>
            <p:cNvPr id="57389" name="Rectangle 4"/>
            <p:cNvSpPr>
              <a:spLocks noChangeArrowheads="1"/>
            </p:cNvSpPr>
            <p:nvPr/>
          </p:nvSpPr>
          <p:spPr bwMode="auto">
            <a:xfrm>
              <a:off x="697" y="1163"/>
              <a:ext cx="1679" cy="1849"/>
            </a:xfrm>
            <a:prstGeom prst="rect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90" name="Text Box 5"/>
            <p:cNvSpPr txBox="1">
              <a:spLocks noChangeArrowheads="1"/>
            </p:cNvSpPr>
            <p:nvPr/>
          </p:nvSpPr>
          <p:spPr bwMode="auto">
            <a:xfrm>
              <a:off x="1219" y="1305"/>
              <a:ext cx="7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latin typeface="Arial" pitchFamily="34" charset="0"/>
                  <a:cs typeface="Arial" pitchFamily="34" charset="0"/>
                </a:rPr>
                <a:t>Class A</a:t>
              </a:r>
            </a:p>
          </p:txBody>
        </p:sp>
        <p:sp>
          <p:nvSpPr>
            <p:cNvPr id="57391" name="Text Box 6"/>
            <p:cNvSpPr txBox="1">
              <a:spLocks noChangeArrowheads="1"/>
            </p:cNvSpPr>
            <p:nvPr/>
          </p:nvSpPr>
          <p:spPr bwMode="auto">
            <a:xfrm>
              <a:off x="756" y="1744"/>
              <a:ext cx="1203" cy="252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method mA1()</a:t>
              </a:r>
            </a:p>
          </p:txBody>
        </p:sp>
        <p:sp>
          <p:nvSpPr>
            <p:cNvPr id="57392" name="Text Box 7"/>
            <p:cNvSpPr txBox="1">
              <a:spLocks noChangeArrowheads="1"/>
            </p:cNvSpPr>
            <p:nvPr/>
          </p:nvSpPr>
          <p:spPr bwMode="auto">
            <a:xfrm>
              <a:off x="743" y="2160"/>
              <a:ext cx="1237" cy="252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method mA2()</a:t>
              </a:r>
            </a:p>
          </p:txBody>
        </p:sp>
      </p:grpSp>
      <p:grpSp>
        <p:nvGrpSpPr>
          <p:cNvPr id="57351" name="Group 8"/>
          <p:cNvGrpSpPr>
            <a:grpSpLocks/>
          </p:cNvGrpSpPr>
          <p:nvPr/>
        </p:nvGrpSpPr>
        <p:grpSpPr bwMode="auto">
          <a:xfrm>
            <a:off x="3605213" y="2647950"/>
            <a:ext cx="2665412" cy="2959100"/>
            <a:chOff x="2585" y="1163"/>
            <a:chExt cx="1679" cy="1864"/>
          </a:xfrm>
        </p:grpSpPr>
        <p:sp>
          <p:nvSpPr>
            <p:cNvPr id="57385" name="Rectangle 9"/>
            <p:cNvSpPr>
              <a:spLocks noChangeArrowheads="1"/>
            </p:cNvSpPr>
            <p:nvPr/>
          </p:nvSpPr>
          <p:spPr bwMode="auto">
            <a:xfrm>
              <a:off x="2585" y="1163"/>
              <a:ext cx="1679" cy="1864"/>
            </a:xfrm>
            <a:prstGeom prst="rect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6" name="Text Box 10"/>
            <p:cNvSpPr txBox="1">
              <a:spLocks noChangeArrowheads="1"/>
            </p:cNvSpPr>
            <p:nvPr/>
          </p:nvSpPr>
          <p:spPr bwMode="auto">
            <a:xfrm>
              <a:off x="3111" y="1304"/>
              <a:ext cx="7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latin typeface="Arial" pitchFamily="34" charset="0"/>
                  <a:cs typeface="Arial" pitchFamily="34" charset="0"/>
                </a:rPr>
                <a:t>Class B</a:t>
              </a:r>
            </a:p>
          </p:txBody>
        </p:sp>
        <p:sp>
          <p:nvSpPr>
            <p:cNvPr id="57387" name="Text Box 11"/>
            <p:cNvSpPr txBox="1">
              <a:spLocks noChangeArrowheads="1"/>
            </p:cNvSpPr>
            <p:nvPr/>
          </p:nvSpPr>
          <p:spPr bwMode="auto">
            <a:xfrm>
              <a:off x="2667" y="1744"/>
              <a:ext cx="1209" cy="252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method mB1()</a:t>
              </a:r>
            </a:p>
          </p:txBody>
        </p:sp>
        <p:sp>
          <p:nvSpPr>
            <p:cNvPr id="57388" name="Text Box 12"/>
            <p:cNvSpPr txBox="1">
              <a:spLocks noChangeArrowheads="1"/>
            </p:cNvSpPr>
            <p:nvPr/>
          </p:nvSpPr>
          <p:spPr bwMode="auto">
            <a:xfrm>
              <a:off x="2667" y="2160"/>
              <a:ext cx="1255" cy="252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method mB2()</a:t>
              </a:r>
            </a:p>
          </p:txBody>
        </p:sp>
      </p:grpSp>
      <p:grpSp>
        <p:nvGrpSpPr>
          <p:cNvPr id="57352" name="Group 13"/>
          <p:cNvGrpSpPr>
            <a:grpSpLocks/>
          </p:cNvGrpSpPr>
          <p:nvPr/>
        </p:nvGrpSpPr>
        <p:grpSpPr bwMode="auto">
          <a:xfrm>
            <a:off x="1839913" y="1444625"/>
            <a:ext cx="2968625" cy="836613"/>
            <a:chOff x="1159" y="910"/>
            <a:chExt cx="1870" cy="527"/>
          </a:xfrm>
        </p:grpSpPr>
        <p:sp>
          <p:nvSpPr>
            <p:cNvPr id="57383" name="Rectangle 14"/>
            <p:cNvSpPr>
              <a:spLocks noChangeArrowheads="1"/>
            </p:cNvSpPr>
            <p:nvPr/>
          </p:nvSpPr>
          <p:spPr bwMode="auto">
            <a:xfrm>
              <a:off x="1159" y="910"/>
              <a:ext cx="1870" cy="527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4" name="Text Box 15"/>
            <p:cNvSpPr txBox="1">
              <a:spLocks noChangeArrowheads="1"/>
            </p:cNvSpPr>
            <p:nvPr/>
          </p:nvSpPr>
          <p:spPr bwMode="auto">
            <a:xfrm>
              <a:off x="1450" y="968"/>
              <a:ext cx="1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main Class P</a:t>
              </a:r>
            </a:p>
          </p:txBody>
        </p:sp>
      </p:grpSp>
      <p:sp>
        <p:nvSpPr>
          <p:cNvPr id="178192" name="Rectangle 16"/>
          <p:cNvSpPr>
            <a:spLocks noChangeArrowheads="1"/>
          </p:cNvSpPr>
          <p:nvPr/>
        </p:nvSpPr>
        <p:spPr bwMode="auto">
          <a:xfrm>
            <a:off x="6338888" y="1333500"/>
            <a:ext cx="277177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FFFF00"/>
                </a:solidFill>
                <a:latin typeface="Gill Sans MT" pitchFamily="34" charset="0"/>
                <a:cs typeface="Arial" pitchFamily="34" charset="0"/>
              </a:rPr>
              <a:t>Acceptance testing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 : Is the software acceptable to the user?</a:t>
            </a:r>
          </a:p>
        </p:txBody>
      </p:sp>
      <p:sp>
        <p:nvSpPr>
          <p:cNvPr id="57354" name="Line 17"/>
          <p:cNvSpPr>
            <a:spLocks noChangeShapeType="1"/>
          </p:cNvSpPr>
          <p:nvPr/>
        </p:nvSpPr>
        <p:spPr bwMode="auto">
          <a:xfrm flipV="1">
            <a:off x="2460625" y="2279650"/>
            <a:ext cx="214313" cy="373063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18"/>
          <p:cNvSpPr>
            <a:spLocks noChangeShapeType="1"/>
          </p:cNvSpPr>
          <p:nvPr/>
        </p:nvSpPr>
        <p:spPr bwMode="auto">
          <a:xfrm flipH="1" flipV="1">
            <a:off x="3803650" y="2279650"/>
            <a:ext cx="114300" cy="373063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19"/>
          <p:cNvSpPr>
            <a:spLocks noChangeShapeType="1"/>
          </p:cNvSpPr>
          <p:nvPr/>
        </p:nvSpPr>
        <p:spPr bwMode="auto">
          <a:xfrm>
            <a:off x="1501775" y="3984625"/>
            <a:ext cx="0" cy="249238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Line 20"/>
          <p:cNvSpPr>
            <a:spLocks noChangeShapeType="1"/>
          </p:cNvSpPr>
          <p:nvPr/>
        </p:nvSpPr>
        <p:spPr bwMode="auto">
          <a:xfrm>
            <a:off x="2370138" y="3781425"/>
            <a:ext cx="1366837" cy="655638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21"/>
          <p:cNvSpPr>
            <a:spLocks noChangeShapeType="1"/>
          </p:cNvSpPr>
          <p:nvPr/>
        </p:nvSpPr>
        <p:spPr bwMode="auto">
          <a:xfrm flipV="1">
            <a:off x="2416175" y="4448175"/>
            <a:ext cx="1320800" cy="44450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Line 22"/>
          <p:cNvSpPr>
            <a:spLocks noChangeShapeType="1"/>
          </p:cNvSpPr>
          <p:nvPr/>
        </p:nvSpPr>
        <p:spPr bwMode="auto">
          <a:xfrm flipV="1">
            <a:off x="2381250" y="3770313"/>
            <a:ext cx="1355725" cy="11112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597150" y="2482850"/>
            <a:ext cx="6513513" cy="2025650"/>
            <a:chOff x="1636" y="1564"/>
            <a:chExt cx="4103" cy="1276"/>
          </a:xfrm>
        </p:grpSpPr>
        <p:sp>
          <p:nvSpPr>
            <p:cNvPr id="57378" name="Rectangle 24"/>
            <p:cNvSpPr>
              <a:spLocks noChangeArrowheads="1"/>
            </p:cNvSpPr>
            <p:nvPr/>
          </p:nvSpPr>
          <p:spPr bwMode="auto">
            <a:xfrm>
              <a:off x="3993" y="2145"/>
              <a:ext cx="1746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FFFF00"/>
                  </a:solidFill>
                  <a:latin typeface="Gill Sans MT" pitchFamily="34" charset="0"/>
                  <a:cs typeface="Arial" pitchFamily="34" charset="0"/>
                </a:rPr>
                <a:t>Integration testing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 : Test how modules interact with each other</a:t>
              </a:r>
            </a:p>
          </p:txBody>
        </p:sp>
        <p:grpSp>
          <p:nvGrpSpPr>
            <p:cNvPr id="57379" name="Group 25"/>
            <p:cNvGrpSpPr>
              <a:grpSpLocks/>
            </p:cNvGrpSpPr>
            <p:nvPr/>
          </p:nvGrpSpPr>
          <p:grpSpPr bwMode="auto">
            <a:xfrm>
              <a:off x="1636" y="1564"/>
              <a:ext cx="2406" cy="1053"/>
              <a:chOff x="1636" y="1564"/>
              <a:chExt cx="2406" cy="1053"/>
            </a:xfrm>
          </p:grpSpPr>
          <p:sp>
            <p:nvSpPr>
              <p:cNvPr id="49187" name="Line 26"/>
              <p:cNvSpPr>
                <a:spLocks noChangeShapeType="1"/>
              </p:cNvSpPr>
              <p:nvPr/>
            </p:nvSpPr>
            <p:spPr bwMode="auto">
              <a:xfrm flipH="1" flipV="1">
                <a:off x="2475" y="1564"/>
                <a:ext cx="1565" cy="704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8" name="Line 27"/>
              <p:cNvSpPr>
                <a:spLocks noChangeShapeType="1"/>
              </p:cNvSpPr>
              <p:nvPr/>
            </p:nvSpPr>
            <p:spPr bwMode="auto">
              <a:xfrm flipH="1" flipV="1">
                <a:off x="1636" y="1586"/>
                <a:ext cx="2406" cy="682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9" name="Line 28"/>
              <p:cNvSpPr>
                <a:spLocks noChangeShapeType="1"/>
              </p:cNvSpPr>
              <p:nvPr/>
            </p:nvSpPr>
            <p:spPr bwMode="auto">
              <a:xfrm flipH="1">
                <a:off x="2127" y="2263"/>
                <a:ext cx="1913" cy="354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108450" y="965200"/>
            <a:ext cx="5002213" cy="2376488"/>
            <a:chOff x="2588" y="608"/>
            <a:chExt cx="3151" cy="1497"/>
          </a:xfrm>
        </p:grpSpPr>
        <p:sp>
          <p:nvSpPr>
            <p:cNvPr id="57376" name="Rectangle 30"/>
            <p:cNvSpPr>
              <a:spLocks noChangeArrowheads="1"/>
            </p:cNvSpPr>
            <p:nvPr/>
          </p:nvSpPr>
          <p:spPr bwMode="auto">
            <a:xfrm>
              <a:off x="3993" y="1439"/>
              <a:ext cx="1746" cy="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FFFF00"/>
                  </a:solidFill>
                  <a:latin typeface="Gill Sans MT" pitchFamily="34" charset="0"/>
                  <a:cs typeface="Arial" pitchFamily="34" charset="0"/>
                </a:rPr>
                <a:t>System testing 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: Test the overall functionality of the system</a:t>
              </a:r>
            </a:p>
          </p:txBody>
        </p:sp>
        <p:sp>
          <p:nvSpPr>
            <p:cNvPr id="49184" name="Freeform 31"/>
            <p:cNvSpPr>
              <a:spLocks/>
            </p:cNvSpPr>
            <p:nvPr/>
          </p:nvSpPr>
          <p:spPr bwMode="auto">
            <a:xfrm>
              <a:off x="2588" y="608"/>
              <a:ext cx="1458" cy="892"/>
            </a:xfrm>
            <a:custGeom>
              <a:avLst/>
              <a:gdLst>
                <a:gd name="T0" fmla="*/ 1458 w 1458"/>
                <a:gd name="T1" fmla="*/ 892 h 892"/>
                <a:gd name="T2" fmla="*/ 1174 w 1458"/>
                <a:gd name="T3" fmla="*/ 231 h 892"/>
                <a:gd name="T4" fmla="*/ 825 w 1458"/>
                <a:gd name="T5" fmla="*/ 24 h 892"/>
                <a:gd name="T6" fmla="*/ 356 w 1458"/>
                <a:gd name="T7" fmla="*/ 89 h 892"/>
                <a:gd name="T8" fmla="*/ 171 w 1458"/>
                <a:gd name="T9" fmla="*/ 160 h 892"/>
                <a:gd name="T10" fmla="*/ 0 w 1458"/>
                <a:gd name="T11" fmla="*/ 302 h 8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58"/>
                <a:gd name="T19" fmla="*/ 0 h 892"/>
                <a:gd name="T20" fmla="*/ 1458 w 1458"/>
                <a:gd name="T21" fmla="*/ 892 h 8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58" h="892">
                  <a:moveTo>
                    <a:pt x="1458" y="892"/>
                  </a:moveTo>
                  <a:cubicBezTo>
                    <a:pt x="1411" y="782"/>
                    <a:pt x="1279" y="376"/>
                    <a:pt x="1174" y="231"/>
                  </a:cubicBezTo>
                  <a:cubicBezTo>
                    <a:pt x="1069" y="86"/>
                    <a:pt x="961" y="48"/>
                    <a:pt x="825" y="24"/>
                  </a:cubicBezTo>
                  <a:cubicBezTo>
                    <a:pt x="689" y="0"/>
                    <a:pt x="465" y="66"/>
                    <a:pt x="356" y="89"/>
                  </a:cubicBezTo>
                  <a:cubicBezTo>
                    <a:pt x="247" y="112"/>
                    <a:pt x="230" y="125"/>
                    <a:pt x="171" y="160"/>
                  </a:cubicBezTo>
                  <a:cubicBezTo>
                    <a:pt x="112" y="195"/>
                    <a:pt x="36" y="273"/>
                    <a:pt x="0" y="302"/>
                  </a:cubicBezTo>
                </a:path>
              </a:pathLst>
            </a:cu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049588" y="2128838"/>
            <a:ext cx="6061075" cy="3275012"/>
            <a:chOff x="1921" y="1341"/>
            <a:chExt cx="3818" cy="2063"/>
          </a:xfrm>
        </p:grpSpPr>
        <p:grpSp>
          <p:nvGrpSpPr>
            <p:cNvPr id="57371" name="Group 33"/>
            <p:cNvGrpSpPr>
              <a:grpSpLocks/>
            </p:cNvGrpSpPr>
            <p:nvPr/>
          </p:nvGrpSpPr>
          <p:grpSpPr bwMode="auto">
            <a:xfrm>
              <a:off x="1921" y="1341"/>
              <a:ext cx="2123" cy="1831"/>
              <a:chOff x="1921" y="1341"/>
              <a:chExt cx="2123" cy="1831"/>
            </a:xfrm>
          </p:grpSpPr>
          <p:sp>
            <p:nvSpPr>
              <p:cNvPr id="49180" name="Freeform 34"/>
              <p:cNvSpPr>
                <a:spLocks/>
              </p:cNvSpPr>
              <p:nvPr/>
            </p:nvSpPr>
            <p:spPr bwMode="auto">
              <a:xfrm>
                <a:off x="1921" y="2041"/>
                <a:ext cx="2121" cy="959"/>
              </a:xfrm>
              <a:custGeom>
                <a:avLst/>
                <a:gdLst>
                  <a:gd name="T0" fmla="*/ 2121 w 2121"/>
                  <a:gd name="T1" fmla="*/ 959 h 959"/>
                  <a:gd name="T2" fmla="*/ 0 w 2121"/>
                  <a:gd name="T3" fmla="*/ 0 h 959"/>
                  <a:gd name="T4" fmla="*/ 0 60000 65536"/>
                  <a:gd name="T5" fmla="*/ 0 60000 65536"/>
                  <a:gd name="T6" fmla="*/ 0 w 2121"/>
                  <a:gd name="T7" fmla="*/ 0 h 959"/>
                  <a:gd name="T8" fmla="*/ 2121 w 2121"/>
                  <a:gd name="T9" fmla="*/ 959 h 95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1" h="959">
                    <a:moveTo>
                      <a:pt x="2121" y="959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1" name="Freeform 35"/>
              <p:cNvSpPr>
                <a:spLocks/>
              </p:cNvSpPr>
              <p:nvPr/>
            </p:nvSpPr>
            <p:spPr bwMode="auto">
              <a:xfrm>
                <a:off x="3948" y="2996"/>
                <a:ext cx="96" cy="176"/>
              </a:xfrm>
              <a:custGeom>
                <a:avLst/>
                <a:gdLst>
                  <a:gd name="T0" fmla="*/ 96 w 96"/>
                  <a:gd name="T1" fmla="*/ 0 h 176"/>
                  <a:gd name="T2" fmla="*/ 0 w 96"/>
                  <a:gd name="T3" fmla="*/ 176 h 176"/>
                  <a:gd name="T4" fmla="*/ 0 60000 65536"/>
                  <a:gd name="T5" fmla="*/ 0 60000 65536"/>
                  <a:gd name="T6" fmla="*/ 0 w 96"/>
                  <a:gd name="T7" fmla="*/ 0 h 176"/>
                  <a:gd name="T8" fmla="*/ 96 w 96"/>
                  <a:gd name="T9" fmla="*/ 176 h 1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76">
                    <a:moveTo>
                      <a:pt x="96" y="0"/>
                    </a:moveTo>
                    <a:lnTo>
                      <a:pt x="0" y="176"/>
                    </a:lnTo>
                  </a:path>
                </a:pathLst>
              </a:cu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2" name="Freeform 36"/>
              <p:cNvSpPr>
                <a:spLocks/>
              </p:cNvSpPr>
              <p:nvPr/>
            </p:nvSpPr>
            <p:spPr bwMode="auto">
              <a:xfrm>
                <a:off x="3031" y="1341"/>
                <a:ext cx="1009" cy="1659"/>
              </a:xfrm>
              <a:custGeom>
                <a:avLst/>
                <a:gdLst>
                  <a:gd name="T0" fmla="*/ 1115 w 1003"/>
                  <a:gd name="T1" fmla="*/ 1498 h 1669"/>
                  <a:gd name="T2" fmla="*/ 0 w 1003"/>
                  <a:gd name="T3" fmla="*/ 0 h 1669"/>
                  <a:gd name="T4" fmla="*/ 0 60000 65536"/>
                  <a:gd name="T5" fmla="*/ 0 60000 65536"/>
                  <a:gd name="T6" fmla="*/ 0 w 1003"/>
                  <a:gd name="T7" fmla="*/ 0 h 1669"/>
                  <a:gd name="T8" fmla="*/ 1003 w 1003"/>
                  <a:gd name="T9" fmla="*/ 1669 h 16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03" h="1669">
                    <a:moveTo>
                      <a:pt x="1003" y="1669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  <p:sp>
          <p:nvSpPr>
            <p:cNvPr id="57372" name="Rectangle 37"/>
            <p:cNvSpPr>
              <a:spLocks noChangeArrowheads="1"/>
            </p:cNvSpPr>
            <p:nvPr/>
          </p:nvSpPr>
          <p:spPr bwMode="auto">
            <a:xfrm>
              <a:off x="3993" y="2880"/>
              <a:ext cx="174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FFFF00"/>
                  </a:solidFill>
                  <a:latin typeface="Gill Sans MT" pitchFamily="34" charset="0"/>
                  <a:cs typeface="Arial" pitchFamily="34" charset="0"/>
                </a:rPr>
                <a:t>Module testing (developer testing)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 : Test each class, file, module, component</a:t>
              </a: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235200" y="3929071"/>
            <a:ext cx="6875463" cy="2587629"/>
            <a:chOff x="1408" y="2475"/>
            <a:chExt cx="4331" cy="1630"/>
          </a:xfrm>
        </p:grpSpPr>
        <p:sp>
          <p:nvSpPr>
            <p:cNvPr id="57365" name="Rectangle 39"/>
            <p:cNvSpPr>
              <a:spLocks noChangeArrowheads="1"/>
            </p:cNvSpPr>
            <p:nvPr/>
          </p:nvSpPr>
          <p:spPr bwMode="auto">
            <a:xfrm>
              <a:off x="3993" y="3602"/>
              <a:ext cx="1746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FFFF00"/>
                  </a:solidFill>
                  <a:latin typeface="Gill Sans MT" pitchFamily="34" charset="0"/>
                  <a:cs typeface="Arial" pitchFamily="34" charset="0"/>
                </a:rPr>
                <a:t>Unit testing (developer testing) 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: Test each unit (method) individually</a:t>
              </a:r>
            </a:p>
          </p:txBody>
        </p:sp>
        <p:grpSp>
          <p:nvGrpSpPr>
            <p:cNvPr id="57366" name="Group 40"/>
            <p:cNvGrpSpPr>
              <a:grpSpLocks/>
            </p:cNvGrpSpPr>
            <p:nvPr/>
          </p:nvGrpSpPr>
          <p:grpSpPr bwMode="auto">
            <a:xfrm>
              <a:off x="1408" y="2475"/>
              <a:ext cx="2643" cy="1247"/>
              <a:chOff x="1408" y="2475"/>
              <a:chExt cx="2643" cy="1247"/>
            </a:xfrm>
          </p:grpSpPr>
          <p:sp>
            <p:nvSpPr>
              <p:cNvPr id="49174" name="Line 41"/>
              <p:cNvSpPr>
                <a:spLocks noChangeShapeType="1"/>
              </p:cNvSpPr>
              <p:nvPr/>
            </p:nvSpPr>
            <p:spPr bwMode="auto">
              <a:xfrm flipH="1" flipV="1">
                <a:off x="1408" y="2881"/>
                <a:ext cx="2643" cy="841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75" name="Line 42"/>
              <p:cNvSpPr>
                <a:spLocks noChangeShapeType="1"/>
              </p:cNvSpPr>
              <p:nvPr/>
            </p:nvSpPr>
            <p:spPr bwMode="auto">
              <a:xfrm flipH="1" flipV="1">
                <a:off x="1444" y="2489"/>
                <a:ext cx="341" cy="511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76" name="Line 43"/>
              <p:cNvSpPr>
                <a:spLocks noChangeShapeType="1"/>
              </p:cNvSpPr>
              <p:nvPr/>
            </p:nvSpPr>
            <p:spPr bwMode="auto">
              <a:xfrm flipV="1">
                <a:off x="2152" y="2475"/>
                <a:ext cx="273" cy="652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77" name="Line 44"/>
              <p:cNvSpPr>
                <a:spLocks noChangeShapeType="1"/>
              </p:cNvSpPr>
              <p:nvPr/>
            </p:nvSpPr>
            <p:spPr bwMode="auto">
              <a:xfrm flipV="1">
                <a:off x="2355" y="2866"/>
                <a:ext cx="148" cy="330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</p:grp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430213" y="5856288"/>
            <a:ext cx="5764212" cy="83099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latin typeface="Gill Sans MT" pitchFamily="34" charset="0"/>
              </a:rPr>
              <a:t>This view 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obscures</a:t>
            </a:r>
            <a:r>
              <a:rPr lang="en-US" sz="2400" dirty="0">
                <a:latin typeface="Gill Sans MT" pitchFamily="34" charset="0"/>
              </a:rPr>
              <a:t> underlying similarities</a:t>
            </a:r>
          </a:p>
        </p:txBody>
      </p:sp>
    </p:spTree>
    <p:extLst>
      <p:ext uri="{BB962C8B-B14F-4D97-AF65-F5344CB8AC3E}">
        <p14:creationId xmlns:p14="http://schemas.microsoft.com/office/powerpoint/2010/main" val="3147599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2" grpId="0" autoUpdateAnimBg="0"/>
      <p:bldP spid="4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2)</a:t>
            </a: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D0829B2-BDD6-4923-92C0-E9F6FC6106D3}" type="slidenum">
              <a:rPr lang="en-US" sz="900" b="0" smtClean="0">
                <a:solidFill>
                  <a:schemeClr val="tx1"/>
                </a:solidFill>
              </a:rPr>
              <a:pPr/>
              <a:t>8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Testing Levels</a:t>
            </a:r>
          </a:p>
        </p:txBody>
      </p:sp>
      <p:sp>
        <p:nvSpPr>
          <p:cNvPr id="57389" name="Rectangle 4"/>
          <p:cNvSpPr>
            <a:spLocks noChangeArrowheads="1"/>
          </p:cNvSpPr>
          <p:nvPr/>
        </p:nvSpPr>
        <p:spPr bwMode="auto">
          <a:xfrm>
            <a:off x="379413" y="2647950"/>
            <a:ext cx="2665412" cy="2935288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90" name="Text Box 5"/>
          <p:cNvSpPr txBox="1">
            <a:spLocks noChangeArrowheads="1"/>
          </p:cNvSpPr>
          <p:nvPr/>
        </p:nvSpPr>
        <p:spPr bwMode="auto">
          <a:xfrm>
            <a:off x="1208088" y="2873375"/>
            <a:ext cx="11161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Class A</a:t>
            </a:r>
          </a:p>
        </p:txBody>
      </p:sp>
      <p:sp>
        <p:nvSpPr>
          <p:cNvPr id="57391" name="Text Box 6"/>
          <p:cNvSpPr txBox="1">
            <a:spLocks noChangeArrowheads="1"/>
          </p:cNvSpPr>
          <p:nvPr/>
        </p:nvSpPr>
        <p:spPr bwMode="auto">
          <a:xfrm>
            <a:off x="451946" y="3570288"/>
            <a:ext cx="1930892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method mA1()</a:t>
            </a:r>
          </a:p>
        </p:txBody>
      </p:sp>
      <p:sp>
        <p:nvSpPr>
          <p:cNvPr id="57392" name="Text Box 7"/>
          <p:cNvSpPr txBox="1">
            <a:spLocks noChangeArrowheads="1"/>
          </p:cNvSpPr>
          <p:nvPr/>
        </p:nvSpPr>
        <p:spPr bwMode="auto">
          <a:xfrm>
            <a:off x="449176" y="4230688"/>
            <a:ext cx="1967000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method mA2()</a:t>
            </a:r>
          </a:p>
        </p:txBody>
      </p:sp>
      <p:sp>
        <p:nvSpPr>
          <p:cNvPr id="57385" name="Rectangle 9"/>
          <p:cNvSpPr>
            <a:spLocks noChangeArrowheads="1"/>
          </p:cNvSpPr>
          <p:nvPr/>
        </p:nvSpPr>
        <p:spPr bwMode="auto">
          <a:xfrm>
            <a:off x="3605213" y="2647950"/>
            <a:ext cx="2665412" cy="2959100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cs typeface="Arial" pitchFamily="34" charset="0"/>
            </a:endParaRPr>
          </a:p>
        </p:txBody>
      </p:sp>
      <p:sp>
        <p:nvSpPr>
          <p:cNvPr id="57386" name="Text Box 10"/>
          <p:cNvSpPr txBox="1">
            <a:spLocks noChangeArrowheads="1"/>
          </p:cNvSpPr>
          <p:nvPr/>
        </p:nvSpPr>
        <p:spPr bwMode="auto">
          <a:xfrm>
            <a:off x="4440238" y="2871788"/>
            <a:ext cx="11256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Arial" pitchFamily="34" charset="0"/>
                <a:cs typeface="Arial" pitchFamily="34" charset="0"/>
              </a:rPr>
              <a:t>Class B</a:t>
            </a:r>
          </a:p>
        </p:txBody>
      </p:sp>
      <p:sp>
        <p:nvSpPr>
          <p:cNvPr id="57387" name="Text Box 11"/>
          <p:cNvSpPr txBox="1">
            <a:spLocks noChangeArrowheads="1"/>
          </p:cNvSpPr>
          <p:nvPr/>
        </p:nvSpPr>
        <p:spPr bwMode="auto">
          <a:xfrm>
            <a:off x="3735388" y="3570288"/>
            <a:ext cx="2013771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method mB1()</a:t>
            </a:r>
          </a:p>
        </p:txBody>
      </p:sp>
      <p:sp>
        <p:nvSpPr>
          <p:cNvPr id="57388" name="Text Box 12"/>
          <p:cNvSpPr txBox="1">
            <a:spLocks noChangeArrowheads="1"/>
          </p:cNvSpPr>
          <p:nvPr/>
        </p:nvSpPr>
        <p:spPr bwMode="auto">
          <a:xfrm>
            <a:off x="3735388" y="4230688"/>
            <a:ext cx="2090036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method mB2()</a:t>
            </a:r>
          </a:p>
        </p:txBody>
      </p:sp>
      <p:sp>
        <p:nvSpPr>
          <p:cNvPr id="57356" name="Line 19"/>
          <p:cNvSpPr>
            <a:spLocks noChangeShapeType="1"/>
          </p:cNvSpPr>
          <p:nvPr/>
        </p:nvSpPr>
        <p:spPr bwMode="auto">
          <a:xfrm>
            <a:off x="1501775" y="3984625"/>
            <a:ext cx="0" cy="249238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7" name="Line 20"/>
          <p:cNvSpPr>
            <a:spLocks noChangeShapeType="1"/>
          </p:cNvSpPr>
          <p:nvPr/>
        </p:nvSpPr>
        <p:spPr bwMode="auto">
          <a:xfrm>
            <a:off x="2370138" y="3781425"/>
            <a:ext cx="1366837" cy="655638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8" name="Line 21"/>
          <p:cNvSpPr>
            <a:spLocks noChangeShapeType="1"/>
          </p:cNvSpPr>
          <p:nvPr/>
        </p:nvSpPr>
        <p:spPr bwMode="auto">
          <a:xfrm flipV="1">
            <a:off x="2416175" y="4448175"/>
            <a:ext cx="1320800" cy="44450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9" name="Line 22"/>
          <p:cNvSpPr>
            <a:spLocks noChangeShapeType="1"/>
          </p:cNvSpPr>
          <p:nvPr/>
        </p:nvSpPr>
        <p:spPr bwMode="auto">
          <a:xfrm flipV="1">
            <a:off x="2381250" y="3770313"/>
            <a:ext cx="1355725" cy="11112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78" name="Rectangle 24"/>
          <p:cNvSpPr>
            <a:spLocks noChangeArrowheads="1"/>
          </p:cNvSpPr>
          <p:nvPr/>
        </p:nvSpPr>
        <p:spPr bwMode="auto">
          <a:xfrm>
            <a:off x="6286339" y="3405189"/>
            <a:ext cx="2857661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FFFF00"/>
                </a:solidFill>
                <a:latin typeface="Gill Sans MT" pitchFamily="34" charset="0"/>
                <a:cs typeface="Arial" pitchFamily="34" charset="0"/>
              </a:rPr>
              <a:t>Intra-class testing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 : Test an entire class as sequences of calls</a:t>
            </a:r>
          </a:p>
        </p:txBody>
      </p:sp>
      <p:sp>
        <p:nvSpPr>
          <p:cNvPr id="49187" name="Line 26"/>
          <p:cNvSpPr>
            <a:spLocks noChangeShapeType="1"/>
          </p:cNvSpPr>
          <p:nvPr/>
        </p:nvSpPr>
        <p:spPr bwMode="auto">
          <a:xfrm flipH="1" flipV="1">
            <a:off x="5373688" y="3071814"/>
            <a:ext cx="1039813" cy="528638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88" name="Line 27"/>
          <p:cNvSpPr>
            <a:spLocks noChangeShapeType="1"/>
          </p:cNvSpPr>
          <p:nvPr/>
        </p:nvSpPr>
        <p:spPr bwMode="auto">
          <a:xfrm flipH="1" flipV="1">
            <a:off x="2160588" y="3071814"/>
            <a:ext cx="4256088" cy="528638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76" name="Rectangle 30"/>
          <p:cNvSpPr>
            <a:spLocks noChangeArrowheads="1"/>
          </p:cNvSpPr>
          <p:nvPr/>
        </p:nvSpPr>
        <p:spPr bwMode="auto">
          <a:xfrm>
            <a:off x="1993899" y="1144588"/>
            <a:ext cx="2771776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FFFF00"/>
                </a:solidFill>
                <a:latin typeface="Gill Sans MT" pitchFamily="34" charset="0"/>
                <a:cs typeface="Arial" pitchFamily="34" charset="0"/>
              </a:rPr>
              <a:t>Inter-class testing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: Test multiple classes together</a:t>
            </a:r>
          </a:p>
        </p:txBody>
      </p:sp>
      <p:sp>
        <p:nvSpPr>
          <p:cNvPr id="49180" name="Freeform 34"/>
          <p:cNvSpPr>
            <a:spLocks/>
          </p:cNvSpPr>
          <p:nvPr/>
        </p:nvSpPr>
        <p:spPr bwMode="auto">
          <a:xfrm>
            <a:off x="1508126" y="4110037"/>
            <a:ext cx="4908550" cy="652462"/>
          </a:xfrm>
          <a:custGeom>
            <a:avLst/>
            <a:gdLst>
              <a:gd name="T0" fmla="*/ 2121 w 2121"/>
              <a:gd name="T1" fmla="*/ 959 h 959"/>
              <a:gd name="T2" fmla="*/ 0 w 2121"/>
              <a:gd name="T3" fmla="*/ 0 h 959"/>
              <a:gd name="T4" fmla="*/ 0 60000 65536"/>
              <a:gd name="T5" fmla="*/ 0 60000 65536"/>
              <a:gd name="T6" fmla="*/ 0 w 2121"/>
              <a:gd name="T7" fmla="*/ 0 h 959"/>
              <a:gd name="T8" fmla="*/ 2121 w 2121"/>
              <a:gd name="T9" fmla="*/ 959 h 95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1" h="959">
                <a:moveTo>
                  <a:pt x="2121" y="959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72" name="Rectangle 37"/>
          <p:cNvSpPr>
            <a:spLocks noChangeArrowheads="1"/>
          </p:cNvSpPr>
          <p:nvPr/>
        </p:nvSpPr>
        <p:spPr bwMode="auto">
          <a:xfrm>
            <a:off x="6286339" y="4571999"/>
            <a:ext cx="285766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FFFF00"/>
                </a:solidFill>
                <a:latin typeface="Gill Sans MT" pitchFamily="34" charset="0"/>
                <a:cs typeface="Arial" pitchFamily="34" charset="0"/>
              </a:rPr>
              <a:t>Inter-method testing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 : Test pairs of methods in the same class</a:t>
            </a:r>
          </a:p>
        </p:txBody>
      </p:sp>
      <p:sp>
        <p:nvSpPr>
          <p:cNvPr id="57365" name="Rectangle 39"/>
          <p:cNvSpPr>
            <a:spLocks noChangeArrowheads="1"/>
          </p:cNvSpPr>
          <p:nvPr/>
        </p:nvSpPr>
        <p:spPr bwMode="auto">
          <a:xfrm>
            <a:off x="6286338" y="5467351"/>
            <a:ext cx="2857661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FFFF00"/>
                </a:solidFill>
                <a:latin typeface="Gill Sans MT" pitchFamily="34" charset="0"/>
                <a:cs typeface="Arial" pitchFamily="34" charset="0"/>
              </a:rPr>
              <a:t>Intra-method testing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: Test each method individually</a:t>
            </a:r>
          </a:p>
        </p:txBody>
      </p:sp>
      <p:sp>
        <p:nvSpPr>
          <p:cNvPr id="49174" name="Line 41"/>
          <p:cNvSpPr>
            <a:spLocks noChangeShapeType="1"/>
          </p:cNvSpPr>
          <p:nvPr/>
        </p:nvSpPr>
        <p:spPr bwMode="auto">
          <a:xfrm flipH="1" flipV="1">
            <a:off x="2235200" y="4573588"/>
            <a:ext cx="4168775" cy="1068388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75" name="Line 42"/>
          <p:cNvSpPr>
            <a:spLocks noChangeShapeType="1"/>
          </p:cNvSpPr>
          <p:nvPr/>
        </p:nvSpPr>
        <p:spPr bwMode="auto">
          <a:xfrm flipH="1" flipV="1">
            <a:off x="2292350" y="3951288"/>
            <a:ext cx="534988" cy="774700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176" name="Line 43"/>
          <p:cNvSpPr>
            <a:spLocks noChangeShapeType="1"/>
          </p:cNvSpPr>
          <p:nvPr/>
        </p:nvSpPr>
        <p:spPr bwMode="auto">
          <a:xfrm flipV="1">
            <a:off x="3443288" y="3929063"/>
            <a:ext cx="406400" cy="958850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177" name="Line 44"/>
          <p:cNvSpPr>
            <a:spLocks noChangeShapeType="1"/>
          </p:cNvSpPr>
          <p:nvPr/>
        </p:nvSpPr>
        <p:spPr bwMode="auto">
          <a:xfrm flipV="1">
            <a:off x="3781425" y="4549776"/>
            <a:ext cx="192088" cy="428625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H="1">
            <a:off x="3312317" y="1772156"/>
            <a:ext cx="1" cy="1828296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78" grpId="0"/>
      <p:bldP spid="49187" grpId="0" animBg="1"/>
      <p:bldP spid="49188" grpId="0" animBg="1"/>
      <p:bldP spid="57376" grpId="0"/>
      <p:bldP spid="49180" grpId="0" animBg="1"/>
      <p:bldP spid="57372" grpId="0"/>
      <p:bldP spid="57365" grpId="0"/>
      <p:bldP spid="49174" grpId="0" animBg="1"/>
      <p:bldP spid="49175" grpId="0" animBg="1"/>
      <p:bldP spid="49176" grpId="0" animBg="1"/>
      <p:bldP spid="49177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small programs have </a:t>
            </a:r>
            <a:r>
              <a:rPr lang="en-US" dirty="0">
                <a:solidFill>
                  <a:schemeClr val="tx2"/>
                </a:solidFill>
              </a:rPr>
              <a:t>too many inputs</a:t>
            </a:r>
            <a:r>
              <a:rPr lang="en-US" dirty="0"/>
              <a:t> to fully test them all</a:t>
            </a:r>
          </a:p>
          <a:p>
            <a:pPr lvl="1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private </a:t>
            </a:r>
            <a:r>
              <a:rPr lang="en-US" b="1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static double computeAverage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A,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B,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C)</a:t>
            </a:r>
          </a:p>
          <a:p>
            <a:pPr lvl="1"/>
            <a:r>
              <a:rPr lang="en-US" dirty="0"/>
              <a:t>On a 32-bit machine, each variable has over </a:t>
            </a:r>
            <a:r>
              <a:rPr lang="en-US" dirty="0">
                <a:solidFill>
                  <a:schemeClr val="tx2"/>
                </a:solidFill>
              </a:rPr>
              <a:t>4 billion</a:t>
            </a:r>
            <a:r>
              <a:rPr lang="en-US" dirty="0"/>
              <a:t> possible values</a:t>
            </a:r>
          </a:p>
          <a:p>
            <a:pPr lvl="1"/>
            <a:r>
              <a:rPr lang="en-US" dirty="0"/>
              <a:t>Over </a:t>
            </a:r>
            <a:r>
              <a:rPr lang="en-US" dirty="0">
                <a:solidFill>
                  <a:schemeClr val="tx2"/>
                </a:solidFill>
              </a:rPr>
              <a:t>80 octillion possible tests</a:t>
            </a:r>
            <a:r>
              <a:rPr lang="en-US" dirty="0"/>
              <a:t>!!</a:t>
            </a:r>
          </a:p>
          <a:p>
            <a:pPr lvl="1"/>
            <a:r>
              <a:rPr lang="en-US" dirty="0"/>
              <a:t>Input space might as well be infinite</a:t>
            </a:r>
          </a:p>
          <a:p>
            <a:r>
              <a:rPr lang="en-US" dirty="0"/>
              <a:t>Testers </a:t>
            </a:r>
            <a:r>
              <a:rPr lang="en-US" dirty="0">
                <a:solidFill>
                  <a:schemeClr val="tx2"/>
                </a:solidFill>
              </a:rPr>
              <a:t>search</a:t>
            </a:r>
            <a:r>
              <a:rPr lang="en-US" dirty="0"/>
              <a:t> a huge input space</a:t>
            </a:r>
          </a:p>
          <a:p>
            <a:pPr lvl="1"/>
            <a:r>
              <a:rPr lang="en-US" dirty="0"/>
              <a:t>Trying to find the </a:t>
            </a:r>
            <a:r>
              <a:rPr lang="en-US" dirty="0">
                <a:solidFill>
                  <a:schemeClr val="tx2"/>
                </a:solidFill>
              </a:rPr>
              <a:t>fewest inputs</a:t>
            </a:r>
            <a:r>
              <a:rPr lang="en-US" dirty="0"/>
              <a:t> that will find the </a:t>
            </a:r>
            <a:r>
              <a:rPr lang="en-US" dirty="0">
                <a:solidFill>
                  <a:schemeClr val="tx2"/>
                </a:solidFill>
              </a:rPr>
              <a:t>most problems</a:t>
            </a:r>
          </a:p>
          <a:p>
            <a:r>
              <a:rPr lang="en-US" dirty="0">
                <a:solidFill>
                  <a:schemeClr val="tx2"/>
                </a:solidFill>
              </a:rPr>
              <a:t>Coverage criteria</a:t>
            </a:r>
            <a:r>
              <a:rPr lang="en-US" dirty="0"/>
              <a:t> give structured, practical ways to search the input space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Search</a:t>
            </a:r>
            <a:r>
              <a:rPr lang="en-US" dirty="0"/>
              <a:t> the input space thoroughly</a:t>
            </a:r>
          </a:p>
          <a:p>
            <a:pPr lvl="1"/>
            <a:r>
              <a:rPr lang="en-US" dirty="0"/>
              <a:t>Not much </a:t>
            </a:r>
            <a:r>
              <a:rPr lang="en-US" dirty="0">
                <a:solidFill>
                  <a:schemeClr val="tx2"/>
                </a:solidFill>
              </a:rPr>
              <a:t>overlap</a:t>
            </a:r>
            <a:r>
              <a:rPr lang="en-US" dirty="0"/>
              <a:t> in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435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ntro">
  <a:themeElements>
    <a:clrScheme name="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0033"/>
      </a:hlink>
      <a:folHlink>
        <a:srgbClr val="969696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1594</TotalTime>
  <Pages>49</Pages>
  <Words>2420</Words>
  <Application>Microsoft Office PowerPoint</Application>
  <PresentationFormat>On-screen Show (4:3)</PresentationFormat>
  <Paragraphs>420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 Unicode MS</vt:lpstr>
      <vt:lpstr>Arial</vt:lpstr>
      <vt:lpstr>Bradley Hand ITC</vt:lpstr>
      <vt:lpstr>Comic Sans MS</vt:lpstr>
      <vt:lpstr>Courier New</vt:lpstr>
      <vt:lpstr>Gill Sans MT</vt:lpstr>
      <vt:lpstr>Monotype Sorts</vt:lpstr>
      <vt:lpstr>Papyrus</vt:lpstr>
      <vt:lpstr>Times New Roman</vt:lpstr>
      <vt:lpstr>Verdana</vt:lpstr>
      <vt:lpstr>Wingdings</vt:lpstr>
      <vt:lpstr>intro</vt:lpstr>
      <vt:lpstr>Introduction to Software Testing (2nd edition) Chapter 2  Model-Driven Test Design</vt:lpstr>
      <vt:lpstr>Complexity of Testing Software</vt:lpstr>
      <vt:lpstr>Software Testing Foundations</vt:lpstr>
      <vt:lpstr>Testing &amp; Debugging</vt:lpstr>
      <vt:lpstr>Fault &amp; Failure Model</vt:lpstr>
      <vt:lpstr>Software Testing Activities</vt:lpstr>
      <vt:lpstr>Traditional Testing Levels</vt:lpstr>
      <vt:lpstr>Object-Oriented Testing Levels</vt:lpstr>
      <vt:lpstr>Coverage Criteria</vt:lpstr>
      <vt:lpstr>Advantages of Coverage Criteria</vt:lpstr>
      <vt:lpstr>Test Requirements and Criteria</vt:lpstr>
      <vt:lpstr>Model-Driven Test Design</vt:lpstr>
      <vt:lpstr>Types of Test Activities</vt:lpstr>
      <vt:lpstr>1. Test Design—(a) Criteria-Based</vt:lpstr>
      <vt:lpstr>1. Test Design—(b) Human-Based</vt:lpstr>
      <vt:lpstr>2. Test Automation</vt:lpstr>
      <vt:lpstr>3. Test Execution</vt:lpstr>
      <vt:lpstr>4. Test Evaluation</vt:lpstr>
      <vt:lpstr>Other Activities</vt:lpstr>
      <vt:lpstr>Organizing the Team</vt:lpstr>
      <vt:lpstr>Applying Test Activities</vt:lpstr>
      <vt:lpstr>Using MDTD in Practice</vt:lpstr>
      <vt:lpstr>Model-Driven Test Design</vt:lpstr>
      <vt:lpstr>Model-Driven Test Design – Steps</vt:lpstr>
      <vt:lpstr>Model-Driven Test Design–Activities</vt:lpstr>
      <vt:lpstr>Small Illustrative Example</vt:lpstr>
      <vt:lpstr>Example (2)</vt:lpstr>
      <vt:lpstr>Types of Activities in the Book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asus</cp:lastModifiedBy>
  <cp:revision>249</cp:revision>
  <cp:lastPrinted>1996-04-04T10:27:56Z</cp:lastPrinted>
  <dcterms:created xsi:type="dcterms:W3CDTF">1996-06-15T03:21:08Z</dcterms:created>
  <dcterms:modified xsi:type="dcterms:W3CDTF">2023-02-13T05:08:18Z</dcterms:modified>
</cp:coreProperties>
</file>