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6" r:id="rId2"/>
    <p:sldId id="552" r:id="rId3"/>
    <p:sldId id="553" r:id="rId4"/>
    <p:sldId id="554" r:id="rId5"/>
    <p:sldId id="555" r:id="rId6"/>
    <p:sldId id="556" r:id="rId7"/>
    <p:sldId id="573" r:id="rId8"/>
    <p:sldId id="557" r:id="rId9"/>
    <p:sldId id="558" r:id="rId10"/>
    <p:sldId id="559" r:id="rId11"/>
    <p:sldId id="561" r:id="rId12"/>
    <p:sldId id="562" r:id="rId13"/>
    <p:sldId id="563" r:id="rId14"/>
    <p:sldId id="588" r:id="rId15"/>
    <p:sldId id="587" r:id="rId16"/>
    <p:sldId id="566" r:id="rId17"/>
    <p:sldId id="574" r:id="rId18"/>
    <p:sldId id="580" r:id="rId19"/>
    <p:sldId id="576" r:id="rId20"/>
    <p:sldId id="581" r:id="rId21"/>
    <p:sldId id="578" r:id="rId22"/>
    <p:sldId id="579" r:id="rId23"/>
    <p:sldId id="568" r:id="rId24"/>
    <p:sldId id="569" r:id="rId25"/>
    <p:sldId id="570" r:id="rId26"/>
    <p:sldId id="571" r:id="rId27"/>
    <p:sldId id="582" r:id="rId28"/>
    <p:sldId id="583" r:id="rId29"/>
    <p:sldId id="584" r:id="rId30"/>
    <p:sldId id="585" r:id="rId31"/>
    <p:sldId id="586" r:id="rId32"/>
    <p:sldId id="572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95" d="100"/>
          <a:sy n="95" d="100"/>
        </p:scale>
        <p:origin x="1555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9" tIns="48661" rIns="97319" bIns="48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8" tIns="46983" rIns="92288" bIns="46983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0662" indent="-296408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5634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59887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4141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942E7F2-D702-4D6C-B875-F20700F709FD}" type="slidenum">
              <a:rPr lang="en-US" sz="1100" b="0">
                <a:solidFill>
                  <a:schemeClr val="tx1"/>
                </a:solidFill>
              </a:rPr>
              <a:pPr/>
              <a:t>32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3)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liluna.de/eclipse-junit-testing-tutorial.html" TargetMode="External"/><Relationship Id="rId2" Type="http://schemas.openxmlformats.org/officeDocument/2006/relationships/hyperlink" Target="http://open.ncsu.edu/se/tutorials/j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nit.org/" TargetMode="External"/><Relationship Id="rId5" Type="http://schemas.openxmlformats.org/officeDocument/2006/relationships/hyperlink" Target="http://www.clarkware.com/articles/JUnitPrimer.html" TargetMode="External"/><Relationship Id="rId4" Type="http://schemas.openxmlformats.org/officeDocument/2006/relationships/hyperlink" Target="http://www.diasparsoftware.com/template.php?content=jUnitStarterGuid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69" y="0"/>
            <a:ext cx="8229600" cy="3443357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i="1" dirty="0"/>
              <a:t>2nd edition</a:t>
            </a:r>
            <a:r>
              <a:rPr lang="en-US" sz="2800" dirty="0"/>
              <a:t>)</a:t>
            </a:r>
            <a:br>
              <a:rPr lang="en-US" dirty="0"/>
            </a:br>
            <a:r>
              <a:rPr lang="en-US" dirty="0"/>
              <a:t>Chapter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Automation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5479" y="3425825"/>
            <a:ext cx="6647793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dirty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dirty="0"/>
          </a:p>
          <a:p>
            <a:r>
              <a:rPr lang="en-US" b="0" dirty="0">
                <a:hlinkClick r:id="rId3"/>
              </a:rPr>
              <a:t>http://www.cs.gmu.edu/~offutt/softwaretest/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7586" y="6321425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Second version, 25 August 2013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ACC902-BAEF-4245-AD03-4F1A3B81C5C1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Tests for JUnit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/>
              <a:t>Need to use the methods of the </a:t>
            </a:r>
            <a:r>
              <a:rPr lang="en-US" dirty="0" err="1">
                <a:solidFill>
                  <a:schemeClr val="tx2"/>
                </a:solidFill>
              </a:rPr>
              <a:t>junit.framework.assert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javadoc</a:t>
            </a:r>
            <a:r>
              <a:rPr lang="en-US" dirty="0"/>
              <a:t> gives a complete description of its capabilities</a:t>
            </a:r>
          </a:p>
          <a:p>
            <a:r>
              <a:rPr lang="en-US" dirty="0"/>
              <a:t>Each test method checks a condition (</a:t>
            </a:r>
            <a:r>
              <a:rPr lang="en-US" dirty="0">
                <a:solidFill>
                  <a:schemeClr val="tx2"/>
                </a:solidFill>
              </a:rPr>
              <a:t>assertion</a:t>
            </a:r>
            <a:r>
              <a:rPr lang="en-US" dirty="0"/>
              <a:t>) and reports to the test runner whether the test failed or succeeded</a:t>
            </a:r>
          </a:p>
          <a:p>
            <a:r>
              <a:rPr lang="en-US" dirty="0"/>
              <a:t>The test runner uses the result to </a:t>
            </a:r>
            <a:r>
              <a:rPr lang="en-US" dirty="0">
                <a:solidFill>
                  <a:schemeClr val="tx2"/>
                </a:solidFill>
              </a:rPr>
              <a:t>report to the user</a:t>
            </a:r>
            <a:r>
              <a:rPr lang="en-US" dirty="0"/>
              <a:t> (in command line mode) or update the display (in an IDE)</a:t>
            </a:r>
          </a:p>
          <a:p>
            <a:r>
              <a:rPr lang="en-US" dirty="0"/>
              <a:t>All of the methods </a:t>
            </a:r>
            <a:r>
              <a:rPr lang="en-US" dirty="0">
                <a:solidFill>
                  <a:schemeClr val="tx2"/>
                </a:solidFill>
              </a:rPr>
              <a:t>return void</a:t>
            </a:r>
          </a:p>
          <a:p>
            <a:pPr>
              <a:spcBef>
                <a:spcPts val="600"/>
              </a:spcBef>
            </a:pPr>
            <a:r>
              <a:rPr lang="en-US" dirty="0"/>
              <a:t>A few representative methods of </a:t>
            </a:r>
            <a:r>
              <a:rPr lang="en-US" dirty="0" err="1">
                <a:solidFill>
                  <a:schemeClr val="tx2"/>
                </a:solidFill>
              </a:rPr>
              <a:t>junit.framework.assert</a:t>
            </a:r>
            <a:r>
              <a:rPr lang="en-US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i="1" dirty="0" err="1"/>
              <a:t>assertTrue</a:t>
            </a:r>
            <a:r>
              <a:rPr lang="en-US" i="1" dirty="0"/>
              <a:t> (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 err="1"/>
              <a:t>assertTrue</a:t>
            </a:r>
            <a:r>
              <a:rPr lang="en-US" i="1" dirty="0"/>
              <a:t> (String, 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/>
              <a:t>fail (String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771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365A76-C9A0-4215-8EBE-CA2A73BFC4F2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Write A Test Case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88900" y="828675"/>
            <a:ext cx="8966200" cy="5548313"/>
          </a:xfrm>
        </p:spPr>
        <p:txBody>
          <a:bodyPr/>
          <a:lstStyle/>
          <a:p>
            <a:r>
              <a:rPr lang="en-US" dirty="0"/>
              <a:t>You may occasionally see </a:t>
            </a:r>
            <a:r>
              <a:rPr lang="en-US" dirty="0">
                <a:solidFill>
                  <a:schemeClr val="tx2"/>
                </a:solidFill>
              </a:rPr>
              <a:t>old versions</a:t>
            </a:r>
            <a:r>
              <a:rPr lang="en-US" dirty="0"/>
              <a:t> of </a:t>
            </a:r>
            <a:r>
              <a:rPr lang="en-US" dirty="0" err="1"/>
              <a:t>JUnit</a:t>
            </a:r>
            <a:r>
              <a:rPr lang="en-US" dirty="0"/>
              <a:t> tests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Major change in syntax and features in </a:t>
            </a:r>
            <a:r>
              <a:rPr lang="en-US" sz="2000" dirty="0" err="1"/>
              <a:t>JUnit</a:t>
            </a:r>
            <a:r>
              <a:rPr lang="en-US" sz="2000" dirty="0"/>
              <a:t> 4.0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Backwards compatible (</a:t>
            </a:r>
            <a:r>
              <a:rPr lang="en-US" sz="2000" dirty="0" err="1"/>
              <a:t>JUnit</a:t>
            </a:r>
            <a:r>
              <a:rPr lang="en-US" sz="2000" dirty="0"/>
              <a:t> 3.X tests still work)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3.X</a:t>
            </a:r>
            <a:r>
              <a:rPr lang="en-US" dirty="0"/>
              <a:t> </a:t>
            </a:r>
          </a:p>
          <a:p>
            <a:pPr marL="914400" lvl="1" indent="-4572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junit.framework</a:t>
            </a:r>
            <a:r>
              <a:rPr lang="en-US" sz="2000" dirty="0"/>
              <a:t>.*</a:t>
            </a:r>
          </a:p>
          <a:p>
            <a:pPr marL="914400" lvl="1" indent="-4572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000" dirty="0"/>
              <a:t>extend </a:t>
            </a:r>
            <a:r>
              <a:rPr lang="en-US" sz="2000" dirty="0" err="1"/>
              <a:t>TestCase</a:t>
            </a:r>
            <a:endParaRPr lang="en-US" sz="2000" dirty="0"/>
          </a:p>
          <a:p>
            <a:pPr marL="914400" lvl="1" indent="-4572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000" dirty="0"/>
              <a:t>name the test methods with a prefix of ‘test’</a:t>
            </a:r>
          </a:p>
          <a:p>
            <a:pPr marL="914400" lvl="1" indent="-457200"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000" dirty="0"/>
              <a:t>validate conditions using one of the several assert methods</a:t>
            </a:r>
          </a:p>
          <a:p>
            <a:r>
              <a:rPr lang="en-US" dirty="0"/>
              <a:t>In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4.0</a:t>
            </a:r>
            <a:r>
              <a:rPr lang="en-US" dirty="0"/>
              <a:t> and later: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Do not extend from </a:t>
            </a:r>
            <a:r>
              <a:rPr lang="en-US" sz="2000" dirty="0" err="1"/>
              <a:t>Junit.framework.TestCase</a:t>
            </a:r>
            <a:endParaRPr lang="en-US" sz="2000" dirty="0"/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Do not prefix the test method with “test”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Use one of the assert methods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Run the test using JUnit4TestAdapter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sz="2000" dirty="0"/>
              <a:t>@NAME syntax introduced</a:t>
            </a:r>
          </a:p>
          <a:p>
            <a:r>
              <a:rPr lang="en-US" dirty="0"/>
              <a:t>We focus entirely on </a:t>
            </a:r>
            <a:r>
              <a:rPr lang="en-US" dirty="0" err="1"/>
              <a:t>JUnit</a:t>
            </a:r>
            <a:r>
              <a:rPr lang="en-US" dirty="0"/>
              <a:t> 4.X</a:t>
            </a:r>
          </a:p>
        </p:txBody>
      </p:sp>
    </p:spTree>
    <p:extLst>
      <p:ext uri="{BB962C8B-B14F-4D97-AF65-F5344CB8AC3E}">
        <p14:creationId xmlns:p14="http://schemas.microsoft.com/office/powerpoint/2010/main" val="15556380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009E22-5E3F-4558-B753-74EFB237A67A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Test Fixtures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968375"/>
            <a:ext cx="8966200" cy="5408613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test fixture</a:t>
            </a:r>
            <a:r>
              <a:rPr lang="en-US"/>
              <a:t> is the </a:t>
            </a:r>
            <a:r>
              <a:rPr lang="en-US" u="sng">
                <a:solidFill>
                  <a:schemeClr val="tx2"/>
                </a:solidFill>
              </a:rPr>
              <a:t>state</a:t>
            </a:r>
            <a:r>
              <a:rPr lang="en-US"/>
              <a:t> of the test</a:t>
            </a:r>
          </a:p>
          <a:p>
            <a:pPr lvl="1"/>
            <a:r>
              <a:rPr lang="en-US"/>
              <a:t>Objects and variables that are used by more than one test</a:t>
            </a:r>
          </a:p>
          <a:p>
            <a:pPr lvl="1"/>
            <a:r>
              <a:rPr lang="en-US"/>
              <a:t>Initializations (</a:t>
            </a:r>
            <a:r>
              <a:rPr lang="en-US" i="1"/>
              <a:t>prefix</a:t>
            </a:r>
            <a:r>
              <a:rPr lang="en-US"/>
              <a:t> values)</a:t>
            </a:r>
          </a:p>
          <a:p>
            <a:pPr lvl="1"/>
            <a:r>
              <a:rPr lang="en-US"/>
              <a:t>Reset values (</a:t>
            </a:r>
            <a:r>
              <a:rPr lang="en-US" i="1"/>
              <a:t>postfix</a:t>
            </a:r>
            <a:r>
              <a:rPr lang="en-US"/>
              <a:t> values)</a:t>
            </a:r>
          </a:p>
          <a:p>
            <a:r>
              <a:rPr lang="en-US"/>
              <a:t>Different tests can </a:t>
            </a:r>
            <a:r>
              <a:rPr lang="en-US">
                <a:solidFill>
                  <a:schemeClr val="tx2"/>
                </a:solidFill>
              </a:rPr>
              <a:t>use</a:t>
            </a:r>
            <a:r>
              <a:rPr lang="en-US"/>
              <a:t> the objects without sharing the state</a:t>
            </a:r>
          </a:p>
          <a:p>
            <a:r>
              <a:rPr lang="en-US"/>
              <a:t>Objects used in test fixtures should be declared as </a:t>
            </a:r>
            <a:r>
              <a:rPr lang="en-US">
                <a:solidFill>
                  <a:schemeClr val="tx2"/>
                </a:solidFill>
              </a:rPr>
              <a:t>instance variables</a:t>
            </a:r>
          </a:p>
          <a:p>
            <a:r>
              <a:rPr lang="en-US"/>
              <a:t>They should be initialized in a </a:t>
            </a:r>
            <a:r>
              <a:rPr lang="en-US">
                <a:solidFill>
                  <a:schemeClr val="tx2"/>
                </a:solidFill>
              </a:rPr>
              <a:t>@Before</a:t>
            </a:r>
            <a:r>
              <a:rPr lang="en-US"/>
              <a:t> method</a:t>
            </a:r>
          </a:p>
          <a:p>
            <a:r>
              <a:rPr lang="en-US"/>
              <a:t>Can be deallocated or reset in an </a:t>
            </a:r>
            <a:r>
              <a:rPr lang="en-US">
                <a:solidFill>
                  <a:schemeClr val="tx2"/>
                </a:solidFill>
              </a:rPr>
              <a:t>@After</a:t>
            </a:r>
            <a:r>
              <a:rPr lang="en-US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037963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F89207-6858-41FB-9EF0-7E0AAC8FCFC6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JUnit</a:t>
            </a:r>
            <a:r>
              <a:rPr lang="en-US" dirty="0"/>
              <a:t> Example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8" y="817563"/>
            <a:ext cx="4682692" cy="267765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Calc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static public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add (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return a + b;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60651" y="2507475"/>
            <a:ext cx="5363969" cy="415498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org.junit.Test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 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calcTest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@Test public void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testAdd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(“Calc sum incorrect”, 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5 ==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Calc.add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(2, 3));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52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87599-6790-49A5-A98D-A5149EC78A1B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</a:t>
            </a:r>
            <a:r>
              <a:rPr lang="tr-TR" dirty="0"/>
              <a:t> </a:t>
            </a:r>
            <a:r>
              <a:rPr lang="en-US" dirty="0"/>
              <a:t>Min</a:t>
            </a:r>
            <a:r>
              <a:rPr lang="tr-TR" dirty="0"/>
              <a:t> </a:t>
            </a:r>
            <a:r>
              <a:rPr lang="en-US" dirty="0"/>
              <a:t>C</a:t>
            </a:r>
            <a:r>
              <a:rPr lang="tr-TR" dirty="0"/>
              <a:t>lass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6477" y="870514"/>
            <a:ext cx="8121445" cy="424731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Min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/**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Returns the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mininum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element in a list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list Comparable list of elements to search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@return the minimum element in the list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null or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        if any list elements are null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ClassCastException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elements are not mutually comparable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empty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*/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…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607" y="874680"/>
            <a:ext cx="836725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&lt;T extends Comparable&lt;? super T&gt;&gt; T min (List&lt;? extends T&gt; list)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list.size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== 0)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throw new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Iterator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 extends T&gt;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list.iterator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T result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(result == null) throw new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while (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itr.hasNext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   // throws NPE, CCE as needed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T comp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if (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comp.compareTo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(result) &lt; 0)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result = comp;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   }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return result;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283556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tr-TR" dirty="0"/>
              <a:t>Test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0" y="829994"/>
            <a:ext cx="3835985" cy="1083212"/>
          </a:xfrm>
        </p:spPr>
        <p:txBody>
          <a:bodyPr/>
          <a:lstStyle/>
          <a:p>
            <a:r>
              <a:rPr lang="en-US" b="1" dirty="0"/>
              <a:t>Standard imports for all </a:t>
            </a:r>
            <a:r>
              <a:rPr lang="en-US" b="1" dirty="0" err="1"/>
              <a:t>JUnit</a:t>
            </a:r>
            <a:r>
              <a:rPr lang="en-US" b="1" dirty="0"/>
              <a:t> classes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68503" y="844550"/>
            <a:ext cx="5091145" cy="92333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140" y="2107809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fixture and pre-test setup method (prefix)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140" y="4679851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Post test teardown method (postfix)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8878" y="2094564"/>
            <a:ext cx="5100771" cy="230832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List&lt;String&gt; list;   // Test fixture</a:t>
            </a: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Set up - Called before every test method.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@Before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setUp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list = new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68503" y="4683125"/>
            <a:ext cx="5052644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Tear down - Called after every test method.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@After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tearDown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  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list = null;   // redundant in this example!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 </a:t>
            </a:r>
            <a:r>
              <a:rPr lang="tr-TR" sz="3200" dirty="0"/>
              <a:t>Test</a:t>
            </a:r>
            <a:r>
              <a:rPr lang="en-US" sz="3200" dirty="0"/>
              <a:t> </a:t>
            </a:r>
            <a:r>
              <a:rPr lang="tr-TR" sz="3200" dirty="0"/>
              <a:t>Case</a:t>
            </a:r>
            <a:r>
              <a:rPr lang="en-US" sz="3200" dirty="0"/>
              <a:t>s: </a:t>
            </a:r>
            <a:r>
              <a:rPr lang="en-US" sz="3200" dirty="0" err="1"/>
              <a:t>NullPointerException</a:t>
            </a:r>
            <a:endParaRPr lang="en-US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5" y="916289"/>
            <a:ext cx="4759325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</a:rPr>
              <a:t>@Test public void </a:t>
            </a:r>
            <a:r>
              <a:rPr lang="en-US" sz="1800" dirty="0" err="1">
                <a:latin typeface="Arial Unicode MS" pitchFamily="34" charset="-128"/>
              </a:rPr>
              <a:t>testForNullList</a:t>
            </a:r>
            <a:r>
              <a:rPr lang="en-US" sz="1800" dirty="0">
                <a:latin typeface="Arial Unicode MS" pitchFamily="34" charset="-128"/>
              </a:rPr>
              <a:t>()</a:t>
            </a:r>
          </a:p>
          <a:p>
            <a:r>
              <a:rPr lang="en-US" sz="1800" dirty="0">
                <a:latin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</a:rPr>
              <a:t>   list = null;</a:t>
            </a:r>
          </a:p>
          <a:p>
            <a:r>
              <a:rPr lang="en-US" sz="1800" dirty="0">
                <a:latin typeface="Arial Unicode MS" pitchFamily="34" charset="-128"/>
              </a:rPr>
              <a:t>   try {</a:t>
            </a:r>
          </a:p>
          <a:p>
            <a:r>
              <a:rPr lang="en-US" sz="1800" dirty="0">
                <a:latin typeface="Arial Unicode MS" pitchFamily="34" charset="-128"/>
              </a:rPr>
              <a:t>       </a:t>
            </a:r>
            <a:r>
              <a:rPr lang="en-US" sz="1800" dirty="0" err="1">
                <a:latin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</a:rPr>
              <a:t>   } catch (</a:t>
            </a:r>
            <a:r>
              <a:rPr lang="en-US" sz="1800" dirty="0" err="1">
                <a:latin typeface="Arial Unicode MS" pitchFamily="34" charset="-128"/>
              </a:rPr>
              <a:t>NullPointerException</a:t>
            </a:r>
            <a:r>
              <a:rPr lang="en-US" sz="1800" dirty="0">
                <a:latin typeface="Arial Unicode MS" pitchFamily="34" charset="-128"/>
              </a:rPr>
              <a:t> e) {</a:t>
            </a:r>
          </a:p>
          <a:p>
            <a:r>
              <a:rPr lang="en-US" sz="1800" dirty="0">
                <a:latin typeface="Arial Unicode MS" pitchFamily="34" charset="-128"/>
              </a:rPr>
              <a:t>        return;</a:t>
            </a:r>
          </a:p>
          <a:p>
            <a:r>
              <a:rPr lang="en-US" sz="1800" dirty="0">
                <a:latin typeface="Arial Unicode MS" pitchFamily="34" charset="-128"/>
              </a:rPr>
              <a:t>   }</a:t>
            </a:r>
          </a:p>
          <a:p>
            <a:r>
              <a:rPr lang="en-US" sz="1800" dirty="0">
                <a:latin typeface="Arial Unicode MS" pitchFamily="34" charset="-128"/>
              </a:rPr>
              <a:t>   fail (“</a:t>
            </a:r>
            <a:r>
              <a:rPr lang="en-US" sz="1800" dirty="0" err="1">
                <a:latin typeface="Arial Unicode MS" pitchFamily="34" charset="-128"/>
              </a:rPr>
              <a:t>NullPointerException</a:t>
            </a:r>
            <a:r>
              <a:rPr lang="en-US" sz="1800" dirty="0">
                <a:latin typeface="Arial Unicode MS" pitchFamily="34" charset="-128"/>
              </a:rPr>
              <a:t> expected”);</a:t>
            </a:r>
          </a:p>
          <a:p>
            <a:r>
              <a:rPr lang="en-US" sz="1800" dirty="0">
                <a:latin typeface="Arial Unicode MS" pitchFamily="34" charset="-128"/>
              </a:rPr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969369" y="2262078"/>
            <a:ext cx="5001377" cy="20313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@Test(expected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testForNullElement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7325" y="3940375"/>
            <a:ext cx="350615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test uses the </a:t>
            </a:r>
            <a:r>
              <a:rPr lang="en-US" dirty="0">
                <a:solidFill>
                  <a:schemeClr val="tx2"/>
                </a:solidFill>
                <a:latin typeface="Gill Sans MT" pitchFamily="34" charset="0"/>
              </a:rPr>
              <a:t>fail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assertion 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831256"/>
            <a:ext cx="3946150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test decorates the </a:t>
            </a:r>
            <a:r>
              <a:rPr lang="en-US" dirty="0">
                <a:solidFill>
                  <a:schemeClr val="tx2"/>
                </a:solidFill>
                <a:latin typeface="Gill Sans MT" pitchFamily="34" charset="0"/>
              </a:rPr>
              <a:t>@Test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annotation with the class of the exception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1330" y="5362860"/>
            <a:ext cx="3409899" cy="1015663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test catches an easily overlooked special case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978994" y="4657942"/>
            <a:ext cx="5001377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@Test(expected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testForSoloNullElement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</a:t>
            </a:r>
            <a:r>
              <a:rPr lang="tr-TR" dirty="0"/>
              <a:t>Test</a:t>
            </a:r>
            <a:r>
              <a:rPr lang="en-US" dirty="0"/>
              <a:t> </a:t>
            </a:r>
            <a:r>
              <a:rPr lang="tr-TR" dirty="0"/>
              <a:t>Case</a:t>
            </a:r>
            <a:r>
              <a:rPr lang="en-US" dirty="0"/>
              <a:t>s for Min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5" y="926799"/>
            <a:ext cx="4851132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</a:rPr>
              <a:t>@Test(expected = </a:t>
            </a:r>
            <a:r>
              <a:rPr lang="en-US" sz="1800" dirty="0" err="1">
                <a:latin typeface="Arial Unicode MS" pitchFamily="34" charset="-128"/>
              </a:rPr>
              <a:t>ClassCastException.class</a:t>
            </a:r>
            <a:r>
              <a:rPr lang="en-US" sz="1800" dirty="0">
                <a:latin typeface="Arial Unicode MS" pitchFamily="34" charset="-128"/>
              </a:rPr>
              <a:t>)</a:t>
            </a:r>
          </a:p>
          <a:p>
            <a:r>
              <a:rPr lang="en-US" sz="1800" dirty="0">
                <a:latin typeface="Arial Unicode MS" pitchFamily="34" charset="-128"/>
              </a:rPr>
              <a:t>@</a:t>
            </a:r>
            <a:r>
              <a:rPr lang="en-US" sz="1800" dirty="0" err="1">
                <a:latin typeface="Arial Unicode MS" pitchFamily="34" charset="-128"/>
              </a:rPr>
              <a:t>SuppressWarnings</a:t>
            </a:r>
            <a:r>
              <a:rPr lang="en-US" sz="1800" dirty="0">
                <a:latin typeface="Arial Unicode MS" pitchFamily="34" charset="-128"/>
              </a:rPr>
              <a:t>("unchecked")</a:t>
            </a:r>
          </a:p>
          <a:p>
            <a:r>
              <a:rPr lang="en-US" sz="1800" dirty="0">
                <a:latin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</a:rPr>
              <a:t>testMutuallyIncomparable</a:t>
            </a:r>
            <a:r>
              <a:rPr lang="en-US" sz="1800" dirty="0">
                <a:latin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</a:rPr>
              <a:t>   List </a:t>
            </a:r>
            <a:r>
              <a:rPr lang="en-US" sz="1800" dirty="0" err="1">
                <a:latin typeface="Arial Unicode MS" pitchFamily="34" charset="-128"/>
              </a:rPr>
              <a:t>list</a:t>
            </a:r>
            <a:r>
              <a:rPr lang="en-US" sz="1800" dirty="0">
                <a:latin typeface="Arial Unicode MS" pitchFamily="34" charset="-128"/>
              </a:rPr>
              <a:t> = new </a:t>
            </a:r>
            <a:r>
              <a:rPr lang="en-US" sz="1800" dirty="0" err="1">
                <a:latin typeface="Arial Unicode MS" pitchFamily="34" charset="-128"/>
              </a:rPr>
              <a:t>ArrayList</a:t>
            </a:r>
            <a:r>
              <a:rPr lang="en-US" sz="1800" dirty="0">
                <a:latin typeface="Arial Unicode MS" pitchFamily="34" charset="-128"/>
              </a:rPr>
              <a:t>();</a:t>
            </a:r>
          </a:p>
          <a:p>
            <a:r>
              <a:rPr lang="en-US" sz="1800" dirty="0">
                <a:latin typeface="Arial Unicode MS" pitchFamily="34" charset="-128"/>
              </a:rPr>
              <a:t>   </a:t>
            </a:r>
            <a:r>
              <a:rPr lang="en-US" sz="1800" dirty="0" err="1">
                <a:latin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</a:rPr>
              <a:t> ("cat");</a:t>
            </a:r>
          </a:p>
          <a:p>
            <a:r>
              <a:rPr lang="en-US" sz="1800" dirty="0">
                <a:latin typeface="Arial Unicode MS" pitchFamily="34" charset="-128"/>
              </a:rPr>
              <a:t>   </a:t>
            </a:r>
            <a:r>
              <a:rPr lang="en-US" sz="1800" dirty="0" err="1">
                <a:latin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</a:rPr>
              <a:t> ("dog");</a:t>
            </a:r>
          </a:p>
          <a:p>
            <a:r>
              <a:rPr lang="en-US" sz="1800" dirty="0">
                <a:latin typeface="Arial Unicode MS" pitchFamily="34" charset="-128"/>
              </a:rPr>
              <a:t>   </a:t>
            </a:r>
            <a:r>
              <a:rPr lang="en-US" sz="1800" dirty="0" err="1">
                <a:latin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</a:rPr>
              <a:t> (1);</a:t>
            </a:r>
          </a:p>
          <a:p>
            <a:r>
              <a:rPr lang="en-US" sz="1800" dirty="0">
                <a:latin typeface="Arial Unicode MS" pitchFamily="34" charset="-128"/>
              </a:rPr>
              <a:t>   </a:t>
            </a:r>
            <a:r>
              <a:rPr lang="en-US" sz="1800" dirty="0" err="1">
                <a:latin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</a:rPr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60834" y="1868219"/>
            <a:ext cx="5909913" cy="147732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@Test(expected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IllegalArgumentException.class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testEmptyList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Min.min(list);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7325" y="3940375"/>
            <a:ext cx="2726507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Note that Java generics don’t prevent clients from using raw types!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925846"/>
            <a:ext cx="387191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Special case: Testing for the empty list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59883" y="5415410"/>
            <a:ext cx="2714324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Finally! A couple of “Happy Path” tests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031960" y="1857677"/>
            <a:ext cx="5986913" cy="452431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testSingleElement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("Single Element List",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("cat"));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testDoubleElement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("dog");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("Double Element List",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("cat"));</a:t>
            </a:r>
          </a:p>
          <a:p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err="1"/>
              <a:t>JUnit</a:t>
            </a:r>
            <a:r>
              <a:rPr lang="en-US" dirty="0"/>
              <a:t>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Problem:  Testing a function multiple times with similar values</a:t>
            </a:r>
          </a:p>
          <a:p>
            <a:pPr lvl="1"/>
            <a:r>
              <a:rPr lang="en-US" sz="2400" dirty="0"/>
              <a:t>How to avoid test code bloat?</a:t>
            </a:r>
          </a:p>
          <a:p>
            <a:r>
              <a:rPr lang="en-US" sz="2800" dirty="0"/>
              <a:t>Simple example: Adding two numbers</a:t>
            </a:r>
          </a:p>
          <a:p>
            <a:pPr lvl="1"/>
            <a:r>
              <a:rPr lang="en-US" sz="2400" dirty="0"/>
              <a:t>Adding a given pair of numbers is just like adding any other pair</a:t>
            </a:r>
          </a:p>
          <a:p>
            <a:pPr lvl="1"/>
            <a:r>
              <a:rPr lang="en-US" sz="2400" dirty="0"/>
              <a:t>You really only want to write one test</a:t>
            </a:r>
          </a:p>
          <a:p>
            <a:r>
              <a:rPr lang="en-US" sz="2800" dirty="0"/>
              <a:t>Data-driven unit tests call constructor for each logical set of data values</a:t>
            </a:r>
          </a:p>
          <a:p>
            <a:pPr lvl="1"/>
            <a:r>
              <a:rPr lang="en-US" sz="2400" dirty="0"/>
              <a:t>Same tests are then run on each set of data values</a:t>
            </a:r>
          </a:p>
          <a:p>
            <a:pPr lvl="1"/>
            <a:r>
              <a:rPr lang="en-US" sz="2400" dirty="0"/>
              <a:t>Collection of data values defined by method tagged with @Parameters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0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70128-8402-45B6-8E88-66AC68E17A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</a:t>
            </a:r>
            <a:r>
              <a:rPr lang="en-US" sz="3200" dirty="0" err="1"/>
              <a:t>JUnit</a:t>
            </a:r>
            <a:r>
              <a:rPr lang="en-US" sz="3200" dirty="0"/>
              <a:t> </a:t>
            </a:r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-D</a:t>
            </a:r>
            <a:r>
              <a:rPr lang="en-US" sz="3200" dirty="0"/>
              <a:t>riven </a:t>
            </a:r>
            <a:r>
              <a:rPr lang="en-US" dirty="0"/>
              <a:t>Unit Test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2712" y="856648"/>
            <a:ext cx="846296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i</a:t>
            </a:r>
            <a:r>
              <a:rPr lang="en-US" sz="1800" dirty="0"/>
              <a:t>mport </a:t>
            </a:r>
            <a:r>
              <a:rPr lang="en-US" sz="1800" dirty="0" err="1"/>
              <a:t>org.junit</a:t>
            </a:r>
            <a:r>
              <a:rPr lang="en-US" sz="1800" dirty="0"/>
              <a:t>.*;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org.junit.runner.RunWith</a:t>
            </a:r>
            <a:r>
              <a:rPr lang="en-US" sz="1800" dirty="0"/>
              <a:t>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org.junit.runners.Parameterized</a:t>
            </a:r>
            <a:r>
              <a:rPr lang="en-US" sz="1800" dirty="0"/>
              <a:t>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org.junit.runners.Parameterized.Parameters</a:t>
            </a:r>
            <a:r>
              <a:rPr lang="en-US" sz="1800" dirty="0"/>
              <a:t>;</a:t>
            </a:r>
          </a:p>
          <a:p>
            <a:r>
              <a:rPr lang="en-US" sz="1800" dirty="0"/>
              <a:t>import static </a:t>
            </a:r>
            <a:r>
              <a:rPr lang="en-US" sz="1800" dirty="0" err="1"/>
              <a:t>org.junit.Assert</a:t>
            </a:r>
            <a:r>
              <a:rPr lang="en-US" sz="1800" dirty="0"/>
              <a:t>.*;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</a:t>
            </a:r>
            <a:r>
              <a:rPr lang="en-US" sz="1800" dirty="0"/>
              <a:t>.*;</a:t>
            </a:r>
          </a:p>
          <a:p>
            <a:endParaRPr lang="en-US" sz="1800" dirty="0"/>
          </a:p>
          <a:p>
            <a:r>
              <a:rPr lang="en-US" sz="1800" dirty="0"/>
              <a:t>@</a:t>
            </a:r>
            <a:r>
              <a:rPr lang="en-US" sz="1800" dirty="0" err="1"/>
              <a:t>RunWith</a:t>
            </a:r>
            <a:r>
              <a:rPr lang="en-US" sz="1800"/>
              <a:t> (</a:t>
            </a:r>
            <a:r>
              <a:rPr lang="en-US" sz="1800" dirty="0" err="1"/>
              <a:t>Parameterized.class</a:t>
            </a:r>
            <a:r>
              <a:rPr lang="en-US" sz="1800" dirty="0"/>
              <a:t>)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DataDrivenCalcTest</a:t>
            </a:r>
            <a:endParaRPr lang="en-US" sz="1800" dirty="0"/>
          </a:p>
          <a:p>
            <a:r>
              <a:rPr lang="en-US" sz="1800" dirty="0"/>
              <a:t>{  public </a:t>
            </a:r>
            <a:r>
              <a:rPr lang="en-US" sz="1800" dirty="0" err="1"/>
              <a:t>int</a:t>
            </a:r>
            <a:r>
              <a:rPr lang="en-US" sz="1800" dirty="0"/>
              <a:t> a, b, sum;</a:t>
            </a:r>
          </a:p>
          <a:p>
            <a:endParaRPr lang="en-US" sz="1800" dirty="0"/>
          </a:p>
          <a:p>
            <a:r>
              <a:rPr lang="en-US" sz="1800" dirty="0"/>
              <a:t>   public </a:t>
            </a:r>
            <a:r>
              <a:rPr lang="en-US" sz="1800" dirty="0" err="1"/>
              <a:t>DataDrivenCalcTest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b, </a:t>
            </a:r>
            <a:r>
              <a:rPr lang="en-US" sz="1800" dirty="0" err="1"/>
              <a:t>int</a:t>
            </a:r>
            <a:r>
              <a:rPr lang="en-US" sz="1800" dirty="0"/>
              <a:t> sum)</a:t>
            </a:r>
          </a:p>
          <a:p>
            <a:r>
              <a:rPr lang="en-US" sz="1800" dirty="0"/>
              <a:t>   { </a:t>
            </a:r>
            <a:r>
              <a:rPr lang="en-US" sz="1800" dirty="0" err="1"/>
              <a:t>this.a</a:t>
            </a:r>
            <a:r>
              <a:rPr lang="en-US" sz="1800" dirty="0"/>
              <a:t> = a; </a:t>
            </a:r>
            <a:r>
              <a:rPr lang="en-US" sz="1800" dirty="0" err="1"/>
              <a:t>this.b</a:t>
            </a:r>
            <a:r>
              <a:rPr lang="en-US" sz="1800" dirty="0"/>
              <a:t> = b; this.sum = sum; }</a:t>
            </a:r>
          </a:p>
          <a:p>
            <a:endParaRPr lang="en-US" sz="1800" dirty="0"/>
          </a:p>
          <a:p>
            <a:r>
              <a:rPr lang="en-US" sz="1800" dirty="0"/>
              <a:t>  @Parameters public static Collection&lt;Object[]&gt; parameters()</a:t>
            </a:r>
          </a:p>
          <a:p>
            <a:r>
              <a:rPr lang="en-US" sz="1800" dirty="0"/>
              <a:t>  { return </a:t>
            </a:r>
            <a:r>
              <a:rPr lang="en-US" sz="1800" dirty="0" err="1"/>
              <a:t>Arrays.asList</a:t>
            </a:r>
            <a:r>
              <a:rPr lang="en-US" sz="1800" dirty="0"/>
              <a:t> (new Object [][] {{1, 1, 2}, {2, 3, 5}}); }</a:t>
            </a:r>
          </a:p>
          <a:p>
            <a:endParaRPr lang="en-US" sz="1800" dirty="0"/>
          </a:p>
          <a:p>
            <a:r>
              <a:rPr lang="en-US" sz="1800" dirty="0"/>
              <a:t>  @Test public void </a:t>
            </a:r>
            <a:r>
              <a:rPr lang="en-US" sz="1800" dirty="0" err="1"/>
              <a:t>additionTest</a:t>
            </a:r>
            <a:r>
              <a:rPr lang="en-US" sz="1800" dirty="0"/>
              <a:t>()</a:t>
            </a:r>
          </a:p>
          <a:p>
            <a:r>
              <a:rPr lang="en-US" sz="1800" dirty="0"/>
              <a:t>  { </a:t>
            </a:r>
            <a:r>
              <a:rPr lang="en-US" sz="1800" dirty="0" err="1"/>
              <a:t>assertTrue</a:t>
            </a:r>
            <a:r>
              <a:rPr lang="en-US" sz="1800" dirty="0"/>
              <a:t> ("Addition Test", sum == </a:t>
            </a:r>
            <a:r>
              <a:rPr lang="en-US" sz="1800" dirty="0" err="1"/>
              <a:t>Calc.add</a:t>
            </a:r>
            <a:r>
              <a:rPr lang="en-US" sz="1800" dirty="0"/>
              <a:t> (</a:t>
            </a:r>
            <a:r>
              <a:rPr lang="en-US" sz="1800" dirty="0" err="1"/>
              <a:t>a,b</a:t>
            </a:r>
            <a:r>
              <a:rPr lang="en-US" sz="1800" dirty="0"/>
              <a:t>)); }</a:t>
            </a:r>
          </a:p>
          <a:p>
            <a:r>
              <a:rPr lang="en-US" sz="1800" dirty="0"/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3275635"/>
            <a:ext cx="8966200" cy="3285586"/>
          </a:xfrm>
        </p:spPr>
        <p:txBody>
          <a:bodyPr/>
          <a:lstStyle/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cost</a:t>
            </a:r>
          </a:p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human error</a:t>
            </a:r>
          </a:p>
          <a:p>
            <a:r>
              <a:rPr lang="en-US" sz="2800" dirty="0"/>
              <a:t>Reduces </a:t>
            </a:r>
            <a:r>
              <a:rPr lang="en-US" sz="2800" dirty="0">
                <a:solidFill>
                  <a:schemeClr val="tx2"/>
                </a:solidFill>
              </a:rPr>
              <a:t>variance</a:t>
            </a:r>
            <a:r>
              <a:rPr lang="en-US" sz="2800" dirty="0"/>
              <a:t> in test quality from different individuals</a:t>
            </a:r>
          </a:p>
          <a:p>
            <a:r>
              <a:rPr lang="en-US" sz="2800" dirty="0"/>
              <a:t>Significantly reduces the cost of </a:t>
            </a:r>
            <a:r>
              <a:rPr lang="en-US" sz="2800" dirty="0">
                <a:solidFill>
                  <a:schemeClr val="tx2"/>
                </a:solidFill>
              </a:rPr>
              <a:t>regression</a:t>
            </a:r>
            <a:r>
              <a:rPr lang="en-US" sz="2800" dirty="0"/>
              <a:t>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9918" y="1108295"/>
            <a:ext cx="8727311" cy="1815882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use of software to control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execution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comparison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actual outcomes to predicted outcomes,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setting up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 preconditions, and other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control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and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reporting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88977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Tests with Parameters</a:t>
            </a:r>
            <a:r>
              <a:rPr lang="en-US" sz="2800" dirty="0"/>
              <a:t>: </a:t>
            </a:r>
            <a:r>
              <a:rPr lang="en-US" sz="3200" dirty="0" err="1"/>
              <a:t>JUnit</a:t>
            </a:r>
            <a:r>
              <a:rPr lang="en-US" sz="3200" dirty="0"/>
              <a:t>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761345"/>
          </a:xfrm>
        </p:spPr>
        <p:txBody>
          <a:bodyPr/>
          <a:lstStyle/>
          <a:p>
            <a:r>
              <a:rPr lang="en-US" sz="2800" dirty="0"/>
              <a:t>Unit tests can have actual parameters</a:t>
            </a:r>
          </a:p>
          <a:p>
            <a:pPr lvl="1"/>
            <a:r>
              <a:rPr lang="en-US" dirty="0"/>
              <a:t>So far, we’ve only seen </a:t>
            </a:r>
            <a:r>
              <a:rPr lang="en-US" dirty="0" err="1"/>
              <a:t>parameterless</a:t>
            </a:r>
            <a:r>
              <a:rPr lang="en-US" dirty="0"/>
              <a:t> test methods</a:t>
            </a:r>
          </a:p>
          <a:p>
            <a:r>
              <a:rPr lang="en-US" sz="2800" dirty="0"/>
              <a:t>Contract model: Assume, act, Assert</a:t>
            </a:r>
          </a:p>
          <a:p>
            <a:pPr lvl="1"/>
            <a:r>
              <a:rPr lang="en-US" dirty="0"/>
              <a:t>Assumptions (preconditions) limit values appropriately</a:t>
            </a:r>
          </a:p>
          <a:p>
            <a:pPr lvl="1"/>
            <a:r>
              <a:rPr lang="en-US" dirty="0"/>
              <a:t>Action performs activity under scrutiny</a:t>
            </a:r>
          </a:p>
          <a:p>
            <a:pPr lvl="1"/>
            <a:r>
              <a:rPr lang="en-US" dirty="0"/>
              <a:t>Assertions (</a:t>
            </a:r>
            <a:r>
              <a:rPr lang="en-US" dirty="0" err="1"/>
              <a:t>postconditions</a:t>
            </a:r>
            <a:r>
              <a:rPr lang="en-US" dirty="0"/>
              <a:t>) check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1475" y="3686175"/>
            <a:ext cx="847566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@Theory public void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removeThenAddDoesNotChangeSet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Set&lt;String&gt; set, String string) 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                      // Parameters!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assumeTrue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set.contains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(string)) ;                       // Assume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Set&lt;String&gt; copy =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&lt;String&gt;(set);     // Act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copy.remove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(string);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copy.add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(string);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set.equals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(copy));                               // Assert // 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99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06968-A15A-4C4C-9D41-C363DD435C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46951"/>
          </a:xfrm>
        </p:spPr>
        <p:txBody>
          <a:bodyPr/>
          <a:lstStyle/>
          <a:p>
            <a:r>
              <a:rPr lang="en-US" dirty="0"/>
              <a:t>Question: Where Does The Data Come From?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9" y="854075"/>
            <a:ext cx="8821821" cy="5503863"/>
          </a:xfrm>
        </p:spPr>
        <p:txBody>
          <a:bodyPr/>
          <a:lstStyle/>
          <a:p>
            <a:r>
              <a:rPr lang="en-US" sz="2800" dirty="0"/>
              <a:t>Answer:</a:t>
            </a:r>
          </a:p>
          <a:p>
            <a:pPr lvl="1"/>
            <a:r>
              <a:rPr lang="en-US" dirty="0"/>
              <a:t>All combinations of values from @</a:t>
            </a:r>
            <a:r>
              <a:rPr lang="en-US" dirty="0" err="1"/>
              <a:t>DataPoint</a:t>
            </a:r>
            <a:r>
              <a:rPr lang="en-US" dirty="0"/>
              <a:t> annotations where assume clause is true</a:t>
            </a:r>
          </a:p>
          <a:p>
            <a:pPr lvl="1"/>
            <a:r>
              <a:rPr lang="en-US" dirty="0"/>
              <a:t>Four (of nine) combinations in this particular case</a:t>
            </a:r>
          </a:p>
          <a:p>
            <a:pPr lvl="1"/>
            <a:r>
              <a:rPr lang="en-US" dirty="0"/>
              <a:t>Note:  @</a:t>
            </a:r>
            <a:r>
              <a:rPr lang="en-US" dirty="0" err="1"/>
              <a:t>DataPoint</a:t>
            </a:r>
            <a:r>
              <a:rPr lang="en-US" dirty="0"/>
              <a:t> format is an array</a:t>
            </a:r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9435" y="3087955"/>
            <a:ext cx="8475663" cy="34163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String[] string = {"ant", "bat", "cat"};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Set[] sets = 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("ant", "bat")),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(“bat", “cat", “dog“, “elk”)),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(“Snap”, “Crackle”, “Pop"))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0EBAE-B4A4-4ACD-8598-99F8E48827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Theories Need </a:t>
            </a:r>
            <a:r>
              <a:rPr lang="en-US" dirty="0" err="1"/>
              <a:t>BoilerPlate</a:t>
            </a:r>
            <a:endParaRPr lang="en-US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854075"/>
            <a:ext cx="8356600" cy="4897438"/>
          </a:xfrm>
        </p:spPr>
        <p:txBody>
          <a:bodyPr/>
          <a:lstStyle/>
          <a:p>
            <a:pPr lvl="1">
              <a:buFontTx/>
              <a:buNone/>
            </a:pPr>
            <a:endParaRPr 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838" y="879475"/>
            <a:ext cx="8475662" cy="532453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org.junit.runner.RunWith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org.junit.Assume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org.junit.experimental.theories.Theories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RunWith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Theories.class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SetTheoryTest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…  // See Earlier Slides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7F0555-5087-4D60-BDC1-94636290460A}" type="slidenum">
              <a:rPr 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from a Command Line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2214563"/>
            <a:ext cx="8966200" cy="2408237"/>
          </a:xfrm>
        </p:spPr>
        <p:txBody>
          <a:bodyPr/>
          <a:lstStyle/>
          <a:p>
            <a:r>
              <a:rPr lang="en-US" dirty="0"/>
              <a:t>This is all we need to run </a:t>
            </a:r>
            <a:r>
              <a:rPr lang="en-US" dirty="0" err="1"/>
              <a:t>JUnit</a:t>
            </a:r>
            <a:r>
              <a:rPr lang="en-US" dirty="0"/>
              <a:t> in an </a:t>
            </a:r>
            <a:r>
              <a:rPr lang="en-US" dirty="0">
                <a:solidFill>
                  <a:schemeClr val="tx2"/>
                </a:solidFill>
              </a:rPr>
              <a:t>IDE</a:t>
            </a:r>
            <a:r>
              <a:rPr lang="en-US" dirty="0"/>
              <a:t> (like Eclipse)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dirty="0">
                <a:solidFill>
                  <a:schemeClr val="tx2"/>
                </a:solidFill>
              </a:rPr>
              <a:t>main()</a:t>
            </a:r>
            <a:r>
              <a:rPr lang="en-US" dirty="0"/>
              <a:t> for command line execution …</a:t>
            </a:r>
          </a:p>
        </p:txBody>
      </p:sp>
    </p:spTree>
    <p:extLst>
      <p:ext uri="{BB962C8B-B14F-4D97-AF65-F5344CB8AC3E}">
        <p14:creationId xmlns:p14="http://schemas.microsoft.com/office/powerpoint/2010/main" val="10406649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87906-FB0D-4B17-9808-1AAEA166E1A0}" type="slidenum">
              <a:rPr lang="en-US" sz="900" b="0" smtClean="0">
                <a:solidFill>
                  <a:schemeClr val="tx1"/>
                </a:solidFill>
              </a:rPr>
              <a:pPr/>
              <a:t>24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AllTests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9788" y="813963"/>
            <a:ext cx="7462837" cy="57531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org.junit.runner.RunWith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org.junit.runners.Suite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junit.framework.JUnit4TestAdapter;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// This section declares all of the test classes in the program.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RunWith</a:t>
            </a:r>
            <a:r>
              <a:rPr lang="en-US" sz="1600" dirty="0">
                <a:latin typeface="Arial Unicode MS" pitchFamily="34" charset="-128"/>
              </a:rPr>
              <a:t> (</a:t>
            </a:r>
            <a:r>
              <a:rPr lang="en-US" sz="1600" dirty="0" err="1">
                <a:latin typeface="Arial Unicode MS" pitchFamily="34" charset="-128"/>
              </a:rPr>
              <a:t>Suite.class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Suite.SuiteClasses</a:t>
            </a:r>
            <a:r>
              <a:rPr lang="en-US" sz="1600" dirty="0">
                <a:latin typeface="Arial Unicode MS" pitchFamily="34" charset="-128"/>
              </a:rPr>
              <a:t> ({ </a:t>
            </a:r>
            <a:r>
              <a:rPr lang="en-US" sz="1600" dirty="0" err="1">
                <a:latin typeface="Arial Unicode MS" pitchFamily="34" charset="-128"/>
              </a:rPr>
              <a:t>StackTest.class</a:t>
            </a:r>
            <a:r>
              <a:rPr lang="en-US" sz="1600" dirty="0">
                <a:latin typeface="Arial Unicode MS" pitchFamily="34" charset="-128"/>
              </a:rPr>
              <a:t> })  // Add test classes here.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public class </a:t>
            </a:r>
            <a:r>
              <a:rPr lang="en-US" sz="1600" dirty="0" err="1">
                <a:latin typeface="Arial Unicode MS" pitchFamily="34" charset="-128"/>
              </a:rPr>
              <a:t>AllTests</a:t>
            </a:r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{</a:t>
            </a:r>
          </a:p>
          <a:p>
            <a:r>
              <a:rPr lang="en-US" sz="1600" dirty="0">
                <a:latin typeface="Arial Unicode MS" pitchFamily="34" charset="-128"/>
              </a:rPr>
              <a:t>    // Execution begins in main(). This test class executes a</a:t>
            </a:r>
          </a:p>
          <a:p>
            <a:r>
              <a:rPr lang="en-US" sz="1600" dirty="0">
                <a:latin typeface="Arial Unicode MS" pitchFamily="34" charset="-128"/>
              </a:rPr>
              <a:t>    // test runner that tells the tester if any fail.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void main (String[] </a:t>
            </a:r>
            <a:r>
              <a:rPr lang="en-US" sz="1600" dirty="0" err="1">
                <a:latin typeface="Arial Unicode MS" pitchFamily="34" charset="-128"/>
              </a:rPr>
              <a:t>args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</a:t>
            </a:r>
            <a:r>
              <a:rPr lang="en-US" sz="1600" dirty="0" err="1">
                <a:latin typeface="Arial Unicode MS" pitchFamily="34" charset="-128"/>
              </a:rPr>
              <a:t>junit.textui.TestRunner.run</a:t>
            </a:r>
            <a:r>
              <a:rPr lang="en-US" sz="1600" dirty="0">
                <a:latin typeface="Arial Unicode MS" pitchFamily="34" charset="-128"/>
              </a:rPr>
              <a:t> (suite());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    // The suite() method </a:t>
            </a:r>
            <a:r>
              <a:rPr lang="en-US" sz="1600" dirty="0" err="1">
                <a:latin typeface="Arial Unicode MS" pitchFamily="34" charset="-128"/>
              </a:rPr>
              <a:t>helpfs</a:t>
            </a:r>
            <a:r>
              <a:rPr lang="en-US" sz="1600" dirty="0">
                <a:latin typeface="Arial Unicode MS" pitchFamily="34" charset="-128"/>
              </a:rPr>
              <a:t> when using </a:t>
            </a:r>
            <a:r>
              <a:rPr lang="en-US" sz="1600" dirty="0" err="1">
                <a:latin typeface="Arial Unicode MS" pitchFamily="34" charset="-128"/>
              </a:rPr>
              <a:t>JUnit</a:t>
            </a:r>
            <a:r>
              <a:rPr lang="en-US" sz="1600" dirty="0">
                <a:latin typeface="Arial Unicode MS" pitchFamily="34" charset="-128"/>
              </a:rPr>
              <a:t> 3 Test Runners or Ant.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</a:t>
            </a:r>
            <a:r>
              <a:rPr lang="en-US" sz="1600" dirty="0" err="1">
                <a:latin typeface="Arial Unicode MS" pitchFamily="34" charset="-128"/>
              </a:rPr>
              <a:t>junit.framework.Test</a:t>
            </a:r>
            <a:r>
              <a:rPr lang="en-US" sz="1600" dirty="0">
                <a:latin typeface="Arial Unicode MS" pitchFamily="34" charset="-128"/>
              </a:rPr>
              <a:t> suite()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return new JUnit4TestAdapter (</a:t>
            </a:r>
            <a:r>
              <a:rPr lang="en-US" sz="1600" dirty="0" err="1">
                <a:latin typeface="Arial Unicode MS" pitchFamily="34" charset="-128"/>
              </a:rPr>
              <a:t>AllTests.class</a:t>
            </a:r>
            <a:r>
              <a:rPr lang="en-US" sz="1600" dirty="0">
                <a:latin typeface="Arial Unicode MS" pitchFamily="34" charset="-128"/>
              </a:rPr>
              <a:t>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r>
              <a:rPr lang="en-US" sz="1600" dirty="0">
                <a:latin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850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683A084-057F-4368-B44F-98D10AB27575}" type="slidenum">
              <a:rPr 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Run Tests</a:t>
            </a:r>
          </a:p>
        </p:txBody>
      </p:sp>
      <p:sp>
        <p:nvSpPr>
          <p:cNvPr id="24582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provides </a:t>
            </a:r>
            <a:r>
              <a:rPr lang="en-US" dirty="0">
                <a:solidFill>
                  <a:schemeClr val="tx2"/>
                </a:solidFill>
              </a:rPr>
              <a:t>test drivers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Character-based</a:t>
            </a:r>
            <a:r>
              <a:rPr lang="en-US" dirty="0"/>
              <a:t> test driver runs from the command line</a:t>
            </a:r>
          </a:p>
          <a:p>
            <a:pPr lvl="1"/>
            <a:r>
              <a:rPr lang="en-US" dirty="0"/>
              <a:t>GUI-based test driver-</a:t>
            </a:r>
            <a:r>
              <a:rPr lang="en-US" i="1" dirty="0" err="1">
                <a:solidFill>
                  <a:schemeClr val="tx2"/>
                </a:solidFill>
              </a:rPr>
              <a:t>junit.swingui.TestRunner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Allows programmer to specify the test class to run</a:t>
            </a:r>
          </a:p>
          <a:p>
            <a:pPr lvl="2"/>
            <a:r>
              <a:rPr lang="en-US" dirty="0"/>
              <a:t>Creates a “</a:t>
            </a:r>
            <a:r>
              <a:rPr lang="en-US" dirty="0">
                <a:solidFill>
                  <a:schemeClr val="tx2"/>
                </a:solidFill>
              </a:rPr>
              <a:t>Run</a:t>
            </a:r>
            <a:r>
              <a:rPr lang="en-US" dirty="0"/>
              <a:t>” button</a:t>
            </a:r>
          </a:p>
          <a:p>
            <a:pPr lvl="2"/>
            <a:endParaRPr lang="en-US" dirty="0"/>
          </a:p>
          <a:p>
            <a:r>
              <a:rPr lang="en-US" dirty="0"/>
              <a:t>If a test fails, </a:t>
            </a:r>
            <a:r>
              <a:rPr lang="en-US" dirty="0" err="1"/>
              <a:t>JUnit</a:t>
            </a:r>
            <a:r>
              <a:rPr lang="en-US" dirty="0"/>
              <a:t> gives the </a:t>
            </a:r>
            <a:r>
              <a:rPr lang="en-US" dirty="0">
                <a:solidFill>
                  <a:schemeClr val="tx2"/>
                </a:solidFill>
              </a:rPr>
              <a:t>location</a:t>
            </a:r>
            <a:r>
              <a:rPr lang="en-US" dirty="0"/>
              <a:t> of the failure and any </a:t>
            </a:r>
            <a:r>
              <a:rPr lang="en-US" dirty="0">
                <a:solidFill>
                  <a:schemeClr val="tx2"/>
                </a:solidFill>
              </a:rPr>
              <a:t>exceptions</a:t>
            </a:r>
            <a:r>
              <a:rPr lang="en-US" dirty="0"/>
              <a:t> that were thrown</a:t>
            </a:r>
          </a:p>
        </p:txBody>
      </p:sp>
    </p:spTree>
    <p:extLst>
      <p:ext uri="{BB962C8B-B14F-4D97-AF65-F5344CB8AC3E}">
        <p14:creationId xmlns:p14="http://schemas.microsoft.com/office/powerpoint/2010/main" val="13983764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43D1C-EAFE-4E84-9771-485F1C49A1B3}" type="slidenum">
              <a:rPr 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Resources</a:t>
            </a:r>
          </a:p>
        </p:txBody>
      </p:sp>
      <p:sp>
        <p:nvSpPr>
          <p:cNvPr id="25606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/>
              <a:t>Some JUnit tutorials</a:t>
            </a:r>
          </a:p>
          <a:p>
            <a:pPr lvl="1"/>
            <a:r>
              <a:rPr lang="en-US">
                <a:hlinkClick r:id="rId2"/>
              </a:rPr>
              <a:t>http://open.ncsu.edu/se/tutorials/junit/</a:t>
            </a:r>
            <a:endParaRPr lang="en-US"/>
          </a:p>
          <a:p>
            <a:pPr lvl="1">
              <a:buFontTx/>
              <a:buNone/>
            </a:pPr>
            <a:r>
              <a:rPr lang="en-US"/>
              <a:t>	(Laurie Williams, Dright Ho, and Sarah Smith )</a:t>
            </a:r>
          </a:p>
          <a:p>
            <a:pPr lvl="1"/>
            <a:r>
              <a:rPr lang="en-US">
                <a:hlinkClick r:id="rId3"/>
              </a:rPr>
              <a:t>http://www.laliluna.de/eclipse-junit-testing-tutorial.html</a:t>
            </a:r>
            <a:endParaRPr lang="en-US"/>
          </a:p>
          <a:p>
            <a:pPr lvl="1">
              <a:buFontTx/>
              <a:buNone/>
            </a:pPr>
            <a:r>
              <a:rPr lang="en-US"/>
              <a:t>	(Sascha Wolski and Sebastian Hennebrueder)</a:t>
            </a:r>
          </a:p>
          <a:p>
            <a:pPr lvl="1"/>
            <a:r>
              <a:rPr lang="en-US" sz="1800">
                <a:hlinkClick r:id="rId4"/>
              </a:rPr>
              <a:t>http://www.diasparsoftware.com/template.php?content=jUnitStarterGuide</a:t>
            </a:r>
            <a:endParaRPr lang="en-US" sz="1800"/>
          </a:p>
          <a:p>
            <a:pPr lvl="2">
              <a:buFontTx/>
              <a:buNone/>
            </a:pPr>
            <a:r>
              <a:rPr lang="en-US"/>
              <a:t>(Diaspar software)</a:t>
            </a:r>
          </a:p>
          <a:p>
            <a:pPr lvl="1"/>
            <a:r>
              <a:rPr lang="en-US">
                <a:hlinkClick r:id="rId5"/>
              </a:rPr>
              <a:t>http://www.clarkware.com/articles/JUnitPrimer.html</a:t>
            </a:r>
            <a:endParaRPr lang="en-US"/>
          </a:p>
          <a:p>
            <a:pPr lvl="2">
              <a:buFontTx/>
              <a:buNone/>
            </a:pPr>
            <a:r>
              <a:rPr lang="en-US"/>
              <a:t>(Clarkware consulting)</a:t>
            </a:r>
          </a:p>
          <a:p>
            <a:r>
              <a:rPr lang="en-US"/>
              <a:t>JUnit: Download, Documentation</a:t>
            </a:r>
          </a:p>
          <a:p>
            <a:pPr lvl="1"/>
            <a:r>
              <a:rPr lang="en-US">
                <a:hlinkClick r:id="rId6"/>
              </a:rPr>
              <a:t>http://www.junit.org/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154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</a:t>
            </a:r>
            <a:r>
              <a:rPr lang="en-US" sz="2800" dirty="0"/>
              <a:t> (3.4)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1603717"/>
          </a:xfrm>
        </p:spPr>
        <p:txBody>
          <a:bodyPr/>
          <a:lstStyle/>
          <a:p>
            <a:r>
              <a:rPr lang="en-US" sz="2800" dirty="0"/>
              <a:t>Actors use </a:t>
            </a:r>
            <a:r>
              <a:rPr lang="en-US" sz="2800" dirty="0">
                <a:solidFill>
                  <a:schemeClr val="tx2"/>
                </a:solidFill>
              </a:rPr>
              <a:t>doubles</a:t>
            </a:r>
            <a:r>
              <a:rPr lang="en-US" sz="2800" dirty="0"/>
              <a:t> to replace them during certain scenes</a:t>
            </a:r>
          </a:p>
          <a:p>
            <a:pPr lvl="1"/>
            <a:r>
              <a:rPr lang="en-US" sz="2400" dirty="0"/>
              <a:t>Dangerous or athletic scenes</a:t>
            </a:r>
          </a:p>
          <a:p>
            <a:pPr lvl="1"/>
            <a:r>
              <a:rPr lang="en-US" sz="2400" dirty="0"/>
              <a:t>Skills the actor doesn’t have, like dancing or singing</a:t>
            </a:r>
          </a:p>
          <a:p>
            <a:pPr lvl="1"/>
            <a:r>
              <a:rPr lang="en-US" sz="2400" dirty="0"/>
              <a:t>Partial nudity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stuntDouble-RonWeasl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0782" y="2613739"/>
            <a:ext cx="3593416" cy="238259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6552" y="4979963"/>
            <a:ext cx="8966200" cy="140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doubles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replace software components that cannot be used during testing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Component has </a:t>
            </a:r>
            <a:r>
              <a:rPr lang="en-US" sz="2800" dirty="0">
                <a:solidFill>
                  <a:schemeClr val="tx2"/>
                </a:solidFill>
              </a:rPr>
              <a:t>not been written</a:t>
            </a:r>
          </a:p>
          <a:p>
            <a:r>
              <a:rPr lang="en-US" sz="2800" dirty="0"/>
              <a:t>The real component does something </a:t>
            </a:r>
            <a:r>
              <a:rPr lang="en-US" sz="2800" dirty="0">
                <a:solidFill>
                  <a:schemeClr val="tx2"/>
                </a:solidFill>
              </a:rPr>
              <a:t>destructive</a:t>
            </a:r>
            <a:r>
              <a:rPr lang="en-US" sz="2800" dirty="0"/>
              <a:t> that we want to avoid during testing (</a:t>
            </a:r>
            <a:r>
              <a:rPr lang="en-US" sz="2800" dirty="0">
                <a:solidFill>
                  <a:schemeClr val="tx2"/>
                </a:solidFill>
              </a:rPr>
              <a:t>unrecoverable actions</a:t>
            </a:r>
            <a:r>
              <a:rPr lang="en-US" sz="2800" dirty="0"/>
              <a:t>)</a:t>
            </a:r>
          </a:p>
          <a:p>
            <a:r>
              <a:rPr lang="en-US" sz="2800" dirty="0"/>
              <a:t>The real component interacts with an </a:t>
            </a:r>
            <a:r>
              <a:rPr lang="en-US" sz="2800" dirty="0">
                <a:solidFill>
                  <a:schemeClr val="tx2"/>
                </a:solidFill>
              </a:rPr>
              <a:t>unreliable resource</a:t>
            </a:r>
          </a:p>
          <a:p>
            <a:r>
              <a:rPr lang="en-US" sz="2800" dirty="0"/>
              <a:t>The real component runs very </a:t>
            </a:r>
            <a:r>
              <a:rPr lang="en-US" sz="2800" dirty="0">
                <a:solidFill>
                  <a:schemeClr val="tx2"/>
                </a:solidFill>
              </a:rPr>
              <a:t>slowly</a:t>
            </a:r>
          </a:p>
          <a:p>
            <a:r>
              <a:rPr lang="en-US" sz="2800" dirty="0"/>
              <a:t>The real component creates a </a:t>
            </a:r>
            <a:r>
              <a:rPr lang="en-US" sz="2800" dirty="0">
                <a:solidFill>
                  <a:schemeClr val="tx2"/>
                </a:solidFill>
              </a:rPr>
              <a:t>test cycle</a:t>
            </a:r>
          </a:p>
          <a:p>
            <a:pPr lvl="1"/>
            <a:r>
              <a:rPr lang="en-US" sz="2400" b="1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/>
              <a:t> depends on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/>
              <a:t>,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/>
              <a:t> depends on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/>
              <a:t>,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/>
              <a:t> depends on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2179" y="4582772"/>
            <a:ext cx="7339693" cy="156966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 test double is a software component that implements partial functionality to be used during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8813" y="1702191"/>
            <a:ext cx="1153551" cy="115355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rPr>
              <a:t>Junit</a:t>
            </a:r>
            <a:endParaRPr lang="en-US" sz="2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11854" y="3950677"/>
            <a:ext cx="2393852" cy="164826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i="1" dirty="0"/>
              <a:t>Double of Dependency Component</a:t>
            </a:r>
            <a:endParaRPr kumimoji="0" lang="en-US" sz="2800" b="1" i="1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49410" y="1699847"/>
            <a:ext cx="2100775" cy="115823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rPr>
              <a:t>Dependency Component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6530" y="1593167"/>
            <a:ext cx="2018714" cy="137159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rPr>
              <a:t>Software Component Under Test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554350" y="1702191"/>
            <a:ext cx="1406770" cy="1153551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rPr>
              <a:t>Bomb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 bwMode="auto">
          <a:xfrm flipV="1">
            <a:off x="1322364" y="2278966"/>
            <a:ext cx="70416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01857" y="3010482"/>
            <a:ext cx="170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Instantiate to test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7119" y="2965935"/>
            <a:ext cx="170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8313" y="2822914"/>
            <a:ext cx="170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Calls</a:t>
            </a:r>
          </a:p>
        </p:txBody>
      </p: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 bwMode="auto">
          <a:xfrm>
            <a:off x="6850185" y="2278967"/>
            <a:ext cx="7041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3"/>
            <a:endCxn id="9" idx="1"/>
          </p:cNvCxnSpPr>
          <p:nvPr/>
        </p:nvCxnSpPr>
        <p:spPr bwMode="auto">
          <a:xfrm>
            <a:off x="4045244" y="2278966"/>
            <a:ext cx="70416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hape 25"/>
          <p:cNvCxnSpPr>
            <a:stCxn id="10" idx="2"/>
            <a:endCxn id="8" idx="1"/>
          </p:cNvCxnSpPr>
          <p:nvPr/>
        </p:nvCxnSpPr>
        <p:spPr bwMode="auto">
          <a:xfrm rot="16200000" flipH="1">
            <a:off x="2918848" y="3081803"/>
            <a:ext cx="1810045" cy="157596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54305" y="2046849"/>
            <a:ext cx="225083" cy="4923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4246099" y="2040987"/>
            <a:ext cx="241495" cy="5040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Testability </a:t>
            </a:r>
            <a:r>
              <a:rPr lang="en-US" sz="2800" dirty="0"/>
              <a:t>(3.1)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766349"/>
            <a:ext cx="8966200" cy="3794873"/>
          </a:xfrm>
        </p:spPr>
        <p:txBody>
          <a:bodyPr/>
          <a:lstStyle/>
          <a:p>
            <a:r>
              <a:rPr lang="en-US" sz="2800" dirty="0"/>
              <a:t>Plainly speaking – </a:t>
            </a:r>
            <a:r>
              <a:rPr lang="en-US" sz="2800" dirty="0">
                <a:solidFill>
                  <a:schemeClr val="tx2"/>
                </a:solidFill>
              </a:rPr>
              <a:t>how hard it is to find faults</a:t>
            </a:r>
            <a:r>
              <a:rPr lang="en-US" sz="2800" dirty="0"/>
              <a:t> in the software</a:t>
            </a:r>
          </a:p>
          <a:p>
            <a:r>
              <a:rPr lang="en-US" sz="2800" dirty="0"/>
              <a:t>Testability is determined by </a:t>
            </a:r>
            <a:r>
              <a:rPr lang="en-US" sz="2800" dirty="0">
                <a:solidFill>
                  <a:schemeClr val="tx2"/>
                </a:solidFill>
              </a:rPr>
              <a:t>two</a:t>
            </a:r>
            <a:r>
              <a:rPr lang="en-US" sz="2800" dirty="0"/>
              <a:t> practical problems</a:t>
            </a:r>
          </a:p>
          <a:p>
            <a:pPr lvl="1"/>
            <a:r>
              <a:rPr lang="en-US" sz="2400" dirty="0"/>
              <a:t>How to </a:t>
            </a:r>
            <a:r>
              <a:rPr lang="en-US" sz="2400" dirty="0">
                <a:solidFill>
                  <a:schemeClr val="tx2"/>
                </a:solidFill>
              </a:rPr>
              <a:t>provide the test values</a:t>
            </a:r>
            <a:r>
              <a:rPr lang="en-US" sz="2400" dirty="0"/>
              <a:t> to the software</a:t>
            </a:r>
          </a:p>
          <a:p>
            <a:pPr lvl="1"/>
            <a:r>
              <a:rPr lang="en-US" sz="2400" dirty="0"/>
              <a:t>How to </a:t>
            </a:r>
            <a:r>
              <a:rPr lang="en-US" sz="2400" dirty="0">
                <a:solidFill>
                  <a:schemeClr val="tx2"/>
                </a:solidFill>
              </a:rPr>
              <a:t>observe the results</a:t>
            </a:r>
            <a:r>
              <a:rPr lang="en-US" sz="2400" dirty="0"/>
              <a:t> of test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034819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degree to which a system or component facilitates the establishment of test criteria and the performance of tests to determine whether those criteria have been met</a:t>
            </a:r>
          </a:p>
        </p:txBody>
      </p:sp>
    </p:spTree>
    <p:extLst>
      <p:ext uri="{BB962C8B-B14F-4D97-AF65-F5344CB8AC3E}">
        <p14:creationId xmlns:p14="http://schemas.microsoft.com/office/powerpoint/2010/main" val="117676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Dummy</a:t>
            </a:r>
            <a:r>
              <a:rPr lang="en-US" sz="2800" dirty="0"/>
              <a:t> : Used to fill parameter lists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Fake</a:t>
            </a:r>
            <a:r>
              <a:rPr lang="en-US" sz="2800" dirty="0"/>
              <a:t> : A working implementation that takes shortcuts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SzPct val="115000"/>
            </a:pPr>
            <a:r>
              <a:rPr lang="en-US" sz="2400" dirty="0"/>
              <a:t>For example, an in-memory database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Stub</a:t>
            </a:r>
            <a:r>
              <a:rPr lang="en-US" sz="2800" dirty="0"/>
              <a:t> : Hard-coded return values for the tests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Mock </a:t>
            </a:r>
            <a:r>
              <a:rPr lang="en-US" sz="2800" dirty="0"/>
              <a:t>: Objects preprogrammed with preliminary specifications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2179" y="1795116"/>
            <a:ext cx="7339693" cy="255454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These slides are preliminary</a:t>
            </a:r>
          </a:p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As is Chapter 03</a:t>
            </a:r>
          </a:p>
          <a:p>
            <a:pPr algn="ctr">
              <a:defRPr/>
            </a:pP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Still under editing and development</a:t>
            </a:r>
          </a:p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September 2013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0F76D6-732F-487A-87E7-23DF3BCB439B}" type="slidenum">
              <a:rPr lang="en-US" sz="900" b="0" smtClean="0">
                <a:solidFill>
                  <a:schemeClr val="tx1"/>
                </a:solidFill>
              </a:rPr>
              <a:pPr/>
              <a:t>32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3350" y="898525"/>
            <a:ext cx="8966200" cy="2084388"/>
          </a:xfrm>
        </p:spPr>
        <p:txBody>
          <a:bodyPr/>
          <a:lstStyle/>
          <a:p>
            <a:r>
              <a:rPr lang="en-US" dirty="0"/>
              <a:t>The only way to make testing </a:t>
            </a:r>
            <a:r>
              <a:rPr lang="en-US" dirty="0">
                <a:solidFill>
                  <a:schemeClr val="tx2"/>
                </a:solidFill>
              </a:rPr>
              <a:t>efficient</a:t>
            </a:r>
            <a:r>
              <a:rPr lang="en-US" dirty="0"/>
              <a:t> as well as </a:t>
            </a:r>
            <a:r>
              <a:rPr lang="en-US" dirty="0">
                <a:solidFill>
                  <a:schemeClr val="tx2"/>
                </a:solidFill>
              </a:rPr>
              <a:t>effective</a:t>
            </a:r>
            <a:r>
              <a:rPr lang="en-US" dirty="0"/>
              <a:t> is to </a:t>
            </a:r>
            <a:r>
              <a:rPr lang="en-US" dirty="0">
                <a:solidFill>
                  <a:schemeClr val="tx2"/>
                </a:solidFill>
              </a:rPr>
              <a:t>automate</a:t>
            </a:r>
            <a:r>
              <a:rPr lang="en-US" dirty="0"/>
              <a:t> as much as possible</a:t>
            </a:r>
          </a:p>
          <a:p>
            <a:r>
              <a:rPr lang="en-US" dirty="0" err="1"/>
              <a:t>JUnit</a:t>
            </a:r>
            <a:r>
              <a:rPr lang="en-US" dirty="0"/>
              <a:t> provides a very simple way to </a:t>
            </a:r>
            <a:r>
              <a:rPr lang="en-US" dirty="0">
                <a:solidFill>
                  <a:schemeClr val="tx2"/>
                </a:solidFill>
              </a:rPr>
              <a:t>automate</a:t>
            </a:r>
            <a:r>
              <a:rPr lang="en-US" dirty="0"/>
              <a:t> our unit tests</a:t>
            </a:r>
          </a:p>
          <a:p>
            <a:r>
              <a:rPr lang="en-US" dirty="0"/>
              <a:t>It is no “</a:t>
            </a:r>
            <a:r>
              <a:rPr lang="en-US" dirty="0">
                <a:solidFill>
                  <a:schemeClr val="tx2"/>
                </a:solidFill>
              </a:rPr>
              <a:t>silver bullet</a:t>
            </a:r>
            <a:r>
              <a:rPr lang="en-US" dirty="0"/>
              <a:t>” however … it does not solve the hard problem of testing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137" y="3601272"/>
            <a:ext cx="509905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 test values to use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350" y="4134013"/>
            <a:ext cx="896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This is test design … the purpose of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test criteria</a:t>
            </a:r>
          </a:p>
        </p:txBody>
      </p:sp>
    </p:spTree>
    <p:extLst>
      <p:ext uri="{BB962C8B-B14F-4D97-AF65-F5344CB8AC3E}">
        <p14:creationId xmlns:p14="http://schemas.microsoft.com/office/powerpoint/2010/main" val="290431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Observability</a:t>
            </a:r>
            <a:r>
              <a:rPr lang="en-US" dirty="0"/>
              <a:t> and Controllability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3377"/>
            <a:ext cx="8966200" cy="5727845"/>
          </a:xfrm>
        </p:spPr>
        <p:txBody>
          <a:bodyPr/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Observability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Software that affects hardware devices, databases, or remote files have low </a:t>
            </a:r>
            <a:r>
              <a:rPr lang="en-US" sz="2400" dirty="0" err="1"/>
              <a:t>observability</a:t>
            </a:r>
            <a:endParaRPr lang="en-US" sz="2800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Controllability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Easy to control software with inputs from keyboards</a:t>
            </a:r>
          </a:p>
          <a:p>
            <a:pPr lvl="1"/>
            <a:r>
              <a:rPr lang="en-US" sz="2400" dirty="0"/>
              <a:t>Inputs from hardware sensors or distributed software is harder</a:t>
            </a:r>
            <a:endParaRPr lang="en-US" dirty="0"/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Data abstraction</a:t>
            </a:r>
            <a:r>
              <a:rPr lang="en-US" sz="2800" dirty="0"/>
              <a:t> reduces controllability and </a:t>
            </a:r>
            <a:r>
              <a:rPr lang="en-US" sz="2800" dirty="0" err="1"/>
              <a:t>observability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363154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observe the behavior of a program in terms of its outputs, effects on the environment and other hardware and software components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2" y="4147328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provide a program with the needed inputs, in terms of values, operations, and behaviors</a:t>
            </a:r>
          </a:p>
        </p:txBody>
      </p:sp>
    </p:spTree>
    <p:extLst>
      <p:ext uri="{BB962C8B-B14F-4D97-AF65-F5344CB8AC3E}">
        <p14:creationId xmlns:p14="http://schemas.microsoft.com/office/powerpoint/2010/main" val="305575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Test Case </a:t>
            </a:r>
            <a:r>
              <a:rPr lang="en-US" sz="2800" dirty="0"/>
              <a:t>(3.2)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test case is a </a:t>
            </a:r>
            <a:r>
              <a:rPr lang="en-US" sz="2800" dirty="0">
                <a:solidFill>
                  <a:schemeClr val="tx2"/>
                </a:solidFill>
              </a:rPr>
              <a:t>multipart artifact</a:t>
            </a:r>
            <a:r>
              <a:rPr lang="en-US" sz="2800" dirty="0"/>
              <a:t> with a definite structure</a:t>
            </a:r>
          </a:p>
          <a:p>
            <a:pPr lvl="1"/>
            <a:endParaRPr lang="en-US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Test case values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Expected results</a:t>
            </a:r>
            <a:r>
              <a:rPr lang="en-US" sz="28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3852407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result that will be produced when executing the test if the program satisfies it intended  behavior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2355155"/>
            <a:ext cx="8727311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values that directly satisfy one test requirement</a:t>
            </a:r>
          </a:p>
        </p:txBody>
      </p:sp>
    </p:spTree>
    <p:extLst>
      <p:ext uri="{BB962C8B-B14F-4D97-AF65-F5344CB8AC3E}">
        <p14:creationId xmlns:p14="http://schemas.microsoft.com/office/powerpoint/2010/main" val="31921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1237976"/>
          </a:xfrm>
        </p:spPr>
        <p:txBody>
          <a:bodyPr/>
          <a:lstStyle/>
          <a:p>
            <a:r>
              <a:rPr lang="en-US" dirty="0"/>
              <a:t>Affecting Controllability and </a:t>
            </a:r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748354"/>
            <a:ext cx="8966200" cy="5731228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Prefix values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Postfix values</a:t>
            </a:r>
          </a:p>
          <a:p>
            <a:endParaRPr lang="en-US" sz="2800" dirty="0"/>
          </a:p>
          <a:p>
            <a:endParaRPr lang="en-US" sz="2800" dirty="0"/>
          </a:p>
          <a:p>
            <a:pPr marL="800100" lvl="1" indent="-342900">
              <a:buFontTx/>
              <a:buAutoNum type="arabicPeriod"/>
            </a:pPr>
            <a:r>
              <a:rPr lang="en-US" sz="2000" u="sng" dirty="0">
                <a:solidFill>
                  <a:schemeClr val="tx2"/>
                </a:solidFill>
              </a:rPr>
              <a:t>Verification Values</a:t>
            </a:r>
            <a:r>
              <a:rPr lang="en-US" sz="2000" dirty="0"/>
              <a:t> : Values needed to see the results of the test case values</a:t>
            </a:r>
          </a:p>
          <a:p>
            <a:pPr marL="800100" lvl="1" indent="-342900">
              <a:buFontTx/>
              <a:buAutoNum type="arabicPeriod"/>
            </a:pPr>
            <a:r>
              <a:rPr lang="en-US" sz="2000" u="sng" dirty="0">
                <a:solidFill>
                  <a:schemeClr val="tx2"/>
                </a:solidFill>
              </a:rPr>
              <a:t>Exit Commands</a:t>
            </a:r>
            <a:r>
              <a:rPr lang="en-US" sz="2000" dirty="0"/>
              <a:t> : Values needed to terminate the program or otherwise return it to a stable state</a:t>
            </a:r>
          </a:p>
          <a:p>
            <a:pPr marL="400050" indent="-34290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Executable test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280741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 MT" pitchFamily="34" charset="0"/>
              </a:rPr>
              <a:t>Any inputs that need to be sent to the software after the test case values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129383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800" dirty="0">
                <a:latin typeface="Gill Sans MT" pitchFamily="34" charset="0"/>
              </a:rPr>
              <a:t>Any inputs necessary to put the software into the appropriate state to receive the test case values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4140" y="5245735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800" dirty="0">
                <a:latin typeface="Gill Sans MT" pitchFamily="34" charset="0"/>
              </a:rPr>
              <a:t>A test case that is prepared in a form to be executed automatically on the test software and produce a report</a:t>
            </a:r>
          </a:p>
        </p:txBody>
      </p:sp>
    </p:spTree>
    <p:extLst>
      <p:ext uri="{BB962C8B-B14F-4D97-AF65-F5344CB8AC3E}">
        <p14:creationId xmlns:p14="http://schemas.microsoft.com/office/powerpoint/2010/main" val="3360304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Framework</a:t>
            </a:r>
            <a:r>
              <a:rPr lang="en-US" sz="2800" dirty="0"/>
              <a:t> (3.3)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6236" y="2062402"/>
            <a:ext cx="7339693" cy="1077218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A set of assumptions, concepts and tools that support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0704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6234D50-F2C9-4B80-95EF-64B7C8DD65BF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JUnit?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/>
              <a:t>Open source Java testing framework used to write and run repeatable </a:t>
            </a:r>
            <a:r>
              <a:rPr lang="en-US" dirty="0">
                <a:solidFill>
                  <a:schemeClr val="tx2"/>
                </a:solidFill>
              </a:rPr>
              <a:t>automated tests</a:t>
            </a:r>
            <a:endParaRPr lang="en-US" dirty="0"/>
          </a:p>
          <a:p>
            <a:r>
              <a:rPr lang="en-US" dirty="0" err="1"/>
              <a:t>JUnit</a:t>
            </a:r>
            <a:r>
              <a:rPr lang="en-US" dirty="0"/>
              <a:t> is open source (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junit.org</a:t>
            </a:r>
            <a:r>
              <a:rPr lang="en-US" dirty="0"/>
              <a:t>)</a:t>
            </a:r>
          </a:p>
          <a:p>
            <a:r>
              <a:rPr lang="en-US" dirty="0"/>
              <a:t>A structure for writing </a:t>
            </a:r>
            <a:r>
              <a:rPr lang="en-US" dirty="0">
                <a:solidFill>
                  <a:schemeClr val="tx2"/>
                </a:solidFill>
              </a:rPr>
              <a:t>test drivers</a:t>
            </a:r>
            <a:endParaRPr lang="en-US" dirty="0"/>
          </a:p>
          <a:p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features</a:t>
            </a:r>
            <a:r>
              <a:rPr lang="en-US" dirty="0"/>
              <a:t> include:</a:t>
            </a:r>
          </a:p>
          <a:p>
            <a:pPr marL="742950" lvl="1" indent="-285750"/>
            <a:r>
              <a:rPr lang="en-US" dirty="0">
                <a:solidFill>
                  <a:schemeClr val="tx2"/>
                </a:solidFill>
              </a:rPr>
              <a:t>Assertions</a:t>
            </a:r>
            <a:r>
              <a:rPr lang="en-US" dirty="0"/>
              <a:t> for testing expected results</a:t>
            </a:r>
          </a:p>
          <a:p>
            <a:pPr marL="742950" lvl="1" indent="-285750"/>
            <a:r>
              <a:rPr lang="en-US" dirty="0"/>
              <a:t>Test features for sharing </a:t>
            </a:r>
            <a:r>
              <a:rPr lang="en-US" dirty="0">
                <a:solidFill>
                  <a:schemeClr val="tx2"/>
                </a:solidFill>
              </a:rPr>
              <a:t>common test data</a:t>
            </a:r>
          </a:p>
          <a:p>
            <a:pPr marL="742950" lvl="1" indent="-285750"/>
            <a:r>
              <a:rPr lang="en-US" dirty="0"/>
              <a:t>Test </a:t>
            </a:r>
            <a:r>
              <a:rPr lang="en-US" dirty="0">
                <a:solidFill>
                  <a:schemeClr val="tx2"/>
                </a:solidFill>
              </a:rPr>
              <a:t>suites</a:t>
            </a:r>
            <a:r>
              <a:rPr lang="en-US" dirty="0"/>
              <a:t> for easily organizing and running tests</a:t>
            </a:r>
          </a:p>
          <a:p>
            <a:pPr marL="742950" lvl="1" indent="-285750"/>
            <a:r>
              <a:rPr lang="en-US" dirty="0"/>
              <a:t>Graphical and textual </a:t>
            </a:r>
            <a:r>
              <a:rPr lang="en-US" dirty="0">
                <a:solidFill>
                  <a:schemeClr val="tx2"/>
                </a:solidFill>
              </a:rPr>
              <a:t>test runners</a:t>
            </a:r>
            <a:endParaRPr lang="en-US" dirty="0"/>
          </a:p>
          <a:p>
            <a:r>
              <a:rPr lang="en-US" dirty="0" err="1"/>
              <a:t>JUnit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widely used</a:t>
            </a:r>
            <a:r>
              <a:rPr lang="en-US" dirty="0"/>
              <a:t> in industry</a:t>
            </a:r>
          </a:p>
          <a:p>
            <a:r>
              <a:rPr lang="en-US" dirty="0" err="1"/>
              <a:t>JUnit</a:t>
            </a:r>
            <a:r>
              <a:rPr lang="en-US" dirty="0"/>
              <a:t> can be used as </a:t>
            </a:r>
            <a:r>
              <a:rPr lang="en-US" dirty="0">
                <a:solidFill>
                  <a:schemeClr val="tx2"/>
                </a:solidFill>
              </a:rPr>
              <a:t>stand alone</a:t>
            </a:r>
            <a:r>
              <a:rPr lang="en-US" dirty="0"/>
              <a:t> Java programs (from the command line) or </a:t>
            </a:r>
            <a:r>
              <a:rPr lang="en-US" dirty="0">
                <a:solidFill>
                  <a:schemeClr val="tx2"/>
                </a:solidFill>
              </a:rPr>
              <a:t>within an IDE</a:t>
            </a:r>
            <a:r>
              <a:rPr lang="en-US" dirty="0"/>
              <a:t> such as Eclipse</a:t>
            </a:r>
          </a:p>
        </p:txBody>
      </p:sp>
    </p:spTree>
    <p:extLst>
      <p:ext uri="{BB962C8B-B14F-4D97-AF65-F5344CB8AC3E}">
        <p14:creationId xmlns:p14="http://schemas.microsoft.com/office/powerpoint/2010/main" val="38609171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9709338-030A-4186-A66C-DB7F032762EE}" type="slidenum">
              <a:rPr lang="en-US" sz="900" b="0" smtClean="0">
                <a:solidFill>
                  <a:schemeClr val="tx1"/>
                </a:solidFill>
              </a:rPr>
              <a:pPr/>
              <a:t>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Tests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can be u</a:t>
            </a:r>
            <a:r>
              <a:rPr lang="tr-TR" dirty="0"/>
              <a:t>sed </a:t>
            </a:r>
            <a:r>
              <a:rPr lang="tr-TR" dirty="0">
                <a:solidFill>
                  <a:schemeClr val="tx2"/>
                </a:solidFill>
              </a:rPr>
              <a:t>to test</a:t>
            </a:r>
            <a:r>
              <a:rPr lang="en-US" dirty="0"/>
              <a:t> …</a:t>
            </a:r>
            <a:endParaRPr lang="tr-TR" dirty="0"/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an entire </a:t>
            </a:r>
            <a:r>
              <a:rPr lang="tr-TR" dirty="0"/>
              <a:t>object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p</a:t>
            </a:r>
            <a:r>
              <a:rPr lang="tr-TR" dirty="0"/>
              <a:t>art of an object </a:t>
            </a:r>
            <a:r>
              <a:rPr lang="en-US" dirty="0"/>
              <a:t>– </a:t>
            </a:r>
            <a:r>
              <a:rPr lang="tr-TR" dirty="0"/>
              <a:t>a method or some interacting methods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… </a:t>
            </a:r>
            <a:r>
              <a:rPr lang="en-US" dirty="0" err="1"/>
              <a:t>i</a:t>
            </a:r>
            <a:r>
              <a:rPr lang="tr-TR" dirty="0"/>
              <a:t>nteraction between several objects</a:t>
            </a:r>
          </a:p>
          <a:p>
            <a:r>
              <a:rPr lang="en-US" dirty="0"/>
              <a:t>It is primarily for unit and integration testing, not system testing</a:t>
            </a:r>
          </a:p>
          <a:p>
            <a:r>
              <a:rPr lang="en-US" dirty="0"/>
              <a:t>Each test is embedded into one </a:t>
            </a:r>
            <a:r>
              <a:rPr lang="en-US" dirty="0">
                <a:solidFill>
                  <a:schemeClr val="tx2"/>
                </a:solidFill>
              </a:rPr>
              <a:t>test method</a:t>
            </a:r>
          </a:p>
          <a:p>
            <a:r>
              <a:rPr lang="tr-TR" dirty="0"/>
              <a:t>A </a:t>
            </a:r>
            <a:r>
              <a:rPr lang="tr-TR" dirty="0">
                <a:solidFill>
                  <a:schemeClr val="tx2"/>
                </a:solidFill>
              </a:rPr>
              <a:t>test class</a:t>
            </a:r>
            <a:r>
              <a:rPr lang="tr-TR" dirty="0"/>
              <a:t> contains </a:t>
            </a:r>
            <a:r>
              <a:rPr lang="en-US" dirty="0"/>
              <a:t>one or </a:t>
            </a:r>
            <a:r>
              <a:rPr lang="tr-TR" dirty="0"/>
              <a:t>more </a:t>
            </a:r>
            <a:r>
              <a:rPr lang="en-US" dirty="0"/>
              <a:t>test methods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/>
              <a:t>Test classes </a:t>
            </a:r>
            <a:r>
              <a:rPr lang="en-US" dirty="0">
                <a:solidFill>
                  <a:schemeClr val="tx2"/>
                </a:solidFill>
              </a:rPr>
              <a:t>include</a:t>
            </a:r>
            <a:r>
              <a:rPr lang="en-US" dirty="0"/>
              <a:t> :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/>
              <a:t>A collection of </a:t>
            </a:r>
            <a:r>
              <a:rPr lang="en-US" dirty="0">
                <a:solidFill>
                  <a:schemeClr val="tx2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/>
              <a:t>Methods to </a:t>
            </a:r>
            <a:r>
              <a:rPr lang="en-US" dirty="0">
                <a:solidFill>
                  <a:schemeClr val="tx2"/>
                </a:solidFill>
              </a:rPr>
              <a:t>set up</a:t>
            </a:r>
            <a:r>
              <a:rPr lang="en-US" dirty="0"/>
              <a:t> the state before and </a:t>
            </a:r>
            <a:r>
              <a:rPr lang="en-US" dirty="0">
                <a:solidFill>
                  <a:schemeClr val="tx2"/>
                </a:solidFill>
              </a:rPr>
              <a:t>update</a:t>
            </a:r>
            <a:r>
              <a:rPr lang="en-US" dirty="0"/>
              <a:t> the state after each test and before and after all tests</a:t>
            </a:r>
          </a:p>
          <a:p>
            <a:r>
              <a:rPr lang="en-US" dirty="0"/>
              <a:t>Get started at </a:t>
            </a:r>
            <a:r>
              <a:rPr lang="en-US" dirty="0">
                <a:solidFill>
                  <a:schemeClr val="tx2"/>
                </a:solidFill>
              </a:rPr>
              <a:t>junit.org</a:t>
            </a:r>
          </a:p>
        </p:txBody>
      </p:sp>
    </p:spTree>
    <p:extLst>
      <p:ext uri="{BB962C8B-B14F-4D97-AF65-F5344CB8AC3E}">
        <p14:creationId xmlns:p14="http://schemas.microsoft.com/office/powerpoint/2010/main" val="22984813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1825</TotalTime>
  <Pages>49</Pages>
  <Words>3352</Words>
  <Application>Microsoft Office PowerPoint</Application>
  <PresentationFormat>On-screen Show (4:3)</PresentationFormat>
  <Paragraphs>515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Arial</vt:lpstr>
      <vt:lpstr>Calibri</vt:lpstr>
      <vt:lpstr>Comic Sans MS</vt:lpstr>
      <vt:lpstr>Gill Sans MT</vt:lpstr>
      <vt:lpstr>Monotype Sorts</vt:lpstr>
      <vt:lpstr>Times New Roman</vt:lpstr>
      <vt:lpstr>Verdana</vt:lpstr>
      <vt:lpstr>Wingdings</vt:lpstr>
      <vt:lpstr>intro</vt:lpstr>
      <vt:lpstr>Introduction to Software Testing (2nd edition) Chapter 3  Test Automation</vt:lpstr>
      <vt:lpstr>What is Test Automation?</vt:lpstr>
      <vt:lpstr>Software Testability (3.1)</vt:lpstr>
      <vt:lpstr>Observability and Controllability</vt:lpstr>
      <vt:lpstr>Components of a Test Case (3.2)</vt:lpstr>
      <vt:lpstr>Affecting Controllability and Observability</vt:lpstr>
      <vt:lpstr>Test Automation Framework (3.3)</vt:lpstr>
      <vt:lpstr>What is JUnit?</vt:lpstr>
      <vt:lpstr>JUnit Tests</vt:lpstr>
      <vt:lpstr>Writing Tests for JUnit</vt:lpstr>
      <vt:lpstr>How to Write A Test Case</vt:lpstr>
      <vt:lpstr>JUnit Test Fixtures</vt:lpstr>
      <vt:lpstr>Simple JUnit Example</vt:lpstr>
      <vt:lpstr>Testing the Min Class</vt:lpstr>
      <vt:lpstr>MinTest Class</vt:lpstr>
      <vt:lpstr>Min Test Cases: NullPointerException</vt:lpstr>
      <vt:lpstr>Remaining Test Cases for Min</vt:lpstr>
      <vt:lpstr>Data-Driven JUnit Tests</vt:lpstr>
      <vt:lpstr>Example JUnit Data-Driven Unit Test</vt:lpstr>
      <vt:lpstr>Tests with Parameters: JUnit Theories</vt:lpstr>
      <vt:lpstr>Question: Where Does The Data Come From?</vt:lpstr>
      <vt:lpstr>JUnit Theories Need BoilerPlate</vt:lpstr>
      <vt:lpstr>Running from a Command Line</vt:lpstr>
      <vt:lpstr>AllTests</vt:lpstr>
      <vt:lpstr>How to Run Tests</vt:lpstr>
      <vt:lpstr>JUnit Resources</vt:lpstr>
      <vt:lpstr>Test Doubles (3.4)</vt:lpstr>
      <vt:lpstr>Reasons for Test Doubles</vt:lpstr>
      <vt:lpstr>Test Double Illustration</vt:lpstr>
      <vt:lpstr>Types of Test Doubles</vt:lpstr>
      <vt:lpstr>Test Double Summary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asus</cp:lastModifiedBy>
  <cp:revision>288</cp:revision>
  <cp:lastPrinted>2023-02-13T05:14:49Z</cp:lastPrinted>
  <dcterms:created xsi:type="dcterms:W3CDTF">1996-06-15T03:21:08Z</dcterms:created>
  <dcterms:modified xsi:type="dcterms:W3CDTF">2023-02-13T05:14:53Z</dcterms:modified>
</cp:coreProperties>
</file>