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6" r:id="rId2"/>
    <p:sldId id="576" r:id="rId3"/>
    <p:sldId id="577" r:id="rId4"/>
    <p:sldId id="578" r:id="rId5"/>
    <p:sldId id="604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00"/>
    <a:srgbClr val="0000CC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95" d="100"/>
          <a:sy n="95" d="100"/>
        </p:scale>
        <p:origin x="1555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9" tIns="48661" rIns="97319" bIns="48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8" tIns="46983" rIns="92288" bIns="46983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0E62E-52DA-4EAF-BCCB-4A9EA7CA0A29}" type="slidenum">
              <a:rPr 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C05DD6-6FF8-4008-9930-6B66B1A5B525}" type="slidenum">
              <a:rPr 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2D925E-EBDF-41EF-A8A4-D178C6462A6D}" type="slidenum">
              <a:rPr 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9D4B51-29A2-4818-91F2-4BB5FEB0B4D3}" type="slidenum">
              <a:rPr lang="en-US" sz="1100" b="0" smtClean="0">
                <a:solidFill>
                  <a:schemeClr val="tx1"/>
                </a:solidFill>
              </a:rPr>
              <a:pPr/>
              <a:t>28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8E98C1-9391-4417-90FB-143D7CF9B88C}" type="slidenum">
              <a:rPr 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B063EEA-8DEB-4E4D-8215-F1854CFB801C}" type="slidenum">
              <a:rPr 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3C8499-8E66-490A-8D6E-02A8E7948D4C}" type="slidenum">
              <a:rPr 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71A71D2-734F-40D5-9E89-D929026AE48B}" type="slidenum">
              <a:rPr lang="en-US" sz="1100" b="0" smtClean="0">
                <a:solidFill>
                  <a:schemeClr val="tx1"/>
                </a:solidFill>
              </a:rPr>
              <a:pPr/>
              <a:t>13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223EEF4-11B4-4967-B58D-AD6E80C9DA63}" type="slidenum">
              <a:rPr lang="en-US" sz="1100" b="0" smtClean="0">
                <a:solidFill>
                  <a:schemeClr val="tx1"/>
                </a:solidFill>
              </a:rPr>
              <a:pPr/>
              <a:t>14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787131A-76F8-49C1-A910-4F49ED022E26}" type="slidenum">
              <a:rPr 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5)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60440"/>
            <a:ext cx="8229600" cy="2870200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i="1" dirty="0"/>
              <a:t>2nd edition</a:t>
            </a:r>
            <a:r>
              <a:rPr lang="en-US" sz="2800" dirty="0"/>
              <a:t>)</a:t>
            </a:r>
            <a:br>
              <a:rPr lang="en-US" dirty="0"/>
            </a:br>
            <a:r>
              <a:rPr lang="en-US" dirty="0"/>
              <a:t>Chapter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Criteria-Based Test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5825"/>
            <a:ext cx="734249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/>
          </a:p>
          <a:p>
            <a:r>
              <a:rPr lang="en-US" b="0">
                <a:hlinkClick r:id="rId3"/>
              </a:rPr>
              <a:t>http://www.cs.gmu.edu/~offutt/softwaretest/</a:t>
            </a:r>
            <a:endParaRPr lang="en-US" b="0"/>
          </a:p>
          <a:p>
            <a:endParaRPr lang="en-US" b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02514" y="6281233"/>
            <a:ext cx="3932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Second version, 17 September 2012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6D1A85B-2876-43DF-B295-813D02B23029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Logical Expressions</a:t>
            </a:r>
          </a:p>
        </p:txBody>
      </p:sp>
      <p:sp>
        <p:nvSpPr>
          <p:cNvPr id="66566" name="Text Box 3"/>
          <p:cNvSpPr txBox="1">
            <a:spLocks noChangeArrowheads="1"/>
          </p:cNvSpPr>
          <p:nvPr/>
        </p:nvSpPr>
        <p:spPr bwMode="auto">
          <a:xfrm>
            <a:off x="1219200" y="1408113"/>
            <a:ext cx="6704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 (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a 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&gt;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 or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G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) and (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x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&lt;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</a:t>
            </a: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121743" y="2787650"/>
            <a:ext cx="2401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Transitions</a:t>
            </a:r>
          </a:p>
        </p:txBody>
      </p:sp>
      <p:sp>
        <p:nvSpPr>
          <p:cNvPr id="66568" name="Text Box 5"/>
          <p:cNvSpPr txBox="1">
            <a:spLocks noChangeArrowheads="1"/>
          </p:cNvSpPr>
          <p:nvPr/>
        </p:nvSpPr>
        <p:spPr bwMode="auto">
          <a:xfrm>
            <a:off x="121744" y="4584700"/>
            <a:ext cx="4484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Software Specifications</a:t>
            </a:r>
          </a:p>
        </p:txBody>
      </p:sp>
      <p:sp>
        <p:nvSpPr>
          <p:cNvPr id="66569" name="Text Box 6"/>
          <p:cNvSpPr txBox="1">
            <a:spLocks noChangeArrowheads="1"/>
          </p:cNvSpPr>
          <p:nvPr/>
        </p:nvSpPr>
        <p:spPr bwMode="auto">
          <a:xfrm>
            <a:off x="121743" y="3692525"/>
            <a:ext cx="5653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Program Decision Statements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70113" y="3059113"/>
            <a:ext cx="6346826" cy="1795462"/>
            <a:chOff x="1367" y="1927"/>
            <a:chExt cx="3998" cy="1131"/>
          </a:xfrm>
        </p:grpSpPr>
        <p:sp>
          <p:nvSpPr>
            <p:cNvPr id="66571" name="Text Box 8"/>
            <p:cNvSpPr txBox="1">
              <a:spLocks noChangeArrowheads="1"/>
            </p:cNvSpPr>
            <p:nvPr/>
          </p:nvSpPr>
          <p:spPr bwMode="auto">
            <a:xfrm>
              <a:off x="3939" y="2150"/>
              <a:ext cx="1426" cy="737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00"/>
                  </a:solidFill>
                  <a:latin typeface="Gill Sans MT" panose="020B0502020104020203" pitchFamily="34" charset="0"/>
                  <a:cs typeface="Arial" pitchFamily="34" charset="0"/>
                </a:rPr>
                <a:t>Logical</a:t>
              </a:r>
            </a:p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FF00"/>
                  </a:solidFill>
                  <a:latin typeface="Gill Sans MT" panose="020B0502020104020203" pitchFamily="34" charset="0"/>
                  <a:cs typeface="Arial" pitchFamily="34" charset="0"/>
                </a:rPr>
                <a:t>Expressions</a:t>
              </a:r>
            </a:p>
          </p:txBody>
        </p:sp>
        <p:sp>
          <p:nvSpPr>
            <p:cNvPr id="66572" name="Line 9"/>
            <p:cNvSpPr>
              <a:spLocks noChangeShapeType="1"/>
            </p:cNvSpPr>
            <p:nvPr/>
          </p:nvSpPr>
          <p:spPr bwMode="auto">
            <a:xfrm>
              <a:off x="3370" y="2494"/>
              <a:ext cx="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6573" name="Line 10"/>
            <p:cNvSpPr>
              <a:spLocks noChangeShapeType="1"/>
            </p:cNvSpPr>
            <p:nvPr/>
          </p:nvSpPr>
          <p:spPr bwMode="auto">
            <a:xfrm>
              <a:off x="1367" y="1927"/>
              <a:ext cx="2558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6574" name="Line 11"/>
            <p:cNvSpPr>
              <a:spLocks noChangeShapeType="1"/>
            </p:cNvSpPr>
            <p:nvPr/>
          </p:nvSpPr>
          <p:spPr bwMode="auto">
            <a:xfrm flipV="1">
              <a:off x="2631" y="2674"/>
              <a:ext cx="129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211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2433388-6920-45D0-A084-4DE7535819A6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Logical Expressions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39017"/>
            <a:ext cx="8867775" cy="47117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Predicate Coverage</a:t>
            </a:r>
            <a:r>
              <a:rPr lang="en-US" sz="2800" dirty="0"/>
              <a:t> : Each predicate must be true and false</a:t>
            </a:r>
          </a:p>
          <a:p>
            <a:pPr lvl="1"/>
            <a:r>
              <a:rPr lang="en-US" i="1" dirty="0">
                <a:latin typeface="Helvetica" charset="0"/>
              </a:rPr>
              <a:t>( (a&gt;b) or G ) and (x &lt; y)</a:t>
            </a:r>
            <a:r>
              <a:rPr lang="en-US" dirty="0"/>
              <a:t> = True, False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Clause Coverage</a:t>
            </a:r>
            <a:r>
              <a:rPr lang="en-US" sz="2800" dirty="0"/>
              <a:t> : Each clause must be true and false</a:t>
            </a:r>
          </a:p>
          <a:p>
            <a:pPr lvl="1"/>
            <a:r>
              <a:rPr lang="en-US" i="1" dirty="0"/>
              <a:t>(a &gt; b)</a:t>
            </a:r>
            <a:r>
              <a:rPr lang="en-US" dirty="0"/>
              <a:t> = True, False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= True, False</a:t>
            </a:r>
          </a:p>
          <a:p>
            <a:pPr lvl="1"/>
            <a:r>
              <a:rPr lang="en-US" i="1" dirty="0"/>
              <a:t>(x &lt; y)</a:t>
            </a:r>
            <a:r>
              <a:rPr lang="en-US" dirty="0"/>
              <a:t> = True, False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Combinatorial Coverage</a:t>
            </a:r>
            <a:r>
              <a:rPr lang="en-US" sz="2800" dirty="0"/>
              <a:t> : Various combinations of clauses</a:t>
            </a:r>
          </a:p>
          <a:p>
            <a:pPr lvl="1"/>
            <a:r>
              <a:rPr lang="en-US" i="1" dirty="0"/>
              <a:t>Active Clause Coverage</a:t>
            </a:r>
            <a:r>
              <a:rPr lang="en-US" dirty="0"/>
              <a:t>: Each clause must determine the predicate’s result</a:t>
            </a:r>
          </a:p>
        </p:txBody>
      </p:sp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1219200" y="760413"/>
            <a:ext cx="6704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 (</a:t>
            </a:r>
            <a:r>
              <a:rPr lang="en-US" sz="3200" i="1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a </a:t>
            </a: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&gt; </a:t>
            </a:r>
            <a:r>
              <a:rPr lang="en-US" sz="3200" i="1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b</a:t>
            </a: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 or </a:t>
            </a:r>
            <a:r>
              <a:rPr lang="en-US" sz="3200" i="1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G</a:t>
            </a: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) and (</a:t>
            </a:r>
            <a:r>
              <a:rPr lang="en-US" sz="3200" i="1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x</a:t>
            </a: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&lt; </a:t>
            </a:r>
            <a:r>
              <a:rPr lang="en-US" sz="3200" i="1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y</a:t>
            </a:r>
            <a:r>
              <a:rPr lang="en-US" sz="3200" i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986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3E18F2-CAC8-451D-9BDC-FD3FF4268D63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Logic – Active Clause Coverage</a:t>
            </a:r>
          </a:p>
        </p:txBody>
      </p:sp>
      <p:sp>
        <p:nvSpPr>
          <p:cNvPr id="68614" name="Text Box 3"/>
          <p:cNvSpPr txBox="1">
            <a:spLocks noChangeArrowheads="1"/>
          </p:cNvSpPr>
          <p:nvPr/>
        </p:nvSpPr>
        <p:spPr bwMode="auto">
          <a:xfrm>
            <a:off x="2362208" y="1363663"/>
            <a:ext cx="50292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 (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a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&gt;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b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 or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G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) and (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x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&lt; </a:t>
            </a:r>
            <a:r>
              <a:rPr lang="en-US" sz="3200" i="1" dirty="0">
                <a:solidFill>
                  <a:srgbClr val="FFFF00"/>
                </a:solidFill>
                <a:latin typeface="Helvetica" charset="0"/>
                <a:cs typeface="Arial" pitchFamily="34" charset="0"/>
              </a:rPr>
              <a:t>y</a:t>
            </a:r>
            <a:r>
              <a:rPr lang="en-US" sz="3200" i="1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1    </a:t>
            </a:r>
            <a:r>
              <a:rPr lang="en-US" sz="3200" dirty="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     F               T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2    </a:t>
            </a:r>
            <a:r>
              <a:rPr lang="en-US" sz="3200" dirty="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F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     </a:t>
            </a:r>
            <a:r>
              <a:rPr lang="en-US" sz="3200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F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          T</a:t>
            </a:r>
          </a:p>
        </p:txBody>
      </p:sp>
      <p:sp>
        <p:nvSpPr>
          <p:cNvPr id="68615" name="Line 4"/>
          <p:cNvSpPr>
            <a:spLocks noChangeShapeType="1"/>
          </p:cNvSpPr>
          <p:nvPr/>
        </p:nvSpPr>
        <p:spPr bwMode="auto">
          <a:xfrm flipV="1">
            <a:off x="2439996" y="2092325"/>
            <a:ext cx="4719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21496" y="3092450"/>
            <a:ext cx="2046287" cy="1446213"/>
            <a:chOff x="4153" y="1948"/>
            <a:chExt cx="1289" cy="911"/>
          </a:xfrm>
        </p:grpSpPr>
        <p:sp>
          <p:nvSpPr>
            <p:cNvPr id="68620" name="Freeform 6"/>
            <p:cNvSpPr>
              <a:spLocks/>
            </p:cNvSpPr>
            <p:nvPr/>
          </p:nvSpPr>
          <p:spPr bwMode="auto">
            <a:xfrm>
              <a:off x="4153" y="1948"/>
              <a:ext cx="334" cy="911"/>
            </a:xfrm>
            <a:custGeom>
              <a:avLst/>
              <a:gdLst>
                <a:gd name="T0" fmla="*/ 0 w 334"/>
                <a:gd name="T1" fmla="*/ 0 h 911"/>
                <a:gd name="T2" fmla="*/ 213 w 334"/>
                <a:gd name="T3" fmla="*/ 192 h 911"/>
                <a:gd name="T4" fmla="*/ 334 w 334"/>
                <a:gd name="T5" fmla="*/ 477 h 911"/>
                <a:gd name="T6" fmla="*/ 213 w 334"/>
                <a:gd name="T7" fmla="*/ 768 h 911"/>
                <a:gd name="T8" fmla="*/ 7 w 334"/>
                <a:gd name="T9" fmla="*/ 911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"/>
                <a:gd name="T16" fmla="*/ 0 h 911"/>
                <a:gd name="T17" fmla="*/ 334 w 334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" h="911">
                  <a:moveTo>
                    <a:pt x="0" y="0"/>
                  </a:moveTo>
                  <a:cubicBezTo>
                    <a:pt x="36" y="32"/>
                    <a:pt x="157" y="113"/>
                    <a:pt x="213" y="192"/>
                  </a:cubicBezTo>
                  <a:cubicBezTo>
                    <a:pt x="269" y="271"/>
                    <a:pt x="334" y="381"/>
                    <a:pt x="334" y="477"/>
                  </a:cubicBezTo>
                  <a:cubicBezTo>
                    <a:pt x="334" y="573"/>
                    <a:pt x="267" y="696"/>
                    <a:pt x="213" y="768"/>
                  </a:cubicBezTo>
                  <a:cubicBezTo>
                    <a:pt x="159" y="840"/>
                    <a:pt x="50" y="881"/>
                    <a:pt x="7" y="911"/>
                  </a:cubicBezTo>
                </a:path>
              </a:pathLst>
            </a:custGeom>
            <a:noFill/>
            <a:ln w="12700">
              <a:solidFill>
                <a:srgbClr val="FAFD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Text Box 7"/>
            <p:cNvSpPr txBox="1">
              <a:spLocks noChangeArrowheads="1"/>
            </p:cNvSpPr>
            <p:nvPr/>
          </p:nvSpPr>
          <p:spPr bwMode="auto">
            <a:xfrm>
              <a:off x="4567" y="2279"/>
              <a:ext cx="8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  <a:latin typeface="Gill Sans MT" panose="020B0502020104020203" pitchFamily="34" charset="0"/>
                  <a:cs typeface="Arial" pitchFamily="34" charset="0"/>
                </a:rPr>
                <a:t>duplicate</a:t>
              </a:r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362208" y="3573463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3    F          </a:t>
            </a:r>
            <a:r>
              <a:rPr lang="en-US" sz="320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T</a:t>
            </a: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          T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4    F          </a:t>
            </a:r>
            <a:r>
              <a:rPr lang="en-US" sz="320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F</a:t>
            </a: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          T</a:t>
            </a:r>
            <a:endParaRPr lang="en-US" sz="3200">
              <a:solidFill>
                <a:schemeClr val="hlink"/>
              </a:solidFill>
              <a:latin typeface="Helvetica" charset="0"/>
              <a:cs typeface="Arial" pitchFamily="34" charset="0"/>
            </a:endParaRP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362208" y="5051425"/>
            <a:ext cx="4797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5    T          T               </a:t>
            </a:r>
            <a:r>
              <a:rPr lang="en-US" sz="320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6    T          T               </a:t>
            </a:r>
            <a:r>
              <a:rPr lang="en-US" sz="3200">
                <a:solidFill>
                  <a:srgbClr val="FF0000"/>
                </a:solidFill>
                <a:latin typeface="Helvetica" charset="0"/>
                <a:cs typeface="Arial" pitchFamily="34" charset="0"/>
              </a:rPr>
              <a:t>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77799" y="2078038"/>
            <a:ext cx="2144295" cy="1938992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Gill Sans MT" panose="020B0502020104020203" pitchFamily="34" charset="0"/>
                <a:cs typeface="Arial" pitchFamily="34" charset="0"/>
              </a:rPr>
              <a:t>With these values for G and (x&lt;y), (a&gt;b) determines the value of the predicate</a:t>
            </a:r>
          </a:p>
        </p:txBody>
      </p:sp>
    </p:spTree>
    <p:extLst>
      <p:ext uri="{BB962C8B-B14F-4D97-AF65-F5344CB8AC3E}">
        <p14:creationId xmlns:p14="http://schemas.microsoft.com/office/powerpoint/2010/main" val="3519054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utoUpdateAnimBg="0"/>
      <p:bldP spid="185353" grpId="0" autoUpdateAnimBg="0"/>
      <p:bldP spid="18535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F3C6C3-3A9A-45F1-9FC7-7DA1EDF387D2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Input Domain Characterization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964642"/>
            <a:ext cx="8982075" cy="5452033"/>
          </a:xfrm>
        </p:spPr>
        <p:txBody>
          <a:bodyPr/>
          <a:lstStyle/>
          <a:p>
            <a:r>
              <a:rPr lang="en-US" sz="2800" dirty="0"/>
              <a:t>Describe the </a:t>
            </a:r>
            <a:r>
              <a:rPr lang="en-US" sz="2800" dirty="0">
                <a:solidFill>
                  <a:srgbClr val="FFFF00"/>
                </a:solidFill>
              </a:rPr>
              <a:t>input domain</a:t>
            </a:r>
            <a:r>
              <a:rPr lang="en-US" sz="2800" dirty="0"/>
              <a:t> of the software</a:t>
            </a:r>
          </a:p>
          <a:p>
            <a:pPr lvl="1"/>
            <a:r>
              <a:rPr lang="en-US" dirty="0"/>
              <a:t>Identify </a:t>
            </a:r>
            <a:r>
              <a:rPr lang="en-US" dirty="0">
                <a:solidFill>
                  <a:srgbClr val="FFFF00"/>
                </a:solidFill>
              </a:rPr>
              <a:t>inputs</a:t>
            </a:r>
            <a:r>
              <a:rPr lang="en-US" dirty="0"/>
              <a:t>, parameters, or other categorization</a:t>
            </a:r>
          </a:p>
          <a:p>
            <a:pPr lvl="1"/>
            <a:r>
              <a:rPr lang="en-US" dirty="0"/>
              <a:t>Partition each input into </a:t>
            </a:r>
            <a:r>
              <a:rPr lang="en-US" dirty="0">
                <a:solidFill>
                  <a:srgbClr val="FFFF00"/>
                </a:solidFill>
              </a:rPr>
              <a:t>finite sets</a:t>
            </a:r>
            <a:r>
              <a:rPr lang="en-US" dirty="0"/>
              <a:t> of representative values</a:t>
            </a:r>
          </a:p>
          <a:p>
            <a:pPr lvl="1"/>
            <a:r>
              <a:rPr lang="en-US" dirty="0"/>
              <a:t>Choose </a:t>
            </a:r>
            <a:r>
              <a:rPr lang="en-US" dirty="0">
                <a:solidFill>
                  <a:srgbClr val="FFFF00"/>
                </a:solidFill>
              </a:rPr>
              <a:t>combinations</a:t>
            </a:r>
            <a:r>
              <a:rPr lang="en-US" dirty="0"/>
              <a:t> of values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System level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 of students       { </a:t>
            </a:r>
            <a:r>
              <a:rPr lang="en-US" i="1" dirty="0"/>
              <a:t>0, 1, &gt;1</a:t>
            </a:r>
            <a:r>
              <a:rPr lang="en-US" dirty="0"/>
              <a:t> }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Level of course              { </a:t>
            </a:r>
            <a:r>
              <a:rPr lang="en-US" i="1" dirty="0"/>
              <a:t>600, 700, 800</a:t>
            </a:r>
            <a:r>
              <a:rPr lang="en-US" dirty="0"/>
              <a:t> }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Major                            { </a:t>
            </a:r>
            <a:r>
              <a:rPr lang="en-US" i="1" dirty="0" err="1"/>
              <a:t>swe</a:t>
            </a:r>
            <a:r>
              <a:rPr lang="en-US" i="1" dirty="0"/>
              <a:t>, </a:t>
            </a:r>
            <a:r>
              <a:rPr lang="en-US" i="1" dirty="0" err="1"/>
              <a:t>cs</a:t>
            </a:r>
            <a:r>
              <a:rPr lang="en-US" i="1" dirty="0"/>
              <a:t>, </a:t>
            </a:r>
            <a:r>
              <a:rPr lang="en-US" i="1" dirty="0" err="1"/>
              <a:t>isa</a:t>
            </a:r>
            <a:r>
              <a:rPr lang="en-US" i="1" dirty="0"/>
              <a:t>, </a:t>
            </a:r>
            <a:r>
              <a:rPr lang="en-US" i="1" dirty="0" err="1"/>
              <a:t>infs</a:t>
            </a:r>
            <a:r>
              <a:rPr lang="en-US" dirty="0"/>
              <a:t> }</a:t>
            </a:r>
          </a:p>
          <a:p>
            <a:r>
              <a:rPr lang="en-US" sz="2800" dirty="0">
                <a:solidFill>
                  <a:srgbClr val="FFFF00"/>
                </a:solidFill>
              </a:rPr>
              <a:t>Unit level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Parameters                  </a:t>
            </a:r>
            <a:r>
              <a:rPr lang="en-US" i="1" dirty="0"/>
              <a:t>F (</a:t>
            </a:r>
            <a:r>
              <a:rPr lang="en-US" i="1" dirty="0" err="1"/>
              <a:t>int</a:t>
            </a:r>
            <a:r>
              <a:rPr lang="en-US" i="1" dirty="0"/>
              <a:t> X, </a:t>
            </a:r>
            <a:r>
              <a:rPr lang="en-US" i="1" dirty="0" err="1"/>
              <a:t>int</a:t>
            </a:r>
            <a:r>
              <a:rPr lang="en-US" i="1" dirty="0"/>
              <a:t> Y)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Possible values            X</a:t>
            </a:r>
            <a:r>
              <a:rPr lang="en-US" i="1" dirty="0"/>
              <a:t>: { &lt;0, 0, 1, 2, &gt;2 }, Y : { 10, 20, 30 }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            </a:t>
            </a:r>
            <a:r>
              <a:rPr lang="en-US" i="1" dirty="0"/>
              <a:t>F (-5, 10), F (0, 20), F (1, 30), F (2, 10), F (5, 20)</a:t>
            </a:r>
          </a:p>
        </p:txBody>
      </p:sp>
    </p:spTree>
    <p:extLst>
      <p:ext uri="{BB962C8B-B14F-4D97-AF65-F5344CB8AC3E}">
        <p14:creationId xmlns:p14="http://schemas.microsoft.com/office/powerpoint/2010/main" val="31010180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33A4D9D-9A2F-4724-ACCE-ABB72EBB57C9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Syntactic Structures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864158"/>
            <a:ext cx="8728075" cy="5512830"/>
          </a:xfrm>
        </p:spPr>
        <p:txBody>
          <a:bodyPr/>
          <a:lstStyle/>
          <a:p>
            <a:pPr marL="457200" indent="-457200"/>
            <a:r>
              <a:rPr lang="en-US" sz="2800" dirty="0"/>
              <a:t>Based on a </a:t>
            </a:r>
            <a:r>
              <a:rPr lang="en-US" sz="2800" dirty="0">
                <a:solidFill>
                  <a:srgbClr val="FFFF00"/>
                </a:solidFill>
              </a:rPr>
              <a:t>grammar</a:t>
            </a:r>
            <a:r>
              <a:rPr lang="en-US" sz="2800" dirty="0"/>
              <a:t>, or other syntactic definition</a:t>
            </a:r>
          </a:p>
          <a:p>
            <a:pPr marL="457200" indent="-457200"/>
            <a:r>
              <a:rPr lang="en-US" sz="2800" dirty="0"/>
              <a:t>Primary example is </a:t>
            </a:r>
            <a:r>
              <a:rPr lang="en-US" sz="2800" dirty="0">
                <a:solidFill>
                  <a:srgbClr val="FFFF00"/>
                </a:solidFill>
              </a:rPr>
              <a:t>mutation testing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Induce </a:t>
            </a:r>
            <a:r>
              <a:rPr lang="en-US" dirty="0">
                <a:solidFill>
                  <a:srgbClr val="FFFF00"/>
                </a:solidFill>
              </a:rPr>
              <a:t>small changes</a:t>
            </a:r>
            <a:r>
              <a:rPr lang="en-US" dirty="0"/>
              <a:t> to the program: mutants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Find tests</a:t>
            </a:r>
            <a:r>
              <a:rPr lang="en-US" dirty="0"/>
              <a:t> that cause mutant programs to fail: </a:t>
            </a:r>
            <a:r>
              <a:rPr lang="en-US" dirty="0">
                <a:solidFill>
                  <a:schemeClr val="tx2"/>
                </a:solidFill>
              </a:rPr>
              <a:t>killing mutants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Failure is defined as </a:t>
            </a:r>
            <a:r>
              <a:rPr lang="en-US" dirty="0">
                <a:solidFill>
                  <a:srgbClr val="FFFF00"/>
                </a:solidFill>
              </a:rPr>
              <a:t>different output</a:t>
            </a:r>
            <a:r>
              <a:rPr lang="en-US" dirty="0"/>
              <a:t> from the original program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Check the output</a:t>
            </a:r>
            <a:r>
              <a:rPr lang="en-US" dirty="0"/>
              <a:t> of useful tests on the original program</a:t>
            </a:r>
          </a:p>
          <a:p>
            <a:pPr marL="457200" indent="-457200"/>
            <a:r>
              <a:rPr lang="en-US" sz="2800" dirty="0"/>
              <a:t>Example program and mutants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671638" y="4322763"/>
            <a:ext cx="2063750" cy="14636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z = 2 * x;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408613" y="3751263"/>
            <a:ext cx="2063750" cy="26320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&gt;= y)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z = x + y;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z = x – m;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 z = 2 * x;</a:t>
            </a:r>
          </a:p>
        </p:txBody>
      </p:sp>
    </p:spTree>
    <p:extLst>
      <p:ext uri="{BB962C8B-B14F-4D97-AF65-F5344CB8AC3E}">
        <p14:creationId xmlns:p14="http://schemas.microsoft.com/office/powerpoint/2010/main" val="4160819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 autoUpdateAnimBg="0"/>
      <p:bldP spid="18739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47940C9-6EE6-4398-95BD-B25E146F2761}" type="slidenum">
              <a:rPr 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563" y="1905000"/>
            <a:ext cx="8704262" cy="1116013"/>
            <a:chOff x="115" y="1200"/>
            <a:chExt cx="5483" cy="703"/>
          </a:xfrm>
        </p:grpSpPr>
        <p:sp>
          <p:nvSpPr>
            <p:cNvPr id="188421" name="Text Box 5"/>
            <p:cNvSpPr txBox="1">
              <a:spLocks noChangeArrowheads="1"/>
            </p:cNvSpPr>
            <p:nvPr/>
          </p:nvSpPr>
          <p:spPr bwMode="auto">
            <a:xfrm>
              <a:off x="115" y="1557"/>
              <a:ext cx="944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188422" name="Text Box 6"/>
            <p:cNvSpPr txBox="1">
              <a:spLocks noChangeArrowheads="1"/>
            </p:cNvSpPr>
            <p:nvPr/>
          </p:nvSpPr>
          <p:spPr bwMode="auto">
            <a:xfrm>
              <a:off x="1457" y="1558"/>
              <a:ext cx="94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2800" y="1558"/>
              <a:ext cx="145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88424" name="Text Box 8"/>
            <p:cNvSpPr txBox="1">
              <a:spLocks noChangeArrowheads="1"/>
            </p:cNvSpPr>
            <p:nvPr/>
          </p:nvSpPr>
          <p:spPr bwMode="auto">
            <a:xfrm>
              <a:off x="4653" y="1558"/>
              <a:ext cx="945" cy="345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71731" name="Line 9"/>
            <p:cNvSpPr>
              <a:spLocks noChangeShapeType="1"/>
            </p:cNvSpPr>
            <p:nvPr/>
          </p:nvSpPr>
          <p:spPr bwMode="auto">
            <a:xfrm>
              <a:off x="576" y="1376"/>
              <a:ext cx="4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2" name="Line 10"/>
            <p:cNvSpPr>
              <a:spLocks noChangeShapeType="1"/>
            </p:cNvSpPr>
            <p:nvPr/>
          </p:nvSpPr>
          <p:spPr bwMode="auto">
            <a:xfrm>
              <a:off x="587" y="1376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3" name="Line 11"/>
            <p:cNvSpPr>
              <a:spLocks noChangeShapeType="1"/>
            </p:cNvSpPr>
            <p:nvPr/>
          </p:nvSpPr>
          <p:spPr bwMode="auto">
            <a:xfrm>
              <a:off x="1930" y="1376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4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5" name="Line 13"/>
            <p:cNvSpPr>
              <a:spLocks noChangeShapeType="1"/>
            </p:cNvSpPr>
            <p:nvPr/>
          </p:nvSpPr>
          <p:spPr bwMode="auto">
            <a:xfrm>
              <a:off x="2867" y="1200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6" name="Line 14"/>
            <p:cNvSpPr>
              <a:spLocks noChangeShapeType="1"/>
            </p:cNvSpPr>
            <p:nvPr/>
          </p:nvSpPr>
          <p:spPr bwMode="auto">
            <a:xfrm>
              <a:off x="5126" y="1368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338" y="3025775"/>
            <a:ext cx="4138612" cy="3578225"/>
            <a:chOff x="21" y="1906"/>
            <a:chExt cx="2607" cy="2254"/>
          </a:xfrm>
        </p:grpSpPr>
        <p:sp>
          <p:nvSpPr>
            <p:cNvPr id="71715" name="AutoShape 16"/>
            <p:cNvSpPr>
              <a:spLocks noChangeArrowheads="1"/>
            </p:cNvSpPr>
            <p:nvPr/>
          </p:nvSpPr>
          <p:spPr bwMode="auto">
            <a:xfrm>
              <a:off x="21" y="3316"/>
              <a:ext cx="2607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1673" y="3814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1150" y="3390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609" y="3814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188436" name="Text Box 20"/>
            <p:cNvSpPr txBox="1">
              <a:spLocks noChangeArrowheads="1"/>
            </p:cNvSpPr>
            <p:nvPr/>
          </p:nvSpPr>
          <p:spPr bwMode="auto">
            <a:xfrm>
              <a:off x="82" y="3390"/>
              <a:ext cx="908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71720" name="Line 21"/>
            <p:cNvSpPr>
              <a:spLocks noChangeShapeType="1"/>
            </p:cNvSpPr>
            <p:nvPr/>
          </p:nvSpPr>
          <p:spPr bwMode="auto">
            <a:xfrm>
              <a:off x="523" y="3152"/>
              <a:ext cx="1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1" name="Line 22"/>
            <p:cNvSpPr>
              <a:spLocks noChangeShapeType="1"/>
            </p:cNvSpPr>
            <p:nvPr/>
          </p:nvSpPr>
          <p:spPr bwMode="auto">
            <a:xfrm>
              <a:off x="590" y="1906"/>
              <a:ext cx="0" cy="1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2" name="Line 23"/>
            <p:cNvSpPr>
              <a:spLocks noChangeShapeType="1"/>
            </p:cNvSpPr>
            <p:nvPr/>
          </p:nvSpPr>
          <p:spPr bwMode="auto">
            <a:xfrm flipV="1">
              <a:off x="533" y="3152"/>
              <a:ext cx="0" cy="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Line 24"/>
            <p:cNvSpPr>
              <a:spLocks noChangeShapeType="1"/>
            </p:cNvSpPr>
            <p:nvPr/>
          </p:nvSpPr>
          <p:spPr bwMode="auto">
            <a:xfrm flipV="1">
              <a:off x="1605" y="3152"/>
              <a:ext cx="0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4" name="Line 25"/>
            <p:cNvSpPr>
              <a:spLocks noChangeShapeType="1"/>
            </p:cNvSpPr>
            <p:nvPr/>
          </p:nvSpPr>
          <p:spPr bwMode="auto">
            <a:xfrm flipV="1">
              <a:off x="1065" y="3144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5" name="Line 26"/>
            <p:cNvSpPr>
              <a:spLocks noChangeShapeType="1"/>
            </p:cNvSpPr>
            <p:nvPr/>
          </p:nvSpPr>
          <p:spPr bwMode="auto">
            <a:xfrm flipV="1">
              <a:off x="2129" y="3152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6" name="Text Box 27"/>
            <p:cNvSpPr txBox="1">
              <a:spLocks noChangeArrowheads="1"/>
            </p:cNvSpPr>
            <p:nvPr/>
          </p:nvSpPr>
          <p:spPr bwMode="auto">
            <a:xfrm>
              <a:off x="319" y="2202"/>
              <a:ext cx="70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636838" y="2989263"/>
            <a:ext cx="3305175" cy="1971675"/>
            <a:chOff x="1661" y="1883"/>
            <a:chExt cx="2082" cy="1242"/>
          </a:xfrm>
        </p:grpSpPr>
        <p:sp>
          <p:nvSpPr>
            <p:cNvPr id="71703" name="AutoShape 29"/>
            <p:cNvSpPr>
              <a:spLocks noChangeArrowheads="1"/>
            </p:cNvSpPr>
            <p:nvPr/>
          </p:nvSpPr>
          <p:spPr bwMode="auto">
            <a:xfrm>
              <a:off x="1661" y="2281"/>
              <a:ext cx="2082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46" name="Text Box 30"/>
            <p:cNvSpPr txBox="1">
              <a:spLocks noChangeArrowheads="1"/>
            </p:cNvSpPr>
            <p:nvPr/>
          </p:nvSpPr>
          <p:spPr bwMode="auto">
            <a:xfrm>
              <a:off x="2998" y="2761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188447" name="Text Box 31"/>
            <p:cNvSpPr txBox="1">
              <a:spLocks noChangeArrowheads="1"/>
            </p:cNvSpPr>
            <p:nvPr/>
          </p:nvSpPr>
          <p:spPr bwMode="auto">
            <a:xfrm>
              <a:off x="2154" y="2773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2596" y="2335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188449" name="Text Box 33"/>
            <p:cNvSpPr txBox="1">
              <a:spLocks noChangeArrowheads="1"/>
            </p:cNvSpPr>
            <p:nvPr/>
          </p:nvSpPr>
          <p:spPr bwMode="auto">
            <a:xfrm>
              <a:off x="1752" y="2348"/>
              <a:ext cx="68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71708" name="Line 34"/>
            <p:cNvSpPr>
              <a:spLocks noChangeShapeType="1"/>
            </p:cNvSpPr>
            <p:nvPr/>
          </p:nvSpPr>
          <p:spPr bwMode="auto">
            <a:xfrm>
              <a:off x="1929" y="1912"/>
              <a:ext cx="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Line 35"/>
            <p:cNvSpPr>
              <a:spLocks noChangeShapeType="1"/>
            </p:cNvSpPr>
            <p:nvPr/>
          </p:nvSpPr>
          <p:spPr bwMode="auto">
            <a:xfrm>
              <a:off x="1923" y="2102"/>
              <a:ext cx="1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Line 36"/>
            <p:cNvSpPr>
              <a:spLocks noChangeShapeType="1"/>
            </p:cNvSpPr>
            <p:nvPr/>
          </p:nvSpPr>
          <p:spPr bwMode="auto">
            <a:xfrm flipV="1">
              <a:off x="2095" y="2102"/>
              <a:ext cx="0" cy="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Line 37"/>
            <p:cNvSpPr>
              <a:spLocks noChangeShapeType="1"/>
            </p:cNvSpPr>
            <p:nvPr/>
          </p:nvSpPr>
          <p:spPr bwMode="auto">
            <a:xfrm flipV="1">
              <a:off x="2939" y="2102"/>
              <a:ext cx="0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Line 38"/>
            <p:cNvSpPr>
              <a:spLocks noChangeShapeType="1"/>
            </p:cNvSpPr>
            <p:nvPr/>
          </p:nvSpPr>
          <p:spPr bwMode="auto">
            <a:xfrm flipV="1">
              <a:off x="2497" y="210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3" name="Line 39"/>
            <p:cNvSpPr>
              <a:spLocks noChangeShapeType="1"/>
            </p:cNvSpPr>
            <p:nvPr/>
          </p:nvSpPr>
          <p:spPr bwMode="auto">
            <a:xfrm flipV="1">
              <a:off x="3341" y="2102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Text Box 40"/>
            <p:cNvSpPr txBox="1">
              <a:spLocks noChangeArrowheads="1"/>
            </p:cNvSpPr>
            <p:nvPr/>
          </p:nvSpPr>
          <p:spPr bwMode="auto">
            <a:xfrm>
              <a:off x="1819" y="1883"/>
              <a:ext cx="10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803900" y="3040063"/>
            <a:ext cx="3201988" cy="3489325"/>
            <a:chOff x="3656" y="1915"/>
            <a:chExt cx="2017" cy="2198"/>
          </a:xfrm>
        </p:grpSpPr>
        <p:sp>
          <p:nvSpPr>
            <p:cNvPr id="71691" name="AutoShape 42"/>
            <p:cNvSpPr>
              <a:spLocks noChangeArrowheads="1"/>
            </p:cNvSpPr>
            <p:nvPr/>
          </p:nvSpPr>
          <p:spPr bwMode="auto">
            <a:xfrm>
              <a:off x="3656" y="3269"/>
              <a:ext cx="2017" cy="844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4948" y="376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188460" name="Text Box 44"/>
            <p:cNvSpPr txBox="1">
              <a:spLocks noChangeArrowheads="1"/>
            </p:cNvSpPr>
            <p:nvPr/>
          </p:nvSpPr>
          <p:spPr bwMode="auto">
            <a:xfrm>
              <a:off x="4531" y="335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188461" name="Text Box 45"/>
            <p:cNvSpPr txBox="1">
              <a:spLocks noChangeArrowheads="1"/>
            </p:cNvSpPr>
            <p:nvPr/>
          </p:nvSpPr>
          <p:spPr bwMode="auto">
            <a:xfrm>
              <a:off x="4115" y="3762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188462" name="Text Box 46"/>
            <p:cNvSpPr txBox="1">
              <a:spLocks noChangeArrowheads="1"/>
            </p:cNvSpPr>
            <p:nvPr/>
          </p:nvSpPr>
          <p:spPr bwMode="auto">
            <a:xfrm>
              <a:off x="3711" y="3351"/>
              <a:ext cx="670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71696" name="Line 47"/>
            <p:cNvSpPr>
              <a:spLocks noChangeShapeType="1"/>
            </p:cNvSpPr>
            <p:nvPr/>
          </p:nvSpPr>
          <p:spPr bwMode="auto">
            <a:xfrm>
              <a:off x="4037" y="3099"/>
              <a:ext cx="1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Line 48"/>
            <p:cNvSpPr>
              <a:spLocks noChangeShapeType="1"/>
            </p:cNvSpPr>
            <p:nvPr/>
          </p:nvSpPr>
          <p:spPr bwMode="auto">
            <a:xfrm flipV="1">
              <a:off x="4046" y="3099"/>
              <a:ext cx="0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49"/>
            <p:cNvSpPr>
              <a:spLocks noChangeShapeType="1"/>
            </p:cNvSpPr>
            <p:nvPr/>
          </p:nvSpPr>
          <p:spPr bwMode="auto">
            <a:xfrm flipV="1">
              <a:off x="4866" y="309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50"/>
            <p:cNvSpPr>
              <a:spLocks noChangeShapeType="1"/>
            </p:cNvSpPr>
            <p:nvPr/>
          </p:nvSpPr>
          <p:spPr bwMode="auto">
            <a:xfrm flipV="1">
              <a:off x="4450" y="3105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51"/>
            <p:cNvSpPr>
              <a:spLocks noChangeShapeType="1"/>
            </p:cNvSpPr>
            <p:nvPr/>
          </p:nvSpPr>
          <p:spPr bwMode="auto">
            <a:xfrm flipV="1">
              <a:off x="5283" y="3099"/>
              <a:ext cx="0" cy="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52"/>
            <p:cNvSpPr>
              <a:spLocks noChangeShapeType="1"/>
            </p:cNvSpPr>
            <p:nvPr/>
          </p:nvSpPr>
          <p:spPr bwMode="auto">
            <a:xfrm>
              <a:off x="5126" y="1915"/>
              <a:ext cx="0" cy="1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Text Box 53"/>
            <p:cNvSpPr txBox="1">
              <a:spLocks noChangeArrowheads="1"/>
            </p:cNvSpPr>
            <p:nvPr/>
          </p:nvSpPr>
          <p:spPr bwMode="auto">
            <a:xfrm>
              <a:off x="4663" y="2185"/>
              <a:ext cx="70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31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Infeasible test requirements</a:t>
            </a:r>
            <a:r>
              <a:rPr lang="en-US" dirty="0"/>
              <a:t> : test requirements that cannot be satisfied</a:t>
            </a:r>
          </a:p>
          <a:p>
            <a:pPr lvl="1"/>
            <a:r>
              <a:rPr lang="en-US" sz="2000" dirty="0"/>
              <a:t>No test case values exist that meet the test requirements</a:t>
            </a:r>
          </a:p>
          <a:p>
            <a:pPr lvl="1"/>
            <a:r>
              <a:rPr lang="en-US" sz="2000" dirty="0"/>
              <a:t>Dead code</a:t>
            </a:r>
          </a:p>
          <a:p>
            <a:pPr lvl="1"/>
            <a:r>
              <a:rPr lang="en-US" sz="2000" dirty="0"/>
              <a:t>Detection of infeasible test requirements is formally </a:t>
            </a:r>
            <a:r>
              <a:rPr lang="en-US" sz="2000" dirty="0" err="1"/>
              <a:t>undecidable</a:t>
            </a:r>
            <a:r>
              <a:rPr lang="en-US" sz="2000" dirty="0"/>
              <a:t> for most test criteria</a:t>
            </a:r>
            <a:endParaRPr lang="en-US" sz="1800" dirty="0"/>
          </a:p>
          <a:p>
            <a:r>
              <a:rPr lang="en-US" dirty="0"/>
              <a:t>Thus, 100% coverage is </a:t>
            </a:r>
            <a:r>
              <a:rPr lang="en-US" dirty="0">
                <a:solidFill>
                  <a:srgbClr val="FFFF00"/>
                </a:solidFill>
              </a:rPr>
              <a:t>impossible</a:t>
            </a:r>
            <a:r>
              <a:rPr lang="en-US" dirty="0"/>
              <a:t> in practice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1281113"/>
            <a:ext cx="7962900" cy="15652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Given a set of test requirements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for coverage criterion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a test set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coverage if and only if for every test requirement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there is at least one test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such that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22065954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BC936-9FF8-4D90-95B6-FCF503B2F735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Use Test Criteria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4875"/>
            <a:ext cx="8867775" cy="41973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Directly generate</a:t>
            </a:r>
            <a:r>
              <a:rPr lang="en-US" sz="2800" dirty="0"/>
              <a:t> test values </a:t>
            </a:r>
            <a:r>
              <a:rPr lang="en-US" sz="2800" dirty="0">
                <a:solidFill>
                  <a:srgbClr val="FFFF00"/>
                </a:solidFill>
              </a:rPr>
              <a:t>to satisfy</a:t>
            </a:r>
            <a:r>
              <a:rPr lang="en-US" sz="2800" dirty="0"/>
              <a:t> the criterion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often assumed by the research community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most obvious way to use criteria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/>
              <a:t>very hard without automated tools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/>
              <a:t>Generate test values </a:t>
            </a:r>
            <a:r>
              <a:rPr lang="en-US" sz="2800" dirty="0">
                <a:solidFill>
                  <a:srgbClr val="FFFF00"/>
                </a:solidFill>
              </a:rPr>
              <a:t>externally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FF00"/>
                </a:solidFill>
              </a:rPr>
              <a:t>measure</a:t>
            </a:r>
            <a:r>
              <a:rPr lang="en-US" sz="2800" dirty="0"/>
              <a:t> against the criterion usually favored by industry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/>
              <a:t>sometimes misleading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/>
              <a:t>if tests do not reach 100% coverage, what does that mean?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5500" y="5271493"/>
            <a:ext cx="7472363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sz="3200" dirty="0">
                <a:latin typeface="Gill Sans MT" panose="020B0502020104020203" pitchFamily="34" charset="0"/>
              </a:rPr>
              <a:t>Test criteria are sometimes called </a:t>
            </a:r>
            <a:r>
              <a:rPr lang="en-US" sz="3200" u="sng" dirty="0">
                <a:solidFill>
                  <a:srgbClr val="FFFF00"/>
                </a:solidFill>
                <a:latin typeface="Gill Sans MT" panose="020B0502020104020203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25028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D42C09-832A-4A00-93DF-7CD5099D4879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 and Recognizers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5975"/>
            <a:ext cx="8867775" cy="556101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Generator</a:t>
            </a:r>
            <a:r>
              <a:rPr lang="en-US" sz="2800" dirty="0"/>
              <a:t> : A procedure that automatically generates values to satisfy a criterion</a:t>
            </a:r>
          </a:p>
          <a:p>
            <a:r>
              <a:rPr lang="en-US" sz="2800" dirty="0">
                <a:solidFill>
                  <a:schemeClr val="tx2"/>
                </a:solidFill>
              </a:rPr>
              <a:t>Recognizer</a:t>
            </a:r>
            <a:r>
              <a:rPr lang="en-US" sz="2800" dirty="0"/>
              <a:t> : A procedure that decides whether a given set of test values satisfies a criterion</a:t>
            </a:r>
          </a:p>
          <a:p>
            <a:endParaRPr lang="en-US" sz="2800" dirty="0"/>
          </a:p>
          <a:p>
            <a:r>
              <a:rPr lang="en-US" sz="2800" dirty="0"/>
              <a:t>Both problems are provably </a:t>
            </a:r>
            <a:r>
              <a:rPr lang="en-US" sz="2800" dirty="0" err="1">
                <a:solidFill>
                  <a:schemeClr val="tx2"/>
                </a:solidFill>
              </a:rPr>
              <a:t>undecidable</a:t>
            </a:r>
            <a:r>
              <a:rPr lang="en-US" sz="2800" dirty="0"/>
              <a:t> for most criteria</a:t>
            </a:r>
          </a:p>
          <a:p>
            <a:r>
              <a:rPr lang="en-US" sz="2800" dirty="0"/>
              <a:t>It is possible to recognize whether test cases satisfy a criterion far more often than it is possible to generate tests that satisfy the criterion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Coverage analysis tools</a:t>
            </a:r>
            <a:r>
              <a:rPr lang="en-US" sz="2800" dirty="0"/>
              <a:t> are quite plentiful</a:t>
            </a:r>
          </a:p>
        </p:txBody>
      </p:sp>
    </p:spTree>
    <p:extLst>
      <p:ext uri="{BB962C8B-B14F-4D97-AF65-F5344CB8AC3E}">
        <p14:creationId xmlns:p14="http://schemas.microsoft.com/office/powerpoint/2010/main" val="888129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E6AAB0-7F1E-4EF5-A1A8-404EFC1BBC4A}" type="slidenum">
              <a:rPr 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22888"/>
          </a:xfrm>
        </p:spPr>
        <p:txBody>
          <a:bodyPr/>
          <a:lstStyle/>
          <a:p>
            <a:r>
              <a:rPr lang="en-US" dirty="0"/>
              <a:t>Comparing Criteria with </a:t>
            </a:r>
            <a:r>
              <a:rPr lang="en-US" dirty="0" err="1"/>
              <a:t>Subsumption</a:t>
            </a:r>
            <a:endParaRPr lang="en-US" dirty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67852"/>
            <a:ext cx="8867775" cy="4909135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Criteria </a:t>
            </a:r>
            <a:r>
              <a:rPr lang="en-US" sz="2800" dirty="0" err="1">
                <a:solidFill>
                  <a:schemeClr val="tx2"/>
                </a:solidFill>
              </a:rPr>
              <a:t>Subsumption</a:t>
            </a:r>
            <a:r>
              <a:rPr lang="en-US" sz="2800" dirty="0"/>
              <a:t> : A test criterion </a:t>
            </a:r>
            <a:r>
              <a:rPr lang="en-US" sz="2800" i="1" dirty="0"/>
              <a:t>C1</a:t>
            </a:r>
            <a:r>
              <a:rPr lang="en-US" sz="2800" dirty="0"/>
              <a:t> subsumes </a:t>
            </a:r>
            <a:r>
              <a:rPr lang="en-US" sz="2800" i="1" dirty="0"/>
              <a:t>C2</a:t>
            </a:r>
            <a:r>
              <a:rPr lang="en-US" sz="2800" dirty="0"/>
              <a:t> if and only if every set of test cases that satisfies criterion </a:t>
            </a:r>
            <a:r>
              <a:rPr lang="en-US" sz="2800" i="1" dirty="0"/>
              <a:t>C1</a:t>
            </a:r>
            <a:r>
              <a:rPr lang="en-US" sz="2800" dirty="0"/>
              <a:t> also satisfies </a:t>
            </a:r>
            <a:r>
              <a:rPr lang="en-US" sz="2800" i="1" dirty="0"/>
              <a:t>C2</a:t>
            </a:r>
          </a:p>
          <a:p>
            <a:endParaRPr lang="en-US" sz="2800" dirty="0"/>
          </a:p>
          <a:p>
            <a:r>
              <a:rPr lang="en-US" sz="2800" dirty="0"/>
              <a:t>Must be true for </a:t>
            </a:r>
            <a:r>
              <a:rPr lang="en-US" sz="2800" dirty="0">
                <a:solidFill>
                  <a:schemeClr val="tx2"/>
                </a:solidFill>
              </a:rPr>
              <a:t>every set</a:t>
            </a:r>
            <a:r>
              <a:rPr lang="en-US" sz="2800" dirty="0"/>
              <a:t> of test cases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tx2"/>
                </a:solidFill>
              </a:rPr>
              <a:t>Example</a:t>
            </a:r>
            <a:r>
              <a:rPr lang="en-US" sz="2800" dirty="0"/>
              <a:t> : If a test set has covered every branch in a program (satisfied the branch criterion), then the test set is guaranteed to also have covered 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107352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8DAE09-3FC9-443F-9742-36B504A838AF}" type="slidenum">
              <a:rPr lang="en-US" sz="900" b="0" smtClean="0">
                <a:solidFill>
                  <a:schemeClr val="tx1"/>
                </a:solidFill>
              </a:rPr>
              <a:pPr/>
              <a:t>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Notions of Testing</a:t>
            </a:r>
          </a:p>
        </p:txBody>
      </p:sp>
      <p:sp>
        <p:nvSpPr>
          <p:cNvPr id="59398" name="Content Placeholder 6"/>
          <p:cNvSpPr>
            <a:spLocks noGrp="1"/>
          </p:cNvSpPr>
          <p:nvPr>
            <p:ph idx="1"/>
          </p:nvPr>
        </p:nvSpPr>
        <p:spPr>
          <a:xfrm>
            <a:off x="88900" y="1031875"/>
            <a:ext cx="8966200" cy="5573713"/>
          </a:xfrm>
        </p:spPr>
        <p:txBody>
          <a:bodyPr/>
          <a:lstStyle/>
          <a:p>
            <a:r>
              <a:rPr lang="en-US" sz="2800" dirty="0"/>
              <a:t> Old view focused on testing at each software development </a:t>
            </a:r>
            <a:r>
              <a:rPr lang="en-US" sz="2800" dirty="0">
                <a:solidFill>
                  <a:srgbClr val="FFFF00"/>
                </a:solidFill>
              </a:rPr>
              <a:t>phase</a:t>
            </a:r>
            <a:r>
              <a:rPr lang="en-US" dirty="0"/>
              <a:t> as being very different from other phases</a:t>
            </a:r>
          </a:p>
          <a:p>
            <a:pPr lvl="1"/>
            <a:r>
              <a:rPr lang="en-US" dirty="0"/>
              <a:t>Unit, module, integration, system …</a:t>
            </a:r>
          </a:p>
          <a:p>
            <a:pPr lvl="1"/>
            <a:endParaRPr lang="en-US" dirty="0"/>
          </a:p>
          <a:p>
            <a:r>
              <a:rPr lang="en-US" sz="2800" dirty="0"/>
              <a:t> New view is in terms of </a:t>
            </a:r>
            <a:r>
              <a:rPr lang="en-US" sz="2800" dirty="0">
                <a:solidFill>
                  <a:srgbClr val="FFFF00"/>
                </a:solidFill>
              </a:rPr>
              <a:t>structures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FF00"/>
                </a:solidFill>
              </a:rPr>
              <a:t>criteria</a:t>
            </a:r>
            <a:endParaRPr lang="en-US" dirty="0"/>
          </a:p>
          <a:p>
            <a:pPr lvl="1"/>
            <a:r>
              <a:rPr lang="en-US" dirty="0"/>
              <a:t>Graphs, logical expressions, syntax, input space</a:t>
            </a:r>
          </a:p>
          <a:p>
            <a:endParaRPr lang="en-US" dirty="0"/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largely the same at each phase</a:t>
            </a:r>
          </a:p>
          <a:p>
            <a:pPr lvl="1"/>
            <a:r>
              <a:rPr lang="en-US" dirty="0"/>
              <a:t>Creating the </a:t>
            </a:r>
            <a:r>
              <a:rPr lang="en-US" dirty="0">
                <a:solidFill>
                  <a:schemeClr val="tx2"/>
                </a:solidFill>
              </a:rPr>
              <a:t>model</a:t>
            </a:r>
            <a:r>
              <a:rPr lang="en-US" dirty="0"/>
              <a:t> is different</a:t>
            </a:r>
          </a:p>
          <a:p>
            <a:pPr lvl="1"/>
            <a:r>
              <a:rPr lang="en-US" dirty="0"/>
              <a:t>Choosing </a:t>
            </a:r>
            <a:r>
              <a:rPr lang="en-US" dirty="0">
                <a:solidFill>
                  <a:schemeClr val="tx2"/>
                </a:solidFill>
              </a:rPr>
              <a:t>values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automating</a:t>
            </a:r>
            <a:r>
              <a:rPr lang="en-US" dirty="0"/>
              <a:t> the tests is different</a:t>
            </a:r>
          </a:p>
        </p:txBody>
      </p:sp>
    </p:spTree>
    <p:extLst>
      <p:ext uri="{BB962C8B-B14F-4D97-AF65-F5344CB8AC3E}">
        <p14:creationId xmlns:p14="http://schemas.microsoft.com/office/powerpoint/2010/main" val="1009302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B9BB59-B2C5-4275-ABB7-7A229EA87AA2}" type="slidenum">
              <a:rPr 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Criteria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8688"/>
            <a:ext cx="8867775" cy="5448300"/>
          </a:xfrm>
        </p:spPr>
        <p:txBody>
          <a:bodyPr/>
          <a:lstStyle/>
          <a:p>
            <a:r>
              <a:rPr lang="en-US" sz="2800"/>
              <a:t>Traditional software testing is </a:t>
            </a:r>
            <a:r>
              <a:rPr lang="en-US" sz="2800">
                <a:solidFill>
                  <a:schemeClr val="tx2"/>
                </a:solidFill>
              </a:rPr>
              <a:t>expensive</a:t>
            </a:r>
            <a:r>
              <a:rPr lang="en-US" sz="2800"/>
              <a:t> and </a:t>
            </a:r>
            <a:r>
              <a:rPr lang="en-US" sz="2800">
                <a:solidFill>
                  <a:schemeClr val="tx2"/>
                </a:solidFill>
              </a:rPr>
              <a:t>labor-intensive</a:t>
            </a:r>
          </a:p>
          <a:p>
            <a:r>
              <a:rPr lang="en-US" sz="2800"/>
              <a:t>Formal coverage criteria are used to decide </a:t>
            </a:r>
            <a:r>
              <a:rPr lang="en-US" sz="2800">
                <a:solidFill>
                  <a:schemeClr val="tx2"/>
                </a:solidFill>
              </a:rPr>
              <a:t>which test inputs</a:t>
            </a:r>
            <a:r>
              <a:rPr lang="en-US" sz="2800"/>
              <a:t> to use</a:t>
            </a:r>
          </a:p>
          <a:p>
            <a:r>
              <a:rPr lang="en-US" sz="2800"/>
              <a:t>More likely that the tester will </a:t>
            </a:r>
            <a:r>
              <a:rPr lang="en-US" sz="2800">
                <a:solidFill>
                  <a:schemeClr val="tx2"/>
                </a:solidFill>
              </a:rPr>
              <a:t>find problems</a:t>
            </a:r>
          </a:p>
          <a:p>
            <a:r>
              <a:rPr lang="en-US" sz="2800"/>
              <a:t>Greater assurance that the software is of </a:t>
            </a:r>
            <a:r>
              <a:rPr lang="en-US" sz="2800">
                <a:solidFill>
                  <a:schemeClr val="tx2"/>
                </a:solidFill>
              </a:rPr>
              <a:t>high quality</a:t>
            </a:r>
            <a:r>
              <a:rPr lang="en-US" sz="2800"/>
              <a:t> and </a:t>
            </a:r>
            <a:r>
              <a:rPr lang="en-US" sz="2800">
                <a:solidFill>
                  <a:schemeClr val="tx2"/>
                </a:solidFill>
              </a:rPr>
              <a:t>reliability</a:t>
            </a:r>
          </a:p>
          <a:p>
            <a:r>
              <a:rPr lang="en-US" sz="2800"/>
              <a:t>A goal or </a:t>
            </a:r>
            <a:r>
              <a:rPr lang="en-US" sz="2800">
                <a:solidFill>
                  <a:schemeClr val="tx2"/>
                </a:solidFill>
              </a:rPr>
              <a:t>stopping rule</a:t>
            </a:r>
            <a:r>
              <a:rPr lang="en-US" sz="2800"/>
              <a:t> for testing</a:t>
            </a:r>
          </a:p>
          <a:p>
            <a:r>
              <a:rPr lang="en-US" sz="2800"/>
              <a:t>Criteria makes testing more </a:t>
            </a:r>
            <a:r>
              <a:rPr lang="en-US" sz="2800">
                <a:solidFill>
                  <a:schemeClr val="tx2"/>
                </a:solidFill>
              </a:rPr>
              <a:t>efficient</a:t>
            </a:r>
            <a:r>
              <a:rPr lang="en-US" sz="2800"/>
              <a:t> and </a:t>
            </a:r>
            <a:r>
              <a:rPr lang="en-US" sz="2800">
                <a:solidFill>
                  <a:schemeClr val="tx2"/>
                </a:solidFill>
              </a:rPr>
              <a:t>effective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83820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How do we start applying these ideas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52831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Improve Testing ?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8900" y="1056443"/>
            <a:ext cx="8966200" cy="5320545"/>
          </a:xfrm>
        </p:spPr>
        <p:txBody>
          <a:bodyPr/>
          <a:lstStyle/>
          <a:p>
            <a:r>
              <a:rPr lang="en-US" sz="2800" dirty="0"/>
              <a:t>Testers need more and better </a:t>
            </a:r>
            <a:r>
              <a:rPr lang="en-US" sz="2800" dirty="0">
                <a:solidFill>
                  <a:schemeClr val="tx2"/>
                </a:solidFill>
              </a:rPr>
              <a:t>software tools</a:t>
            </a:r>
          </a:p>
          <a:p>
            <a:r>
              <a:rPr lang="en-US" sz="2800" dirty="0"/>
              <a:t>Testers need to adopt </a:t>
            </a:r>
            <a:r>
              <a:rPr lang="en-US" sz="2800" dirty="0">
                <a:solidFill>
                  <a:schemeClr val="tx2"/>
                </a:solidFill>
              </a:rPr>
              <a:t>practices and techniques </a:t>
            </a:r>
            <a:r>
              <a:rPr lang="en-US" sz="2800" dirty="0"/>
              <a:t>that lead to more </a:t>
            </a:r>
            <a:r>
              <a:rPr lang="en-US" sz="2800" dirty="0">
                <a:solidFill>
                  <a:schemeClr val="tx2"/>
                </a:solidFill>
              </a:rPr>
              <a:t>efficient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effective</a:t>
            </a:r>
            <a:r>
              <a:rPr lang="en-US" sz="2800" dirty="0"/>
              <a:t> testing</a:t>
            </a:r>
          </a:p>
          <a:p>
            <a:pPr lvl="1"/>
            <a:r>
              <a:rPr lang="en-US" sz="2400" dirty="0"/>
              <a:t>More </a:t>
            </a:r>
            <a:r>
              <a:rPr lang="en-US" sz="2400" dirty="0">
                <a:solidFill>
                  <a:schemeClr val="tx2"/>
                </a:solidFill>
              </a:rPr>
              <a:t>education</a:t>
            </a:r>
          </a:p>
          <a:p>
            <a:pPr lvl="1"/>
            <a:r>
              <a:rPr lang="en-US" sz="2400" dirty="0"/>
              <a:t>Different </a:t>
            </a:r>
            <a:r>
              <a:rPr lang="en-US" sz="2400" dirty="0">
                <a:solidFill>
                  <a:schemeClr val="tx2"/>
                </a:solidFill>
              </a:rPr>
              <a:t>management</a:t>
            </a:r>
            <a:r>
              <a:rPr lang="en-US" sz="2400" dirty="0"/>
              <a:t> organizational strategies</a:t>
            </a:r>
          </a:p>
          <a:p>
            <a:r>
              <a:rPr lang="en-US" sz="2800" dirty="0"/>
              <a:t>Testing / QA teams need more </a:t>
            </a:r>
            <a:r>
              <a:rPr lang="en-US" sz="2800" dirty="0">
                <a:solidFill>
                  <a:schemeClr val="tx2"/>
                </a:solidFill>
              </a:rPr>
              <a:t>technical expertise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Developer</a:t>
            </a:r>
            <a:r>
              <a:rPr lang="en-US" sz="2400" dirty="0"/>
              <a:t> expertise has been increasing dramatically</a:t>
            </a:r>
          </a:p>
          <a:p>
            <a:r>
              <a:rPr lang="en-US" sz="2800" dirty="0"/>
              <a:t>Testing / QA teams need to </a:t>
            </a:r>
            <a:r>
              <a:rPr lang="en-US" sz="2800" dirty="0">
                <a:solidFill>
                  <a:schemeClr val="tx2"/>
                </a:solidFill>
              </a:rPr>
              <a:t>specialize </a:t>
            </a:r>
            <a:r>
              <a:rPr lang="en-US" sz="2800" dirty="0"/>
              <a:t>more</a:t>
            </a:r>
          </a:p>
          <a:p>
            <a:pPr lvl="1"/>
            <a:r>
              <a:rPr lang="en-US" sz="2400" dirty="0"/>
              <a:t>This same trend happened for </a:t>
            </a:r>
            <a:r>
              <a:rPr lang="en-US" sz="2400" dirty="0">
                <a:solidFill>
                  <a:schemeClr val="tx2"/>
                </a:solidFill>
              </a:rPr>
              <a:t>development</a:t>
            </a:r>
            <a:r>
              <a:rPr lang="en-US" sz="2400" dirty="0"/>
              <a:t> in the 1990s</a:t>
            </a:r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95391F-7B5F-40E9-BCFB-3E9CACDF5B0E}" type="slidenum">
              <a:rPr 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4474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Roadblocks to Adoption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9E725B-6FC7-48B7-84A5-0482E6F904F7}" type="slidenum">
              <a:rPr 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87046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5795963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Lack of test education</a:t>
            </a: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914400" lvl="1" indent="-514350">
              <a:buFontTx/>
              <a:buNone/>
            </a:pPr>
            <a:endParaRPr lang="en-US" sz="24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Necessity to change process</a:t>
            </a:r>
            <a:endParaRPr lang="en-US" b="0" dirty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4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Usability of tools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>
                <a:solidFill>
                  <a:schemeClr val="tx2"/>
                </a:solidFill>
              </a:rPr>
              <a:t>Weak and ineffective tools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438" y="1547813"/>
            <a:ext cx="553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UG CS programs in US that require testing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63195" y="1514475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438" y="1912938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MS CS programs in US that require testing 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438" y="2278063"/>
            <a:ext cx="475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Number of UG testing classes in the US 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37250" y="2012950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03750" y="2289175"/>
            <a:ext cx="784225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~30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9438" y="5487988"/>
            <a:ext cx="800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Most test tools don’t do much – but most users do not realize they could be better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438" y="2954338"/>
            <a:ext cx="808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Adoption of many test techniques and tools require changes in development process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438" y="3965575"/>
            <a:ext cx="7595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Many testing tools require the user to know the underlying theory to use them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438" y="3233738"/>
            <a:ext cx="498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This is very expensive for most software companies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438" y="4295775"/>
            <a:ext cx="7116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know how an internal combustion engine works to drive 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438" y="4625975"/>
            <a:ext cx="7247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understand parsing and code generation to use a compiler ?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438" y="5776913"/>
            <a:ext cx="7648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Few tools solve the key technical problem – </a:t>
            </a:r>
            <a:r>
              <a:rPr lang="en-US" sz="1800" b="0" dirty="0">
                <a:solidFill>
                  <a:srgbClr val="00FF00"/>
                </a:solidFill>
                <a:latin typeface="Gill Sans MT" panose="020B0502020104020203" pitchFamily="34" charset="0"/>
              </a:rPr>
              <a:t>generating test values automatically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9913" y="1182688"/>
            <a:ext cx="8484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Microsoft and Google say half their engineers are testers, programmers test half the time</a:t>
            </a:r>
          </a:p>
        </p:txBody>
      </p:sp>
    </p:spTree>
    <p:extLst>
      <p:ext uri="{BB962C8B-B14F-4D97-AF65-F5344CB8AC3E}">
        <p14:creationId xmlns:p14="http://schemas.microsoft.com/office/powerpoint/2010/main" val="1118501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From Researchers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88900" y="923925"/>
            <a:ext cx="8966200" cy="5681663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Isolate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tx2"/>
                </a:solidFill>
              </a:rPr>
              <a:t>Invent</a:t>
            </a:r>
            <a:r>
              <a:rPr lang="en-US" sz="2800" dirty="0"/>
              <a:t> processes and techniques that isolate the theory from most test practitioners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Disguise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tx2"/>
                </a:solidFill>
              </a:rPr>
              <a:t>Discover</a:t>
            </a:r>
            <a:r>
              <a:rPr lang="en-US" sz="2800" dirty="0"/>
              <a:t> engineering techniques, standards and frameworks that disguise the theory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Embed</a:t>
            </a:r>
            <a:r>
              <a:rPr lang="en-US" sz="2800" dirty="0"/>
              <a:t> : Theoretical ideas in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Experiment</a:t>
            </a:r>
            <a:r>
              <a:rPr lang="en-US" sz="2800" dirty="0"/>
              <a:t> : Demonstrate </a:t>
            </a:r>
            <a:r>
              <a:rPr lang="en-US" sz="2800" dirty="0">
                <a:solidFill>
                  <a:schemeClr val="tx2"/>
                </a:solidFill>
              </a:rPr>
              <a:t>economic value</a:t>
            </a:r>
            <a:r>
              <a:rPr lang="en-US" sz="2800" dirty="0"/>
              <a:t> of criteria-based testing and ATDG (</a:t>
            </a:r>
            <a:r>
              <a:rPr lang="en-US" sz="2800" i="1" dirty="0"/>
              <a:t>ROI</a:t>
            </a:r>
            <a:r>
              <a:rPr lang="en-US" sz="2800" dirty="0"/>
              <a:t>)</a:t>
            </a:r>
          </a:p>
          <a:p>
            <a:pPr marL="914400" lvl="1" indent="-514350"/>
            <a:r>
              <a:rPr lang="en-US" sz="2400" dirty="0">
                <a:solidFill>
                  <a:schemeClr val="tx2"/>
                </a:solidFill>
              </a:rPr>
              <a:t>Which</a:t>
            </a:r>
            <a:r>
              <a:rPr lang="en-US" sz="2400" dirty="0"/>
              <a:t> criteria should be used and </a:t>
            </a:r>
            <a:r>
              <a:rPr lang="en-US" sz="2400" dirty="0">
                <a:solidFill>
                  <a:schemeClr val="tx2"/>
                </a:solidFill>
              </a:rPr>
              <a:t>when</a:t>
            </a:r>
            <a:r>
              <a:rPr lang="en-US" sz="2400" dirty="0"/>
              <a:t> ?</a:t>
            </a:r>
          </a:p>
          <a:p>
            <a:pPr marL="914400" lvl="1" indent="-514350"/>
            <a:r>
              <a:rPr lang="en-US" sz="2400" dirty="0">
                <a:solidFill>
                  <a:schemeClr val="tx2"/>
                </a:solidFill>
              </a:rPr>
              <a:t>When</a:t>
            </a:r>
            <a:r>
              <a:rPr lang="en-US" sz="2400" dirty="0"/>
              <a:t> does the extra effort pay off ?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Integrate</a:t>
            </a:r>
            <a:r>
              <a:rPr lang="en-US" sz="2800" dirty="0"/>
              <a:t> high-end testing with </a:t>
            </a:r>
            <a:r>
              <a:rPr lang="en-US" sz="2800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6ADDB21-2A6A-477F-AA75-60D1F962E3BF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23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291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From Educators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Disguise</a:t>
            </a:r>
            <a:r>
              <a:rPr lang="en-US" sz="2800" dirty="0"/>
              <a:t> theory from engineers in classes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Omit</a:t>
            </a:r>
            <a:r>
              <a:rPr lang="en-US" sz="2800" dirty="0"/>
              <a:t> theory when it is not needed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Restructure</a:t>
            </a:r>
            <a:r>
              <a:rPr lang="en-US" sz="2800" dirty="0"/>
              <a:t> curriculum to teach more than test design and theory</a:t>
            </a:r>
          </a:p>
          <a:p>
            <a:pPr lvl="1"/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evaluation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Human-based</a:t>
            </a:r>
            <a:r>
              <a:rPr lang="en-US" sz="2400" dirty="0"/>
              <a:t> testing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Test-driven</a:t>
            </a:r>
            <a:r>
              <a:rPr lang="en-US" sz="2400" dirty="0"/>
              <a:t> development</a:t>
            </a:r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47E6F2-70CF-4215-9D10-AC0A433B77FA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24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4169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Practice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Reorganize</a:t>
            </a:r>
            <a:r>
              <a:rPr lang="en-US" sz="2800" dirty="0"/>
              <a:t> test and QA teams to make effective use of individual abilities</a:t>
            </a:r>
          </a:p>
          <a:p>
            <a:pPr marL="914400" lvl="1" indent="-514350"/>
            <a:r>
              <a:rPr lang="en-US" sz="2400" dirty="0"/>
              <a:t>One math-head can support many testers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Retrain</a:t>
            </a:r>
            <a:r>
              <a:rPr lang="en-US" sz="2800" dirty="0"/>
              <a:t> test and QA teams</a:t>
            </a:r>
          </a:p>
          <a:p>
            <a:pPr marL="914400" lvl="1" indent="-514350"/>
            <a:r>
              <a:rPr lang="en-US" sz="2400" dirty="0"/>
              <a:t>Use a process like MDTD</a:t>
            </a:r>
          </a:p>
          <a:p>
            <a:pPr marL="914400" lvl="1" indent="-514350"/>
            <a:r>
              <a:rPr lang="en-US" sz="2400" dirty="0"/>
              <a:t>Learn more testing concepts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Encourage</a:t>
            </a:r>
            <a:r>
              <a:rPr lang="en-US" sz="2800" dirty="0"/>
              <a:t> researchers to embed and isolate</a:t>
            </a:r>
          </a:p>
          <a:p>
            <a:pPr marL="914400" lvl="1" indent="-514350"/>
            <a:r>
              <a:rPr lang="en-US" sz="2400" dirty="0"/>
              <a:t>We are very responsive to research grants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FF00"/>
                </a:solidFill>
              </a:rPr>
              <a:t>Get involved</a:t>
            </a:r>
            <a:r>
              <a:rPr lang="en-US" sz="2800" dirty="0"/>
              <a:t> in curricular design efforts through industrial advisory boards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AA3F8B-2382-4AE2-89E0-1D4D9E387DE6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25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881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Increased </a:t>
            </a:r>
            <a:r>
              <a:rPr lang="en-US" sz="2800" dirty="0">
                <a:solidFill>
                  <a:schemeClr val="tx2"/>
                </a:solidFill>
              </a:rPr>
              <a:t>specialization</a:t>
            </a:r>
            <a:r>
              <a:rPr lang="en-US" sz="2800" dirty="0"/>
              <a:t> in testing teams will lead to more </a:t>
            </a:r>
            <a:r>
              <a:rPr lang="en-US" sz="2800" dirty="0">
                <a:solidFill>
                  <a:schemeClr val="tx2"/>
                </a:solidFill>
              </a:rPr>
              <a:t>efficient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effective</a:t>
            </a:r>
            <a:r>
              <a:rPr lang="en-US" sz="2800" dirty="0"/>
              <a:t> testing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Testing and QA teams will have more </a:t>
            </a:r>
            <a:r>
              <a:rPr lang="en-US" sz="2800" dirty="0">
                <a:solidFill>
                  <a:schemeClr val="tx2"/>
                </a:solidFill>
              </a:rPr>
              <a:t>technical expertise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Developers will have more </a:t>
            </a:r>
            <a:r>
              <a:rPr lang="en-US" sz="2800" dirty="0">
                <a:solidFill>
                  <a:schemeClr val="tx2"/>
                </a:solidFill>
              </a:rPr>
              <a:t>knowledge</a:t>
            </a:r>
            <a:r>
              <a:rPr lang="en-US" sz="2800" dirty="0"/>
              <a:t> about testing and </a:t>
            </a:r>
            <a:r>
              <a:rPr lang="en-US" sz="2800" dirty="0">
                <a:solidFill>
                  <a:schemeClr val="tx2"/>
                </a:solidFill>
              </a:rPr>
              <a:t>motivation</a:t>
            </a:r>
            <a:r>
              <a:rPr lang="en-US" sz="2800" dirty="0"/>
              <a:t> to test better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Agile processes</a:t>
            </a:r>
            <a:r>
              <a:rPr lang="en-US" sz="2800" dirty="0"/>
              <a:t> put testing first—putting </a:t>
            </a:r>
            <a:r>
              <a:rPr lang="en-US" sz="2800" dirty="0">
                <a:solidFill>
                  <a:schemeClr val="tx2"/>
                </a:solidFill>
              </a:rPr>
              <a:t>pressure</a:t>
            </a:r>
            <a:r>
              <a:rPr lang="en-US" sz="2800" dirty="0"/>
              <a:t> on both testers and developers to test better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Testing and </a:t>
            </a:r>
            <a:r>
              <a:rPr lang="en-US" sz="2800" dirty="0">
                <a:solidFill>
                  <a:schemeClr val="tx2"/>
                </a:solidFill>
              </a:rPr>
              <a:t>security</a:t>
            </a:r>
            <a:r>
              <a:rPr lang="en-US" sz="2800" dirty="0"/>
              <a:t> are starting to merge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/>
              <a:t>We will develop new ways to </a:t>
            </a:r>
            <a:r>
              <a:rPr lang="en-US" sz="2800" dirty="0">
                <a:solidFill>
                  <a:schemeClr val="tx2"/>
                </a:solidFill>
              </a:rPr>
              <a:t>test connections </a:t>
            </a:r>
            <a:r>
              <a:rPr lang="en-US" sz="2800" dirty="0"/>
              <a:t>within software-based systems</a:t>
            </a:r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28098D-66FC-4792-ABD1-9083AA76D6E9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26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83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154113" y="96838"/>
            <a:ext cx="6848475" cy="1376855"/>
          </a:xfrm>
        </p:spPr>
        <p:txBody>
          <a:bodyPr/>
          <a:lstStyle/>
          <a:p>
            <a:r>
              <a:rPr lang="en-US" dirty="0"/>
              <a:t>Advantages of Criteria-Based Test Design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8900" y="1576136"/>
            <a:ext cx="8966200" cy="5029451"/>
          </a:xfrm>
        </p:spPr>
        <p:txBody>
          <a:bodyPr/>
          <a:lstStyle/>
          <a:p>
            <a:r>
              <a:rPr lang="en-US" sz="2800" dirty="0"/>
              <a:t> Criteria 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Fewer</a:t>
            </a:r>
            <a:r>
              <a:rPr lang="en-US" sz="2400" dirty="0"/>
              <a:t> tests that are </a:t>
            </a:r>
            <a:r>
              <a:rPr lang="en-US" sz="2400" dirty="0">
                <a:solidFill>
                  <a:schemeClr val="tx2"/>
                </a:solidFill>
              </a:rPr>
              <a:t>more effective</a:t>
            </a:r>
            <a:r>
              <a:rPr lang="en-US" sz="2400" dirty="0"/>
              <a:t> at finding faults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Comprehensive</a:t>
            </a:r>
            <a:r>
              <a:rPr lang="en-US" sz="2800" dirty="0"/>
              <a:t> test set with minimal overlap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The “</a:t>
            </a:r>
            <a:r>
              <a:rPr lang="en-US" sz="2400" dirty="0">
                <a:solidFill>
                  <a:schemeClr val="tx2"/>
                </a:solidFill>
              </a:rPr>
              <a:t>why</a:t>
            </a:r>
            <a:r>
              <a:rPr lang="en-US" sz="2400" dirty="0"/>
              <a:t>” for each test is answered</a:t>
            </a:r>
          </a:p>
          <a:p>
            <a:pPr lvl="1"/>
            <a:r>
              <a:rPr lang="en-US" sz="2400" dirty="0"/>
              <a:t>Built-in support for </a:t>
            </a:r>
            <a:r>
              <a:rPr lang="en-US" sz="2400" dirty="0">
                <a:solidFill>
                  <a:schemeClr val="tx2"/>
                </a:solidFill>
              </a:rPr>
              <a:t>regression testing</a:t>
            </a:r>
          </a:p>
          <a:p>
            <a:r>
              <a:rPr lang="en-US" sz="2800" dirty="0"/>
              <a:t> A “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for testing—advance knowledge of </a:t>
            </a:r>
            <a:r>
              <a:rPr lang="en-US" sz="2800" dirty="0">
                <a:solidFill>
                  <a:schemeClr val="tx2"/>
                </a:solidFill>
              </a:rPr>
              <a:t>how many tests</a:t>
            </a:r>
            <a:r>
              <a:rPr lang="en-US" sz="2800" dirty="0"/>
              <a:t> are needed</a:t>
            </a:r>
          </a:p>
          <a:p>
            <a:r>
              <a:rPr lang="en-US" sz="2800" dirty="0"/>
              <a:t> Natural to </a:t>
            </a:r>
            <a:r>
              <a:rPr lang="en-US" sz="2800" dirty="0">
                <a:solidFill>
                  <a:schemeClr val="tx2"/>
                </a:solidFill>
              </a:rPr>
              <a:t>automate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F04DF6-E707-4B02-9D0E-1A35812AA008}" type="slidenum">
              <a:rPr lang="en-US" sz="900" b="0" smtClean="0">
                <a:solidFill>
                  <a:schemeClr val="tx1"/>
                </a:solidFill>
              </a:rPr>
              <a:pPr/>
              <a:t>27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1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848CDD-FE04-44E0-BEDD-3FC2F03DFFC3}" type="slidenum">
              <a:rPr lang="en-US" sz="900" b="0" smtClean="0">
                <a:solidFill>
                  <a:schemeClr val="tx1"/>
                </a:solidFill>
              </a:rPr>
              <a:pPr/>
              <a:t>28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Open </a:t>
            </a:r>
            <a:r>
              <a:rPr lang="en-US" dirty="0"/>
              <a:t>Questions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r>
              <a:rPr lang="en-US" sz="2800" dirty="0"/>
              <a:t>Which </a:t>
            </a:r>
            <a:r>
              <a:rPr lang="en-US" sz="2800" dirty="0">
                <a:solidFill>
                  <a:srgbClr val="FFFF00"/>
                </a:solidFill>
              </a:rPr>
              <a:t>criteria</a:t>
            </a:r>
            <a:r>
              <a:rPr lang="en-US" sz="2800" dirty="0"/>
              <a:t> work best on embedded, highly reliable software?</a:t>
            </a:r>
          </a:p>
          <a:p>
            <a:pPr lvl="1"/>
            <a:r>
              <a:rPr lang="en-US" dirty="0"/>
              <a:t>Which </a:t>
            </a:r>
            <a:r>
              <a:rPr lang="en-US" dirty="0">
                <a:solidFill>
                  <a:srgbClr val="FFFF00"/>
                </a:solidFill>
              </a:rPr>
              <a:t>software structure</a:t>
            </a:r>
            <a:r>
              <a:rPr lang="en-US" dirty="0"/>
              <a:t> to use?</a:t>
            </a:r>
          </a:p>
          <a:p>
            <a:r>
              <a:rPr lang="en-US" sz="2800" dirty="0"/>
              <a:t>How can we best </a:t>
            </a:r>
            <a:r>
              <a:rPr lang="en-US" sz="2800" dirty="0">
                <a:solidFill>
                  <a:srgbClr val="FFFF00"/>
                </a:solidFill>
              </a:rPr>
              <a:t>automate</a:t>
            </a:r>
            <a:r>
              <a:rPr lang="en-US" sz="2800" dirty="0"/>
              <a:t> this testing with robust tools?</a:t>
            </a:r>
          </a:p>
          <a:p>
            <a:pPr lvl="1"/>
            <a:r>
              <a:rPr lang="en-US" dirty="0"/>
              <a:t>Deriving the software structure</a:t>
            </a:r>
          </a:p>
          <a:p>
            <a:pPr lvl="1"/>
            <a:r>
              <a:rPr lang="en-US" dirty="0"/>
              <a:t>Constructing the test requirements</a:t>
            </a:r>
          </a:p>
          <a:p>
            <a:pPr lvl="1"/>
            <a:r>
              <a:rPr lang="en-US" dirty="0"/>
              <a:t>Creating values from test requirements</a:t>
            </a:r>
          </a:p>
          <a:p>
            <a:pPr lvl="1"/>
            <a:r>
              <a:rPr lang="en-US" dirty="0"/>
              <a:t>Creating full test scripts</a:t>
            </a:r>
          </a:p>
          <a:p>
            <a:pPr lvl="1"/>
            <a:r>
              <a:rPr lang="en-US" dirty="0"/>
              <a:t>Solution to the “mapping problem”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Empirical</a:t>
            </a:r>
            <a:r>
              <a:rPr lang="en-US" sz="2800" dirty="0"/>
              <a:t> validation</a:t>
            </a:r>
          </a:p>
          <a:p>
            <a:r>
              <a:rPr lang="en-US" sz="2800" dirty="0"/>
              <a:t> Technology </a:t>
            </a:r>
            <a:r>
              <a:rPr lang="en-US" sz="2800" dirty="0">
                <a:solidFill>
                  <a:srgbClr val="FFFF00"/>
                </a:solidFill>
              </a:rPr>
              <a:t>transition</a:t>
            </a:r>
          </a:p>
          <a:p>
            <a:r>
              <a:rPr lang="en-US" sz="2800" dirty="0"/>
              <a:t>Application to </a:t>
            </a:r>
            <a:r>
              <a:rPr lang="en-US" sz="2800" dirty="0">
                <a:solidFill>
                  <a:srgbClr val="FFFF00"/>
                </a:solidFill>
              </a:rPr>
              <a:t>new domains</a:t>
            </a:r>
          </a:p>
        </p:txBody>
      </p:sp>
    </p:spTree>
    <p:extLst>
      <p:ext uri="{BB962C8B-B14F-4D97-AF65-F5344CB8AC3E}">
        <p14:creationId xmlns:p14="http://schemas.microsoft.com/office/powerpoint/2010/main" val="33844882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Summary</a:t>
            </a:r>
          </a:p>
        </p:txBody>
      </p:sp>
      <p:sp>
        <p:nvSpPr>
          <p:cNvPr id="9421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BEB02C-8F69-47C8-8B54-E3AFBEBDBE13}" type="slidenum">
              <a:rPr 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866775"/>
            <a:ext cx="7304088" cy="52879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rgbClr val="00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Many companies still use “</a:t>
            </a:r>
            <a:r>
              <a:rPr lang="en-US" sz="2400" b="0" kern="0" dirty="0">
                <a:solidFill>
                  <a:schemeClr val="tx2"/>
                </a:solidFill>
                <a:latin typeface="Comic Sans MS" pitchFamily="66" charset="0"/>
              </a:rPr>
              <a:t>monkey testing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”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A human sits at the keyboard, </a:t>
            </a:r>
            <a:r>
              <a:rPr lang="en-US" b="0" kern="0" dirty="0">
                <a:solidFill>
                  <a:schemeClr val="tx2"/>
                </a:solidFill>
                <a:latin typeface="Comic Sans MS" pitchFamily="66" charset="0"/>
              </a:rPr>
              <a:t>wiggles</a:t>
            </a: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 the mouse and </a:t>
            </a:r>
            <a:r>
              <a:rPr lang="en-US" b="0" kern="0" dirty="0">
                <a:solidFill>
                  <a:schemeClr val="tx2"/>
                </a:solidFill>
                <a:latin typeface="Comic Sans MS" pitchFamily="66" charset="0"/>
              </a:rPr>
              <a:t>bangs</a:t>
            </a: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 the keyboard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No </a:t>
            </a:r>
            <a:r>
              <a:rPr lang="en-US" b="0" kern="0" dirty="0">
                <a:solidFill>
                  <a:schemeClr val="tx2"/>
                </a:solidFill>
                <a:latin typeface="Comic Sans MS" pitchFamily="66" charset="0"/>
              </a:rPr>
              <a:t>automation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Minimal training required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Some companies automate human-designed tests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chemeClr val="tx1">
                    <a:lumMod val="95000"/>
                  </a:schemeClr>
                </a:solidFill>
                <a:latin typeface="Comic Sans MS" pitchFamily="66" charset="0"/>
              </a:rPr>
              <a:t>But companies that use both automation and criteria-based testing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1900" y="4002088"/>
            <a:ext cx="4119563" cy="522287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Save money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3013" y="4667250"/>
            <a:ext cx="4097337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Find more faults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20950" y="5334000"/>
            <a:ext cx="4081463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Build better software</a:t>
            </a:r>
          </a:p>
        </p:txBody>
      </p:sp>
    </p:spTree>
    <p:extLst>
      <p:ext uri="{BB962C8B-B14F-4D97-AF65-F5344CB8AC3E}">
        <p14:creationId xmlns:p14="http://schemas.microsoft.com/office/powerpoint/2010/main" val="209165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E0A70C8-69EC-4942-AB3F-EB47784CC436}" type="slidenum">
              <a:rPr lang="en-US" sz="900" b="0" smtClean="0">
                <a:solidFill>
                  <a:schemeClr val="tx1"/>
                </a:solidFill>
              </a:rPr>
              <a:pPr/>
              <a:t>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: Test Coverage Criteria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533642"/>
            <a:ext cx="8867775" cy="2278071"/>
          </a:xfrm>
        </p:spPr>
        <p:txBody>
          <a:bodyPr/>
          <a:lstStyle/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>
              <a:buClr>
                <a:schemeClr val="tx1"/>
              </a:buClr>
              <a:buFont typeface="Marlett" pitchFamily="2" charset="2"/>
              <a:buNone/>
            </a:pPr>
            <a:endParaRPr lang="en-US" dirty="0"/>
          </a:p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68442" y="1160455"/>
            <a:ext cx="4135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tester’s job is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simple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3803232" y="1160455"/>
            <a:ext cx="38846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Define a model of  the software, then find ways to cover it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1325" y="4944885"/>
            <a:ext cx="8262938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</p:spTree>
    <p:extLst>
      <p:ext uri="{BB962C8B-B14F-4D97-AF65-F5344CB8AC3E}">
        <p14:creationId xmlns:p14="http://schemas.microsoft.com/office/powerpoint/2010/main" val="368038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Part 1’s New Ideas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8900" y="763481"/>
            <a:ext cx="8966200" cy="56135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2"/>
                </a:solidFill>
              </a:rPr>
              <a:t>Why</a:t>
            </a:r>
            <a:r>
              <a:rPr lang="en-US" sz="2800" dirty="0"/>
              <a:t> do we test – to </a:t>
            </a:r>
            <a:r>
              <a:rPr lang="en-US" sz="2800" dirty="0">
                <a:solidFill>
                  <a:schemeClr val="tx2"/>
                </a:solidFill>
              </a:rPr>
              <a:t>reduce the risk</a:t>
            </a:r>
            <a:r>
              <a:rPr lang="en-US" sz="2800" dirty="0"/>
              <a:t> of using the software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faults, failures, the RIP model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process maturity</a:t>
            </a:r>
            <a:r>
              <a:rPr lang="en-US" sz="2400" dirty="0"/>
              <a:t> levels – level 4 is a </a:t>
            </a:r>
            <a:r>
              <a:rPr lang="en-US" sz="2400" dirty="0">
                <a:solidFill>
                  <a:schemeClr val="tx2"/>
                </a:solidFill>
              </a:rPr>
              <a:t>mental discipline</a:t>
            </a:r>
            <a:r>
              <a:rPr lang="en-US" sz="2400" dirty="0"/>
              <a:t> that improves the </a:t>
            </a:r>
            <a:r>
              <a:rPr lang="en-US" sz="2400" dirty="0">
                <a:solidFill>
                  <a:schemeClr val="tx2"/>
                </a:solidFill>
              </a:rPr>
              <a:t>quality</a:t>
            </a:r>
            <a:r>
              <a:rPr lang="en-US" sz="2400" dirty="0"/>
              <a:t> of the software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Model-Driven Test Design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Four types of </a:t>
            </a:r>
            <a:r>
              <a:rPr lang="en-US" sz="2400" dirty="0">
                <a:solidFill>
                  <a:schemeClr val="tx2"/>
                </a:solidFill>
              </a:rPr>
              <a:t>test activities</a:t>
            </a:r>
            <a:r>
              <a:rPr lang="en-US" sz="2400" dirty="0"/>
              <a:t> – test design, automation, execution and evaluation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Testability, </a:t>
            </a:r>
            <a:r>
              <a:rPr lang="en-US" sz="2400" dirty="0" err="1"/>
              <a:t>observability</a:t>
            </a:r>
            <a:r>
              <a:rPr lang="en-US" sz="2400" dirty="0"/>
              <a:t> and controllability, test automation frameworks</a:t>
            </a:r>
          </a:p>
          <a:p>
            <a:pPr>
              <a:lnSpc>
                <a:spcPct val="80000"/>
              </a:lnSpc>
            </a:pPr>
            <a:r>
              <a:rPr lang="en-US" dirty="0"/>
              <a:t>Criteria-based test design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Four structures</a:t>
            </a:r>
            <a:r>
              <a:rPr lang="en-US" dirty="0"/>
              <a:t> – test </a:t>
            </a:r>
            <a:r>
              <a:rPr lang="en-US" dirty="0">
                <a:solidFill>
                  <a:schemeClr val="tx2"/>
                </a:solidFill>
              </a:rPr>
              <a:t>requirements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criteria</a:t>
            </a: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AB4B1A-79C5-4ADE-A717-3DB912867F5B}" type="slidenum">
              <a:rPr lang="en-US" sz="900" b="0" smtClean="0">
                <a:solidFill>
                  <a:schemeClr val="tx1"/>
                </a:solidFill>
              </a:rPr>
              <a:pPr/>
              <a:t>30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5535792"/>
            <a:ext cx="7772400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Earlier and better testing can </a:t>
            </a:r>
            <a:r>
              <a:rPr 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empower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the test manager</a:t>
            </a:r>
          </a:p>
        </p:txBody>
      </p:sp>
    </p:spTree>
    <p:extLst>
      <p:ext uri="{BB962C8B-B14F-4D97-AF65-F5344CB8AC3E}">
        <p14:creationId xmlns:p14="http://schemas.microsoft.com/office/powerpoint/2010/main" val="508356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Based on Structures</a:t>
            </a:r>
          </a:p>
        </p:txBody>
      </p:sp>
      <p:sp>
        <p:nvSpPr>
          <p:cNvPr id="614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9301BB-367C-4212-BE1C-75E0C8637030}" type="slidenum">
              <a:rPr lang="en-US" sz="900" b="0" smtClean="0">
                <a:solidFill>
                  <a:schemeClr val="tx1"/>
                </a:solidFill>
              </a:rPr>
              <a:pPr/>
              <a:t>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879475" y="950913"/>
            <a:ext cx="7385050" cy="519112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u="sng" dirty="0">
                <a:solidFill>
                  <a:srgbClr val="FFFF00"/>
                </a:solidFill>
                <a:latin typeface="Gill Sans MT" panose="020B0502020104020203" pitchFamily="34" charset="0"/>
                <a:cs typeface="Arial" pitchFamily="34" charset="0"/>
              </a:rPr>
              <a:t>Structures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 Four ways to model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613" y="1539875"/>
            <a:ext cx="4017962" cy="58420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Monotype Sorts" charset="2"/>
              <a:buAutoNum type="arabicPeriod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Graphs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613" y="2651125"/>
            <a:ext cx="4017962" cy="739775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Logical Expressions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5475" y="3790950"/>
            <a:ext cx="4017963" cy="963613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Input Domain Characterization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82613" y="5422900"/>
            <a:ext cx="4017962" cy="795338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Syntactic Structures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49825" y="1531938"/>
            <a:ext cx="1497013" cy="1016000"/>
            <a:chOff x="2211" y="818"/>
            <a:chExt cx="943" cy="640"/>
          </a:xfrm>
        </p:grpSpPr>
        <p:sp>
          <p:nvSpPr>
            <p:cNvPr id="61455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949825" y="2817813"/>
            <a:ext cx="3703638" cy="3968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(not X or not Y) and A and B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949825" y="5099050"/>
            <a:ext cx="2063750" cy="13303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z = 2 * x;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949825" y="3614738"/>
            <a:ext cx="2995613" cy="95408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A: {0, 1, &gt;1}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B: {600, 700, 800}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C: {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swe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isa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infs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973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5)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Black and White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Black-box testing</a:t>
            </a:r>
            <a:r>
              <a:rPr lang="en-US" dirty="0"/>
              <a:t> 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White-box testing</a:t>
            </a:r>
            <a:r>
              <a:rPr lang="en-US" dirty="0"/>
              <a:t> 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Model-based testing</a:t>
            </a:r>
            <a:r>
              <a:rPr lang="en-US" dirty="0"/>
              <a:t> 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of Structures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8900" y="879475"/>
            <a:ext cx="8966200" cy="5497513"/>
          </a:xfrm>
        </p:spPr>
        <p:txBody>
          <a:bodyPr/>
          <a:lstStyle/>
          <a:p>
            <a:r>
              <a:rPr lang="en-US" sz="2800" dirty="0"/>
              <a:t>These structures can be </a:t>
            </a:r>
            <a:r>
              <a:rPr lang="en-US" sz="2800" dirty="0">
                <a:solidFill>
                  <a:srgbClr val="FFFF00"/>
                </a:solidFill>
              </a:rPr>
              <a:t>extracted</a:t>
            </a:r>
            <a:r>
              <a:rPr lang="en-US" sz="2800" dirty="0"/>
              <a:t> from lots of software artifacts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Graphs</a:t>
            </a:r>
            <a:r>
              <a:rPr lang="en-US" sz="2400" dirty="0"/>
              <a:t> can be extracted from UML use cases, finite state machines, source code, …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Logical expressions</a:t>
            </a:r>
            <a:r>
              <a:rPr lang="en-US" sz="2400" dirty="0"/>
              <a:t> can be extracted from decisions in program source, guards on transitions, conditionals in use cases,  …</a:t>
            </a:r>
          </a:p>
          <a:p>
            <a:r>
              <a:rPr lang="en-US" sz="2800" dirty="0"/>
              <a:t>This is not the same as “</a:t>
            </a:r>
            <a:r>
              <a:rPr lang="en-US" sz="2800" i="1" dirty="0">
                <a:solidFill>
                  <a:srgbClr val="FFFF00"/>
                </a:solidFill>
              </a:rPr>
              <a:t>model-based testing</a:t>
            </a:r>
            <a:r>
              <a:rPr lang="en-US" sz="2800" dirty="0"/>
              <a:t>,” which derives tests from a model that describes some  aspects of the system under test</a:t>
            </a:r>
          </a:p>
          <a:p>
            <a:pPr lvl="1"/>
            <a:r>
              <a:rPr lang="en-US" sz="2400" dirty="0"/>
              <a:t>The model usually describes part of the </a:t>
            </a:r>
            <a:r>
              <a:rPr lang="en-US" sz="2400" dirty="0">
                <a:solidFill>
                  <a:srgbClr val="FFFF00"/>
                </a:solidFill>
              </a:rPr>
              <a:t>behavior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source</a:t>
            </a:r>
            <a:r>
              <a:rPr lang="en-US" sz="2400" dirty="0"/>
              <a:t> is usually </a:t>
            </a:r>
            <a:r>
              <a:rPr lang="en-US" sz="2400" i="1" u="sng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considered a model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>
              <a:solidFill>
                <a:schemeClr val="tx1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237112-027E-4574-BCFF-436A87A0BC6E}" type="slidenum">
              <a:rPr lang="en-US" sz="900" b="0" smtClean="0">
                <a:solidFill>
                  <a:schemeClr val="tx1"/>
                </a:solidFill>
              </a:rPr>
              <a:pPr/>
              <a:t>6</a:t>
            </a:fld>
            <a:endParaRPr 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511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B97A6B4-CF75-4B43-A184-527A4CF437A2}" type="slidenum">
              <a:rPr lang="en-US" sz="900" b="0" smtClean="0">
                <a:solidFill>
                  <a:schemeClr val="tx1"/>
                </a:solidFill>
              </a:rPr>
              <a:pPr/>
              <a:t>7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Graph Coverage – Structural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1333500" y="1161171"/>
            <a:ext cx="6477000" cy="3314700"/>
            <a:chOff x="840" y="1006"/>
            <a:chExt cx="4080" cy="2088"/>
          </a:xfrm>
        </p:grpSpPr>
        <p:sp>
          <p:nvSpPr>
            <p:cNvPr id="63503" name="Oval 4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3504" name="Oval 5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3505" name="Oval 6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3506" name="Oval 7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3507" name="Oval 8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508" name="Oval 9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63509" name="Oval 10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Gill Sans MT" panose="020B0502020104020203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3510" name="Line 11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1" name="Line 12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2" name="Line 13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3" name="Line 14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4" name="Freeform 15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888 w 576"/>
                <a:gd name="T1" fmla="*/ 359 h 485"/>
                <a:gd name="T2" fmla="*/ 463 w 576"/>
                <a:gd name="T3" fmla="*/ 336 h 485"/>
                <a:gd name="T4" fmla="*/ 158 w 576"/>
                <a:gd name="T5" fmla="*/ 204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5" name="Freeform 16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93 w 672"/>
                <a:gd name="T3" fmla="*/ 70 h 384"/>
                <a:gd name="T4" fmla="*/ 170 w 672"/>
                <a:gd name="T5" fmla="*/ 242 h 384"/>
                <a:gd name="T6" fmla="*/ 213 w 672"/>
                <a:gd name="T7" fmla="*/ 5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6" name="Line 17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7" name="Line 18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18" name="Line 19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181268" name="Text Box 20"/>
          <p:cNvSpPr txBox="1">
            <a:spLocks noChangeArrowheads="1"/>
          </p:cNvSpPr>
          <p:nvPr/>
        </p:nvSpPr>
        <p:spPr bwMode="auto">
          <a:xfrm>
            <a:off x="5668046" y="2691595"/>
            <a:ext cx="2586038" cy="17811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Node (Statement)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Cover every node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1343567</a:t>
            </a:r>
          </a:p>
        </p:txBody>
      </p:sp>
      <p:sp>
        <p:nvSpPr>
          <p:cNvPr id="63496" name="Text Box 21"/>
          <p:cNvSpPr txBox="1">
            <a:spLocks noChangeArrowheads="1"/>
          </p:cNvSpPr>
          <p:nvPr/>
        </p:nvSpPr>
        <p:spPr bwMode="auto">
          <a:xfrm>
            <a:off x="231774" y="3664658"/>
            <a:ext cx="3387725" cy="2477601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This graph may represent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statements &amp; branches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methods &amp; calls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components &amp; signals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states and transitions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grpSp>
        <p:nvGrpSpPr>
          <p:cNvPr id="63497" name="Group 22"/>
          <p:cNvGrpSpPr>
            <a:grpSpLocks/>
          </p:cNvGrpSpPr>
          <p:nvPr/>
        </p:nvGrpSpPr>
        <p:grpSpPr bwMode="auto">
          <a:xfrm>
            <a:off x="1714500" y="5691896"/>
            <a:ext cx="71438" cy="415925"/>
            <a:chOff x="584" y="740"/>
            <a:chExt cx="45" cy="262"/>
          </a:xfrm>
        </p:grpSpPr>
        <p:sp>
          <p:nvSpPr>
            <p:cNvPr id="63500" name="Oval 23"/>
            <p:cNvSpPr>
              <a:spLocks noChangeArrowheads="1"/>
            </p:cNvSpPr>
            <p:nvPr/>
          </p:nvSpPr>
          <p:spPr bwMode="auto">
            <a:xfrm>
              <a:off x="585" y="74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01" name="Oval 24"/>
            <p:cNvSpPr>
              <a:spLocks noChangeArrowheads="1"/>
            </p:cNvSpPr>
            <p:nvPr/>
          </p:nvSpPr>
          <p:spPr bwMode="auto">
            <a:xfrm>
              <a:off x="584" y="85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63502" name="Oval 25"/>
            <p:cNvSpPr>
              <a:spLocks noChangeArrowheads="1"/>
            </p:cNvSpPr>
            <p:nvPr/>
          </p:nvSpPr>
          <p:spPr bwMode="auto">
            <a:xfrm>
              <a:off x="585" y="960"/>
              <a:ext cx="44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5834137" y="2807445"/>
            <a:ext cx="2586037" cy="22383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Edge (Branch)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Cover every edge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1357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6010275" y="2923296"/>
            <a:ext cx="2586038" cy="36099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Path</a:t>
            </a: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Cover every path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12567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1257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1357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1343567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134357 …</a:t>
            </a:r>
          </a:p>
        </p:txBody>
      </p:sp>
    </p:spTree>
    <p:extLst>
      <p:ext uri="{BB962C8B-B14F-4D97-AF65-F5344CB8AC3E}">
        <p14:creationId xmlns:p14="http://schemas.microsoft.com/office/powerpoint/2010/main" val="161003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8" grpId="0" animBg="1" autoUpdateAnimBg="0"/>
      <p:bldP spid="181274" grpId="0" animBg="1" autoUpdateAnimBg="0"/>
      <p:bldP spid="18127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E43B37F-564E-4D42-A2FC-45E4B72C37D5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306041" y="2867136"/>
            <a:ext cx="2981325" cy="2616101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 err="1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Defs</a:t>
            </a: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&amp; Uses Pairs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(x, 1, (1,2)), (x, 1, (1,3))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(y, 1, 4), (y, 1, 6)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(a, 2, (5,6)), (a, 2, (5,7)), (a, 3, (5,6)), (a, 3, (5,7)),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(m, 2, 7), (m, 4, 7), (m, 6, 7)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Graph Coverage – Data Flow</a:t>
            </a:r>
          </a:p>
        </p:txBody>
      </p:sp>
      <p:grpSp>
        <p:nvGrpSpPr>
          <p:cNvPr id="64519" name="Group 4"/>
          <p:cNvGrpSpPr>
            <a:grpSpLocks/>
          </p:cNvGrpSpPr>
          <p:nvPr/>
        </p:nvGrpSpPr>
        <p:grpSpPr bwMode="auto">
          <a:xfrm>
            <a:off x="1333500" y="1331987"/>
            <a:ext cx="6477000" cy="3314700"/>
            <a:chOff x="840" y="1006"/>
            <a:chExt cx="4080" cy="2088"/>
          </a:xfrm>
        </p:grpSpPr>
        <p:sp>
          <p:nvSpPr>
            <p:cNvPr id="64538" name="Oval 5"/>
            <p:cNvSpPr>
              <a:spLocks noChangeArrowheads="1"/>
            </p:cNvSpPr>
            <p:nvPr/>
          </p:nvSpPr>
          <p:spPr bwMode="auto">
            <a:xfrm>
              <a:off x="3624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6</a:t>
              </a:r>
            </a:p>
          </p:txBody>
        </p:sp>
        <p:sp>
          <p:nvSpPr>
            <p:cNvPr id="64539" name="Oval 6"/>
            <p:cNvSpPr>
              <a:spLocks noChangeArrowheads="1"/>
            </p:cNvSpPr>
            <p:nvPr/>
          </p:nvSpPr>
          <p:spPr bwMode="auto">
            <a:xfrm>
              <a:off x="2676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64540" name="Oval 7"/>
            <p:cNvSpPr>
              <a:spLocks noChangeArrowheads="1"/>
            </p:cNvSpPr>
            <p:nvPr/>
          </p:nvSpPr>
          <p:spPr bwMode="auto">
            <a:xfrm>
              <a:off x="1800" y="203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64541" name="Oval 8"/>
            <p:cNvSpPr>
              <a:spLocks noChangeArrowheads="1"/>
            </p:cNvSpPr>
            <p:nvPr/>
          </p:nvSpPr>
          <p:spPr bwMode="auto">
            <a:xfrm>
              <a:off x="1800" y="1006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64542" name="Oval 9"/>
            <p:cNvSpPr>
              <a:spLocks noChangeArrowheads="1"/>
            </p:cNvSpPr>
            <p:nvPr/>
          </p:nvSpPr>
          <p:spPr bwMode="auto">
            <a:xfrm>
              <a:off x="8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64543" name="Oval 10"/>
            <p:cNvSpPr>
              <a:spLocks noChangeArrowheads="1"/>
            </p:cNvSpPr>
            <p:nvPr/>
          </p:nvSpPr>
          <p:spPr bwMode="auto">
            <a:xfrm>
              <a:off x="4440" y="1558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7</a:t>
              </a:r>
            </a:p>
          </p:txBody>
        </p:sp>
        <p:sp>
          <p:nvSpPr>
            <p:cNvPr id="64544" name="Oval 11"/>
            <p:cNvSpPr>
              <a:spLocks noChangeArrowheads="1"/>
            </p:cNvSpPr>
            <p:nvPr/>
          </p:nvSpPr>
          <p:spPr bwMode="auto">
            <a:xfrm>
              <a:off x="2676" y="2710"/>
              <a:ext cx="480" cy="38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64545" name="Line 12"/>
            <p:cNvSpPr>
              <a:spLocks noChangeShapeType="1"/>
            </p:cNvSpPr>
            <p:nvPr/>
          </p:nvSpPr>
          <p:spPr bwMode="auto">
            <a:xfrm flipV="1">
              <a:off x="1284" y="1270"/>
              <a:ext cx="516" cy="3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13"/>
            <p:cNvSpPr>
              <a:spLocks noChangeShapeType="1"/>
            </p:cNvSpPr>
            <p:nvPr/>
          </p:nvSpPr>
          <p:spPr bwMode="auto">
            <a:xfrm>
              <a:off x="1251" y="1882"/>
              <a:ext cx="549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4"/>
            <p:cNvSpPr>
              <a:spLocks noChangeShapeType="1"/>
            </p:cNvSpPr>
            <p:nvPr/>
          </p:nvSpPr>
          <p:spPr bwMode="auto">
            <a:xfrm flipV="1">
              <a:off x="2280" y="1846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5"/>
            <p:cNvSpPr>
              <a:spLocks noChangeShapeType="1"/>
            </p:cNvSpPr>
            <p:nvPr/>
          </p:nvSpPr>
          <p:spPr bwMode="auto">
            <a:xfrm>
              <a:off x="2232" y="1318"/>
              <a:ext cx="516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Freeform 16"/>
            <p:cNvSpPr>
              <a:spLocks/>
            </p:cNvSpPr>
            <p:nvPr/>
          </p:nvSpPr>
          <p:spPr bwMode="auto">
            <a:xfrm>
              <a:off x="2088" y="2422"/>
              <a:ext cx="585" cy="480"/>
            </a:xfrm>
            <a:custGeom>
              <a:avLst/>
              <a:gdLst>
                <a:gd name="T0" fmla="*/ 888 w 576"/>
                <a:gd name="T1" fmla="*/ 359 h 485"/>
                <a:gd name="T2" fmla="*/ 463 w 576"/>
                <a:gd name="T3" fmla="*/ 336 h 485"/>
                <a:gd name="T4" fmla="*/ 158 w 576"/>
                <a:gd name="T5" fmla="*/ 204 h 485"/>
                <a:gd name="T6" fmla="*/ 0 w 576"/>
                <a:gd name="T7" fmla="*/ 0 h 4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85"/>
                <a:gd name="T14" fmla="*/ 576 w 576"/>
                <a:gd name="T15" fmla="*/ 485 h 4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85">
                  <a:moveTo>
                    <a:pt x="576" y="480"/>
                  </a:moveTo>
                  <a:cubicBezTo>
                    <a:pt x="530" y="475"/>
                    <a:pt x="379" y="485"/>
                    <a:pt x="300" y="450"/>
                  </a:cubicBezTo>
                  <a:cubicBezTo>
                    <a:pt x="221" y="415"/>
                    <a:pt x="152" y="345"/>
                    <a:pt x="102" y="270"/>
                  </a:cubicBezTo>
                  <a:cubicBezTo>
                    <a:pt x="52" y="195"/>
                    <a:pt x="21" y="56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Freeform 17"/>
            <p:cNvSpPr>
              <a:spLocks/>
            </p:cNvSpPr>
            <p:nvPr/>
          </p:nvSpPr>
          <p:spPr bwMode="auto">
            <a:xfrm>
              <a:off x="2259" y="2320"/>
              <a:ext cx="645" cy="390"/>
            </a:xfrm>
            <a:custGeom>
              <a:avLst/>
              <a:gdLst>
                <a:gd name="T0" fmla="*/ 0 w 672"/>
                <a:gd name="T1" fmla="*/ 0 h 384"/>
                <a:gd name="T2" fmla="*/ 93 w 672"/>
                <a:gd name="T3" fmla="*/ 70 h 384"/>
                <a:gd name="T4" fmla="*/ 170 w 672"/>
                <a:gd name="T5" fmla="*/ 242 h 384"/>
                <a:gd name="T6" fmla="*/ 213 w 672"/>
                <a:gd name="T7" fmla="*/ 5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84"/>
                <a:gd name="T14" fmla="*/ 672 w 67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84">
                  <a:moveTo>
                    <a:pt x="0" y="0"/>
                  </a:moveTo>
                  <a:cubicBezTo>
                    <a:pt x="49" y="7"/>
                    <a:pt x="205" y="16"/>
                    <a:pt x="294" y="42"/>
                  </a:cubicBezTo>
                  <a:cubicBezTo>
                    <a:pt x="383" y="68"/>
                    <a:pt x="471" y="99"/>
                    <a:pt x="534" y="156"/>
                  </a:cubicBezTo>
                  <a:cubicBezTo>
                    <a:pt x="597" y="213"/>
                    <a:pt x="643" y="336"/>
                    <a:pt x="672" y="38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Line 18"/>
            <p:cNvSpPr>
              <a:spLocks noChangeShapeType="1"/>
            </p:cNvSpPr>
            <p:nvPr/>
          </p:nvSpPr>
          <p:spPr bwMode="auto">
            <a:xfrm flipV="1">
              <a:off x="3114" y="1318"/>
              <a:ext cx="558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Line 19"/>
            <p:cNvSpPr>
              <a:spLocks noChangeShapeType="1"/>
            </p:cNvSpPr>
            <p:nvPr/>
          </p:nvSpPr>
          <p:spPr bwMode="auto">
            <a:xfrm flipV="1">
              <a:off x="3159" y="1746"/>
              <a:ext cx="127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Line 20"/>
            <p:cNvSpPr>
              <a:spLocks noChangeShapeType="1"/>
            </p:cNvSpPr>
            <p:nvPr/>
          </p:nvSpPr>
          <p:spPr bwMode="auto">
            <a:xfrm>
              <a:off x="4056" y="1318"/>
              <a:ext cx="468" cy="2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7338" y="947812"/>
            <a:ext cx="5610225" cy="4999037"/>
            <a:chOff x="181" y="673"/>
            <a:chExt cx="3534" cy="3149"/>
          </a:xfrm>
        </p:grpSpPr>
        <p:sp>
          <p:nvSpPr>
            <p:cNvPr id="64531" name="Text Box 22"/>
            <p:cNvSpPr txBox="1">
              <a:spLocks noChangeArrowheads="1"/>
            </p:cNvSpPr>
            <p:nvPr/>
          </p:nvSpPr>
          <p:spPr bwMode="auto">
            <a:xfrm>
              <a:off x="181" y="2698"/>
              <a:ext cx="1913" cy="112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This graph contains: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 </a:t>
              </a:r>
              <a:r>
                <a:rPr lang="en-US" sz="1800" u="sng" dirty="0" err="1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defs</a:t>
              </a: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: nodes &amp; edges where variables get values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 </a:t>
              </a:r>
              <a:r>
                <a:rPr lang="en-US" sz="1800" u="sng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uses</a:t>
              </a: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: nodes &amp; edges where values are accessed</a:t>
              </a:r>
            </a:p>
          </p:txBody>
        </p:sp>
        <p:grpSp>
          <p:nvGrpSpPr>
            <p:cNvPr id="64532" name="Group 23"/>
            <p:cNvGrpSpPr>
              <a:grpSpLocks/>
            </p:cNvGrpSpPr>
            <p:nvPr/>
          </p:nvGrpSpPr>
          <p:grpSpPr bwMode="auto">
            <a:xfrm>
              <a:off x="545" y="673"/>
              <a:ext cx="3170" cy="2564"/>
              <a:chOff x="545" y="673"/>
              <a:chExt cx="3170" cy="2564"/>
            </a:xfrm>
          </p:grpSpPr>
          <p:sp>
            <p:nvSpPr>
              <p:cNvPr id="64533" name="Text Box 24"/>
              <p:cNvSpPr txBox="1">
                <a:spLocks noChangeArrowheads="1"/>
              </p:cNvSpPr>
              <p:nvPr/>
            </p:nvSpPr>
            <p:spPr bwMode="auto">
              <a:xfrm>
                <a:off x="545" y="1279"/>
                <a:ext cx="6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 dirty="0" err="1">
                    <a:latin typeface="Helvetica" charset="0"/>
                    <a:cs typeface="Arial" pitchFamily="34" charset="0"/>
                  </a:rPr>
                  <a:t>def</a:t>
                </a:r>
                <a:r>
                  <a:rPr lang="en-US" sz="1400" dirty="0">
                    <a:latin typeface="Helvetica" charset="0"/>
                    <a:cs typeface="Arial" pitchFamily="34" charset="0"/>
                  </a:rPr>
                  <a:t> = {x, y}</a:t>
                </a:r>
              </a:p>
            </p:txBody>
          </p:sp>
          <p:sp>
            <p:nvSpPr>
              <p:cNvPr id="64534" name="Text Box 25"/>
              <p:cNvSpPr txBox="1">
                <a:spLocks noChangeArrowheads="1"/>
              </p:cNvSpPr>
              <p:nvPr/>
            </p:nvSpPr>
            <p:spPr bwMode="auto">
              <a:xfrm>
                <a:off x="1763" y="730"/>
                <a:ext cx="7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>
                    <a:latin typeface="Helvetica" charset="0"/>
                    <a:cs typeface="Arial" pitchFamily="34" charset="0"/>
                  </a:rPr>
                  <a:t>def = {a , m}</a:t>
                </a:r>
              </a:p>
            </p:txBody>
          </p:sp>
          <p:sp>
            <p:nvSpPr>
              <p:cNvPr id="64535" name="Text Box 26"/>
              <p:cNvSpPr txBox="1">
                <a:spLocks noChangeArrowheads="1"/>
              </p:cNvSpPr>
              <p:nvPr/>
            </p:nvSpPr>
            <p:spPr bwMode="auto">
              <a:xfrm>
                <a:off x="1774" y="1807"/>
                <a:ext cx="5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400">
                    <a:latin typeface="Helvetica" charset="0"/>
                    <a:cs typeface="Arial" pitchFamily="34" charset="0"/>
                  </a:rPr>
                  <a:t>def = {a}</a:t>
                </a:r>
              </a:p>
            </p:txBody>
          </p:sp>
          <p:sp>
            <p:nvSpPr>
              <p:cNvPr id="64536" name="Text Box 27"/>
              <p:cNvSpPr txBox="1">
                <a:spLocks noChangeArrowheads="1"/>
              </p:cNvSpPr>
              <p:nvPr/>
            </p:nvSpPr>
            <p:spPr bwMode="auto">
              <a:xfrm>
                <a:off x="3117" y="67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sz="1400">
                    <a:latin typeface="Helvetica" charset="0"/>
                    <a:cs typeface="Arial" pitchFamily="34" charset="0"/>
                  </a:rPr>
                  <a:t>def = {m}</a:t>
                </a:r>
              </a:p>
            </p:txBody>
          </p:sp>
          <p:sp>
            <p:nvSpPr>
              <p:cNvPr id="64537" name="Text Box 28"/>
              <p:cNvSpPr txBox="1">
                <a:spLocks noChangeArrowheads="1"/>
              </p:cNvSpPr>
              <p:nvPr/>
            </p:nvSpPr>
            <p:spPr bwMode="auto">
              <a:xfrm>
                <a:off x="2627" y="3045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sz="1400">
                    <a:latin typeface="Helvetica" charset="0"/>
                    <a:cs typeface="Arial" pitchFamily="34" charset="0"/>
                  </a:rPr>
                  <a:t>def = {m}</a:t>
                </a: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009775" y="1274837"/>
            <a:ext cx="6243638" cy="4035425"/>
            <a:chOff x="1266" y="879"/>
            <a:chExt cx="3933" cy="2542"/>
          </a:xfrm>
        </p:grpSpPr>
        <p:sp>
          <p:nvSpPr>
            <p:cNvPr id="64524" name="Text Box 30"/>
            <p:cNvSpPr txBox="1">
              <a:spLocks noChangeArrowheads="1"/>
            </p:cNvSpPr>
            <p:nvPr/>
          </p:nvSpPr>
          <p:spPr bwMode="auto">
            <a:xfrm>
              <a:off x="1266" y="1310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{x}</a:t>
              </a:r>
            </a:p>
          </p:txBody>
        </p:sp>
        <p:sp>
          <p:nvSpPr>
            <p:cNvPr id="64525" name="Text Box 31"/>
            <p:cNvSpPr txBox="1">
              <a:spLocks noChangeArrowheads="1"/>
            </p:cNvSpPr>
            <p:nvPr/>
          </p:nvSpPr>
          <p:spPr bwMode="auto">
            <a:xfrm>
              <a:off x="1266" y="1854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{x}</a:t>
              </a:r>
            </a:p>
          </p:txBody>
        </p:sp>
        <p:sp>
          <p:nvSpPr>
            <p:cNvPr id="64526" name="Text Box 32"/>
            <p:cNvSpPr txBox="1">
              <a:spLocks noChangeArrowheads="1"/>
            </p:cNvSpPr>
            <p:nvPr/>
          </p:nvSpPr>
          <p:spPr bwMode="auto">
            <a:xfrm>
              <a:off x="3090" y="1324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{a}</a:t>
              </a:r>
            </a:p>
          </p:txBody>
        </p:sp>
        <p:sp>
          <p:nvSpPr>
            <p:cNvPr id="64527" name="Text Box 33"/>
            <p:cNvSpPr txBox="1">
              <a:spLocks noChangeArrowheads="1"/>
            </p:cNvSpPr>
            <p:nvPr/>
          </p:nvSpPr>
          <p:spPr bwMode="auto">
            <a:xfrm>
              <a:off x="3321" y="1612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{a}</a:t>
              </a:r>
            </a:p>
          </p:txBody>
        </p:sp>
        <p:sp>
          <p:nvSpPr>
            <p:cNvPr id="64528" name="Text Box 34"/>
            <p:cNvSpPr txBox="1">
              <a:spLocks noChangeArrowheads="1"/>
            </p:cNvSpPr>
            <p:nvPr/>
          </p:nvSpPr>
          <p:spPr bwMode="auto">
            <a:xfrm>
              <a:off x="2627" y="3229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{y}</a:t>
              </a:r>
            </a:p>
          </p:txBody>
        </p:sp>
        <p:sp>
          <p:nvSpPr>
            <p:cNvPr id="64529" name="Text Box 35"/>
            <p:cNvSpPr txBox="1">
              <a:spLocks noChangeArrowheads="1"/>
            </p:cNvSpPr>
            <p:nvPr/>
          </p:nvSpPr>
          <p:spPr bwMode="auto">
            <a:xfrm>
              <a:off x="4576" y="1303"/>
              <a:ext cx="6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{m}</a:t>
              </a:r>
            </a:p>
          </p:txBody>
        </p:sp>
        <p:sp>
          <p:nvSpPr>
            <p:cNvPr id="64530" name="Text Box 36"/>
            <p:cNvSpPr txBox="1">
              <a:spLocks noChangeArrowheads="1"/>
            </p:cNvSpPr>
            <p:nvPr/>
          </p:nvSpPr>
          <p:spPr bwMode="auto">
            <a:xfrm>
              <a:off x="3117" y="879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latin typeface="Helvetica" charset="0"/>
                  <a:cs typeface="Arial" pitchFamily="34" charset="0"/>
                </a:rPr>
                <a:t>use = {y}</a:t>
              </a:r>
            </a:p>
          </p:txBody>
        </p:sp>
      </p:grp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456275" y="2963955"/>
            <a:ext cx="2981325" cy="317023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All Defs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Every def used once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1, 2, 5, 7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1, 3, 4, 3, 5, 7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5602288" y="3079824"/>
            <a:ext cx="2981325" cy="34575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All Uses</a:t>
            </a: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Every </a:t>
            </a:r>
            <a:r>
              <a:rPr lang="en-US" i="1" dirty="0" err="1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def</a:t>
            </a:r>
            <a:r>
              <a:rPr lang="en-US" i="1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“reaches” every use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1, 2, 5, 6, 7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1, 2, 5, 7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1, 3, 5, 6, 7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1, 3, 5, 7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1, 3, 4, 3, 5,7</a:t>
            </a:r>
          </a:p>
        </p:txBody>
      </p:sp>
    </p:spTree>
    <p:extLst>
      <p:ext uri="{BB962C8B-B14F-4D97-AF65-F5344CB8AC3E}">
        <p14:creationId xmlns:p14="http://schemas.microsoft.com/office/powerpoint/2010/main" val="117110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 autoUpdateAnimBg="0"/>
      <p:bldP spid="182309" grpId="0" animBg="1" autoUpdateAnimBg="0"/>
      <p:bldP spid="1823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4DB1051-F462-4ABE-8F57-23DA0E95E6F1}" type="slidenum">
              <a:rPr lang="en-US" sz="900" b="0" smtClean="0">
                <a:solidFill>
                  <a:schemeClr val="tx1"/>
                </a:solidFill>
              </a:rPr>
              <a:pPr/>
              <a:t>9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8" y="100013"/>
            <a:ext cx="8943382" cy="1227137"/>
          </a:xfrm>
        </p:spPr>
        <p:txBody>
          <a:bodyPr/>
          <a:lstStyle/>
          <a:p>
            <a:r>
              <a:rPr lang="en-US" dirty="0"/>
              <a:t>1. Graph - FSM Example</a:t>
            </a:r>
            <a:br>
              <a:rPr lang="en-US" dirty="0"/>
            </a:br>
            <a:r>
              <a:rPr lang="en-US" dirty="0"/>
              <a:t>Memory Seats in a Lexus ES 300</a:t>
            </a:r>
          </a:p>
        </p:txBody>
      </p:sp>
      <p:grpSp>
        <p:nvGrpSpPr>
          <p:cNvPr id="65542" name="Group 3"/>
          <p:cNvGrpSpPr>
            <a:grpSpLocks/>
          </p:cNvGrpSpPr>
          <p:nvPr/>
        </p:nvGrpSpPr>
        <p:grpSpPr bwMode="auto">
          <a:xfrm>
            <a:off x="885825" y="2044700"/>
            <a:ext cx="7359650" cy="1050925"/>
            <a:chOff x="558" y="1155"/>
            <a:chExt cx="4636" cy="662"/>
          </a:xfrm>
        </p:grpSpPr>
        <p:sp>
          <p:nvSpPr>
            <p:cNvPr id="65589" name="Oval 4"/>
            <p:cNvSpPr>
              <a:spLocks noChangeArrowheads="1"/>
            </p:cNvSpPr>
            <p:nvPr/>
          </p:nvSpPr>
          <p:spPr bwMode="auto">
            <a:xfrm>
              <a:off x="558" y="1156"/>
              <a:ext cx="946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5590" name="Oval 5"/>
            <p:cNvSpPr>
              <a:spLocks noChangeArrowheads="1"/>
            </p:cNvSpPr>
            <p:nvPr/>
          </p:nvSpPr>
          <p:spPr bwMode="auto">
            <a:xfrm>
              <a:off x="4242" y="1155"/>
              <a:ext cx="952" cy="6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5591" name="Line 6"/>
            <p:cNvSpPr>
              <a:spLocks noChangeShapeType="1"/>
            </p:cNvSpPr>
            <p:nvPr/>
          </p:nvSpPr>
          <p:spPr bwMode="auto">
            <a:xfrm>
              <a:off x="1462" y="1337"/>
              <a:ext cx="2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Line 7"/>
            <p:cNvSpPr>
              <a:spLocks noChangeShapeType="1"/>
            </p:cNvSpPr>
            <p:nvPr/>
          </p:nvSpPr>
          <p:spPr bwMode="auto">
            <a:xfrm flipH="1">
              <a:off x="1425" y="1661"/>
              <a:ext cx="2877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27400" y="1989138"/>
            <a:ext cx="2487613" cy="1223962"/>
            <a:chOff x="2096" y="1120"/>
            <a:chExt cx="1567" cy="771"/>
          </a:xfrm>
        </p:grpSpPr>
        <p:sp>
          <p:nvSpPr>
            <p:cNvPr id="65587" name="Text Box 9"/>
            <p:cNvSpPr txBox="1">
              <a:spLocks noChangeArrowheads="1"/>
            </p:cNvSpPr>
            <p:nvPr/>
          </p:nvSpPr>
          <p:spPr bwMode="auto">
            <a:xfrm>
              <a:off x="2096" y="1120"/>
              <a:ext cx="1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off] | Button2</a:t>
              </a:r>
            </a:p>
          </p:txBody>
        </p:sp>
        <p:sp>
          <p:nvSpPr>
            <p:cNvPr id="65588" name="Text Box 10"/>
            <p:cNvSpPr txBox="1">
              <a:spLocks noChangeArrowheads="1"/>
            </p:cNvSpPr>
            <p:nvPr/>
          </p:nvSpPr>
          <p:spPr bwMode="auto">
            <a:xfrm>
              <a:off x="2096" y="1679"/>
              <a:ext cx="1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off] | Button1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61113" y="2943225"/>
            <a:ext cx="1865312" cy="3109913"/>
            <a:chOff x="4007" y="1721"/>
            <a:chExt cx="1175" cy="1959"/>
          </a:xfrm>
        </p:grpSpPr>
        <p:sp>
          <p:nvSpPr>
            <p:cNvPr id="65585" name="Oval 12"/>
            <p:cNvSpPr>
              <a:spLocks noChangeArrowheads="1"/>
            </p:cNvSpPr>
            <p:nvPr/>
          </p:nvSpPr>
          <p:spPr bwMode="auto">
            <a:xfrm>
              <a:off x="4223" y="3026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Modified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65586" name="Freeform 13"/>
            <p:cNvSpPr>
              <a:spLocks/>
            </p:cNvSpPr>
            <p:nvPr/>
          </p:nvSpPr>
          <p:spPr bwMode="auto">
            <a:xfrm>
              <a:off x="4007" y="1721"/>
              <a:ext cx="373" cy="1394"/>
            </a:xfrm>
            <a:custGeom>
              <a:avLst/>
              <a:gdLst>
                <a:gd name="T0" fmla="*/ 373 w 373"/>
                <a:gd name="T1" fmla="*/ 0 h 1394"/>
                <a:gd name="T2" fmla="*/ 160 w 373"/>
                <a:gd name="T3" fmla="*/ 171 h 1394"/>
                <a:gd name="T4" fmla="*/ 11 w 373"/>
                <a:gd name="T5" fmla="*/ 611 h 1394"/>
                <a:gd name="T6" fmla="*/ 96 w 373"/>
                <a:gd name="T7" fmla="*/ 1010 h 1394"/>
                <a:gd name="T8" fmla="*/ 366 w 373"/>
                <a:gd name="T9" fmla="*/ 1394 h 1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1394"/>
                <a:gd name="T17" fmla="*/ 373 w 373"/>
                <a:gd name="T18" fmla="*/ 1394 h 1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1394">
                  <a:moveTo>
                    <a:pt x="373" y="0"/>
                  </a:moveTo>
                  <a:cubicBezTo>
                    <a:pt x="337" y="29"/>
                    <a:pt x="220" y="69"/>
                    <a:pt x="160" y="171"/>
                  </a:cubicBezTo>
                  <a:cubicBezTo>
                    <a:pt x="100" y="273"/>
                    <a:pt x="22" y="471"/>
                    <a:pt x="11" y="611"/>
                  </a:cubicBezTo>
                  <a:cubicBezTo>
                    <a:pt x="0" y="751"/>
                    <a:pt x="37" y="880"/>
                    <a:pt x="96" y="1010"/>
                  </a:cubicBezTo>
                  <a:cubicBezTo>
                    <a:pt x="155" y="1140"/>
                    <a:pt x="310" y="1314"/>
                    <a:pt x="366" y="139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05500" y="2874963"/>
            <a:ext cx="2976563" cy="2292350"/>
            <a:chOff x="3720" y="1678"/>
            <a:chExt cx="1875" cy="1444"/>
          </a:xfrm>
        </p:grpSpPr>
        <p:sp>
          <p:nvSpPr>
            <p:cNvPr id="65582" name="Text Box 15"/>
            <p:cNvSpPr txBox="1">
              <a:spLocks noChangeArrowheads="1"/>
            </p:cNvSpPr>
            <p:nvPr/>
          </p:nvSpPr>
          <p:spPr bwMode="auto">
            <a:xfrm>
              <a:off x="4659" y="2472"/>
              <a:ext cx="9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sideMirrors ()</a:t>
              </a:r>
            </a:p>
          </p:txBody>
        </p:sp>
        <p:sp>
          <p:nvSpPr>
            <p:cNvPr id="65583" name="Freeform 16"/>
            <p:cNvSpPr>
              <a:spLocks/>
            </p:cNvSpPr>
            <p:nvPr/>
          </p:nvSpPr>
          <p:spPr bwMode="auto">
            <a:xfrm>
              <a:off x="5035" y="1678"/>
              <a:ext cx="352" cy="1444"/>
            </a:xfrm>
            <a:custGeom>
              <a:avLst/>
              <a:gdLst>
                <a:gd name="T0" fmla="*/ 71 w 352"/>
                <a:gd name="T1" fmla="*/ 0 h 1444"/>
                <a:gd name="T2" fmla="*/ 313 w 352"/>
                <a:gd name="T3" fmla="*/ 356 h 1444"/>
                <a:gd name="T4" fmla="*/ 305 w 352"/>
                <a:gd name="T5" fmla="*/ 761 h 1444"/>
                <a:gd name="T6" fmla="*/ 149 w 352"/>
                <a:gd name="T7" fmla="*/ 1166 h 1444"/>
                <a:gd name="T8" fmla="*/ 0 w 352"/>
                <a:gd name="T9" fmla="*/ 1444 h 1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1444"/>
                <a:gd name="T17" fmla="*/ 352 w 352"/>
                <a:gd name="T18" fmla="*/ 1444 h 1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1444">
                  <a:moveTo>
                    <a:pt x="71" y="0"/>
                  </a:moveTo>
                  <a:cubicBezTo>
                    <a:pt x="172" y="114"/>
                    <a:pt x="274" y="229"/>
                    <a:pt x="313" y="356"/>
                  </a:cubicBezTo>
                  <a:cubicBezTo>
                    <a:pt x="352" y="483"/>
                    <a:pt x="332" y="626"/>
                    <a:pt x="305" y="761"/>
                  </a:cubicBezTo>
                  <a:cubicBezTo>
                    <a:pt x="278" y="896"/>
                    <a:pt x="200" y="1052"/>
                    <a:pt x="149" y="1166"/>
                  </a:cubicBezTo>
                  <a:cubicBezTo>
                    <a:pt x="98" y="1280"/>
                    <a:pt x="49" y="1362"/>
                    <a:pt x="0" y="14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Text Box 17"/>
            <p:cNvSpPr txBox="1">
              <a:spLocks noChangeArrowheads="1"/>
            </p:cNvSpPr>
            <p:nvPr/>
          </p:nvSpPr>
          <p:spPr bwMode="auto">
            <a:xfrm>
              <a:off x="3720" y="2472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95950" y="3011488"/>
            <a:ext cx="2565400" cy="2008187"/>
            <a:chOff x="3588" y="1764"/>
            <a:chExt cx="1616" cy="1265"/>
          </a:xfrm>
        </p:grpSpPr>
        <p:sp>
          <p:nvSpPr>
            <p:cNvPr id="65579" name="Text Box 19"/>
            <p:cNvSpPr txBox="1">
              <a:spLocks noChangeArrowheads="1"/>
            </p:cNvSpPr>
            <p:nvPr/>
          </p:nvSpPr>
          <p:spPr bwMode="auto">
            <a:xfrm>
              <a:off x="4539" y="2269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lumbar ()</a:t>
              </a:r>
            </a:p>
          </p:txBody>
        </p:sp>
        <p:sp>
          <p:nvSpPr>
            <p:cNvPr id="65580" name="Freeform 20"/>
            <p:cNvSpPr>
              <a:spLocks/>
            </p:cNvSpPr>
            <p:nvPr/>
          </p:nvSpPr>
          <p:spPr bwMode="auto">
            <a:xfrm>
              <a:off x="4588" y="1764"/>
              <a:ext cx="571" cy="1265"/>
            </a:xfrm>
            <a:custGeom>
              <a:avLst/>
              <a:gdLst>
                <a:gd name="T0" fmla="*/ 397 w 571"/>
                <a:gd name="T1" fmla="*/ 0 h 1265"/>
                <a:gd name="T2" fmla="*/ 525 w 571"/>
                <a:gd name="T3" fmla="*/ 206 h 1265"/>
                <a:gd name="T4" fmla="*/ 496 w 571"/>
                <a:gd name="T5" fmla="*/ 497 h 1265"/>
                <a:gd name="T6" fmla="*/ 77 w 571"/>
                <a:gd name="T7" fmla="*/ 782 h 1265"/>
                <a:gd name="T8" fmla="*/ 34 w 571"/>
                <a:gd name="T9" fmla="*/ 1052 h 1265"/>
                <a:gd name="T10" fmla="*/ 105 w 571"/>
                <a:gd name="T11" fmla="*/ 1265 h 1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265"/>
                <a:gd name="T20" fmla="*/ 571 w 571"/>
                <a:gd name="T21" fmla="*/ 1265 h 12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265">
                  <a:moveTo>
                    <a:pt x="397" y="0"/>
                  </a:moveTo>
                  <a:cubicBezTo>
                    <a:pt x="448" y="68"/>
                    <a:pt x="508" y="123"/>
                    <a:pt x="525" y="206"/>
                  </a:cubicBezTo>
                  <a:cubicBezTo>
                    <a:pt x="542" y="289"/>
                    <a:pt x="571" y="401"/>
                    <a:pt x="496" y="497"/>
                  </a:cubicBezTo>
                  <a:cubicBezTo>
                    <a:pt x="421" y="593"/>
                    <a:pt x="154" y="690"/>
                    <a:pt x="77" y="782"/>
                  </a:cubicBezTo>
                  <a:cubicBezTo>
                    <a:pt x="0" y="874"/>
                    <a:pt x="29" y="972"/>
                    <a:pt x="34" y="1052"/>
                  </a:cubicBezTo>
                  <a:cubicBezTo>
                    <a:pt x="39" y="1132"/>
                    <a:pt x="72" y="1196"/>
                    <a:pt x="105" y="12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1" name="Text Box 21"/>
            <p:cNvSpPr txBox="1">
              <a:spLocks noChangeArrowheads="1"/>
            </p:cNvSpPr>
            <p:nvPr/>
          </p:nvSpPr>
          <p:spPr bwMode="auto">
            <a:xfrm>
              <a:off x="3588" y="2269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92700" y="3100388"/>
            <a:ext cx="2978150" cy="1965325"/>
            <a:chOff x="3208" y="1820"/>
            <a:chExt cx="1876" cy="1238"/>
          </a:xfrm>
        </p:grpSpPr>
        <p:sp>
          <p:nvSpPr>
            <p:cNvPr id="65576" name="Text Box 23"/>
            <p:cNvSpPr txBox="1">
              <a:spLocks noChangeArrowheads="1"/>
            </p:cNvSpPr>
            <p:nvPr/>
          </p:nvSpPr>
          <p:spPr bwMode="auto">
            <a:xfrm>
              <a:off x="4142" y="2072"/>
              <a:ext cx="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seatBottom ()</a:t>
              </a:r>
            </a:p>
          </p:txBody>
        </p:sp>
        <p:sp>
          <p:nvSpPr>
            <p:cNvPr id="65577" name="Freeform 24"/>
            <p:cNvSpPr>
              <a:spLocks/>
            </p:cNvSpPr>
            <p:nvPr/>
          </p:nvSpPr>
          <p:spPr bwMode="auto">
            <a:xfrm>
              <a:off x="4425" y="1820"/>
              <a:ext cx="338" cy="1238"/>
            </a:xfrm>
            <a:custGeom>
              <a:avLst/>
              <a:gdLst>
                <a:gd name="T0" fmla="*/ 311 w 338"/>
                <a:gd name="T1" fmla="*/ 0 h 1238"/>
                <a:gd name="T2" fmla="*/ 297 w 338"/>
                <a:gd name="T3" fmla="*/ 200 h 1238"/>
                <a:gd name="T4" fmla="*/ 62 w 338"/>
                <a:gd name="T5" fmla="*/ 562 h 1238"/>
                <a:gd name="T6" fmla="*/ 5 w 338"/>
                <a:gd name="T7" fmla="*/ 868 h 1238"/>
                <a:gd name="T8" fmla="*/ 91 w 338"/>
                <a:gd name="T9" fmla="*/ 1238 h 1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"/>
                <a:gd name="T16" fmla="*/ 0 h 1238"/>
                <a:gd name="T17" fmla="*/ 338 w 338"/>
                <a:gd name="T18" fmla="*/ 1238 h 1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" h="1238">
                  <a:moveTo>
                    <a:pt x="311" y="0"/>
                  </a:moveTo>
                  <a:cubicBezTo>
                    <a:pt x="324" y="53"/>
                    <a:pt x="338" y="106"/>
                    <a:pt x="297" y="200"/>
                  </a:cubicBezTo>
                  <a:cubicBezTo>
                    <a:pt x="256" y="294"/>
                    <a:pt x="111" y="451"/>
                    <a:pt x="62" y="562"/>
                  </a:cubicBezTo>
                  <a:cubicBezTo>
                    <a:pt x="13" y="673"/>
                    <a:pt x="0" y="755"/>
                    <a:pt x="5" y="868"/>
                  </a:cubicBezTo>
                  <a:cubicBezTo>
                    <a:pt x="10" y="981"/>
                    <a:pt x="50" y="1109"/>
                    <a:pt x="91" y="123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Text Box 25"/>
            <p:cNvSpPr txBox="1">
              <a:spLocks noChangeArrowheads="1"/>
            </p:cNvSpPr>
            <p:nvPr/>
          </p:nvSpPr>
          <p:spPr bwMode="auto">
            <a:xfrm>
              <a:off x="3208" y="2072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657725" y="3187700"/>
            <a:ext cx="2782888" cy="338138"/>
            <a:chOff x="2934" y="1875"/>
            <a:chExt cx="1753" cy="213"/>
          </a:xfrm>
        </p:grpSpPr>
        <p:sp>
          <p:nvSpPr>
            <p:cNvPr id="65574" name="Text Box 27"/>
            <p:cNvSpPr txBox="1">
              <a:spLocks noChangeArrowheads="1"/>
            </p:cNvSpPr>
            <p:nvPr/>
          </p:nvSpPr>
          <p:spPr bwMode="auto">
            <a:xfrm>
              <a:off x="3888" y="1875"/>
              <a:ext cx="7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seatBack ()</a:t>
              </a:r>
            </a:p>
          </p:txBody>
        </p:sp>
        <p:sp>
          <p:nvSpPr>
            <p:cNvPr id="65575" name="Text Box 28"/>
            <p:cNvSpPr txBox="1">
              <a:spLocks noChangeArrowheads="1"/>
            </p:cNvSpPr>
            <p:nvPr/>
          </p:nvSpPr>
          <p:spPr bwMode="auto">
            <a:xfrm>
              <a:off x="2934" y="1876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4713" y="3644900"/>
            <a:ext cx="5935662" cy="2409825"/>
            <a:chOff x="551" y="2163"/>
            <a:chExt cx="3739" cy="1518"/>
          </a:xfrm>
        </p:grpSpPr>
        <p:sp>
          <p:nvSpPr>
            <p:cNvPr id="65570" name="Oval 30"/>
            <p:cNvSpPr>
              <a:spLocks noChangeArrowheads="1"/>
            </p:cNvSpPr>
            <p:nvPr/>
          </p:nvSpPr>
          <p:spPr bwMode="auto">
            <a:xfrm>
              <a:off x="551" y="3027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1</a:t>
              </a:r>
            </a:p>
          </p:txBody>
        </p:sp>
        <p:sp>
          <p:nvSpPr>
            <p:cNvPr id="65571" name="Line 31"/>
            <p:cNvSpPr>
              <a:spLocks noChangeShapeType="1"/>
            </p:cNvSpPr>
            <p:nvPr/>
          </p:nvSpPr>
          <p:spPr bwMode="auto">
            <a:xfrm flipH="1">
              <a:off x="1442" y="3530"/>
              <a:ext cx="28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Oval 32"/>
            <p:cNvSpPr>
              <a:spLocks noChangeArrowheads="1"/>
            </p:cNvSpPr>
            <p:nvPr/>
          </p:nvSpPr>
          <p:spPr bwMode="auto">
            <a:xfrm>
              <a:off x="1325" y="2163"/>
              <a:ext cx="959" cy="654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New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Configuration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Driver 2</a:t>
              </a:r>
            </a:p>
          </p:txBody>
        </p:sp>
        <p:sp>
          <p:nvSpPr>
            <p:cNvPr id="65573" name="Line 33"/>
            <p:cNvSpPr>
              <a:spLocks noChangeShapeType="1"/>
            </p:cNvSpPr>
            <p:nvPr/>
          </p:nvSpPr>
          <p:spPr bwMode="auto">
            <a:xfrm flipH="1" flipV="1">
              <a:off x="2176" y="2709"/>
              <a:ext cx="2048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473325" y="4818063"/>
            <a:ext cx="3941763" cy="1460500"/>
            <a:chOff x="1558" y="2902"/>
            <a:chExt cx="2483" cy="920"/>
          </a:xfrm>
        </p:grpSpPr>
        <p:sp>
          <p:nvSpPr>
            <p:cNvPr id="65568" name="Text Box 35"/>
            <p:cNvSpPr txBox="1">
              <a:spLocks noChangeArrowheads="1"/>
            </p:cNvSpPr>
            <p:nvPr/>
          </p:nvSpPr>
          <p:spPr bwMode="auto">
            <a:xfrm>
              <a:off x="1558" y="3610"/>
              <a:ext cx="22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 Reset AND Button1</a:t>
              </a:r>
            </a:p>
          </p:txBody>
        </p:sp>
        <p:sp>
          <p:nvSpPr>
            <p:cNvPr id="65569" name="Text Box 36"/>
            <p:cNvSpPr txBox="1">
              <a:spLocks noChangeArrowheads="1"/>
            </p:cNvSpPr>
            <p:nvPr/>
          </p:nvSpPr>
          <p:spPr bwMode="auto">
            <a:xfrm>
              <a:off x="1788" y="2902"/>
              <a:ext cx="22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[Ignition = on] | Reset AND Button2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1636713" y="2897188"/>
            <a:ext cx="5260975" cy="2122487"/>
            <a:chOff x="1031" y="1692"/>
            <a:chExt cx="3314" cy="1337"/>
          </a:xfrm>
        </p:grpSpPr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 flipV="1">
              <a:off x="2247" y="1692"/>
              <a:ext cx="2098" cy="6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Line 39"/>
            <p:cNvSpPr>
              <a:spLocks noChangeShapeType="1"/>
            </p:cNvSpPr>
            <p:nvPr/>
          </p:nvSpPr>
          <p:spPr bwMode="auto">
            <a:xfrm flipV="1">
              <a:off x="1031" y="1828"/>
              <a:ext cx="0" cy="1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87388" y="3667125"/>
            <a:ext cx="4241800" cy="1154113"/>
            <a:chOff x="384" y="2177"/>
            <a:chExt cx="2672" cy="727"/>
          </a:xfrm>
        </p:grpSpPr>
        <p:sp>
          <p:nvSpPr>
            <p:cNvPr id="65564" name="Text Box 41"/>
            <p:cNvSpPr txBox="1">
              <a:spLocks noChangeArrowheads="1"/>
            </p:cNvSpPr>
            <p:nvPr/>
          </p:nvSpPr>
          <p:spPr bwMode="auto">
            <a:xfrm>
              <a:off x="384" y="2692"/>
              <a:ext cx="8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Ignition = off</a:t>
              </a:r>
            </a:p>
          </p:txBody>
        </p:sp>
        <p:sp>
          <p:nvSpPr>
            <p:cNvPr id="65565" name="Text Box 42"/>
            <p:cNvSpPr txBox="1">
              <a:spLocks noChangeArrowheads="1"/>
            </p:cNvSpPr>
            <p:nvPr/>
          </p:nvSpPr>
          <p:spPr bwMode="auto">
            <a:xfrm>
              <a:off x="2166" y="2177"/>
              <a:ext cx="8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Ignition = off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77788" y="3079750"/>
            <a:ext cx="2022475" cy="2143125"/>
            <a:chOff x="49" y="1807"/>
            <a:chExt cx="1274" cy="1350"/>
          </a:xfrm>
        </p:grpSpPr>
        <p:sp>
          <p:nvSpPr>
            <p:cNvPr id="65560" name="Line 44"/>
            <p:cNvSpPr>
              <a:spLocks noChangeShapeType="1"/>
            </p:cNvSpPr>
            <p:nvPr/>
          </p:nvSpPr>
          <p:spPr bwMode="auto">
            <a:xfrm flipH="1">
              <a:off x="377" y="1807"/>
              <a:ext cx="405" cy="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Text Box 45"/>
            <p:cNvSpPr txBox="1">
              <a:spLocks noChangeArrowheads="1"/>
            </p:cNvSpPr>
            <p:nvPr/>
          </p:nvSpPr>
          <p:spPr bwMode="auto">
            <a:xfrm>
              <a:off x="49" y="2381"/>
              <a:ext cx="9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(</a:t>
              </a:r>
              <a:r>
                <a:rPr lang="en-US" sz="1800" i="1">
                  <a:solidFill>
                    <a:schemeClr val="tx1"/>
                  </a:solidFill>
                </a:rPr>
                <a:t>to Modified</a:t>
              </a:r>
              <a:r>
                <a:rPr lang="en-US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5562" name="Line 46"/>
            <p:cNvSpPr>
              <a:spLocks noChangeShapeType="1"/>
            </p:cNvSpPr>
            <p:nvPr/>
          </p:nvSpPr>
          <p:spPr bwMode="auto">
            <a:xfrm flipH="1">
              <a:off x="960" y="250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47"/>
            <p:cNvSpPr>
              <a:spLocks noChangeShapeType="1"/>
            </p:cNvSpPr>
            <p:nvPr/>
          </p:nvSpPr>
          <p:spPr bwMode="auto">
            <a:xfrm flipH="1" flipV="1">
              <a:off x="363" y="2610"/>
              <a:ext cx="270" cy="5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004888" y="1454150"/>
            <a:ext cx="2809876" cy="596900"/>
            <a:chOff x="633" y="783"/>
            <a:chExt cx="1770" cy="376"/>
          </a:xfrm>
        </p:grpSpPr>
        <p:sp>
          <p:nvSpPr>
            <p:cNvPr id="65558" name="Text Box 49"/>
            <p:cNvSpPr txBox="1">
              <a:spLocks noChangeArrowheads="1"/>
            </p:cNvSpPr>
            <p:nvPr/>
          </p:nvSpPr>
          <p:spPr bwMode="auto">
            <a:xfrm>
              <a:off x="633" y="783"/>
              <a:ext cx="1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FF00"/>
                  </a:solidFill>
                </a:rPr>
                <a:t>Guard (safety constraint)</a:t>
              </a:r>
            </a:p>
          </p:txBody>
        </p:sp>
        <p:sp>
          <p:nvSpPr>
            <p:cNvPr id="65559" name="Line 50"/>
            <p:cNvSpPr>
              <a:spLocks noChangeShapeType="1"/>
            </p:cNvSpPr>
            <p:nvPr/>
          </p:nvSpPr>
          <p:spPr bwMode="auto">
            <a:xfrm>
              <a:off x="1685" y="996"/>
              <a:ext cx="420" cy="1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5491163" y="1473200"/>
            <a:ext cx="1855787" cy="555625"/>
            <a:chOff x="3459" y="795"/>
            <a:chExt cx="1169" cy="350"/>
          </a:xfrm>
        </p:grpSpPr>
        <p:sp>
          <p:nvSpPr>
            <p:cNvPr id="65556" name="Text Box 52"/>
            <p:cNvSpPr txBox="1">
              <a:spLocks noChangeArrowheads="1"/>
            </p:cNvSpPr>
            <p:nvPr/>
          </p:nvSpPr>
          <p:spPr bwMode="auto">
            <a:xfrm>
              <a:off x="3459" y="795"/>
              <a:ext cx="11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FF00"/>
                  </a:solidFill>
                </a:rPr>
                <a:t>Trigger (input)</a:t>
              </a:r>
            </a:p>
          </p:txBody>
        </p:sp>
        <p:sp>
          <p:nvSpPr>
            <p:cNvPr id="65557" name="Line 53"/>
            <p:cNvSpPr>
              <a:spLocks noChangeShapeType="1"/>
            </p:cNvSpPr>
            <p:nvPr/>
          </p:nvSpPr>
          <p:spPr bwMode="auto">
            <a:xfrm flipH="1">
              <a:off x="3484" y="996"/>
              <a:ext cx="470" cy="14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2893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1572</TotalTime>
  <Pages>49</Pages>
  <Words>2994</Words>
  <Application>Microsoft Office PowerPoint</Application>
  <PresentationFormat>On-screen Show (4:3)</PresentationFormat>
  <Paragraphs>478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Comic Sans MS</vt:lpstr>
      <vt:lpstr>Gill Sans MT</vt:lpstr>
      <vt:lpstr>Helvetica</vt:lpstr>
      <vt:lpstr>Marlett</vt:lpstr>
      <vt:lpstr>Monotype Sorts</vt:lpstr>
      <vt:lpstr>Times New Roman</vt:lpstr>
      <vt:lpstr>Verdana</vt:lpstr>
      <vt:lpstr>Wingdings</vt:lpstr>
      <vt:lpstr>intro</vt:lpstr>
      <vt:lpstr>Introduction to Software Testing (2nd edition) Chapter 5  Criteria-Based Test Design</vt:lpstr>
      <vt:lpstr>Changing Notions of Testing</vt:lpstr>
      <vt:lpstr>New : Test Coverage Criteria</vt:lpstr>
      <vt:lpstr>Criteria Based on Structures</vt:lpstr>
      <vt:lpstr>Old View : Black and White Boxes</vt:lpstr>
      <vt:lpstr>Source of Structures</vt:lpstr>
      <vt:lpstr>1. Graph Coverage – Structural</vt:lpstr>
      <vt:lpstr>1. Graph Coverage – Data Flow</vt:lpstr>
      <vt:lpstr>1. Graph - FSM Example Memory Seats in a Lexus ES 300</vt:lpstr>
      <vt:lpstr>2. Logical Expressions</vt:lpstr>
      <vt:lpstr>2. Logical Expressions</vt:lpstr>
      <vt:lpstr>2. Logic – Active Clause Coverage</vt:lpstr>
      <vt:lpstr>3. Input Domain Characterization</vt:lpstr>
      <vt:lpstr>4. Syntactic Structures</vt:lpstr>
      <vt:lpstr>Coverage Overview</vt:lpstr>
      <vt:lpstr>Coverage</vt:lpstr>
      <vt:lpstr>Two Ways to Use Test Criteria</vt:lpstr>
      <vt:lpstr>Generators and Recognizers</vt:lpstr>
      <vt:lpstr>Comparing Criteria with Subsumption</vt:lpstr>
      <vt:lpstr>Test Coverage Criteria</vt:lpstr>
      <vt:lpstr>How to Improve Testing ?</vt:lpstr>
      <vt:lpstr>Four Roadblocks to Adoption</vt:lpstr>
      <vt:lpstr>Needs From Researchers</vt:lpstr>
      <vt:lpstr>Needs From Educators</vt:lpstr>
      <vt:lpstr>Changes in Practice</vt:lpstr>
      <vt:lpstr>Future of Software Testing</vt:lpstr>
      <vt:lpstr>Advantages of Criteria-Based Test Design</vt:lpstr>
      <vt:lpstr>Some Open Questions</vt:lpstr>
      <vt:lpstr>Criteria Summary</vt:lpstr>
      <vt:lpstr>Summary of Part 1’s New Ideas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asus</cp:lastModifiedBy>
  <cp:revision>253</cp:revision>
  <cp:lastPrinted>2011-09-11T17:44:14Z</cp:lastPrinted>
  <dcterms:created xsi:type="dcterms:W3CDTF">1996-06-15T03:21:08Z</dcterms:created>
  <dcterms:modified xsi:type="dcterms:W3CDTF">2023-02-13T05:15:32Z</dcterms:modified>
</cp:coreProperties>
</file>