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6" r:id="rId2"/>
    <p:sldId id="380" r:id="rId3"/>
    <p:sldId id="381" r:id="rId4"/>
    <p:sldId id="400" r:id="rId5"/>
    <p:sldId id="382" r:id="rId6"/>
    <p:sldId id="377" r:id="rId7"/>
    <p:sldId id="378" r:id="rId8"/>
    <p:sldId id="407" r:id="rId9"/>
    <p:sldId id="379" r:id="rId10"/>
    <p:sldId id="401" r:id="rId11"/>
    <p:sldId id="402" r:id="rId12"/>
    <p:sldId id="403" r:id="rId13"/>
    <p:sldId id="404" r:id="rId14"/>
    <p:sldId id="405" r:id="rId15"/>
    <p:sldId id="383" r:id="rId16"/>
    <p:sldId id="384" r:id="rId17"/>
    <p:sldId id="385" r:id="rId18"/>
    <p:sldId id="388" r:id="rId19"/>
    <p:sldId id="390" r:id="rId20"/>
    <p:sldId id="387" r:id="rId21"/>
    <p:sldId id="397" r:id="rId22"/>
    <p:sldId id="398" r:id="rId23"/>
    <p:sldId id="399" r:id="rId24"/>
    <p:sldId id="406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145A"/>
    <a:srgbClr val="001E5A"/>
    <a:srgbClr val="5F5F5F"/>
    <a:srgbClr val="000000"/>
    <a:srgbClr val="6699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753" autoAdjust="0"/>
  </p:normalViewPr>
  <p:slideViewPr>
    <p:cSldViewPr snapToGrid="0">
      <p:cViewPr varScale="1">
        <p:scale>
          <a:sx n="95" d="100"/>
          <a:sy n="95" d="100"/>
        </p:scale>
        <p:origin x="1555" y="6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423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423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423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423">
              <a:defRPr sz="1100" b="0" i="1"/>
            </a:lvl1pPr>
          </a:lstStyle>
          <a:p>
            <a:pPr>
              <a:defRPr/>
            </a:pPr>
            <a:fld id="{921CD299-8BA0-42FF-B988-3061C9E67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423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423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423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423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94CA56-BEFD-4132-90FE-D136DC03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9300"/>
            <a:ext cx="53689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2" tIns="48657" rIns="97312" bIns="48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2475" y="9145588"/>
            <a:ext cx="7889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80" tIns="46978" rIns="92280" bIns="46978">
            <a:spAutoFit/>
          </a:bodyPr>
          <a:lstStyle/>
          <a:p>
            <a:pPr algn="ctr" defTabSz="916947">
              <a:lnSpc>
                <a:spcPct val="90000"/>
              </a:lnSpc>
              <a:defRPr/>
            </a:pPr>
            <a:r>
              <a:rPr lang="en-US" sz="1400" b="0" dirty="0">
                <a:solidFill>
                  <a:schemeClr val="tx1"/>
                </a:solidFill>
              </a:rPr>
              <a:t>Page </a:t>
            </a:r>
            <a:fld id="{5D19D900-A183-4634-AC81-0BD69DB2F510}" type="slidenum">
              <a:rPr lang="en-US" sz="1400" b="0">
                <a:solidFill>
                  <a:schemeClr val="tx1"/>
                </a:solidFill>
              </a:rPr>
              <a:pPr algn="ctr" defTabSz="916947">
                <a:lnSpc>
                  <a:spcPct val="90000"/>
                </a:lnSpc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B1FD1E8D-8C67-43F2-91D7-DB85874182ED}" type="slidenum">
              <a:rPr lang="en-US" smtClean="0"/>
              <a:pPr defTabSz="963613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5E20EC5-ECB0-43EB-9FE9-DDBCB9930544}" type="slidenum">
              <a:rPr lang="en-US" smtClean="0"/>
              <a:pPr defTabSz="963613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9300D51-022E-4082-A15E-6D82EB83519C}" type="slidenum">
              <a:rPr lang="en-US" smtClean="0"/>
              <a:pPr defTabSz="963613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1B28F96F-341D-4E09-8ECA-C38A464678F8}" type="slidenum">
              <a:rPr lang="en-US" smtClean="0"/>
              <a:pPr defTabSz="963613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79A7B6C6-3860-4FE7-A80F-20300864EB63}" type="slidenum">
              <a:rPr lang="en-US" smtClean="0"/>
              <a:pPr defTabSz="963613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2554FE9-AE6C-4CE9-B2EF-34362851F122}" type="slidenum">
              <a:rPr lang="en-US" smtClean="0"/>
              <a:pPr defTabSz="963613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BE038ED5-F90D-4BD8-B13C-3D26D7DE72A7}" type="slidenum">
              <a:rPr lang="en-US" smtClean="0"/>
              <a:pPr defTabSz="963613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B7A647E8-52DC-437C-8016-7146B0937542}" type="slidenum">
              <a:rPr lang="en-US" smtClean="0"/>
              <a:pPr defTabSz="963613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4" tIns="0" rIns="20134" bIns="0" anchor="b"/>
          <a:lstStyle/>
          <a:p>
            <a:pPr algn="r" defTabSz="963613"/>
            <a:fld id="{E63F27EE-13F0-479E-A2BB-E642B2B44836}" type="slidenum">
              <a:rPr lang="en-US" sz="1100" b="0" i="1">
                <a:solidFill>
                  <a:schemeClr val="tx1"/>
                </a:solidFill>
              </a:rPr>
              <a:pPr algn="r" defTabSz="963613"/>
              <a:t>10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4" tIns="0" rIns="20134" bIns="0" anchor="b"/>
          <a:lstStyle/>
          <a:p>
            <a:pPr algn="r" defTabSz="963613"/>
            <a:fld id="{C6016040-5F94-4103-BD11-C9807BD75E2E}" type="slidenum">
              <a:rPr lang="en-US" sz="1100" b="0" i="1">
                <a:solidFill>
                  <a:schemeClr val="tx1"/>
                </a:solidFill>
              </a:rPr>
              <a:pPr algn="r" defTabSz="963613"/>
              <a:t>11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4" tIns="0" rIns="20134" bIns="0" anchor="b"/>
          <a:lstStyle/>
          <a:p>
            <a:pPr algn="r" defTabSz="963613"/>
            <a:fld id="{E89BA419-FC40-473B-87BD-CCA30E3D55D6}" type="slidenum">
              <a:rPr lang="en-US" sz="1100" b="0" i="1">
                <a:solidFill>
                  <a:schemeClr val="tx1"/>
                </a:solidFill>
              </a:rPr>
              <a:pPr algn="r" defTabSz="963613"/>
              <a:t>12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4" tIns="0" rIns="20134" bIns="0" anchor="b"/>
          <a:lstStyle/>
          <a:p>
            <a:pPr algn="r" defTabSz="963613"/>
            <a:fld id="{68EE94B3-A18B-411E-8F33-2BF36B5F14B8}" type="slidenum">
              <a:rPr lang="en-US" sz="1100" b="0" i="1">
                <a:solidFill>
                  <a:schemeClr val="tx1"/>
                </a:solidFill>
              </a:rPr>
              <a:pPr algn="r" defTabSz="963613"/>
              <a:t>13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4" tIns="0" rIns="20134" bIns="0" anchor="b"/>
          <a:lstStyle/>
          <a:p>
            <a:pPr algn="r" defTabSz="963613"/>
            <a:fld id="{3A902093-BB8D-4415-93C9-388A934B7981}" type="slidenum">
              <a:rPr lang="en-US" sz="1100" b="0" i="1">
                <a:solidFill>
                  <a:schemeClr val="tx1"/>
                </a:solidFill>
              </a:rPr>
              <a:pPr algn="r" defTabSz="963613"/>
              <a:t>14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26FA-0AFA-4777-917E-5738FA62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1D-5F69-4C7B-9720-81DA7623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167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167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0267A-B221-4ED1-AB3A-9E13BB1F5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50950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651" y="6620990"/>
            <a:ext cx="3732213" cy="1916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6538" y="6614808"/>
            <a:ext cx="2895600" cy="1977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705" y="6608627"/>
            <a:ext cx="1905000" cy="2039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63F9-76AF-4322-8991-7F8DA6F70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85067-8029-4B11-9218-99F57D2F7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ECDB-7532-4A51-B6F5-568034DAF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498D-D6EC-4F69-B2C7-669AC67C0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302BB-88A0-41CA-91E6-89C23E827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582D8-B930-4813-BC3B-8ED9374E8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F16BB-2074-4C00-97CB-AC6E7B8B3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288E2-E1A9-418A-852E-F0E5E0926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54D8-C133-4869-A243-71A9ADADF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549036"/>
            <a:ext cx="3760788" cy="23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41476"/>
            <a:ext cx="2895600" cy="24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9625" y="6533917"/>
            <a:ext cx="1905000" cy="24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7F73DE6-17B9-4D04-9CDD-55F05D450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9850" y="96838"/>
            <a:ext cx="9004300" cy="84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3" y="956603"/>
            <a:ext cx="9007475" cy="557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5428"/>
            <a:ext cx="7772400" cy="2800643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dirty="0"/>
              <a:t>Chapter 06.3</a:t>
            </a:r>
            <a:br>
              <a:rPr lang="en-US" dirty="0"/>
            </a:br>
            <a:r>
              <a:rPr lang="en-US" dirty="0"/>
              <a:t>Graph Coverage for Source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332" y="3363913"/>
            <a:ext cx="7315200" cy="2351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Paul </a:t>
            </a:r>
            <a:r>
              <a:rPr lang="en-US" sz="3200" dirty="0" err="1"/>
              <a:t>Ammann</a:t>
            </a:r>
            <a:r>
              <a:rPr lang="en-US" sz="3200" dirty="0"/>
              <a:t>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sz="2800" dirty="0"/>
          </a:p>
          <a:p>
            <a:r>
              <a:rPr lang="en-US" b="0" dirty="0">
                <a:hlinkClick r:id="rId3"/>
              </a:rPr>
              <a:t>http://www.cs.gmu.edu/~offutt/softwaretest/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7586" y="6413881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latin typeface="Comic Sans MS" pitchFamily="66" charset="0"/>
              </a:rPr>
              <a:t>First version September 2013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Example Control Flow – Stats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length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sum += 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3560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Introduction to Software Testing, Edition 2  (Ch 6)</a:t>
            </a:r>
          </a:p>
        </p:txBody>
      </p:sp>
      <p:sp>
        <p:nvSpPr>
          <p:cNvPr id="235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57CDE-6FBD-41FA-A52E-F2E9C339BCB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562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Control Flow Graph for Stats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public static void computeStats (int [ ] numbers)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int length = numbers.length;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double med, var, sd, mean, sum, varsum;</a:t>
            </a:r>
          </a:p>
          <a:p>
            <a:pPr>
              <a:lnSpc>
                <a:spcPct val="85000"/>
              </a:lnSpc>
            </a:pPr>
            <a:endParaRPr lang="en-US" sz="1600" b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>
                <a:solidFill>
                  <a:schemeClr val="tx2"/>
                </a:solidFill>
                <a:latin typeface="Helvetica" charset="0"/>
              </a:rPr>
              <a:t>for (int i = 0; i &lt; length; i++)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     sum += numbers [ i ];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varsum = 0;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>
                <a:solidFill>
                  <a:schemeClr val="tx2"/>
                </a:solidFill>
                <a:latin typeface="Helvetica" charset="0"/>
              </a:rPr>
              <a:t>for (int i = 0; i &lt; length; i++)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     varsum = varsum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var = varsum / ( length - 1.0 );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sd  = Math.sqrt ( var );</a:t>
            </a:r>
          </a:p>
          <a:p>
            <a:pPr>
              <a:lnSpc>
                <a:spcPct val="85000"/>
              </a:lnSpc>
            </a:pPr>
            <a:endParaRPr lang="en-US" sz="1600" b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System.out.println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System.out.println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System.out.println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System.out.println ("variance:                " + var);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     System.out.println ("standard deviation: " + sd);</a:t>
            </a:r>
          </a:p>
          <a:p>
            <a:pPr>
              <a:lnSpc>
                <a:spcPct val="85000"/>
              </a:lnSpc>
            </a:pPr>
            <a:r>
              <a:rPr lang="en-US" sz="1600" b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7650163" y="2198688"/>
            <a:ext cx="735012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 = 0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31013" y="3044825"/>
            <a:ext cx="2312987" cy="819150"/>
            <a:chOff x="4303" y="1918"/>
            <a:chExt cx="1457" cy="516"/>
          </a:xfrm>
        </p:grpSpPr>
        <p:sp>
          <p:nvSpPr>
            <p:cNvPr id="24658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9" name="Text Box 63"/>
            <p:cNvSpPr txBox="1">
              <a:spLocks noChangeArrowheads="1"/>
            </p:cNvSpPr>
            <p:nvPr/>
          </p:nvSpPr>
          <p:spPr bwMode="auto">
            <a:xfrm>
              <a:off x="4303" y="2280"/>
              <a:ext cx="8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722938" y="3971925"/>
            <a:ext cx="547687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81838" y="5432425"/>
            <a:ext cx="2062162" cy="487363"/>
            <a:chOff x="4461" y="3422"/>
            <a:chExt cx="1299" cy="307"/>
          </a:xfrm>
        </p:grpSpPr>
        <p:sp>
          <p:nvSpPr>
            <p:cNvPr id="24656" name="Text Box 66"/>
            <p:cNvSpPr txBox="1">
              <a:spLocks noChangeArrowheads="1"/>
            </p:cNvSpPr>
            <p:nvPr/>
          </p:nvSpPr>
          <p:spPr bwMode="auto">
            <a:xfrm>
              <a:off x="4882" y="3575"/>
              <a:ext cx="87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7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8204200" y="4471110"/>
            <a:ext cx="7143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FF3300"/>
                </a:solidFill>
              </a:rPr>
              <a:t> = 0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7121525" y="6362700"/>
            <a:ext cx="5476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400" y="1143000"/>
            <a:ext cx="6991350" cy="1011238"/>
            <a:chOff x="16" y="720"/>
            <a:chExt cx="4404" cy="637"/>
          </a:xfrm>
        </p:grpSpPr>
        <p:sp>
          <p:nvSpPr>
            <p:cNvPr id="24654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15950" y="2079625"/>
            <a:ext cx="6359525" cy="319088"/>
            <a:chOff x="388" y="1310"/>
            <a:chExt cx="4006" cy="201"/>
          </a:xfrm>
        </p:grpSpPr>
        <p:sp>
          <p:nvSpPr>
            <p:cNvPr id="24652" name="Oval 22"/>
            <p:cNvSpPr>
              <a:spLocks noChangeArrowheads="1"/>
            </p:cNvSpPr>
            <p:nvPr/>
          </p:nvSpPr>
          <p:spPr bwMode="auto">
            <a:xfrm>
              <a:off x="388" y="1310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23"/>
            <p:cNvSpPr>
              <a:spLocks noChangeShapeType="1"/>
            </p:cNvSpPr>
            <p:nvPr/>
          </p:nvSpPr>
          <p:spPr bwMode="auto">
            <a:xfrm>
              <a:off x="733" y="1414"/>
              <a:ext cx="3661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108825" y="785813"/>
            <a:ext cx="555625" cy="777875"/>
            <a:chOff x="4478" y="495"/>
            <a:chExt cx="350" cy="490"/>
          </a:xfrm>
        </p:grpSpPr>
        <p:grpSp>
          <p:nvGrpSpPr>
            <p:cNvPr id="2464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465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464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08825" y="1573213"/>
            <a:ext cx="555625" cy="947737"/>
            <a:chOff x="4478" y="991"/>
            <a:chExt cx="350" cy="597"/>
          </a:xfrm>
        </p:grpSpPr>
        <p:grpSp>
          <p:nvGrpSpPr>
            <p:cNvPr id="2464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464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4645" name="AutoShape 48"/>
            <p:cNvCxnSpPr>
              <a:cxnSpLocks noChangeShapeType="1"/>
              <a:stCxn id="24650" idx="4"/>
              <a:endCxn id="24646" idx="0"/>
            </p:cNvCxnSpPr>
            <p:nvPr/>
          </p:nvCxnSpPr>
          <p:spPr bwMode="auto">
            <a:xfrm>
              <a:off x="4653" y="991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108825" y="2530475"/>
            <a:ext cx="555625" cy="949325"/>
            <a:chOff x="4478" y="1594"/>
            <a:chExt cx="350" cy="598"/>
          </a:xfrm>
        </p:grpSpPr>
        <p:grpSp>
          <p:nvGrpSpPr>
            <p:cNvPr id="2464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464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4641" name="AutoShape 49"/>
            <p:cNvCxnSpPr>
              <a:cxnSpLocks noChangeShapeType="1"/>
              <a:stCxn id="24646" idx="4"/>
              <a:endCxn id="24642" idx="0"/>
            </p:cNvCxnSpPr>
            <p:nvPr/>
          </p:nvCxnSpPr>
          <p:spPr bwMode="auto">
            <a:xfrm>
              <a:off x="4653" y="1594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7673975" y="3244850"/>
            <a:ext cx="804863" cy="1190625"/>
            <a:chOff x="4834" y="2044"/>
            <a:chExt cx="507" cy="750"/>
          </a:xfrm>
        </p:grpSpPr>
        <p:grpSp>
          <p:nvGrpSpPr>
            <p:cNvPr id="24636" name="Group 37"/>
            <p:cNvGrpSpPr>
              <a:grpSpLocks/>
            </p:cNvGrpSpPr>
            <p:nvPr/>
          </p:nvGrpSpPr>
          <p:grpSpPr bwMode="auto">
            <a:xfrm>
              <a:off x="4991" y="2498"/>
              <a:ext cx="350" cy="296"/>
              <a:chOff x="4288" y="1746"/>
              <a:chExt cx="350" cy="296"/>
            </a:xfrm>
          </p:grpSpPr>
          <p:sp>
            <p:nvSpPr>
              <p:cNvPr id="24638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9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24637" name="AutoShape 52"/>
            <p:cNvCxnSpPr>
              <a:cxnSpLocks noChangeShapeType="1"/>
              <a:stCxn id="24642" idx="6"/>
              <a:endCxn id="24638" idx="0"/>
            </p:cNvCxnSpPr>
            <p:nvPr/>
          </p:nvCxnSpPr>
          <p:spPr bwMode="auto">
            <a:xfrm>
              <a:off x="4834" y="2044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194425" y="3244850"/>
            <a:ext cx="995363" cy="935038"/>
            <a:chOff x="3902" y="2044"/>
            <a:chExt cx="627" cy="589"/>
          </a:xfrm>
        </p:grpSpPr>
        <p:grpSp>
          <p:nvGrpSpPr>
            <p:cNvPr id="24631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4634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4632" name="AutoShape 50"/>
            <p:cNvCxnSpPr>
              <a:cxnSpLocks noChangeShapeType="1"/>
              <a:stCxn id="24642" idx="3"/>
              <a:endCxn id="24634" idx="7"/>
            </p:cNvCxnSpPr>
            <p:nvPr/>
          </p:nvCxnSpPr>
          <p:spPr bwMode="auto">
            <a:xfrm flipH="1">
              <a:off x="4207" y="2155"/>
              <a:ext cx="322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33" name="AutoShape 53"/>
            <p:cNvCxnSpPr>
              <a:cxnSpLocks noChangeShapeType="1"/>
              <a:stCxn id="24634" idx="2"/>
              <a:endCxn id="24642" idx="2"/>
            </p:cNvCxnSpPr>
            <p:nvPr/>
          </p:nvCxnSpPr>
          <p:spPr bwMode="auto">
            <a:xfrm rot="10800000" flipH="1">
              <a:off x="3902" y="2044"/>
              <a:ext cx="570" cy="441"/>
            </a:xfrm>
            <a:prstGeom prst="curvedConnector3">
              <a:avLst>
                <a:gd name="adj1" fmla="val -2420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7923213" y="4445000"/>
            <a:ext cx="555625" cy="950913"/>
            <a:chOff x="4991" y="2800"/>
            <a:chExt cx="350" cy="599"/>
          </a:xfrm>
        </p:grpSpPr>
        <p:grpSp>
          <p:nvGrpSpPr>
            <p:cNvPr id="24627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462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4628" name="AutoShape 54"/>
            <p:cNvCxnSpPr>
              <a:cxnSpLocks noChangeShapeType="1"/>
              <a:stCxn id="24638" idx="4"/>
              <a:endCxn id="24629" idx="0"/>
            </p:cNvCxnSpPr>
            <p:nvPr/>
          </p:nvCxnSpPr>
          <p:spPr bwMode="auto">
            <a:xfrm>
              <a:off x="5166" y="2800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8480425" y="5243513"/>
            <a:ext cx="571500" cy="1184275"/>
            <a:chOff x="5347" y="3251"/>
            <a:chExt cx="360" cy="746"/>
          </a:xfrm>
        </p:grpSpPr>
        <p:grpSp>
          <p:nvGrpSpPr>
            <p:cNvPr id="24623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4625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6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4624" name="AutoShape 55"/>
            <p:cNvCxnSpPr>
              <a:cxnSpLocks noChangeShapeType="1"/>
              <a:stCxn id="24629" idx="6"/>
              <a:endCxn id="24625" idx="0"/>
            </p:cNvCxnSpPr>
            <p:nvPr/>
          </p:nvCxnSpPr>
          <p:spPr bwMode="auto">
            <a:xfrm>
              <a:off x="5347" y="3251"/>
              <a:ext cx="185" cy="43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7100888" y="5160963"/>
            <a:ext cx="903287" cy="1193800"/>
            <a:chOff x="4473" y="3251"/>
            <a:chExt cx="569" cy="752"/>
          </a:xfrm>
        </p:grpSpPr>
        <p:grpSp>
          <p:nvGrpSpPr>
            <p:cNvPr id="24618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4621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4619" name="AutoShape 56"/>
            <p:cNvCxnSpPr>
              <a:cxnSpLocks noChangeShapeType="1"/>
              <a:stCxn id="24629" idx="3"/>
              <a:endCxn id="24621" idx="7"/>
            </p:cNvCxnSpPr>
            <p:nvPr/>
          </p:nvCxnSpPr>
          <p:spPr bwMode="auto">
            <a:xfrm flipH="1">
              <a:off x="4778" y="3362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20" name="AutoShape 57"/>
            <p:cNvCxnSpPr>
              <a:cxnSpLocks noChangeShapeType="1"/>
              <a:stCxn id="24621" idx="2"/>
              <a:endCxn id="24629" idx="2"/>
            </p:cNvCxnSpPr>
            <p:nvPr/>
          </p:nvCxnSpPr>
          <p:spPr bwMode="auto">
            <a:xfrm rot="10800000" flipH="1">
              <a:off x="4473" y="3251"/>
              <a:ext cx="512" cy="604"/>
            </a:xfrm>
            <a:prstGeom prst="curvedConnector3">
              <a:avLst>
                <a:gd name="adj1" fmla="val -1953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261938" y="2468563"/>
            <a:ext cx="5937250" cy="1333500"/>
            <a:chOff x="165" y="1555"/>
            <a:chExt cx="3714" cy="967"/>
          </a:xfrm>
        </p:grpSpPr>
        <p:sp>
          <p:nvSpPr>
            <p:cNvPr id="24616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2339" cy="8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19050" y="2951163"/>
            <a:ext cx="7885113" cy="1239837"/>
            <a:chOff x="12" y="1859"/>
            <a:chExt cx="4967" cy="781"/>
          </a:xfrm>
        </p:grpSpPr>
        <p:sp>
          <p:nvSpPr>
            <p:cNvPr id="24614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72"/>
          <p:cNvGrpSpPr>
            <a:grpSpLocks/>
          </p:cNvGrpSpPr>
          <p:nvPr/>
        </p:nvGrpSpPr>
        <p:grpSpPr bwMode="auto">
          <a:xfrm>
            <a:off x="638175" y="3749675"/>
            <a:ext cx="7210425" cy="539750"/>
            <a:chOff x="402" y="2362"/>
            <a:chExt cx="4542" cy="340"/>
          </a:xfrm>
        </p:grpSpPr>
        <p:sp>
          <p:nvSpPr>
            <p:cNvPr id="24612" name="Oval 73"/>
            <p:cNvSpPr>
              <a:spLocks noChangeArrowheads="1"/>
            </p:cNvSpPr>
            <p:nvPr/>
          </p:nvSpPr>
          <p:spPr bwMode="auto">
            <a:xfrm>
              <a:off x="402" y="2362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74"/>
            <p:cNvSpPr>
              <a:spLocks noChangeShapeType="1"/>
            </p:cNvSpPr>
            <p:nvPr/>
          </p:nvSpPr>
          <p:spPr bwMode="auto">
            <a:xfrm>
              <a:off x="750" y="2475"/>
              <a:ext cx="4194" cy="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227013" y="4151313"/>
            <a:ext cx="7045325" cy="1717675"/>
            <a:chOff x="143" y="2615"/>
            <a:chExt cx="4438" cy="1082"/>
          </a:xfrm>
        </p:grpSpPr>
        <p:sp>
          <p:nvSpPr>
            <p:cNvPr id="24610" name="Oval 76"/>
            <p:cNvSpPr>
              <a:spLocks noChangeArrowheads="1"/>
            </p:cNvSpPr>
            <p:nvPr/>
          </p:nvSpPr>
          <p:spPr bwMode="auto">
            <a:xfrm>
              <a:off x="143" y="2615"/>
              <a:ext cx="3933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Line 77"/>
            <p:cNvSpPr>
              <a:spLocks noChangeShapeType="1"/>
            </p:cNvSpPr>
            <p:nvPr/>
          </p:nvSpPr>
          <p:spPr bwMode="auto">
            <a:xfrm>
              <a:off x="3909" y="2780"/>
              <a:ext cx="672" cy="91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19050" y="4613275"/>
            <a:ext cx="8459788" cy="1808163"/>
            <a:chOff x="12" y="2906"/>
            <a:chExt cx="5329" cy="1139"/>
          </a:xfrm>
        </p:grpSpPr>
        <p:sp>
          <p:nvSpPr>
            <p:cNvPr id="24608" name="Oval 79"/>
            <p:cNvSpPr>
              <a:spLocks noChangeArrowheads="1"/>
            </p:cNvSpPr>
            <p:nvPr/>
          </p:nvSpPr>
          <p:spPr bwMode="auto">
            <a:xfrm>
              <a:off x="12" y="2906"/>
              <a:ext cx="2936" cy="113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80"/>
            <p:cNvSpPr>
              <a:spLocks noChangeShapeType="1"/>
            </p:cNvSpPr>
            <p:nvPr/>
          </p:nvSpPr>
          <p:spPr bwMode="auto">
            <a:xfrm>
              <a:off x="2940" y="3491"/>
              <a:ext cx="2401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5" name="Date Placeholder 8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24606" name="Slide Number Placeholder 8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5F3F2-D3B3-4314-BA58-35E6FD716F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607" name="Footer Placeholder 8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Paths—EC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5607" name="Group 24"/>
          <p:cNvGrpSpPr>
            <a:grpSpLocks/>
          </p:cNvGrpSpPr>
          <p:nvPr/>
        </p:nvGrpSpPr>
        <p:grpSpPr bwMode="auto">
          <a:xfrm>
            <a:off x="1425575" y="757238"/>
            <a:ext cx="555625" cy="777875"/>
            <a:chOff x="4478" y="495"/>
            <a:chExt cx="350" cy="490"/>
          </a:xfrm>
        </p:grpSpPr>
        <p:grpSp>
          <p:nvGrpSpPr>
            <p:cNvPr id="25651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5653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4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5652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8" name="Group 29"/>
          <p:cNvGrpSpPr>
            <a:grpSpLocks/>
          </p:cNvGrpSpPr>
          <p:nvPr/>
        </p:nvGrpSpPr>
        <p:grpSpPr bwMode="auto">
          <a:xfrm>
            <a:off x="1425575" y="1535113"/>
            <a:ext cx="555625" cy="957262"/>
            <a:chOff x="4478" y="985"/>
            <a:chExt cx="350" cy="603"/>
          </a:xfrm>
        </p:grpSpPr>
        <p:grpSp>
          <p:nvGrpSpPr>
            <p:cNvPr id="25647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5649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5648" name="AutoShape 48"/>
            <p:cNvCxnSpPr>
              <a:cxnSpLocks noChangeShapeType="1"/>
              <a:stCxn id="25653" idx="4"/>
              <a:endCxn id="25649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09" name="Group 34"/>
          <p:cNvGrpSpPr>
            <a:grpSpLocks/>
          </p:cNvGrpSpPr>
          <p:nvPr/>
        </p:nvGrpSpPr>
        <p:grpSpPr bwMode="auto">
          <a:xfrm>
            <a:off x="1425575" y="2492375"/>
            <a:ext cx="555625" cy="958850"/>
            <a:chOff x="4478" y="1588"/>
            <a:chExt cx="350" cy="604"/>
          </a:xfrm>
        </p:grpSpPr>
        <p:grpSp>
          <p:nvGrpSpPr>
            <p:cNvPr id="25643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5645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5644" name="AutoShape 49"/>
            <p:cNvCxnSpPr>
              <a:cxnSpLocks noChangeShapeType="1"/>
              <a:stCxn id="25649" idx="4"/>
              <a:endCxn id="25645" idx="0"/>
            </p:cNvCxnSpPr>
            <p:nvPr/>
          </p:nvCxnSpPr>
          <p:spPr bwMode="auto">
            <a:xfrm rot="5400000">
              <a:off x="4502" y="1739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0" name="Group 37"/>
          <p:cNvGrpSpPr>
            <a:grpSpLocks/>
          </p:cNvGrpSpPr>
          <p:nvPr/>
        </p:nvGrpSpPr>
        <p:grpSpPr bwMode="auto">
          <a:xfrm>
            <a:off x="2030413" y="3937000"/>
            <a:ext cx="555625" cy="469900"/>
            <a:chOff x="4288" y="1746"/>
            <a:chExt cx="350" cy="296"/>
          </a:xfrm>
        </p:grpSpPr>
        <p:sp>
          <p:nvSpPr>
            <p:cNvPr id="25641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5611" name="AutoShape 52"/>
          <p:cNvCxnSpPr>
            <a:cxnSpLocks noChangeShapeType="1"/>
          </p:cNvCxnSpPr>
          <p:nvPr/>
        </p:nvCxnSpPr>
        <p:spPr bwMode="auto">
          <a:xfrm>
            <a:off x="1990725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5612" name="Group 44"/>
          <p:cNvGrpSpPr>
            <a:grpSpLocks/>
          </p:cNvGrpSpPr>
          <p:nvPr/>
        </p:nvGrpSpPr>
        <p:grpSpPr bwMode="auto">
          <a:xfrm>
            <a:off x="520700" y="3216275"/>
            <a:ext cx="995363" cy="935038"/>
            <a:chOff x="3908" y="2044"/>
            <a:chExt cx="627" cy="589"/>
          </a:xfrm>
        </p:grpSpPr>
        <p:grpSp>
          <p:nvGrpSpPr>
            <p:cNvPr id="25636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5639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5637" name="AutoShape 50"/>
            <p:cNvCxnSpPr>
              <a:cxnSpLocks noChangeShapeType="1"/>
              <a:stCxn id="25645" idx="3"/>
              <a:endCxn id="25639" idx="7"/>
            </p:cNvCxnSpPr>
            <p:nvPr/>
          </p:nvCxnSpPr>
          <p:spPr bwMode="auto">
            <a:xfrm rot="5400000">
              <a:off x="4255" y="2101"/>
              <a:ext cx="232" cy="3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5638" name="AutoShape 53"/>
            <p:cNvCxnSpPr>
              <a:cxnSpLocks noChangeShapeType="1"/>
              <a:stCxn id="25639" idx="2"/>
              <a:endCxn id="25645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2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3" name="Group 50"/>
          <p:cNvGrpSpPr>
            <a:grpSpLocks/>
          </p:cNvGrpSpPr>
          <p:nvPr/>
        </p:nvGrpSpPr>
        <p:grpSpPr bwMode="auto">
          <a:xfrm>
            <a:off x="2030413" y="4406900"/>
            <a:ext cx="555625" cy="960438"/>
            <a:chOff x="4991" y="2794"/>
            <a:chExt cx="350" cy="605"/>
          </a:xfrm>
        </p:grpSpPr>
        <p:grpSp>
          <p:nvGrpSpPr>
            <p:cNvPr id="25632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5634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5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5633" name="AutoShape 54"/>
            <p:cNvCxnSpPr>
              <a:cxnSpLocks noChangeShapeType="1"/>
              <a:stCxn id="25641" idx="4"/>
              <a:endCxn id="25634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4" name="Group 55"/>
          <p:cNvGrpSpPr>
            <a:grpSpLocks/>
          </p:cNvGrpSpPr>
          <p:nvPr/>
        </p:nvGrpSpPr>
        <p:grpSpPr bwMode="auto">
          <a:xfrm>
            <a:off x="2593975" y="5132388"/>
            <a:ext cx="565150" cy="1266825"/>
            <a:chOff x="5351" y="3199"/>
            <a:chExt cx="356" cy="798"/>
          </a:xfrm>
        </p:grpSpPr>
        <p:grpSp>
          <p:nvGrpSpPr>
            <p:cNvPr id="25628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5630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5629" name="AutoShape 55"/>
            <p:cNvCxnSpPr>
              <a:cxnSpLocks noChangeShapeType="1"/>
              <a:stCxn id="25634" idx="6"/>
              <a:endCxn id="25630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5" name="Group 60"/>
          <p:cNvGrpSpPr>
            <a:grpSpLocks/>
          </p:cNvGrpSpPr>
          <p:nvPr/>
        </p:nvGrpSpPr>
        <p:grpSpPr bwMode="auto">
          <a:xfrm>
            <a:off x="1217613" y="5132388"/>
            <a:ext cx="903287" cy="1193800"/>
            <a:chOff x="4479" y="3251"/>
            <a:chExt cx="569" cy="752"/>
          </a:xfrm>
        </p:grpSpPr>
        <p:grpSp>
          <p:nvGrpSpPr>
            <p:cNvPr id="25623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5626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5624" name="AutoShape 56"/>
            <p:cNvCxnSpPr>
              <a:cxnSpLocks noChangeShapeType="1"/>
              <a:stCxn id="25634" idx="3"/>
              <a:endCxn id="25626" idx="7"/>
            </p:cNvCxnSpPr>
            <p:nvPr/>
          </p:nvCxnSpPr>
          <p:spPr bwMode="auto">
            <a:xfrm rot="5400000">
              <a:off x="4715" y="3418"/>
              <a:ext cx="395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5625" name="AutoShape 57"/>
            <p:cNvCxnSpPr>
              <a:cxnSpLocks noChangeShapeType="1"/>
              <a:stCxn id="25626" idx="2"/>
              <a:endCxn id="25634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33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3559175" y="1593850"/>
            <a:ext cx="5102224" cy="4254501"/>
            <a:chOff x="2242" y="1004"/>
            <a:chExt cx="3214" cy="2680"/>
          </a:xfrm>
        </p:grpSpPr>
        <p:sp>
          <p:nvSpPr>
            <p:cNvPr id="25620" name="Text Box 5"/>
            <p:cNvSpPr txBox="1">
              <a:spLocks noChangeArrowheads="1"/>
            </p:cNvSpPr>
            <p:nvPr/>
          </p:nvSpPr>
          <p:spPr bwMode="auto">
            <a:xfrm>
              <a:off x="2242" y="1299"/>
              <a:ext cx="957" cy="238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Gill Sans MT" pitchFamily="34" charset="0"/>
                </a:rPr>
                <a:t>TR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A.</a:t>
              </a:r>
              <a:r>
                <a:rPr lang="en-US" sz="2400" b="0" dirty="0">
                  <a:latin typeface="Gill Sans MT" pitchFamily="34" charset="0"/>
                </a:rPr>
                <a:t>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[ 1, 2 ]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B.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[ 2, 3 ]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C.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[ 3, 4 ]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D.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[ 3, 5 ]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E.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[ 4, 3 ]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F.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[ 5, 6 ]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G.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[ 6, 7 ]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H.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I.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[ 7, 6 ]</a:t>
              </a:r>
            </a:p>
          </p:txBody>
        </p:sp>
        <p:sp>
          <p:nvSpPr>
            <p:cNvPr id="25621" name="Text Box 6"/>
            <p:cNvSpPr txBox="1">
              <a:spLocks noChangeArrowheads="1"/>
            </p:cNvSpPr>
            <p:nvPr/>
          </p:nvSpPr>
          <p:spPr bwMode="auto">
            <a:xfrm>
              <a:off x="3202" y="1299"/>
              <a:ext cx="2254" cy="52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Gill Sans MT" pitchFamily="34" charset="0"/>
                </a:rPr>
                <a:t>Test Path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[ 1, 2, 3, 4, 3, 5, 6, 7, 6, 8 ]</a:t>
              </a:r>
            </a:p>
          </p:txBody>
        </p:sp>
        <p:sp>
          <p:nvSpPr>
            <p:cNvPr id="25622" name="Text Box 6"/>
            <p:cNvSpPr txBox="1">
              <a:spLocks noChangeArrowheads="1"/>
            </p:cNvSpPr>
            <p:nvPr/>
          </p:nvSpPr>
          <p:spPr bwMode="auto">
            <a:xfrm>
              <a:off x="2242" y="1004"/>
              <a:ext cx="3214" cy="29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Gill Sans MT" pitchFamily="34" charset="0"/>
                </a:rPr>
                <a:t>Edge Coverage</a:t>
              </a:r>
            </a:p>
          </p:txBody>
        </p:sp>
      </p:grpSp>
      <p:sp>
        <p:nvSpPr>
          <p:cNvPr id="25617" name="Date Placeholder 5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25618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E1FC2-634B-4B7B-BA81-ED2B08DD4F7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619" name="Footer Placeholder 5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106988" y="4140200"/>
            <a:ext cx="3800475" cy="393700"/>
            <a:chOff x="5106651" y="4139785"/>
            <a:chExt cx="3800109" cy="394741"/>
          </a:xfrm>
        </p:grpSpPr>
        <p:sp>
          <p:nvSpPr>
            <p:cNvPr id="26692" name="Rectangle 65"/>
            <p:cNvSpPr>
              <a:spLocks noChangeArrowheads="1"/>
            </p:cNvSpPr>
            <p:nvPr/>
          </p:nvSpPr>
          <p:spPr bwMode="auto">
            <a:xfrm>
              <a:off x="5106651" y="4139785"/>
              <a:ext cx="5774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6693" name="Rectangle 68"/>
            <p:cNvSpPr>
              <a:spLocks noChangeArrowheads="1"/>
            </p:cNvSpPr>
            <p:nvPr/>
          </p:nvSpPr>
          <p:spPr bwMode="auto">
            <a:xfrm>
              <a:off x="5680960" y="4139785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B, D, E, F, G, I, J</a:t>
              </a:r>
            </a:p>
          </p:txBody>
        </p:sp>
        <p:sp>
          <p:nvSpPr>
            <p:cNvPr id="26694" name="Rectangle 69"/>
            <p:cNvSpPr>
              <a:spLocks noChangeArrowheads="1"/>
            </p:cNvSpPr>
            <p:nvPr/>
          </p:nvSpPr>
          <p:spPr bwMode="auto">
            <a:xfrm>
              <a:off x="7832362" y="4139786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29" name="Slide Number Placeholder 5"/>
          <p:cNvSpPr txBox="1">
            <a:spLocks noGrp="1"/>
          </p:cNvSpPr>
          <p:nvPr/>
        </p:nvSpPr>
        <p:spPr bwMode="auto">
          <a:xfrm>
            <a:off x="7159625" y="6416675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87506D8F-4C8C-4E75-A6F6-F71B310B13AC}" type="slidenum">
              <a:rPr lang="en-US" sz="900" b="0">
                <a:solidFill>
                  <a:schemeClr val="tx1"/>
                </a:solidFill>
              </a:rPr>
              <a:pPr algn="r"/>
              <a:t>13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Paths—EPC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6632" name="Group 24"/>
          <p:cNvGrpSpPr>
            <a:grpSpLocks/>
          </p:cNvGrpSpPr>
          <p:nvPr/>
        </p:nvGrpSpPr>
        <p:grpSpPr bwMode="auto">
          <a:xfrm>
            <a:off x="1328738" y="757238"/>
            <a:ext cx="555625" cy="777875"/>
            <a:chOff x="4478" y="495"/>
            <a:chExt cx="350" cy="490"/>
          </a:xfrm>
        </p:grpSpPr>
        <p:grpSp>
          <p:nvGrpSpPr>
            <p:cNvPr id="26688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669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668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29"/>
          <p:cNvGrpSpPr>
            <a:grpSpLocks/>
          </p:cNvGrpSpPr>
          <p:nvPr/>
        </p:nvGrpSpPr>
        <p:grpSpPr bwMode="auto">
          <a:xfrm>
            <a:off x="1328738" y="1535113"/>
            <a:ext cx="555625" cy="957262"/>
            <a:chOff x="4478" y="985"/>
            <a:chExt cx="350" cy="603"/>
          </a:xfrm>
        </p:grpSpPr>
        <p:grpSp>
          <p:nvGrpSpPr>
            <p:cNvPr id="26684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668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6685" name="AutoShape 48"/>
            <p:cNvCxnSpPr>
              <a:cxnSpLocks noChangeShapeType="1"/>
              <a:stCxn id="26690" idx="4"/>
              <a:endCxn id="26686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4" name="Group 34"/>
          <p:cNvGrpSpPr>
            <a:grpSpLocks/>
          </p:cNvGrpSpPr>
          <p:nvPr/>
        </p:nvGrpSpPr>
        <p:grpSpPr bwMode="auto">
          <a:xfrm>
            <a:off x="1328738" y="2493963"/>
            <a:ext cx="555625" cy="957262"/>
            <a:chOff x="4478" y="1589"/>
            <a:chExt cx="350" cy="603"/>
          </a:xfrm>
        </p:grpSpPr>
        <p:grpSp>
          <p:nvGrpSpPr>
            <p:cNvPr id="26680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668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6681" name="AutoShape 49"/>
            <p:cNvCxnSpPr>
              <a:cxnSpLocks noChangeShapeType="1"/>
              <a:stCxn id="26686" idx="4"/>
              <a:endCxn id="26682" idx="0"/>
            </p:cNvCxnSpPr>
            <p:nvPr/>
          </p:nvCxnSpPr>
          <p:spPr bwMode="auto">
            <a:xfrm rot="5400000">
              <a:off x="4501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5" name="Group 37"/>
          <p:cNvGrpSpPr>
            <a:grpSpLocks/>
          </p:cNvGrpSpPr>
          <p:nvPr/>
        </p:nvGrpSpPr>
        <p:grpSpPr bwMode="auto">
          <a:xfrm>
            <a:off x="1933575" y="3937000"/>
            <a:ext cx="555625" cy="469900"/>
            <a:chOff x="4288" y="1746"/>
            <a:chExt cx="350" cy="296"/>
          </a:xfrm>
        </p:grpSpPr>
        <p:sp>
          <p:nvSpPr>
            <p:cNvPr id="26678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6636" name="AutoShape 52"/>
          <p:cNvCxnSpPr>
            <a:cxnSpLocks noChangeShapeType="1"/>
          </p:cNvCxnSpPr>
          <p:nvPr/>
        </p:nvCxnSpPr>
        <p:spPr bwMode="auto">
          <a:xfrm>
            <a:off x="1893888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6637" name="Group 44"/>
          <p:cNvGrpSpPr>
            <a:grpSpLocks/>
          </p:cNvGrpSpPr>
          <p:nvPr/>
        </p:nvGrpSpPr>
        <p:grpSpPr bwMode="auto">
          <a:xfrm>
            <a:off x="423863" y="3216275"/>
            <a:ext cx="993775" cy="935038"/>
            <a:chOff x="3908" y="2044"/>
            <a:chExt cx="626" cy="589"/>
          </a:xfrm>
        </p:grpSpPr>
        <p:grpSp>
          <p:nvGrpSpPr>
            <p:cNvPr id="26673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667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6674" name="AutoShape 50"/>
            <p:cNvCxnSpPr>
              <a:cxnSpLocks noChangeShapeType="1"/>
              <a:stCxn id="26682" idx="3"/>
              <a:endCxn id="26676" idx="7"/>
            </p:cNvCxnSpPr>
            <p:nvPr/>
          </p:nvCxnSpPr>
          <p:spPr bwMode="auto">
            <a:xfrm rot="5400000">
              <a:off x="4255" y="2101"/>
              <a:ext cx="232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75" name="AutoShape 53"/>
            <p:cNvCxnSpPr>
              <a:cxnSpLocks noChangeShapeType="1"/>
              <a:stCxn id="26676" idx="2"/>
              <a:endCxn id="26682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5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8" name="Group 50"/>
          <p:cNvGrpSpPr>
            <a:grpSpLocks/>
          </p:cNvGrpSpPr>
          <p:nvPr/>
        </p:nvGrpSpPr>
        <p:grpSpPr bwMode="auto">
          <a:xfrm>
            <a:off x="1933575" y="4406900"/>
            <a:ext cx="555625" cy="960438"/>
            <a:chOff x="4991" y="2794"/>
            <a:chExt cx="350" cy="605"/>
          </a:xfrm>
        </p:grpSpPr>
        <p:grpSp>
          <p:nvGrpSpPr>
            <p:cNvPr id="2666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6670" name="AutoShape 54"/>
            <p:cNvCxnSpPr>
              <a:cxnSpLocks noChangeShapeType="1"/>
              <a:stCxn id="26678" idx="4"/>
              <a:endCxn id="26671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9" name="Group 55"/>
          <p:cNvGrpSpPr>
            <a:grpSpLocks/>
          </p:cNvGrpSpPr>
          <p:nvPr/>
        </p:nvGrpSpPr>
        <p:grpSpPr bwMode="auto">
          <a:xfrm>
            <a:off x="2497138" y="5132388"/>
            <a:ext cx="565150" cy="1266825"/>
            <a:chOff x="5351" y="3199"/>
            <a:chExt cx="356" cy="798"/>
          </a:xfrm>
        </p:grpSpPr>
        <p:grpSp>
          <p:nvGrpSpPr>
            <p:cNvPr id="26665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666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8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6666" name="AutoShape 55"/>
            <p:cNvCxnSpPr>
              <a:cxnSpLocks noChangeShapeType="1"/>
              <a:stCxn id="26671" idx="6"/>
              <a:endCxn id="26667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40" name="Group 60"/>
          <p:cNvGrpSpPr>
            <a:grpSpLocks/>
          </p:cNvGrpSpPr>
          <p:nvPr/>
        </p:nvGrpSpPr>
        <p:grpSpPr bwMode="auto">
          <a:xfrm>
            <a:off x="1120775" y="5132388"/>
            <a:ext cx="901700" cy="1193800"/>
            <a:chOff x="4479" y="3251"/>
            <a:chExt cx="568" cy="752"/>
          </a:xfrm>
        </p:grpSpPr>
        <p:grpSp>
          <p:nvGrpSpPr>
            <p:cNvPr id="26660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6663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4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6661" name="AutoShape 56"/>
            <p:cNvCxnSpPr>
              <a:cxnSpLocks noChangeShapeType="1"/>
              <a:stCxn id="26671" idx="3"/>
              <a:endCxn id="26663" idx="7"/>
            </p:cNvCxnSpPr>
            <p:nvPr/>
          </p:nvCxnSpPr>
          <p:spPr bwMode="auto">
            <a:xfrm rot="5400000">
              <a:off x="4715" y="3418"/>
              <a:ext cx="395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62" name="AutoShape 57"/>
            <p:cNvCxnSpPr>
              <a:cxnSpLocks noChangeShapeType="1"/>
              <a:stCxn id="26663" idx="2"/>
              <a:endCxn id="26671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6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170238" y="1109663"/>
            <a:ext cx="5599112" cy="5310187"/>
            <a:chOff x="3222878" y="1109262"/>
            <a:chExt cx="5598826" cy="5310048"/>
          </a:xfrm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51273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TR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A.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[ 1, 2, 3 ]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B.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[ 2, 3, 4 ]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C.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[ 2, 3, 5 ]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D.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[ 3, 4, 3 ]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E.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[ 3, 5, 6 ]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F.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[ 4, 3, 5 ]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G.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[ 5, 6, 7 ]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H.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[ 5,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I.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[ 6, 7, 6 ]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J.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[ 7,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K.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[ 4, 3, 4 ]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L.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[ 7, 6, 7 ]</a:t>
              </a: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Test Paths</a:t>
              </a:r>
            </a:p>
            <a:p>
              <a:r>
                <a:rPr lang="en-US" sz="2400" b="0" dirty="0" err="1">
                  <a:solidFill>
                    <a:schemeClr val="tx2"/>
                  </a:solidFill>
                  <a:latin typeface="Gill Sans MT" pitchFamily="34" charset="0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.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[ 1, 2, 3, 4, 3, 5, 6, 7,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ii.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[ 1, 2, 3, 5,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iii.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[ 1, 2, 3, 4, 3, 4, 3, 5, 6, 7,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      6, 7, 6, 8 ]</a:t>
              </a: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FFFF00"/>
                  </a:solidFill>
                  <a:latin typeface="Gill Sans MT" pitchFamily="34" charset="0"/>
                </a:rPr>
                <a:t>Edge-Pair Coverage</a:t>
              </a: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5106988" y="3749675"/>
            <a:ext cx="3800475" cy="398463"/>
            <a:chOff x="5106651" y="3750040"/>
            <a:chExt cx="3800108" cy="398592"/>
          </a:xfrm>
        </p:grpSpPr>
        <p:sp>
          <p:nvSpPr>
            <p:cNvPr id="26654" name="Rectangle 62"/>
            <p:cNvSpPr>
              <a:spLocks noChangeArrowheads="1"/>
            </p:cNvSpPr>
            <p:nvPr/>
          </p:nvSpPr>
          <p:spPr bwMode="auto">
            <a:xfrm>
              <a:off x="5106651" y="3750040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latin typeface="Gill Sans MT" pitchFamily="34" charset="0"/>
                </a:rPr>
                <a:t>TP</a:t>
              </a:r>
            </a:p>
          </p:txBody>
        </p:sp>
        <p:sp>
          <p:nvSpPr>
            <p:cNvPr id="26655" name="Rectangle 63"/>
            <p:cNvSpPr>
              <a:spLocks noChangeArrowheads="1"/>
            </p:cNvSpPr>
            <p:nvPr/>
          </p:nvSpPr>
          <p:spPr bwMode="auto">
            <a:xfrm>
              <a:off x="5676276" y="3750040"/>
              <a:ext cx="21636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6656" name="Rectangle 64"/>
            <p:cNvSpPr>
              <a:spLocks noChangeArrowheads="1"/>
            </p:cNvSpPr>
            <p:nvPr/>
          </p:nvSpPr>
          <p:spPr bwMode="auto">
            <a:xfrm>
              <a:off x="7833608" y="3750040"/>
              <a:ext cx="1073151" cy="398592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i="1">
                  <a:latin typeface="Gill Sans MT" pitchFamily="34" charset="0"/>
                </a:rPr>
                <a:t>sidetrips</a:t>
              </a:r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5106988" y="4519613"/>
            <a:ext cx="3800475" cy="395287"/>
            <a:chOff x="5106651" y="4519535"/>
            <a:chExt cx="3800109" cy="394741"/>
          </a:xfrm>
        </p:grpSpPr>
        <p:sp>
          <p:nvSpPr>
            <p:cNvPr id="26651" name="Rectangle 66"/>
            <p:cNvSpPr>
              <a:spLocks noChangeArrowheads="1"/>
            </p:cNvSpPr>
            <p:nvPr/>
          </p:nvSpPr>
          <p:spPr bwMode="auto">
            <a:xfrm>
              <a:off x="5106651" y="4519535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6652" name="Rectangle 70"/>
            <p:cNvSpPr>
              <a:spLocks noChangeArrowheads="1"/>
            </p:cNvSpPr>
            <p:nvPr/>
          </p:nvSpPr>
          <p:spPr bwMode="auto">
            <a:xfrm>
              <a:off x="5680960" y="4520785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C</a:t>
              </a:r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, E,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6653" name="Rectangle 71"/>
            <p:cNvSpPr>
              <a:spLocks noChangeArrowheads="1"/>
            </p:cNvSpPr>
            <p:nvPr/>
          </p:nvSpPr>
          <p:spPr bwMode="auto">
            <a:xfrm>
              <a:off x="7832362" y="4520786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 b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5106988" y="4902200"/>
            <a:ext cx="3797300" cy="684213"/>
            <a:chOff x="5106651" y="4901786"/>
            <a:chExt cx="3796934" cy="684495"/>
          </a:xfrm>
        </p:grpSpPr>
        <p:sp>
          <p:nvSpPr>
            <p:cNvPr id="26648" name="Rectangle 67"/>
            <p:cNvSpPr>
              <a:spLocks noChangeArrowheads="1"/>
            </p:cNvSpPr>
            <p:nvPr/>
          </p:nvSpPr>
          <p:spPr bwMode="auto">
            <a:xfrm>
              <a:off x="5106651" y="4904282"/>
              <a:ext cx="569625" cy="67832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6649" name="Rectangle 72"/>
            <p:cNvSpPr>
              <a:spLocks noChangeArrowheads="1"/>
            </p:cNvSpPr>
            <p:nvPr/>
          </p:nvSpPr>
          <p:spPr bwMode="auto">
            <a:xfrm>
              <a:off x="5677785" y="4904960"/>
              <a:ext cx="2151401" cy="678876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B, D, E, F, G, I, J,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K</a:t>
              </a:r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 b="0">
                  <a:solidFill>
                    <a:srgbClr val="FFFF00"/>
                  </a:solidFill>
                  <a:latin typeface="Gill Sans MT" pitchFamily="34" charset="0"/>
                </a:rPr>
                <a:t>L</a:t>
              </a:r>
            </a:p>
          </p:txBody>
        </p:sp>
        <p:sp>
          <p:nvSpPr>
            <p:cNvPr id="26650" name="Rectangle 73"/>
            <p:cNvSpPr>
              <a:spLocks noChangeArrowheads="1"/>
            </p:cNvSpPr>
            <p:nvPr/>
          </p:nvSpPr>
          <p:spPr bwMode="auto">
            <a:xfrm>
              <a:off x="7829187" y="4901786"/>
              <a:ext cx="1074398" cy="684495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45" name="Date Placeholder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26647" name="Footer Placeholder 6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7159625" y="6416675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4B19C1CB-E867-4E99-88C4-700E1385C391}" type="slidenum">
              <a:rPr lang="en-US" sz="900" b="0">
                <a:solidFill>
                  <a:schemeClr val="tx1"/>
                </a:solidFill>
              </a:rPr>
              <a:pPr algn="r"/>
              <a:t>14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Paths—PPC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7655" name="Group 24"/>
          <p:cNvGrpSpPr>
            <a:grpSpLocks/>
          </p:cNvGrpSpPr>
          <p:nvPr/>
        </p:nvGrpSpPr>
        <p:grpSpPr bwMode="auto">
          <a:xfrm>
            <a:off x="1257300" y="757238"/>
            <a:ext cx="555625" cy="777875"/>
            <a:chOff x="4478" y="495"/>
            <a:chExt cx="350" cy="490"/>
          </a:xfrm>
        </p:grpSpPr>
        <p:grpSp>
          <p:nvGrpSpPr>
            <p:cNvPr id="27723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7725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7724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6" name="Group 29"/>
          <p:cNvGrpSpPr>
            <a:grpSpLocks/>
          </p:cNvGrpSpPr>
          <p:nvPr/>
        </p:nvGrpSpPr>
        <p:grpSpPr bwMode="auto">
          <a:xfrm>
            <a:off x="1257300" y="1535113"/>
            <a:ext cx="555625" cy="957262"/>
            <a:chOff x="4478" y="985"/>
            <a:chExt cx="350" cy="603"/>
          </a:xfrm>
        </p:grpSpPr>
        <p:grpSp>
          <p:nvGrpSpPr>
            <p:cNvPr id="27719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7721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7720" name="AutoShape 48"/>
            <p:cNvCxnSpPr>
              <a:cxnSpLocks noChangeShapeType="1"/>
              <a:stCxn id="27725" idx="4"/>
              <a:endCxn id="27721" idx="0"/>
            </p:cNvCxnSpPr>
            <p:nvPr/>
          </p:nvCxnSpPr>
          <p:spPr bwMode="auto">
            <a:xfrm rot="16200000" flipH="1">
              <a:off x="4497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7" name="Group 34"/>
          <p:cNvGrpSpPr>
            <a:grpSpLocks/>
          </p:cNvGrpSpPr>
          <p:nvPr/>
        </p:nvGrpSpPr>
        <p:grpSpPr bwMode="auto">
          <a:xfrm>
            <a:off x="1257300" y="2493963"/>
            <a:ext cx="555625" cy="957262"/>
            <a:chOff x="4478" y="1589"/>
            <a:chExt cx="350" cy="603"/>
          </a:xfrm>
        </p:grpSpPr>
        <p:grpSp>
          <p:nvGrpSpPr>
            <p:cNvPr id="27715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7717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27716" name="AutoShape 49"/>
            <p:cNvCxnSpPr>
              <a:cxnSpLocks noChangeShapeType="1"/>
              <a:stCxn id="27721" idx="4"/>
              <a:endCxn id="27717" idx="0"/>
            </p:cNvCxnSpPr>
            <p:nvPr/>
          </p:nvCxnSpPr>
          <p:spPr bwMode="auto">
            <a:xfrm rot="16200000" flipH="1">
              <a:off x="4497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8" name="Group 37"/>
          <p:cNvGrpSpPr>
            <a:grpSpLocks/>
          </p:cNvGrpSpPr>
          <p:nvPr/>
        </p:nvGrpSpPr>
        <p:grpSpPr bwMode="auto">
          <a:xfrm>
            <a:off x="1735138" y="3937000"/>
            <a:ext cx="555625" cy="469900"/>
            <a:chOff x="4288" y="1746"/>
            <a:chExt cx="350" cy="296"/>
          </a:xfrm>
        </p:grpSpPr>
        <p:sp>
          <p:nvSpPr>
            <p:cNvPr id="27713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27659" name="AutoShape 52"/>
          <p:cNvCxnSpPr>
            <a:cxnSpLocks noChangeShapeType="1"/>
            <a:endCxn id="27713" idx="0"/>
          </p:cNvCxnSpPr>
          <p:nvPr/>
        </p:nvCxnSpPr>
        <p:spPr bwMode="auto">
          <a:xfrm rot="16200000" flipH="1">
            <a:off x="1557337" y="3481388"/>
            <a:ext cx="720725" cy="190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7660" name="Group 44"/>
          <p:cNvGrpSpPr>
            <a:grpSpLocks/>
          </p:cNvGrpSpPr>
          <p:nvPr/>
        </p:nvGrpSpPr>
        <p:grpSpPr bwMode="auto">
          <a:xfrm>
            <a:off x="352425" y="3216275"/>
            <a:ext cx="979488" cy="935038"/>
            <a:chOff x="3908" y="2044"/>
            <a:chExt cx="617" cy="589"/>
          </a:xfrm>
        </p:grpSpPr>
        <p:grpSp>
          <p:nvGrpSpPr>
            <p:cNvPr id="27708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7711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27709" name="AutoShape 50"/>
            <p:cNvCxnSpPr>
              <a:cxnSpLocks noChangeShapeType="1"/>
              <a:stCxn id="27717" idx="3"/>
              <a:endCxn id="27711" idx="7"/>
            </p:cNvCxnSpPr>
            <p:nvPr/>
          </p:nvCxnSpPr>
          <p:spPr bwMode="auto">
            <a:xfrm rot="5400000">
              <a:off x="4250" y="2106"/>
              <a:ext cx="23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710" name="AutoShape 53"/>
            <p:cNvCxnSpPr>
              <a:cxnSpLocks noChangeShapeType="1"/>
              <a:stCxn id="27711" idx="2"/>
              <a:endCxn id="27717" idx="2"/>
            </p:cNvCxnSpPr>
            <p:nvPr/>
          </p:nvCxnSpPr>
          <p:spPr bwMode="auto">
            <a:xfrm rot="10800000" flipH="1">
              <a:off x="3908" y="2044"/>
              <a:ext cx="565" cy="441"/>
            </a:xfrm>
            <a:prstGeom prst="curvedConnector3">
              <a:avLst>
                <a:gd name="adj1" fmla="val -2547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1" name="Group 50"/>
          <p:cNvGrpSpPr>
            <a:grpSpLocks/>
          </p:cNvGrpSpPr>
          <p:nvPr/>
        </p:nvGrpSpPr>
        <p:grpSpPr bwMode="auto">
          <a:xfrm>
            <a:off x="1735138" y="4406900"/>
            <a:ext cx="555625" cy="960438"/>
            <a:chOff x="4991" y="2794"/>
            <a:chExt cx="350" cy="605"/>
          </a:xfrm>
        </p:grpSpPr>
        <p:grpSp>
          <p:nvGrpSpPr>
            <p:cNvPr id="27704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7706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cxnSp>
          <p:nvCxnSpPr>
            <p:cNvPr id="27705" name="AutoShape 54"/>
            <p:cNvCxnSpPr>
              <a:cxnSpLocks noChangeShapeType="1"/>
              <a:stCxn id="27713" idx="4"/>
              <a:endCxn id="27706" idx="0"/>
            </p:cNvCxnSpPr>
            <p:nvPr/>
          </p:nvCxnSpPr>
          <p:spPr bwMode="auto">
            <a:xfrm rot="16200000" flipH="1">
              <a:off x="5009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2" name="Group 55"/>
          <p:cNvGrpSpPr>
            <a:grpSpLocks/>
          </p:cNvGrpSpPr>
          <p:nvPr/>
        </p:nvGrpSpPr>
        <p:grpSpPr bwMode="auto">
          <a:xfrm>
            <a:off x="2209800" y="5299075"/>
            <a:ext cx="654050" cy="1100138"/>
            <a:chOff x="5295" y="3304"/>
            <a:chExt cx="412" cy="693"/>
          </a:xfrm>
        </p:grpSpPr>
        <p:grpSp>
          <p:nvGrpSpPr>
            <p:cNvPr id="27700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7702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cxnSp>
          <p:nvCxnSpPr>
            <p:cNvPr id="27701" name="AutoShape 55"/>
            <p:cNvCxnSpPr>
              <a:cxnSpLocks noChangeShapeType="1"/>
              <a:stCxn id="27706" idx="5"/>
              <a:endCxn id="27702" idx="0"/>
            </p:cNvCxnSpPr>
            <p:nvPr/>
          </p:nvCxnSpPr>
          <p:spPr bwMode="auto">
            <a:xfrm rot="16200000" flipH="1">
              <a:off x="5215" y="3384"/>
              <a:ext cx="397" cy="23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3" name="Group 60"/>
          <p:cNvGrpSpPr>
            <a:grpSpLocks/>
          </p:cNvGrpSpPr>
          <p:nvPr/>
        </p:nvGrpSpPr>
        <p:grpSpPr bwMode="auto">
          <a:xfrm>
            <a:off x="922338" y="5132388"/>
            <a:ext cx="887412" cy="1193800"/>
            <a:chOff x="4479" y="3251"/>
            <a:chExt cx="559" cy="752"/>
          </a:xfrm>
        </p:grpSpPr>
        <p:grpSp>
          <p:nvGrpSpPr>
            <p:cNvPr id="27695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7698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27696" name="AutoShape 56"/>
            <p:cNvCxnSpPr>
              <a:cxnSpLocks noChangeShapeType="1"/>
              <a:stCxn id="27706" idx="3"/>
              <a:endCxn id="27698" idx="7"/>
            </p:cNvCxnSpPr>
            <p:nvPr/>
          </p:nvCxnSpPr>
          <p:spPr bwMode="auto">
            <a:xfrm rot="5400000">
              <a:off x="4710" y="3423"/>
              <a:ext cx="395" cy="2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697" name="AutoShape 57"/>
            <p:cNvCxnSpPr>
              <a:cxnSpLocks noChangeShapeType="1"/>
              <a:stCxn id="27698" idx="2"/>
              <a:endCxn id="27706" idx="2"/>
            </p:cNvCxnSpPr>
            <p:nvPr/>
          </p:nvCxnSpPr>
          <p:spPr bwMode="auto">
            <a:xfrm rot="10800000" flipH="1">
              <a:off x="4479" y="3251"/>
              <a:ext cx="507" cy="604"/>
            </a:xfrm>
            <a:prstGeom prst="curvedConnector3">
              <a:avLst>
                <a:gd name="adj1" fmla="val -2838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428875" y="782638"/>
            <a:ext cx="6475413" cy="4579937"/>
            <a:chOff x="2274358" y="1195327"/>
            <a:chExt cx="6475752" cy="4579327"/>
          </a:xfrm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2060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TR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A.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[ 3, 4, 3 ]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B.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[ 4, 3, 4 ]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C.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[ 7, 6, 7 ]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D.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[ 7,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E.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[ 6, 7, 6 ]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F.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[ 1, 2, 3, 4 ]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G.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[ 4, 3, 5, 6, 7 ]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H.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[ 4, 3, 5,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I.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[ 1, 2, 3, 5, 6, 7 ]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J.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[ 1, 2, 3, 5, 6, 8 ]</a:t>
              </a: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299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Gill Sans MT" pitchFamily="34" charset="0"/>
                </a:rPr>
                <a:t>Test Paths</a:t>
              </a:r>
            </a:p>
            <a:p>
              <a:r>
                <a:rPr lang="en-US" sz="2400" b="0" dirty="0" err="1">
                  <a:solidFill>
                    <a:schemeClr val="tx2"/>
                  </a:solidFill>
                  <a:latin typeface="Gill Sans MT" pitchFamily="34" charset="0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. 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[ 1, 2, 3, 4, 3, 5, 6, 7,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ii.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[ 1, 2, 3, 4, 3, 4, 3,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      5, 6, 7, 6, 7,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iii.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[ 1, 2, 3, 4, 3, 5,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iv.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[ 1, 2, 3, 5, 6, 7, 6, 8 ]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v.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 [ 1, 2, 3, 5, 6, 8 ]</a:t>
              </a: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FFFF00"/>
                  </a:solidFill>
                  <a:latin typeface="Gill Sans MT" pitchFamily="34" charset="0"/>
                </a:rPr>
                <a:t>Prime Path Coverage</a:t>
              </a:r>
            </a:p>
          </p:txBody>
        </p:sp>
      </p:grp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5241925" y="4484688"/>
            <a:ext cx="3800475" cy="395287"/>
            <a:chOff x="5241562" y="4454583"/>
            <a:chExt cx="3800109" cy="394741"/>
          </a:xfrm>
        </p:grpSpPr>
        <p:sp>
          <p:nvSpPr>
            <p:cNvPr id="27689" name="Rectangle 62"/>
            <p:cNvSpPr>
              <a:spLocks noChangeArrowheads="1"/>
            </p:cNvSpPr>
            <p:nvPr/>
          </p:nvSpPr>
          <p:spPr bwMode="auto">
            <a:xfrm>
              <a:off x="5241562" y="4454583"/>
              <a:ext cx="5774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90" name="Rectangle 63"/>
            <p:cNvSpPr>
              <a:spLocks noChangeArrowheads="1"/>
            </p:cNvSpPr>
            <p:nvPr/>
          </p:nvSpPr>
          <p:spPr bwMode="auto">
            <a:xfrm>
              <a:off x="5815871" y="4454583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D, E, F, G</a:t>
              </a:r>
            </a:p>
          </p:txBody>
        </p:sp>
        <p:sp>
          <p:nvSpPr>
            <p:cNvPr id="27691" name="Rectangle 64"/>
            <p:cNvSpPr>
              <a:spLocks noChangeArrowheads="1"/>
            </p:cNvSpPr>
            <p:nvPr/>
          </p:nvSpPr>
          <p:spPr bwMode="auto">
            <a:xfrm>
              <a:off x="7967273" y="4454584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5241925" y="4090988"/>
            <a:ext cx="3800475" cy="398462"/>
            <a:chOff x="5241562" y="4064838"/>
            <a:chExt cx="3800108" cy="398592"/>
          </a:xfrm>
        </p:grpSpPr>
        <p:sp>
          <p:nvSpPr>
            <p:cNvPr id="27686" name="Rectangle 65"/>
            <p:cNvSpPr>
              <a:spLocks noChangeArrowheads="1"/>
            </p:cNvSpPr>
            <p:nvPr/>
          </p:nvSpPr>
          <p:spPr bwMode="auto">
            <a:xfrm>
              <a:off x="5241562" y="4064838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>
                  <a:latin typeface="Gill Sans MT" pitchFamily="34" charset="0"/>
                </a:rPr>
                <a:t>TP</a:t>
              </a:r>
            </a:p>
          </p:txBody>
        </p:sp>
        <p:sp>
          <p:nvSpPr>
            <p:cNvPr id="27687" name="Rectangle 66"/>
            <p:cNvSpPr>
              <a:spLocks noChangeArrowheads="1"/>
            </p:cNvSpPr>
            <p:nvPr/>
          </p:nvSpPr>
          <p:spPr bwMode="auto">
            <a:xfrm>
              <a:off x="5811187" y="4064838"/>
              <a:ext cx="21636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7688" name="Rectangle 67"/>
            <p:cNvSpPr>
              <a:spLocks noChangeArrowheads="1"/>
            </p:cNvSpPr>
            <p:nvPr/>
          </p:nvSpPr>
          <p:spPr bwMode="auto">
            <a:xfrm>
              <a:off x="7968519" y="4064838"/>
              <a:ext cx="1073151" cy="398592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i="1">
                  <a:latin typeface="Gill Sans MT" pitchFamily="34" charset="0"/>
                </a:rPr>
                <a:t>sidetrips</a:t>
              </a:r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5241925" y="4864100"/>
            <a:ext cx="3800475" cy="395288"/>
            <a:chOff x="5241562" y="4834333"/>
            <a:chExt cx="3800109" cy="394741"/>
          </a:xfrm>
        </p:grpSpPr>
        <p:sp>
          <p:nvSpPr>
            <p:cNvPr id="27683" name="Rectangle 68"/>
            <p:cNvSpPr>
              <a:spLocks noChangeArrowheads="1"/>
            </p:cNvSpPr>
            <p:nvPr/>
          </p:nvSpPr>
          <p:spPr bwMode="auto">
            <a:xfrm>
              <a:off x="5241562" y="4834333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7684" name="Rectangle 70"/>
            <p:cNvSpPr>
              <a:spLocks noChangeArrowheads="1"/>
            </p:cNvSpPr>
            <p:nvPr/>
          </p:nvSpPr>
          <p:spPr bwMode="auto">
            <a:xfrm>
              <a:off x="5815871" y="4835583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B</a:t>
              </a:r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C</a:t>
              </a:r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, D, E, F, G, </a:t>
              </a:r>
            </a:p>
          </p:txBody>
        </p:sp>
        <p:sp>
          <p:nvSpPr>
            <p:cNvPr id="27685" name="Rectangle 71"/>
            <p:cNvSpPr>
              <a:spLocks noChangeArrowheads="1"/>
            </p:cNvSpPr>
            <p:nvPr/>
          </p:nvSpPr>
          <p:spPr bwMode="auto">
            <a:xfrm>
              <a:off x="7967273" y="4835584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5243513" y="5246688"/>
            <a:ext cx="3797300" cy="396875"/>
            <a:chOff x="5241562" y="5216585"/>
            <a:chExt cx="3796934" cy="397320"/>
          </a:xfrm>
        </p:grpSpPr>
        <p:sp>
          <p:nvSpPr>
            <p:cNvPr id="27680" name="Rectangle 69"/>
            <p:cNvSpPr>
              <a:spLocks noChangeArrowheads="1"/>
            </p:cNvSpPr>
            <p:nvPr/>
          </p:nvSpPr>
          <p:spPr bwMode="auto">
            <a:xfrm>
              <a:off x="5241562" y="5219080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7681" name="Rectangle 72"/>
            <p:cNvSpPr>
              <a:spLocks noChangeArrowheads="1"/>
            </p:cNvSpPr>
            <p:nvPr/>
          </p:nvSpPr>
          <p:spPr bwMode="auto">
            <a:xfrm>
              <a:off x="5812696" y="5219758"/>
              <a:ext cx="2151401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7682" name="Rectangle 73"/>
            <p:cNvSpPr>
              <a:spLocks noChangeArrowheads="1"/>
            </p:cNvSpPr>
            <p:nvPr/>
          </p:nvSpPr>
          <p:spPr bwMode="auto">
            <a:xfrm>
              <a:off x="7964098" y="5216585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5235575" y="5646738"/>
            <a:ext cx="3811588" cy="396875"/>
            <a:chOff x="5229070" y="5616322"/>
            <a:chExt cx="3811924" cy="397320"/>
          </a:xfrm>
        </p:grpSpPr>
        <p:sp>
          <p:nvSpPr>
            <p:cNvPr id="27677" name="Rectangle 74"/>
            <p:cNvSpPr>
              <a:spLocks noChangeArrowheads="1"/>
            </p:cNvSpPr>
            <p:nvPr/>
          </p:nvSpPr>
          <p:spPr bwMode="auto">
            <a:xfrm>
              <a:off x="5229070" y="5618817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iv</a:t>
              </a: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800204" y="5619495"/>
              <a:ext cx="2182058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D, E,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79" name="Rectangle 76"/>
            <p:cNvSpPr>
              <a:spLocks noChangeArrowheads="1"/>
            </p:cNvSpPr>
            <p:nvPr/>
          </p:nvSpPr>
          <p:spPr bwMode="auto">
            <a:xfrm>
              <a:off x="7966596" y="5616322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5227806" y="6043614"/>
            <a:ext cx="3803650" cy="398462"/>
            <a:chOff x="5236567" y="6006060"/>
            <a:chExt cx="3804429" cy="397320"/>
          </a:xfrm>
        </p:grpSpPr>
        <p:sp>
          <p:nvSpPr>
            <p:cNvPr id="27674" name="Rectangle 77"/>
            <p:cNvSpPr>
              <a:spLocks noChangeArrowheads="1"/>
            </p:cNvSpPr>
            <p:nvPr/>
          </p:nvSpPr>
          <p:spPr bwMode="auto">
            <a:xfrm>
              <a:off x="5236567" y="6008555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v</a:t>
              </a:r>
            </a:p>
          </p:txBody>
        </p:sp>
        <p:sp>
          <p:nvSpPr>
            <p:cNvPr id="27675" name="Rectangle 78"/>
            <p:cNvSpPr>
              <a:spLocks noChangeArrowheads="1"/>
            </p:cNvSpPr>
            <p:nvPr/>
          </p:nvSpPr>
          <p:spPr bwMode="auto">
            <a:xfrm>
              <a:off x="5807701" y="6009233"/>
              <a:ext cx="2182056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J</a:t>
              </a:r>
            </a:p>
          </p:txBody>
        </p:sp>
        <p:sp>
          <p:nvSpPr>
            <p:cNvPr id="27676" name="Rectangle 79"/>
            <p:cNvSpPr>
              <a:spLocks noChangeArrowheads="1"/>
            </p:cNvSpPr>
            <p:nvPr/>
          </p:nvSpPr>
          <p:spPr bwMode="auto">
            <a:xfrm>
              <a:off x="7966598" y="6006060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27671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27673" name="Footer Placeholder 7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FEF33-B210-4BAD-8D19-05207C25B0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Coverage for Source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def</a:t>
            </a:r>
            <a:r>
              <a:rPr lang="en-US" dirty="0"/>
              <a:t> : a location where a value is stored into memory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appears on the left side of an assignment (</a:t>
            </a:r>
            <a:r>
              <a:rPr lang="en-US" dirty="0">
                <a:latin typeface="Helvetica" charset="0"/>
              </a:rPr>
              <a:t>x = 44</a:t>
            </a:r>
            <a:r>
              <a:rPr lang="en-US" dirty="0"/>
              <a:t>;)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actual parameter in a call and the method changes its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 formal parameter of a method (implicit def when method starts)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input to a program</a:t>
            </a:r>
          </a:p>
          <a:p>
            <a:r>
              <a:rPr lang="en-US" dirty="0">
                <a:solidFill>
                  <a:schemeClr val="tx2"/>
                </a:solidFill>
              </a:rPr>
              <a:t>use</a:t>
            </a:r>
            <a:r>
              <a:rPr lang="en-US" dirty="0"/>
              <a:t> : a location where variable’s value is accessed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appears on the right side of an assignment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appears in a conditional test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actual parameter to a method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output of the program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output of a method in a return statement</a:t>
            </a:r>
          </a:p>
          <a:p>
            <a:r>
              <a:rPr lang="en-US" dirty="0"/>
              <a:t>If a def and a use appear on the </a:t>
            </a:r>
            <a:r>
              <a:rPr lang="en-US" dirty="0">
                <a:solidFill>
                  <a:schemeClr val="tx2"/>
                </a:solidFill>
              </a:rPr>
              <a:t>same node</a:t>
            </a:r>
            <a:r>
              <a:rPr lang="en-US" dirty="0"/>
              <a:t>, then it is only a DU-pair if the def occurs </a:t>
            </a:r>
            <a:r>
              <a:rPr lang="en-US" dirty="0">
                <a:solidFill>
                  <a:schemeClr val="tx2"/>
                </a:solidFill>
              </a:rPr>
              <a:t>after</a:t>
            </a:r>
            <a:r>
              <a:rPr lang="en-US" dirty="0"/>
              <a:t> the use and the node is in a loop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748EC4-CE28-4711-8C12-F7A23D8594A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 Flow – Stats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092200" y="757238"/>
            <a:ext cx="6959600" cy="5743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]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+=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/ 2 ];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(double)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0.o;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+ ((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 * (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- 1 );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("length:  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("mean:   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("median:                 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40695-39B4-4F0B-AE76-8CE8B03E8522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0725" name="Group 58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</p:grpSpPr>
        <p:grpSp>
          <p:nvGrpSpPr>
            <p:cNvPr id="30739" name="Group 6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</p:grpSpPr>
          <p:sp>
            <p:nvSpPr>
              <p:cNvPr id="30771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2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0740" name="Group 9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</p:grpSpPr>
          <p:sp>
            <p:nvSpPr>
              <p:cNvPr id="30769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0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0741" name="Line 15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2" name="Group 21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</p:grpSpPr>
          <p:sp>
            <p:nvSpPr>
              <p:cNvPr id="30767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8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0743" name="Group 24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</p:grpSpPr>
          <p:sp>
            <p:nvSpPr>
              <p:cNvPr id="30765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6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0744" name="Group 27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</p:grpSpPr>
          <p:sp>
            <p:nvSpPr>
              <p:cNvPr id="30763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4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0745" name="Group 37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</p:grpSpPr>
          <p:sp>
            <p:nvSpPr>
              <p:cNvPr id="30761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2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0746" name="Group 40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</p:grpSpPr>
          <p:sp>
            <p:nvSpPr>
              <p:cNvPr id="3075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0747" name="Group 43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</p:grpSpPr>
          <p:sp>
            <p:nvSpPr>
              <p:cNvPr id="30757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8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0748" name="AutoShape 48"/>
            <p:cNvCxnSpPr>
              <a:cxnSpLocks noChangeShapeType="1"/>
              <a:stCxn id="30769" idx="4"/>
              <a:endCxn id="30767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49" name="AutoShape 49"/>
            <p:cNvCxnSpPr>
              <a:cxnSpLocks noChangeShapeType="1"/>
              <a:stCxn id="30767" idx="4"/>
              <a:endCxn id="30763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0" name="AutoShape 50"/>
            <p:cNvCxnSpPr>
              <a:cxnSpLocks noChangeShapeType="1"/>
              <a:stCxn id="30763" idx="3"/>
              <a:endCxn id="30765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1" name="AutoShape 52"/>
            <p:cNvCxnSpPr>
              <a:cxnSpLocks noChangeShapeType="1"/>
              <a:stCxn id="30763" idx="6"/>
              <a:endCxn id="30761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2" name="AutoShape 53"/>
            <p:cNvCxnSpPr>
              <a:cxnSpLocks noChangeShapeType="1"/>
              <a:stCxn id="30765" idx="3"/>
              <a:endCxn id="30763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3" name="AutoShape 54"/>
            <p:cNvCxnSpPr>
              <a:cxnSpLocks noChangeShapeType="1"/>
              <a:stCxn id="30761" idx="4"/>
              <a:endCxn id="30759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4" name="AutoShape 55"/>
            <p:cNvCxnSpPr>
              <a:cxnSpLocks noChangeShapeType="1"/>
              <a:stCxn id="30759" idx="6"/>
              <a:endCxn id="30771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5" name="AutoShape 56"/>
            <p:cNvCxnSpPr>
              <a:cxnSpLocks noChangeShapeType="1"/>
              <a:stCxn id="30759" idx="3"/>
              <a:endCxn id="30757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6" name="AutoShape 57"/>
            <p:cNvCxnSpPr>
              <a:cxnSpLocks noChangeShapeType="1"/>
              <a:stCxn id="30757" idx="3"/>
              <a:endCxn id="30759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for Stats </a:t>
            </a:r>
          </a:p>
        </p:txBody>
      </p:sp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3452813" y="957263"/>
            <a:ext cx="2606675" cy="703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( numbers 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length = numbers.length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3444875" y="2149475"/>
            <a:ext cx="1303338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i = 0</a:t>
            </a:r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0025" y="3205163"/>
            <a:ext cx="2263775" cy="698500"/>
            <a:chOff x="679" y="2019"/>
            <a:chExt cx="1426" cy="440"/>
          </a:xfrm>
        </p:grpSpPr>
        <p:sp>
          <p:nvSpPr>
            <p:cNvPr id="30737" name="Text Box 62"/>
            <p:cNvSpPr txBox="1">
              <a:spLocks noChangeArrowheads="1"/>
            </p:cNvSpPr>
            <p:nvPr/>
          </p:nvSpPr>
          <p:spPr bwMode="auto">
            <a:xfrm>
              <a:off x="1284" y="2019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&gt;= length</a:t>
              </a:r>
            </a:p>
          </p:txBody>
        </p:sp>
        <p:sp>
          <p:nvSpPr>
            <p:cNvPr id="30738" name="Text Box 63"/>
            <p:cNvSpPr txBox="1">
              <a:spLocks noChangeArrowheads="1"/>
            </p:cNvSpPr>
            <p:nvPr/>
          </p:nvSpPr>
          <p:spPr bwMode="auto">
            <a:xfrm>
              <a:off x="679" y="232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1851025" y="4457700"/>
            <a:ext cx="2147888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sum += numbers [ i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i++</a:t>
            </a: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4278313" y="3844925"/>
            <a:ext cx="2879725" cy="971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med = numbers [ length / 2 ]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mean = sum / (double) length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varsum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i = 0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3578225" y="5181600"/>
            <a:ext cx="2214563" cy="611188"/>
            <a:chOff x="1207" y="3264"/>
            <a:chExt cx="1395" cy="385"/>
          </a:xfrm>
        </p:grpSpPr>
        <p:sp>
          <p:nvSpPr>
            <p:cNvPr id="30735" name="Text Box 66"/>
            <p:cNvSpPr txBox="1">
              <a:spLocks noChangeArrowheads="1"/>
            </p:cNvSpPr>
            <p:nvPr/>
          </p:nvSpPr>
          <p:spPr bwMode="auto">
            <a:xfrm>
              <a:off x="1781" y="326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&gt;= length</a:t>
              </a:r>
            </a:p>
          </p:txBody>
        </p:sp>
        <p:sp>
          <p:nvSpPr>
            <p:cNvPr id="30736" name="Text Box 67"/>
            <p:cNvSpPr txBox="1">
              <a:spLocks noChangeArrowheads="1"/>
            </p:cNvSpPr>
            <p:nvPr/>
          </p:nvSpPr>
          <p:spPr bwMode="auto">
            <a:xfrm>
              <a:off x="1207" y="351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&lt; length</a:t>
              </a:r>
            </a:p>
          </p:txBody>
        </p:sp>
      </p:grpSp>
      <p:sp>
        <p:nvSpPr>
          <p:cNvPr id="202820" name="Text Box 68"/>
          <p:cNvSpPr txBox="1">
            <a:spLocks noChangeArrowheads="1"/>
          </p:cNvSpPr>
          <p:nvPr/>
        </p:nvSpPr>
        <p:spPr bwMode="auto">
          <a:xfrm>
            <a:off x="1841500" y="6181725"/>
            <a:ext cx="1419225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varsum = …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i++</a:t>
            </a:r>
          </a:p>
        </p:txBody>
      </p: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4921250" y="5634038"/>
            <a:ext cx="300513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var = varsum / ( length - 1.0 )</a:t>
            </a:r>
          </a:p>
          <a:p>
            <a:r>
              <a:rPr lang="en-US" sz="1600" b="0">
                <a:solidFill>
                  <a:schemeClr val="tx2"/>
                </a:solidFill>
              </a:rPr>
              <a:t>sd  = Math.sqrt ( var )</a:t>
            </a:r>
          </a:p>
          <a:p>
            <a:r>
              <a:rPr lang="en-US" sz="1600" b="0">
                <a:solidFill>
                  <a:schemeClr val="tx2"/>
                </a:solidFill>
              </a:rPr>
              <a:t>print (length, mean, med, var, sd)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7" grpId="0"/>
      <p:bldP spid="202811" grpId="0"/>
      <p:bldP spid="202816" grpId="0"/>
      <p:bldP spid="202817" grpId="0"/>
      <p:bldP spid="202820" grpId="0"/>
      <p:bldP spid="2028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AF917-0832-4C42-8BF6-7C8ED3493A8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1749" name="Group 2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</p:grpSpPr>
        <p:grpSp>
          <p:nvGrpSpPr>
            <p:cNvPr id="31763" name="Group 3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</p:grpSpPr>
          <p:sp>
            <p:nvSpPr>
              <p:cNvPr id="31795" name="Oval 4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Text Box 5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1764" name="Group 6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</p:grpSpPr>
          <p:sp>
            <p:nvSpPr>
              <p:cNvPr id="31793" name="Oval 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Text Box 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6" name="Group 10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</p:grpSpPr>
          <p:sp>
            <p:nvSpPr>
              <p:cNvPr id="31791" name="Oval 1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1767" name="Group 13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</p:grpSpPr>
          <p:sp>
            <p:nvSpPr>
              <p:cNvPr id="31789" name="Oval 1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Text Box 1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1768" name="Group 16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</p:grpSpPr>
          <p:sp>
            <p:nvSpPr>
              <p:cNvPr id="31787" name="Oval 1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8" name="Text Box 18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1769" name="Group 19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</p:grpSpPr>
          <p:sp>
            <p:nvSpPr>
              <p:cNvPr id="31785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1770" name="Group 22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</p:grpSpPr>
          <p:sp>
            <p:nvSpPr>
              <p:cNvPr id="317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2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1771" name="Group 25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</p:grpSpPr>
          <p:sp>
            <p:nvSpPr>
              <p:cNvPr id="31781" name="Oval 2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27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1772" name="AutoShape 28"/>
            <p:cNvCxnSpPr>
              <a:cxnSpLocks noChangeShapeType="1"/>
              <a:stCxn id="31793" idx="4"/>
              <a:endCxn id="31791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3" name="AutoShape 29"/>
            <p:cNvCxnSpPr>
              <a:cxnSpLocks noChangeShapeType="1"/>
              <a:stCxn id="31791" idx="4"/>
              <a:endCxn id="31787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4" name="AutoShape 30"/>
            <p:cNvCxnSpPr>
              <a:cxnSpLocks noChangeShapeType="1"/>
              <a:stCxn id="31787" idx="3"/>
              <a:endCxn id="31789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5" name="AutoShape 31"/>
            <p:cNvCxnSpPr>
              <a:cxnSpLocks noChangeShapeType="1"/>
              <a:stCxn id="31787" idx="6"/>
              <a:endCxn id="31785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6" name="AutoShape 32"/>
            <p:cNvCxnSpPr>
              <a:cxnSpLocks noChangeShapeType="1"/>
              <a:stCxn id="31789" idx="3"/>
              <a:endCxn id="31787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7" name="AutoShape 33"/>
            <p:cNvCxnSpPr>
              <a:cxnSpLocks noChangeShapeType="1"/>
              <a:stCxn id="31785" idx="4"/>
              <a:endCxn id="31783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8" name="AutoShape 34"/>
            <p:cNvCxnSpPr>
              <a:cxnSpLocks noChangeShapeType="1"/>
              <a:stCxn id="31783" idx="6"/>
              <a:endCxn id="31795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9" name="AutoShape 35"/>
            <p:cNvCxnSpPr>
              <a:cxnSpLocks noChangeShapeType="1"/>
              <a:stCxn id="31783" idx="3"/>
              <a:endCxn id="31781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0" name="AutoShape 36"/>
            <p:cNvCxnSpPr>
              <a:cxnSpLocks noChangeShapeType="1"/>
              <a:stCxn id="31781" idx="3"/>
              <a:endCxn id="31783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175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for Stats – With Defs &amp; Uses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3406775" y="1243013"/>
            <a:ext cx="3268663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(1) = { numbers, sum, length }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3444875" y="2182813"/>
            <a:ext cx="1303338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(2) = { i }</a:t>
            </a:r>
          </a:p>
        </p:txBody>
      </p: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4278313" y="3959225"/>
            <a:ext cx="324485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(5) = { med, mean, varsum,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use (5) = { numbers, length, sum }</a:t>
            </a:r>
          </a:p>
        </p:txBody>
      </p: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921250" y="5634038"/>
            <a:ext cx="42227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def (8) = { var, sd }</a:t>
            </a:r>
          </a:p>
          <a:p>
            <a:r>
              <a:rPr lang="en-US" sz="1600" b="0">
                <a:solidFill>
                  <a:schemeClr val="tx2"/>
                </a:solidFill>
              </a:rPr>
              <a:t>use (8) = { varsum, length, mean,</a:t>
            </a:r>
          </a:p>
          <a:p>
            <a:r>
              <a:rPr lang="en-US" sz="1600" b="0">
                <a:solidFill>
                  <a:schemeClr val="tx2"/>
                </a:solidFill>
              </a:rPr>
              <a:t>                   med, var, sd }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1647825" y="3205163"/>
            <a:ext cx="4327525" cy="573087"/>
            <a:chOff x="1038" y="2019"/>
            <a:chExt cx="2726" cy="361"/>
          </a:xfrm>
        </p:grpSpPr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2331" y="2019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(3, 5) = { i, length }</a:t>
              </a:r>
            </a:p>
          </p:txBody>
        </p:sp>
        <p:sp>
          <p:nvSpPr>
            <p:cNvPr id="31762" name="Text Box 50"/>
            <p:cNvSpPr txBox="1">
              <a:spLocks noChangeArrowheads="1"/>
            </p:cNvSpPr>
            <p:nvPr/>
          </p:nvSpPr>
          <p:spPr bwMode="auto">
            <a:xfrm>
              <a:off x="1038" y="2245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(3, 4) = { i, length }</a:t>
              </a:r>
            </a:p>
          </p:txBody>
        </p:sp>
      </p:grp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1222375" y="4457700"/>
            <a:ext cx="2754313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(4) = { 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use (4) = { sum, numbers, i }</a:t>
            </a: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451100" y="5140325"/>
            <a:ext cx="4327525" cy="573088"/>
            <a:chOff x="1544" y="3238"/>
            <a:chExt cx="2726" cy="361"/>
          </a:xfrm>
        </p:grpSpPr>
        <p:sp>
          <p:nvSpPr>
            <p:cNvPr id="31759" name="Text Box 51"/>
            <p:cNvSpPr txBox="1">
              <a:spLocks noChangeArrowheads="1"/>
            </p:cNvSpPr>
            <p:nvPr/>
          </p:nvSpPr>
          <p:spPr bwMode="auto">
            <a:xfrm>
              <a:off x="2837" y="3238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(6, 8) = { i, length }</a:t>
              </a:r>
            </a:p>
          </p:txBody>
        </p:sp>
        <p:sp>
          <p:nvSpPr>
            <p:cNvPr id="31760" name="Text Box 52"/>
            <p:cNvSpPr txBox="1">
              <a:spLocks noChangeArrowheads="1"/>
            </p:cNvSpPr>
            <p:nvPr/>
          </p:nvSpPr>
          <p:spPr bwMode="auto">
            <a:xfrm>
              <a:off x="1544" y="3464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(6, 7) = { i, length }</a:t>
              </a:r>
            </a:p>
          </p:txBody>
        </p:sp>
      </p:grpSp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149225" y="6078538"/>
            <a:ext cx="3546475" cy="4587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def (7) = { varsum,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use (7) = { varsum, numbers, i, mean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2" grpId="0"/>
      <p:bldP spid="205863" grpId="0"/>
      <p:bldP spid="205868" grpId="0"/>
      <p:bldP spid="205873" grpId="0"/>
      <p:bldP spid="205867" grpId="0"/>
      <p:bldP spid="2058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B8745-92F1-4F00-A632-2092E6F6ADC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Defs and Uses Tables for Stats </a:t>
            </a:r>
          </a:p>
        </p:txBody>
      </p:sp>
      <p:graphicFrame>
        <p:nvGraphicFramePr>
          <p:cNvPr id="209003" name="Group 107"/>
          <p:cNvGraphicFramePr>
            <a:graphicFrameLocks noGrp="1"/>
          </p:cNvGraphicFramePr>
          <p:nvPr>
            <p:ph sz="half" idx="1"/>
          </p:nvPr>
        </p:nvGraphicFramePr>
        <p:xfrm>
          <a:off x="138113" y="1119188"/>
          <a:ext cx="5748337" cy="4551364"/>
        </p:xfrm>
        <a:graphic>
          <a:graphicData uri="http://schemas.openxmlformats.org/drawingml/2006/table">
            <a:tbl>
              <a:tblPr/>
              <a:tblGrid>
                <a:gridCol w="97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numbers, sum,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{ numbers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sum,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numbers,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sum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med, mean,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numbers, length, sum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varsum, i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numbers,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mean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var, sd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mean, med,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9000" name="Group 104"/>
          <p:cNvGraphicFramePr>
            <a:graphicFrameLocks noGrp="1"/>
          </p:cNvGraphicFramePr>
          <p:nvPr>
            <p:ph sz="half" idx="2"/>
          </p:nvPr>
        </p:nvGraphicFramePr>
        <p:xfrm>
          <a:off x="6022975" y="1109663"/>
          <a:ext cx="2767013" cy="405670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(3, 4)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(3, 5)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(6, 7)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(6, 8)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, length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0E1BA-E788-4A36-9125-96239943AB9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82713"/>
            <a:ext cx="8867775" cy="4881562"/>
          </a:xfrm>
        </p:spPr>
        <p:txBody>
          <a:bodyPr/>
          <a:lstStyle/>
          <a:p>
            <a:r>
              <a:rPr lang="en-US" sz="2800" dirty="0"/>
              <a:t>A common application of graph criteria is to program </a:t>
            </a:r>
            <a:r>
              <a:rPr lang="en-US" sz="2800" dirty="0">
                <a:solidFill>
                  <a:schemeClr val="tx2"/>
                </a:solidFill>
              </a:rPr>
              <a:t>source</a:t>
            </a:r>
          </a:p>
          <a:p>
            <a:r>
              <a:rPr lang="en-US" sz="2800" dirty="0">
                <a:solidFill>
                  <a:schemeClr val="tx2"/>
                </a:solidFill>
              </a:rPr>
              <a:t>Graph</a:t>
            </a:r>
            <a:r>
              <a:rPr lang="en-US" sz="2800" dirty="0"/>
              <a:t> : Usually the control flow graph (CFG)</a:t>
            </a:r>
          </a:p>
          <a:p>
            <a:r>
              <a:rPr lang="en-US" sz="2800" dirty="0">
                <a:solidFill>
                  <a:schemeClr val="tx2"/>
                </a:solidFill>
              </a:rPr>
              <a:t>Node coverage</a:t>
            </a:r>
            <a:r>
              <a:rPr lang="en-US" sz="2800" dirty="0"/>
              <a:t> : Execute every statement</a:t>
            </a:r>
          </a:p>
          <a:p>
            <a:r>
              <a:rPr lang="en-US" sz="2800" dirty="0">
                <a:solidFill>
                  <a:schemeClr val="tx2"/>
                </a:solidFill>
              </a:rPr>
              <a:t>Edge coverage</a:t>
            </a:r>
            <a:r>
              <a:rPr lang="en-US" sz="2800" dirty="0"/>
              <a:t> : Execute every branch</a:t>
            </a:r>
          </a:p>
          <a:p>
            <a:r>
              <a:rPr lang="en-US" sz="2800" dirty="0">
                <a:solidFill>
                  <a:schemeClr val="tx2"/>
                </a:solidFill>
              </a:rPr>
              <a:t>Loops</a:t>
            </a:r>
            <a:r>
              <a:rPr lang="en-US" sz="2800" dirty="0"/>
              <a:t> : Looping structures such as for loops, while loops, etc.</a:t>
            </a:r>
          </a:p>
          <a:p>
            <a:r>
              <a:rPr lang="en-US" sz="2800" dirty="0">
                <a:solidFill>
                  <a:schemeClr val="tx2"/>
                </a:solidFill>
              </a:rPr>
              <a:t>Data flow coverage</a:t>
            </a:r>
            <a:r>
              <a:rPr lang="en-US" sz="2800" dirty="0"/>
              <a:t> : Augment the CFG</a:t>
            </a:r>
          </a:p>
          <a:p>
            <a:pPr lvl="1"/>
            <a:r>
              <a:rPr lang="en-US" sz="2400" dirty="0" err="1"/>
              <a:t>defs</a:t>
            </a:r>
            <a:r>
              <a:rPr lang="en-US" sz="2400" dirty="0"/>
              <a:t> are statements that assign values to variables</a:t>
            </a:r>
          </a:p>
          <a:p>
            <a:pPr lvl="1"/>
            <a:r>
              <a:rPr lang="en-US" sz="2400" dirty="0"/>
              <a:t>uses are statements that use variables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634164"/>
            <a:ext cx="1905000" cy="223836"/>
          </a:xfrm>
          <a:noFill/>
        </p:spPr>
        <p:txBody>
          <a:bodyPr/>
          <a:lstStyle/>
          <a:p>
            <a:r>
              <a:rPr lang="en-US" dirty="0"/>
              <a:t>Introduction to Software Testing, Edition 2  (Ch 6)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6969" y="6626942"/>
            <a:ext cx="2895600" cy="231057"/>
          </a:xfrm>
          <a:noFill/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Ammann</a:t>
            </a:r>
            <a:r>
              <a:rPr lang="en-US" dirty="0"/>
              <a:t> &amp; Offutt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19722"/>
            <a:ext cx="1905000" cy="238277"/>
          </a:xfrm>
          <a:noFill/>
        </p:spPr>
        <p:txBody>
          <a:bodyPr/>
          <a:lstStyle/>
          <a:p>
            <a:fld id="{46E2BBA7-3D91-480A-B6EA-9ED7AF4D44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 Pairs for Stats </a:t>
            </a:r>
          </a:p>
        </p:txBody>
      </p:sp>
      <p:graphicFrame>
        <p:nvGraphicFramePr>
          <p:cNvPr id="204890" name="Group 90"/>
          <p:cNvGraphicFramePr>
            <a:graphicFrameLocks noGrp="1"/>
          </p:cNvGraphicFramePr>
          <p:nvPr>
            <p:ph idx="1"/>
          </p:nvPr>
        </p:nvGraphicFramePr>
        <p:xfrm>
          <a:off x="1279525" y="1143000"/>
          <a:ext cx="6423025" cy="4885690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numbers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 (1, 5) (1, 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 (1, 8) (1, (3,4)) (1, (3,5)) (1, (6,7)) (1,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 (1, 5) (4, 4) (4,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8) (7, 7) (7,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4) (2, (3,4)) (2, (3,5)) (2, 7) (2, (6,7)) (2,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 (4, (3,4)) (4, (3,5)) (4, 7) (4, (6,7)) (4,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 (5, (6,7)) 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 (7, (6,7)) (7,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5064124" y="3646488"/>
            <a:ext cx="3548837" cy="1489075"/>
            <a:chOff x="3190" y="2297"/>
            <a:chExt cx="2227" cy="938"/>
          </a:xfrm>
        </p:grpSpPr>
        <p:sp>
          <p:nvSpPr>
            <p:cNvPr id="33845" name="Line 91"/>
            <p:cNvSpPr>
              <a:spLocks noChangeShapeType="1"/>
            </p:cNvSpPr>
            <p:nvPr/>
          </p:nvSpPr>
          <p:spPr bwMode="auto">
            <a:xfrm>
              <a:off x="3190" y="3002"/>
              <a:ext cx="1627" cy="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3846" name="Line 92"/>
            <p:cNvSpPr>
              <a:spLocks noChangeShapeType="1"/>
            </p:cNvSpPr>
            <p:nvPr/>
          </p:nvSpPr>
          <p:spPr bwMode="auto">
            <a:xfrm>
              <a:off x="3207" y="3220"/>
              <a:ext cx="1627" cy="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3847" name="AutoShape 93"/>
            <p:cNvSpPr>
              <a:spLocks/>
            </p:cNvSpPr>
            <p:nvPr/>
          </p:nvSpPr>
          <p:spPr bwMode="auto">
            <a:xfrm>
              <a:off x="3699" y="2297"/>
              <a:ext cx="1718" cy="500"/>
            </a:xfrm>
            <a:prstGeom prst="borderCallout2">
              <a:avLst>
                <a:gd name="adj1" fmla="val 14398"/>
                <a:gd name="adj2" fmla="val -3019"/>
                <a:gd name="adj3" fmla="val 14398"/>
                <a:gd name="adj4" fmla="val -15282"/>
                <a:gd name="adj5" fmla="val 159801"/>
                <a:gd name="adj6" fmla="val -27986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latin typeface="Gill Sans MT" pitchFamily="34" charset="0"/>
                </a:rPr>
                <a:t>No def-clear path …</a:t>
              </a:r>
            </a:p>
            <a:p>
              <a:r>
                <a:rPr lang="en-US" dirty="0">
                  <a:latin typeface="Gill Sans MT" pitchFamily="34" charset="0"/>
                </a:rPr>
                <a:t>different scope for </a:t>
              </a:r>
              <a:r>
                <a:rPr lang="en-US" dirty="0" err="1">
                  <a:latin typeface="Gill Sans MT" pitchFamily="34" charset="0"/>
                </a:rPr>
                <a:t>i</a:t>
              </a:r>
              <a:endParaRPr lang="en-US" dirty="0">
                <a:latin typeface="Gill Sans MT" pitchFamily="34" charset="0"/>
              </a:endParaRPr>
            </a:p>
          </p:txBody>
        </p:sp>
      </p:grpSp>
      <p:sp>
        <p:nvSpPr>
          <p:cNvPr id="204894" name="AutoShape 94"/>
          <p:cNvSpPr>
            <a:spLocks/>
          </p:cNvSpPr>
          <p:nvPr/>
        </p:nvSpPr>
        <p:spPr bwMode="auto">
          <a:xfrm>
            <a:off x="5466735" y="5543550"/>
            <a:ext cx="3549447" cy="747713"/>
          </a:xfrm>
          <a:prstGeom prst="borderCallout2">
            <a:avLst>
              <a:gd name="adj1" fmla="val 15287"/>
              <a:gd name="adj2" fmla="val -2301"/>
              <a:gd name="adj3" fmla="val 15287"/>
              <a:gd name="adj4" fmla="val -9102"/>
              <a:gd name="adj5" fmla="val -10616"/>
              <a:gd name="adj6" fmla="val -16102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Gill Sans MT" pitchFamily="34" charset="0"/>
              </a:rPr>
              <a:t>No path through graph from nodes 5 and 7 to 4 or 3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2473325" y="1033463"/>
            <a:ext cx="6464300" cy="2465387"/>
            <a:chOff x="1558" y="651"/>
            <a:chExt cx="4072" cy="1553"/>
          </a:xfrm>
        </p:grpSpPr>
        <p:sp>
          <p:nvSpPr>
            <p:cNvPr id="33842" name="AutoShape 96"/>
            <p:cNvSpPr>
              <a:spLocks/>
            </p:cNvSpPr>
            <p:nvPr/>
          </p:nvSpPr>
          <p:spPr bwMode="auto">
            <a:xfrm>
              <a:off x="3615" y="651"/>
              <a:ext cx="2015" cy="471"/>
            </a:xfrm>
            <a:prstGeom prst="borderCallout2">
              <a:avLst>
                <a:gd name="adj1" fmla="val 15287"/>
                <a:gd name="adj2" fmla="val -2384"/>
                <a:gd name="adj3" fmla="val 15287"/>
                <a:gd name="adj4" fmla="val -41787"/>
                <a:gd name="adj5" fmla="val 267514"/>
                <a:gd name="adj6" fmla="val -82829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 err="1">
                  <a:latin typeface="Gill Sans MT" pitchFamily="34" charset="0"/>
                </a:rPr>
                <a:t>defs</a:t>
              </a:r>
              <a:r>
                <a:rPr lang="en-US" dirty="0">
                  <a:latin typeface="Gill Sans MT" pitchFamily="34" charset="0"/>
                </a:rPr>
                <a:t> come </a:t>
              </a:r>
              <a:r>
                <a:rPr lang="en-US" u="sng" dirty="0">
                  <a:latin typeface="Gill Sans MT" pitchFamily="34" charset="0"/>
                </a:rPr>
                <a:t>before</a:t>
              </a:r>
              <a:r>
                <a:rPr lang="en-US" dirty="0">
                  <a:latin typeface="Gill Sans MT" pitchFamily="34" charset="0"/>
                </a:rPr>
                <a:t> uses, do not count as DU pairs</a:t>
              </a:r>
            </a:p>
          </p:txBody>
        </p:sp>
        <p:sp>
          <p:nvSpPr>
            <p:cNvPr id="33843" name="Oval 97"/>
            <p:cNvSpPr>
              <a:spLocks noChangeArrowheads="1"/>
            </p:cNvSpPr>
            <p:nvPr/>
          </p:nvSpPr>
          <p:spPr bwMode="auto">
            <a:xfrm>
              <a:off x="1563" y="1923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3844" name="Oval 98"/>
            <p:cNvSpPr>
              <a:spLocks noChangeArrowheads="1"/>
            </p:cNvSpPr>
            <p:nvPr/>
          </p:nvSpPr>
          <p:spPr bwMode="auto">
            <a:xfrm>
              <a:off x="1558" y="1688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438400" y="2693988"/>
            <a:ext cx="6515100" cy="3392487"/>
            <a:chOff x="1551" y="1697"/>
            <a:chExt cx="3909" cy="2137"/>
          </a:xfrm>
        </p:grpSpPr>
        <p:sp>
          <p:nvSpPr>
            <p:cNvPr id="33837" name="AutoShape 99"/>
            <p:cNvSpPr>
              <a:spLocks/>
            </p:cNvSpPr>
            <p:nvPr/>
          </p:nvSpPr>
          <p:spPr bwMode="auto">
            <a:xfrm>
              <a:off x="3611" y="1697"/>
              <a:ext cx="1849" cy="471"/>
            </a:xfrm>
            <a:prstGeom prst="borderCallout2">
              <a:avLst>
                <a:gd name="adj1" fmla="val 15287"/>
                <a:gd name="adj2" fmla="val -2597"/>
                <a:gd name="adj3" fmla="val 15287"/>
                <a:gd name="adj4" fmla="val -26662"/>
                <a:gd name="adj5" fmla="val 140551"/>
                <a:gd name="adj6" fmla="val -51759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>
                  <a:latin typeface="Gill Sans MT" pitchFamily="34" charset="0"/>
                </a:rPr>
                <a:t>defs </a:t>
              </a:r>
              <a:r>
                <a:rPr lang="en-US" u="sng">
                  <a:latin typeface="Gill Sans MT" pitchFamily="34" charset="0"/>
                </a:rPr>
                <a:t>after</a:t>
              </a:r>
              <a:r>
                <a:rPr lang="en-US">
                  <a:latin typeface="Gill Sans MT" pitchFamily="34" charset="0"/>
                </a:rPr>
                <a:t> use in loop, these are valid DU pairs</a:t>
              </a:r>
            </a:p>
          </p:txBody>
        </p:sp>
        <p:sp>
          <p:nvSpPr>
            <p:cNvPr id="33838" name="Oval 100"/>
            <p:cNvSpPr>
              <a:spLocks noChangeArrowheads="1"/>
            </p:cNvSpPr>
            <p:nvPr/>
          </p:nvSpPr>
          <p:spPr bwMode="auto">
            <a:xfrm>
              <a:off x="2351" y="2365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3839" name="Oval 101"/>
            <p:cNvSpPr>
              <a:spLocks noChangeArrowheads="1"/>
            </p:cNvSpPr>
            <p:nvPr/>
          </p:nvSpPr>
          <p:spPr bwMode="auto">
            <a:xfrm>
              <a:off x="1551" y="3553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3840" name="Line 102"/>
            <p:cNvSpPr>
              <a:spLocks noChangeShapeType="1"/>
            </p:cNvSpPr>
            <p:nvPr/>
          </p:nvSpPr>
          <p:spPr bwMode="auto">
            <a:xfrm flipV="1">
              <a:off x="1858" y="2837"/>
              <a:ext cx="496" cy="7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3841" name="Oval 106"/>
            <p:cNvSpPr>
              <a:spLocks noChangeArrowheads="1"/>
            </p:cNvSpPr>
            <p:nvPr/>
          </p:nvSpPr>
          <p:spPr bwMode="auto">
            <a:xfrm>
              <a:off x="2325" y="2627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348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FF765-E941-458B-A356-C3E4EADC054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722312"/>
          </a:xfrm>
        </p:spPr>
        <p:txBody>
          <a:bodyPr/>
          <a:lstStyle/>
          <a:p>
            <a:r>
              <a:rPr lang="en-US"/>
              <a:t>DU Paths for Stats</a:t>
            </a:r>
          </a:p>
        </p:txBody>
      </p:sp>
      <p:graphicFrame>
        <p:nvGraphicFramePr>
          <p:cNvPr id="220338" name="Group 178"/>
          <p:cNvGraphicFramePr>
            <a:graphicFrameLocks noGrp="1"/>
          </p:cNvGraphicFramePr>
          <p:nvPr>
            <p:ph sz="half" idx="1"/>
          </p:nvPr>
        </p:nvGraphicFramePr>
        <p:xfrm>
          <a:off x="138113" y="763588"/>
          <a:ext cx="4357687" cy="5511801"/>
        </p:xfrm>
        <a:graphic>
          <a:graphicData uri="http://schemas.openxmlformats.org/drawingml/2006/table">
            <a:tbl>
              <a:tblPr/>
              <a:tblGrid>
                <a:gridCol w="11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numbers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7 ]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5, 6, 8 ]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No path needed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(8, 8)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No path needed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5 ]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0329" name="Group 169"/>
          <p:cNvGraphicFramePr>
            <a:graphicFrameLocks noGrp="1"/>
          </p:cNvGraphicFramePr>
          <p:nvPr>
            <p:ph sz="half" idx="2"/>
          </p:nvPr>
        </p:nvGraphicFramePr>
        <p:xfrm>
          <a:off x="4625975" y="763588"/>
          <a:ext cx="4357688" cy="5527104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itchFamily="34" charset="0"/>
                        </a:rPr>
                        <a:t>DU Paths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varsum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(2,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(4,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(7, (6,8))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[ 4,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[ 7, 6, 8 ]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6EA2FE-3785-429E-8E20-C076E8155A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Paths for Stats—No Duplicates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584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There are 38 DU paths for Stats, but only 12 unique</a:t>
            </a:r>
          </a:p>
        </p:txBody>
      </p:sp>
      <p:grpSp>
        <p:nvGrpSpPr>
          <p:cNvPr id="35847" name="Group 26"/>
          <p:cNvGrpSpPr>
            <a:grpSpLocks/>
          </p:cNvGrpSpPr>
          <p:nvPr/>
        </p:nvGrpSpPr>
        <p:grpSpPr bwMode="auto">
          <a:xfrm>
            <a:off x="2549525" y="1789113"/>
            <a:ext cx="3181350" cy="1938338"/>
            <a:chOff x="1550" y="1127"/>
            <a:chExt cx="2004" cy="1221"/>
          </a:xfrm>
        </p:grpSpPr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1550" y="1127"/>
              <a:ext cx="1275" cy="1218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latin typeface="Gill Sans MT" pitchFamily="34" charset="0"/>
                </a:rPr>
                <a:t>[ 1, 2, 3, 4 ]</a:t>
              </a:r>
            </a:p>
            <a:p>
              <a:r>
                <a:rPr lang="en-US" b="0" dirty="0">
                  <a:latin typeface="Gill Sans MT" pitchFamily="34" charset="0"/>
                </a:rPr>
                <a:t>[ 1, 2, 3, 5 ]</a:t>
              </a:r>
            </a:p>
            <a:p>
              <a:r>
                <a:rPr lang="en-US" b="0" dirty="0">
                  <a:latin typeface="Gill Sans MT" pitchFamily="34" charset="0"/>
                </a:rPr>
                <a:t>[ 1, 2, 3, 5, 6, 7 ]</a:t>
              </a:r>
            </a:p>
            <a:p>
              <a:r>
                <a:rPr lang="en-US" b="0" dirty="0">
                  <a:latin typeface="Gill Sans MT" pitchFamily="34" charset="0"/>
                </a:rPr>
                <a:t>[ 1, 2, 3, 5, 6, 8 ]</a:t>
              </a:r>
            </a:p>
            <a:p>
              <a:r>
                <a:rPr lang="en-US" b="0" dirty="0">
                  <a:latin typeface="Gill Sans MT" pitchFamily="34" charset="0"/>
                </a:rPr>
                <a:t>[ 2, 3, 4 ]</a:t>
              </a:r>
            </a:p>
            <a:p>
              <a:r>
                <a:rPr lang="en-US" b="0" dirty="0">
                  <a:latin typeface="Gill Sans MT" pitchFamily="34" charset="0"/>
                </a:rPr>
                <a:t>[ 2, 3, 5 ]</a:t>
              </a:r>
            </a:p>
          </p:txBody>
        </p:sp>
        <p:sp>
          <p:nvSpPr>
            <p:cNvPr id="35877" name="Text Box 6"/>
            <p:cNvSpPr txBox="1">
              <a:spLocks noChangeArrowheads="1"/>
            </p:cNvSpPr>
            <p:nvPr/>
          </p:nvSpPr>
          <p:spPr bwMode="auto">
            <a:xfrm>
              <a:off x="2827" y="1127"/>
              <a:ext cx="727" cy="122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latin typeface="Gill Sans MT" pitchFamily="34" charset="0"/>
                </a:rPr>
                <a:t>[ 4, 3, 4 ]</a:t>
              </a:r>
            </a:p>
            <a:p>
              <a:r>
                <a:rPr lang="en-US" b="0" dirty="0">
                  <a:latin typeface="Gill Sans MT" pitchFamily="34" charset="0"/>
                </a:rPr>
                <a:t>[ 4, 3, 5 ]</a:t>
              </a:r>
            </a:p>
            <a:p>
              <a:r>
                <a:rPr lang="en-US" b="0" dirty="0">
                  <a:latin typeface="Gill Sans MT" pitchFamily="34" charset="0"/>
                </a:rPr>
                <a:t>[ 5, 6, 7 ]</a:t>
              </a:r>
            </a:p>
            <a:p>
              <a:r>
                <a:rPr lang="en-US" b="0" dirty="0">
                  <a:latin typeface="Gill Sans MT" pitchFamily="34" charset="0"/>
                </a:rPr>
                <a:t>[ 5, 6, 8 ]</a:t>
              </a:r>
            </a:p>
            <a:p>
              <a:r>
                <a:rPr lang="en-US" b="0" dirty="0">
                  <a:latin typeface="Gill Sans MT" pitchFamily="34" charset="0"/>
                </a:rPr>
                <a:t>[ 7, 6, 7 ]</a:t>
              </a:r>
            </a:p>
            <a:p>
              <a:r>
                <a:rPr lang="en-US" b="0" dirty="0">
                  <a:latin typeface="Gill Sans MT" pitchFamily="34" charset="0"/>
                </a:rPr>
                <a:t>[ 7, 6, 8 ]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330450" y="2209800"/>
            <a:ext cx="4660900" cy="2206625"/>
            <a:chOff x="1468" y="1392"/>
            <a:chExt cx="2936" cy="1390"/>
          </a:xfrm>
        </p:grpSpPr>
        <p:grpSp>
          <p:nvGrpSpPr>
            <p:cNvPr id="35868" name="Group 46"/>
            <p:cNvGrpSpPr>
              <a:grpSpLocks/>
            </p:cNvGrpSpPr>
            <p:nvPr/>
          </p:nvGrpSpPr>
          <p:grpSpPr bwMode="auto">
            <a:xfrm>
              <a:off x="1468" y="2530"/>
              <a:ext cx="2936" cy="252"/>
              <a:chOff x="1468" y="2530"/>
              <a:chExt cx="2936" cy="252"/>
            </a:xfrm>
          </p:grpSpPr>
          <p:sp>
            <p:nvSpPr>
              <p:cNvPr id="35874" name="Text Box 17"/>
              <p:cNvSpPr txBox="1">
                <a:spLocks noChangeArrowheads="1"/>
              </p:cNvSpPr>
              <p:nvPr/>
            </p:nvSpPr>
            <p:spPr bwMode="auto">
              <a:xfrm>
                <a:off x="1616" y="2530"/>
                <a:ext cx="2788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Gill Sans MT" pitchFamily="34" charset="0"/>
                  </a:rPr>
                  <a:t>4 expect a loop not to be “entered”</a:t>
                </a:r>
              </a:p>
            </p:txBody>
          </p:sp>
          <p:sp>
            <p:nvSpPr>
              <p:cNvPr id="227346" name="AutoShape 18"/>
              <p:cNvSpPr>
                <a:spLocks noChangeArrowheads="1"/>
              </p:cNvSpPr>
              <p:nvPr/>
            </p:nvSpPr>
            <p:spPr bwMode="auto">
              <a:xfrm>
                <a:off x="1468" y="2596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grpSp>
          <p:nvGrpSpPr>
            <p:cNvPr id="35869" name="Group 33"/>
            <p:cNvGrpSpPr>
              <a:grpSpLocks/>
            </p:cNvGrpSpPr>
            <p:nvPr/>
          </p:nvGrpSpPr>
          <p:grpSpPr bwMode="auto">
            <a:xfrm>
              <a:off x="1538" y="1392"/>
              <a:ext cx="2142" cy="916"/>
              <a:chOff x="1538" y="1392"/>
              <a:chExt cx="2142" cy="916"/>
            </a:xfrm>
          </p:grpSpPr>
          <p:sp>
            <p:nvSpPr>
              <p:cNvPr id="227348" name="AutoShape 20"/>
              <p:cNvSpPr>
                <a:spLocks noChangeArrowheads="1"/>
              </p:cNvSpPr>
              <p:nvPr/>
            </p:nvSpPr>
            <p:spPr bwMode="auto">
              <a:xfrm>
                <a:off x="1538" y="2171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27349" name="AutoShape 21"/>
              <p:cNvSpPr>
                <a:spLocks noChangeArrowheads="1"/>
              </p:cNvSpPr>
              <p:nvPr/>
            </p:nvSpPr>
            <p:spPr bwMode="auto">
              <a:xfrm>
                <a:off x="1538" y="1777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27351" name="AutoShape 23"/>
              <p:cNvSpPr>
                <a:spLocks noChangeArrowheads="1"/>
              </p:cNvSpPr>
              <p:nvPr/>
            </p:nvSpPr>
            <p:spPr bwMode="auto">
              <a:xfrm>
                <a:off x="3550" y="1788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27352" name="AutoShape 24"/>
              <p:cNvSpPr>
                <a:spLocks noChangeArrowheads="1"/>
              </p:cNvSpPr>
              <p:nvPr/>
            </p:nvSpPr>
            <p:spPr bwMode="auto">
              <a:xfrm>
                <a:off x="1538" y="1392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941513" y="1897063"/>
            <a:ext cx="5373686" cy="3984625"/>
            <a:chOff x="1223" y="1195"/>
            <a:chExt cx="3385" cy="2510"/>
          </a:xfrm>
        </p:grpSpPr>
        <p:grpSp>
          <p:nvGrpSpPr>
            <p:cNvPr id="35862" name="Group 34"/>
            <p:cNvGrpSpPr>
              <a:grpSpLocks/>
            </p:cNvGrpSpPr>
            <p:nvPr/>
          </p:nvGrpSpPr>
          <p:grpSpPr bwMode="auto">
            <a:xfrm>
              <a:off x="3539" y="1195"/>
              <a:ext cx="144" cy="910"/>
              <a:chOff x="3539" y="1195"/>
              <a:chExt cx="144" cy="910"/>
            </a:xfrm>
          </p:grpSpPr>
          <p:sp>
            <p:nvSpPr>
              <p:cNvPr id="35866" name="AutoShape 28"/>
              <p:cNvSpPr>
                <a:spLocks noChangeArrowheads="1"/>
              </p:cNvSpPr>
              <p:nvPr/>
            </p:nvSpPr>
            <p:spPr bwMode="auto">
              <a:xfrm>
                <a:off x="3540" y="119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35867" name="AutoShape 30"/>
              <p:cNvSpPr>
                <a:spLocks noChangeArrowheads="1"/>
              </p:cNvSpPr>
              <p:nvPr/>
            </p:nvSpPr>
            <p:spPr bwMode="auto">
              <a:xfrm>
                <a:off x="3539" y="1961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  <p:grpSp>
          <p:nvGrpSpPr>
            <p:cNvPr id="35863" name="Group 44"/>
            <p:cNvGrpSpPr>
              <a:grpSpLocks/>
            </p:cNvGrpSpPr>
            <p:nvPr/>
          </p:nvGrpSpPr>
          <p:grpSpPr bwMode="auto">
            <a:xfrm>
              <a:off x="1223" y="3453"/>
              <a:ext cx="3385" cy="252"/>
              <a:chOff x="1223" y="3453"/>
              <a:chExt cx="3385" cy="252"/>
            </a:xfrm>
          </p:grpSpPr>
          <p:sp>
            <p:nvSpPr>
              <p:cNvPr id="35864" name="Text Box 31"/>
              <p:cNvSpPr txBox="1">
                <a:spLocks noChangeArrowheads="1"/>
              </p:cNvSpPr>
              <p:nvPr/>
            </p:nvSpPr>
            <p:spPr bwMode="auto">
              <a:xfrm>
                <a:off x="1382" y="3453"/>
                <a:ext cx="3226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chemeClr val="accent1"/>
                    </a:solidFill>
                    <a:latin typeface="Gill Sans MT" pitchFamily="34" charset="0"/>
                  </a:rPr>
                  <a:t>2 require at least </a:t>
                </a:r>
                <a:r>
                  <a:rPr lang="en-US" u="sng" dirty="0">
                    <a:solidFill>
                      <a:schemeClr val="accent1"/>
                    </a:solidFill>
                    <a:latin typeface="Gill Sans MT" pitchFamily="34" charset="0"/>
                  </a:rPr>
                  <a:t>two</a:t>
                </a:r>
                <a:r>
                  <a:rPr lang="en-US" dirty="0">
                    <a:solidFill>
                      <a:schemeClr val="accent1"/>
                    </a:solidFill>
                    <a:latin typeface="Gill Sans MT" pitchFamily="34" charset="0"/>
                  </a:rPr>
                  <a:t> iterations of a loop</a:t>
                </a:r>
              </a:p>
            </p:txBody>
          </p:sp>
          <p:sp>
            <p:nvSpPr>
              <p:cNvPr id="35865" name="AutoShape 43"/>
              <p:cNvSpPr>
                <a:spLocks noChangeArrowheads="1"/>
              </p:cNvSpPr>
              <p:nvPr/>
            </p:nvSpPr>
            <p:spPr bwMode="auto">
              <a:xfrm>
                <a:off x="1223" y="351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955800" y="1873250"/>
            <a:ext cx="5133975" cy="3275013"/>
            <a:chOff x="1955800" y="1873250"/>
            <a:chExt cx="5133975" cy="3275013"/>
          </a:xfrm>
        </p:grpSpPr>
        <p:grpSp>
          <p:nvGrpSpPr>
            <p:cNvPr id="35851" name="Group 48"/>
            <p:cNvGrpSpPr>
              <a:grpSpLocks/>
            </p:cNvGrpSpPr>
            <p:nvPr/>
          </p:nvGrpSpPr>
          <p:grpSpPr bwMode="auto">
            <a:xfrm>
              <a:off x="1955800" y="1873250"/>
              <a:ext cx="5133975" cy="3275013"/>
              <a:chOff x="1232" y="1180"/>
              <a:chExt cx="3234" cy="2063"/>
            </a:xfrm>
          </p:grpSpPr>
          <p:grpSp>
            <p:nvGrpSpPr>
              <p:cNvPr id="35853" name="Group 32"/>
              <p:cNvGrpSpPr>
                <a:grpSpLocks/>
              </p:cNvGrpSpPr>
              <p:nvPr/>
            </p:nvGrpSpPr>
            <p:grpSpPr bwMode="auto">
              <a:xfrm>
                <a:off x="1510" y="1180"/>
                <a:ext cx="2204" cy="1129"/>
                <a:chOff x="1510" y="1180"/>
                <a:chExt cx="2204" cy="1129"/>
              </a:xfrm>
            </p:grpSpPr>
            <p:sp>
              <p:nvSpPr>
                <p:cNvPr id="35857" name="AutoShape 10"/>
                <p:cNvSpPr>
                  <a:spLocks noChangeArrowheads="1"/>
                </p:cNvSpPr>
                <p:nvPr/>
              </p:nvSpPr>
              <p:spPr bwMode="auto">
                <a:xfrm>
                  <a:off x="3570" y="138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58" name="AutoShape 11"/>
                <p:cNvSpPr>
                  <a:spLocks noChangeArrowheads="1"/>
                </p:cNvSpPr>
                <p:nvPr/>
              </p:nvSpPr>
              <p:spPr bwMode="auto">
                <a:xfrm>
                  <a:off x="3570" y="1601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59" name="AutoShape 12"/>
                <p:cNvSpPr>
                  <a:spLocks noChangeArrowheads="1"/>
                </p:cNvSpPr>
                <p:nvPr/>
              </p:nvSpPr>
              <p:spPr bwMode="auto">
                <a:xfrm>
                  <a:off x="1510" y="1962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60" name="AutoShape 13"/>
                <p:cNvSpPr>
                  <a:spLocks noChangeArrowheads="1"/>
                </p:cNvSpPr>
                <p:nvPr/>
              </p:nvSpPr>
              <p:spPr bwMode="auto">
                <a:xfrm>
                  <a:off x="1510" y="1180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861" name="AutoShape 29"/>
                <p:cNvSpPr>
                  <a:spLocks noChangeArrowheads="1"/>
                </p:cNvSpPr>
                <p:nvPr/>
              </p:nvSpPr>
              <p:spPr bwMode="auto">
                <a:xfrm>
                  <a:off x="3569" y="2165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35854" name="Group 45"/>
              <p:cNvGrpSpPr>
                <a:grpSpLocks/>
              </p:cNvGrpSpPr>
              <p:nvPr/>
            </p:nvGrpSpPr>
            <p:grpSpPr bwMode="auto">
              <a:xfrm>
                <a:off x="1232" y="2991"/>
                <a:ext cx="3234" cy="252"/>
                <a:chOff x="1232" y="2991"/>
                <a:chExt cx="3234" cy="252"/>
              </a:xfrm>
            </p:grpSpPr>
            <p:sp>
              <p:nvSpPr>
                <p:cNvPr id="358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82" y="2991"/>
                  <a:ext cx="3084" cy="25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dirty="0">
                      <a:solidFill>
                        <a:schemeClr val="hlink"/>
                      </a:solidFill>
                      <a:latin typeface="Gill Sans MT" pitchFamily="34" charset="0"/>
                    </a:rPr>
                    <a:t>6 require at least one iteration of a loop</a:t>
                  </a:r>
                </a:p>
              </p:txBody>
            </p:sp>
            <p:sp>
              <p:nvSpPr>
                <p:cNvPr id="35856" name="AutoShape 38"/>
                <p:cNvSpPr>
                  <a:spLocks noChangeArrowheads="1"/>
                </p:cNvSpPr>
                <p:nvPr/>
              </p:nvSpPr>
              <p:spPr bwMode="auto">
                <a:xfrm>
                  <a:off x="1232" y="305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2405145" y="249705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4C49FE-B6E8-443E-A2CB-0263C983C9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Cases and Test Paths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3075" y="1003300"/>
            <a:ext cx="8196263" cy="1809750"/>
            <a:chOff x="219" y="2144"/>
            <a:chExt cx="5163" cy="1140"/>
          </a:xfrm>
        </p:grpSpPr>
        <p:sp>
          <p:nvSpPr>
            <p:cNvPr id="36878" name="Text Box 5"/>
            <p:cNvSpPr txBox="1">
              <a:spLocks noChangeArrowheads="1"/>
            </p:cNvSpPr>
            <p:nvPr/>
          </p:nvSpPr>
          <p:spPr bwMode="auto">
            <a:xfrm>
              <a:off x="219" y="2144"/>
              <a:ext cx="5163" cy="11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Case :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numbers = (44) ;  length = 1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Path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: [ 1, 2, 3, 4, 3, 5, 6, 7, 6, 8 ]</a:t>
              </a:r>
              <a:endParaRPr lang="en-US" sz="2800" b="0" dirty="0">
                <a:solidFill>
                  <a:schemeClr val="tx1"/>
                </a:solidFill>
                <a:latin typeface="Gill Sans MT" pitchFamily="34" charset="0"/>
              </a:endParaRPr>
            </a:p>
            <a:p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Additional DU Paths covered (no </a:t>
              </a:r>
              <a:r>
                <a:rPr lang="en-US" sz="2400" b="0" u="sng" dirty="0" err="1">
                  <a:solidFill>
                    <a:schemeClr val="tx2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)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[ 1, 2, 3, 4 ]   [ 2, 3, 4 ]   [ 4, 3, 5 ]   [ 5, 6, 7 ]   [ 7, 6, 8 ]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five  stars       that require at least one iteration of a loop</a:t>
              </a:r>
            </a:p>
          </p:txBody>
        </p:sp>
        <p:sp>
          <p:nvSpPr>
            <p:cNvPr id="36879" name="AutoShape 6"/>
            <p:cNvSpPr>
              <a:spLocks noChangeArrowheads="1"/>
            </p:cNvSpPr>
            <p:nvPr/>
          </p:nvSpPr>
          <p:spPr bwMode="auto">
            <a:xfrm>
              <a:off x="1286" y="3103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3075" y="2924175"/>
            <a:ext cx="8196263" cy="1809750"/>
            <a:chOff x="284" y="1847"/>
            <a:chExt cx="5163" cy="1140"/>
          </a:xfrm>
        </p:grpSpPr>
        <p:sp>
          <p:nvSpPr>
            <p:cNvPr id="36876" name="Text Box 9"/>
            <p:cNvSpPr txBox="1">
              <a:spLocks noChangeArrowheads="1"/>
            </p:cNvSpPr>
            <p:nvPr/>
          </p:nvSpPr>
          <p:spPr bwMode="auto">
            <a:xfrm>
              <a:off x="284" y="1847"/>
              <a:ext cx="5163" cy="11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Case :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numbers = (2, 10, 15) ;  length = 3</a:t>
              </a:r>
            </a:p>
            <a:p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Test Path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 : [ 1, 2, 3, 4, 3, 4, 3, 4, 3, 5, 6, 7, 6, 7, 6, 7, 6, 8 ]</a:t>
              </a:r>
            </a:p>
            <a:p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DU Paths covered (no </a:t>
              </a:r>
              <a:r>
                <a:rPr lang="en-US" sz="2400" b="0" u="sng" dirty="0" err="1">
                  <a:solidFill>
                    <a:schemeClr val="tx2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chemeClr val="tx2"/>
                  </a:solidFill>
                  <a:latin typeface="Gill Sans MT" pitchFamily="34" charset="0"/>
                </a:rPr>
                <a:t>)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[ 4, 3, 4 ]   [ 7, 6, 7 ]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two stars       that require at least two iterations of a loop</a:t>
              </a:r>
              <a:endParaRPr lang="en-US" sz="2400" b="0" i="1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36877" name="AutoShape 10"/>
            <p:cNvSpPr>
              <a:spLocks noChangeArrowheads="1"/>
            </p:cNvSpPr>
            <p:nvPr/>
          </p:nvSpPr>
          <p:spPr bwMode="auto">
            <a:xfrm>
              <a:off x="1288" y="2809"/>
              <a:ext cx="143" cy="144"/>
            </a:xfrm>
            <a:prstGeom prst="star8">
              <a:avLst>
                <a:gd name="adj" fmla="val 38250"/>
              </a:avLst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3075" y="4845050"/>
            <a:ext cx="8196263" cy="1200150"/>
            <a:chOff x="299" y="2966"/>
            <a:chExt cx="5163" cy="756"/>
          </a:xfrm>
        </p:grpSpPr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299" y="2966"/>
              <a:ext cx="5163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  <a:latin typeface="Gill Sans MT" pitchFamily="34" charset="0"/>
                </a:rPr>
                <a:t>Other DU paths    require arrays with length 0 to skip loops</a:t>
              </a:r>
            </a:p>
            <a:p>
              <a:r>
                <a:rPr lang="en-US" sz="2400" b="0">
                  <a:solidFill>
                    <a:schemeClr val="tx1"/>
                  </a:solidFill>
                  <a:latin typeface="Gill Sans MT" pitchFamily="34" charset="0"/>
                </a:rPr>
                <a:t>But the method fails with index out of bounds exception…</a:t>
              </a:r>
            </a:p>
            <a:p>
              <a:r>
                <a:rPr lang="en-US" sz="2400" b="0">
                  <a:solidFill>
                    <a:schemeClr val="tx1"/>
                  </a:solidFill>
                  <a:latin typeface="Gill Sans MT" pitchFamily="34" charset="0"/>
                </a:rPr>
                <a:t>     </a:t>
              </a:r>
              <a:r>
                <a:rPr lang="en-US" b="0">
                  <a:latin typeface="Gill Sans MT" pitchFamily="34" charset="0"/>
                </a:rPr>
                <a:t>med = numbers [length / 2];</a:t>
              </a:r>
            </a:p>
          </p:txBody>
        </p:sp>
        <p:sp>
          <p:nvSpPr>
            <p:cNvPr id="228363" name="AutoShape 11"/>
            <p:cNvSpPr>
              <a:spLocks noChangeArrowheads="1"/>
            </p:cNvSpPr>
            <p:nvPr/>
          </p:nvSpPr>
          <p:spPr bwMode="auto">
            <a:xfrm>
              <a:off x="1699" y="3063"/>
              <a:ext cx="130" cy="137"/>
            </a:xfrm>
            <a:prstGeom prst="star5">
              <a:avLst/>
            </a:prstGeom>
            <a:solidFill>
              <a:schemeClr val="tx2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28367" name="AutoShape 15"/>
          <p:cNvSpPr>
            <a:spLocks noChangeArrowheads="1"/>
          </p:cNvSpPr>
          <p:nvPr/>
        </p:nvSpPr>
        <p:spPr bwMode="auto">
          <a:xfrm>
            <a:off x="5010150" y="5492750"/>
            <a:ext cx="1931988" cy="1073150"/>
          </a:xfrm>
          <a:prstGeom prst="star16">
            <a:avLst>
              <a:gd name="adj" fmla="val 37500"/>
            </a:avLst>
          </a:prstGeom>
          <a:solidFill>
            <a:schemeClr val="hlink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A fault was</a:t>
            </a:r>
          </a:p>
          <a:p>
            <a:pPr algn="ctr"/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found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Applying the graph test criteria to </a:t>
            </a:r>
            <a:r>
              <a:rPr lang="en-US">
                <a:solidFill>
                  <a:schemeClr val="tx2"/>
                </a:solidFill>
              </a:rPr>
              <a:t>control flow graphs</a:t>
            </a:r>
            <a:r>
              <a:rPr lang="en-US"/>
              <a:t> is relatively straightforward</a:t>
            </a:r>
          </a:p>
          <a:p>
            <a:pPr lvl="1"/>
            <a:r>
              <a:rPr lang="en-US"/>
              <a:t>Most of the developmental </a:t>
            </a:r>
            <a:r>
              <a:rPr lang="en-US">
                <a:solidFill>
                  <a:schemeClr val="tx2"/>
                </a:solidFill>
              </a:rPr>
              <a:t>research</a:t>
            </a:r>
            <a:r>
              <a:rPr lang="en-US"/>
              <a:t> work was done with CFGs</a:t>
            </a:r>
          </a:p>
          <a:p>
            <a:pPr lvl="1"/>
            <a:endParaRPr lang="en-US"/>
          </a:p>
          <a:p>
            <a:r>
              <a:rPr lang="en-US"/>
              <a:t>A few </a:t>
            </a:r>
            <a:r>
              <a:rPr lang="en-US">
                <a:solidFill>
                  <a:schemeClr val="tx2"/>
                </a:solidFill>
              </a:rPr>
              <a:t>subtle decisions</a:t>
            </a:r>
            <a:r>
              <a:rPr lang="en-US"/>
              <a:t> must be made to translate control structures into the graph</a:t>
            </a:r>
          </a:p>
          <a:p>
            <a:pPr lvl="1"/>
            <a:endParaRPr lang="en-US"/>
          </a:p>
          <a:p>
            <a:r>
              <a:rPr lang="en-US"/>
              <a:t>Some tools will assign each statement to a </a:t>
            </a:r>
            <a:r>
              <a:rPr lang="en-US">
                <a:solidFill>
                  <a:schemeClr val="tx2"/>
                </a:solidFill>
              </a:rPr>
              <a:t>unique node</a:t>
            </a:r>
          </a:p>
          <a:p>
            <a:pPr lvl="1"/>
            <a:r>
              <a:rPr lang="en-US"/>
              <a:t>These slides and the book uses </a:t>
            </a:r>
            <a:r>
              <a:rPr lang="en-US">
                <a:solidFill>
                  <a:schemeClr val="tx2"/>
                </a:solidFill>
              </a:rPr>
              <a:t>basic blocks</a:t>
            </a:r>
          </a:p>
          <a:p>
            <a:pPr lvl="1"/>
            <a:r>
              <a:rPr lang="en-US"/>
              <a:t>Coverage is the same, although the </a:t>
            </a:r>
            <a:r>
              <a:rPr lang="en-US">
                <a:solidFill>
                  <a:schemeClr val="tx2"/>
                </a:solidFill>
              </a:rPr>
              <a:t>bookkeeping</a:t>
            </a:r>
            <a:r>
              <a:rPr lang="en-US"/>
              <a:t> will differ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DF2C31-F8C2-4392-8A23-65629823D14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E542F-F1EA-4011-BEA9-FD68FB30A2C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CFG</a:t>
            </a:r>
            <a:r>
              <a:rPr lang="en-US" dirty="0"/>
              <a:t> models all executions of a method by describing control structures</a:t>
            </a:r>
          </a:p>
          <a:p>
            <a:r>
              <a:rPr lang="en-US" dirty="0">
                <a:solidFill>
                  <a:schemeClr val="tx2"/>
                </a:solidFill>
              </a:rPr>
              <a:t>Nodes</a:t>
            </a:r>
            <a:r>
              <a:rPr lang="en-US" dirty="0"/>
              <a:t> : Statements or sequences of statements (basic blocks)</a:t>
            </a:r>
          </a:p>
          <a:p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 : Transfers of control</a:t>
            </a:r>
          </a:p>
          <a:p>
            <a:r>
              <a:rPr lang="en-US" dirty="0">
                <a:solidFill>
                  <a:schemeClr val="tx2"/>
                </a:solidFill>
              </a:rPr>
              <a:t>Basic Block</a:t>
            </a:r>
            <a:r>
              <a:rPr lang="en-US" dirty="0"/>
              <a:t> : A sequence of statements such that if the first statement is executed, all statements will be (no branches)</a:t>
            </a:r>
          </a:p>
          <a:p>
            <a:r>
              <a:rPr lang="en-US" dirty="0"/>
              <a:t>CFGs are sometimes annotated with extra information</a:t>
            </a:r>
          </a:p>
          <a:p>
            <a:pPr lvl="1"/>
            <a:r>
              <a:rPr lang="en-US" dirty="0"/>
              <a:t>branch predicates</a:t>
            </a:r>
          </a:p>
          <a:p>
            <a:pPr lvl="1"/>
            <a:r>
              <a:rPr lang="en-US" dirty="0" err="1"/>
              <a:t>defs</a:t>
            </a:r>
            <a:endParaRPr lang="en-US" dirty="0"/>
          </a:p>
          <a:p>
            <a:pPr lvl="1"/>
            <a:r>
              <a:rPr lang="en-US" dirty="0"/>
              <a:t>uses</a:t>
            </a:r>
          </a:p>
          <a:p>
            <a:r>
              <a:rPr lang="en-US" dirty="0"/>
              <a:t>Rules for translating statements into graphs 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2017-72CA-4B0C-8359-F14347D77C6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The if Statement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752475" y="1298575"/>
            <a:ext cx="1577975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y;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95538" y="1560513"/>
            <a:ext cx="3232150" cy="2324100"/>
            <a:chOff x="1256" y="873"/>
            <a:chExt cx="2036" cy="1464"/>
          </a:xfrm>
        </p:grpSpPr>
        <p:grpSp>
          <p:nvGrpSpPr>
            <p:cNvPr id="17434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17439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1745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440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174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  <p:sp>
            <p:nvSpPr>
              <p:cNvPr id="17441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45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1744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744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  <a:latin typeface="Gill Sans MT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446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x &gt;= y</a:t>
              </a:r>
            </a:p>
          </p:txBody>
        </p:sp>
        <p:sp>
          <p:nvSpPr>
            <p:cNvPr id="17436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x &lt; y</a:t>
              </a: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x = y</a:t>
              </a:r>
            </a:p>
          </p:txBody>
        </p:sp>
        <p:sp>
          <p:nvSpPr>
            <p:cNvPr id="17438" name="Text Box 27"/>
            <p:cNvSpPr txBox="1">
              <a:spLocks noChangeArrowheads="1"/>
            </p:cNvSpPr>
            <p:nvPr/>
          </p:nvSpPr>
          <p:spPr bwMode="auto">
            <a:xfrm>
              <a:off x="1256" y="1560"/>
              <a:ext cx="592" cy="2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y = 0;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50000" y="3824288"/>
            <a:ext cx="2433638" cy="2324100"/>
            <a:chOff x="3159" y="2035"/>
            <a:chExt cx="1533" cy="1464"/>
          </a:xfrm>
        </p:grpSpPr>
        <p:grpSp>
          <p:nvGrpSpPr>
            <p:cNvPr id="17418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3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x &gt;= y</a:t>
              </a: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x &lt; y</a:t>
              </a: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59" y="2722"/>
              <a:ext cx="592" cy="2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y = 0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x = x + 1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1B722-A18C-4877-B1A8-18B64CFE5C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The if-Return Statement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906588" y="1595438"/>
            <a:ext cx="1577975" cy="19335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if (x &lt; y)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   return;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print (x);</a:t>
            </a:r>
          </a:p>
          <a:p>
            <a:r>
              <a:rPr lang="en-US" dirty="0">
                <a:solidFill>
                  <a:schemeClr val="tx1"/>
                </a:solidFill>
                <a:latin typeface="Helvetica" charset="0"/>
              </a:rPr>
              <a:t>return;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422778" y="1595438"/>
            <a:ext cx="3216278" cy="2413000"/>
            <a:chOff x="2786" y="1005"/>
            <a:chExt cx="2026" cy="1520"/>
          </a:xfrm>
        </p:grpSpPr>
        <p:grpSp>
          <p:nvGrpSpPr>
            <p:cNvPr id="18443" name="Group 49"/>
            <p:cNvGrpSpPr>
              <a:grpSpLocks/>
            </p:cNvGrpSpPr>
            <p:nvPr/>
          </p:nvGrpSpPr>
          <p:grpSpPr bwMode="auto">
            <a:xfrm>
              <a:off x="3799" y="2173"/>
              <a:ext cx="350" cy="296"/>
              <a:chOff x="4738" y="2684"/>
              <a:chExt cx="350" cy="296"/>
            </a:xfrm>
          </p:grpSpPr>
          <p:sp>
            <p:nvSpPr>
              <p:cNvPr id="18457" name="Oval 5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Text Box 5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8444" name="Group 52"/>
            <p:cNvGrpSpPr>
              <a:grpSpLocks/>
            </p:cNvGrpSpPr>
            <p:nvPr/>
          </p:nvGrpSpPr>
          <p:grpSpPr bwMode="auto">
            <a:xfrm>
              <a:off x="3799" y="1199"/>
              <a:ext cx="350" cy="296"/>
              <a:chOff x="3838" y="2684"/>
              <a:chExt cx="350" cy="296"/>
            </a:xfrm>
          </p:grpSpPr>
          <p:sp>
            <p:nvSpPr>
              <p:cNvPr id="18455" name="Oval 5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Text Box 5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sp>
          <p:nvSpPr>
            <p:cNvPr id="18445" name="Line 55"/>
            <p:cNvSpPr>
              <a:spLocks noChangeShapeType="1"/>
            </p:cNvSpPr>
            <p:nvPr/>
          </p:nvSpPr>
          <p:spPr bwMode="auto">
            <a:xfrm flipV="1">
              <a:off x="3721" y="148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58"/>
            <p:cNvSpPr>
              <a:spLocks noChangeShapeType="1"/>
            </p:cNvSpPr>
            <p:nvPr/>
          </p:nvSpPr>
          <p:spPr bwMode="auto">
            <a:xfrm>
              <a:off x="3974" y="100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7" name="Group 60"/>
            <p:cNvGrpSpPr>
              <a:grpSpLocks/>
            </p:cNvGrpSpPr>
            <p:nvPr/>
          </p:nvGrpSpPr>
          <p:grpSpPr bwMode="auto">
            <a:xfrm>
              <a:off x="3434" y="1686"/>
              <a:ext cx="350" cy="296"/>
              <a:chOff x="4288" y="1746"/>
              <a:chExt cx="350" cy="296"/>
            </a:xfrm>
          </p:grpSpPr>
          <p:sp>
            <p:nvSpPr>
              <p:cNvPr id="18453" name="Oval 6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Text Box 62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18448" name="Line 66"/>
            <p:cNvSpPr>
              <a:spLocks noChangeShapeType="1"/>
            </p:cNvSpPr>
            <p:nvPr/>
          </p:nvSpPr>
          <p:spPr bwMode="auto">
            <a:xfrm>
              <a:off x="3973" y="150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67"/>
            <p:cNvSpPr txBox="1">
              <a:spLocks noChangeArrowheads="1"/>
            </p:cNvSpPr>
            <p:nvPr/>
          </p:nvSpPr>
          <p:spPr bwMode="auto">
            <a:xfrm>
              <a:off x="3940" y="1634"/>
              <a:ext cx="52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x &gt;= y</a:t>
              </a:r>
            </a:p>
          </p:txBody>
        </p:sp>
        <p:sp>
          <p:nvSpPr>
            <p:cNvPr id="18450" name="Text Box 68"/>
            <p:cNvSpPr txBox="1">
              <a:spLocks noChangeArrowheads="1"/>
            </p:cNvSpPr>
            <p:nvPr/>
          </p:nvSpPr>
          <p:spPr bwMode="auto">
            <a:xfrm>
              <a:off x="3427" y="1432"/>
              <a:ext cx="52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x &lt; y</a:t>
              </a:r>
            </a:p>
          </p:txBody>
        </p:sp>
        <p:sp>
          <p:nvSpPr>
            <p:cNvPr id="18451" name="Text Box 70"/>
            <p:cNvSpPr txBox="1">
              <a:spLocks noChangeArrowheads="1"/>
            </p:cNvSpPr>
            <p:nvPr/>
          </p:nvSpPr>
          <p:spPr bwMode="auto">
            <a:xfrm>
              <a:off x="2786" y="1762"/>
              <a:ext cx="65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18452" name="Text Box 72"/>
            <p:cNvSpPr txBox="1">
              <a:spLocks noChangeArrowheads="1"/>
            </p:cNvSpPr>
            <p:nvPr/>
          </p:nvSpPr>
          <p:spPr bwMode="auto">
            <a:xfrm>
              <a:off x="4156" y="2205"/>
              <a:ext cx="65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print (x)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return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66700" y="3262313"/>
            <a:ext cx="5788025" cy="1966912"/>
            <a:chOff x="168" y="2055"/>
            <a:chExt cx="3646" cy="1239"/>
          </a:xfrm>
        </p:grpSpPr>
        <p:sp>
          <p:nvSpPr>
            <p:cNvPr id="18441" name="AutoShape 74"/>
            <p:cNvSpPr>
              <a:spLocks/>
            </p:cNvSpPr>
            <p:nvPr/>
          </p:nvSpPr>
          <p:spPr bwMode="auto">
            <a:xfrm>
              <a:off x="168" y="2823"/>
              <a:ext cx="2756" cy="471"/>
            </a:xfrm>
            <a:prstGeom prst="borderCallout2">
              <a:avLst>
                <a:gd name="adj1" fmla="val 15287"/>
                <a:gd name="adj2" fmla="val 101884"/>
                <a:gd name="adj3" fmla="val 15287"/>
                <a:gd name="adj4" fmla="val 115153"/>
                <a:gd name="adj5" fmla="val -105306"/>
                <a:gd name="adj6" fmla="val 123361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latin typeface="Gill Sans MT" pitchFamily="34" charset="0"/>
                </a:rPr>
                <a:t>No edge from node 2 to 3.</a:t>
              </a:r>
            </a:p>
            <a:p>
              <a:r>
                <a:rPr lang="en-US" dirty="0">
                  <a:latin typeface="Gill Sans MT" pitchFamily="34" charset="0"/>
                </a:rPr>
                <a:t>The return nodes must be distinct.</a:t>
              </a:r>
            </a:p>
          </p:txBody>
        </p:sp>
        <p:sp>
          <p:nvSpPr>
            <p:cNvPr id="18442" name="Oval 76"/>
            <p:cNvSpPr>
              <a:spLocks noChangeArrowheads="1"/>
            </p:cNvSpPr>
            <p:nvPr/>
          </p:nvSpPr>
          <p:spPr bwMode="auto">
            <a:xfrm rot="-1829067">
              <a:off x="3374" y="2055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ECA0C-F5DF-478D-A78A-55CA7BBBC8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782763"/>
            <a:ext cx="8867775" cy="4481512"/>
          </a:xfrm>
        </p:spPr>
        <p:txBody>
          <a:bodyPr/>
          <a:lstStyle/>
          <a:p>
            <a:r>
              <a:rPr lang="en-US" dirty="0"/>
              <a:t>Loops require “</a:t>
            </a:r>
            <a:r>
              <a:rPr lang="en-US" i="1" dirty="0"/>
              <a:t>extra</a:t>
            </a:r>
            <a:r>
              <a:rPr lang="en-US" dirty="0"/>
              <a:t>” nodes to be added</a:t>
            </a:r>
          </a:p>
          <a:p>
            <a:endParaRPr lang="en-US" dirty="0"/>
          </a:p>
          <a:p>
            <a:r>
              <a:rPr lang="en-US" dirty="0"/>
              <a:t>Nodes that </a:t>
            </a:r>
            <a:r>
              <a:rPr lang="en-US" dirty="0">
                <a:solidFill>
                  <a:schemeClr val="tx2"/>
                </a:solidFill>
              </a:rPr>
              <a:t>do not </a:t>
            </a:r>
            <a:r>
              <a:rPr lang="en-US" dirty="0"/>
              <a:t>represent statements or basic blocks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99029-27F8-44FB-9F3E-D8A2053D9F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while and for Loops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81000" y="1509713"/>
            <a:ext cx="1668463" cy="19335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while (x &lt; y)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78100" y="1042988"/>
            <a:ext cx="1182688" cy="777875"/>
            <a:chOff x="1904" y="888"/>
            <a:chExt cx="745" cy="490"/>
          </a:xfrm>
        </p:grpSpPr>
        <p:grpSp>
          <p:nvGrpSpPr>
            <p:cNvPr id="20542" name="Group 10"/>
            <p:cNvGrpSpPr>
              <a:grpSpLocks/>
            </p:cNvGrpSpPr>
            <p:nvPr/>
          </p:nvGrpSpPr>
          <p:grpSpPr bwMode="auto">
            <a:xfrm>
              <a:off x="2299" y="1082"/>
              <a:ext cx="350" cy="296"/>
              <a:chOff x="3838" y="2684"/>
              <a:chExt cx="350" cy="296"/>
            </a:xfrm>
          </p:grpSpPr>
          <p:sp>
            <p:nvSpPr>
              <p:cNvPr id="20545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6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sp>
          <p:nvSpPr>
            <p:cNvPr id="20543" name="Line 16"/>
            <p:cNvSpPr>
              <a:spLocks noChangeShapeType="1"/>
            </p:cNvSpPr>
            <p:nvPr/>
          </p:nvSpPr>
          <p:spPr bwMode="auto">
            <a:xfrm>
              <a:off x="2474" y="888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Text Box 27"/>
            <p:cNvSpPr txBox="1">
              <a:spLocks noChangeArrowheads="1"/>
            </p:cNvSpPr>
            <p:nvPr/>
          </p:nvSpPr>
          <p:spPr bwMode="auto">
            <a:xfrm>
              <a:off x="1904" y="1123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x = 0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2659063" y="2986089"/>
            <a:ext cx="1631950" cy="1041400"/>
            <a:chOff x="1955" y="2112"/>
            <a:chExt cx="1028" cy="656"/>
          </a:xfrm>
        </p:grpSpPr>
        <p:grpSp>
          <p:nvGrpSpPr>
            <p:cNvPr id="20534" name="Group 21"/>
            <p:cNvGrpSpPr>
              <a:grpSpLocks/>
            </p:cNvGrpSpPr>
            <p:nvPr/>
          </p:nvGrpSpPr>
          <p:grpSpPr bwMode="auto">
            <a:xfrm>
              <a:off x="2633" y="2112"/>
              <a:ext cx="350" cy="296"/>
              <a:chOff x="4288" y="1746"/>
              <a:chExt cx="350" cy="296"/>
            </a:xfrm>
          </p:grpSpPr>
          <p:sp>
            <p:nvSpPr>
              <p:cNvPr id="20540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" name="Text Box 2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0535" name="Group 65"/>
            <p:cNvGrpSpPr>
              <a:grpSpLocks/>
            </p:cNvGrpSpPr>
            <p:nvPr/>
          </p:nvGrpSpPr>
          <p:grpSpPr bwMode="auto">
            <a:xfrm>
              <a:off x="1955" y="2112"/>
              <a:ext cx="698" cy="656"/>
              <a:chOff x="1955" y="2112"/>
              <a:chExt cx="698" cy="656"/>
            </a:xfrm>
          </p:grpSpPr>
          <p:grpSp>
            <p:nvGrpSpPr>
              <p:cNvPr id="20536" name="Group 18"/>
              <p:cNvGrpSpPr>
                <a:grpSpLocks/>
              </p:cNvGrpSpPr>
              <p:nvPr/>
            </p:nvGrpSpPr>
            <p:grpSpPr bwMode="auto">
              <a:xfrm>
                <a:off x="2023" y="2112"/>
                <a:ext cx="350" cy="296"/>
                <a:chOff x="4288" y="1746"/>
                <a:chExt cx="350" cy="296"/>
              </a:xfrm>
            </p:grpSpPr>
            <p:sp>
              <p:nvSpPr>
                <p:cNvPr id="20538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56" y="1769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sp>
            <p:nvSpPr>
              <p:cNvPr id="20537" name="Text Box 28"/>
              <p:cNvSpPr txBox="1">
                <a:spLocks noChangeArrowheads="1"/>
              </p:cNvSpPr>
              <p:nvPr/>
            </p:nvSpPr>
            <p:spPr bwMode="auto">
              <a:xfrm>
                <a:off x="1955" y="2448"/>
                <a:ext cx="698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</a:rPr>
                  <a:t>y =f(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x,y</a:t>
                </a:r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</a:rPr>
                  <a:t>x = x + 1</a:t>
                </a:r>
              </a:p>
            </p:txBody>
          </p:sp>
        </p:grp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655887" y="2276475"/>
            <a:ext cx="1901824" cy="1120775"/>
            <a:chOff x="1953" y="1665"/>
            <a:chExt cx="1198" cy="706"/>
          </a:xfrm>
        </p:grpSpPr>
        <p:sp>
          <p:nvSpPr>
            <p:cNvPr id="20529" name="Line 14"/>
            <p:cNvSpPr>
              <a:spLocks noChangeShapeType="1"/>
            </p:cNvSpPr>
            <p:nvPr/>
          </p:nvSpPr>
          <p:spPr bwMode="auto">
            <a:xfrm>
              <a:off x="2566" y="1910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24"/>
            <p:cNvSpPr>
              <a:spLocks noChangeShapeType="1"/>
            </p:cNvSpPr>
            <p:nvPr/>
          </p:nvSpPr>
          <p:spPr bwMode="auto">
            <a:xfrm flipH="1">
              <a:off x="2296" y="1918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Text Box 25"/>
            <p:cNvSpPr txBox="1">
              <a:spLocks noChangeArrowheads="1"/>
            </p:cNvSpPr>
            <p:nvPr/>
          </p:nvSpPr>
          <p:spPr bwMode="auto">
            <a:xfrm>
              <a:off x="2580" y="1850"/>
              <a:ext cx="57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x &gt;= y</a:t>
              </a:r>
            </a:p>
          </p:txBody>
        </p:sp>
        <p:sp>
          <p:nvSpPr>
            <p:cNvPr id="20532" name="Text Box 26"/>
            <p:cNvSpPr txBox="1">
              <a:spLocks noChangeArrowheads="1"/>
            </p:cNvSpPr>
            <p:nvPr/>
          </p:nvSpPr>
          <p:spPr bwMode="auto">
            <a:xfrm>
              <a:off x="1953" y="1850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x &lt; y</a:t>
              </a:r>
            </a:p>
          </p:txBody>
        </p:sp>
        <p:cxnSp>
          <p:nvCxnSpPr>
            <p:cNvPr id="20533" name="AutoShape 30"/>
            <p:cNvCxnSpPr>
              <a:cxnSpLocks noChangeShapeType="1"/>
              <a:stCxn id="20538" idx="3"/>
              <a:endCxn id="20503" idx="1"/>
            </p:cNvCxnSpPr>
            <p:nvPr/>
          </p:nvCxnSpPr>
          <p:spPr bwMode="auto">
            <a:xfrm rot="5400000" flipH="1" flipV="1">
              <a:off x="1860" y="1879"/>
              <a:ext cx="706" cy="277"/>
            </a:xfrm>
            <a:prstGeom prst="curvedConnector5">
              <a:avLst>
                <a:gd name="adj1" fmla="val -25639"/>
                <a:gd name="adj2" fmla="val -145852"/>
                <a:gd name="adj3" fmla="val 12563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3324394" y="4071938"/>
            <a:ext cx="2662237" cy="1323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</a:rPr>
              <a:t>for (x = 0; x &lt; y; x++)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534275" y="2341563"/>
            <a:ext cx="555625" cy="1162050"/>
            <a:chOff x="4746" y="1706"/>
            <a:chExt cx="350" cy="732"/>
          </a:xfrm>
        </p:grpSpPr>
        <p:grpSp>
          <p:nvGrpSpPr>
            <p:cNvPr id="20524" name="Group 37"/>
            <p:cNvGrpSpPr>
              <a:grpSpLocks/>
            </p:cNvGrpSpPr>
            <p:nvPr/>
          </p:nvGrpSpPr>
          <p:grpSpPr bwMode="auto">
            <a:xfrm>
              <a:off x="4746" y="1900"/>
              <a:ext cx="350" cy="296"/>
              <a:chOff x="3838" y="2684"/>
              <a:chExt cx="350" cy="296"/>
            </a:xfrm>
          </p:grpSpPr>
          <p:sp>
            <p:nvSpPr>
              <p:cNvPr id="20527" name="Oval 38" descr="Light downward diagonal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8" name="Text Box 39" descr="Light downward diagonal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sp>
          <p:nvSpPr>
            <p:cNvPr id="20525" name="Line 41"/>
            <p:cNvSpPr>
              <a:spLocks noChangeShapeType="1"/>
            </p:cNvSpPr>
            <p:nvPr/>
          </p:nvSpPr>
          <p:spPr bwMode="auto">
            <a:xfrm flipH="1">
              <a:off x="4921" y="2193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42"/>
            <p:cNvSpPr>
              <a:spLocks noChangeShapeType="1"/>
            </p:cNvSpPr>
            <p:nvPr/>
          </p:nvSpPr>
          <p:spPr bwMode="auto">
            <a:xfrm>
              <a:off x="4921" y="1706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39" name="Text Box 55"/>
          <p:cNvSpPr txBox="1">
            <a:spLocks noChangeArrowheads="1"/>
          </p:cNvSpPr>
          <p:nvPr/>
        </p:nvSpPr>
        <p:spPr bwMode="auto">
          <a:xfrm>
            <a:off x="7602537" y="5316538"/>
            <a:ext cx="1035025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</a:rPr>
              <a:t>x = x + 1</a:t>
            </a: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937252" y="3516313"/>
            <a:ext cx="2897188" cy="2122487"/>
            <a:chOff x="3740" y="2446"/>
            <a:chExt cx="1825" cy="1337"/>
          </a:xfrm>
        </p:grpSpPr>
        <p:grpSp>
          <p:nvGrpSpPr>
            <p:cNvPr id="20505" name="Group 34"/>
            <p:cNvGrpSpPr>
              <a:grpSpLocks/>
            </p:cNvGrpSpPr>
            <p:nvPr/>
          </p:nvGrpSpPr>
          <p:grpSpPr bwMode="auto">
            <a:xfrm>
              <a:off x="4747" y="2446"/>
              <a:ext cx="350" cy="296"/>
              <a:chOff x="4738" y="2684"/>
              <a:chExt cx="350" cy="296"/>
            </a:xfrm>
          </p:grpSpPr>
          <p:sp>
            <p:nvSpPr>
              <p:cNvPr id="20522" name="Oval 35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Text Box 36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sp>
          <p:nvSpPr>
            <p:cNvPr id="20506" name="Line 40"/>
            <p:cNvSpPr>
              <a:spLocks noChangeShapeType="1"/>
            </p:cNvSpPr>
            <p:nvPr/>
          </p:nvSpPr>
          <p:spPr bwMode="auto">
            <a:xfrm>
              <a:off x="5013" y="272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7" name="Group 43"/>
            <p:cNvGrpSpPr>
              <a:grpSpLocks/>
            </p:cNvGrpSpPr>
            <p:nvPr/>
          </p:nvGrpSpPr>
          <p:grpSpPr bwMode="auto">
            <a:xfrm>
              <a:off x="4468" y="2930"/>
              <a:ext cx="350" cy="296"/>
              <a:chOff x="4288" y="1746"/>
              <a:chExt cx="350" cy="296"/>
            </a:xfrm>
          </p:grpSpPr>
          <p:sp>
            <p:nvSpPr>
              <p:cNvPr id="20520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" name="Text Box 45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0508" name="Group 46"/>
            <p:cNvGrpSpPr>
              <a:grpSpLocks/>
            </p:cNvGrpSpPr>
            <p:nvPr/>
          </p:nvGrpSpPr>
          <p:grpSpPr bwMode="auto">
            <a:xfrm>
              <a:off x="5080" y="2930"/>
              <a:ext cx="350" cy="296"/>
              <a:chOff x="4288" y="1746"/>
              <a:chExt cx="350" cy="296"/>
            </a:xfrm>
          </p:grpSpPr>
          <p:sp>
            <p:nvSpPr>
              <p:cNvPr id="20518" name="Oval 4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Text Box 4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0509" name="Line 49"/>
            <p:cNvSpPr>
              <a:spLocks noChangeShapeType="1"/>
            </p:cNvSpPr>
            <p:nvPr/>
          </p:nvSpPr>
          <p:spPr bwMode="auto">
            <a:xfrm flipH="1">
              <a:off x="4743" y="2736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50"/>
            <p:cNvSpPr txBox="1">
              <a:spLocks noChangeArrowheads="1"/>
            </p:cNvSpPr>
            <p:nvPr/>
          </p:nvSpPr>
          <p:spPr bwMode="auto">
            <a:xfrm>
              <a:off x="5027" y="2668"/>
              <a:ext cx="53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x &gt;= y</a:t>
              </a:r>
            </a:p>
          </p:txBody>
        </p:sp>
        <p:sp>
          <p:nvSpPr>
            <p:cNvPr id="20511" name="Text Box 51"/>
            <p:cNvSpPr txBox="1">
              <a:spLocks noChangeArrowheads="1"/>
            </p:cNvSpPr>
            <p:nvPr/>
          </p:nvSpPr>
          <p:spPr bwMode="auto">
            <a:xfrm>
              <a:off x="4400" y="2668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x &lt; y</a:t>
              </a:r>
            </a:p>
          </p:txBody>
        </p:sp>
        <p:sp>
          <p:nvSpPr>
            <p:cNvPr id="20512" name="Text Box 53"/>
            <p:cNvSpPr txBox="1">
              <a:spLocks noChangeArrowheads="1"/>
            </p:cNvSpPr>
            <p:nvPr/>
          </p:nvSpPr>
          <p:spPr bwMode="auto">
            <a:xfrm>
              <a:off x="3740" y="3028"/>
              <a:ext cx="799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y = f (x, y)</a:t>
              </a:r>
            </a:p>
          </p:txBody>
        </p:sp>
        <p:cxnSp>
          <p:nvCxnSpPr>
            <p:cNvPr id="20513" name="AutoShape 54"/>
            <p:cNvCxnSpPr>
              <a:cxnSpLocks noChangeShapeType="1"/>
              <a:stCxn id="20516" idx="3"/>
              <a:endCxn id="20522" idx="1"/>
            </p:cNvCxnSpPr>
            <p:nvPr/>
          </p:nvCxnSpPr>
          <p:spPr bwMode="auto">
            <a:xfrm rot="5400000" flipH="1" flipV="1">
              <a:off x="4027" y="2975"/>
              <a:ext cx="1263" cy="279"/>
            </a:xfrm>
            <a:prstGeom prst="curvedConnector5">
              <a:avLst>
                <a:gd name="adj1" fmla="val -14329"/>
                <a:gd name="adj2" fmla="val -164162"/>
                <a:gd name="adj3" fmla="val 11432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20514" name="Group 56"/>
            <p:cNvGrpSpPr>
              <a:grpSpLocks/>
            </p:cNvGrpSpPr>
            <p:nvPr/>
          </p:nvGrpSpPr>
          <p:grpSpPr bwMode="auto">
            <a:xfrm>
              <a:off x="4468" y="3487"/>
              <a:ext cx="350" cy="296"/>
              <a:chOff x="4288" y="1746"/>
              <a:chExt cx="350" cy="296"/>
            </a:xfrm>
          </p:grpSpPr>
          <p:sp>
            <p:nvSpPr>
              <p:cNvPr id="20516" name="Oval 5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Text Box 5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20515" name="Line 59"/>
            <p:cNvSpPr>
              <a:spLocks noChangeShapeType="1"/>
            </p:cNvSpPr>
            <p:nvPr/>
          </p:nvSpPr>
          <p:spPr bwMode="auto">
            <a:xfrm flipH="1">
              <a:off x="4642" y="3232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206751" y="1816100"/>
            <a:ext cx="2771776" cy="871538"/>
            <a:chOff x="2300" y="1375"/>
            <a:chExt cx="1746" cy="549"/>
          </a:xfrm>
        </p:grpSpPr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2474" y="1375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0" name="Group 67"/>
            <p:cNvGrpSpPr>
              <a:grpSpLocks/>
            </p:cNvGrpSpPr>
            <p:nvPr/>
          </p:nvGrpSpPr>
          <p:grpSpPr bwMode="auto">
            <a:xfrm>
              <a:off x="2300" y="1375"/>
              <a:ext cx="1746" cy="549"/>
              <a:chOff x="2300" y="1375"/>
              <a:chExt cx="1746" cy="549"/>
            </a:xfrm>
          </p:grpSpPr>
          <p:grpSp>
            <p:nvGrpSpPr>
              <p:cNvPr id="20501" name="Group 7"/>
              <p:cNvGrpSpPr>
                <a:grpSpLocks/>
              </p:cNvGrpSpPr>
              <p:nvPr/>
            </p:nvGrpSpPr>
            <p:grpSpPr bwMode="auto">
              <a:xfrm>
                <a:off x="2300" y="1628"/>
                <a:ext cx="350" cy="296"/>
                <a:chOff x="4738" y="2684"/>
                <a:chExt cx="350" cy="296"/>
              </a:xfrm>
            </p:grpSpPr>
            <p:sp>
              <p:nvSpPr>
                <p:cNvPr id="20503" name="Oval 8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pattFill prst="dkDnDiag">
                  <a:fgClr>
                    <a:srgbClr val="0066FF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sp>
            <p:nvSpPr>
              <p:cNvPr id="20502" name="AutoShape 66"/>
              <p:cNvSpPr>
                <a:spLocks/>
              </p:cNvSpPr>
              <p:nvPr/>
            </p:nvSpPr>
            <p:spPr bwMode="auto">
              <a:xfrm>
                <a:off x="2950" y="1375"/>
                <a:ext cx="1096" cy="262"/>
              </a:xfrm>
              <a:prstGeom prst="borderCallout2">
                <a:avLst>
                  <a:gd name="adj1" fmla="val 27481"/>
                  <a:gd name="adj2" fmla="val -4796"/>
                  <a:gd name="adj3" fmla="val 27481"/>
                  <a:gd name="adj4" fmla="val -23676"/>
                  <a:gd name="adj5" fmla="val 134731"/>
                  <a:gd name="adj6" fmla="val -35065"/>
                </a:avLst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i="1" dirty="0">
                    <a:latin typeface="Gill Sans MT" pitchFamily="34" charset="0"/>
                  </a:rPr>
                  <a:t>dummy</a:t>
                </a:r>
                <a:r>
                  <a:rPr lang="en-US" dirty="0">
                    <a:latin typeface="Gill Sans MT" pitchFamily="34" charset="0"/>
                  </a:rPr>
                  <a:t> node</a:t>
                </a:r>
              </a:p>
            </p:txBody>
          </p:sp>
        </p:grp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5064125" y="2513013"/>
            <a:ext cx="2592388" cy="655637"/>
            <a:chOff x="3190" y="1814"/>
            <a:chExt cx="1633" cy="413"/>
          </a:xfrm>
        </p:grpSpPr>
        <p:sp>
          <p:nvSpPr>
            <p:cNvPr id="20497" name="Text Box 52"/>
            <p:cNvSpPr txBox="1">
              <a:spLocks noChangeArrowheads="1"/>
            </p:cNvSpPr>
            <p:nvPr/>
          </p:nvSpPr>
          <p:spPr bwMode="auto">
            <a:xfrm>
              <a:off x="4351" y="1941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2"/>
                  </a:solidFill>
                </a:rPr>
                <a:t>x = 0</a:t>
              </a:r>
            </a:p>
          </p:txBody>
        </p:sp>
        <p:sp>
          <p:nvSpPr>
            <p:cNvPr id="20498" name="AutoShape 72"/>
            <p:cNvSpPr>
              <a:spLocks/>
            </p:cNvSpPr>
            <p:nvPr/>
          </p:nvSpPr>
          <p:spPr bwMode="auto">
            <a:xfrm>
              <a:off x="3190" y="1814"/>
              <a:ext cx="1198" cy="413"/>
            </a:xfrm>
            <a:prstGeom prst="borderCallout2">
              <a:avLst>
                <a:gd name="adj1" fmla="val 17435"/>
                <a:gd name="adj2" fmla="val 104301"/>
                <a:gd name="adj3" fmla="val 17435"/>
                <a:gd name="adj4" fmla="val 123926"/>
                <a:gd name="adj5" fmla="val 47218"/>
                <a:gd name="adj6" fmla="val 144264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latin typeface="Gill Sans MT" pitchFamily="34" charset="0"/>
                </a:rPr>
                <a:t>implicitly initializes loop</a:t>
              </a:r>
            </a:p>
          </p:txBody>
        </p:sp>
      </p:grpSp>
      <p:sp>
        <p:nvSpPr>
          <p:cNvPr id="195660" name="AutoShape 76"/>
          <p:cNvSpPr>
            <a:spLocks/>
          </p:cNvSpPr>
          <p:nvPr/>
        </p:nvSpPr>
        <p:spPr bwMode="auto">
          <a:xfrm>
            <a:off x="4304714" y="5900738"/>
            <a:ext cx="2246899" cy="655637"/>
          </a:xfrm>
          <a:prstGeom prst="borderCallout2">
            <a:avLst>
              <a:gd name="adj1" fmla="val 17435"/>
              <a:gd name="adj2" fmla="val 103944"/>
              <a:gd name="adj3" fmla="val 17435"/>
              <a:gd name="adj4" fmla="val 126954"/>
              <a:gd name="adj5" fmla="val -53755"/>
              <a:gd name="adj6" fmla="val 142319"/>
            </a:avLst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latin typeface="Gill Sans MT" pitchFamily="34" charset="0"/>
              </a:rPr>
              <a:t>implicitly increments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6" grpId="0" animBg="1"/>
      <p:bldP spid="195639" grpId="0"/>
      <p:bldP spid="1956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6ED8A-F78B-488F-BB46-82A78C755EF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: do Loop, break and continue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9238" y="992188"/>
            <a:ext cx="1957387" cy="25558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do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} while (x &lt; y);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println (y)</a:t>
            </a:r>
          </a:p>
          <a:p>
            <a:endParaRPr lang="en-US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50963" y="4005263"/>
            <a:ext cx="555625" cy="469900"/>
            <a:chOff x="3838" y="2684"/>
            <a:chExt cx="350" cy="296"/>
          </a:xfrm>
        </p:grpSpPr>
        <p:sp>
          <p:nvSpPr>
            <p:cNvPr id="21566" name="Oval 11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Text Box 12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0543" name="Line 16"/>
          <p:cNvSpPr>
            <a:spLocks noChangeShapeType="1"/>
          </p:cNvSpPr>
          <p:nvPr/>
        </p:nvSpPr>
        <p:spPr bwMode="auto">
          <a:xfrm>
            <a:off x="1628775" y="3697288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Text Box 27"/>
          <p:cNvSpPr txBox="1">
            <a:spLocks noChangeArrowheads="1"/>
          </p:cNvSpPr>
          <p:nvPr/>
        </p:nvSpPr>
        <p:spPr bwMode="auto">
          <a:xfrm>
            <a:off x="728663" y="407035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x = 0</a:t>
            </a:r>
          </a:p>
        </p:txBody>
      </p:sp>
      <p:sp>
        <p:nvSpPr>
          <p:cNvPr id="20540" name="Oval 22"/>
          <p:cNvSpPr>
            <a:spLocks noChangeArrowheads="1"/>
          </p:cNvSpPr>
          <p:nvPr/>
        </p:nvSpPr>
        <p:spPr bwMode="auto">
          <a:xfrm>
            <a:off x="931863" y="5680075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1" name="Text Box 23"/>
          <p:cNvSpPr txBox="1">
            <a:spLocks noChangeArrowheads="1"/>
          </p:cNvSpPr>
          <p:nvPr/>
        </p:nvSpPr>
        <p:spPr bwMode="auto">
          <a:xfrm>
            <a:off x="1054100" y="5716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538" name="Oval 19"/>
          <p:cNvSpPr>
            <a:spLocks noChangeArrowheads="1"/>
          </p:cNvSpPr>
          <p:nvPr/>
        </p:nvSpPr>
        <p:spPr bwMode="auto">
          <a:xfrm>
            <a:off x="1350963" y="487521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Text Box 20"/>
          <p:cNvSpPr txBox="1">
            <a:spLocks noChangeArrowheads="1"/>
          </p:cNvSpPr>
          <p:nvPr/>
        </p:nvSpPr>
        <p:spPr bwMode="auto">
          <a:xfrm>
            <a:off x="1473200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30" name="Line 24"/>
          <p:cNvSpPr>
            <a:spLocks noChangeShapeType="1"/>
          </p:cNvSpPr>
          <p:nvPr/>
        </p:nvSpPr>
        <p:spPr bwMode="auto">
          <a:xfrm flipH="1">
            <a:off x="1322388" y="5346700"/>
            <a:ext cx="17780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Text Box 25"/>
          <p:cNvSpPr txBox="1">
            <a:spLocks noChangeArrowheads="1"/>
          </p:cNvSpPr>
          <p:nvPr/>
        </p:nvSpPr>
        <p:spPr bwMode="auto">
          <a:xfrm>
            <a:off x="548640" y="5224463"/>
            <a:ext cx="10086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x &gt;= y</a:t>
            </a:r>
          </a:p>
        </p:txBody>
      </p:sp>
      <p:sp>
        <p:nvSpPr>
          <p:cNvPr id="20532" name="Text Box 26"/>
          <p:cNvSpPr txBox="1">
            <a:spLocks noChangeArrowheads="1"/>
          </p:cNvSpPr>
          <p:nvPr/>
        </p:nvSpPr>
        <p:spPr bwMode="auto">
          <a:xfrm>
            <a:off x="1830388" y="5383213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x &lt; y</a:t>
            </a:r>
          </a:p>
        </p:txBody>
      </p:sp>
      <p:cxnSp>
        <p:nvCxnSpPr>
          <p:cNvPr id="20533" name="AutoShape 30"/>
          <p:cNvCxnSpPr>
            <a:cxnSpLocks noChangeShapeType="1"/>
            <a:stCxn id="20538" idx="5"/>
            <a:endCxn id="20538" idx="7"/>
          </p:cNvCxnSpPr>
          <p:nvPr/>
        </p:nvCxnSpPr>
        <p:spPr bwMode="auto">
          <a:xfrm rot="5400000" flipH="1">
            <a:off x="1658144" y="5109369"/>
            <a:ext cx="333375" cy="1587"/>
          </a:xfrm>
          <a:prstGeom prst="curvedConnector5">
            <a:avLst>
              <a:gd name="adj1" fmla="val -68801"/>
              <a:gd name="adj2" fmla="val -71860449"/>
              <a:gd name="adj3" fmla="val 168801"/>
            </a:avLst>
          </a:prstGeom>
          <a:noFill/>
          <a:ln w="12700">
            <a:solidFill>
              <a:srgbClr val="FFFF00"/>
            </a:solidFill>
            <a:round/>
            <a:headEnd type="none" w="sm" len="sm"/>
            <a:tailEnd type="triangle" w="med" len="med"/>
          </a:ln>
        </p:spPr>
      </p:cxn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1887538" y="4900613"/>
            <a:ext cx="1207354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y = f (x, y)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x = x+1</a:t>
            </a: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H="1">
            <a:off x="1628775" y="4479925"/>
            <a:ext cx="1588" cy="388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5795963" y="1201738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5918200" y="1238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6073775" y="893763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6284913" y="1266825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x = 0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795963" y="6007100"/>
            <a:ext cx="555625" cy="469900"/>
            <a:chOff x="3735388" y="2986088"/>
            <a:chExt cx="555625" cy="469900"/>
          </a:xfrm>
        </p:grpSpPr>
        <p:sp>
          <p:nvSpPr>
            <p:cNvPr id="21564" name="Oval 22"/>
            <p:cNvSpPr>
              <a:spLocks noChangeArrowheads="1"/>
            </p:cNvSpPr>
            <p:nvPr/>
          </p:nvSpPr>
          <p:spPr bwMode="auto">
            <a:xfrm>
              <a:off x="3735388" y="2986088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Text Box 23"/>
            <p:cNvSpPr txBox="1">
              <a:spLocks noChangeArrowheads="1"/>
            </p:cNvSpPr>
            <p:nvPr/>
          </p:nvSpPr>
          <p:spPr bwMode="auto">
            <a:xfrm>
              <a:off x="3857626" y="3022601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470650" y="2867025"/>
            <a:ext cx="555625" cy="469900"/>
            <a:chOff x="7398648" y="3284261"/>
            <a:chExt cx="555625" cy="469900"/>
          </a:xfrm>
        </p:grpSpPr>
        <p:sp>
          <p:nvSpPr>
            <p:cNvPr id="2156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6983412" y="5670821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x = x + 1</a:t>
            </a: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6291263" y="2425700"/>
            <a:ext cx="382587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7488238" y="3652838"/>
            <a:ext cx="102271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6950075" y="450850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y &lt; 0</a:t>
            </a: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6073775" y="1687513"/>
            <a:ext cx="1588" cy="388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795963" y="2078038"/>
            <a:ext cx="555625" cy="469900"/>
            <a:chOff x="6681014" y="2227681"/>
            <a:chExt cx="555625" cy="469900"/>
          </a:xfrm>
        </p:grpSpPr>
        <p:sp>
          <p:nvSpPr>
            <p:cNvPr id="21560" name="Oval 8" descr="Dark downward diagonal"/>
            <p:cNvSpPr>
              <a:spLocks noChangeArrowheads="1"/>
            </p:cNvSpPr>
            <p:nvPr/>
          </p:nvSpPr>
          <p:spPr bwMode="auto">
            <a:xfrm>
              <a:off x="6681014" y="2227681"/>
              <a:ext cx="555625" cy="469900"/>
            </a:xfrm>
            <a:prstGeom prst="ellipse">
              <a:avLst/>
            </a:prstGeom>
            <a:pattFill prst="dkDnDiag">
              <a:fgClr>
                <a:srgbClr val="0066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61" name="Text Box 9"/>
            <p:cNvSpPr txBox="1">
              <a:spLocks noChangeArrowheads="1"/>
            </p:cNvSpPr>
            <p:nvPr/>
          </p:nvSpPr>
          <p:spPr bwMode="auto">
            <a:xfrm>
              <a:off x="6803251" y="226419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004050" y="3616325"/>
            <a:ext cx="555625" cy="469900"/>
            <a:chOff x="7398648" y="3284261"/>
            <a:chExt cx="555625" cy="469900"/>
          </a:xfrm>
        </p:grpSpPr>
        <p:sp>
          <p:nvSpPr>
            <p:cNvPr id="21558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470650" y="4171950"/>
            <a:ext cx="555625" cy="469900"/>
            <a:chOff x="7398648" y="3284261"/>
            <a:chExt cx="555625" cy="469900"/>
          </a:xfrm>
        </p:grpSpPr>
        <p:sp>
          <p:nvSpPr>
            <p:cNvPr id="21556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6932613" y="3284538"/>
            <a:ext cx="2317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6750050" y="3349625"/>
            <a:ext cx="0" cy="804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967538" y="4930775"/>
            <a:ext cx="555625" cy="469900"/>
            <a:chOff x="7398648" y="3284261"/>
            <a:chExt cx="555625" cy="469900"/>
          </a:xfrm>
        </p:grpSpPr>
        <p:sp>
          <p:nvSpPr>
            <p:cNvPr id="21554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6896100" y="4600575"/>
            <a:ext cx="231775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6484938" y="5476875"/>
            <a:ext cx="555625" cy="469900"/>
            <a:chOff x="7398648" y="3284261"/>
            <a:chExt cx="555625" cy="469900"/>
          </a:xfrm>
        </p:grpSpPr>
        <p:sp>
          <p:nvSpPr>
            <p:cNvPr id="2155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95" name="Line 15"/>
          <p:cNvSpPr>
            <a:spLocks noChangeShapeType="1"/>
          </p:cNvSpPr>
          <p:nvPr/>
        </p:nvSpPr>
        <p:spPr bwMode="auto">
          <a:xfrm flipH="1">
            <a:off x="6762750" y="4656138"/>
            <a:ext cx="0" cy="80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6073775" y="2565400"/>
            <a:ext cx="0" cy="3417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391275" y="3995738"/>
            <a:ext cx="1652588" cy="2360612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956425" y="2986088"/>
            <a:ext cx="1230972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y =f(x,y)</a:t>
            </a: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973888" y="3209925"/>
            <a:ext cx="107283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y == 0</a:t>
            </a:r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7462837" y="4943475"/>
            <a:ext cx="1174725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y = y*2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6340475" y="2325688"/>
            <a:ext cx="2505075" cy="3430587"/>
          </a:xfrm>
          <a:custGeom>
            <a:avLst/>
            <a:gdLst>
              <a:gd name="T0" fmla="*/ 1083547 w 2504661"/>
              <a:gd name="T1" fmla="*/ 3021433 h 3430656"/>
              <a:gd name="T2" fmla="*/ 1491118 w 2504661"/>
              <a:gd name="T3" fmla="*/ 3259968 h 3430656"/>
              <a:gd name="T4" fmla="*/ 1878808 w 2504661"/>
              <a:gd name="T5" fmla="*/ 3389174 h 3430656"/>
              <a:gd name="T6" fmla="*/ 2256556 w 2504661"/>
              <a:gd name="T7" fmla="*/ 3379236 h 3430656"/>
              <a:gd name="T8" fmla="*/ 2475254 w 2504661"/>
              <a:gd name="T9" fmla="*/ 3081068 h 3430656"/>
              <a:gd name="T10" fmla="*/ 2435489 w 2504661"/>
              <a:gd name="T11" fmla="*/ 2415160 h 3430656"/>
              <a:gd name="T12" fmla="*/ 2127327 w 2504661"/>
              <a:gd name="T13" fmla="*/ 1391450 h 3430656"/>
              <a:gd name="T14" fmla="*/ 1322125 w 2504661"/>
              <a:gd name="T15" fmla="*/ 417435 h 3430656"/>
              <a:gd name="T16" fmla="*/ 636210 w 2504661"/>
              <a:gd name="T17" fmla="*/ 119267 h 3430656"/>
              <a:gd name="T18" fmla="*/ 0 w 2504661"/>
              <a:gd name="T19" fmla="*/ 0 h 34306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04661"/>
              <a:gd name="T31" fmla="*/ 0 h 3430656"/>
              <a:gd name="T32" fmla="*/ 2504661 w 2504661"/>
              <a:gd name="T33" fmla="*/ 3430656 h 34306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04661" h="3430656">
                <a:moveTo>
                  <a:pt x="1083366" y="3021495"/>
                </a:moveTo>
                <a:cubicBezTo>
                  <a:pt x="1220857" y="3110119"/>
                  <a:pt x="1358348" y="3198743"/>
                  <a:pt x="1490870" y="3260034"/>
                </a:cubicBezTo>
                <a:cubicBezTo>
                  <a:pt x="1623392" y="3321325"/>
                  <a:pt x="1750944" y="3369365"/>
                  <a:pt x="1878496" y="3389243"/>
                </a:cubicBezTo>
                <a:cubicBezTo>
                  <a:pt x="2006048" y="3409121"/>
                  <a:pt x="2156792" y="3430656"/>
                  <a:pt x="2256183" y="3379304"/>
                </a:cubicBezTo>
                <a:cubicBezTo>
                  <a:pt x="2355574" y="3327952"/>
                  <a:pt x="2445027" y="3241813"/>
                  <a:pt x="2474844" y="3081130"/>
                </a:cubicBezTo>
                <a:cubicBezTo>
                  <a:pt x="2504661" y="2920447"/>
                  <a:pt x="2493065" y="2696817"/>
                  <a:pt x="2435087" y="2415208"/>
                </a:cubicBezTo>
                <a:cubicBezTo>
                  <a:pt x="2377109" y="2133599"/>
                  <a:pt x="2312504" y="1724439"/>
                  <a:pt x="2126974" y="1391478"/>
                </a:cubicBezTo>
                <a:cubicBezTo>
                  <a:pt x="1941444" y="1058517"/>
                  <a:pt x="1570383" y="629478"/>
                  <a:pt x="1321905" y="417443"/>
                </a:cubicBezTo>
                <a:cubicBezTo>
                  <a:pt x="1073427" y="205408"/>
                  <a:pt x="856422" y="188843"/>
                  <a:pt x="636105" y="119269"/>
                </a:cubicBezTo>
                <a:cubicBezTo>
                  <a:pt x="415788" y="49695"/>
                  <a:pt x="207894" y="24847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330950" y="2184400"/>
            <a:ext cx="2725738" cy="4173538"/>
          </a:xfrm>
          <a:custGeom>
            <a:avLst/>
            <a:gdLst>
              <a:gd name="T0" fmla="*/ 556747 w 2724979"/>
              <a:gd name="T1" fmla="*/ 3729509 h 4172779"/>
              <a:gd name="T2" fmla="*/ 864946 w 2724979"/>
              <a:gd name="T3" fmla="*/ 3858741 h 4172779"/>
              <a:gd name="T4" fmla="*/ 1580764 w 2724979"/>
              <a:gd name="T5" fmla="*/ 4027737 h 4172779"/>
              <a:gd name="T6" fmla="*/ 2346288 w 2724979"/>
              <a:gd name="T7" fmla="*/ 4027737 h 4172779"/>
              <a:gd name="T8" fmla="*/ 2714139 w 2724979"/>
              <a:gd name="T9" fmla="*/ 3152934 h 4172779"/>
              <a:gd name="T10" fmla="*/ 2415882 w 2724979"/>
              <a:gd name="T11" fmla="*/ 1174689 h 4172779"/>
              <a:gd name="T12" fmla="*/ 1173146 w 2724979"/>
              <a:gd name="T13" fmla="*/ 190535 h 4172779"/>
              <a:gd name="T14" fmla="*/ 328083 w 2724979"/>
              <a:gd name="T15" fmla="*/ 31480 h 4172779"/>
              <a:gd name="T16" fmla="*/ 0 w 2724979"/>
              <a:gd name="T17" fmla="*/ 31480 h 41727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24979"/>
              <a:gd name="T28" fmla="*/ 0 h 4172779"/>
              <a:gd name="T29" fmla="*/ 2724979 w 2724979"/>
              <a:gd name="T30" fmla="*/ 4172779 h 41727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24979" h="4172779">
                <a:moveTo>
                  <a:pt x="556592" y="3728831"/>
                </a:moveTo>
                <a:cubicBezTo>
                  <a:pt x="625337" y="3768587"/>
                  <a:pt x="694083" y="3808343"/>
                  <a:pt x="864705" y="3858039"/>
                </a:cubicBezTo>
                <a:cubicBezTo>
                  <a:pt x="1035327" y="3907735"/>
                  <a:pt x="1333501" y="3998844"/>
                  <a:pt x="1580322" y="4027005"/>
                </a:cubicBezTo>
                <a:cubicBezTo>
                  <a:pt x="1827143" y="4055166"/>
                  <a:pt x="2156792" y="4172779"/>
                  <a:pt x="2345635" y="4027005"/>
                </a:cubicBezTo>
                <a:cubicBezTo>
                  <a:pt x="2534478" y="3881231"/>
                  <a:pt x="2701787" y="3627783"/>
                  <a:pt x="2713383" y="3152361"/>
                </a:cubicBezTo>
                <a:cubicBezTo>
                  <a:pt x="2724979" y="2676939"/>
                  <a:pt x="2671970" y="1668118"/>
                  <a:pt x="2415209" y="1174474"/>
                </a:cubicBezTo>
                <a:cubicBezTo>
                  <a:pt x="2158448" y="680831"/>
                  <a:pt x="1520688" y="381000"/>
                  <a:pt x="1172818" y="190500"/>
                </a:cubicBezTo>
                <a:cubicBezTo>
                  <a:pt x="824949" y="0"/>
                  <a:pt x="523462" y="57978"/>
                  <a:pt x="327992" y="31474"/>
                </a:cubicBezTo>
                <a:cubicBezTo>
                  <a:pt x="132522" y="4970"/>
                  <a:pt x="66261" y="18222"/>
                  <a:pt x="0" y="3147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3560763" y="952500"/>
            <a:ext cx="2093912" cy="471011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</a:rPr>
              <a:t>x = 0;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while (x &lt; y)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y = f (x, y);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if (y == 0)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} else if y &lt; 0)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{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   y = y*2;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   continue;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}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x = x + 1;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print (y);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3" grpId="0" animBg="1"/>
      <p:bldP spid="20544" grpId="0"/>
      <p:bldP spid="20540" grpId="0" animBg="1"/>
      <p:bldP spid="20541" grpId="0"/>
      <p:bldP spid="20538" grpId="0" animBg="1"/>
      <p:bldP spid="20539" grpId="0"/>
      <p:bldP spid="20530" grpId="0" animBg="1"/>
      <p:bldP spid="20531" grpId="0"/>
      <p:bldP spid="20532" grpId="0"/>
      <p:bldP spid="72" grpId="0"/>
      <p:bldP spid="73" grpId="0" animBg="1"/>
      <p:bldP spid="76" grpId="0" animBg="1"/>
      <p:bldP spid="77" grpId="0"/>
      <p:bldP spid="78" grpId="0" animBg="1"/>
      <p:bldP spid="79" grpId="0"/>
      <p:bldP spid="82" grpId="0"/>
      <p:bldP spid="83" grpId="0" animBg="1"/>
      <p:bldP spid="84" grpId="0"/>
      <p:bldP spid="85" grpId="0"/>
      <p:bldP spid="86" grpId="0" animBg="1"/>
      <p:bldP spid="90" grpId="0" animBg="1"/>
      <p:bldP spid="91" grpId="0" animBg="1"/>
      <p:bldP spid="93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 animBg="1"/>
      <p:bldP spid="1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6)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3F9D9-06C9-42BD-8DD6-73D5ADB63D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: The case (switch) Structure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247775" y="1571625"/>
            <a:ext cx="1841500" cy="4371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</a:rPr>
              <a:t>read ( c) 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switch ( c )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case ‘N’: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   y = 25;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case ‘Y’: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   y = 50;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default: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   y = 0;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      break;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}</a:t>
            </a:r>
          </a:p>
          <a:p>
            <a:r>
              <a:rPr lang="en-US">
                <a:solidFill>
                  <a:schemeClr val="tx1"/>
                </a:solidFill>
                <a:latin typeface="Helvetica" charset="0"/>
              </a:rPr>
              <a:t>print (y);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149725" y="2195513"/>
            <a:ext cx="3849688" cy="3157538"/>
            <a:chOff x="2614" y="1383"/>
            <a:chExt cx="2425" cy="1989"/>
          </a:xfrm>
        </p:grpSpPr>
        <p:grpSp>
          <p:nvGrpSpPr>
            <p:cNvPr id="22536" name="Group 7"/>
            <p:cNvGrpSpPr>
              <a:grpSpLocks/>
            </p:cNvGrpSpPr>
            <p:nvPr/>
          </p:nvGrpSpPr>
          <p:grpSpPr bwMode="auto">
            <a:xfrm>
              <a:off x="3679" y="2950"/>
              <a:ext cx="350" cy="296"/>
              <a:chOff x="4738" y="2684"/>
              <a:chExt cx="350" cy="296"/>
            </a:xfrm>
          </p:grpSpPr>
          <p:sp>
            <p:nvSpPr>
              <p:cNvPr id="22565" name="Oval 8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9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2537" name="Group 10"/>
            <p:cNvGrpSpPr>
              <a:grpSpLocks/>
            </p:cNvGrpSpPr>
            <p:nvPr/>
          </p:nvGrpSpPr>
          <p:grpSpPr bwMode="auto">
            <a:xfrm>
              <a:off x="3679" y="1577"/>
              <a:ext cx="350" cy="296"/>
              <a:chOff x="3838" y="2684"/>
              <a:chExt cx="350" cy="296"/>
            </a:xfrm>
          </p:grpSpPr>
          <p:sp>
            <p:nvSpPr>
              <p:cNvPr id="22563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 flipV="1">
              <a:off x="3438" y="1827"/>
              <a:ext cx="292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3428" y="2485"/>
              <a:ext cx="301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3964" y="1836"/>
              <a:ext cx="293" cy="5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6"/>
            <p:cNvSpPr>
              <a:spLocks noChangeShapeType="1"/>
            </p:cNvSpPr>
            <p:nvPr/>
          </p:nvSpPr>
          <p:spPr bwMode="auto">
            <a:xfrm>
              <a:off x="3854" y="138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24"/>
            <p:cNvSpPr>
              <a:spLocks noChangeShapeType="1"/>
            </p:cNvSpPr>
            <p:nvPr/>
          </p:nvSpPr>
          <p:spPr bwMode="auto">
            <a:xfrm flipH="1">
              <a:off x="3960" y="2484"/>
              <a:ext cx="311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25"/>
            <p:cNvSpPr txBox="1">
              <a:spLocks noChangeArrowheads="1"/>
            </p:cNvSpPr>
            <p:nvPr/>
          </p:nvSpPr>
          <p:spPr bwMode="auto">
            <a:xfrm>
              <a:off x="3964" y="1598"/>
              <a:ext cx="8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read ( c );</a:t>
              </a:r>
            </a:p>
          </p:txBody>
        </p:sp>
        <p:sp>
          <p:nvSpPr>
            <p:cNvPr id="22544" name="Text Box 26"/>
            <p:cNvSpPr txBox="1">
              <a:spLocks noChangeArrowheads="1"/>
            </p:cNvSpPr>
            <p:nvPr/>
          </p:nvSpPr>
          <p:spPr bwMode="auto">
            <a:xfrm>
              <a:off x="2942" y="1811"/>
              <a:ext cx="67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c == ‘N’</a:t>
              </a:r>
            </a:p>
          </p:txBody>
        </p:sp>
        <p:sp>
          <p:nvSpPr>
            <p:cNvPr id="22545" name="Text Box 27"/>
            <p:cNvSpPr txBox="1">
              <a:spLocks noChangeArrowheads="1"/>
            </p:cNvSpPr>
            <p:nvPr/>
          </p:nvSpPr>
          <p:spPr bwMode="auto">
            <a:xfrm>
              <a:off x="4502" y="2489"/>
              <a:ext cx="537" cy="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y = 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break;</a:t>
              </a:r>
            </a:p>
          </p:txBody>
        </p:sp>
        <p:grpSp>
          <p:nvGrpSpPr>
            <p:cNvPr id="22546" name="Group 32"/>
            <p:cNvGrpSpPr>
              <a:grpSpLocks/>
            </p:cNvGrpSpPr>
            <p:nvPr/>
          </p:nvGrpSpPr>
          <p:grpSpPr bwMode="auto">
            <a:xfrm>
              <a:off x="3111" y="2263"/>
              <a:ext cx="1486" cy="296"/>
              <a:chOff x="3329" y="1774"/>
              <a:chExt cx="1486" cy="296"/>
            </a:xfrm>
          </p:grpSpPr>
          <p:grpSp>
            <p:nvGrpSpPr>
              <p:cNvPr id="22554" name="Group 18"/>
              <p:cNvGrpSpPr>
                <a:grpSpLocks/>
              </p:cNvGrpSpPr>
              <p:nvPr/>
            </p:nvGrpSpPr>
            <p:grpSpPr bwMode="auto">
              <a:xfrm>
                <a:off x="3329" y="1774"/>
                <a:ext cx="350" cy="296"/>
                <a:chOff x="4288" y="1746"/>
                <a:chExt cx="350" cy="296"/>
              </a:xfrm>
            </p:grpSpPr>
            <p:sp>
              <p:nvSpPr>
                <p:cNvPr id="22561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2555" name="Group 21"/>
              <p:cNvGrpSpPr>
                <a:grpSpLocks/>
              </p:cNvGrpSpPr>
              <p:nvPr/>
            </p:nvGrpSpPr>
            <p:grpSpPr bwMode="auto">
              <a:xfrm>
                <a:off x="4465" y="1774"/>
                <a:ext cx="350" cy="296"/>
                <a:chOff x="4288" y="1746"/>
                <a:chExt cx="350" cy="296"/>
              </a:xfrm>
            </p:grpSpPr>
            <p:sp>
              <p:nvSpPr>
                <p:cNvPr id="2255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2556" name="Group 29"/>
              <p:cNvGrpSpPr>
                <a:grpSpLocks/>
              </p:cNvGrpSpPr>
              <p:nvPr/>
            </p:nvGrpSpPr>
            <p:grpSpPr bwMode="auto">
              <a:xfrm>
                <a:off x="3897" y="1774"/>
                <a:ext cx="350" cy="296"/>
                <a:chOff x="4288" y="1746"/>
                <a:chExt cx="350" cy="296"/>
              </a:xfrm>
            </p:grpSpPr>
            <p:sp>
              <p:nvSpPr>
                <p:cNvPr id="22557" name="Oval 3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 flipH="1">
              <a:off x="3852" y="1873"/>
              <a:ext cx="4" cy="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34"/>
            <p:cNvSpPr>
              <a:spLocks noChangeShapeType="1"/>
            </p:cNvSpPr>
            <p:nvPr/>
          </p:nvSpPr>
          <p:spPr bwMode="auto">
            <a:xfrm flipH="1">
              <a:off x="3856" y="2563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39"/>
            <p:cNvSpPr txBox="1">
              <a:spLocks noChangeArrowheads="1"/>
            </p:cNvSpPr>
            <p:nvPr/>
          </p:nvSpPr>
          <p:spPr bwMode="auto">
            <a:xfrm>
              <a:off x="3500" y="1953"/>
              <a:ext cx="64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c == ‘Y’</a:t>
              </a:r>
            </a:p>
          </p:txBody>
        </p:sp>
        <p:sp>
          <p:nvSpPr>
            <p:cNvPr id="22550" name="Text Box 40"/>
            <p:cNvSpPr txBox="1">
              <a:spLocks noChangeArrowheads="1"/>
            </p:cNvSpPr>
            <p:nvPr/>
          </p:nvSpPr>
          <p:spPr bwMode="auto">
            <a:xfrm>
              <a:off x="4048" y="1936"/>
              <a:ext cx="56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default</a:t>
              </a:r>
            </a:p>
          </p:txBody>
        </p:sp>
        <p:sp>
          <p:nvSpPr>
            <p:cNvPr id="22551" name="Text Box 41"/>
            <p:cNvSpPr txBox="1">
              <a:spLocks noChangeArrowheads="1"/>
            </p:cNvSpPr>
            <p:nvPr/>
          </p:nvSpPr>
          <p:spPr bwMode="auto">
            <a:xfrm>
              <a:off x="3567" y="2592"/>
              <a:ext cx="775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y = 50;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break;</a:t>
              </a:r>
            </a:p>
          </p:txBody>
        </p:sp>
        <p:sp>
          <p:nvSpPr>
            <p:cNvPr id="22552" name="Text Box 42"/>
            <p:cNvSpPr txBox="1">
              <a:spLocks noChangeArrowheads="1"/>
            </p:cNvSpPr>
            <p:nvPr/>
          </p:nvSpPr>
          <p:spPr bwMode="auto">
            <a:xfrm>
              <a:off x="2614" y="2489"/>
              <a:ext cx="61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y = 25;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break;</a:t>
              </a:r>
            </a:p>
          </p:txBody>
        </p:sp>
        <p:sp>
          <p:nvSpPr>
            <p:cNvPr id="22553" name="Text Box 43"/>
            <p:cNvSpPr txBox="1">
              <a:spLocks noChangeArrowheads="1"/>
            </p:cNvSpPr>
            <p:nvPr/>
          </p:nvSpPr>
          <p:spPr bwMode="auto">
            <a:xfrm>
              <a:off x="3886" y="3139"/>
              <a:ext cx="81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</a:rPr>
                <a:t>print (y);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364</TotalTime>
  <Pages>49</Pages>
  <Words>4238</Words>
  <Application>Microsoft Office PowerPoint</Application>
  <PresentationFormat>On-screen Show (4:3)</PresentationFormat>
  <Paragraphs>735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Comic Sans MS</vt:lpstr>
      <vt:lpstr>Gill Sans MT</vt:lpstr>
      <vt:lpstr>Helvetica</vt:lpstr>
      <vt:lpstr>Times New Roman</vt:lpstr>
      <vt:lpstr>Verdana</vt:lpstr>
      <vt:lpstr>Wingdings</vt:lpstr>
      <vt:lpstr>intro</vt:lpstr>
      <vt:lpstr>Introduction to Software Testing Chapter 06.3 Graph Coverage for Source Code</vt:lpstr>
      <vt:lpstr>Overview</vt:lpstr>
      <vt:lpstr>Control Flow Graphs</vt:lpstr>
      <vt:lpstr>CFG : The if Statement</vt:lpstr>
      <vt:lpstr>CFG : The if-Return Statement</vt:lpstr>
      <vt:lpstr>Loops</vt:lpstr>
      <vt:lpstr>CFG : while and for Loops</vt:lpstr>
      <vt:lpstr>CFG : do Loop, break and continue</vt:lpstr>
      <vt:lpstr>CFG : The case (switch) Structure</vt:lpstr>
      <vt:lpstr>Example Control Flow – Stats</vt:lpstr>
      <vt:lpstr>Control Flow Graph for Stats</vt:lpstr>
      <vt:lpstr>Control Flow TRs and Test Paths—EC</vt:lpstr>
      <vt:lpstr>Control Flow TRs and Test Paths—EPC</vt:lpstr>
      <vt:lpstr>Control Flow TRs and Test Paths—PPC</vt:lpstr>
      <vt:lpstr>Data Flow Coverage for Source</vt:lpstr>
      <vt:lpstr>Example Data Flow – Stats</vt:lpstr>
      <vt:lpstr>Control Flow Graph for Stats </vt:lpstr>
      <vt:lpstr>CFG for Stats – With Defs &amp; Uses</vt:lpstr>
      <vt:lpstr>Defs and Uses Tables for Stats </vt:lpstr>
      <vt:lpstr>DU Pairs for Stats </vt:lpstr>
      <vt:lpstr>DU Paths for Stats</vt:lpstr>
      <vt:lpstr>DU Paths for Stats—No Duplicates</vt:lpstr>
      <vt:lpstr>Test Cases and Test Paths</vt:lpstr>
      <vt:lpstr>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Source Code</dc:title>
  <dc:subject/>
  <dc:creator>Jeff Offutt</dc:creator>
  <cp:keywords/>
  <dc:description/>
  <cp:lastModifiedBy>asus</cp:lastModifiedBy>
  <cp:revision>234</cp:revision>
  <cp:lastPrinted>1996-04-04T10:27:56Z</cp:lastPrinted>
  <dcterms:created xsi:type="dcterms:W3CDTF">1996-06-15T03:21:08Z</dcterms:created>
  <dcterms:modified xsi:type="dcterms:W3CDTF">2023-03-10T04:13:01Z</dcterms:modified>
</cp:coreProperties>
</file>